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9"/>
  </p:notesMasterIdLst>
  <p:sldIdLst>
    <p:sldId id="315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6" r:id="rId37"/>
    <p:sldId id="297" r:id="rId38"/>
    <p:sldId id="312" r:id="rId39"/>
    <p:sldId id="314" r:id="rId40"/>
    <p:sldId id="298" r:id="rId41"/>
    <p:sldId id="299" r:id="rId42"/>
    <p:sldId id="300" r:id="rId43"/>
    <p:sldId id="301" r:id="rId44"/>
    <p:sldId id="302" r:id="rId45"/>
    <p:sldId id="303" r:id="rId46"/>
    <p:sldId id="304" r:id="rId47"/>
    <p:sldId id="305" r:id="rId48"/>
    <p:sldId id="306" r:id="rId49"/>
    <p:sldId id="307" r:id="rId50"/>
    <p:sldId id="291" r:id="rId51"/>
    <p:sldId id="292" r:id="rId52"/>
    <p:sldId id="293" r:id="rId53"/>
    <p:sldId id="294" r:id="rId54"/>
    <p:sldId id="295" r:id="rId55"/>
    <p:sldId id="308" r:id="rId56"/>
    <p:sldId id="309" r:id="rId57"/>
    <p:sldId id="377" r:id="rId5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29"/>
  </p:normalViewPr>
  <p:slideViewPr>
    <p:cSldViewPr>
      <p:cViewPr varScale="1">
        <p:scale>
          <a:sx n="108" d="100"/>
          <a:sy n="108" d="100"/>
        </p:scale>
        <p:origin x="1760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001994-9FBB-420B-A497-C22CAEC88688}" type="datetimeFigureOut">
              <a:rPr lang="en-US" smtClean="0"/>
              <a:pPr/>
              <a:t>9/5/23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E7DDFF-E298-4B13-B8EF-F115F02FD3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3737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861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 altLang="uk-U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E7DDFF-E298-4B13-B8EF-F115F02FD3E1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05.09.2023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05.09.2023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05.09.2023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8013" cy="113823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Rectangle 69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1EB961-423F-4C6B-9EC8-361DF9AACF4D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19048620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microsoft.com/office/2007/relationships/hdphoto" Target="../media/hdphoto1.wdp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7" Type="http://schemas.openxmlformats.org/officeDocument/2006/relationships/image" Target="../media/image73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79.png"/><Relationship Id="rId7" Type="http://schemas.openxmlformats.org/officeDocument/2006/relationships/image" Target="../media/image83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2.png"/><Relationship Id="rId11" Type="http://schemas.openxmlformats.org/officeDocument/2006/relationships/image" Target="../media/image87.png"/><Relationship Id="rId5" Type="http://schemas.openxmlformats.org/officeDocument/2006/relationships/image" Target="../media/image81.png"/><Relationship Id="rId10" Type="http://schemas.openxmlformats.org/officeDocument/2006/relationships/image" Target="../media/image86.png"/><Relationship Id="rId4" Type="http://schemas.openxmlformats.org/officeDocument/2006/relationships/image" Target="../media/image80.png"/><Relationship Id="rId9" Type="http://schemas.openxmlformats.org/officeDocument/2006/relationships/image" Target="../media/image8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7" Type="http://schemas.openxmlformats.org/officeDocument/2006/relationships/image" Target="../media/image95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4.png"/><Relationship Id="rId5" Type="http://schemas.openxmlformats.org/officeDocument/2006/relationships/image" Target="../media/image93.png"/><Relationship Id="rId4" Type="http://schemas.openxmlformats.org/officeDocument/2006/relationships/image" Target="../media/image92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9.png"/><Relationship Id="rId4" Type="http://schemas.openxmlformats.org/officeDocument/2006/relationships/image" Target="../media/image9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png"/><Relationship Id="rId3" Type="http://schemas.openxmlformats.org/officeDocument/2006/relationships/image" Target="../media/image103.png"/><Relationship Id="rId7" Type="http://schemas.openxmlformats.org/officeDocument/2006/relationships/image" Target="../media/image107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6.png"/><Relationship Id="rId5" Type="http://schemas.openxmlformats.org/officeDocument/2006/relationships/image" Target="../media/image105.png"/><Relationship Id="rId4" Type="http://schemas.openxmlformats.org/officeDocument/2006/relationships/image" Target="../media/image104.png"/><Relationship Id="rId9" Type="http://schemas.openxmlformats.org/officeDocument/2006/relationships/image" Target="../media/image10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1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7.png"/><Relationship Id="rId3" Type="http://schemas.openxmlformats.org/officeDocument/2006/relationships/image" Target="../media/image112.png"/><Relationship Id="rId7" Type="http://schemas.openxmlformats.org/officeDocument/2006/relationships/image" Target="../media/image116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5.png"/><Relationship Id="rId5" Type="http://schemas.openxmlformats.org/officeDocument/2006/relationships/image" Target="../media/image114.png"/><Relationship Id="rId4" Type="http://schemas.openxmlformats.org/officeDocument/2006/relationships/image" Target="../media/image113.png"/><Relationship Id="rId9" Type="http://schemas.openxmlformats.org/officeDocument/2006/relationships/image" Target="../media/image118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3.png"/><Relationship Id="rId4" Type="http://schemas.openxmlformats.org/officeDocument/2006/relationships/image" Target="../media/image6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8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4.png"/><Relationship Id="rId3" Type="http://schemas.openxmlformats.org/officeDocument/2006/relationships/image" Target="../media/image128.png"/><Relationship Id="rId7" Type="http://schemas.openxmlformats.org/officeDocument/2006/relationships/image" Target="../media/image133.png"/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2.png"/><Relationship Id="rId5" Type="http://schemas.openxmlformats.org/officeDocument/2006/relationships/image" Target="../media/image131.png"/><Relationship Id="rId4" Type="http://schemas.openxmlformats.org/officeDocument/2006/relationships/image" Target="../media/image130.png"/><Relationship Id="rId9" Type="http://schemas.openxmlformats.org/officeDocument/2006/relationships/image" Target="../media/image135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png"/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Grp="1" noChangeArrowheads="1"/>
          </p:cNvSpPr>
          <p:nvPr>
            <p:ph type="title"/>
          </p:nvPr>
        </p:nvSpPr>
        <p:spPr>
          <a:xfrm>
            <a:off x="687388" y="2636838"/>
            <a:ext cx="7772400" cy="917575"/>
          </a:xfrm>
        </p:spPr>
        <p:txBody>
          <a:bodyPr lIns="91440" tIns="45720" rIns="91440" bIns="45720" anchor="b"/>
          <a:lstStyle/>
          <a:p>
            <a:pPr algn="ctr" eaLnBrk="1" hangingPunct="1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uk-UA" altLang="uk-UA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Лікарські рослини та ЛРС, що містять </a:t>
            </a:r>
            <a:br>
              <a:rPr lang="uk-UA" altLang="uk-UA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uk-UA" altLang="uk-UA" sz="2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лігнани</a:t>
            </a:r>
            <a:r>
              <a:rPr lang="uk-UA" altLang="uk-UA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uk-UA" altLang="uk-UA" sz="2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ксантони</a:t>
            </a:r>
            <a:endParaRPr lang="uk-UA" altLang="uk-UA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6" name="Прямоугольник 1"/>
          <p:cNvSpPr>
            <a:spLocks noChangeArrowheads="1"/>
          </p:cNvSpPr>
          <p:nvPr/>
        </p:nvSpPr>
        <p:spPr bwMode="auto">
          <a:xfrm>
            <a:off x="900113" y="333375"/>
            <a:ext cx="7559675" cy="93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ctr"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uk-UA" b="1" dirty="0">
                <a:latin typeface="Times New Roman" pitchFamily="18" charset="0"/>
                <a:cs typeface="Times New Roman" pitchFamily="18" charset="0"/>
              </a:rPr>
              <a:t>ОДЕСЬКИЙ НАЦІОНАЛЬНИЙ МЕДИЧНИЙ УНІВЕРСИТЕТ</a:t>
            </a:r>
          </a:p>
          <a:p>
            <a:pPr algn="ctr"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uk-UA" b="1" dirty="0">
              <a:latin typeface="Times New Roman" pitchFamily="18" charset="0"/>
              <a:cs typeface="Times New Roman" pitchFamily="18" charset="0"/>
            </a:endParaRPr>
          </a:p>
          <a:p>
            <a:pPr algn="ctr"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uk-UA" b="1" dirty="0">
                <a:latin typeface="Times New Roman" pitchFamily="18" charset="0"/>
                <a:cs typeface="Times New Roman" pitchFamily="18" charset="0"/>
              </a:rPr>
              <a:t>КАФЕДРА ЗАГАЛЬНОЇ І КЛІНІЧНОЇ ФАРМАКОЛОГІЇ ТА ФАРМАКОГНОЗІЇ</a:t>
            </a:r>
          </a:p>
          <a:p>
            <a:pPr algn="ctr"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uk-UA" b="1" dirty="0">
              <a:latin typeface="Times New Roman" pitchFamily="18" charset="0"/>
              <a:cs typeface="Times New Roman" pitchFamily="18" charset="0"/>
            </a:endParaRPr>
          </a:p>
          <a:p>
            <a:pPr algn="ctr"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uk-UA" b="1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ЦИКЛ ФАРМАКОГНОЗІЇ</a:t>
            </a:r>
            <a:endParaRPr lang="ru-RU" b="1" dirty="0">
              <a:solidFill>
                <a:schemeClr val="bg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3240088" y="2030413"/>
            <a:ext cx="2987675" cy="534987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uk-UA" sz="3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DejaVu Sans" charset="0"/>
                <a:cs typeface="Times New Roman" pitchFamily="18" charset="0"/>
              </a:rPr>
              <a:t>Лекція №13</a:t>
            </a:r>
            <a:endParaRPr lang="ru-RU" sz="36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DejaVu Sans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5706568" y="5418138"/>
            <a:ext cx="3421062" cy="143986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uk-UA" sz="1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DejaVu Sans" charset="0"/>
                <a:cs typeface="Times New Roman" pitchFamily="18" charset="0"/>
              </a:rPr>
              <a:t>Лектор:</a:t>
            </a:r>
          </a:p>
          <a:p>
            <a:pPr algn="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uk-UA" sz="1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DejaVu Sans" charset="0"/>
                <a:cs typeface="Times New Roman" pitchFamily="18" charset="0"/>
              </a:rPr>
              <a:t>д.мед.н</a:t>
            </a:r>
            <a:r>
              <a:rPr lang="uk-UA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DejaVu Sans" charset="0"/>
                <a:cs typeface="Times New Roman" pitchFamily="18" charset="0"/>
              </a:rPr>
              <a:t>., проф., завідувач кафедри фармакології та фармакогнозії</a:t>
            </a:r>
          </a:p>
          <a:p>
            <a:pPr algn="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uk-UA" sz="18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DejaVu Sans" charset="0"/>
                <a:cs typeface="Times New Roman" pitchFamily="18" charset="0"/>
              </a:rPr>
              <a:t>Рожковський</a:t>
            </a:r>
            <a:r>
              <a:rPr lang="uk-UA" sz="1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DejaVu Sans" charset="0"/>
                <a:cs typeface="Times New Roman" pitchFamily="18" charset="0"/>
              </a:rPr>
              <a:t> Ярослав Володимирович</a:t>
            </a:r>
            <a:endParaRPr lang="ru-RU" sz="1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DejaVu Sans" charset="0"/>
              <a:cs typeface="Times New Roman" pitchFamily="18" charset="0"/>
            </a:endParaRPr>
          </a:p>
        </p:txBody>
      </p:sp>
      <p:sp>
        <p:nvSpPr>
          <p:cNvPr id="3081" name="Прямоугольник 4"/>
          <p:cNvSpPr>
            <a:spLocks noChangeArrowheads="1"/>
          </p:cNvSpPr>
          <p:nvPr/>
        </p:nvSpPr>
        <p:spPr bwMode="auto">
          <a:xfrm>
            <a:off x="4500563" y="6280150"/>
            <a:ext cx="935037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ctr"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uk-UA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2023</a:t>
            </a:r>
            <a:endParaRPr lang="ru-RU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2400" y="3848379"/>
            <a:ext cx="2592288" cy="27538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32683" y="3225228"/>
            <a:ext cx="2168832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9905295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332656"/>
            <a:ext cx="8147248" cy="2736304"/>
          </a:xfrm>
        </p:spPr>
        <p:txBody>
          <a:bodyPr>
            <a:noAutofit/>
          </a:bodyPr>
          <a:lstStyle/>
          <a:p>
            <a:pPr algn="just"/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Лігнани</a:t>
            </a:r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група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природніх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фенольних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сполук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похідних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димерів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фенілпропанового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ряду,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повязанаих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між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собою С-С-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звязком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між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середніми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бета-атомами Карбону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бічних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ланцюгів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Термін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лігнани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вперше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був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введений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Уолтером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Хеуорсом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1936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році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Нобелівська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премія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хімії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1937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рік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b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Загальну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структуру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димера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(С6-С3-С3-С6) можно </a:t>
            </a:r>
            <a:b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представити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схемою:</a:t>
            </a:r>
            <a:endParaRPr lang="en-US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3356992"/>
            <a:ext cx="4338836" cy="3127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84023" y="2786326"/>
            <a:ext cx="1285293" cy="19022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7020272" y="4653136"/>
            <a:ext cx="12961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1883</a:t>
            </a:r>
            <a:r>
              <a:rPr lang="ru-RU" dirty="0"/>
              <a:t>-</a:t>
            </a:r>
            <a:r>
              <a:rPr lang="en-US" dirty="0"/>
              <a:t>1950</a:t>
            </a:r>
          </a:p>
          <a:p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72200" y="4980101"/>
            <a:ext cx="2087922" cy="1483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6183343" y="6402814"/>
            <a:ext cx="263193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>
                <a:solidFill>
                  <a:srgbClr val="FFFF00"/>
                </a:solidFill>
              </a:rPr>
              <a:t>Структура </a:t>
            </a:r>
            <a:r>
              <a:rPr lang="ru-RU" sz="1600" b="1" dirty="0" err="1">
                <a:solidFill>
                  <a:srgbClr val="FFFF00"/>
                </a:solidFill>
              </a:rPr>
              <a:t>істинних</a:t>
            </a:r>
            <a:r>
              <a:rPr lang="ru-RU" sz="1600" b="1" dirty="0">
                <a:solidFill>
                  <a:srgbClr val="FFFF00"/>
                </a:solidFill>
              </a:rPr>
              <a:t> </a:t>
            </a:r>
            <a:r>
              <a:rPr lang="ru-RU" sz="1600" b="1" dirty="0" err="1">
                <a:solidFill>
                  <a:srgbClr val="FFFF00"/>
                </a:solidFill>
              </a:rPr>
              <a:t>лігнанів</a:t>
            </a:r>
            <a:endParaRPr lang="en-US" sz="16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ПОШИРЕННЯ ЛІГНАНІВ В РОСЛИННОМУ СВІТІ</a:t>
            </a:r>
            <a:br>
              <a:rPr lang="ru-RU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en-US" sz="2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Лігнани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досить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широко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поширені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рослинному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світі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Особливо часто вони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зустрічаються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рослинах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родин  </a:t>
            </a:r>
            <a:r>
              <a:rPr lang="ru-RU" sz="20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складноцвіті</a:t>
            </a:r>
            <a:r>
              <a:rPr lang="ru-RU" sz="20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Asteraceae</a:t>
            </a:r>
            <a:r>
              <a:rPr lang="ru-RU" sz="20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20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аралієві</a:t>
            </a:r>
            <a:r>
              <a:rPr lang="ru-RU" sz="20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Araliaceae</a:t>
            </a:r>
            <a:r>
              <a:rPr lang="ru-RU" sz="20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20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барбарисові</a:t>
            </a:r>
            <a:r>
              <a:rPr lang="ru-RU" sz="20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Berberidaceae</a:t>
            </a:r>
            <a:r>
              <a:rPr lang="ru-RU" sz="20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20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березові</a:t>
            </a:r>
            <a:r>
              <a:rPr lang="ru-RU" sz="20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Betulaceae</a:t>
            </a:r>
            <a:r>
              <a:rPr lang="ru-RU" sz="20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20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букові</a:t>
            </a:r>
            <a:r>
              <a:rPr lang="ru-RU" sz="20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Fagaceae</a:t>
            </a:r>
            <a:r>
              <a:rPr lang="ru-RU" sz="20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20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гречкові</a:t>
            </a:r>
            <a:r>
              <a:rPr lang="ru-RU" sz="20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Polygonaceae</a:t>
            </a:r>
            <a:r>
              <a:rPr lang="ru-RU" sz="20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20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ранникові</a:t>
            </a:r>
            <a:r>
              <a:rPr lang="ru-RU" sz="20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Scrophulariaceae</a:t>
            </a:r>
            <a:r>
              <a:rPr lang="ru-RU" sz="20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20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рутові</a:t>
            </a:r>
            <a:r>
              <a:rPr lang="ru-RU" sz="20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Rutaceae</a:t>
            </a:r>
            <a:r>
              <a:rPr lang="ru-RU" sz="20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20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соснові</a:t>
            </a:r>
            <a:r>
              <a:rPr lang="ru-RU" sz="20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Pinaceae</a:t>
            </a:r>
            <a:r>
              <a:rPr lang="ru-RU" sz="20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20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лимонникові</a:t>
            </a:r>
            <a:r>
              <a:rPr lang="ru-RU" sz="20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Schisandraceae</a:t>
            </a:r>
            <a:r>
              <a:rPr lang="ru-RU" sz="20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algn="just"/>
            <a:endParaRPr lang="ru-RU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Лігнани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накопичуються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всіх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органах та тканинах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рослин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Максимальне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накопичення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лигнанів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спостерігається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переважно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період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плодоношення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насінні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плодах лимонника, а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підземних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частинах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кореневищах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коренях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елеутерококу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кореневищах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корінням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підофіла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КЛАСИФІКАЦІЯ ЛІГНАНІВ</a:t>
            </a:r>
            <a:endParaRPr lang="en-US" sz="20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76064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1800" dirty="0">
                <a:solidFill>
                  <a:schemeClr val="bg1"/>
                </a:solidFill>
              </a:rPr>
              <a:t>	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основі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класифікації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лігнанів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лежить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будовс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вуглецевого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скелета. </a:t>
            </a:r>
          </a:p>
          <a:p>
            <a:pPr algn="just">
              <a:buNone/>
            </a:pP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Нині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практичне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застосування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мають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такі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групи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лигнанов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en-US" sz="1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112" y="1700808"/>
            <a:ext cx="2567406" cy="21136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1115616" y="1844824"/>
            <a:ext cx="29126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Похідні</a:t>
            </a:r>
            <a:r>
              <a:rPr lang="ru-RU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дибензилбутана</a:t>
            </a:r>
            <a:endParaRPr lang="en-US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043608" y="2204864"/>
            <a:ext cx="381642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цієї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групи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належать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лігнани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містяться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, яку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отримують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деревини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лигнаны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гваякового дерева –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Guajacum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officinale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L. (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кислота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гваяретова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), 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плодах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кубеби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Piper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cubeba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L. (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кубебін</a:t>
            </a:r>
            <a:r>
              <a:rPr lang="ru-RU" sz="16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868144" y="3789040"/>
            <a:ext cx="202818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>
                <a:solidFill>
                  <a:srgbClr val="FFFF00"/>
                </a:solidFill>
              </a:rPr>
              <a:t>Кислота </a:t>
            </a:r>
            <a:r>
              <a:rPr lang="ru-RU" sz="1600" b="1" dirty="0" err="1">
                <a:solidFill>
                  <a:srgbClr val="FFFF00"/>
                </a:solidFill>
              </a:rPr>
              <a:t>гваяретовая</a:t>
            </a:r>
            <a:endParaRPr lang="en-US" sz="1600" b="1" dirty="0">
              <a:solidFill>
                <a:srgbClr val="FFFF00"/>
              </a:solidFill>
            </a:endParaRPr>
          </a:p>
        </p:txBody>
      </p:sp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128" y="4149080"/>
            <a:ext cx="2376264" cy="24000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Прямоугольник 12"/>
          <p:cNvSpPr/>
          <p:nvPr/>
        </p:nvSpPr>
        <p:spPr>
          <a:xfrm>
            <a:off x="1115616" y="4725144"/>
            <a:ext cx="41764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Містяться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плодах та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насінні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лимонника китайского –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Schisandra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chinensis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Turcz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.)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Baill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(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схизандрин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en-US" sz="1600" i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971600" y="4365104"/>
            <a:ext cx="40324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Похідні</a:t>
            </a:r>
            <a:r>
              <a:rPr lang="ru-RU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дибензоциклооктандієна</a:t>
            </a:r>
            <a:endParaRPr lang="en-US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300192" y="6519446"/>
            <a:ext cx="126028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err="1">
                <a:solidFill>
                  <a:srgbClr val="FFFF00"/>
                </a:solidFill>
              </a:rPr>
              <a:t>Схизандрин</a:t>
            </a:r>
            <a:endParaRPr lang="en-US" sz="16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467544" y="476672"/>
            <a:ext cx="43924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Похідні</a:t>
            </a:r>
            <a:r>
              <a:rPr lang="ru-RU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дибензилбутиролактона</a:t>
            </a:r>
            <a:endParaRPr lang="en-US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6096" y="188640"/>
            <a:ext cx="2463958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Прямоугольник 14"/>
          <p:cNvSpPr/>
          <p:nvPr/>
        </p:nvSpPr>
        <p:spPr>
          <a:xfrm>
            <a:off x="6444208" y="2492896"/>
            <a:ext cx="94128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err="1">
                <a:solidFill>
                  <a:srgbClr val="FFFF00"/>
                </a:solidFill>
              </a:rPr>
              <a:t>Арктиин</a:t>
            </a:r>
            <a:endParaRPr lang="en-US" sz="1600" b="1" dirty="0">
              <a:solidFill>
                <a:srgbClr val="FFFF0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11560" y="836712"/>
            <a:ext cx="41483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Містяться</a:t>
            </a:r>
            <a:r>
              <a:rPr lang="ru-RU" sz="1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коренях</a:t>
            </a:r>
            <a:r>
              <a:rPr lang="ru-RU" sz="1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лопуха (</a:t>
            </a:r>
            <a:r>
              <a:rPr lang="ru-RU" sz="16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Arctium</a:t>
            </a:r>
            <a:r>
              <a:rPr lang="ru-RU" sz="1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spp</a:t>
            </a:r>
            <a:r>
              <a:rPr lang="ru-RU" sz="1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.)</a:t>
            </a:r>
            <a:endParaRPr lang="en-US" sz="1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95536" y="2924944"/>
            <a:ext cx="59046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sz="2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Похідні</a:t>
            </a:r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2,6 – </a:t>
            </a:r>
            <a:r>
              <a:rPr lang="ru-RU" sz="2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дифенилтетрагідрофурофурана</a:t>
            </a:r>
            <a:endParaRPr lang="en-US" sz="20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3429000"/>
            <a:ext cx="3780958" cy="20402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Прямоугольник 19"/>
          <p:cNvSpPr/>
          <p:nvPr/>
        </p:nvSpPr>
        <p:spPr>
          <a:xfrm>
            <a:off x="5436096" y="5517232"/>
            <a:ext cx="25922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FFFF00"/>
                </a:solidFill>
              </a:rPr>
              <a:t>R = OH – </a:t>
            </a:r>
            <a:r>
              <a:rPr lang="ru-RU" sz="1600" b="1" dirty="0" err="1">
                <a:solidFill>
                  <a:srgbClr val="FFFF00"/>
                </a:solidFill>
              </a:rPr>
              <a:t>сирингарезинол</a:t>
            </a:r>
            <a:endParaRPr lang="ru-RU" sz="1600" b="1" dirty="0">
              <a:solidFill>
                <a:srgbClr val="FFFF00"/>
              </a:solidFill>
            </a:endParaRPr>
          </a:p>
          <a:p>
            <a:r>
              <a:rPr lang="ru-RU" sz="1600" b="1" dirty="0">
                <a:solidFill>
                  <a:srgbClr val="FFFF00"/>
                </a:solidFill>
              </a:rPr>
              <a:t> </a:t>
            </a:r>
            <a:r>
              <a:rPr lang="en-US" sz="1600" b="1" dirty="0">
                <a:solidFill>
                  <a:srgbClr val="FFFF00"/>
                </a:solidFill>
              </a:rPr>
              <a:t>R = O-</a:t>
            </a:r>
            <a:r>
              <a:rPr lang="en-US" sz="1600" b="1" dirty="0" err="1">
                <a:solidFill>
                  <a:srgbClr val="FFFF00"/>
                </a:solidFill>
              </a:rPr>
              <a:t>Glc</a:t>
            </a:r>
            <a:r>
              <a:rPr lang="en-US" sz="1600" b="1" dirty="0">
                <a:solidFill>
                  <a:srgbClr val="FFFF00"/>
                </a:solidFill>
              </a:rPr>
              <a:t> – </a:t>
            </a:r>
            <a:r>
              <a:rPr lang="ru-RU" sz="1600" b="1" dirty="0" err="1">
                <a:solidFill>
                  <a:srgbClr val="FFFF00"/>
                </a:solidFill>
              </a:rPr>
              <a:t>элеутерозид</a:t>
            </a:r>
            <a:r>
              <a:rPr lang="ru-RU" sz="1600" b="1" dirty="0">
                <a:solidFill>
                  <a:srgbClr val="FFFF00"/>
                </a:solidFill>
              </a:rPr>
              <a:t> Е</a:t>
            </a:r>
            <a:endParaRPr lang="en-US" sz="1600" b="1" dirty="0">
              <a:solidFill>
                <a:srgbClr val="FFFF00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79512" y="3645024"/>
            <a:ext cx="460851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Містяться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кореневищах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коренях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елеутерокока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колючого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Eleutherococcus</a:t>
            </a:r>
            <a:r>
              <a:rPr lang="en-US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senticosus</a:t>
            </a:r>
            <a:r>
              <a:rPr lang="en-US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Rupr</a:t>
            </a:r>
            <a:r>
              <a:rPr lang="en-US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et Maxim.) Maxim. (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сирінгарезинол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глікозид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елеутерозид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 та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насінні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кунжута – </a:t>
            </a:r>
            <a:r>
              <a:rPr lang="en-US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Sesamum</a:t>
            </a:r>
            <a:r>
              <a:rPr lang="en-US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indicum</a:t>
            </a:r>
            <a:r>
              <a:rPr lang="en-US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L. (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сезамін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).</a:t>
            </a:r>
            <a:endParaRPr lang="en-US" sz="1600" i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404664"/>
            <a:ext cx="65527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5.Похідні 1-фенілтетрагідронафталін-2,3-бутиролактона</a:t>
            </a:r>
            <a:endParaRPr lang="en-US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2160" y="836712"/>
            <a:ext cx="2105025" cy="197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6156176" y="2852936"/>
            <a:ext cx="165308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err="1">
                <a:solidFill>
                  <a:srgbClr val="FFFF00"/>
                </a:solidFill>
              </a:rPr>
              <a:t>Подофілотоксин</a:t>
            </a:r>
            <a:endParaRPr lang="en-US" sz="1600" b="1" dirty="0">
              <a:solidFill>
                <a:srgbClr val="FFFF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39552" y="908720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Містяться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смолі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підземних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органах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подофіла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щитовидного –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Podophyllum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peltatum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L.</a:t>
            </a:r>
            <a:endParaRPr lang="en-US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3284984"/>
            <a:ext cx="4032448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6. </a:t>
            </a:r>
            <a:r>
              <a:rPr lang="ru-RU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Флаволігнани</a:t>
            </a:r>
            <a:endParaRPr lang="ru-RU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Особливу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групу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сполук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представляють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флаволігнани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мають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більш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складну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структуру (С6-С3-С6-С3-С6) та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вміщують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себе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властивості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флавоноїдів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лігнанів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наприклад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сілібін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сілідіанін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сіліхристин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містяться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плодах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розторопші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плямистої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Silybum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marianum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(L.)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Gaertn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20348" y="3573016"/>
            <a:ext cx="4412548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6588224" y="5301208"/>
            <a:ext cx="89960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err="1">
                <a:solidFill>
                  <a:srgbClr val="FFFF00"/>
                </a:solidFill>
              </a:rPr>
              <a:t>Силібин</a:t>
            </a:r>
            <a:endParaRPr lang="en-US" sz="16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ФІЗИЧНІ ТА ХІМІЧНІ ВЛАСТИВОСТІ ЛІГНАНІВ</a:t>
            </a:r>
            <a:endParaRPr lang="en-US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836712"/>
            <a:ext cx="8496944" cy="5688632"/>
          </a:xfrm>
        </p:spPr>
        <p:txBody>
          <a:bodyPr>
            <a:noAutofit/>
          </a:bodyPr>
          <a:lstStyle/>
          <a:p>
            <a:pPr algn="just"/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Лігнани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тверді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кристалічні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речовини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безбарвні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злегка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забарвлені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Більшість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лігнанів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оптично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активні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речовини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Багато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хто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обертає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площину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поляризації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вліво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Подібно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фенолоспиртів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вибірково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поглинають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світло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довжині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хвилі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275-280 і 220-230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нм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УФ-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світлі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флуоресціюють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блакитним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жовтим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кольором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залежно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будови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Добре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розчинні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спиртах та водно-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спиртових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сумішах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жирних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ефірних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оліях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смолах,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нерозчинні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воді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і не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переганяються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 водяною парою.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спричиняє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великі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труднощі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виділенні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лігнанів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сировини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Виділення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поділ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лігнанів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можна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здійснити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допомогою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адсорбційної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хроматографії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колонках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алюмінію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оксиду,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силікагелю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Деякі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лігнани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виділяють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шляхом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кристалізації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рідинної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екстракції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обробкою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розчинниками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різної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полярності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(при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цьому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лігнани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збираються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межі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фаз).</a:t>
            </a:r>
          </a:p>
          <a:p>
            <a:pPr algn="just"/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Так як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лігнани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дуже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важко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відокремити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супутніх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рекомендується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використовувати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суміші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лигнанів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наприклад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подофілін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сировини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подофілу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щитовидного).</a:t>
            </a:r>
            <a:endParaRPr lang="en-US" sz="1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Autofit/>
          </a:bodyPr>
          <a:lstStyle/>
          <a:p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ОЦІНКА ЯКОСТІ СИРОВИНИ, ЩО МІСТИТЬ ЛІГНАНИ. </a:t>
            </a:r>
            <a:b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МЕТОДИ АНАЛІЗУ</a:t>
            </a:r>
            <a:endParaRPr lang="en-US" sz="18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1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8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Якісний</a:t>
            </a:r>
            <a:r>
              <a:rPr lang="ru-RU" sz="1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аналіз</a:t>
            </a:r>
            <a:endParaRPr lang="ru-RU" sz="1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ru-RU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		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Проводять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реакції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засновані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можливості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лигнанов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вступати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хімічні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реакції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характерні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фенолів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використовують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здатність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флуоресціювати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УФ-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світлі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Застосовують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методи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паперової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тонкошарової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хроматографії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>
              <a:buNone/>
            </a:pP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Хроматограми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обробляють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послідовно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парами хлору та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розчином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натрію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сульфіту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Плями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лігнанів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забарвлюються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червоний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колір.кількісне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визначення</a:t>
            </a:r>
            <a:endParaRPr lang="ru-RU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ru-RU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Визначення</a:t>
            </a:r>
            <a:r>
              <a:rPr lang="ru-RU" sz="1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кількісного</a:t>
            </a:r>
            <a:r>
              <a:rPr lang="ru-RU" sz="1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вмісту</a:t>
            </a:r>
            <a:r>
              <a:rPr lang="ru-RU" sz="1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лігнанів</a:t>
            </a:r>
            <a:r>
              <a:rPr lang="ru-RU" sz="1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проводять</a:t>
            </a:r>
            <a:r>
              <a:rPr lang="ru-RU" sz="1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різними</a:t>
            </a:r>
            <a:r>
              <a:rPr lang="ru-RU" sz="1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методами: </a:t>
            </a:r>
          </a:p>
          <a:p>
            <a:pPr algn="just">
              <a:buNone/>
            </a:pPr>
            <a:endParaRPr lang="ru-RU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AutoNum type="arabicPeriod"/>
            </a:pPr>
            <a:r>
              <a:rPr lang="ru-RU" sz="1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Спектрофотометричний</a:t>
            </a:r>
            <a:r>
              <a:rPr lang="ru-RU" sz="1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метод.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Заснований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здатності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лігнанів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поглинати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монохроматичне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світло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певної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довжини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хвилі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Отримують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спиртовий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екстракт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вимірюють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оптичну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густину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>
              <a:buAutoNum type="arabicPeriod"/>
            </a:pP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Хроматоспектрофотометричний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метод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Заснований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здатності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лігнанів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поглинати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монохроматичне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світло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певної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довжини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хвилі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Вимірюють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оптичну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густину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розчинів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лігнанів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допомогою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спектрофотометра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після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попереднього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хроматографічного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поділу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СИРОВИННА БАЗА  РОСЛИН, ЯКІ МІСТЯТЬ ЛІГНАНИ</a:t>
            </a:r>
            <a:endParaRPr lang="en-US" sz="20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80728"/>
            <a:ext cx="8363272" cy="5472608"/>
          </a:xfrm>
        </p:spPr>
        <p:txBody>
          <a:bodyPr>
            <a:normAutofit/>
          </a:bodyPr>
          <a:lstStyle/>
          <a:p>
            <a:pPr algn="just"/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медичних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цілей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як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джерела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лігнанів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використовують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сировину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як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дикорослих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рослин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елеутерокок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колючий, лимонник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китайський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), так і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культивуються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види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подофілу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розторопша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плямиста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algn="just"/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Елеутерокок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колючий і лимонник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китайський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виростають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Далекому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Сході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темнохвойних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і хвойно-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широколистяних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гірських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лісах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на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узліссях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вирубках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Розторопша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плямиста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зустрічається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як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бур'ян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всій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території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України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Подофіл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щитовидний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п.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гімалайський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культивують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1600" dirty="0">
              <a:solidFill>
                <a:schemeClr val="bg1"/>
              </a:solidFill>
            </a:endParaRPr>
          </a:p>
          <a:p>
            <a:pPr>
              <a:buNone/>
            </a:pPr>
            <a:r>
              <a:rPr lang="ru-RU" sz="1600" dirty="0">
                <a:solidFill>
                  <a:schemeClr val="bg1"/>
                </a:solidFill>
              </a:rPr>
              <a:t>	</a:t>
            </a:r>
            <a:endParaRPr lang="ru-RU" sz="1800" b="1" dirty="0">
              <a:solidFill>
                <a:srgbClr val="FFFF00"/>
              </a:solidFill>
            </a:endParaRPr>
          </a:p>
          <a:p>
            <a:pPr algn="ctr">
              <a:buNone/>
            </a:pPr>
            <a:r>
              <a:rPr lang="uk-UA" sz="1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ОСОБЛИВОСТІ ЗБОРУ, СУШКИ ТА ЗБЕРІГАННЯСИРОВИНИ, ЯКА МІСТИТЬ ЛІГНАНИ</a:t>
            </a:r>
            <a:endParaRPr lang="ru-RU" sz="1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Підземні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органи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збирають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ранньою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весною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пізно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восени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Плоди та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насіння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заготовляють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восени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період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плодоношення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 </a:t>
            </a:r>
          </a:p>
          <a:p>
            <a:pPr algn="just"/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Сушіння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природне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сонячне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насіння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лимонника)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штучне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(в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сушарках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температурі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50-60 ° С,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сировина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елеутерококу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- 80 ° С).  </a:t>
            </a:r>
          </a:p>
          <a:p>
            <a:pPr algn="just"/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Зберігають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сировину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загальним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списком у сухому, добре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провітрюваному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приміщенні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за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винятком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кореневищ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корінням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підофілу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(список Б).</a:t>
            </a:r>
            <a:endParaRPr lang="en-US" sz="1600" b="1" i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br>
              <a:rPr lang="ru-RU" sz="1800" b="1" dirty="0">
                <a:solidFill>
                  <a:srgbClr val="FFFF00"/>
                </a:solidFill>
              </a:rPr>
            </a:b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ШЛЯХИ ВИКОРИСТАННЯ СИРОВИНИ, ЩО </a:t>
            </a:r>
            <a:endParaRPr lang="en-US" sz="18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/>
          </a:bodyPr>
          <a:lstStyle/>
          <a:p>
            <a:pPr algn="just"/>
            <a:r>
              <a:rPr lang="uk-UA" sz="16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uk-UA" sz="16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Екстемпоральні</a:t>
            </a:r>
            <a:r>
              <a:rPr lang="uk-UA" sz="16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лікарські форми</a:t>
            </a:r>
          </a:p>
          <a:p>
            <a:pPr algn="just"/>
            <a:r>
              <a:rPr lang="uk-UA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відвари (плоди та насіння </a:t>
            </a:r>
            <a:r>
              <a:rPr lang="uk-UA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лимонника</a:t>
            </a:r>
            <a:r>
              <a:rPr lang="uk-UA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кореневища та корені </a:t>
            </a:r>
            <a:r>
              <a:rPr lang="uk-UA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елеутерокока</a:t>
            </a:r>
            <a:r>
              <a:rPr lang="uk-UA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just"/>
            <a:r>
              <a:rPr lang="uk-UA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тонізуючі та </a:t>
            </a:r>
            <a:r>
              <a:rPr lang="uk-UA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гіпоглікемічні</a:t>
            </a:r>
            <a:r>
              <a:rPr lang="uk-UA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збори (кореневища та корені </a:t>
            </a:r>
            <a:r>
              <a:rPr lang="uk-UA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еле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утерокока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just"/>
            <a:r>
              <a:rPr lang="uk-UA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сік свіжих плодів </a:t>
            </a:r>
            <a:r>
              <a:rPr lang="uk-UA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лимонника</a:t>
            </a:r>
            <a:endParaRPr lang="uk-UA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порошок насіння </a:t>
            </a:r>
            <a:r>
              <a:rPr lang="uk-UA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лимонника</a:t>
            </a:r>
            <a:endParaRPr lang="ru-RU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2. </a:t>
            </a:r>
            <a:r>
              <a:rPr lang="ru-RU" sz="16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Екстракційні</a:t>
            </a:r>
            <a:r>
              <a:rPr lang="ru-RU" sz="16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галенові</a:t>
            </a:r>
            <a:r>
              <a:rPr lang="ru-RU" sz="16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6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препарати</a:t>
            </a:r>
            <a:r>
              <a:rPr lang="ru-RU" sz="16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/>
            <a:endParaRPr lang="ru-RU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настоянка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(1:5) (плоди та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насіння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лимонника);</a:t>
            </a:r>
          </a:p>
          <a:p>
            <a:pPr algn="just"/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рідкий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сухий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екстракти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кореневища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корені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елеутерокока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just"/>
            <a:endParaRPr lang="ru-RU" sz="1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3. </a:t>
            </a:r>
            <a:r>
              <a:rPr lang="ru-RU" sz="16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Сумарні</a:t>
            </a:r>
            <a:r>
              <a:rPr lang="ru-RU" sz="16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готові</a:t>
            </a:r>
            <a:r>
              <a:rPr lang="ru-RU" sz="16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6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препарати</a:t>
            </a:r>
            <a:r>
              <a:rPr lang="ru-RU" sz="16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Подофілін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» (корневища с корнями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подофилла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 algn="just"/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Карсил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», «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Легалон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», «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Силегон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», «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Силимар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», «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Силибор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», «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Силимарин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» (сума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флаволігнанів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плодів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расторопші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плямистої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en-US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5192" y="188640"/>
            <a:ext cx="8229600" cy="850106"/>
          </a:xfrm>
        </p:spPr>
        <p:txBody>
          <a:bodyPr>
            <a:normAutofit/>
          </a:bodyPr>
          <a:lstStyle/>
          <a:p>
            <a:r>
              <a:rPr lang="ru-RU" sz="1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МЕДИЧНЕ ЗАСТОСУВАННЯ СИРОВИНИ, ЩО МІСТИТЬ ЛІГНАНИ</a:t>
            </a:r>
            <a:endParaRPr lang="en-US" sz="1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948690"/>
            <a:ext cx="792088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AutoNum type="arabicPeriod"/>
            </a:pPr>
            <a:r>
              <a:rPr lang="ru-RU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Тонізуюча</a:t>
            </a:r>
            <a:r>
              <a:rPr lang="ru-RU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стимулююча</a:t>
            </a:r>
            <a:r>
              <a:rPr lang="ru-RU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адаптогенна</a:t>
            </a:r>
            <a:r>
              <a:rPr lang="ru-RU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дія</a:t>
            </a:r>
            <a:r>
              <a:rPr lang="ru-RU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Характерно для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препаратів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елеутерококу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лимонника,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є аналогами женьшеню.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Препарати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елеутерококу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знижують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рівень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цукру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крові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підвищують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вміст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гемоглобіну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нормалізують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кров'яний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тиск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посилюють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гостроту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зору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Проносна</a:t>
            </a:r>
            <a:r>
              <a:rPr lang="ru-RU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жовчогінна</a:t>
            </a:r>
            <a:r>
              <a:rPr lang="ru-RU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цитостатична</a:t>
            </a:r>
            <a:r>
              <a:rPr lang="ru-RU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дія</a:t>
            </a:r>
            <a:r>
              <a:rPr lang="ru-RU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Характерно для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препаратів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підофіла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«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Подофілін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» (смола,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містить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суміш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лігнанів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подофілу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має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виражену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проносну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дію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хронічних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запорах і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жовчогінний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ефект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посилює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виділення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жовчі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Застосовується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папіломатозах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гортані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папіломах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сечового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міхура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Блокує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поділ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клітин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злоякісних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утворень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стадії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метафази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3.Антигеморагічна </a:t>
            </a:r>
            <a:r>
              <a:rPr lang="ru-RU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дія</a:t>
            </a:r>
            <a:r>
              <a:rPr lang="ru-RU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Кунжутна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олія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містить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лігнани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використовується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лікування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тромбопенії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геморагічних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діатезів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4.Гепатопротекторна </a:t>
            </a:r>
            <a:r>
              <a:rPr lang="ru-RU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дія</a:t>
            </a:r>
            <a:r>
              <a:rPr lang="ru-RU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Характерна для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препаратів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плодів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розторопші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плямистої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обумовлено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флаволігнанами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Застосовуються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токсичних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ураженнях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печінки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гострому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хронічному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гепатиті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цирозі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печінки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порушенні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ліпідного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обміну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жирової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дистрофії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печінки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ПЛОДИ ЛИМОННИКА - </a:t>
            </a:r>
            <a:r>
              <a:rPr lang="en-US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FRUCTUS SCHISANDRAE</a:t>
            </a:r>
            <a:br>
              <a:rPr lang="en-US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НАСІННЯ ЛИМОННИКА - </a:t>
            </a:r>
            <a:r>
              <a:rPr lang="en-US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SEMINA SCHISANDRAE</a:t>
            </a:r>
            <a:br>
              <a:rPr lang="en-US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Лимонник </a:t>
            </a:r>
            <a:r>
              <a:rPr lang="ru-RU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китайський</a:t>
            </a: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Schisandra</a:t>
            </a:r>
            <a:r>
              <a:rPr lang="en-US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chinensis</a:t>
            </a:r>
            <a:r>
              <a:rPr lang="en-US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Turcz</a:t>
            </a:r>
            <a:r>
              <a:rPr lang="en-US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.) </a:t>
            </a: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en-US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aill</a:t>
            </a:r>
            <a:r>
              <a:rPr lang="en-US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en-US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Родина </a:t>
            </a:r>
            <a:r>
              <a:rPr lang="ru-RU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лимонникові</a:t>
            </a: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Schisandraceae</a:t>
            </a:r>
            <a:endParaRPr lang="en-US" sz="18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600200"/>
            <a:ext cx="6444208" cy="5257800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1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Ботанічна</a:t>
            </a:r>
            <a:r>
              <a:rPr lang="ru-RU" sz="1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характеристика</a:t>
            </a:r>
            <a:r>
              <a:rPr lang="ru-RU" sz="16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Дводомна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однодомна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деревна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ліана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кучерявими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стеблами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досягають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8-10 м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завдовжки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і 1-2 см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завтовшки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; з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зморшкуватою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темно-коричневого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кольору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корою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лущиться, на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молодих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пагонах кора гладка,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блискуча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червоно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-коричневого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жовтуватого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кольору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Плід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соковита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багатолистянка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кольоровим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ложем,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подовжується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час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плодоношення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на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якому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розташовано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4-40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соковитих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яскраво-червоних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ягодоподібних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листянок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Листя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молоді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пагони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розтиранні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пахнуть лимоном.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Цвіте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травні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червні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плоди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дозрівають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вересні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жовтні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Поширення</a:t>
            </a:r>
            <a:r>
              <a:rPr lang="ru-RU" sz="1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Зустрічається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Приморському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краї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на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півдні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Хабаровського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краю,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Сахалінської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Амурської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областей.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Гірничо-тайгова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рослина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uk-UA" sz="1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Місцеположення</a:t>
            </a:r>
            <a:r>
              <a:rPr lang="ru-RU" sz="1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 хвойно-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широколистих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лісах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маньчжурського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типу за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участю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кедра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корейського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(сосни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корейської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), 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темнохвойній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тайзі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складі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заплавних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лісів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Лимонник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освоєний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культурі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Одна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рослина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дає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4-5 кг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плодів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Заготовка.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Плоди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збираютьв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період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повної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зрілості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вересні-жовтні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обережно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загортаючи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зрізаючи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ножем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ножицями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Насіння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отримують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після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віджиму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свіжих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плодів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соку,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насіння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звільняють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мякоті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промиванням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водою.</a:t>
            </a:r>
            <a:endParaRPr lang="en-US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8224" y="0"/>
            <a:ext cx="2555776" cy="3253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39782" y="3228975"/>
            <a:ext cx="2604218" cy="3296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404664"/>
            <a:ext cx="5508104" cy="6192688"/>
          </a:xfrm>
        </p:spPr>
        <p:txBody>
          <a:bodyPr>
            <a:normAutofit/>
          </a:bodyPr>
          <a:lstStyle/>
          <a:p>
            <a:pPr algn="just"/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Охоронні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заходи.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Лимонник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має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обмежений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ареал. При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заготівлі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слід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ламати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гілки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дерево-опору, не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можна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стягувати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ліану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 опори.</a:t>
            </a:r>
          </a:p>
          <a:p>
            <a:pPr algn="just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Сушка.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Зібрані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плоди перед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сушінням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подвяливают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протягом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2-3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днів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потім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обривають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звільняючи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квітколожа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осі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кисті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), 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потім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піддають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сушінню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штучних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сушарках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температурі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40-55 </a:t>
            </a:r>
            <a:r>
              <a:rPr lang="en-US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º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протягом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6-8 годин.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Насіння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сушать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опалювальних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приміщеннях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розсипаючи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тонким шаром,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сушарках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вентиляцією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температурі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50-60 </a:t>
            </a:r>
            <a:r>
              <a:rPr lang="en-US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º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С.</a:t>
            </a:r>
          </a:p>
          <a:p>
            <a:pPr algn="just"/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Стандартизація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ГФ X, ст. 294 – плоди; ГФ XI,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вип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2, ст. 80 -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насіння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Хімічний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склад.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всіх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частинах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лимонника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містяться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лігнани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 в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оплодні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насінні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- до 4-5%.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схізандрин</a:t>
            </a:r>
            <a:r>
              <a:rPr lang="ru-RU" sz="16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схізандрол</a:t>
            </a:r>
            <a:r>
              <a:rPr lang="ru-RU" sz="16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дезоксисхізандрин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Саме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вони і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зумовлюють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лікувальну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дію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рослини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Крім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того, плоди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містять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багато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органічних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кислот -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лимонну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(11%),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яблучну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(10%),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винну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щавлеву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бурштинову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аскорбінову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(до 500 мг%).</a:t>
            </a:r>
            <a:endParaRPr lang="en-US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6136" y="116632"/>
            <a:ext cx="2962275" cy="3146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2160" y="3236980"/>
            <a:ext cx="2664296" cy="35523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5329585"/>
            <a:ext cx="1412751" cy="15284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3414311" y="6488668"/>
            <a:ext cx="11737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 </a:t>
            </a:r>
            <a:r>
              <a:rPr lang="ru-RU" sz="1400" b="1" dirty="0" err="1">
                <a:solidFill>
                  <a:srgbClr val="FFFF00"/>
                </a:solidFill>
              </a:rPr>
              <a:t>Схизандрин</a:t>
            </a:r>
            <a:endParaRPr lang="en-US" sz="14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79512" y="404664"/>
            <a:ext cx="4316288" cy="6048672"/>
          </a:xfrm>
        </p:spPr>
        <p:txBody>
          <a:bodyPr>
            <a:normAutofit/>
          </a:bodyPr>
          <a:lstStyle/>
          <a:p>
            <a:pPr algn="just"/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Лікарські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засоби</a:t>
            </a:r>
            <a:endParaRPr lang="ru-RU" sz="16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Лимонника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насіння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порошок.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Тонізуючий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засіб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Лимонника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настоянка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настоянка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(1:5)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 95 %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етиловому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спирті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плодів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насіння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лимонника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китайського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). Чинить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збуджуючий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вплив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центральну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нервову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систему,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стимулює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серцево-судинну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діяльність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дихання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Лікол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капсули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по 0,1 г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суміш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олії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насіння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лимонника та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олії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соєвої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співвідношенні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1:3).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Засіб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нормалізує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ліпідний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обмін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None/>
            </a:pP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Фармакотерапевтична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група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None/>
            </a:pP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Загальнотонізуючий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адаптогенний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засіб</a:t>
            </a:r>
            <a:endParaRPr lang="en-US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7500" y="3645024"/>
            <a:ext cx="2476500" cy="247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91604" y="980728"/>
            <a:ext cx="3552396" cy="2664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4008" y="0"/>
            <a:ext cx="2359149" cy="19607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5172" y="4149080"/>
            <a:ext cx="2496256" cy="2487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75655" y="5373216"/>
            <a:ext cx="2379225" cy="1439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КОРЕНЕВИЩА ТА КОРЕНІ ЕЛЕУТЕРОКОКА КОЛЮЧОГО  – </a:t>
            </a:r>
            <a:r>
              <a:rPr lang="en-US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RHIZOMA</a:t>
            </a: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ТА </a:t>
            </a:r>
            <a:r>
              <a:rPr lang="en-US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 </a:t>
            </a:r>
            <a:r>
              <a:rPr lang="en-US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RADICES ELEUTHEROCOCCI SENTICOSI</a:t>
            </a:r>
            <a:br>
              <a:rPr lang="en-US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Елеутерокок</a:t>
            </a: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колючий - </a:t>
            </a:r>
            <a:r>
              <a:rPr lang="en-US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Eleutherococcus</a:t>
            </a:r>
            <a:r>
              <a:rPr lang="en-US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senticosus</a:t>
            </a:r>
            <a:r>
              <a:rPr lang="en-US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Rupr</a:t>
            </a:r>
            <a:r>
              <a:rPr lang="en-US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et Maxim.) Maxim. </a:t>
            </a:r>
            <a:br>
              <a:rPr lang="en-US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Родина </a:t>
            </a:r>
            <a:r>
              <a:rPr lang="ru-RU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аралієві</a:t>
            </a: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Araliaceae</a:t>
            </a:r>
            <a:endParaRPr lang="en-US" sz="18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600200"/>
            <a:ext cx="5508104" cy="5257800"/>
          </a:xfrm>
        </p:spPr>
        <p:txBody>
          <a:bodyPr>
            <a:normAutofit/>
          </a:bodyPr>
          <a:lstStyle/>
          <a:p>
            <a:pPr algn="just"/>
            <a:r>
              <a:rPr lang="ru-RU" sz="1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Ботанічна</a:t>
            </a:r>
            <a:r>
              <a:rPr lang="ru-RU" sz="1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характеристика.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Однодомний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чагарник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численними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прямостоячими стволиками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висотою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1,5-2,5 м,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рідше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3-5 м.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Гілки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покриті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світло-сірою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сірувато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-коричневою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корою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Молоді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пагони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густо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посаджені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численними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тонкими шипами, косо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спрямованими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вниз. По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цих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пагонах легко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знайти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елеутерокок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густих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заростях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різних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чагарників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З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усіх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рослин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родини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аралієвих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елеутерокок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найбільш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непоказний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і колючий, 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зв'язку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чим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отримав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назву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нетронник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» і «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чортів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кущ». </a:t>
            </a:r>
          </a:p>
          <a:p>
            <a:pPr algn="just"/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Плід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ценокарпна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куляста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соковита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кістянка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чорного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кольору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блискуча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з 5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кісточками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За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своїми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властивостями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елеутерокок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колючий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близький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до женьшеню, тому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іноді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(особливо в США)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називають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сибірський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женьшень».</a:t>
            </a:r>
          </a:p>
          <a:p>
            <a:pPr algn="just"/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Поширення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Росте на Далекому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Сході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Росії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- 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Приморському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Хабаровському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краях,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Амурській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області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на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Південному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Сахаліні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Незважаючи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помітну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різницю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кліматі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елеутерокок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Україні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росте добре.</a:t>
            </a:r>
            <a:endParaRPr lang="en-US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2120" y="1196752"/>
            <a:ext cx="3491880" cy="2672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2120" y="3908654"/>
            <a:ext cx="3491880" cy="2688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sz="half" idx="1"/>
          </p:nvPr>
        </p:nvSpPr>
        <p:spPr>
          <a:xfrm>
            <a:off x="0" y="188912"/>
            <a:ext cx="5220072" cy="6669087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1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Місцерозташування</a:t>
            </a:r>
            <a:r>
              <a:rPr lang="ru-RU" sz="1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 кедрово-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широколистяних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лісах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як у долинах, і на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схилах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гір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Віддає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перевагу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відкритим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добре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зволоженим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але не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сирим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місцям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Між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женьшенем та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елеутерококом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існує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біологічна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несумісність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Заготівля</a:t>
            </a:r>
            <a:r>
              <a:rPr lang="ru-RU" sz="1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Пізньої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осені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безлистій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тайзі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елеутерокок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звертає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себе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увагу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багатими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красивими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плодами.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Сировину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викопують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землі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кирками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ломиками,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коренева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система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залягає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неглибоко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Охоронні</a:t>
            </a:r>
            <a:r>
              <a:rPr lang="ru-RU" sz="1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заходи.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заготівлі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необхідно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залишати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15-20%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кореневої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системи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зберігати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ґрунті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всі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«пеньки» -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вузли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кущіння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надземних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пагонів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Повторні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заготовки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можна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робити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раніше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як через 7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років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Сушка.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Розрубане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коріння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сушать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при 80 ° С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протягом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години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штучних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сушарках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потім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сировину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досушують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навісом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Тривале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природне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сушіння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призводить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пліснявіння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сировини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місцях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тріщин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Стандартизація</a:t>
            </a:r>
            <a:r>
              <a:rPr lang="ru-RU" sz="1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ФС 42-2725-90 та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зміни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неї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Хімічний</a:t>
            </a:r>
            <a:r>
              <a:rPr lang="ru-RU" sz="1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склад.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Сума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діючих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кореневищ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коренів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елеутерококу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колючого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включає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різноманітні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біологічно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активні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сполуки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До них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відносяться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речовини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фенольної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природи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ароматичні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спирти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кумарини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лігнани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глікозиди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елеутерозиди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).</a:t>
            </a:r>
            <a:endParaRPr lang="en-US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128" y="4824462"/>
            <a:ext cx="3152031" cy="1700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6012160" y="6474822"/>
            <a:ext cx="242386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</a:rPr>
              <a:t>R = O-</a:t>
            </a:r>
            <a:r>
              <a:rPr lang="en-US" sz="1600" b="1" dirty="0" err="1">
                <a:solidFill>
                  <a:schemeClr val="bg1"/>
                </a:solidFill>
              </a:rPr>
              <a:t>Glc</a:t>
            </a:r>
            <a:r>
              <a:rPr lang="en-US" sz="1600" b="1" dirty="0">
                <a:solidFill>
                  <a:schemeClr val="bg1"/>
                </a:solidFill>
              </a:rPr>
              <a:t> – </a:t>
            </a:r>
            <a:r>
              <a:rPr lang="ru-RU" sz="1600" b="1" dirty="0" err="1">
                <a:solidFill>
                  <a:schemeClr val="bg1"/>
                </a:solidFill>
              </a:rPr>
              <a:t>элеутерозид</a:t>
            </a:r>
            <a:r>
              <a:rPr lang="ru-RU" sz="1600" b="1" dirty="0">
                <a:solidFill>
                  <a:schemeClr val="bg1"/>
                </a:solidFill>
              </a:rPr>
              <a:t> Е</a:t>
            </a:r>
            <a:endParaRPr lang="en-US" sz="1600" b="1" dirty="0">
              <a:solidFill>
                <a:schemeClr val="bg1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15760" y="-1"/>
            <a:ext cx="1928240" cy="2780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82431" y="2839761"/>
            <a:ext cx="2605994" cy="19573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404664"/>
            <a:ext cx="4067944" cy="604867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Лікарські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засоби</a:t>
            </a:r>
            <a:endParaRPr lang="ru-RU" sz="16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Елеутерокока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екстракт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рідкий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Адаптогенний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тонізуючий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засіб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Елеутерокока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екстракта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сухого таблетки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(таблетки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в.о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по 0,1 г).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Адаптогенний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тонізуючий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засіб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Входить до складу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урологічного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сечогінного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збору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Фармакотерапевтична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група</a:t>
            </a:r>
            <a:endParaRPr lang="ru-RU" sz="16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Загальнотонізуючий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адаптогенний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засіб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1196752"/>
            <a:ext cx="2880817" cy="2880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0" y="4000500"/>
            <a:ext cx="38100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81775" y="0"/>
            <a:ext cx="2562225" cy="333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95736" y="4543425"/>
            <a:ext cx="3162300" cy="231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rmAutofit fontScale="90000"/>
          </a:bodyPr>
          <a:lstStyle/>
          <a:p>
            <a:pPr algn="l"/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КОРЕНЕВИЩА З КОРЕНЯМИ ПОДОФІЛА - </a:t>
            </a:r>
            <a:r>
              <a:rPr lang="en-US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RHIZOMATA CUM RADICIBUS PODOPHYLLI</a:t>
            </a:r>
            <a:br>
              <a:rPr lang="en-US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Подофіл</a:t>
            </a: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щитковидний</a:t>
            </a: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Podophyllum</a:t>
            </a:r>
            <a:r>
              <a:rPr lang="en-US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peltatum</a:t>
            </a:r>
            <a:r>
              <a:rPr lang="en-US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L.</a:t>
            </a:r>
            <a:br>
              <a:rPr lang="en-US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Подофіл</a:t>
            </a: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гімалайський</a:t>
            </a: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Podophyllum</a:t>
            </a:r>
            <a:r>
              <a:rPr lang="en-US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hexandrum</a:t>
            </a:r>
            <a:r>
              <a:rPr lang="en-US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Royle</a:t>
            </a:r>
            <a:br>
              <a:rPr lang="en-US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Родина </a:t>
            </a:r>
            <a:r>
              <a:rPr lang="ru-RU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барбарисові</a:t>
            </a: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Berberidaceae</a:t>
            </a:r>
            <a:endParaRPr lang="en-US" sz="18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600200"/>
            <a:ext cx="5868144" cy="5257800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Ботанічна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характеристика.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Подофіл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щитовидний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багаторічна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трав'яниста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рослина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вузлуватим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горизонтальним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кореневищем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довжиною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до 1 м,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досягає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діаметрі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1,5 см,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червонувато-коричневим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зовні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білим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зламі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кореневища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відходять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численні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м'ясисті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придаткові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корені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завдовжки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до 35 см і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завтовшки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до 5 мм.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Плід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- округла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яйцевидна лимонно-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жовта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ягода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довжиною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до 7 см, з ароматною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кислувато-солодкою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м'ясистою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їстівною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м'якоттю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численним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зморшкуватим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світло-коричневим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насінням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Цвіте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червні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плоди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дозрівають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серпні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вересні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Розповсюдження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Батьківщина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подофілла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щитовидного –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східна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частина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Північної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Америки.</a:t>
            </a:r>
          </a:p>
          <a:p>
            <a:pPr algn="just"/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Місцепроживання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Обидва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види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ростуть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зволожених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родючих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ґрунтах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пологом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лісу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біля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джерел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струмків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Подофіли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давно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розводяться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аматорами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у тому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числі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і в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нашій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країні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як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оригінальні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декоративні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рослини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цілком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їстівними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навіть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смачними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ягодами.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Промислові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плантації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розташовані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Львівській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області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Заготівля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Сировину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заготовляють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3-5-річних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плантацій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рано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навесні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восени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57857" y="1772816"/>
            <a:ext cx="3178639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260648"/>
            <a:ext cx="5508104" cy="6408712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Сушка.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Сировину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злегка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підв'ялюють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повітрі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навісом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сушать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сушарках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температурі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вище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40 </a:t>
            </a:r>
            <a:r>
              <a:rPr lang="en-US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º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С.</a:t>
            </a:r>
          </a:p>
          <a:p>
            <a:pPr algn="just"/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Хімічний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склад. 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кореневищах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корінням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підофілу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міститься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до 8% смоли - </a:t>
            </a:r>
            <a:r>
              <a:rPr lang="ru-RU" sz="16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подофіліну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основними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компонентами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якого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є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лігнани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6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подофіллотоксин</a:t>
            </a:r>
            <a:r>
              <a:rPr lang="ru-RU" sz="16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(до 40%), </a:t>
            </a:r>
            <a:r>
              <a:rPr lang="ru-RU" sz="16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пельтатин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(альфа-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пельтатин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бета-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пельтатин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 та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флавоноїди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Знайдено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глікозильовані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похідні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подофіллотоксину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пельтатинів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Зберігання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На складах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сировину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зберігають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сухому, добре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провітрюваному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приміщенні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як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сильнодіючу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сировину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(список Б).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Термін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придатності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до 5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років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Подофілін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– за списком А, у сухому,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захищеному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світла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місці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кімнатній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температурі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>
              <a:buNone/>
            </a:pPr>
            <a:endParaRPr lang="ru-RU" sz="17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17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Лікарські</a:t>
            </a:r>
            <a:r>
              <a:rPr lang="ru-RU" sz="17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засоби</a:t>
            </a:r>
            <a:endParaRPr lang="ru-RU" sz="17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1. </a:t>
            </a:r>
            <a:r>
              <a:rPr lang="ru-RU" sz="17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Подофілін</a:t>
            </a:r>
            <a:r>
              <a:rPr lang="ru-RU" sz="17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порошок.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Цитостатичний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засіб</a:t>
            </a:r>
            <a:endParaRPr lang="ru-RU" sz="17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2</a:t>
            </a:r>
            <a:r>
              <a:rPr lang="ru-RU" sz="17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7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Конділін</a:t>
            </a:r>
            <a:r>
              <a:rPr lang="ru-RU" sz="17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7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розчин</a:t>
            </a:r>
            <a:r>
              <a:rPr lang="ru-RU" sz="17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подофіліна</a:t>
            </a:r>
            <a:r>
              <a:rPr lang="ru-RU" sz="17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0,5 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%).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Цитостатичницй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засіб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3. </a:t>
            </a:r>
            <a:r>
              <a:rPr lang="ru-RU" sz="17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Етопозид</a:t>
            </a:r>
            <a:r>
              <a:rPr lang="ru-RU" sz="17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7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розчин</a:t>
            </a:r>
            <a:r>
              <a:rPr lang="ru-RU" sz="17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17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ін</a:t>
            </a:r>
            <a:r>
              <a:rPr lang="en-US" sz="17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ru-RU" sz="17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єкц</a:t>
            </a:r>
            <a:r>
              <a:rPr lang="uk-UA" sz="17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7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й 2 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%; концентрат (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напівсинтетичне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похідне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подофіліну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Цитостатичний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засіб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sz="17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Теніпозид</a:t>
            </a:r>
            <a:r>
              <a:rPr lang="ru-RU" sz="17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7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розчин</a:t>
            </a:r>
            <a:r>
              <a:rPr lang="ru-RU" sz="17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17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ін’єкцій</a:t>
            </a:r>
            <a:r>
              <a:rPr lang="ru-RU" sz="17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1 % </a:t>
            </a:r>
          </a:p>
          <a:p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напівсинтетичне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похідне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подофіліну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Цитостатичний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засіб</a:t>
            </a:r>
            <a:endParaRPr lang="ru-RU" sz="17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7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7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Фармакотерапевтична</a:t>
            </a:r>
            <a:r>
              <a:rPr lang="ru-RU" sz="17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група</a:t>
            </a:r>
            <a:endParaRPr lang="ru-RU" sz="17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Цитостачний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жовчогінний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проносний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засіб</a:t>
            </a:r>
            <a:endParaRPr lang="ru-RU" sz="17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>
              <a:solidFill>
                <a:schemeClr val="bg1"/>
              </a:solidFill>
            </a:endParaRPr>
          </a:p>
          <a:p>
            <a:endParaRPr lang="en-US" sz="1600" dirty="0">
              <a:solidFill>
                <a:schemeClr val="bg1"/>
              </a:solidFill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19900" y="0"/>
            <a:ext cx="232410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8184" y="1412776"/>
            <a:ext cx="2346945" cy="1658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76256" y="3068960"/>
            <a:ext cx="1927473" cy="19274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20648" y="5013176"/>
            <a:ext cx="2465594" cy="1844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16016" y="4721082"/>
            <a:ext cx="2160240" cy="1618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4848" y="274638"/>
            <a:ext cx="6357392" cy="1282154"/>
          </a:xfrm>
        </p:spPr>
        <p:txBody>
          <a:bodyPr>
            <a:normAutofit fontScale="90000"/>
          </a:bodyPr>
          <a:lstStyle/>
          <a:p>
            <a:pPr algn="l"/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ПЛОДИ РОЗТОРОПШІ ПЛЯМИСТОЇ – </a:t>
            </a:r>
            <a:b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FRUCTUS SILYBI MARIANI</a:t>
            </a:r>
            <a:br>
              <a:rPr lang="en-US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Розторопша</a:t>
            </a:r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плямиста</a:t>
            </a:r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sz="2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Silybum</a:t>
            </a:r>
            <a:r>
              <a:rPr lang="en-US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marianum</a:t>
            </a:r>
            <a:r>
              <a:rPr lang="en-US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(L.) </a:t>
            </a:r>
            <a:r>
              <a:rPr lang="en-US" sz="2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Gaertn</a:t>
            </a:r>
            <a:r>
              <a:rPr lang="en-US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en-US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Родина </a:t>
            </a:r>
            <a:r>
              <a:rPr lang="ru-RU" sz="2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айстрові</a:t>
            </a:r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складноцвіті</a:t>
            </a:r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) – </a:t>
            </a:r>
            <a:r>
              <a:rPr lang="en-US" sz="2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Asteraceae</a:t>
            </a:r>
            <a:r>
              <a:rPr lang="en-US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Compositae</a:t>
            </a:r>
            <a:r>
              <a:rPr lang="en-US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br>
              <a:rPr lang="en-US" sz="1800" dirty="0">
                <a:latin typeface="Times New Roman" pitchFamily="18" charset="0"/>
                <a:cs typeface="Times New Roman" pitchFamily="18" charset="0"/>
              </a:rPr>
            </a:br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556792"/>
            <a:ext cx="5868144" cy="5301208"/>
          </a:xfrm>
        </p:spPr>
        <p:txBody>
          <a:bodyPr>
            <a:normAutofit/>
          </a:bodyPr>
          <a:lstStyle/>
          <a:p>
            <a:pPr algn="just"/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Ботанічна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характеристика.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Трав'яниста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дворічна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рослина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культурі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однорічна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 з прямостоячим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стеблом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60-150 см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заввишки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покритим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борошнистим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нальотом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Листя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чергові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великі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довгасто-еліптичні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перистолопатеві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перистороздільні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шкірясті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темно-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зелені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блискучі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поцятковані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блискучими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білими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поперечними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перерваними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смугами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плямами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Плід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мармурово-плямиста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темно-коричнева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чорна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поздовжніми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світлими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лініями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еліптична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гола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сім'янка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довжиною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до 7 мм, з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чубком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2-3 рази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довша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сім'янку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Цвіте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липня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пізньої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осені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плоди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дозрівають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нерівномірно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серпні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вересні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Розмножується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насінням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Поширення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центральних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південних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районах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України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Середній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Азії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Широко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поширена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Західній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Європі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Малій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Азії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Північній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Африці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Місцеперебування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Росте на сухих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місцях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остепнених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ділянках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на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занедбаних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полях,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вздовж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доріг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на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пустирях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звалищах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як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бур'ян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04248" y="44625"/>
            <a:ext cx="2339752" cy="3297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3600" y="3362325"/>
            <a:ext cx="3200400" cy="349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79512" y="404664"/>
            <a:ext cx="4316288" cy="6264696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Заготівля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та сушка.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Збір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плодів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виробляють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наприкінці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серпня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вересні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період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засихання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обгорток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більшості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бічних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кошиків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None/>
            </a:pP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Стандартизація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ТУ 64-4-30-81.</a:t>
            </a:r>
          </a:p>
          <a:p>
            <a:pPr algn="just">
              <a:buNone/>
            </a:pP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Хімічний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склад.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плодах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розторопші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містяться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флаволігнани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(2,8-3,8 %):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сілібін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сілідіанін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сіліхристин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тощо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до 32 %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жирної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олії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, смоли,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слиз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біогенні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аміни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тірамін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гістамін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algn="just">
              <a:buNone/>
            </a:pP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Фармакологічні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властивості</a:t>
            </a:r>
            <a:endParaRPr lang="ru-RU" sz="16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Флаволігнані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розторопші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мають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гепатопротекторну</a:t>
            </a:r>
            <a:r>
              <a:rPr lang="ru-RU" sz="16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дію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покращують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метаболічні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процеси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печінці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підвищуючи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стійкість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несприятливих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умов;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підвищують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активність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ферментативних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систем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печінки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прискорюють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регенерацію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клітин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печінки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після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пошкоджень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токсичних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впливів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після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інфекційних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захворювань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16016" y="476672"/>
            <a:ext cx="4248472" cy="5976664"/>
          </a:xfrm>
        </p:spPr>
        <p:txBody>
          <a:bodyPr/>
          <a:lstStyle/>
          <a:p>
            <a:r>
              <a:rPr lang="ru-RU" dirty="0"/>
              <a:t> </a:t>
            </a:r>
            <a:r>
              <a:rPr lang="ru-RU" dirty="0" err="1"/>
              <a:t>Силибин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25235" y="116632"/>
            <a:ext cx="3832867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6372200" y="1700808"/>
            <a:ext cx="101021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/>
              <a:t> </a:t>
            </a:r>
            <a:r>
              <a:rPr lang="ru-RU" sz="1600" b="1" dirty="0" err="1"/>
              <a:t>Силибин</a:t>
            </a:r>
            <a:endParaRPr lang="en-US" sz="1600" b="1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47766" y="2132856"/>
            <a:ext cx="2096233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45359" y="2132856"/>
            <a:ext cx="2163714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22504" y="4293096"/>
            <a:ext cx="22860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139952" y="4725144"/>
            <a:ext cx="2689793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164289" y="5668372"/>
            <a:ext cx="1584176" cy="1189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332656"/>
            <a:ext cx="4932040" cy="652534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600" dirty="0">
                <a:solidFill>
                  <a:schemeClr val="bg1"/>
                </a:solidFill>
              </a:rPr>
              <a:t>	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Лікарські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засоби</a:t>
            </a:r>
            <a:endParaRPr lang="ru-RU" sz="16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1.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Розторопші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плоди,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сировина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Гепатопротекторний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засіб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2.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Легалон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драже,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капсули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суспензія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(сума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флаволігнанів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Гепатопротекторний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засіб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3.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Карсил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драже,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капсули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сироп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(сума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флаволігнанів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Гепатопротекторний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засіб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4.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Силегон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драже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(сумма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флаволігнанів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Гепатопротекторний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засіб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5.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Силібор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таблетки п.о. по 0,04 г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(сума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флаволигнанов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Гепатопротекторний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засіб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6.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Силімар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таблетки по 0,1 г (сума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флаволигнанов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Гепатопротекторний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засіб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7.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Силімарин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таблетки (сума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флаволігнанів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Гепатопротекторний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засіб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8.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Екстракт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входить до складу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комплексних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препаратів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(«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Гепабене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», «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Гепатофальк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планта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», «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Холафлукс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тощо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.)</a:t>
            </a:r>
          </a:p>
          <a:p>
            <a:endParaRPr lang="ru-RU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Фармакотерапевтична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група</a:t>
            </a:r>
            <a:endParaRPr lang="ru-RU" sz="16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Гепатопротекторний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засіб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77000" y="0"/>
            <a:ext cx="2667000" cy="177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0"/>
            <a:ext cx="1858516" cy="2436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0" y="1988840"/>
            <a:ext cx="22860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37514" y="3573016"/>
            <a:ext cx="1970990" cy="328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34272" y="2757661"/>
            <a:ext cx="2286000" cy="189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3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79381" y="0"/>
            <a:ext cx="1183102" cy="1218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4" name="Picture 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508104" y="4653136"/>
            <a:ext cx="1580950" cy="2204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2492896"/>
            <a:ext cx="7221488" cy="980728"/>
          </a:xfrm>
        </p:spPr>
        <p:txBody>
          <a:bodyPr>
            <a:noAutofit/>
          </a:bodyPr>
          <a:lstStyle/>
          <a:p>
            <a:r>
              <a:rPr lang="uk-UA" sz="36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Лікарські рослини та сировина, що містять кумарини</a:t>
            </a:r>
            <a:endParaRPr lang="en-US" sz="3600" b="1" i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4208" y="130368"/>
            <a:ext cx="2561340" cy="23695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2280" y="4128110"/>
            <a:ext cx="1882320" cy="2608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4101503"/>
            <a:ext cx="1782799" cy="2608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156680"/>
            <a:ext cx="2304256" cy="2098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Кумарин — незаменим и опасен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3789040"/>
            <a:ext cx="3576331" cy="2487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8712968" cy="2376264"/>
          </a:xfrm>
        </p:spPr>
        <p:txBody>
          <a:bodyPr>
            <a:noAutofit/>
          </a:bodyPr>
          <a:lstStyle/>
          <a:p>
            <a:pPr algn="just"/>
            <a:r>
              <a:rPr lang="ru-RU" sz="1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8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Кумарини</a:t>
            </a:r>
            <a:r>
              <a:rPr lang="ru-RU" sz="1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природні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сполуки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в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основі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яких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лежить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9,10-бензо-альфа-пірон (лактон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кислоти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цис-орто-гідроксикоричної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). </a:t>
            </a:r>
            <a:b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Вперше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кумарин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виділено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індивідуальному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вигляді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плодів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південно-американського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дерева – </a:t>
            </a:r>
            <a:r>
              <a:rPr lang="en-US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dipteryx</a:t>
            </a:r>
            <a:r>
              <a:rPr lang="en-US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odorata</a:t>
            </a:r>
            <a:r>
              <a:rPr lang="en-US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aubl</a:t>
            </a:r>
            <a:r>
              <a:rPr lang="en-US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.) </a:t>
            </a:r>
            <a:r>
              <a:rPr lang="en-US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Willd</a:t>
            </a:r>
            <a:r>
              <a:rPr lang="en-US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(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Сім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Fabaceae</a:t>
            </a:r>
            <a:r>
              <a:rPr lang="en-US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1820 Фогелем. За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місцевою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назвою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дерева "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кумаруна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"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речовина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була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названа кумарином. З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хімічної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точки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зору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кумарини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лактони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цис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o-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гідроксикоричної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кумаринової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кислоти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1800" dirty="0">
                <a:solidFill>
                  <a:schemeClr val="bg1"/>
                </a:solidFill>
              </a:rPr>
            </a:br>
            <a:endParaRPr lang="en-US" sz="1800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3735034"/>
            <a:ext cx="2880320" cy="1710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5491" y="3789040"/>
            <a:ext cx="3094449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979712" y="5517232"/>
            <a:ext cx="10434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Кумарин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716016" y="5517232"/>
            <a:ext cx="32822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Цис-2‑гідроксикорична кислота</a:t>
            </a:r>
            <a:endParaRPr lang="en-US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КЛАСИФІКАЦІЯ КУМАРИНІВ</a:t>
            </a:r>
            <a:endParaRPr lang="en-US" sz="20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052736"/>
            <a:ext cx="9144000" cy="5073427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 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980728"/>
            <a:ext cx="8424936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Прості</a:t>
            </a:r>
            <a:r>
              <a:rPr lang="ru-RU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кумарини</a:t>
            </a:r>
            <a:r>
              <a:rPr lang="ru-RU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глікозиди</a:t>
            </a:r>
            <a:endParaRPr lang="ru-RU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1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містяться</a:t>
            </a:r>
            <a:r>
              <a:rPr lang="ru-RU" sz="1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траві</a:t>
            </a:r>
            <a:r>
              <a:rPr lang="ru-RU" sz="1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буркуна</a:t>
            </a:r>
            <a:r>
              <a:rPr lang="ru-RU" sz="1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лікарського</a:t>
            </a:r>
            <a:r>
              <a:rPr lang="ru-RU" sz="1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буркуна</a:t>
            </a:r>
            <a:r>
              <a:rPr lang="ru-RU" sz="1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рослого)</a:t>
            </a:r>
            <a:endParaRPr lang="en-US" sz="1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628800"/>
            <a:ext cx="1673576" cy="1224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3848" y="1628800"/>
            <a:ext cx="1477407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4008" y="1628800"/>
            <a:ext cx="1919501" cy="1224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251520" y="2996952"/>
            <a:ext cx="84249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Гідрокси</a:t>
            </a:r>
            <a:r>
              <a:rPr lang="ru-RU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-, </a:t>
            </a:r>
            <a:r>
              <a:rPr lang="ru-RU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метокси</a:t>
            </a:r>
            <a:r>
              <a:rPr lang="ru-RU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 (</a:t>
            </a:r>
            <a:r>
              <a:rPr lang="ru-RU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алкокси</a:t>
            </a:r>
            <a:r>
              <a:rPr lang="ru-RU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-) и </a:t>
            </a:r>
            <a:r>
              <a:rPr lang="ru-RU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метилендигідроксикумарини</a:t>
            </a:r>
            <a:r>
              <a:rPr lang="ru-RU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глікозиди</a:t>
            </a:r>
            <a:endParaRPr lang="en-US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4016" y="3573016"/>
            <a:ext cx="8820472" cy="1309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323528" y="4509120"/>
            <a:ext cx="14287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 </a:t>
            </a:r>
            <a:r>
              <a:rPr lang="ru-RU" sz="1400" b="1" dirty="0" err="1"/>
              <a:t>Умбеллиферон</a:t>
            </a:r>
            <a:endParaRPr lang="en-US" sz="1400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2693203" y="4581128"/>
            <a:ext cx="101470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err="1"/>
              <a:t>Эскулетин</a:t>
            </a:r>
            <a:r>
              <a:rPr lang="ru-RU" sz="1400" b="1" dirty="0"/>
              <a:t> </a:t>
            </a:r>
            <a:endParaRPr lang="en-US" sz="1400" b="1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5054784" y="4561383"/>
            <a:ext cx="110139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err="1"/>
              <a:t>Скополетин</a:t>
            </a:r>
            <a:endParaRPr lang="en-US" sz="1400" b="1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7875727" y="4633391"/>
            <a:ext cx="101675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err="1"/>
              <a:t>Фраксетин</a:t>
            </a:r>
            <a:endParaRPr lang="en-US" sz="1400" b="1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323528" y="5085184"/>
            <a:ext cx="864096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Умбеліферон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міститься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плодах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рослин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родини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селерові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(пастернак,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амі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велика); </a:t>
            </a:r>
          </a:p>
          <a:p>
            <a:r>
              <a:rPr lang="ru-RU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Ескулетин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содержится в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насінні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каштану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кінського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Остхол</a:t>
            </a:r>
            <a:r>
              <a:rPr lang="ru-RU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виділений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коренів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дягелю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лікарського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чинить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протипухлинну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дію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endParaRPr lang="en-US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16632"/>
            <a:ext cx="8964488" cy="5793507"/>
          </a:xfrm>
        </p:spPr>
        <p:txBody>
          <a:bodyPr>
            <a:normAutofit/>
          </a:bodyPr>
          <a:lstStyle/>
          <a:p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Фурокумарини</a:t>
            </a: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сполуки</a:t>
            </a: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утворюються</a:t>
            </a: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результаті</a:t>
            </a: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конденсації</a:t>
            </a: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кумаринів</a:t>
            </a: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фурановим</a:t>
            </a: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циклом </a:t>
            </a:r>
          </a:p>
          <a:p>
            <a:pPr>
              <a:buNone/>
            </a:pP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6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Фурокумарини</a:t>
            </a:r>
            <a:r>
              <a:rPr lang="ru-RU" sz="1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6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найчисленніша</a:t>
            </a:r>
            <a:r>
              <a:rPr lang="ru-RU" sz="1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група</a:t>
            </a:r>
            <a:r>
              <a:rPr lang="ru-RU" sz="1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широко представлена в родинах </a:t>
            </a:r>
            <a:r>
              <a:rPr lang="ru-RU" sz="16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селерових</a:t>
            </a:r>
            <a:r>
              <a:rPr lang="ru-RU" sz="1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бобових</a:t>
            </a:r>
            <a:r>
              <a:rPr lang="ru-RU" sz="1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1800" b="1" dirty="0">
              <a:solidFill>
                <a:srgbClr val="FFFF00"/>
              </a:solidFill>
            </a:endParaRPr>
          </a:p>
          <a:p>
            <a:endParaRPr lang="ru-RU" sz="1800" b="1" dirty="0">
              <a:solidFill>
                <a:srgbClr val="FFFF00"/>
              </a:solidFill>
            </a:endParaRPr>
          </a:p>
          <a:p>
            <a:endParaRPr lang="en-US" sz="1800" b="1" dirty="0">
              <a:solidFill>
                <a:srgbClr val="FFFF00"/>
              </a:solidFill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355481"/>
            <a:ext cx="8280920" cy="1497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755576" y="2545159"/>
            <a:ext cx="101662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/>
              <a:t> </a:t>
            </a:r>
            <a:r>
              <a:rPr lang="ru-RU" sz="1400" b="1" dirty="0" err="1"/>
              <a:t>Псорален</a:t>
            </a:r>
            <a:r>
              <a:rPr lang="ru-RU" sz="1400" b="1" dirty="0"/>
              <a:t> </a:t>
            </a:r>
            <a:endParaRPr lang="en-US" sz="14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211174" y="2492896"/>
            <a:ext cx="101829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err="1"/>
              <a:t>Ангеліцин</a:t>
            </a:r>
            <a:r>
              <a:rPr lang="ru-RU" sz="1400" b="1" dirty="0"/>
              <a:t> </a:t>
            </a:r>
            <a:endParaRPr lang="en-US" sz="1400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5364088" y="2564904"/>
            <a:ext cx="97462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err="1"/>
              <a:t>Бергаптен</a:t>
            </a:r>
            <a:endParaRPr lang="en-US" sz="1400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7013365" y="1340768"/>
            <a:ext cx="123104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err="1"/>
              <a:t>Ксантотоксин</a:t>
            </a:r>
            <a:endParaRPr lang="en-US" sz="1400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683568" y="2852936"/>
            <a:ext cx="82089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Псорален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міститься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ів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листях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інжиру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плодах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псоралеї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костянковидної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Ангеліцин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міститься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плодах пастернака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посівного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Ксантотоксин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бергаптен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містяться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плодах пастернака,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амі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великої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листях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інжира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67544" y="3933056"/>
            <a:ext cx="8280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4.  </a:t>
            </a:r>
            <a:r>
              <a:rPr lang="ru-RU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Піранокумарини</a:t>
            </a:r>
            <a:r>
              <a:rPr lang="ru-RU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відповідності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зі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своєю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назвою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містять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своїй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структурі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піранозне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кільце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яке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має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один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подвійний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звязок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тобто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воно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теж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ненасичене</a:t>
            </a:r>
            <a:r>
              <a:rPr lang="ru-RU" dirty="0">
                <a:solidFill>
                  <a:schemeClr val="bg1"/>
                </a:solidFill>
              </a:rPr>
              <a:t>.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1880" y="4664161"/>
            <a:ext cx="5400600" cy="1654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Прямоугольник 13"/>
          <p:cNvSpPr/>
          <p:nvPr/>
        </p:nvSpPr>
        <p:spPr>
          <a:xfrm>
            <a:off x="3491880" y="5927528"/>
            <a:ext cx="8915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 </a:t>
            </a:r>
            <a:r>
              <a:rPr lang="ru-RU" sz="1400" b="1" dirty="0" err="1"/>
              <a:t>Віснадін</a:t>
            </a:r>
            <a:endParaRPr lang="en-US" sz="1400" b="1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6543556" y="6021288"/>
            <a:ext cx="144783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err="1"/>
              <a:t>Дигідросамідин</a:t>
            </a:r>
            <a:endParaRPr lang="en-US" sz="1400" b="1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611560" y="6402814"/>
            <a:ext cx="864096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err="1">
                <a:solidFill>
                  <a:schemeClr val="bg1"/>
                </a:solidFill>
              </a:rPr>
              <a:t>Міститься</a:t>
            </a:r>
            <a:r>
              <a:rPr lang="ru-RU" sz="1600" dirty="0">
                <a:solidFill>
                  <a:schemeClr val="bg1"/>
                </a:solidFill>
              </a:rPr>
              <a:t> в </a:t>
            </a:r>
            <a:r>
              <a:rPr lang="ru-RU" sz="1600" dirty="0" err="1">
                <a:solidFill>
                  <a:schemeClr val="bg1"/>
                </a:solidFill>
              </a:rPr>
              <a:t>кореневищах</a:t>
            </a:r>
            <a:r>
              <a:rPr lang="ru-RU" sz="1600" dirty="0">
                <a:solidFill>
                  <a:schemeClr val="bg1"/>
                </a:solidFill>
              </a:rPr>
              <a:t> і </a:t>
            </a:r>
            <a:r>
              <a:rPr lang="ru-RU" sz="1600" dirty="0" err="1">
                <a:solidFill>
                  <a:schemeClr val="bg1"/>
                </a:solidFill>
              </a:rPr>
              <a:t>коренях</a:t>
            </a:r>
            <a:r>
              <a:rPr lang="ru-RU" sz="1600" dirty="0">
                <a:solidFill>
                  <a:schemeClr val="bg1"/>
                </a:solidFill>
              </a:rPr>
              <a:t> </a:t>
            </a:r>
            <a:r>
              <a:rPr lang="ru-RU" sz="1600" dirty="0" err="1">
                <a:solidFill>
                  <a:schemeClr val="bg1"/>
                </a:solidFill>
              </a:rPr>
              <a:t>здутоплідника</a:t>
            </a:r>
            <a:r>
              <a:rPr lang="ru-RU" sz="1600" dirty="0">
                <a:solidFill>
                  <a:schemeClr val="bg1"/>
                </a:solidFill>
              </a:rPr>
              <a:t> </a:t>
            </a:r>
            <a:r>
              <a:rPr lang="ru-RU" sz="1600" dirty="0" err="1">
                <a:solidFill>
                  <a:schemeClr val="bg1"/>
                </a:solidFill>
              </a:rPr>
              <a:t>сибірського</a:t>
            </a:r>
            <a:r>
              <a:rPr lang="ru-RU" sz="1600" dirty="0">
                <a:solidFill>
                  <a:schemeClr val="bg1"/>
                </a:solidFill>
              </a:rPr>
              <a:t> та плодах </a:t>
            </a:r>
            <a:r>
              <a:rPr lang="ru-RU" sz="1600" dirty="0" err="1">
                <a:solidFill>
                  <a:schemeClr val="bg1"/>
                </a:solidFill>
              </a:rPr>
              <a:t>кропа</a:t>
            </a:r>
            <a:r>
              <a:rPr lang="ru-RU" sz="1600" dirty="0">
                <a:solidFill>
                  <a:schemeClr val="bg1"/>
                </a:solidFill>
              </a:rPr>
              <a:t> </a:t>
            </a:r>
            <a:r>
              <a:rPr lang="ru-RU" sz="1600" dirty="0" err="1">
                <a:solidFill>
                  <a:schemeClr val="bg1"/>
                </a:solidFill>
              </a:rPr>
              <a:t>городнього</a:t>
            </a:r>
            <a:r>
              <a:rPr lang="ru-RU" sz="1600" dirty="0">
                <a:solidFill>
                  <a:schemeClr val="bg1"/>
                </a:solidFill>
              </a:rPr>
              <a:t>. 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332656"/>
            <a:ext cx="8892480" cy="6264696"/>
          </a:xfrm>
        </p:spPr>
        <p:txBody>
          <a:bodyPr>
            <a:normAutofit/>
          </a:bodyPr>
          <a:lstStyle/>
          <a:p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ru-RU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Бензокумарини</a:t>
            </a:r>
            <a:endParaRPr lang="ru-RU" sz="18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Містять</a:t>
            </a: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бензольне</a:t>
            </a: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кільце</a:t>
            </a: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сконденсоване</a:t>
            </a: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 кумарином в 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3,4-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положенні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1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7824" y="1196752"/>
            <a:ext cx="1728192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2915816" y="2636912"/>
            <a:ext cx="185698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>
                <a:solidFill>
                  <a:srgbClr val="FFFF00"/>
                </a:solidFill>
              </a:rPr>
              <a:t>3,4–</a:t>
            </a:r>
            <a:r>
              <a:rPr lang="ru-RU" sz="1600" b="1" dirty="0" err="1">
                <a:solidFill>
                  <a:srgbClr val="FFFF00"/>
                </a:solidFill>
              </a:rPr>
              <a:t>Бензокумарин</a:t>
            </a:r>
            <a:endParaRPr lang="en-US" sz="1600" b="1" dirty="0">
              <a:solidFill>
                <a:srgbClr val="FFFF00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1052736"/>
            <a:ext cx="2162200" cy="1855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467544" y="2958043"/>
            <a:ext cx="84249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Елагова</a:t>
            </a:r>
            <a:r>
              <a:rPr lang="ru-RU" sz="1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кислота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є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структурним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елементом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гідролізованих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дубильних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Міститься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рослинах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родини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розоцвіті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родовик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лікарський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перстач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прямостоячий).</a:t>
            </a:r>
            <a:endParaRPr lang="en-US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39552" y="3861048"/>
            <a:ext cx="83529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6. </a:t>
            </a:r>
            <a:r>
              <a:rPr lang="ru-RU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Куместани</a:t>
            </a:r>
            <a:r>
              <a:rPr lang="ru-RU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кумарини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містять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систему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бензофурану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сконденсовану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 кумарином в 3,4-положенні.</a:t>
            </a:r>
            <a:endParaRPr lang="en-US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4453010"/>
            <a:ext cx="2304256" cy="1705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395536" y="6211669"/>
            <a:ext cx="84969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Куместрол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міститься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траві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конюшини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лучної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володіє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естрогенною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активністю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ФІЗИКО-ХІМІЧНІ ВЛАСТИВОСТІ</a:t>
            </a:r>
            <a:endParaRPr lang="en-US" sz="20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980728"/>
            <a:ext cx="8229600" cy="597666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ФІЗИЧНІ ВЛАСТИВОСТІ</a:t>
            </a:r>
          </a:p>
          <a:p>
            <a:pPr>
              <a:buNone/>
            </a:pPr>
            <a:endParaRPr lang="ru-RU" sz="2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Виділені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індивідуальному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стані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кумарини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є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кристалічними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речовинами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безбарвними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злегка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жовтуватими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Font typeface="Wingdings" pitchFamily="2" charset="2"/>
              <a:buChar char="Ø"/>
            </a:pP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Мають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приємний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запах,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нагадує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запах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свіжого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сіна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Font typeface="Wingdings" pitchFamily="2" charset="2"/>
              <a:buChar char="Ø"/>
            </a:pP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Добре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розчинні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органічних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розчинниках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хлороформі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ефірі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діетиловому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спиртах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етиловому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метиловому, а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жирах та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жирних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оліях.У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воді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кумарини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здебільшого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нерозчинні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глікозиди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як правило,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розчиняються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воді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нерозчинні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органічних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розчинниках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Font typeface="Wingdings" pitchFamily="2" charset="2"/>
              <a:buChar char="Ø"/>
            </a:pP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нагріванні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до 100 С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кумарини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пере з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утворенням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голчастих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кристалів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Багато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кумарини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виявляють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дуже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характерну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флуоресценцію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блакитну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синю,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фіолетову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зелену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жовту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 в УФ-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світлі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нейтральних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спиртових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розчинах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розчинах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лугів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кислоті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сірчаної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концентрованої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>
              <a:buFont typeface="Wingdings" pitchFamily="2" charset="2"/>
              <a:buChar char="Ø"/>
            </a:pP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Флуоресценція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посилюється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обробці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лугами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парами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аміаку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Font typeface="Wingdings" pitchFamily="2" charset="2"/>
              <a:buChar char="Ø"/>
            </a:pP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Особливо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інтенсивно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флуоресціюють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похідні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умбеліферону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(7-гідроксикумарину). </a:t>
            </a:r>
          </a:p>
          <a:p>
            <a:pPr algn="just">
              <a:buFont typeface="Wingdings" pitchFamily="2" charset="2"/>
              <a:buChar char="Ø"/>
            </a:pP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УФ- та ІЧ-областях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мають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характерні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спектри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поглинання</a:t>
            </a:r>
            <a:r>
              <a:rPr lang="ru-RU" sz="1800" dirty="0">
                <a:solidFill>
                  <a:schemeClr val="bg1"/>
                </a:solidFill>
              </a:rPr>
              <a:t>.</a:t>
            </a:r>
            <a:endParaRPr lang="en-US" sz="1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120680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22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Хімічні</a:t>
            </a:r>
            <a:r>
              <a:rPr lang="ru-RU" sz="2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властивості</a:t>
            </a:r>
            <a:r>
              <a:rPr lang="ru-RU" sz="2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обумовлені</a:t>
            </a:r>
            <a:r>
              <a:rPr lang="ru-RU" sz="2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наявністю</a:t>
            </a:r>
            <a:r>
              <a:rPr lang="ru-RU" sz="2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бензольного</a:t>
            </a:r>
            <a:r>
              <a:rPr lang="ru-RU" sz="2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2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лактонного</a:t>
            </a:r>
            <a:r>
              <a:rPr lang="ru-RU" sz="2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2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піронового</a:t>
            </a:r>
            <a:r>
              <a:rPr lang="ru-RU" sz="2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2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кілець</a:t>
            </a:r>
            <a:r>
              <a:rPr lang="ru-RU" sz="2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sz="22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Кумарини</a:t>
            </a:r>
            <a:r>
              <a:rPr lang="ru-RU" sz="2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вступають</a:t>
            </a:r>
            <a:r>
              <a:rPr lang="ru-RU" sz="2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2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реакції</a:t>
            </a:r>
            <a:r>
              <a:rPr lang="ru-RU" sz="2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/>
            <a:endParaRPr lang="ru-RU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Реакція</a:t>
            </a:r>
            <a:r>
              <a:rPr lang="ru-RU" sz="1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розриву</a:t>
            </a:r>
            <a:r>
              <a:rPr lang="ru-RU" sz="1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лактонного</a:t>
            </a:r>
            <a:r>
              <a:rPr lang="ru-RU" sz="1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кільця</a:t>
            </a:r>
            <a:r>
              <a:rPr lang="ru-RU" sz="1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лактонна</a:t>
            </a:r>
            <a:r>
              <a:rPr lang="ru-RU" sz="1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проба). </a:t>
            </a:r>
          </a:p>
          <a:p>
            <a:pPr marL="0" indent="0" algn="just">
              <a:buNone/>
            </a:pP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Заснована на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розриві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лактонного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кільця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дією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лугу з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утворенням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солей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орто-гідроксикоричної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кислоти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орто-кумарової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розчинних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воді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легко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окислюються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сполук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хіноїдної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структури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мають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жовтий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колір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Реакція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оборотна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тобто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дією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кислот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лактонне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кільце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знову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замикається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утворюючи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вихідний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кумарин.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Лактонне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кільце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розкривається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кип'ятінні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 водою та при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впливі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карбонатів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лужних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металів.Це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одна з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найбільш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характерних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реакцій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кумарини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яка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використовується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як для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виявлення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кумаринів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сировині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так і для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їхнього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очищення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Реакція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азосполучення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солями 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діазонію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0" indent="0" algn="just">
              <a:buNone/>
            </a:pP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Продукти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лужного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гідролізу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після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розкриття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лактонного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кільця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утворюють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слаболужному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середовищі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солі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кислоти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цис-орто-гідроксикоричної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кумаринати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фенольний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гідроксил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якої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орієнтує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азогрупу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орто-або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пара-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положення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6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8 з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утворенням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азобарвника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При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надлишку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діазореактиву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утворюються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бідіазосполуки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Забарвлення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азобарвника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залежить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заступників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вихідному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кумарині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може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варіювати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коричнево-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червоного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до вишневого.</a:t>
            </a:r>
          </a:p>
          <a:p>
            <a:pPr algn="just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Реакція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сплаву з лугом. </a:t>
            </a:r>
          </a:p>
          <a:p>
            <a:pPr marL="0" indent="0" algn="just">
              <a:buNone/>
            </a:pP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сплавленні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кристалічним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гідроксидом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натрію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відбувається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розрив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лактонного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кільця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утворенням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простих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фенолів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наприклад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резорцину). </a:t>
            </a:r>
          </a:p>
          <a:p>
            <a:pPr algn="just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4. При 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підвищеному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тиску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та 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присутності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каталізатора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можливе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приєднання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водню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положенні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3,4 та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гідрування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подвійних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зв'язків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ароматичному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кільці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16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ОЦІНКА ЯКОСТІ СИРОВИНИ, ЩО МІСТИТЬ КУМАРИНИ. </a:t>
            </a:r>
            <a:b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МЕТОДИ АНАЛІЗУ</a:t>
            </a:r>
            <a:endParaRPr lang="en-US" sz="18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Виділяють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кумарини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сировини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екстракцією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органічними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розчинниками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найчастіше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метанолом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етанолом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Спиртове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вилучення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очищають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якісного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аналізу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ru-RU" sz="1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Проводять</a:t>
            </a:r>
            <a:r>
              <a:rPr lang="ru-RU" sz="1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якісні</a:t>
            </a:r>
            <a:r>
              <a:rPr lang="ru-RU" sz="1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реакції</a:t>
            </a:r>
            <a:r>
              <a:rPr lang="ru-RU" sz="1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хроматографічне</a:t>
            </a:r>
            <a:r>
              <a:rPr lang="ru-RU" sz="1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дослідження</a:t>
            </a:r>
            <a:r>
              <a:rPr lang="ru-RU" sz="1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використовуючи</a:t>
            </a:r>
            <a:r>
              <a:rPr lang="ru-RU" sz="1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здатність</a:t>
            </a:r>
            <a:r>
              <a:rPr lang="ru-RU" sz="1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кумаринів</a:t>
            </a:r>
            <a:r>
              <a:rPr lang="ru-RU" sz="1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/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вступати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реакцію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розриву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лактонного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кільця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лактонна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проба);</a:t>
            </a:r>
          </a:p>
          <a:p>
            <a:pPr algn="just"/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давати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забарвлені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розчини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діазосполуками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флуоресціювати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УФ-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світлі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супутні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речовини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осаждають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розчином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свинцю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основного ацетату.</a:t>
            </a:r>
          </a:p>
          <a:p>
            <a:pPr algn="just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Лактонна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проба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 10%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розчину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натрію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гідроксиду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жовте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забарвлення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 algn="just"/>
            <a:endParaRPr lang="ru-RU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Реакція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утворення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азобарвника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Реакція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проводиться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продуктами,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отриманими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після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розриву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лактонного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кільця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Найчастіше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як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діазореактив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використовують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діазотовану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кислоту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сульфанілову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За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наявності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кумаринів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розчин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набуває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коричнево-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червоного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вишневого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забарвлення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утворюється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азобарвник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algn="just"/>
            <a:endParaRPr lang="ru-RU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Реакція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мікросублімації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Оскільки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як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було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зазначено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вище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при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нагріванні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до 100 С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кумарини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сублімуються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утворенням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голчастих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кристалів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для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виявлення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сировину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можна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використовувати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реакцію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мікросублімації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Голчасті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кристали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спіх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розчиняються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спирті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потім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проводиться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діазореакція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12068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800" dirty="0"/>
              <a:t>	</a:t>
            </a:r>
            <a:r>
              <a:rPr lang="ru-RU" sz="2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Кількісне</a:t>
            </a:r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визначення</a:t>
            </a:r>
            <a:endParaRPr lang="ru-RU" sz="20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800" dirty="0">
              <a:solidFill>
                <a:schemeClr val="bg1"/>
              </a:solidFill>
            </a:endParaRPr>
          </a:p>
          <a:p>
            <a:pPr algn="just">
              <a:buNone/>
            </a:pPr>
            <a:r>
              <a:rPr lang="ru-RU" sz="1800" dirty="0">
                <a:solidFill>
                  <a:schemeClr val="bg1"/>
                </a:solidFill>
              </a:rPr>
              <a:t>	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існуючою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нормативною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документацією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кількісного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визначення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кумаринів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лікарській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рослинній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сировині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використовують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фізико-хімічні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методи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аналізу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>
              <a:buAutoNum type="arabicPeriod"/>
            </a:pPr>
            <a:r>
              <a:rPr lang="ru-RU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Полярографічний</a:t>
            </a: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метод.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Заснований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відновленні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кумаринів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ртутно-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крапельному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електроді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альфа-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піроновому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кільці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місцем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подвійного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зв'язку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положенні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3,4.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Приєднують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галоген - йод, як реактив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використовують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тетраетиламонію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йодид.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Використовують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визначення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вмісту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фурокумаринів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плодах пастернаку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посівного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Зміст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кумаринів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перерахунку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ксантотоксин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менше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1%. </a:t>
            </a:r>
          </a:p>
          <a:p>
            <a:pPr algn="just">
              <a:buAutoNum type="arabicPeriod"/>
            </a:pPr>
            <a:r>
              <a:rPr lang="ru-RU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Спектрофотометричний</a:t>
            </a: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метод.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Заснований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здатності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кумаринів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поглинати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монохроматичне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світло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певної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довжини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хвилі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залежності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концентрації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досліджуваного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розчину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Використовують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визначення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вмісту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простих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кумаринів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траві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буркуну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лікарського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(не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менше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0,4%) та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піранокумаринів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кореневищах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коренях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здутоплодника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сибірського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(не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менше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3%).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Отримують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хлороформне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вилучення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сировини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вимірюють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нього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оптичну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густину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допомогою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спектрофотометра. </a:t>
            </a:r>
          </a:p>
          <a:p>
            <a:pPr algn="just">
              <a:buAutoNum type="arabicPeriod"/>
            </a:pPr>
            <a:r>
              <a:rPr lang="ru-RU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Хроматоспектрофотометричний</a:t>
            </a: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метод.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Застосовують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визначення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вмісту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фурокумаринів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плодах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амі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великої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псоралеї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костянкової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листі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інжиру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/>
          </a:bodyPr>
          <a:lstStyle/>
          <a:p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СИРОВИННА БАЗА РОСЛИН, ЩО МІСТЯТЬ КУМАРИНИ</a:t>
            </a:r>
            <a:endParaRPr lang="en-US" sz="20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Autofit/>
          </a:bodyPr>
          <a:lstStyle/>
          <a:p>
            <a:pPr algn="just"/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Лікарську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сировину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заготовляють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як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дикорослих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так і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культивованих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лікарських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рослин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У дикому </a:t>
            </a:r>
            <a:r>
              <a:rPr lang="ru-RU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вигляді</a:t>
            </a: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виростають</a:t>
            </a: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algn="just"/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здутоплодник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сибірський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росте в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гірничо-степових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районах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півдня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Східного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Сибіру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по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схилах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сопок, у степу;</a:t>
            </a:r>
          </a:p>
          <a:p>
            <a:pPr algn="just"/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буркун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лікарський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росте по луках, на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пустирях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лісостеповій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степовій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зонах; </a:t>
            </a:r>
          </a:p>
          <a:p>
            <a:pPr algn="just"/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пастернак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посівний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зустрічається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(в дикому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вигляді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 на луках і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трав'янистих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схилах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серед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чагарників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як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бур'ян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лісовій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лісостеповій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зонах. </a:t>
            </a:r>
          </a:p>
          <a:p>
            <a:pPr algn="just"/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Пастернак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посівний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обробляють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як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харчову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рослину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ru-RU" sz="1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Культивують</a:t>
            </a: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рослини</a:t>
            </a: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іноземної</a:t>
            </a: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флори</a:t>
            </a: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/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кінський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каштан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обробляють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як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декоративну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рослину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батьківщина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Європа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Балкани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)); </a:t>
            </a:r>
          </a:p>
          <a:p>
            <a:pPr algn="just"/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амі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велика -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обробляють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Краснодарському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краї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в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Україні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як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промислову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культуру (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батьківщина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країни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Середземномор'я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). </a:t>
            </a:r>
          </a:p>
          <a:p>
            <a:pPr algn="just"/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Імпортують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сировину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смоківниці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звичайної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інжир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Середньої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Азії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Грузії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1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ru-RU" sz="1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ОСОБЛИВОСТІ СБОРА, СУШКИ ТА ЗБЕРІГАННЯ СИРОВИНИ, ЩО МІСТИТЬ КУМАРИНИ</a:t>
            </a:r>
            <a:endParaRPr lang="en-US" sz="1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/>
          </a:bodyPr>
          <a:lstStyle/>
          <a:p>
            <a:pPr algn="just"/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Кумарини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мають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здатність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підвищувати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чутливість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шкіри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дії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УФ-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променів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У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сонячну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погоду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навіть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незначний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дотик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рослин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містять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кумарини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може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викликати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опіки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Тому, з метою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дотримання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техніки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безпеки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збирання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сировини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проводять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суху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але не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сонячну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погоду, з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використанням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рукавиць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Траву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буркуну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заготовляють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період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цвітіння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після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сушіння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сировину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обмолочують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Листя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інжиру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збирають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восени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після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заготівлі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плодів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Плоди пастернаку та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амі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великої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заготовляють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період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воскової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стиглості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Насіння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кінського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каштана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збирають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період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дозрівання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Підземні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органи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заготовляють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наприкінці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літа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восени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Сушать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сировину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тіні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сушарках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температурі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50-60 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º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С.</a:t>
            </a:r>
          </a:p>
          <a:p>
            <a:pPr algn="just"/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Зберігають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сировину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приміщеннях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добре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провітрюються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без доступу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сонячного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світла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490066"/>
          </a:xfrm>
        </p:spPr>
        <p:txBody>
          <a:bodyPr>
            <a:normAutofit/>
          </a:bodyPr>
          <a:lstStyle/>
          <a:p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ШЛЯХИ ВИКОРИСТАННЯ СИРОВИНИ, ЩО МІСТИТЬ КУМАРИНИ</a:t>
            </a:r>
            <a:endParaRPr lang="en-US" sz="18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620688"/>
            <a:ext cx="9144000" cy="6021288"/>
          </a:xfrm>
        </p:spPr>
        <p:txBody>
          <a:bodyPr>
            <a:no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Траву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буркуну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відпускають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без рецепта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лікаря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як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лікарський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засіб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ru-RU" sz="16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	1. </a:t>
            </a:r>
            <a:r>
              <a:rPr lang="ru-RU" sz="16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Екстемпоральні</a:t>
            </a:r>
            <a:r>
              <a:rPr lang="ru-RU" sz="16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лікарські</a:t>
            </a:r>
            <a:r>
              <a:rPr lang="ru-RU" sz="16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засоби</a:t>
            </a:r>
            <a:r>
              <a:rPr lang="ru-RU" sz="16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настій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трави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буркуна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заспокійливий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збір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(трава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буркуна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>
              <a:buNone/>
            </a:pP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 </a:t>
            </a:r>
            <a:r>
              <a:rPr lang="ru-RU" sz="16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16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Екстракційні</a:t>
            </a:r>
            <a:r>
              <a:rPr lang="ru-RU" sz="16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препарати</a:t>
            </a:r>
            <a:r>
              <a:rPr lang="ru-RU" sz="16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 «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Ескузан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ликвідум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» (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Німеччина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водно-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спиртовий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екстракт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насіння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кінського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каштану(по 20 мл);</a:t>
            </a:r>
          </a:p>
          <a:p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Ескузан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водно-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спиртовий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екстракт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насіння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кінського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каштану,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випускається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вигляді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драже.</a:t>
            </a:r>
          </a:p>
          <a:p>
            <a:pPr>
              <a:buNone/>
            </a:pP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6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3. </a:t>
            </a:r>
            <a:r>
              <a:rPr lang="ru-RU" sz="16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Препарати</a:t>
            </a:r>
            <a:r>
              <a:rPr lang="ru-RU" sz="16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отримують</a:t>
            </a:r>
            <a:r>
              <a:rPr lang="ru-RU" sz="16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6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хіміко-фармацевтичних</a:t>
            </a:r>
            <a:r>
              <a:rPr lang="ru-RU" sz="16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заводах</a:t>
            </a:r>
          </a:p>
          <a:p>
            <a:pPr>
              <a:buNone/>
            </a:pPr>
            <a:r>
              <a:rPr lang="ru-RU" sz="16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	3.1. </a:t>
            </a:r>
            <a:r>
              <a:rPr lang="ru-RU" sz="16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Препарати</a:t>
            </a:r>
            <a:r>
              <a:rPr lang="ru-RU" sz="16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містять</a:t>
            </a:r>
            <a:r>
              <a:rPr lang="ru-RU" sz="16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суму </a:t>
            </a:r>
            <a:r>
              <a:rPr lang="ru-RU" sz="16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речовин</a:t>
            </a:r>
            <a:endParaRPr lang="ru-RU" sz="1600" b="1" i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6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 «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Есфлазид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сума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сапонінів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кумаринів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(з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насіння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 та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флавоноїдів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(з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листя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кінського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каштана (табл. 0,1 N 30);</a:t>
            </a:r>
          </a:p>
          <a:p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 «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Бероксан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» -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суміш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ксантотоксину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бергаптена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плодів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пастернака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посівного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(табл. 0,02 N 50; 0,25 % и 0,5 %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розчини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по 50 мл).</a:t>
            </a:r>
          </a:p>
          <a:p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 «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Аміфурин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суміш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бергаптена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ксантотоксина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ізопімпінеліна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сировини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амі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великої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(табл.0,02 N 100; 0,3 % раствор по 50 мл);</a:t>
            </a:r>
          </a:p>
          <a:p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 «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Псоберан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суміш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фурокумаринів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псоралена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бергаптена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виділених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листя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інжиру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(табл.0,01 N 50; 0,1 % раствор по 50 мл).</a:t>
            </a:r>
          </a:p>
          <a:p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 «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Фловерин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суміш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піранокумаринів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дигідросамідину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віснадину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 з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кореневищ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коренів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здутоплідника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сибірського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(табл. 0,05 N 100).</a:t>
            </a:r>
          </a:p>
          <a:p>
            <a:r>
              <a:rPr lang="ru-RU" sz="16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3.2.  </a:t>
            </a:r>
            <a:r>
              <a:rPr lang="ru-RU" sz="16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Комплексні</a:t>
            </a:r>
            <a:r>
              <a:rPr lang="ru-RU" sz="16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препарати</a:t>
            </a:r>
            <a:r>
              <a:rPr lang="ru-RU" sz="16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- «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Сафінор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входять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фловерин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сапарал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рибоксин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калія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оротат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(табл.0,65 N 50).</a:t>
            </a:r>
            <a:endParaRPr lang="en-US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/>
          </a:bodyPr>
          <a:lstStyle/>
          <a:p>
            <a:r>
              <a:rPr lang="ru-RU" sz="1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ВИДИ ФАРМАКОЛОГІЧНОЇ АКТИВНОСТІ</a:t>
            </a:r>
            <a:endParaRPr lang="en-US" sz="1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904656"/>
          </a:xfrm>
        </p:spPr>
        <p:txBody>
          <a:bodyPr>
            <a:normAutofit/>
          </a:bodyPr>
          <a:lstStyle/>
          <a:p>
            <a:pPr marL="342900" lvl="1" indent="-342900" algn="just">
              <a:buFont typeface="+mj-lt"/>
              <a:buAutoNum type="arabicPeriod"/>
            </a:pPr>
            <a:r>
              <a:rPr lang="ru-RU" sz="1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Сировина</a:t>
            </a:r>
            <a:r>
              <a:rPr lang="ru-RU" sz="1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містить</a:t>
            </a:r>
            <a:r>
              <a:rPr lang="ru-RU" sz="1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прості</a:t>
            </a:r>
            <a:r>
              <a:rPr lang="ru-RU" sz="1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кумарини</a:t>
            </a:r>
            <a:r>
              <a:rPr lang="ru-RU" sz="1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має</a:t>
            </a:r>
            <a:r>
              <a:rPr lang="ru-RU" sz="1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пом'якшувальну</a:t>
            </a:r>
            <a:r>
              <a:rPr lang="ru-RU" sz="1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дію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Траву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буркуну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використовують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вигляді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припарок,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сприяють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розтині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розсмоктування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наривів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вона входить до складу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заспокійливих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зборів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виявляє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заспокійливу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протисудомну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антикоагулянтну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дію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Трава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буркуну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має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протизапальну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венотонізуючу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аналгетичну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фібринолітичну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спазмолітичну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дію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2900" lvl="1" indent="-342900" algn="just">
              <a:buFont typeface="+mj-lt"/>
              <a:buAutoNum type="arabicPeriod"/>
            </a:pP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Сировина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містить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гідроксикумарини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має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антикоагулянтну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дію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гідроксикумарини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перешкоджають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згортанню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крові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мають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венотонізуючу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                 Р-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вітамінну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дію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2900" lvl="1" indent="-342900" algn="just">
              <a:buFont typeface="+mj-lt"/>
              <a:buAutoNum type="arabicPeriod"/>
            </a:pP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Фотосенсибілізуюча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антилейкодермічна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дія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Фурокумарини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мають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здатність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підвищувати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чутливість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шкіри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дії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УФ-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променів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стимулювати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утворення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пігменту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меланіну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тобто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сприяти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відновленню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пігментації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шкіри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волосся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фурокумарини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сприяють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зростанню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волосся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2900" lvl="1" indent="-342900" algn="just">
              <a:buFont typeface="+mj-lt"/>
              <a:buAutoNum type="arabicPeriod"/>
            </a:pP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Коронаророзширювальна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спазмолітична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дія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Характерно для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піранокумаринів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деяких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фурокумаринів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на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основі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яких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створені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препарати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marL="0" indent="0" algn="just">
              <a:buNone/>
            </a:pP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 «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Фловерин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застосовують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неспецифічних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ангіоспазмах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ендартеріїтах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різної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етіології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marL="0" indent="0" algn="just">
              <a:buNone/>
            </a:pP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 «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Сафінор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застосовують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ішемічній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хворобі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серця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інфаркті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міокарда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тяжких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захворюваннях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навантаженнях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супроводжуються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астеноневротичними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реакціями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вегетативною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дистонією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; для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лікування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алкоголізму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абстинентних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станів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16024"/>
            <a:ext cx="6912768" cy="1124744"/>
          </a:xfrm>
        </p:spPr>
        <p:txBody>
          <a:bodyPr>
            <a:normAutofit fontScale="90000"/>
          </a:bodyPr>
          <a:lstStyle/>
          <a:p>
            <a:pPr algn="l"/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ТРАВА БУРКУНА - </a:t>
            </a:r>
            <a:r>
              <a:rPr lang="en-US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HERBA MELILOTI</a:t>
            </a:r>
            <a:br>
              <a:rPr lang="en-US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Буркун</a:t>
            </a:r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лікарський</a:t>
            </a:r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sz="2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Melilotus</a:t>
            </a:r>
            <a:r>
              <a:rPr lang="en-US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officinalis</a:t>
            </a:r>
            <a:r>
              <a:rPr lang="en-US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(L.) Pall.</a:t>
            </a:r>
            <a:br>
              <a:rPr lang="en-US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Буркун</a:t>
            </a:r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рослий</a:t>
            </a:r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sz="2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Melilotus</a:t>
            </a:r>
            <a:r>
              <a:rPr lang="en-US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altissimus</a:t>
            </a:r>
            <a:r>
              <a:rPr lang="en-US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Thuill</a:t>
            </a:r>
            <a:r>
              <a:rPr lang="en-US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en-US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Родина </a:t>
            </a:r>
            <a:r>
              <a:rPr lang="ru-RU" sz="2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бобові</a:t>
            </a:r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Fabaceae</a:t>
            </a:r>
            <a:endParaRPr lang="en-US" sz="20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600200"/>
            <a:ext cx="6300192" cy="5257800"/>
          </a:xfrm>
        </p:spPr>
        <p:txBody>
          <a:bodyPr>
            <a:normAutofit/>
          </a:bodyPr>
          <a:lstStyle/>
          <a:p>
            <a:pPr algn="just"/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Ботанічна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характеристика.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Буркун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лікарський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дворічна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трав'яниста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рослина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стрижневим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коренем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і прямостоячим сильно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гіллястим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стеблом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заввишки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0,5-1,3 (2) м.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Листя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чергове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трійчастоскладне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ланцетовидними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прилистками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Квітки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дрібні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жовті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пониклі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з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віночком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метеликового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типу, ми. Вся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рослина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дуже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ароматна за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рахунок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кумарину,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міститься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ньому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Кумариновий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запах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посилюється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час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висушування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надземних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частин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У пору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цвітіння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зарості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буркуну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пахнуть медом, тому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квіти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багаті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нектар.</a:t>
            </a:r>
          </a:p>
          <a:p>
            <a:pPr algn="just"/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Розповсюдження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Буркун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лікарський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поширений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по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всій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території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Євразії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Місцезростання</a:t>
            </a:r>
            <a:r>
              <a:rPr lang="ru-RU" sz="1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Буркун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лікарський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росте в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степовій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лісостеповій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зонах по сухих луках, як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бур'ян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посівах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по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лісових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узліссях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лісосмугах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вздовж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доріг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Заготівля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якості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лікарської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сировини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використовують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квітучі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верхівки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рослин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довжиною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до 30 см), 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яких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основну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масу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складають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листя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квітки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Сушка.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 горищах, у сараях,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навісами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хорошій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вентиляції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сушарках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температури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вище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40 ºС.</a:t>
            </a:r>
          </a:p>
          <a:p>
            <a:pPr algn="just"/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Стандартизація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ГОСТ 14101-69.</a:t>
            </a:r>
            <a:endParaRPr lang="en-US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8184" y="908720"/>
            <a:ext cx="2915816" cy="2697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16216" y="3634633"/>
            <a:ext cx="2232248" cy="3223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260648"/>
            <a:ext cx="5436096" cy="6597352"/>
          </a:xfrm>
        </p:spPr>
        <p:txBody>
          <a:bodyPr>
            <a:noAutofit/>
          </a:bodyPr>
          <a:lstStyle/>
          <a:p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Хімічний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склад</a:t>
            </a:r>
          </a:p>
          <a:p>
            <a:pPr>
              <a:buNone/>
            </a:pP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Трава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буркуна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містить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кумарини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(0,4-0,9 %): 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кумарин,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дигідрокумарин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мелілотин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дикумарол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та глюкозид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кислото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орто-кумарової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мелілотозид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міститься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ефірна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олія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полісахариди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сапоніни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амінокислоти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Зберігання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Трава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має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сильний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запах, тому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сировину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необхідно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зберігати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добре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закупореній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тарі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Термін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придатності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2 роки.</a:t>
            </a:r>
          </a:p>
          <a:p>
            <a:pPr marL="0" indent="0">
              <a:buNone/>
            </a:pP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>
              <a:buNone/>
            </a:pP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Лікарські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засоби</a:t>
            </a:r>
            <a:endParaRPr lang="ru-RU" sz="16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1.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Буркуна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трава,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сировина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подрібнена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Протисудомний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антикоагулянтний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засіб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2. У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складі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зборів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збір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заспокійливий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№ 3).</a:t>
            </a:r>
          </a:p>
          <a:p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3. Цикло 3 крем (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компонент -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екстракт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буркуна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лікарського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Венотонічний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ангіопротекторний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засіб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Фармакотерапевтична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група</a:t>
            </a:r>
            <a:endParaRPr lang="ru-RU" sz="16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М'який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місцевий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засіб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buNone/>
            </a:pP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Застосування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Трава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буркуну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входить до складу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пом'якшувальних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зборів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для припарок, за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допомогою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яких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прискорюється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розсмоктування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розтин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наривів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народній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медицині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використовують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відхаркувальні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пом'якшувальні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вітрогонні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болезаспокійливі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заспокійливі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властивості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буркуну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45842" y="2643584"/>
            <a:ext cx="1304925" cy="196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98305" y="1556792"/>
            <a:ext cx="1686063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72375" y="3717032"/>
            <a:ext cx="1571625" cy="291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64087" y="44624"/>
            <a:ext cx="3779913" cy="1619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888654" y="1628800"/>
            <a:ext cx="1255346" cy="19958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652120" y="4455368"/>
            <a:ext cx="188595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4624"/>
            <a:ext cx="6347048" cy="1368152"/>
          </a:xfrm>
        </p:spPr>
        <p:txBody>
          <a:bodyPr>
            <a:normAutofit fontScale="90000"/>
          </a:bodyPr>
          <a:lstStyle/>
          <a:p>
            <a:pPr algn="l"/>
            <a:r>
              <a:rPr lang="ru-RU" sz="2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Кінський</a:t>
            </a:r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каштан - </a:t>
            </a:r>
            <a:r>
              <a:rPr lang="en-US" sz="20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Aesculus</a:t>
            </a:r>
            <a:r>
              <a:rPr lang="en-US" sz="20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hippocastanum</a:t>
            </a:r>
            <a:r>
              <a:rPr lang="en-US" sz="20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L.,</a:t>
            </a:r>
            <a:b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Насіння</a:t>
            </a:r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кінського</a:t>
            </a:r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каштана - </a:t>
            </a:r>
            <a:r>
              <a:rPr lang="en-US" sz="20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Semina</a:t>
            </a:r>
            <a:r>
              <a:rPr lang="en-US" sz="20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Aesculi</a:t>
            </a:r>
            <a:r>
              <a:rPr lang="en-US" sz="20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hippocastani</a:t>
            </a:r>
            <a:r>
              <a:rPr lang="en-US" sz="20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Листя</a:t>
            </a:r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кінського</a:t>
            </a:r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каштана - </a:t>
            </a:r>
            <a:r>
              <a:rPr lang="en-US" sz="20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Folia </a:t>
            </a:r>
            <a:r>
              <a:rPr lang="en-US" sz="20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Aesculi</a:t>
            </a:r>
            <a:r>
              <a:rPr lang="en-US" sz="20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hippocastani</a:t>
            </a:r>
            <a:r>
              <a:rPr lang="en-US" sz="20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Родина </a:t>
            </a:r>
            <a:r>
              <a:rPr lang="uk-UA" sz="2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кінськокаштанові</a:t>
            </a:r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en-US" sz="20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Hippocastanaceae</a:t>
            </a:r>
            <a:endParaRPr lang="en-US" sz="2000" b="1" i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600200"/>
            <a:ext cx="5292080" cy="5257800"/>
          </a:xfrm>
        </p:spPr>
        <p:txBody>
          <a:bodyPr>
            <a:normAutofit/>
          </a:bodyPr>
          <a:lstStyle/>
          <a:p>
            <a:pPr algn="just"/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Ботанічна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характеристика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Листопадне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дерево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висотою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до 30 см з добре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розвиненою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кореневою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системою та широкою густою кроною.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Листя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супротивне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на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довгих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черешках до 25 см в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діаметрі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пальчастоскладне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складаються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 5-7 сидячих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листочків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зворотнояйцеподібної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форми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загострених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верхівки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клиноподібно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звужених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основи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Цвіте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травні-червні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плоди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дозрівають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вересні-жовтні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Місце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проживання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Батьківщина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Балкани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Південна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Болгарія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Північна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Греція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Культивується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Україні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Заготівля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первинна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обробка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сушіння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Збирають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цілком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зрілі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плоди,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обсипалися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Насіння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звільняють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оплодня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сушать.Сушіння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повітряно-тіньова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сушарках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температурі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нагріву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насіння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вище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50°С.Листя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збирає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вручну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сушать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тіні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повітрі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сушарках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температурі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50-60°С.</a:t>
            </a:r>
          </a:p>
          <a:p>
            <a:pPr algn="just"/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Стандартизація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Контроль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якості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сировини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здійснюють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підставі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вимог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ТУ 64-4-75-87.</a:t>
            </a:r>
            <a:endParaRPr lang="en-US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2200" y="3733223"/>
            <a:ext cx="2736304" cy="272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6407696" y="6372617"/>
            <a:ext cx="27363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err="1">
                <a:solidFill>
                  <a:srgbClr val="FFFF00"/>
                </a:solidFill>
              </a:rPr>
              <a:t>Semina</a:t>
            </a:r>
            <a:r>
              <a:rPr lang="en-US" sz="1600" b="1" dirty="0">
                <a:solidFill>
                  <a:srgbClr val="FFFF00"/>
                </a:solidFill>
              </a:rPr>
              <a:t> </a:t>
            </a:r>
            <a:r>
              <a:rPr lang="en-US" sz="1600" b="1" dirty="0" err="1">
                <a:solidFill>
                  <a:srgbClr val="FFFF00"/>
                </a:solidFill>
              </a:rPr>
              <a:t>Aesculi</a:t>
            </a:r>
            <a:r>
              <a:rPr lang="en-US" sz="1600" b="1" dirty="0">
                <a:solidFill>
                  <a:srgbClr val="FFFF00"/>
                </a:solidFill>
              </a:rPr>
              <a:t> </a:t>
            </a:r>
            <a:r>
              <a:rPr lang="en-US" sz="1600" b="1" dirty="0" err="1">
                <a:solidFill>
                  <a:srgbClr val="FFFF00"/>
                </a:solidFill>
              </a:rPr>
              <a:t>hippocastani</a:t>
            </a:r>
            <a:r>
              <a:rPr lang="en-US" sz="1600" b="1" dirty="0">
                <a:solidFill>
                  <a:srgbClr val="FFFF00"/>
                </a:solidFill>
              </a:rPr>
              <a:t> – </a:t>
            </a:r>
            <a:endParaRPr lang="ru-RU" sz="1600" b="1" dirty="0">
              <a:solidFill>
                <a:srgbClr val="FFFF00"/>
              </a:solidFill>
            </a:endParaRPr>
          </a:p>
          <a:p>
            <a:r>
              <a:rPr lang="ru-RU" sz="1600" b="1" dirty="0">
                <a:solidFill>
                  <a:srgbClr val="FFFF00"/>
                </a:solidFill>
              </a:rPr>
              <a:t>семена конского каштана</a:t>
            </a:r>
            <a:endParaRPr lang="en-US" sz="1600" b="1" dirty="0">
              <a:solidFill>
                <a:srgbClr val="FFFF00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69527" y="0"/>
            <a:ext cx="1774473" cy="2420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20072" y="1412776"/>
            <a:ext cx="2195736" cy="17565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15808" y="2420888"/>
            <a:ext cx="1728192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79512" y="332656"/>
            <a:ext cx="4968552" cy="6336704"/>
          </a:xfrm>
        </p:spPr>
        <p:txBody>
          <a:bodyPr>
            <a:normAutofit/>
          </a:bodyPr>
          <a:lstStyle/>
          <a:p>
            <a:pPr algn="just"/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Хімічний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склад.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Насіння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містять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кумарини</a:t>
            </a:r>
            <a:r>
              <a:rPr lang="ru-RU" sz="16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ряда </a:t>
            </a:r>
            <a:r>
              <a:rPr lang="ru-RU" sz="16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метокси</a:t>
            </a:r>
            <a:r>
              <a:rPr lang="ru-RU" sz="16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 и </a:t>
            </a:r>
            <a:r>
              <a:rPr lang="ru-RU" sz="16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оксикумарина</a:t>
            </a:r>
            <a:r>
              <a:rPr lang="ru-RU" sz="16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ескулин</a:t>
            </a:r>
            <a:r>
              <a:rPr lang="ru-RU" sz="16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фраксин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); до 10%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тритерпенових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сапонінів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есцин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.);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флавоноїди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спіреозид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та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тріозиди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кверцетину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кемпферолу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);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крохмаль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(50%), жирна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олія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(6-8%),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білкові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речовини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(8-10%),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трохи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дубильних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Використання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насіння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отримують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препарат </a:t>
            </a:r>
            <a:r>
              <a:rPr lang="ru-RU" sz="16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sz="16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Ескузан</a:t>
            </a:r>
            <a:r>
              <a:rPr lang="ru-RU" sz="16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"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сапонін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есцин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який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входить до препарату </a:t>
            </a:r>
            <a:r>
              <a:rPr lang="ru-RU" sz="16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sz="16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Есфлазід</a:t>
            </a:r>
            <a:r>
              <a:rPr lang="ru-RU" sz="16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".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Останній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застосовують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як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венотонізуючі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антитромбогенні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засоби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при венозному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застої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розширенні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вен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нижніх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кінцівок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4088" y="44624"/>
            <a:ext cx="3774375" cy="2498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3440" y="4725144"/>
            <a:ext cx="2132856" cy="2132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39752" y="5241032"/>
            <a:ext cx="1616968" cy="1616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68" y="3861048"/>
            <a:ext cx="2476500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-36512" y="5728647"/>
            <a:ext cx="2376264" cy="817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292080" y="3020048"/>
            <a:ext cx="1731268" cy="1437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995936" y="4941168"/>
            <a:ext cx="1437624" cy="1916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172325" y="4543425"/>
            <a:ext cx="1971675" cy="231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339752" y="3356992"/>
            <a:ext cx="2552700" cy="179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239000" y="2348880"/>
            <a:ext cx="1905000" cy="219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ПЛОДИ АМІ ВЕЛИКОЇ - </a:t>
            </a:r>
            <a:r>
              <a:rPr lang="en-US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FRUCTUS AMMI MAJORIS</a:t>
            </a:r>
            <a:br>
              <a:rPr lang="en-US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Амі</a:t>
            </a: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велика - </a:t>
            </a:r>
            <a:r>
              <a:rPr lang="en-US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Ammi</a:t>
            </a:r>
            <a:r>
              <a:rPr lang="en-US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majus</a:t>
            </a:r>
            <a:r>
              <a:rPr lang="en-US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L.</a:t>
            </a:r>
            <a:br>
              <a:rPr lang="en-US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Родина </a:t>
            </a:r>
            <a:r>
              <a:rPr lang="ru-RU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селерові</a:t>
            </a: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en-US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Apiaceae</a:t>
            </a:r>
            <a:r>
              <a:rPr lang="en-US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Umbelliferae</a:t>
            </a:r>
            <a:r>
              <a:rPr lang="en-US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600200"/>
            <a:ext cx="5868144" cy="5069160"/>
          </a:xfrm>
        </p:spPr>
        <p:txBody>
          <a:bodyPr>
            <a:normAutofit/>
          </a:bodyPr>
          <a:lstStyle/>
          <a:p>
            <a:pPr algn="just"/>
            <a:r>
              <a:rPr lang="ru-RU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Ботанічна</a:t>
            </a: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характеристика.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Однорічна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трав'яниста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гола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рослина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 прямим,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борозенчастим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у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верхній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частині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порожнистим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стеблом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гілкується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до 150 см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заввишки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Суцвіття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складний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зонтик, до 10 см у поперечнику,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складається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 50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променів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нерівної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довжини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Плід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стиснутий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боків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голий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вислоплідник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розпадається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два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мерикарпії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Цвіте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кінця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червня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липня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до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вересня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Плоди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дозрівають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вересні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Поширення</a:t>
            </a: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Батьківщина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країни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Середземномор'я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У дикому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вигляді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трапляється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рідко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лише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південному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березі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Криму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Для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лікарських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цілей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культивується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Україні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Заготівля</a:t>
            </a: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період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масового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дозрівання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плодів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центральних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парасольках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Рослини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скошують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висушують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обмолочують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Стандартизація</a:t>
            </a: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ФС 42-1996-83.</a:t>
            </a:r>
            <a:endParaRPr lang="en-US" sz="1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69074" y="4437112"/>
            <a:ext cx="2782363" cy="16518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5940152" y="6093296"/>
            <a:ext cx="32758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FFFF00"/>
                </a:solidFill>
              </a:rPr>
              <a:t>Рис. Плод </a:t>
            </a:r>
            <a:r>
              <a:rPr lang="ru-RU" sz="1400" b="1" dirty="0" err="1">
                <a:solidFill>
                  <a:srgbClr val="FFFF00"/>
                </a:solidFill>
              </a:rPr>
              <a:t>амми</a:t>
            </a:r>
            <a:r>
              <a:rPr lang="ru-RU" sz="1400" b="1" dirty="0">
                <a:solidFill>
                  <a:srgbClr val="FFFF00"/>
                </a:solidFill>
              </a:rPr>
              <a:t> большой:</a:t>
            </a:r>
          </a:p>
          <a:p>
            <a:r>
              <a:rPr lang="ru-RU" sz="1400" b="1" dirty="0">
                <a:solidFill>
                  <a:srgbClr val="FFFF00"/>
                </a:solidFill>
              </a:rPr>
              <a:t> 1 – внешний вид; 2 – поперечный срез</a:t>
            </a:r>
            <a:endParaRPr lang="en-US" sz="1400" b="1" dirty="0">
              <a:solidFill>
                <a:srgbClr val="FFFF00"/>
              </a:solidFill>
            </a:endParaRP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1268760"/>
            <a:ext cx="3024336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404664"/>
            <a:ext cx="5220072" cy="6264696"/>
          </a:xfrm>
        </p:spPr>
        <p:txBody>
          <a:bodyPr>
            <a:normAutofit/>
          </a:bodyPr>
          <a:lstStyle/>
          <a:p>
            <a:pPr algn="just"/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Хімічний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склад.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плодах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міститься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фурокумарини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(до 2,2 %):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ізопімпінелін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ксантотоксин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бергаптен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приблизному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співвідношенні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5:3:2.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містяться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флавоноїди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фітостерини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сапоніни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полісахариди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Зберігання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 сухому, добре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провітрюваному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приміщенні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захищеному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світла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місці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Термін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придатності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до 5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років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ru-RU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Лікарські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засоби</a:t>
            </a:r>
            <a:endParaRPr lang="ru-RU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Аміфурин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таблетки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 0,02 г;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розчин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0,3 % и 2 % для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зовнішнього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застосування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(сума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фурокумаринів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Фотосенсибілізуючий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засіб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Анмарин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гель 1 %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екстракт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плодів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Протигрибковий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антимікробний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засіб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ru-RU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Фармакотерапевтична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група</a:t>
            </a:r>
            <a:endParaRPr lang="ru-RU" sz="16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Фотосенсибілізуючий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засіб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Основні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діючі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речовини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амі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великої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фурокумарини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сенсибілізують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шкіру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дії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світла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стимулюють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утворення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ній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впливом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ультрафіолетового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опромінення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пігменту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меланіну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95728" y="1556792"/>
            <a:ext cx="2448272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3933056"/>
            <a:ext cx="2867025" cy="159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88024" y="5661248"/>
            <a:ext cx="1795128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08103" y="0"/>
            <a:ext cx="2256841" cy="1889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092280" y="5460826"/>
            <a:ext cx="1981200" cy="135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788024" y="2492896"/>
            <a:ext cx="2448322" cy="8614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ПЛОДИ ПСОРАЛЕЇ КІСТЯНКОВА - </a:t>
            </a:r>
            <a:r>
              <a:rPr lang="en-US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FRUCTUS PSORALEAE DRUPACEAE</a:t>
            </a:r>
            <a:br>
              <a:rPr lang="en-US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Псоралея</a:t>
            </a: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кістянкова</a:t>
            </a: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Psoralea</a:t>
            </a:r>
            <a:r>
              <a:rPr lang="en-US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drupacea</a:t>
            </a:r>
            <a:r>
              <a:rPr lang="en-US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Bunge</a:t>
            </a:r>
            <a:br>
              <a:rPr lang="en-US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Родина </a:t>
            </a:r>
            <a:r>
              <a:rPr lang="ru-RU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бобові</a:t>
            </a: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en-US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Fabaceae</a:t>
            </a:r>
            <a:endParaRPr lang="en-US" sz="18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600200"/>
            <a:ext cx="6012160" cy="5257800"/>
          </a:xfrm>
        </p:spPr>
        <p:txBody>
          <a:bodyPr>
            <a:normAutofit/>
          </a:bodyPr>
          <a:lstStyle/>
          <a:p>
            <a:pPr algn="just"/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Ботанічна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характеристика.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Багаторічна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трав'яниста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рослина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вертикальним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багатоголовим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кореневищем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коріння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одревеснене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глибоко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на 2-4 м,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йде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землю.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Стебла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численні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прямі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зверху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розгалужені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густо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опушені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Квітки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білувато-лілові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зібрані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пухкі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пазушні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кисті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віночок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метеликовий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4-7 мм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завдовжки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Плід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однонасінний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горіхоподібний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опушений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боб,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розкривається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Цвіте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травня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липня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плоди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дозрівають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червня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жовтня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Поширення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Росте в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республіках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Середньої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Азії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в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Південному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Казахстані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Місцеперебування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Передгір'я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низькогір'я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Заготівля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медицині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використовують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боби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збирають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червні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серпні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Зрізають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верхівки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стебел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потім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відокремлюють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боби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Сушать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негайно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після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збирання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сонці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При ручному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зборі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необхідно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бути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обережними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щоб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уникнути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опіків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шкіри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користуватися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рукавичками.</a:t>
            </a:r>
          </a:p>
          <a:p>
            <a:pPr algn="just"/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Стандартизація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ФС 42-2247-84.</a:t>
            </a:r>
            <a:endParaRPr lang="en-US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4168" y="1772816"/>
            <a:ext cx="2857500" cy="418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332656"/>
            <a:ext cx="5004048" cy="6525344"/>
          </a:xfrm>
        </p:spPr>
        <p:txBody>
          <a:bodyPr>
            <a:normAutofit/>
          </a:bodyPr>
          <a:lstStyle/>
          <a:p>
            <a:pPr algn="just"/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Хімічний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склад.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плодах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псоралеї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кістянкової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містяться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фурокумарини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(0,92 %) –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псорален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ізопсорален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ангеліцин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стимулюють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утворення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шкірі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пігменту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меланіну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опроміненні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ультрафіолетовими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променями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Зберігання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стелажах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сухому, добре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провітрюваному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приміщенні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Термін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придатності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сировини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– 3 роки.</a:t>
            </a:r>
          </a:p>
          <a:p>
            <a:pPr algn="just"/>
            <a:endParaRPr lang="ru-RU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Лікарські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засоби</a:t>
            </a:r>
            <a:endParaRPr lang="ru-RU" sz="16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1.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Псорален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порошок;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розчин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0,1 %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(в 70 %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етанолі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 для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зовнішнього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застосування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таблетки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 0,01 г (сума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фурокумаринів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Фотосенсибілізуючий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засіб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None/>
            </a:pP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Фармакотерапевтична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група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None/>
            </a:pP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Фотосенсибілізуючий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засіб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Фурокумарини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стимулюють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утворення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шкірі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пігменту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меланіну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опроміненні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ультрафіолетовими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променями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фотосенсибілізуюча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дія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Сировину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використовують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одержання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препарату 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Псорален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".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Застосовують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вітіліго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гніздовому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тотальному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облисінні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мікозах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псоріазі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8224" y="1412776"/>
            <a:ext cx="2555776" cy="3276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6096" y="44625"/>
            <a:ext cx="3707904" cy="1165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36096" y="4770884"/>
            <a:ext cx="1872208" cy="1947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92080" y="2204864"/>
            <a:ext cx="1266825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507288" cy="922114"/>
          </a:xfrm>
        </p:spPr>
        <p:txBody>
          <a:bodyPr>
            <a:noAutofit/>
          </a:bodyPr>
          <a:lstStyle/>
          <a:p>
            <a:pPr algn="l"/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ПЛОДИ ПАСТЕРНАКА ПОСІВНОГО - </a:t>
            </a:r>
            <a:r>
              <a:rPr lang="en-US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FRUCTUS PASTINACAE SATIVAE</a:t>
            </a:r>
            <a:br>
              <a:rPr lang="en-US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Пастернак </a:t>
            </a:r>
            <a:r>
              <a:rPr lang="ru-RU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посівний</a:t>
            </a: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Pastinaca</a:t>
            </a:r>
            <a:r>
              <a:rPr lang="en-US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sativa L.</a:t>
            </a:r>
            <a:br>
              <a:rPr lang="en-US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Родина </a:t>
            </a:r>
            <a:r>
              <a:rPr lang="ru-RU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селерові</a:t>
            </a: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Apiaceae</a:t>
            </a:r>
            <a:r>
              <a:rPr lang="en-US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Umbelliferae</a:t>
            </a:r>
            <a:r>
              <a:rPr lang="en-US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340768"/>
            <a:ext cx="5652120" cy="5517232"/>
          </a:xfrm>
        </p:spPr>
        <p:txBody>
          <a:bodyPr>
            <a:normAutofit/>
          </a:bodyPr>
          <a:lstStyle/>
          <a:p>
            <a:pPr algn="just"/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Ботанічна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характеристика.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Трав'янистий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дворічник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веретеновидним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рогоподібним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м'ясистим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солодкуватим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їстівним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коренем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коренеплодом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Стебло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пряме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верхній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частині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гіллясте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40-200 см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заввишки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Суцвіття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складний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зонтик.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Обгортка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обгорточка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відсутні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Віночок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жовтий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Плід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жовтувато-бурий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округло-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еліптичний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вислоплідник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Цвіте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червні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липні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плодоносить 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липні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серпні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Поширення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Пастернак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посівний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відомий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лише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культурі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До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появи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Європі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картоплі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потовщене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коріння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широко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використовувалися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їжу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Нині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пастернак широко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культивують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Україні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Заготівля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Плоди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прибирають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роздільним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прямим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комбайнуванням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коли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жовте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забарвлення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50%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парасольок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переходить 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коричневе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Сушка.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Після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обмолу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квітконосів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сортування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плоди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очищають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домішок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сушать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тіні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приміщеннях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провітрюються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розміщуючи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шаром 4-5 см.</a:t>
            </a:r>
          </a:p>
          <a:p>
            <a:pPr algn="just"/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Стандартизація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ФС 42-2548- 88.</a:t>
            </a:r>
            <a:endParaRPr lang="en-US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93246" y="476672"/>
            <a:ext cx="3143250" cy="397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39951" y="4437113"/>
            <a:ext cx="1962392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5832648" y="6093296"/>
            <a:ext cx="327585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FFFF00"/>
                </a:solidFill>
              </a:rPr>
              <a:t>Рис. Плод (</a:t>
            </a:r>
            <a:r>
              <a:rPr lang="ru-RU" sz="1400" b="1" dirty="0" err="1">
                <a:solidFill>
                  <a:srgbClr val="FFFF00"/>
                </a:solidFill>
              </a:rPr>
              <a:t>мерикарпий</a:t>
            </a:r>
            <a:r>
              <a:rPr lang="ru-RU" sz="1400" b="1" dirty="0">
                <a:solidFill>
                  <a:srgbClr val="FFFF00"/>
                </a:solidFill>
              </a:rPr>
              <a:t>) пастернака посевного:</a:t>
            </a:r>
          </a:p>
          <a:p>
            <a:r>
              <a:rPr lang="ru-RU" sz="1400" b="1" dirty="0">
                <a:solidFill>
                  <a:srgbClr val="FFFF00"/>
                </a:solidFill>
              </a:rPr>
              <a:t> 1 – внешний вид; 2 – поперечный срез.</a:t>
            </a:r>
            <a:endParaRPr lang="en-US" sz="14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404664"/>
            <a:ext cx="4067944" cy="6192688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Хімічний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склад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Плоди пастернаку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містять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фурокумарини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бергаптен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ксантотоксин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сфондин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поліїни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флавоноїди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– рутин,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пастернозид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гіперін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ефірна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олія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– до 3,6 %.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Пряний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запах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рослині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надають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гептиловий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гексиловий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октил-бутиловий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ефіри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кислоти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масляної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У плодах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містяться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До,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Mg, Fe, </a:t>
            </a:r>
            <a:r>
              <a:rPr lang="en-US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Mn</a:t>
            </a:r>
            <a:r>
              <a:rPr lang="en-US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Zn,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en-US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r, Al,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en-US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u.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Рослина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акумулює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Se.</a:t>
            </a:r>
            <a:endParaRPr lang="ru-RU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Зберігання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Зберігають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звичайних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умовах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Термін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придатності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до 4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років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1600" dirty="0">
              <a:solidFill>
                <a:schemeClr val="bg1"/>
              </a:solidFill>
            </a:endParaRPr>
          </a:p>
          <a:p>
            <a:pPr algn="ctr">
              <a:buNone/>
            </a:pP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Лікарські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засоби</a:t>
            </a:r>
            <a:endParaRPr lang="ru-RU" sz="16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Бероксан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таблетки по 0,02 г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розчин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0,25 % и 0,5 % для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зовнішнього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застосування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(сума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фурокумаринів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Фотосенсибілізуючий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засіб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Оксорален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ультра,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капсули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 0,01 г.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Фотосенсибілізуючий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засіб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Фармакотерапевтична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група</a:t>
            </a:r>
            <a:endParaRPr lang="ru-RU" sz="16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Фотосенсибілізуючий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засіб</a:t>
            </a:r>
            <a:endParaRPr lang="en-US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064" y="188640"/>
            <a:ext cx="1800200" cy="119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20272" y="188640"/>
            <a:ext cx="19716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5076056" y="107340"/>
            <a:ext cx="10243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1400" b="1" dirty="0" err="1">
                <a:solidFill>
                  <a:srgbClr val="002060"/>
                </a:solidFill>
              </a:rPr>
              <a:t>бергаптен</a:t>
            </a:r>
            <a:r>
              <a:rPr lang="ru-RU" dirty="0">
                <a:solidFill>
                  <a:prstClr val="white"/>
                </a:solidFill>
              </a:rPr>
              <a:t> </a:t>
            </a:r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20272" y="1556792"/>
            <a:ext cx="1811263" cy="19297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76056" y="1484784"/>
            <a:ext cx="1809750" cy="2533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020272" y="3501008"/>
            <a:ext cx="1905000" cy="133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905625" y="4810125"/>
            <a:ext cx="2238375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0" name="Picture 1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932040" y="4221088"/>
            <a:ext cx="1847850" cy="246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1" name="Picture 1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563888" y="5562600"/>
            <a:ext cx="15240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ЛИСТЯ СМОКОВНИЦІ ЗВИЧАЙНОЇ (ІНЖИРА) - </a:t>
            </a:r>
            <a:r>
              <a:rPr lang="en-US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FOLIA FICI CARICAE</a:t>
            </a:r>
            <a:br>
              <a:rPr lang="en-US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Смоковниця</a:t>
            </a: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звичайна</a:t>
            </a: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інжир</a:t>
            </a: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) - </a:t>
            </a:r>
            <a:r>
              <a:rPr lang="en-US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Ficus</a:t>
            </a:r>
            <a:r>
              <a:rPr lang="en-US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carica</a:t>
            </a:r>
            <a:r>
              <a:rPr lang="en-US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L.</a:t>
            </a:r>
            <a:br>
              <a:rPr lang="en-US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Родина </a:t>
            </a:r>
            <a:r>
              <a:rPr lang="ru-RU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шовковицев</a:t>
            </a:r>
            <a:r>
              <a:rPr lang="en-US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 Мо</a:t>
            </a:r>
            <a:r>
              <a:rPr lang="en-US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ru-RU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асеае</a:t>
            </a:r>
            <a:endParaRPr lang="en-US" sz="18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412776"/>
            <a:ext cx="6156176" cy="5445224"/>
          </a:xfrm>
        </p:spPr>
        <p:txBody>
          <a:bodyPr>
            <a:noAutofit/>
          </a:bodyPr>
          <a:lstStyle/>
          <a:p>
            <a:pPr algn="just"/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Ботанічна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характеристика.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Листопадне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дерево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висотою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до 10 м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світло-сірою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гладкою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корою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Листя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чергове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3-5-пальчатолопате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пальчатороздільні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рідше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цілісні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округло-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яйцевидні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довжиною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до 15 см і шириною 12 см,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зверху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темно-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зелені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жорстко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шорсткі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знизу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сірувато-зелені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пухнасті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на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довгих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товстих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череш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Листя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має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своєрідний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запах. </a:t>
            </a:r>
          </a:p>
          <a:p>
            <a:pPr algn="just"/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Плоди -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дрібні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горішки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занурені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тканину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супліддів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розрослися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Всі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вегетативні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частини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рослини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містять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їдкий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сік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Цвіте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квітні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травні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Плоди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дозрівають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другій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половині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липня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Поширення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 дикому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станi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росте в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Малiй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Пiвденнiй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Азiї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algn="just"/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Середземномор’ї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на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Близькому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Сходi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Культивується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Криму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як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плодова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рослина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Заготівля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Листя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інжиру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заготовляють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протягом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вересня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жовтня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коли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листові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пластинки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досягають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довжини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16-25 см і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ширини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22,5 см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довжиною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черешка до 3-5 см. Заготовку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проводять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після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збирання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плодів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Щоб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уникнути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опіків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шкіри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рук,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обличчя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очей,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збір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листя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проводять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рукавичках і в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захисних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окулярах.</a:t>
            </a:r>
            <a:endParaRPr lang="en-US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13432" y="2708920"/>
            <a:ext cx="2530567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77025" y="5010150"/>
            <a:ext cx="2466975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00" y="692696"/>
            <a:ext cx="1524000" cy="203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sz="half" idx="1"/>
          </p:nvPr>
        </p:nvSpPr>
        <p:spPr>
          <a:xfrm>
            <a:off x="0" y="333374"/>
            <a:ext cx="4495800" cy="6524625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Сушка.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Свіже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зрізане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листя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розкладають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тонким шаром (до 5 см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завтовшки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 на брезент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відкриті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асфальтовані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майданчики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Щодня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3-4 рази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сировину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ворушать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вилами, не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допускаючи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злипання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грудки.</a:t>
            </a:r>
          </a:p>
          <a:p>
            <a:pPr algn="just"/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Стандартизація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ВФС 42-878-79.</a:t>
            </a:r>
          </a:p>
          <a:p>
            <a:pPr algn="just"/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Хімічний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склад.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Листя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інжиру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містять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фурокумарини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псорален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бергаптен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тритерпеноїди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стероїдні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сполуки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ситостерин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стигмастерин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фікусогенін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органічні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кислоти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дубильні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речовини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флавоноїди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ефірна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олія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 плодах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містяться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пектинові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речовини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(5-6%);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цукру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(до 75%);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дубильні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речовини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(2%);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органічні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кислоти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Лікарські</a:t>
            </a:r>
            <a:r>
              <a:rPr lang="ru-RU" sz="1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засоби</a:t>
            </a:r>
            <a:endParaRPr lang="ru-RU" sz="1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1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Псоберан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раствор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0,1 % для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зовнішнього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застосування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; таблетки по 0,01 г; мазь 0,25 % (сума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фурокумаринів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). 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Фотосенсибілізуючий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засіб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ru-RU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2. Плоди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інжиру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входять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до складу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проносних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препаратів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Кафіол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» та «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Регулакс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pPr algn="just"/>
            <a:endParaRPr lang="ru-RU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Фармакотерапевтична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група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uk-UA" sz="16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Фотосенсибілізуючий</a:t>
            </a:r>
            <a:r>
              <a:rPr lang="uk-UA" sz="1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засіб</a:t>
            </a:r>
            <a:endParaRPr lang="en-US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064" y="188640"/>
            <a:ext cx="1800200" cy="119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5076056" y="107340"/>
            <a:ext cx="10243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1400" b="1" dirty="0" err="1">
                <a:solidFill>
                  <a:srgbClr val="002060"/>
                </a:solidFill>
              </a:rPr>
              <a:t>бергаптен</a:t>
            </a:r>
            <a:r>
              <a:rPr lang="ru-RU" dirty="0">
                <a:solidFill>
                  <a:prstClr val="white"/>
                </a:solidFill>
              </a:rPr>
              <a:t> </a:t>
            </a:r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20272" y="188640"/>
            <a:ext cx="2050368" cy="1171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43775" y="1556792"/>
            <a:ext cx="1800225" cy="254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27984" y="1484784"/>
            <a:ext cx="3019425" cy="151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Прямоугольник 11"/>
          <p:cNvSpPr/>
          <p:nvPr/>
        </p:nvSpPr>
        <p:spPr>
          <a:xfrm>
            <a:off x="8189663" y="168895"/>
            <a:ext cx="91884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err="1"/>
              <a:t>псорален</a:t>
            </a:r>
            <a:endParaRPr lang="en-US" sz="1400" b="1" dirty="0"/>
          </a:p>
        </p:txBody>
      </p:sp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36096" y="2996952"/>
            <a:ext cx="1837229" cy="1392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631832" y="4221088"/>
            <a:ext cx="1512168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6" name="Picture 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691336" y="4350593"/>
            <a:ext cx="1905000" cy="239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7" name="Picture 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067944" y="5531693"/>
            <a:ext cx="1676400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КОРЕНЕВИЩА ТА КОРЕНІ ЗДУТОПЛІДНИКА СИБІРСЬКОГО - </a:t>
            </a:r>
            <a:r>
              <a:rPr lang="en-US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RHIZOMATA ET RADICES PHLOJODICARPI SIBIRICI</a:t>
            </a:r>
            <a:br>
              <a:rPr lang="en-US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Здутоплідник</a:t>
            </a:r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сибірський</a:t>
            </a:r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sz="2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Phlojodicarpus</a:t>
            </a:r>
            <a:r>
              <a:rPr lang="en-US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sibiricus</a:t>
            </a:r>
            <a:r>
              <a:rPr lang="en-US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Steph</a:t>
            </a:r>
            <a:r>
              <a:rPr lang="en-US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ex </a:t>
            </a:r>
            <a:r>
              <a:rPr lang="en-US" sz="2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Spreng</a:t>
            </a:r>
            <a:r>
              <a:rPr lang="en-US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.) K.-Pol.</a:t>
            </a:r>
            <a:br>
              <a:rPr lang="en-US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Родина </a:t>
            </a:r>
            <a:r>
              <a:rPr lang="ru-RU" sz="2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селерові</a:t>
            </a:r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sz="2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Apiaceae</a:t>
            </a:r>
            <a:r>
              <a:rPr lang="en-US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Umbelliferae</a:t>
            </a:r>
            <a:r>
              <a:rPr lang="en-US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600200"/>
            <a:ext cx="6156176" cy="5257800"/>
          </a:xfrm>
        </p:spPr>
        <p:txBody>
          <a:bodyPr>
            <a:normAutofit/>
          </a:bodyPr>
          <a:lstStyle/>
          <a:p>
            <a:pPr algn="just"/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Ботанічна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характеристика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Багаторічна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трав'яниста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рослина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висотою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10-40 (70) см.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Кореневище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товсте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багатоголове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переходить 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стрижневий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корінь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довжиною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15-25 (50) см.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Стебло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товщиною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до 7 мм,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ребристе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голе.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Прикореневе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листя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численне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довгочеречне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Суцвіття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складний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зонтик з 10-25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променів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Плід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вислоплідник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широкояйцевидний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довжиною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до 8 мм,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голий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опушений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твердуватими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кучерявими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волосками.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Цвіте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червні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липні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плоди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дозрівають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липні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серпні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Поширення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Росте 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Східному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Сибіру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Іркутська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область,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Забайкальський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край).</a:t>
            </a:r>
          </a:p>
          <a:p>
            <a:pPr algn="just"/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Місцеперебування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Гірсько-степова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рослина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Росте на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кам'янистих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ґрунтах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по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схилах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сопок, на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високих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річкових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терасах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степовому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травостої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Заготівля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Сировина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заготовляють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фази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цвітіння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плодоношення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червень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вересень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викопують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вручну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лопатами.</a:t>
            </a:r>
          </a:p>
          <a:p>
            <a:pPr algn="just"/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Охоронні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заходи.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 10 м2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залишають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2-3 добре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розвинені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квітучі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плодоносні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рослини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щадять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молоду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поросль.</a:t>
            </a:r>
            <a:endParaRPr lang="en-US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32240" y="1196753"/>
            <a:ext cx="2411760" cy="33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04248" y="4641676"/>
            <a:ext cx="1828800" cy="217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476672"/>
            <a:ext cx="5076056" cy="6381328"/>
          </a:xfrm>
        </p:spPr>
        <p:txBody>
          <a:bodyPr>
            <a:normAutofit lnSpcReduction="10000"/>
          </a:bodyPr>
          <a:lstStyle/>
          <a:p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Сушка.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Сушать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горищах, в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приміщеннях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добре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провітрюються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навісом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сонячну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погоду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допускається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сушіння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сонці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Сировину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2-3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десь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день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перевертають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Стандартизація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ФС 42-2667-89.</a:t>
            </a:r>
          </a:p>
          <a:p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Хімічний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склад.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Кореневища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корені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здутоплідника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сибірського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містять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піранокумарини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дигідросамідин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віснадин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самідин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ізосамідин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кумарини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умбелліферон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скополетин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фуранокумарини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ізоімператорин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ефірне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масло.</a:t>
            </a:r>
          </a:p>
          <a:p>
            <a:endParaRPr lang="ru-RU" sz="1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Лікарські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засоби</a:t>
            </a:r>
            <a:endParaRPr lang="ru-RU" sz="16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1.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Фловерин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таблетки по 0,05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 (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суміш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дигідросамідину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віснадину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). 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Спазмолітичний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засіб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2.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Фловерин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входит до складу комплексного препарату 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Сафинор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endParaRPr lang="ru-RU" sz="16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Фармакотерапевтична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група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uk-UA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Спазмолітичний</a:t>
            </a:r>
            <a:r>
              <a:rPr lang="uk-UA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вазодилатуючий</a:t>
            </a:r>
            <a:r>
              <a:rPr lang="uk-UA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засіб.</a:t>
            </a:r>
            <a:endParaRPr lang="ru-RU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Фармакологічні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властивості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Піранокумарини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діють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спазмолітично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розширюють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периферичні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судини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активніше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за папаверин.</a:t>
            </a:r>
            <a:endParaRPr lang="en-US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00875" y="1700808"/>
            <a:ext cx="2143125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9128" y="1700808"/>
            <a:ext cx="1991144" cy="2780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9" name="Picture 5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2406" y="0"/>
            <a:ext cx="4141594" cy="126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5489116" y="1331476"/>
            <a:ext cx="97013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i="1" dirty="0" err="1">
                <a:solidFill>
                  <a:srgbClr val="FFFF00"/>
                </a:solidFill>
              </a:rPr>
              <a:t>віснадин</a:t>
            </a:r>
            <a:endParaRPr lang="en-US" sz="1600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7400985" y="1331476"/>
            <a:ext cx="15888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i="1" dirty="0" err="1">
                <a:solidFill>
                  <a:srgbClr val="FFFF00"/>
                </a:solidFill>
              </a:rPr>
              <a:t>дигідросамідин</a:t>
            </a:r>
            <a:endParaRPr lang="en-US" sz="1600" b="1" dirty="0"/>
          </a:p>
        </p:txBody>
      </p:sp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20272" y="3861048"/>
            <a:ext cx="2064401" cy="28451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132856"/>
            <a:ext cx="8229600" cy="778098"/>
          </a:xfrm>
        </p:spPr>
        <p:txBody>
          <a:bodyPr>
            <a:noAutofit/>
          </a:bodyPr>
          <a:lstStyle/>
          <a:p>
            <a:r>
              <a:rPr lang="uk-UA" sz="36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Лікарські рослини та сировина, що містять </a:t>
            </a:r>
            <a:r>
              <a:rPr lang="uk-UA" sz="36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хромони</a:t>
            </a:r>
            <a:endParaRPr lang="en-US" sz="3600" b="1" i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3706191"/>
            <a:ext cx="2115805" cy="30826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91656" y="3522570"/>
            <a:ext cx="2521809" cy="3039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76672"/>
            <a:ext cx="8435280" cy="5649491"/>
          </a:xfrm>
        </p:spPr>
        <p:txBody>
          <a:bodyPr>
            <a:normAutofit/>
          </a:bodyPr>
          <a:lstStyle/>
          <a:p>
            <a:r>
              <a:rPr lang="ru-RU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Хромони</a:t>
            </a: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природні</a:t>
            </a: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фенольні</a:t>
            </a: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гетероциклічні</a:t>
            </a: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сполуки</a:t>
            </a: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похідні</a:t>
            </a: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бензо</a:t>
            </a: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-гамма-</a:t>
            </a:r>
            <a:r>
              <a:rPr lang="ru-RU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пірону</a:t>
            </a: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8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/>
          </a:p>
          <a:p>
            <a:endParaRPr lang="ru-RU" sz="2000" dirty="0"/>
          </a:p>
          <a:p>
            <a:endParaRPr lang="ru-RU" sz="2000" dirty="0">
              <a:solidFill>
                <a:schemeClr val="bg1"/>
              </a:solidFill>
            </a:endParaRPr>
          </a:p>
          <a:p>
            <a:pPr algn="just"/>
            <a:endParaRPr lang="ru-RU" sz="2000" dirty="0">
              <a:solidFill>
                <a:schemeClr val="bg1"/>
              </a:solidFill>
            </a:endParaRPr>
          </a:p>
          <a:p>
            <a:pPr algn="just"/>
            <a:endParaRPr lang="ru-RU" sz="1600" dirty="0">
              <a:solidFill>
                <a:schemeClr val="bg1"/>
              </a:solidFill>
            </a:endParaRPr>
          </a:p>
          <a:p>
            <a:pPr algn="just"/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 структурою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хромони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близькі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до кумаринам і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флавоноїдам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але 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природі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зустрічаються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рідше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В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даний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час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відомо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більше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50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похідних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хромону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При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конденсації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бензольним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пірановим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фурановим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кільцями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утворюють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різноманітні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похідні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відповідно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бензо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пірано-або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фуранохромони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). </a:t>
            </a:r>
          </a:p>
          <a:p>
            <a:pPr algn="just"/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Медичне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значення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похідних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хромонів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мають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поки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лише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фуранохромони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32240" y="836712"/>
            <a:ext cx="1901180" cy="1993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5736" y="4365104"/>
            <a:ext cx="2169803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8104" y="4365104"/>
            <a:ext cx="2348717" cy="1330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467544" y="5877272"/>
            <a:ext cx="83529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Фуранохромони</a:t>
            </a:r>
            <a:r>
              <a:rPr lang="ru-RU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містяться</a:t>
            </a:r>
            <a:r>
              <a:rPr lang="ru-RU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плодах </a:t>
            </a:r>
            <a:r>
              <a:rPr lang="ru-RU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віснаги</a:t>
            </a:r>
            <a:r>
              <a:rPr lang="ru-RU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морквоподібної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амі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зубна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).</a:t>
            </a:r>
            <a:endParaRPr lang="en-US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491880" y="5445224"/>
            <a:ext cx="75642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err="1"/>
              <a:t>Келлин</a:t>
            </a:r>
            <a:endParaRPr lang="en-US" sz="1400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012160" y="5425479"/>
            <a:ext cx="90762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err="1"/>
              <a:t>Виснагин</a:t>
            </a:r>
            <a:endParaRPr lang="en-US" sz="1400" b="1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ru-RU" sz="2000" b="1" dirty="0">
                <a:solidFill>
                  <a:srgbClr val="FFFF00"/>
                </a:solidFill>
              </a:rPr>
              <a:t>ФІЗИЧНІ ТА ХІМІЧНІ ВЛАСТИВОСТІ ХРОМОНІВ</a:t>
            </a:r>
            <a:endParaRPr lang="en-US" sz="2000" b="1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616624"/>
          </a:xfrm>
        </p:spPr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Фізичні</a:t>
            </a: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властивості</a:t>
            </a:r>
            <a:endParaRPr lang="ru-RU" sz="1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Фуранохромони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білі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жовтуваті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кристалічні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речовини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без запаху,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гіркого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смаку.</a:t>
            </a:r>
          </a:p>
          <a:p>
            <a:pPr algn="just"/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Нерозчинні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воді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добре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розчиняються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органічних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розчинниках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ефір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хлороформ, метанол,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етанол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Більшість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хромонів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флуоресціюють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УФ-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світлі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жовтим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жовто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-зеленим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кольором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Інтенсивність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флуоресценції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посилюється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впливом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пари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аміаку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після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обробки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спиртовими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розчинами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лугів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відміну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кумаринів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хромони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посилюють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флуоресценцію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УФ-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світлі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після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обробки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сірчаною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кислотою.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відрізняються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кумаринів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за спектрами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поглинання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	</a:t>
            </a:r>
          </a:p>
          <a:p>
            <a:pPr algn="just"/>
            <a:endParaRPr lang="ru-RU" sz="1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Хімічні</a:t>
            </a: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властивості</a:t>
            </a:r>
            <a:endParaRPr lang="ru-RU" sz="18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Обумовлені наявністю в структурі бензольного кільця та </a:t>
            </a:r>
            <a:r>
              <a:rPr lang="uk-UA" sz="1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гама-піронового</a:t>
            </a:r>
            <a:r>
              <a:rPr lang="uk-UA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циклу</a:t>
            </a:r>
            <a:endParaRPr lang="ru-RU" sz="1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800" b="1" dirty="0">
              <a:solidFill>
                <a:srgbClr val="FFFF00"/>
              </a:solidFill>
            </a:endParaRPr>
          </a:p>
          <a:p>
            <a:pPr algn="ctr">
              <a:buNone/>
            </a:pPr>
            <a:r>
              <a:rPr lang="uk-UA" sz="1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СПЕЦИФІЧНІ ЯКІСНІ РЕАКЦІЇ</a:t>
            </a:r>
            <a:endParaRPr lang="ru-RU" sz="1600" b="1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>
              <a:solidFill>
                <a:schemeClr val="bg1"/>
              </a:solidFill>
            </a:endParaRPr>
          </a:p>
          <a:p>
            <a:r>
              <a:rPr lang="ru-RU" sz="1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Реакція</a:t>
            </a:r>
            <a:r>
              <a:rPr lang="ru-RU" sz="1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з 0,1% </a:t>
            </a:r>
            <a:r>
              <a:rPr lang="ru-RU" sz="1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розчином</a:t>
            </a:r>
            <a:r>
              <a:rPr lang="ru-RU" sz="1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уранілацетату</a:t>
            </a:r>
            <a:r>
              <a:rPr lang="ru-RU" sz="1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взаємодії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 0,1%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водним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розчином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уранілацетату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хромони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залежно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структури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утворюють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забарвлені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розчини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жовтогарячі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червоні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фіолетові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жовтий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осад.</a:t>
            </a:r>
          </a:p>
          <a:p>
            <a:pPr marL="0" indent="0">
              <a:buNone/>
            </a:pP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2. Борно-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лимонна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реакція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Хромони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на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відміну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флавоноїдів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не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дають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реакцію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сумішшю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кислот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борної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лимонної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СИРОВИННА БАЗА РОСЛИН, ЩО МІСТЯТЬ ХРОМОНИ. ОСОБЛИВОСТІ ЗБОРУ, СУШКИ ТА ЗБЕРІГАННЯ СИРОВИНИ, ЩО ВТРИМАЄ ХРОМОНИ</a:t>
            </a:r>
            <a:endParaRPr lang="en-US" sz="18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5661248"/>
          </a:xfrm>
        </p:spPr>
        <p:txBody>
          <a:bodyPr>
            <a:normAutofit/>
          </a:bodyPr>
          <a:lstStyle/>
          <a:p>
            <a:pPr algn="just"/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Медичне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застосування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знайшли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фуранохромони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виділені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сировини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виснаги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морковеподібної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амі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зубної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). </a:t>
            </a:r>
          </a:p>
          <a:p>
            <a:pPr algn="just"/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Батьківщина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виснаги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морковеподібної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країни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Середземномор'я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; в дикому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вигляді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зустрічається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Кавказі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медичних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цілей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культивується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Краснодарському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краї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Північний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Кавказ) та в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Україні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Як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лікарської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рослинної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сировини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використовують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плоди та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суміш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плодів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статевою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Сировина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заготовляють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плантаціях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час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дозрівання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плодів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наприкінці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вересня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Рослини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скошують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після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підсихання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обмолочують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самохідними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комбайнами. При такому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збиранні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сировина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складається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дозрілих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плодів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недозрілих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плодів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(до 35%) та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інших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частин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рослини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Недозрілі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плоди та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зелені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частини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рослини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містять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більше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діючих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покращують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якість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сировини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Плоди в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сировині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можуть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бути як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цілими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так і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ті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розпалисяся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напівплодики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мерикарпії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). </a:t>
            </a:r>
          </a:p>
          <a:p>
            <a:pPr algn="just"/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Полова є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сумішшю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подрібнених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квіток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плодоніжок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інших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частин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рослини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За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наявності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полови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вміст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плодів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сировині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має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бути не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менше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50 %.</a:t>
            </a:r>
            <a:endParaRPr lang="en-US" sz="1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ШЛЯХИ ВИКОРИСТАННЯ СИРОВИНИ, МЕДИЧНЕ ЗАСТОСУВАННЯ ПРЕПАРАТІВ, ЩО МІСТЯТЬ ХРОМОНИ</a:t>
            </a:r>
            <a:b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20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544616"/>
          </a:xfrm>
        </p:spPr>
        <p:txBody>
          <a:bodyPr>
            <a:normAutofit lnSpcReduction="10000"/>
          </a:bodyPr>
          <a:lstStyle/>
          <a:p>
            <a:pPr algn="just"/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сировини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віснаги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морквоподібної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фармацевтичних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заводах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отримують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препарати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розширюють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коронарні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судини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серця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бронхи, а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розслаблюючі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м'язову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тканину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органів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черевної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порожнини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мускулатуру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сечоводів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algn="just"/>
            <a:r>
              <a:rPr lang="ru-RU" sz="18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 «</a:t>
            </a:r>
            <a:r>
              <a:rPr lang="ru-RU" sz="1800" b="1" i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Келін</a:t>
            </a:r>
            <a:r>
              <a:rPr lang="ru-RU" sz="18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використовується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як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спазмолітичний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седативний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засіб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стенокардії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бронхіальній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астмі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ru-RU" sz="1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 «</a:t>
            </a:r>
            <a:r>
              <a:rPr lang="ru-RU" sz="18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Авісан</a:t>
            </a:r>
            <a:r>
              <a:rPr lang="ru-RU" sz="1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препарат,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містить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суму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фуранохромонів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піранокумаринів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флавоноїдів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виснаги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морквоподібної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Є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ефективним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спазмолітичним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засобом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при спазмах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сечоводів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ниркових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кольках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виведенні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ниркового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каміння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ru-RU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Келлін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цей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час як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самостійний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засіб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майже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застосовується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Він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використовується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головним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чином у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складі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комплексних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препаратів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sz="18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Вікалін</a:t>
            </a:r>
            <a:r>
              <a:rPr lang="ru-RU" sz="1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" та "</a:t>
            </a:r>
            <a:r>
              <a:rPr lang="ru-RU" sz="18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Марелін</a:t>
            </a:r>
            <a:r>
              <a:rPr lang="ru-RU" sz="1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".</a:t>
            </a:r>
          </a:p>
          <a:p>
            <a:pPr algn="just"/>
            <a:r>
              <a:rPr lang="ru-RU" sz="1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8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Вікалін</a:t>
            </a:r>
            <a:r>
              <a:rPr lang="ru-RU" sz="1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застосовується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виразці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шлунка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дванадцятипалої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кишки та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гіперацидних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гастритах.</a:t>
            </a:r>
          </a:p>
          <a:p>
            <a:pPr algn="just"/>
            <a:r>
              <a:rPr lang="ru-RU" sz="1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8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Марелін</a:t>
            </a:r>
            <a:r>
              <a:rPr lang="ru-RU" sz="1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як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спазмолітичний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протизапальний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сприяє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відходженню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ниркових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конкрементів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засіб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застосовується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ниркових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кольках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для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профілактики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рецидивів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після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операційного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видалення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каменів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мимовільних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відходжень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1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39154"/>
            <a:ext cx="8640960" cy="1417638"/>
          </a:xfrm>
        </p:spPr>
        <p:txBody>
          <a:bodyPr>
            <a:noAutofit/>
          </a:bodyPr>
          <a:lstStyle/>
          <a:p>
            <a:pPr algn="l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ПЛОДИ ВІСНАГИ МОРКВОПОДІБНОЇ (АМІ ЗУБНА) - </a:t>
            </a:r>
            <a:r>
              <a:rPr lang="en-US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FRUCTUS VISNAGAE DAUCOIDIS (FRUCTUS AMMI VISNAGAE)</a:t>
            </a:r>
            <a:br>
              <a:rPr lang="en-US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СУМІШ ПЛОДІВ АМІ ЗУБНОЇ З ПОЛОВОЮ - </a:t>
            </a:r>
            <a:r>
              <a:rPr lang="en-US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MIXTIO FRUCTUUM AMMI VISNAGAE CUM PALEA</a:t>
            </a:r>
            <a:br>
              <a:rPr lang="en-US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Віснага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морквоподібна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амі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зубна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) – </a:t>
            </a:r>
            <a:r>
              <a:rPr lang="en-US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Visnaga</a:t>
            </a:r>
            <a:r>
              <a:rPr lang="en-US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daucoides</a:t>
            </a:r>
            <a:r>
              <a:rPr lang="en-US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Gaertn</a:t>
            </a:r>
            <a:r>
              <a:rPr lang="en-US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( = </a:t>
            </a:r>
            <a:r>
              <a:rPr lang="en-US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Ammi</a:t>
            </a:r>
            <a:r>
              <a:rPr lang="en-US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visnaga</a:t>
            </a:r>
            <a:r>
              <a:rPr lang="en-US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(L.) Lam.)</a:t>
            </a:r>
            <a:br>
              <a:rPr lang="en-US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Родина 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селерові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en-US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Apiaceae</a:t>
            </a:r>
            <a:r>
              <a:rPr lang="en-US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Umbelliferae</a:t>
            </a:r>
            <a:r>
              <a:rPr lang="en-US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600200"/>
            <a:ext cx="5868144" cy="5069160"/>
          </a:xfrm>
        </p:spPr>
        <p:txBody>
          <a:bodyPr>
            <a:normAutofit/>
          </a:bodyPr>
          <a:lstStyle/>
          <a:p>
            <a:pPr algn="just"/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Ботанічна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характеристика.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Дворічна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культурі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однорічна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трав'яниста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рослина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 прямостоячим,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вгорі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сильно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гіллястим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стеблом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висотою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до 120 см.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Листя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чергове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піхві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двічі-тричі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перисторозсічені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тонкі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лінійно-ниткоподібні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розчепірені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сегменти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Суцвіття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складний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зонтик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діаметром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6-10 см;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промені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зонтика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численні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(до 100),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голі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час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цвітіння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розчепірені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Плід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яйцеподібний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довгасто-яйцеподібний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вислоплідник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завдовжки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2-2,5 мм. Плоди в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міру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дозрівання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швидко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обсипаються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Вегетаційний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період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триває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150-170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днів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Рослина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посухостійка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мало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вимоглива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ґрунтових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умов.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Цвіте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червні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серпні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плодоносить 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серпні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вересні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Поширення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Батьківщина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країни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Середземномор'я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Виростає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дикому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вигляді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Малій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Азії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Північній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Африці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Південній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Європі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Як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дике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зустрічається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Кавказі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переважно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Азербайджані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Культивується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Краснодарському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краї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Молдові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південних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районах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України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4168" y="1301664"/>
            <a:ext cx="2804542" cy="4086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2160" y="5257800"/>
            <a:ext cx="28575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476672"/>
            <a:ext cx="5652120" cy="6381328"/>
          </a:xfrm>
        </p:spPr>
        <p:txBody>
          <a:bodyPr>
            <a:normAutofit/>
          </a:bodyPr>
          <a:lstStyle/>
          <a:p>
            <a:pPr algn="just"/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Місцеперебування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Росте у степах, по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схилах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гір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і як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бур'ян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посівах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Заготовка.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Сировиною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є плоди та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суміш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плодів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половою.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Дозрівання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плодів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амі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відбувається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неодночасно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тому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врожай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забирають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двома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способами -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роздільним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прямим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комбайнуванням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Сушка.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повітрі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сушарках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температурі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більше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60 ºС.</a:t>
            </a:r>
          </a:p>
          <a:p>
            <a:pPr algn="just"/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Стандартизація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ФС 42-2098-83 (плоды); ФС 42-530-72 (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суміш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плодів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 половою)</a:t>
            </a:r>
          </a:p>
          <a:p>
            <a:pPr algn="just"/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Хімічний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склад.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Плоди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містять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похідні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фуранохромона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келлин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(до 2,5 %),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віснагін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келінін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похідні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піранокумаринів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дигідросамідин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віснадин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флавоноїди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акацетин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ефірна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олія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(до 0,2 %); до 20 %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жирної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олії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None/>
            </a:pP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Лікасрькі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засоби</a:t>
            </a:r>
            <a:endParaRPr lang="ru-RU" sz="16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Авісан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таблетки п.о. по 0,05 г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(сума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фуранохромонів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піранокумаринів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флавоноїдів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плодів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виснаги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морковеподібної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Спазмолітичний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засіб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Келін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таблетки по 0,02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г;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свічки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Спазмолітичний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засіб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Келін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входить до складу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комплексних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преапартів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Вікалін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» и «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Марелін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pPr algn="just"/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Фармакотерапевтична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група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Спазмолітичний</a:t>
            </a:r>
            <a:r>
              <a:rPr lang="ru-RU" sz="1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вазодилатуючий</a:t>
            </a:r>
            <a:r>
              <a:rPr lang="ru-RU" sz="1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засіб</a:t>
            </a:r>
            <a:r>
              <a:rPr lang="ru-RU" sz="1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72697" y="188640"/>
            <a:ext cx="2263799" cy="1427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2241" y="1628800"/>
            <a:ext cx="2304255" cy="13053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8199151" y="1268760"/>
            <a:ext cx="83734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err="1"/>
              <a:t>Келлин</a:t>
            </a:r>
            <a:endParaRPr lang="en-US" sz="16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7808657" y="2636912"/>
            <a:ext cx="10118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err="1"/>
              <a:t>Виснагин</a:t>
            </a:r>
            <a:endParaRPr lang="en-US" sz="1600" b="1" dirty="0"/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12360" y="3068960"/>
            <a:ext cx="1092324" cy="1092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96136" y="752237"/>
            <a:ext cx="1371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020272" y="4293096"/>
            <a:ext cx="19050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8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092280" y="5562600"/>
            <a:ext cx="19050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9" name="Picture 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796136" y="5638800"/>
            <a:ext cx="15240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1" name="Picture 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652120" y="2937648"/>
            <a:ext cx="1944216" cy="1749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1042988" y="404813"/>
            <a:ext cx="7416800" cy="136842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ru-RU" sz="72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DejaVu Sans" charset="0"/>
                <a:cs typeface="Times New Roman" pitchFamily="18" charset="0"/>
              </a:rPr>
              <a:t>Дякую</a:t>
            </a:r>
            <a:r>
              <a:rPr lang="ru-RU" sz="7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DejaVu Sans" charset="0"/>
                <a:cs typeface="Times New Roman" pitchFamily="18" charset="0"/>
              </a:rPr>
              <a:t> за </a:t>
            </a:r>
            <a:r>
              <a:rPr lang="ru-RU" sz="72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DejaVu Sans" charset="0"/>
                <a:cs typeface="Times New Roman" pitchFamily="18" charset="0"/>
              </a:rPr>
              <a:t>увагу</a:t>
            </a:r>
            <a:r>
              <a:rPr lang="ru-RU" sz="7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DejaVu Sans" charset="0"/>
                <a:cs typeface="Times New Roman" pitchFamily="18" charset="0"/>
              </a:rPr>
              <a:t>!</a:t>
            </a: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611188" y="1916113"/>
            <a:ext cx="8135937" cy="115252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just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ru-RU" sz="2800" b="1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DejaVu Sans" charset="0"/>
                <a:cs typeface="Times New Roman" pitchFamily="18" charset="0"/>
              </a:rPr>
              <a:t>Шукайте</a:t>
            </a:r>
            <a:r>
              <a:rPr lang="ru-RU" sz="2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DejaVu Sans" charset="0"/>
                <a:cs typeface="Times New Roman" pitchFamily="18" charset="0"/>
              </a:rPr>
              <a:t> нас у </a:t>
            </a:r>
            <a:r>
              <a:rPr lang="ru-RU" sz="2800" b="1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DejaVu Sans" charset="0"/>
                <a:cs typeface="Times New Roman" pitchFamily="18" charset="0"/>
              </a:rPr>
              <a:t>соц</a:t>
            </a:r>
            <a:r>
              <a:rPr lang="uk-UA" sz="2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DejaVu Sans" charset="0"/>
                <a:cs typeface="Times New Roman" pitchFamily="18" charset="0"/>
              </a:rPr>
              <a:t>і</a:t>
            </a:r>
            <a:r>
              <a:rPr lang="ru-RU" sz="2800" b="1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DejaVu Sans" charset="0"/>
                <a:cs typeface="Times New Roman" pitchFamily="18" charset="0"/>
              </a:rPr>
              <a:t>альних</a:t>
            </a:r>
            <a:r>
              <a:rPr lang="ru-RU" sz="2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DejaVu Sans" charset="0"/>
                <a:cs typeface="Times New Roman" pitchFamily="18" charset="0"/>
              </a:rPr>
              <a:t> мережах </a:t>
            </a:r>
          </a:p>
          <a:p>
            <a:pPr algn="just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en-US" sz="2800" b="1" i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DejaVu Sans" charset="0"/>
                <a:cs typeface="Times New Roman" pitchFamily="18" charset="0"/>
              </a:rPr>
              <a:t>Instagram</a:t>
            </a:r>
            <a:r>
              <a:rPr lang="en-US" sz="28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DejaVu Sans" charset="0"/>
                <a:cs typeface="Times New Roman" pitchFamily="18" charset="0"/>
              </a:rPr>
              <a:t> </a:t>
            </a:r>
            <a:r>
              <a:rPr lang="uk-UA" sz="28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DejaVu Sans" charset="0"/>
                <a:cs typeface="Times New Roman" pitchFamily="18" charset="0"/>
              </a:rPr>
              <a:t>і </a:t>
            </a:r>
            <a:r>
              <a:rPr lang="en-US" sz="28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DejaVu Sans" charset="0"/>
                <a:cs typeface="Times New Roman" pitchFamily="18" charset="0"/>
              </a:rPr>
              <a:t>Telegram</a:t>
            </a:r>
            <a:endParaRPr lang="ru-RU" sz="2800" b="1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DejaVu Sans" charset="0"/>
              <a:cs typeface="Times New Roman" pitchFamily="18" charset="0"/>
            </a:endParaRPr>
          </a:p>
        </p:txBody>
      </p:sp>
      <p:pic>
        <p:nvPicPr>
          <p:cNvPr id="6656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88" b="10503"/>
          <a:stretch>
            <a:fillRect/>
          </a:stretch>
        </p:blipFill>
        <p:spPr bwMode="auto">
          <a:xfrm>
            <a:off x="251520" y="2989439"/>
            <a:ext cx="2883148" cy="2634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C:\Users\User\AppData\Local\Microsoft\Windows\INetCache\IE\POTI5158\ukraine-643633_960_720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8738" y="1477665"/>
            <a:ext cx="1865081" cy="4183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335361" y="5925405"/>
            <a:ext cx="6687590" cy="6206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Все буде </a:t>
            </a:r>
            <a:r>
              <a:rPr lang="ru-RU" sz="5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Укра</a:t>
            </a:r>
            <a:r>
              <a:rPr lang="uk-UA" sz="5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їна</a:t>
            </a:r>
            <a:r>
              <a:rPr lang="uk-UA" sz="5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!</a:t>
            </a:r>
            <a:endParaRPr lang="ru-RU" sz="5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42" t="20491" r="6926" b="28068"/>
          <a:stretch/>
        </p:blipFill>
        <p:spPr bwMode="auto">
          <a:xfrm>
            <a:off x="3413769" y="2989438"/>
            <a:ext cx="2022327" cy="26342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526565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2616</TotalTime>
  <Words>7763</Words>
  <Application>Microsoft Macintosh PowerPoint</Application>
  <PresentationFormat>Экран (4:3)</PresentationFormat>
  <Paragraphs>482</Paragraphs>
  <Slides>57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57</vt:i4>
      </vt:variant>
    </vt:vector>
  </HeadingPairs>
  <TitlesOfParts>
    <vt:vector size="62" baseType="lpstr">
      <vt:lpstr>Arial</vt:lpstr>
      <vt:lpstr>Calibri</vt:lpstr>
      <vt:lpstr>Times New Roman</vt:lpstr>
      <vt:lpstr>Wingdings</vt:lpstr>
      <vt:lpstr>Тема Office</vt:lpstr>
      <vt:lpstr>Лікарські рослини та ЛРС, що містять  лігнани та ксантони</vt:lpstr>
      <vt:lpstr> Лігнани – це група природніх фенольних сполук, похідних димерів фенілпропанового ряду, повязанаих між собою С-С-звязком між середніми бета-атомами Карбону бічних ланцюгів.  Термін «лігнани» вперше був введений Уолтером Хеуорсом в 1936 році (Нобелівська премія з хімії, 1937 рік)   Загальну структуру димера (С6-С3-С3-С6) можно  представити схемою:</vt:lpstr>
      <vt:lpstr>ПОШИРЕННЯ ЛІГНАНІВ В РОСЛИННОМУ СВІТІ </vt:lpstr>
      <vt:lpstr>КЛАСИФІКАЦІЯ ЛІГНАНІВ</vt:lpstr>
      <vt:lpstr>Презентация PowerPoint</vt:lpstr>
      <vt:lpstr>Презентация PowerPoint</vt:lpstr>
      <vt:lpstr>ФІЗИЧНІ ТА ХІМІЧНІ ВЛАСТИВОСТІ ЛІГНАНІВ</vt:lpstr>
      <vt:lpstr>ОЦІНКА ЯКОСТІ СИРОВИНИ, ЩО МІСТИТЬ ЛІГНАНИ.  МЕТОДИ АНАЛІЗУ</vt:lpstr>
      <vt:lpstr>СИРОВИННА БАЗА  РОСЛИН, ЯКІ МІСТЯТЬ ЛІГНАНИ</vt:lpstr>
      <vt:lpstr> ШЛЯХИ ВИКОРИСТАННЯ СИРОВИНИ, ЩО </vt:lpstr>
      <vt:lpstr>МЕДИЧНЕ ЗАСТОСУВАННЯ СИРОВИНИ, ЩО МІСТИТЬ ЛІГНАНИ</vt:lpstr>
      <vt:lpstr>ПЛОДИ ЛИМОННИКА - FRUCTUS SCHISANDRAE НАСІННЯ ЛИМОННИКА - SEMINA SCHISANDRAE Лимонник китайський - Schisandra chinensis (Turcz.) Вaill. Родина лимонникові- Schisandraceae</vt:lpstr>
      <vt:lpstr>Презентация PowerPoint</vt:lpstr>
      <vt:lpstr>Презентация PowerPoint</vt:lpstr>
      <vt:lpstr>КОРЕНЕВИЩА ТА КОРЕНІ ЕЛЕУТЕРОКОКА КОЛЮЧОГО  – RHIZOMAТА EТ RADICES ELEUTHEROCOCCI SENTICOSI Елеутерокок колючий - Eleutherococcus senticosus (Rupr. et Maxim.) Maxim.  Родина аралієві- Araliaceae</vt:lpstr>
      <vt:lpstr>Презентация PowerPoint</vt:lpstr>
      <vt:lpstr>Презентация PowerPoint</vt:lpstr>
      <vt:lpstr>КОРЕНЕВИЩА З КОРЕНЯМИ ПОДОФІЛА - RHIZOMATA CUM RADICIBUS PODOPHYLLI Подофіл щитковидний - Podophyllum peltatum L. Подофіл гімалайський – Podophyllum hexandrum Royle Родина барбарисові- Berberidaceae</vt:lpstr>
      <vt:lpstr>Презентация PowerPoint</vt:lpstr>
      <vt:lpstr>ПЛОДИ РОЗТОРОПШІ ПЛЯМИСТОЇ –  FRUCTUS SILYBI MARIANI Розторопша плямиста - Silybum marianum (L.) Gaertn. Родина айстрові (складноцвіті) – Asteraceae (Compositae) </vt:lpstr>
      <vt:lpstr>Презентация PowerPoint</vt:lpstr>
      <vt:lpstr>Презентация PowerPoint</vt:lpstr>
      <vt:lpstr>Лікарські рослини та сировина, що містять кумарини</vt:lpstr>
      <vt:lpstr> Кумарини – природні сполуки, в основі яких лежить 9,10-бензо-альфа-пірон (лактон кислоти цис-орто-гідроксикоричної).   Вперше кумарин виділено в індивідуальному вигляді з плодів південно-американського дерева – dipteryx odorata (aubl.) Willd. (Сім. Fabaceae) в 1820 Фогелем. За місцевою назвою дерева "кумаруна" речовина і була названа кумарином. З хімічної точки зору, кумарини – це лактони цис-o-гідроксикоричної (кумаринової) кислоти. </vt:lpstr>
      <vt:lpstr>КЛАСИФІКАЦІЯ КУМАРИНІВ</vt:lpstr>
      <vt:lpstr>Презентация PowerPoint</vt:lpstr>
      <vt:lpstr>Презентация PowerPoint</vt:lpstr>
      <vt:lpstr>ФІЗИКО-ХІМІЧНІ ВЛАСТИВОСТІ</vt:lpstr>
      <vt:lpstr>Презентация PowerPoint</vt:lpstr>
      <vt:lpstr>ОЦІНКА ЯКОСТІ СИРОВИНИ, ЩО МІСТИТЬ КУМАРИНИ.  МЕТОДИ АНАЛІЗУ</vt:lpstr>
      <vt:lpstr>Презентация PowerPoint</vt:lpstr>
      <vt:lpstr>СИРОВИННА БАЗА РОСЛИН, ЩО МІСТЯТЬ КУМАРИНИ</vt:lpstr>
      <vt:lpstr>ОСОБЛИВОСТІ СБОРА, СУШКИ ТА ЗБЕРІГАННЯ СИРОВИНИ, ЩО МІСТИТЬ КУМАРИНИ</vt:lpstr>
      <vt:lpstr>ШЛЯХИ ВИКОРИСТАННЯ СИРОВИНИ, ЩО МІСТИТЬ КУМАРИНИ</vt:lpstr>
      <vt:lpstr>ВИДИ ФАРМАКОЛОГІЧНОЇ АКТИВНОСТІ</vt:lpstr>
      <vt:lpstr>ТРАВА БУРКУНА - HERBA MELILOTI Буркун лікарський - Melilotus officinalis (L.) Pall. Буркун рослий – Melilotus altissimus Thuill. Родина бобові- Fabaceae</vt:lpstr>
      <vt:lpstr>Презентация PowerPoint</vt:lpstr>
      <vt:lpstr>Кінський каштан - Aesculus hippocastanum L., Насіння кінського каштана - Semina Aesculi hippocastani  Листя кінського каштана - Folia Aesculi hippocastani  Родина кінськокаштанові– Hippocastanaceae</vt:lpstr>
      <vt:lpstr>Презентация PowerPoint</vt:lpstr>
      <vt:lpstr>ПЛОДИ АМІ ВЕЛИКОЇ - FRUCTUS AMMI MAJORIS Амі велика - Ammi majus L. Родина селерові– Apiaceae (Umbelliferae)</vt:lpstr>
      <vt:lpstr>Презентация PowerPoint</vt:lpstr>
      <vt:lpstr>ПЛОДИ ПСОРАЛЕЇ КІСТЯНКОВА - FRUCTUS PSORALEAE DRUPACEAE Псоралея кістянкова - Psoralea drupacea Bunge Родина бобові– Fabaceae</vt:lpstr>
      <vt:lpstr>Презентация PowerPoint</vt:lpstr>
      <vt:lpstr>ПЛОДИ ПАСТЕРНАКА ПОСІВНОГО - FRUCTUS PASTINACAE SATIVAE Пастернак посівний - Pastinaca sativa L. Родина селерові – Apiaceae (Umbelliferae)</vt:lpstr>
      <vt:lpstr>Презентация PowerPoint</vt:lpstr>
      <vt:lpstr>ЛИСТЯ СМОКОВНИЦІ ЗВИЧАЙНОЇ (ІНЖИРА) - FOLIA FICI CARICAE Смоковниця звичайна (інжир) - Ficus carica L. Родина шовковицевi- Моrасеае</vt:lpstr>
      <vt:lpstr>Презентация PowerPoint</vt:lpstr>
      <vt:lpstr>КОРЕНЕВИЩА ТА КОРЕНІ ЗДУТОПЛІДНИКА СИБІРСЬКОГО - RHIZOMATA ET RADICES PHLOJODICARPI SIBIRICI Здутоплідник сибірський - Phlojodicarpus sibiricus (Steph. ex Spreng.) K.-Pol. Родина селерові – Apiaceae (Umbelliferae)</vt:lpstr>
      <vt:lpstr>Презентация PowerPoint</vt:lpstr>
      <vt:lpstr>Лікарські рослини та сировина, що містять хромони</vt:lpstr>
      <vt:lpstr>Презентация PowerPoint</vt:lpstr>
      <vt:lpstr>ФІЗИЧНІ ТА ХІМІЧНІ ВЛАСТИВОСТІ ХРОМОНІВ</vt:lpstr>
      <vt:lpstr>СИРОВИННА БАЗА РОСЛИН, ЩО МІСТЯТЬ ХРОМОНИ. ОСОБЛИВОСТІ ЗБОРУ, СУШКИ ТА ЗБЕРІГАННЯ СИРОВИНИ, ЩО ВТРИМАЄ ХРОМОНИ</vt:lpstr>
      <vt:lpstr>ШЛЯХИ ВИКОРИСТАННЯ СИРОВИНИ, МЕДИЧНЕ ЗАСТОСУВАННЯ ПРЕПАРАТІВ, ЩО МІСТЯТЬ ХРОМОНИ </vt:lpstr>
      <vt:lpstr>ПЛОДИ ВІСНАГИ МОРКВОПОДІБНОЇ (АМІ ЗУБНА) - FRUCTUS VISNAGAE DAUCOIDIS (FRUCTUS AMMI VISNAGAE) СУМІШ ПЛОДІВ АМІ ЗУБНОЇ З ПОЛОВОЮ - MIXTIO FRUCTUUM AMMI VISNAGAE CUM PALEA Віснага морквоподібна (амі зубна) – Visnaga daucoides Gaertn. ( = Ammi visnaga (L.) Lam.) Родина селерові– Apiaceae (Umbelliferae)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ЛР И ЛРС, СОДЕРЖАЩИЕ ЛИГНАНЫ И КСАНТОНЫ</dc:title>
  <cp:lastModifiedBy>Світлана Ігорівна Богату</cp:lastModifiedBy>
  <cp:revision>51</cp:revision>
  <dcterms:modified xsi:type="dcterms:W3CDTF">2023-09-05T20:51:12Z</dcterms:modified>
</cp:coreProperties>
</file>