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366" r:id="rId4"/>
    <p:sldId id="367" r:id="rId5"/>
    <p:sldId id="259" r:id="rId6"/>
    <p:sldId id="261" r:id="rId7"/>
    <p:sldId id="376" r:id="rId8"/>
    <p:sldId id="260" r:id="rId9"/>
    <p:sldId id="374" r:id="rId10"/>
    <p:sldId id="375" r:id="rId11"/>
    <p:sldId id="377" r:id="rId12"/>
    <p:sldId id="378" r:id="rId13"/>
    <p:sldId id="264" r:id="rId14"/>
    <p:sldId id="266" r:id="rId15"/>
    <p:sldId id="351" r:id="rId16"/>
    <p:sldId id="356" r:id="rId17"/>
    <p:sldId id="262" r:id="rId18"/>
    <p:sldId id="275" r:id="rId19"/>
    <p:sldId id="354" r:id="rId20"/>
    <p:sldId id="379" r:id="rId21"/>
    <p:sldId id="381" r:id="rId22"/>
    <p:sldId id="380" r:id="rId2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55" d="100"/>
          <a:sy n="55" d="100"/>
        </p:scale>
        <p:origin x="75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09AE2-3F79-4652-86F3-BD6318EC21DF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98120-388A-4D78-A0AC-4AC520DF598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605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4A79A2-1237-4770-8C19-C9F39A13CA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036DB37-5DE2-47C1-B3AC-949FB51D0B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94AC902-C091-4DCA-B8FF-7EF996D43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C8A3701-73C9-4AD3-9CF9-7BDC4205D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734B8D9-CF85-4C70-BAEC-5B33940F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1256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8EAE6-1E8A-48CD-941D-B21080E19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631B4D5-0BD0-4EB8-8C09-932D407B5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732F3EE-3EE3-431B-B538-AC77426D5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935D80E-8AEE-4F27-AD0A-ADAF340AA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C3BFCEA-56DC-4F58-8D5D-715B0A3E3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5449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442DB-1304-4B50-9429-5F11B2B93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8E8215D-A7F3-4E92-A52A-C71ABDA9C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CE1FB77-F625-49E7-9C12-DB06F886A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F8469D0-7EF7-4009-B550-0CCADE2EE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DC905C5-D7E4-4EDA-8436-BD3CBC358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2097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77F22-0F1E-4E3F-AF05-A448E0100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0DDFDAC-77F5-4D3E-9941-87FF12BD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AA4ED2D-553F-44FF-94E8-A48377EC9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10FD252-C91F-48D1-B4FF-BC32CD00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9027EA4-B410-4AFE-B308-96FB63E08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CC0150B-8A74-42CD-B982-B7B3A5D0F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4593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09DFC-5538-4909-81B1-18C537BF9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DC9CF33-D2FA-413C-BBA0-FC46BBFC1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D57D94A-72BE-4DAF-8B02-C2EB3613BE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E448772-DC91-4660-AECC-EDCA32366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E8E8793F-054A-4705-9765-1B64B00AB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482AE087-75B5-4C9B-8BD4-3FEDB891A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1FA06D82-D11A-42A3-AB07-82F0D455B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EA902FD3-E17F-4D32-8D61-FFEACD9A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7235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8F5DC-5888-454A-9DE6-B1786DEB6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E5C0652-83E5-4964-BC51-55341C1E7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316D8159-3404-4F93-BD65-7728F5329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59FD02AE-49DC-4CEC-92D8-207FAB6BA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274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1014153A-EC59-4C23-8E30-8E1102A9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14752DDC-3CEC-4CF4-B44E-C03381406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3F1A98A2-A27A-447C-909E-A5A21BD27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758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DE594-DCB0-42C0-8B63-0F031B6C3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EB6B2C4-734F-4EE3-969D-487AF9D65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FA520C3-54C0-46E0-8A34-5139925C5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C250B30-B516-46EF-86EB-CCBD4F28F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35B86DE-B303-4C25-B070-84E4DC42D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B4F5FA3-B6BE-4718-B363-5CD8CBDE1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4307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29D79-0BC6-4FBE-8790-B3EB6D0A6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FE3FFDB-F951-4EFE-AB76-93C856C304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DCB5C6E-583F-464F-AB2E-1CB39AFE6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751752A-3E28-4E8F-9080-45D17BC6E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2069CC6-870C-4FE4-9104-71E0B0496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3A4F63F-9146-45AE-A783-C2833A5C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4675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90CD3E-A9D7-4217-BF0E-A4932D219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B377B59-2F61-4853-BA14-7DBE1872F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0F472D0-532A-49DA-9F53-72C4540A0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9671976-B04C-42BC-87F9-11AEEBCD7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39F1A47-C76A-4620-8C3C-8CA9C9374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227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1871B10C-CA74-4060-B811-C41F4B424A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47991E7-4357-4EDC-8890-968F71CD1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AE1006E-8DC2-4BA4-8D03-4EF935ABF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C909FD2-FA4C-4BC0-A8EA-69FED127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84039D8-AA62-49D0-A12C-BED6F7EFA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5913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BC4FCA9B-8F8D-40B6-9957-D3D016CBA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D2575EC-B39F-4B9A-9C0D-D32BA829E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3FB0844-238D-4001-BFCA-01116C991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44D4C-73DA-4D34-8F96-ADADA5BACE14}" type="datetimeFigureOut">
              <a:rPr lang="uk-UA" smtClean="0"/>
              <a:t>13.09.2023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F266E3E-AC23-4EAF-81BE-4CA8BEEB3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AA7AD9F-3C9F-461F-9A48-A361C1C8F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87FC5-2744-4F3C-99E3-479A2A1CCC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963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0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0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0C2CA7-27A0-45E1-9AC3-CFBD95A0D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1659"/>
            <a:ext cx="9144000" cy="1647341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Основи електрики. Електричні явища в біомедичних системах</a:t>
            </a:r>
          </a:p>
        </p:txBody>
      </p:sp>
    </p:spTree>
    <p:extLst>
      <p:ext uri="{BB962C8B-B14F-4D97-AF65-F5344CB8AC3E}">
        <p14:creationId xmlns:p14="http://schemas.microsoft.com/office/powerpoint/2010/main" val="325320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5FCAE-7933-4863-9278-FB76DB8CD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Електричний заряд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04799F5-0ADC-4E0D-9A58-EA56A13BF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941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 </a:t>
            </a:r>
            <a:r>
              <a:rPr lang="uk-UA" b="0" i="0" dirty="0">
                <a:solidFill>
                  <a:srgbClr val="040C28"/>
                </a:solidFill>
                <a:effectLst/>
                <a:latin typeface="Google Sans"/>
              </a:rPr>
              <a:t>≈</a:t>
            </a:r>
            <a:r>
              <a:rPr lang="uk-UA" b="0" i="0" dirty="0">
                <a:solidFill>
                  <a:srgbClr val="202124"/>
                </a:solidFill>
                <a:effectLst/>
                <a:latin typeface="Google Sans"/>
              </a:rPr>
              <a:t> </a:t>
            </a: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1.602 × 10</a:t>
            </a:r>
            <a:r>
              <a:rPr lang="en-US" b="0" i="0" baseline="3000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-19</a:t>
            </a: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uk-UA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Кулон</a:t>
            </a:r>
            <a:endParaRPr lang="uk-UA" dirty="0"/>
          </a:p>
        </p:txBody>
      </p:sp>
      <p:pic>
        <p:nvPicPr>
          <p:cNvPr id="1026" name="Picture 2" descr="Coulomb's law - Wikipedia">
            <a:extLst>
              <a:ext uri="{FF2B5EF4-FFF2-40B4-BE49-F238E27FC236}">
                <a16:creationId xmlns:a16="http://schemas.microsoft.com/office/drawing/2014/main" id="{9ADA1157-D3E0-4AF7-85E3-B4203C3E8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507" y="3566117"/>
            <a:ext cx="4002985" cy="320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Місце для вмісту 2">
            <a:extLst>
              <a:ext uri="{FF2B5EF4-FFF2-40B4-BE49-F238E27FC236}">
                <a16:creationId xmlns:a16="http://schemas.microsoft.com/office/drawing/2014/main" id="{B9DAB4A7-0652-4266-8CB3-E5C1AFB7EF8F}"/>
              </a:ext>
            </a:extLst>
          </p:cNvPr>
          <p:cNvSpPr txBox="1">
            <a:spLocks/>
          </p:cNvSpPr>
          <p:nvPr/>
        </p:nvSpPr>
        <p:spPr>
          <a:xfrm>
            <a:off x="414130" y="1449983"/>
            <a:ext cx="3680377" cy="3108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  <a:spcAft>
                <a:spcPts val="1000"/>
              </a:spcAf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Електричний заряд 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дискретна скалярна величина, що є фундаментальною властивістю матерії і відповідає за їх електромагнітну взаємодію.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</a:pP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Розрізняють позитивні та негативні електричні заряди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80E33AA-CCA9-4663-89C8-74687C649561}"/>
              </a:ext>
            </a:extLst>
          </p:cNvPr>
          <p:cNvSpPr/>
          <p:nvPr/>
        </p:nvSpPr>
        <p:spPr>
          <a:xfrm>
            <a:off x="4797287" y="6042991"/>
            <a:ext cx="2491409" cy="7255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FF9CCA-C28F-41EE-9667-FBC90238F8BD}"/>
              </a:ext>
            </a:extLst>
          </p:cNvPr>
          <p:cNvSpPr txBox="1"/>
          <p:nvPr/>
        </p:nvSpPr>
        <p:spPr>
          <a:xfrm>
            <a:off x="8097492" y="3981933"/>
            <a:ext cx="34687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Однойменні заряди притягуються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Різнойменні – відштовхуються.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524716-DD53-40E1-8092-74CC52EB18EC}"/>
              </a:ext>
            </a:extLst>
          </p:cNvPr>
          <p:cNvSpPr txBox="1"/>
          <p:nvPr/>
        </p:nvSpPr>
        <p:spPr>
          <a:xfrm>
            <a:off x="8097491" y="1578289"/>
            <a:ext cx="40945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Існує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величина заряду менше якої ніяким чином неможна отримати –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елементарний заряд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2549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6A645-D52C-4662-8CDB-E1AEDADBF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Атом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832998-F92A-499D-9307-70B105111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563" y="1404354"/>
            <a:ext cx="5805088" cy="4797019"/>
          </a:xfrm>
          <a:prstGeom prst="rect">
            <a:avLst/>
          </a:prstGeom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05F1762-5456-4EF7-8EB1-9E82FC8DAD25}"/>
              </a:ext>
            </a:extLst>
          </p:cNvPr>
          <p:cNvSpPr/>
          <p:nvPr/>
        </p:nvSpPr>
        <p:spPr>
          <a:xfrm>
            <a:off x="2213113" y="4432506"/>
            <a:ext cx="1126435" cy="132556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5D7E337-B832-41B9-A29E-266DF1D6A260}"/>
              </a:ext>
            </a:extLst>
          </p:cNvPr>
          <p:cNvSpPr/>
          <p:nvPr/>
        </p:nvSpPr>
        <p:spPr>
          <a:xfrm>
            <a:off x="3829878" y="5539409"/>
            <a:ext cx="2173357" cy="43732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C6A7B03-A888-48F4-901E-AA451FD9F976}"/>
              </a:ext>
            </a:extLst>
          </p:cNvPr>
          <p:cNvSpPr/>
          <p:nvPr/>
        </p:nvSpPr>
        <p:spPr>
          <a:xfrm>
            <a:off x="1722783" y="2226365"/>
            <a:ext cx="1338470" cy="50355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8FB3FF9-3C68-445F-AAAB-3A20CBE1AB94}"/>
              </a:ext>
            </a:extLst>
          </p:cNvPr>
          <p:cNvSpPr/>
          <p:nvPr/>
        </p:nvSpPr>
        <p:spPr>
          <a:xfrm>
            <a:off x="2213113" y="2214179"/>
            <a:ext cx="848140" cy="50355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/>
              <a:t>Ядро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CF9233-E042-4F6E-83D9-D1E9DCD62723}"/>
              </a:ext>
            </a:extLst>
          </p:cNvPr>
          <p:cNvSpPr txBox="1"/>
          <p:nvPr/>
        </p:nvSpPr>
        <p:spPr>
          <a:xfrm>
            <a:off x="2153478" y="4246753"/>
            <a:ext cx="1431235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/>
              <a:t>електрон</a:t>
            </a:r>
          </a:p>
          <a:p>
            <a:pPr>
              <a:lnSpc>
                <a:spcPct val="150000"/>
              </a:lnSpc>
            </a:pPr>
            <a:r>
              <a:rPr lang="uk-UA" sz="2400" dirty="0"/>
              <a:t>протон</a:t>
            </a:r>
          </a:p>
          <a:p>
            <a:pPr>
              <a:lnSpc>
                <a:spcPct val="150000"/>
              </a:lnSpc>
            </a:pPr>
            <a:r>
              <a:rPr lang="uk-UA" sz="2400" dirty="0"/>
              <a:t>нейтрон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8F7CBD-73B9-4B82-B68B-B89B034D9FF7}"/>
              </a:ext>
            </a:extLst>
          </p:cNvPr>
          <p:cNvSpPr txBox="1"/>
          <p:nvPr/>
        </p:nvSpPr>
        <p:spPr>
          <a:xfrm>
            <a:off x="7083287" y="1934817"/>
            <a:ext cx="48175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Все що ми бачимо складається з атомів.</a:t>
            </a:r>
          </a:p>
          <a:p>
            <a:endParaRPr lang="uk-UA" dirty="0"/>
          </a:p>
          <a:p>
            <a:r>
              <a:rPr lang="uk-UA" dirty="0"/>
              <a:t>Складовими частинами атому є </a:t>
            </a:r>
            <a:r>
              <a:rPr lang="uk-UA" b="1" dirty="0"/>
              <a:t>електрони</a:t>
            </a:r>
            <a:r>
              <a:rPr lang="uk-UA" dirty="0"/>
              <a:t> (негативно заряджені), </a:t>
            </a:r>
            <a:r>
              <a:rPr lang="uk-UA" b="1" dirty="0"/>
              <a:t>протони</a:t>
            </a:r>
            <a:r>
              <a:rPr lang="uk-UA" dirty="0"/>
              <a:t> (позитивно заряджені), </a:t>
            </a:r>
            <a:r>
              <a:rPr lang="uk-UA" b="1" dirty="0"/>
              <a:t>нейтрони</a:t>
            </a:r>
            <a:r>
              <a:rPr lang="uk-UA" dirty="0"/>
              <a:t> (не мають заряду).</a:t>
            </a:r>
          </a:p>
          <a:p>
            <a:endParaRPr lang="uk-UA" dirty="0"/>
          </a:p>
          <a:p>
            <a:r>
              <a:rPr lang="uk-UA" dirty="0"/>
              <a:t>Число протонів та електронів у атома є однаковим, тому атоми є нейтральними.</a:t>
            </a:r>
          </a:p>
          <a:p>
            <a:endParaRPr lang="uk-UA" dirty="0"/>
          </a:p>
          <a:p>
            <a:r>
              <a:rPr lang="uk-UA" dirty="0"/>
              <a:t>Атоми у яких число електронів та число протонів різне називаються </a:t>
            </a:r>
            <a:r>
              <a:rPr lang="uk-UA" b="1" dirty="0"/>
              <a:t>іонами</a:t>
            </a:r>
            <a:r>
              <a:rPr lang="uk-UA" dirty="0"/>
              <a:t>. Вони несуть заряд в залежності до надлишку чи нестачі електронів.</a:t>
            </a:r>
          </a:p>
          <a:p>
            <a:endParaRPr lang="uk-U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E260CA-C49A-4AC4-8B7D-05F41A2F92A7}"/>
                  </a:ext>
                </a:extLst>
              </p:cNvPr>
              <p:cNvSpPr txBox="1"/>
              <p:nvPr/>
            </p:nvSpPr>
            <p:spPr>
              <a:xfrm>
                <a:off x="3584713" y="5866200"/>
                <a:ext cx="1285461" cy="89498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E260CA-C49A-4AC4-8B7D-05F41A2F9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713" y="5866200"/>
                <a:ext cx="1285461" cy="8949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226AA04-E58B-44E7-B78A-41D2876C4A35}"/>
              </a:ext>
            </a:extLst>
          </p:cNvPr>
          <p:cNvSpPr txBox="1"/>
          <p:nvPr/>
        </p:nvSpPr>
        <p:spPr>
          <a:xfrm>
            <a:off x="4916556" y="6016707"/>
            <a:ext cx="7275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Заряди протона та електрона за абсолютною величиною дорівнюють елементарному заряду.</a:t>
            </a:r>
          </a:p>
        </p:txBody>
      </p:sp>
    </p:spTree>
    <p:extLst>
      <p:ext uri="{BB962C8B-B14F-4D97-AF65-F5344CB8AC3E}">
        <p14:creationId xmlns:p14="http://schemas.microsoft.com/office/powerpoint/2010/main" val="1691759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9B38C9-E9D3-4546-A343-75DE0E8A1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Закон збереження заряду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D52DC37-9E28-4818-91A2-EC5A6CF5FA59}"/>
              </a:ext>
            </a:extLst>
          </p:cNvPr>
          <p:cNvSpPr/>
          <p:nvPr/>
        </p:nvSpPr>
        <p:spPr>
          <a:xfrm>
            <a:off x="1737813" y="1805018"/>
            <a:ext cx="1801505" cy="17469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2116D45-B467-40CF-8EDE-68A4D8072DFC}"/>
              </a:ext>
            </a:extLst>
          </p:cNvPr>
          <p:cNvSpPr/>
          <p:nvPr/>
        </p:nvSpPr>
        <p:spPr>
          <a:xfrm>
            <a:off x="4294494" y="1805018"/>
            <a:ext cx="1801505" cy="17469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55F064F-30D8-4BC0-9C56-8174CB7F8350}"/>
              </a:ext>
            </a:extLst>
          </p:cNvPr>
          <p:cNvSpPr/>
          <p:nvPr/>
        </p:nvSpPr>
        <p:spPr>
          <a:xfrm>
            <a:off x="1737814" y="4602019"/>
            <a:ext cx="1801505" cy="17469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D690AE3-922F-42AF-9280-4A79271B1C52}"/>
              </a:ext>
            </a:extLst>
          </p:cNvPr>
          <p:cNvSpPr/>
          <p:nvPr/>
        </p:nvSpPr>
        <p:spPr>
          <a:xfrm>
            <a:off x="4294494" y="4602019"/>
            <a:ext cx="1801505" cy="17469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E287CB-3D33-447D-A55C-3454BA7CAA9A}"/>
              </a:ext>
            </a:extLst>
          </p:cNvPr>
          <p:cNvSpPr txBox="1"/>
          <p:nvPr/>
        </p:nvSpPr>
        <p:spPr>
          <a:xfrm>
            <a:off x="2101756" y="2678475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B09190-F122-4FB5-8E47-EA9C81BD1DD0}"/>
              </a:ext>
            </a:extLst>
          </p:cNvPr>
          <p:cNvSpPr txBox="1"/>
          <p:nvPr/>
        </p:nvSpPr>
        <p:spPr>
          <a:xfrm>
            <a:off x="2247332" y="2089344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55B4B9-9CB6-435C-BD6F-4E4428B6F7AE}"/>
              </a:ext>
            </a:extLst>
          </p:cNvPr>
          <p:cNvSpPr txBox="1"/>
          <p:nvPr/>
        </p:nvSpPr>
        <p:spPr>
          <a:xfrm>
            <a:off x="3123062" y="2405098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EF0B6D-EED9-4A90-923E-08AD44BADA8D}"/>
              </a:ext>
            </a:extLst>
          </p:cNvPr>
          <p:cNvSpPr txBox="1"/>
          <p:nvPr/>
        </p:nvSpPr>
        <p:spPr>
          <a:xfrm>
            <a:off x="1749190" y="2259868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A23D6F-D65C-4E06-81F4-5A16F3BA4C5F}"/>
              </a:ext>
            </a:extLst>
          </p:cNvPr>
          <p:cNvSpPr txBox="1"/>
          <p:nvPr/>
        </p:nvSpPr>
        <p:spPr>
          <a:xfrm>
            <a:off x="2624920" y="2621558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10B643-E975-4628-90A3-8418384AF6BE}"/>
              </a:ext>
            </a:extLst>
          </p:cNvPr>
          <p:cNvSpPr txBox="1"/>
          <p:nvPr/>
        </p:nvSpPr>
        <p:spPr>
          <a:xfrm>
            <a:off x="2316708" y="1726838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5F32E8-B340-49EB-A555-7609D430EA1F}"/>
              </a:ext>
            </a:extLst>
          </p:cNvPr>
          <p:cNvSpPr txBox="1"/>
          <p:nvPr/>
        </p:nvSpPr>
        <p:spPr>
          <a:xfrm>
            <a:off x="2784143" y="1981596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A8BA0D-2DD1-4EF8-BF6F-78D2241298C2}"/>
              </a:ext>
            </a:extLst>
          </p:cNvPr>
          <p:cNvSpPr txBox="1"/>
          <p:nvPr/>
        </p:nvSpPr>
        <p:spPr>
          <a:xfrm>
            <a:off x="1898178" y="1955143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ED5817-4DBF-4085-890A-AE7D7F2F2210}"/>
              </a:ext>
            </a:extLst>
          </p:cNvPr>
          <p:cNvSpPr txBox="1"/>
          <p:nvPr/>
        </p:nvSpPr>
        <p:spPr>
          <a:xfrm>
            <a:off x="2495266" y="3016080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3287D9-119D-4271-AFF8-EFEE16570772}"/>
              </a:ext>
            </a:extLst>
          </p:cNvPr>
          <p:cNvSpPr txBox="1"/>
          <p:nvPr/>
        </p:nvSpPr>
        <p:spPr>
          <a:xfrm>
            <a:off x="2571466" y="2316809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0A8779-60F7-4755-8790-D37CA290DFAB}"/>
              </a:ext>
            </a:extLst>
          </p:cNvPr>
          <p:cNvSpPr txBox="1"/>
          <p:nvPr/>
        </p:nvSpPr>
        <p:spPr>
          <a:xfrm>
            <a:off x="1986889" y="5469047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C0573D-4EE7-47C4-8D5D-DF8A9D2AC27D}"/>
              </a:ext>
            </a:extLst>
          </p:cNvPr>
          <p:cNvSpPr txBox="1"/>
          <p:nvPr/>
        </p:nvSpPr>
        <p:spPr>
          <a:xfrm>
            <a:off x="3008195" y="5195670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3EB698-4944-4581-835C-6941AD8EDFF0}"/>
              </a:ext>
            </a:extLst>
          </p:cNvPr>
          <p:cNvSpPr txBox="1"/>
          <p:nvPr/>
        </p:nvSpPr>
        <p:spPr>
          <a:xfrm>
            <a:off x="2201841" y="4517410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0A313B-6410-4573-955D-ECDA04C23710}"/>
              </a:ext>
            </a:extLst>
          </p:cNvPr>
          <p:cNvSpPr txBox="1"/>
          <p:nvPr/>
        </p:nvSpPr>
        <p:spPr>
          <a:xfrm>
            <a:off x="2380399" y="5806652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CC4393-F1F1-4C71-A393-125E0E3C468F}"/>
              </a:ext>
            </a:extLst>
          </p:cNvPr>
          <p:cNvSpPr txBox="1"/>
          <p:nvPr/>
        </p:nvSpPr>
        <p:spPr>
          <a:xfrm>
            <a:off x="2456599" y="5107381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E38655A-6F1E-4AC4-8ADF-8E2E057D5D11}"/>
              </a:ext>
            </a:extLst>
          </p:cNvPr>
          <p:cNvSpPr txBox="1"/>
          <p:nvPr/>
        </p:nvSpPr>
        <p:spPr>
          <a:xfrm>
            <a:off x="4783541" y="4879916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5471EC-1375-453C-AFD2-2D4210AD5F15}"/>
              </a:ext>
            </a:extLst>
          </p:cNvPr>
          <p:cNvSpPr txBox="1"/>
          <p:nvPr/>
        </p:nvSpPr>
        <p:spPr>
          <a:xfrm>
            <a:off x="5659271" y="5195670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2F24B9-F8A0-4E72-AF62-BB710894CE08}"/>
              </a:ext>
            </a:extLst>
          </p:cNvPr>
          <p:cNvSpPr txBox="1"/>
          <p:nvPr/>
        </p:nvSpPr>
        <p:spPr>
          <a:xfrm>
            <a:off x="4434387" y="4745715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CCEB78-495A-488E-BCF2-F93D8E2B1703}"/>
              </a:ext>
            </a:extLst>
          </p:cNvPr>
          <p:cNvSpPr txBox="1"/>
          <p:nvPr/>
        </p:nvSpPr>
        <p:spPr>
          <a:xfrm>
            <a:off x="5031475" y="5806652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8BAA6F-C85E-48DA-B95A-A43464DCE790}"/>
              </a:ext>
            </a:extLst>
          </p:cNvPr>
          <p:cNvSpPr txBox="1"/>
          <p:nvPr/>
        </p:nvSpPr>
        <p:spPr>
          <a:xfrm>
            <a:off x="5107675" y="5107381"/>
            <a:ext cx="436728" cy="72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</a:t>
            </a:r>
            <a:endParaRPr lang="uk-UA" sz="4000" dirty="0">
              <a:solidFill>
                <a:srgbClr val="FF0000"/>
              </a:solidFill>
            </a:endParaRPr>
          </a:p>
        </p:txBody>
      </p:sp>
      <p:cxnSp>
        <p:nvCxnSpPr>
          <p:cNvPr id="31" name="Пряма сполучна лінія 30">
            <a:extLst>
              <a:ext uri="{FF2B5EF4-FFF2-40B4-BE49-F238E27FC236}">
                <a16:creationId xmlns:a16="http://schemas.microsoft.com/office/drawing/2014/main" id="{94222C4A-6445-41EF-B592-389403176CCC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3539319" y="5475476"/>
            <a:ext cx="895068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8E620AB-4212-4D30-B369-147C3C068CB9}"/>
              </a:ext>
            </a:extLst>
          </p:cNvPr>
          <p:cNvSpPr txBox="1"/>
          <p:nvPr/>
        </p:nvSpPr>
        <p:spPr>
          <a:xfrm>
            <a:off x="2173005" y="1131359"/>
            <a:ext cx="8515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/>
              <a:t>+</a:t>
            </a:r>
            <a:r>
              <a:rPr lang="en-US" sz="4400" b="1" dirty="0"/>
              <a:t>Q</a:t>
            </a:r>
            <a:endParaRPr lang="uk-UA" sz="44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A652EE8-5CCC-4921-9C9A-3CF9D33C9515}"/>
              </a:ext>
            </a:extLst>
          </p:cNvPr>
          <p:cNvSpPr txBox="1"/>
          <p:nvPr/>
        </p:nvSpPr>
        <p:spPr>
          <a:xfrm>
            <a:off x="4762451" y="1124651"/>
            <a:ext cx="9156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0 </a:t>
            </a:r>
            <a:r>
              <a:rPr lang="uk-UA" sz="4400" b="1" dirty="0"/>
              <a:t>К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7E59585-8D53-4658-A301-DF3571945A7B}"/>
              </a:ext>
            </a:extLst>
          </p:cNvPr>
          <p:cNvSpPr txBox="1"/>
          <p:nvPr/>
        </p:nvSpPr>
        <p:spPr>
          <a:xfrm>
            <a:off x="1898178" y="3879693"/>
            <a:ext cx="14092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/>
              <a:t>+</a:t>
            </a:r>
            <a:r>
              <a:rPr lang="en-US" sz="4400" b="1" dirty="0"/>
              <a:t>Q</a:t>
            </a:r>
            <a:r>
              <a:rPr lang="uk-UA" sz="4400" b="1" dirty="0"/>
              <a:t>/2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C08D49-7C1E-493E-8694-1FC0A9608470}"/>
              </a:ext>
            </a:extLst>
          </p:cNvPr>
          <p:cNvSpPr txBox="1"/>
          <p:nvPr/>
        </p:nvSpPr>
        <p:spPr>
          <a:xfrm>
            <a:off x="4403059" y="3865829"/>
            <a:ext cx="14092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/>
              <a:t>+</a:t>
            </a:r>
            <a:r>
              <a:rPr lang="en-US" sz="4400" b="1" dirty="0"/>
              <a:t>Q</a:t>
            </a:r>
            <a:r>
              <a:rPr lang="uk-UA" sz="4400" b="1" dirty="0"/>
              <a:t>/2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5C821F-ED89-406D-A359-AB74B7E54C15}"/>
              </a:ext>
            </a:extLst>
          </p:cNvPr>
          <p:cNvSpPr txBox="1"/>
          <p:nvPr/>
        </p:nvSpPr>
        <p:spPr>
          <a:xfrm>
            <a:off x="6670245" y="1264044"/>
            <a:ext cx="5514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Електричний заряд є величиною, що зберігається.</a:t>
            </a:r>
          </a:p>
          <a:p>
            <a:r>
              <a:rPr lang="uk-UA" i="1" dirty="0"/>
              <a:t>Алгебраїчна сума зарядів системи є постійною величиною</a:t>
            </a:r>
            <a:r>
              <a:rPr lang="uk-UA" dirty="0"/>
              <a:t>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9BFC7B-455B-4FCE-B435-DE5810323B49}"/>
              </a:ext>
            </a:extLst>
          </p:cNvPr>
          <p:cNvSpPr txBox="1"/>
          <p:nvPr/>
        </p:nvSpPr>
        <p:spPr>
          <a:xfrm>
            <a:off x="6676030" y="2351011"/>
            <a:ext cx="5381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Два абсолютно ідентичних за властивостями тіла до контакту мали різні повні заряди. Заряд першого дорівнював </a:t>
            </a:r>
            <a:r>
              <a:rPr lang="en-US" i="1" dirty="0"/>
              <a:t>Q</a:t>
            </a:r>
            <a:r>
              <a:rPr lang="en-US" dirty="0"/>
              <a:t>, </a:t>
            </a:r>
            <a:r>
              <a:rPr lang="uk-UA" dirty="0"/>
              <a:t>а заряд другого дорівнював нулю.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E836CCE-8877-4BB2-B1F7-D4F55346ECFD}"/>
              </a:ext>
            </a:extLst>
          </p:cNvPr>
          <p:cNvSpPr txBox="1"/>
          <p:nvPr/>
        </p:nvSpPr>
        <p:spPr>
          <a:xfrm>
            <a:off x="6676030" y="4593064"/>
            <a:ext cx="5183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Після контакту тіл заряд перерозподілився між ними таким чином, що сумарний заряд системи залишився тим самим.</a:t>
            </a:r>
          </a:p>
        </p:txBody>
      </p:sp>
    </p:spTree>
    <p:extLst>
      <p:ext uri="{BB962C8B-B14F-4D97-AF65-F5344CB8AC3E}">
        <p14:creationId xmlns:p14="http://schemas.microsoft.com/office/powerpoint/2010/main" val="2327680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A06E042F-D8EC-4AF8-A659-F1AC5D902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35" y="1182580"/>
            <a:ext cx="7163235" cy="5431993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2530E-A890-45F8-924B-CC0FF102B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Електричне поле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1E59C1-745E-43CF-BB76-20E9FC96ACF1}"/>
              </a:ext>
            </a:extLst>
          </p:cNvPr>
          <p:cNvSpPr txBox="1"/>
          <p:nvPr/>
        </p:nvSpPr>
        <p:spPr>
          <a:xfrm>
            <a:off x="7557270" y="1191826"/>
            <a:ext cx="46347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заряд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силовому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заряджені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позитивному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нескінченності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нескінченності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негативному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позитивному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 негативному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заряд.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434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E2EFA573-8225-410E-9C5F-7C44FD2067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6" y="1468068"/>
            <a:ext cx="6680199" cy="4802187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E5899-7C40-4A6B-A609-CFA3C3524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Потенціал електричного поля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0CF7C24-7A99-473F-BC69-004ECD3FBFA6}"/>
              </a:ext>
            </a:extLst>
          </p:cNvPr>
          <p:cNvSpPr/>
          <p:nvPr/>
        </p:nvSpPr>
        <p:spPr>
          <a:xfrm>
            <a:off x="4856922" y="2309926"/>
            <a:ext cx="1709529" cy="9144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Еквіпотенційні поверхні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8B69EB3-3B6C-4819-80A9-61BB65C8933B}"/>
              </a:ext>
            </a:extLst>
          </p:cNvPr>
          <p:cNvSpPr/>
          <p:nvPr/>
        </p:nvSpPr>
        <p:spPr>
          <a:xfrm>
            <a:off x="5194852" y="3154017"/>
            <a:ext cx="1033670" cy="4694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252BA72-1FD8-4701-92F6-EBDB10F83F34}"/>
              </a:ext>
            </a:extLst>
          </p:cNvPr>
          <p:cNvSpPr/>
          <p:nvPr/>
        </p:nvSpPr>
        <p:spPr>
          <a:xfrm>
            <a:off x="5287617" y="3207026"/>
            <a:ext cx="1192696" cy="103367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3" name="Пряма сполучна лінія 12">
            <a:extLst>
              <a:ext uri="{FF2B5EF4-FFF2-40B4-BE49-F238E27FC236}">
                <a16:creationId xmlns:a16="http://schemas.microsoft.com/office/drawing/2014/main" id="{304D1FC5-A9CA-4307-ABE3-4AE592A2695F}"/>
              </a:ext>
            </a:extLst>
          </p:cNvPr>
          <p:cNvCxnSpPr/>
          <p:nvPr/>
        </p:nvCxnSpPr>
        <p:spPr>
          <a:xfrm flipV="1">
            <a:off x="4492487" y="2796209"/>
            <a:ext cx="702365" cy="9276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F4A64C66-C1C4-4597-B8A9-D9B821D0EC68}"/>
              </a:ext>
            </a:extLst>
          </p:cNvPr>
          <p:cNvCxnSpPr>
            <a:cxnSpLocks/>
          </p:cNvCxnSpPr>
          <p:nvPr/>
        </p:nvCxnSpPr>
        <p:spPr>
          <a:xfrm flipV="1">
            <a:off x="4399722" y="2793631"/>
            <a:ext cx="702365" cy="53266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A1075EA-D6BD-452E-8693-F0F3C70F0134}"/>
              </a:ext>
            </a:extLst>
          </p:cNvPr>
          <p:cNvSpPr/>
          <p:nvPr/>
        </p:nvSpPr>
        <p:spPr>
          <a:xfrm>
            <a:off x="6480313" y="2001078"/>
            <a:ext cx="516837" cy="14279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5D64D4-F788-4BA9-9931-7AC98D686553}"/>
                  </a:ext>
                </a:extLst>
              </p:cNvPr>
              <p:cNvSpPr txBox="1"/>
              <p:nvPr/>
            </p:nvSpPr>
            <p:spPr>
              <a:xfrm>
                <a:off x="6732104" y="1369708"/>
                <a:ext cx="5142947" cy="5509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Bef>
                    <a:spcPts val="200"/>
                  </a:spcBef>
                </a:pPr>
                <a:r>
                  <a:rPr lang="uk-UA" sz="18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Потенціал електричного поля </a:t>
                </a:r>
                <a14:m>
                  <m:oMath xmlns:m="http://schemas.openxmlformats.org/officeDocument/2006/math">
                    <m:r>
                      <a:rPr lang="uk-UA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𝜑</m:t>
                    </m:r>
                    <m:r>
                      <a:rPr lang="uk-UA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uk-UA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uk-UA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uk-UA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п</m:t>
                            </m:r>
                          </m:sub>
                        </m:sSub>
                      </m:num>
                      <m:den>
                        <m:r>
                          <a:rPr lang="uk-UA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uk-UA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(В, вольт) – енергетична характеристика електричного поля; скалярна величина, що у кожній точці простору </a:t>
                </a:r>
                <a:r>
                  <a:rPr lang="uk-UA" sz="18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дорівнює потенціальній енергії </a:t>
                </a:r>
                <a:r>
                  <a:rPr lang="uk-UA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розміщеного у цій точці одиничного позитивного заряду.</a:t>
                </a:r>
              </a:p>
              <a:p>
                <a:pPr algn="just">
                  <a:lnSpc>
                    <a:spcPct val="107000"/>
                  </a:lnSpc>
                  <a:spcBef>
                    <a:spcPts val="200"/>
                  </a:spcBef>
                </a:pPr>
                <a:endParaRPr lang="uk-UA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Bef>
                    <a:spcPts val="200"/>
                  </a:spcBef>
                </a:pPr>
                <a:r>
                  <a:rPr lang="uk-UA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Множини точок у яких однаковий потенціал називають </a:t>
                </a:r>
                <a:r>
                  <a:rPr lang="uk-UA" sz="18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еквіпотенціальними</a:t>
                </a:r>
                <a:r>
                  <a:rPr lang="uk-UA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У випадку точкового заряду його еквіпотенційна поверхні – концентричні сфери, бо у точок рівновіддалених від заряду потенціал теж однаковий.</a:t>
                </a:r>
              </a:p>
              <a:p>
                <a:pPr algn="just">
                  <a:lnSpc>
                    <a:spcPct val="107000"/>
                  </a:lnSpc>
                  <a:spcBef>
                    <a:spcPts val="200"/>
                  </a:spcBef>
                </a:pPr>
                <a:endParaRPr lang="uk-UA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Bef>
                    <a:spcPts val="200"/>
                  </a:spcBef>
                </a:pPr>
                <a:r>
                  <a:rPr lang="uk-UA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Еквіпотенціальні поверхні перпендикулярні до силових ліній – тому при русі що не виходить з даної еквіпотенційної поверхні робота не виконується (не треба виконувати роботу проти зовнішніх сил)</a:t>
                </a:r>
                <a:endParaRPr lang="uk-UA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5D64D4-F788-4BA9-9931-7AC98D686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104" y="1369708"/>
                <a:ext cx="5142947" cy="5509522"/>
              </a:xfrm>
              <a:prstGeom prst="rect">
                <a:avLst/>
              </a:prstGeom>
              <a:blipFill>
                <a:blip r:embed="rId3"/>
                <a:stretch>
                  <a:fillRect l="-948" t="-7752" r="-1066" b="-88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894E1238-7E9F-40E6-83E5-3B63598B50C4}"/>
              </a:ext>
            </a:extLst>
          </p:cNvPr>
          <p:cNvSpPr txBox="1"/>
          <p:nvPr/>
        </p:nvSpPr>
        <p:spPr>
          <a:xfrm>
            <a:off x="4306956" y="5389932"/>
            <a:ext cx="1401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Силова лінія</a:t>
            </a:r>
          </a:p>
        </p:txBody>
      </p:sp>
    </p:spTree>
    <p:extLst>
      <p:ext uri="{BB962C8B-B14F-4D97-AF65-F5344CB8AC3E}">
        <p14:creationId xmlns:p14="http://schemas.microsoft.com/office/powerpoint/2010/main" val="3549414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lectric Dipole Potential">
            <a:extLst>
              <a:ext uri="{FF2B5EF4-FFF2-40B4-BE49-F238E27FC236}">
                <a16:creationId xmlns:a16="http://schemas.microsoft.com/office/drawing/2014/main" id="{66BD41D9-36D1-EC06-63E3-9B98DB37E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8" y="968781"/>
            <a:ext cx="6067777" cy="530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BBEFEE4-BED5-DCE1-28F3-5CEFD7B61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uk-UA" dirty="0"/>
              <a:t>Потенціал електричного поля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91A72A6-9EBD-5688-8688-E8E34342956A}"/>
              </a:ext>
            </a:extLst>
          </p:cNvPr>
          <p:cNvSpPr/>
          <p:nvPr/>
        </p:nvSpPr>
        <p:spPr>
          <a:xfrm>
            <a:off x="4856922" y="2309926"/>
            <a:ext cx="1709529" cy="9144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Еквіпотенційні поверхні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40AFAD0-3387-6BDB-EB31-C109184C77AE}"/>
              </a:ext>
            </a:extLst>
          </p:cNvPr>
          <p:cNvSpPr/>
          <p:nvPr/>
        </p:nvSpPr>
        <p:spPr>
          <a:xfrm>
            <a:off x="5194852" y="3154017"/>
            <a:ext cx="1033670" cy="4694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46D472C-CC5C-E99E-080D-B023759B795E}"/>
              </a:ext>
            </a:extLst>
          </p:cNvPr>
          <p:cNvSpPr/>
          <p:nvPr/>
        </p:nvSpPr>
        <p:spPr>
          <a:xfrm>
            <a:off x="5287617" y="3207026"/>
            <a:ext cx="1192696" cy="103367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5119D8EB-0D6A-A1AB-4D07-86E03569989E}"/>
              </a:ext>
            </a:extLst>
          </p:cNvPr>
          <p:cNvCxnSpPr/>
          <p:nvPr/>
        </p:nvCxnSpPr>
        <p:spPr>
          <a:xfrm flipV="1">
            <a:off x="4492487" y="2796209"/>
            <a:ext cx="702365" cy="9276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id="{DFF7DA0C-39DE-9D9B-F5CF-2E0F92A35A44}"/>
              </a:ext>
            </a:extLst>
          </p:cNvPr>
          <p:cNvCxnSpPr>
            <a:cxnSpLocks/>
          </p:cNvCxnSpPr>
          <p:nvPr/>
        </p:nvCxnSpPr>
        <p:spPr>
          <a:xfrm flipV="1">
            <a:off x="4399722" y="2793631"/>
            <a:ext cx="702365" cy="53266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1E48D68-FD84-0238-2328-8357BA4FBFE3}"/>
              </a:ext>
            </a:extLst>
          </p:cNvPr>
          <p:cNvSpPr/>
          <p:nvPr/>
        </p:nvSpPr>
        <p:spPr>
          <a:xfrm>
            <a:off x="6480313" y="2001078"/>
            <a:ext cx="516837" cy="14279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3001F8-2539-F62F-3E06-4A0C20319070}"/>
                  </a:ext>
                </a:extLst>
              </p:cNvPr>
              <p:cNvSpPr txBox="1"/>
              <p:nvPr/>
            </p:nvSpPr>
            <p:spPr>
              <a:xfrm>
                <a:off x="6732104" y="1369708"/>
                <a:ext cx="5142947" cy="5509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Bef>
                    <a:spcPts val="200"/>
                  </a:spcBef>
                </a:pPr>
                <a:r>
                  <a:rPr lang="uk-UA" sz="18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Потенціал електричного поля </a:t>
                </a:r>
                <a14:m>
                  <m:oMath xmlns:m="http://schemas.openxmlformats.org/officeDocument/2006/math">
                    <m:r>
                      <a:rPr lang="uk-UA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𝜑</m:t>
                    </m:r>
                    <m:r>
                      <a:rPr lang="uk-UA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uk-UA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uk-UA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uk-UA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п</m:t>
                            </m:r>
                          </m:sub>
                        </m:sSub>
                      </m:num>
                      <m:den>
                        <m:r>
                          <a:rPr lang="uk-UA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uk-UA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(В, вольт) – енергетична характеристика електричного поля; скалярна величина, що у кожній точці простору </a:t>
                </a:r>
                <a:r>
                  <a:rPr lang="uk-UA" sz="18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дорівнює потенціальній енергії </a:t>
                </a:r>
                <a:r>
                  <a:rPr lang="uk-UA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розміщеного у цій точці одиничного позитивного заряду.</a:t>
                </a:r>
              </a:p>
              <a:p>
                <a:pPr algn="just">
                  <a:lnSpc>
                    <a:spcPct val="107000"/>
                  </a:lnSpc>
                  <a:spcBef>
                    <a:spcPts val="200"/>
                  </a:spcBef>
                </a:pPr>
                <a:endParaRPr lang="uk-UA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Bef>
                    <a:spcPts val="200"/>
                  </a:spcBef>
                </a:pPr>
                <a:r>
                  <a:rPr lang="uk-UA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Множини точок у яких однаковий потенціал називають </a:t>
                </a:r>
                <a:r>
                  <a:rPr lang="uk-UA" sz="18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еквіпотенціальними</a:t>
                </a:r>
                <a:r>
                  <a:rPr lang="uk-UA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У випадку точкового заряду його еквіпотенційна поверхні – концентричні сфери, бо у точок рівновіддалених від заряду потенціал теж однаковий.</a:t>
                </a:r>
              </a:p>
              <a:p>
                <a:pPr algn="just">
                  <a:lnSpc>
                    <a:spcPct val="107000"/>
                  </a:lnSpc>
                  <a:spcBef>
                    <a:spcPts val="200"/>
                  </a:spcBef>
                </a:pPr>
                <a:endParaRPr lang="uk-UA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Bef>
                    <a:spcPts val="200"/>
                  </a:spcBef>
                </a:pPr>
                <a:r>
                  <a:rPr lang="uk-UA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Еквіпотенціальні поверхні перпендикулярні до силових ліній – тому при русі що не виходить з даної еквіпотенційної поверхні робота не виконується (не треба виконувати роботу проти зовнішніх сил)</a:t>
                </a:r>
                <a:endParaRPr lang="uk-UA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3001F8-2539-F62F-3E06-4A0C20319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104" y="1369708"/>
                <a:ext cx="5142947" cy="5509522"/>
              </a:xfrm>
              <a:prstGeom prst="rect">
                <a:avLst/>
              </a:prstGeom>
              <a:blipFill>
                <a:blip r:embed="rId3"/>
                <a:stretch>
                  <a:fillRect l="-948" t="-7752" r="-1066" b="-88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3F7AE88-86EE-C268-D7FA-8D9274EC06DE}"/>
              </a:ext>
            </a:extLst>
          </p:cNvPr>
          <p:cNvSpPr txBox="1"/>
          <p:nvPr/>
        </p:nvSpPr>
        <p:spPr>
          <a:xfrm>
            <a:off x="4306956" y="5389932"/>
            <a:ext cx="1401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Силова лінія</a:t>
            </a:r>
          </a:p>
        </p:txBody>
      </p:sp>
    </p:spTree>
    <p:extLst>
      <p:ext uri="{BB962C8B-B14F-4D97-AF65-F5344CB8AC3E}">
        <p14:creationId xmlns:p14="http://schemas.microsoft.com/office/powerpoint/2010/main" val="1907843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385AAE-D931-4757-B3F3-1D8AD563B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47" y="243620"/>
            <a:ext cx="10515600" cy="1325563"/>
          </a:xfrm>
        </p:spPr>
        <p:txBody>
          <a:bodyPr/>
          <a:lstStyle/>
          <a:p>
            <a:pPr algn="ctr"/>
            <a:r>
              <a:rPr lang="uk-UA" dirty="0"/>
              <a:t>Робота в електричному полі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B48B13-D3D0-4C79-9E7A-8517BBEE2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4" y="1190814"/>
            <a:ext cx="7820382" cy="44763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DECE72-C03D-4CE6-945F-368D16BD624D}"/>
                  </a:ext>
                </a:extLst>
              </p:cNvPr>
              <p:cNvSpPr txBox="1"/>
              <p:nvPr/>
            </p:nvSpPr>
            <p:spPr>
              <a:xfrm>
                <a:off x="7553739" y="1190814"/>
                <a:ext cx="4333461" cy="462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5000"/>
                  </a:lnSpc>
                  <a:spcBef>
                    <a:spcPts val="1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40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uk-UA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замкн</m:t>
                        </m:r>
                      </m:sub>
                    </m:sSub>
                    <m:r>
                      <a:rPr lang="uk-UA" sz="240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+</a:t>
                </a:r>
                <a:r>
                  <a:rPr lang="en-US" sz="2400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+</a:t>
                </a:r>
                <a:r>
                  <a:rPr lang="en-US" sz="2400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34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+</a:t>
                </a:r>
                <a:r>
                  <a:rPr lang="en-US" sz="2400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uk-UA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uk-UA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DECE72-C03D-4CE6-945F-368D16BD6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3739" y="1190814"/>
                <a:ext cx="4333461" cy="462499"/>
              </a:xfrm>
              <a:prstGeom prst="rect">
                <a:avLst/>
              </a:prstGeom>
              <a:blipFill>
                <a:blip r:embed="rId3"/>
                <a:stretch>
                  <a:fillRect t="-11842" b="-2763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87CD50-4F3C-4A5F-AD12-4818F92ED25F}"/>
                  </a:ext>
                </a:extLst>
              </p:cNvPr>
              <p:cNvSpPr txBox="1"/>
              <p:nvPr/>
            </p:nvSpPr>
            <p:spPr>
              <a:xfrm>
                <a:off x="1383138" y="1752333"/>
                <a:ext cx="405905" cy="4801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5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uk-UA" sz="24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87CD50-4F3C-4A5F-AD12-4818F92ED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138" y="1752333"/>
                <a:ext cx="405905" cy="4801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9833D786-9D90-426F-B19D-E67CBF793120}"/>
              </a:ext>
            </a:extLst>
          </p:cNvPr>
          <p:cNvSpPr txBox="1"/>
          <p:nvPr/>
        </p:nvSpPr>
        <p:spPr>
          <a:xfrm flipH="1">
            <a:off x="6096000" y="1701913"/>
            <a:ext cx="384313" cy="455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ts val="100"/>
              </a:spcBef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F6F631-C863-4623-9DC0-D8726D23F4F8}"/>
                  </a:ext>
                </a:extLst>
              </p:cNvPr>
              <p:cNvSpPr txBox="1"/>
              <p:nvPr/>
            </p:nvSpPr>
            <p:spPr>
              <a:xfrm flipH="1">
                <a:off x="6096000" y="4347738"/>
                <a:ext cx="384313" cy="4801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5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uk-UA" sz="24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F6F631-C863-4623-9DC0-D8726D23F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096000" y="4347738"/>
                <a:ext cx="384313" cy="4801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05B1A07-D075-4696-A370-B519CB8CFB38}"/>
              </a:ext>
            </a:extLst>
          </p:cNvPr>
          <p:cNvSpPr txBox="1"/>
          <p:nvPr/>
        </p:nvSpPr>
        <p:spPr>
          <a:xfrm flipH="1">
            <a:off x="1383138" y="4347738"/>
            <a:ext cx="384313" cy="455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ts val="100"/>
              </a:spcBef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D4E82BA-B906-4EB8-8E92-DBB17DBCFDCE}"/>
                  </a:ext>
                </a:extLst>
              </p:cNvPr>
              <p:cNvSpPr txBox="1"/>
              <p:nvPr/>
            </p:nvSpPr>
            <p:spPr>
              <a:xfrm>
                <a:off x="7857736" y="1709949"/>
                <a:ext cx="3109347" cy="4801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5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12</m:t>
                          </m:r>
                        </m:sub>
                      </m:sSub>
                      <m:r>
                        <a:rPr lang="uk-UA" sz="240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uk-UA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D4E82BA-B906-4EB8-8E92-DBB17DBCF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7736" y="1709949"/>
                <a:ext cx="3109347" cy="4801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18BB77-172A-4395-9F78-E0FE986D8E19}"/>
                  </a:ext>
                </a:extLst>
              </p:cNvPr>
              <p:cNvSpPr txBox="1"/>
              <p:nvPr/>
            </p:nvSpPr>
            <p:spPr>
              <a:xfrm>
                <a:off x="7857734" y="2109259"/>
                <a:ext cx="3109347" cy="4801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5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23</m:t>
                          </m:r>
                        </m:sub>
                      </m:sSub>
                      <m:r>
                        <a:rPr lang="uk-UA" sz="240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uk-UA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18BB77-172A-4395-9F78-E0FE986D8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7734" y="2109259"/>
                <a:ext cx="3109347" cy="4801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0CD5070-3A3A-4964-9F79-7706DD620A73}"/>
                  </a:ext>
                </a:extLst>
              </p:cNvPr>
              <p:cNvSpPr txBox="1"/>
              <p:nvPr/>
            </p:nvSpPr>
            <p:spPr>
              <a:xfrm>
                <a:off x="7857734" y="2506120"/>
                <a:ext cx="3109347" cy="4801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5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34</m:t>
                          </m:r>
                        </m:sub>
                      </m:sSub>
                      <m:r>
                        <a:rPr lang="uk-UA" sz="240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uk-UA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0CD5070-3A3A-4964-9F79-7706DD620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7734" y="2506120"/>
                <a:ext cx="3109347" cy="4801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5EDBEA0-2EEF-4F54-8844-C7AFC527A55E}"/>
                  </a:ext>
                </a:extLst>
              </p:cNvPr>
              <p:cNvSpPr txBox="1"/>
              <p:nvPr/>
            </p:nvSpPr>
            <p:spPr>
              <a:xfrm>
                <a:off x="7857733" y="2895746"/>
                <a:ext cx="3109347" cy="4801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5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uk-UA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41</m:t>
                          </m:r>
                        </m:sub>
                      </m:sSub>
                      <m:r>
                        <a:rPr lang="uk-UA" sz="240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uk-UA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uk-UA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uk-UA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5EDBEA0-2EEF-4F54-8844-C7AFC527A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7733" y="2895746"/>
                <a:ext cx="3109347" cy="4801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29FAC4-5A92-4F44-9498-AE56DD8C71AF}"/>
                  </a:ext>
                </a:extLst>
              </p:cNvPr>
              <p:cNvSpPr txBox="1"/>
              <p:nvPr/>
            </p:nvSpPr>
            <p:spPr>
              <a:xfrm>
                <a:off x="7964633" y="3816969"/>
                <a:ext cx="289555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</a:t>
                </a:r>
                <a:endParaRPr lang="uk-UA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29FAC4-5A92-4F44-9498-AE56DD8C7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4633" y="3816969"/>
                <a:ext cx="2895550" cy="461665"/>
              </a:xfrm>
              <a:prstGeom prst="rect">
                <a:avLst/>
              </a:prstGeom>
              <a:blipFill>
                <a:blip r:embed="rId10"/>
                <a:stretch>
                  <a:fillRect l="-1684"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1E9AAF1-898D-4A08-804E-E82DAE902137}"/>
                  </a:ext>
                </a:extLst>
              </p:cNvPr>
              <p:cNvSpPr txBox="1"/>
              <p:nvPr/>
            </p:nvSpPr>
            <p:spPr>
              <a:xfrm>
                <a:off x="7685451" y="3407811"/>
                <a:ext cx="328162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uk-UA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1E9AAF1-898D-4A08-804E-E82DAE902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451" y="3407811"/>
                <a:ext cx="3281629" cy="461665"/>
              </a:xfrm>
              <a:prstGeom prst="rect">
                <a:avLst/>
              </a:prstGeom>
              <a:blipFill>
                <a:blip r:embed="rId11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8D200D4-E163-4F7F-8841-8AE3620B6B0F}"/>
                  </a:ext>
                </a:extLst>
              </p:cNvPr>
              <p:cNvSpPr txBox="1"/>
              <p:nvPr/>
            </p:nvSpPr>
            <p:spPr>
              <a:xfrm>
                <a:off x="7685451" y="4399051"/>
                <a:ext cx="353913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34</m:t>
                        </m:r>
                      </m:sub>
                    </m:sSub>
                  </m:oMath>
                </a14:m>
                <a:endParaRPr lang="uk-UA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8D200D4-E163-4F7F-8841-8AE3620B6B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451" y="4399051"/>
                <a:ext cx="3539137" cy="830997"/>
              </a:xfrm>
              <a:prstGeom prst="rect">
                <a:avLst/>
              </a:prstGeom>
              <a:blipFill>
                <a:blip r:embed="rId12"/>
                <a:stretch>
                  <a:fillRect l="-1379" t="-588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ACA2338-DB83-49B3-8E49-3149AF527E0C}"/>
                  </a:ext>
                </a:extLst>
              </p:cNvPr>
              <p:cNvSpPr txBox="1"/>
              <p:nvPr/>
            </p:nvSpPr>
            <p:spPr>
              <a:xfrm>
                <a:off x="8710045" y="5464033"/>
                <a:ext cx="157700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40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uk-UA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замкн</m:t>
                        </m:r>
                      </m:sub>
                    </m:sSub>
                    <m:r>
                      <a:rPr lang="uk-UA" sz="240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uk-UA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uk-UA" sz="2400" dirty="0"/>
                  <a:t>0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ACA2338-DB83-49B3-8E49-3149AF527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0045" y="5464033"/>
                <a:ext cx="1577008" cy="461665"/>
              </a:xfrm>
              <a:prstGeom prst="rect">
                <a:avLst/>
              </a:prstGeom>
              <a:blipFill>
                <a:blip r:embed="rId13"/>
                <a:stretch>
                  <a:fillRect l="-1158" t="-10526" r="-2703" b="-2894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0F1C2578-9073-460D-9ACE-9033965AD194}"/>
              </a:ext>
            </a:extLst>
          </p:cNvPr>
          <p:cNvSpPr txBox="1"/>
          <p:nvPr/>
        </p:nvSpPr>
        <p:spPr>
          <a:xfrm>
            <a:off x="37354" y="5657042"/>
            <a:ext cx="8852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Зауважимо, що тільки нульовою є саме робота по замкненому контуру.</a:t>
            </a:r>
          </a:p>
          <a:p>
            <a:r>
              <a:rPr lang="uk-UA" dirty="0"/>
              <a:t>Робота на ділянках 12 та 34 не є нульовою і є роботою або поля або роботою проти поля (в залежності від знаку заряду у прикладі).</a:t>
            </a:r>
          </a:p>
        </p:txBody>
      </p:sp>
    </p:spTree>
    <p:extLst>
      <p:ext uri="{BB962C8B-B14F-4D97-AF65-F5344CB8AC3E}">
        <p14:creationId xmlns:p14="http://schemas.microsoft.com/office/powerpoint/2010/main" val="2330840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46F8C1-2EF3-725A-8B5D-74696F38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Процеси в околі мембрани ззовні клітини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773AF5-44DF-9BF9-D9C5-020698A14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24" y="1385602"/>
            <a:ext cx="10764752" cy="40867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D1FBAB-128A-C13A-70AD-051FDB00401D}"/>
              </a:ext>
            </a:extLst>
          </p:cNvPr>
          <p:cNvSpPr txBox="1"/>
          <p:nvPr/>
        </p:nvSpPr>
        <p:spPr>
          <a:xfrm>
            <a:off x="99874" y="6231264"/>
            <a:ext cx="11574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 err="1">
                <a:solidFill>
                  <a:srgbClr val="000000"/>
                </a:solidFill>
                <a:effectLst/>
                <a:latin typeface="-apple-system"/>
              </a:rPr>
              <a:t>Savtchenko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-apple-system"/>
              </a:rPr>
              <a:t>, Leonid P.; Poo, Mu Ming; Rusakov, Dmitri A. (2017). </a:t>
            </a:r>
            <a:r>
              <a:rPr lang="en-US" sz="1400" b="0" i="1" dirty="0" err="1">
                <a:solidFill>
                  <a:srgbClr val="000000"/>
                </a:solidFill>
                <a:effectLst/>
                <a:latin typeface="-apple-system"/>
              </a:rPr>
              <a:t>Electrodiffusion</a:t>
            </a:r>
            <a:r>
              <a:rPr lang="en-US" sz="1400" b="0" i="1" dirty="0">
                <a:solidFill>
                  <a:srgbClr val="000000"/>
                </a:solidFill>
                <a:effectLst/>
                <a:latin typeface="-apple-system"/>
              </a:rPr>
              <a:t> phenomena in neuroscience: a neglected companion. Nature Reviews Neuroscience, 18(10), 598–612. 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-apple-system"/>
              </a:rPr>
              <a:t>doi:10.1038/nrn.2017.101 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2858551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67A9B-C0DB-2AFA-E8FB-85081A581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Електрокардіографія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9C455-60ED-57F2-30F4-8EC839AF4F24}"/>
              </a:ext>
            </a:extLst>
          </p:cNvPr>
          <p:cNvSpPr txBox="1"/>
          <p:nvPr/>
        </p:nvSpPr>
        <p:spPr>
          <a:xfrm>
            <a:off x="5583382" y="1455938"/>
            <a:ext cx="636596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Електрокардіографія</a:t>
            </a:r>
            <a:r>
              <a:rPr lang="uk-UA" dirty="0"/>
              <a:t> (скорочено ЕКГ)  — метод графічної реєстрації електричних явищ, які виникають у серцевому м'язі під час його діяльності, з поверхні тіла. Криву, яка відображає електричну активність серця, називають електрокардіограмою (ЕКГ). Таким чином, ЕКГ — це запис коливань </a:t>
            </a:r>
            <a:r>
              <a:rPr lang="uk-UA" b="1" i="1" dirty="0"/>
              <a:t>різниці потенціалів</a:t>
            </a:r>
            <a:r>
              <a:rPr lang="uk-UA" dirty="0"/>
              <a:t>, які виникають у серці під час його збудження.</a:t>
            </a:r>
          </a:p>
          <a:p>
            <a:endParaRPr lang="uk-UA" dirty="0"/>
          </a:p>
        </p:txBody>
      </p:sp>
      <p:pic>
        <p:nvPicPr>
          <p:cNvPr id="8194" name="Picture 2" descr="What is the electric field of the heart? - Quora">
            <a:extLst>
              <a:ext uri="{FF2B5EF4-FFF2-40B4-BE49-F238E27FC236}">
                <a16:creationId xmlns:a16="http://schemas.microsoft.com/office/drawing/2014/main" id="{26D671AB-315D-66F6-227E-EC835C5A0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55" y="1455937"/>
            <a:ext cx="5036937" cy="503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CE16A5-39AF-F1CE-78CA-BAB10F7BAD85}"/>
              </a:ext>
            </a:extLst>
          </p:cNvPr>
          <p:cNvSpPr txBox="1"/>
          <p:nvPr/>
        </p:nvSpPr>
        <p:spPr>
          <a:xfrm>
            <a:off x="5583382" y="3258695"/>
            <a:ext cx="609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В при роботі міокарда відбуваються процеси пов'язані з відкриттям та закриттям іонних каналів у клітинних мембранах, що призводить до руху іонів (зокрема </a:t>
            </a:r>
            <a:r>
              <a:rPr lang="uk-UA" dirty="0" err="1"/>
              <a:t>Na</a:t>
            </a:r>
            <a:r>
              <a:rPr lang="uk-UA" dirty="0"/>
              <a:t>+, K+ та Ca2+) через мембрану. Це створює тимчасовий </a:t>
            </a:r>
            <a:r>
              <a:rPr lang="uk-UA" b="1" i="1" dirty="0"/>
              <a:t>електричний дипольний момент</a:t>
            </a:r>
            <a:r>
              <a:rPr lang="uk-UA" dirty="0"/>
              <a:t>. Різницю потенціалів між різними точками поля, що створює дипольний момент серці можна заміряти на поверхні тіла.</a:t>
            </a:r>
          </a:p>
          <a:p>
            <a:endParaRPr lang="uk-UA" dirty="0"/>
          </a:p>
          <a:p>
            <a:r>
              <a:rPr lang="uk-UA" dirty="0"/>
              <a:t>Дипольні явища відіграють ключову роль у формуванні різних хвиль (P, Q, R, S, T) на ЕКГ, кожна з яких відображає певну фазу серцевого циклу, таку як деполяризація та </a:t>
            </a:r>
            <a:r>
              <a:rPr lang="uk-UA" dirty="0" err="1"/>
              <a:t>реполяризація</a:t>
            </a:r>
            <a:r>
              <a:rPr lang="uk-UA" dirty="0"/>
              <a:t> передсердь та шлуночків.</a:t>
            </a:r>
          </a:p>
        </p:txBody>
      </p:sp>
    </p:spTree>
    <p:extLst>
      <p:ext uri="{BB962C8B-B14F-4D97-AF65-F5344CB8AC3E}">
        <p14:creationId xmlns:p14="http://schemas.microsoft.com/office/powerpoint/2010/main" val="246623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69CA71-8166-E9F6-1370-07FD8E355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Трикутник </a:t>
            </a:r>
            <a:r>
              <a:rPr lang="uk-UA" dirty="0" err="1"/>
              <a:t>Ейнховена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0ED458-BB7F-387E-1A9C-AAA9035D8ECD}"/>
              </a:ext>
            </a:extLst>
          </p:cNvPr>
          <p:cNvSpPr txBox="1"/>
          <p:nvPr/>
        </p:nvSpPr>
        <p:spPr>
          <a:xfrm>
            <a:off x="183472" y="4395787"/>
            <a:ext cx="1182505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400" b="1" i="0" dirty="0">
                <a:effectLst/>
                <a:latin typeface="Söhne"/>
              </a:rPr>
              <a:t>Відведення </a:t>
            </a:r>
            <a:r>
              <a:rPr lang="en-US" sz="1400" b="1" i="0" dirty="0">
                <a:effectLst/>
                <a:latin typeface="Söhne"/>
              </a:rPr>
              <a:t>I (Lead I)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400" b="0" i="0" dirty="0">
                <a:effectLst/>
                <a:latin typeface="Söhne"/>
              </a:rPr>
              <a:t>Ця вісь простягається від одного плеча до іншого: від'ємний електрод розташований на правому плечі, а позитивний - на лівому. Це створює орієнтацію під кутом 0 градусів.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1" i="0" dirty="0">
                <a:effectLst/>
                <a:latin typeface="Söhne"/>
              </a:rPr>
              <a:t>I = LA - RA</a:t>
            </a:r>
            <a:endParaRPr lang="en-US" sz="1400" b="0" i="0" dirty="0">
              <a:effectLst/>
              <a:latin typeface="Söhne"/>
            </a:endParaRPr>
          </a:p>
          <a:p>
            <a:pPr algn="l"/>
            <a:r>
              <a:rPr lang="uk-UA" sz="1400" b="1" i="0" dirty="0">
                <a:effectLst/>
                <a:latin typeface="Söhne"/>
              </a:rPr>
              <a:t>Відведення </a:t>
            </a:r>
            <a:r>
              <a:rPr lang="en-US" sz="1400" b="1" i="0" dirty="0">
                <a:effectLst/>
                <a:latin typeface="Söhne"/>
              </a:rPr>
              <a:t>II (Lead II)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400" b="0" i="0" dirty="0">
                <a:effectLst/>
                <a:latin typeface="Söhne"/>
              </a:rPr>
              <a:t>Ця вісь йде від правої руки до лівої ноги: від'ємний електрод на плечі, позитивний - на нозі. Це створює орієнтацію під кутом +60 градусів.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1" i="0" dirty="0">
                <a:effectLst/>
                <a:latin typeface="Söhne"/>
              </a:rPr>
              <a:t>II = LL - RA</a:t>
            </a:r>
            <a:endParaRPr lang="en-US" sz="1400" b="0" i="0" dirty="0">
              <a:effectLst/>
              <a:latin typeface="Söhne"/>
            </a:endParaRPr>
          </a:p>
          <a:p>
            <a:pPr algn="l"/>
            <a:r>
              <a:rPr lang="uk-UA" sz="1400" b="1" i="0" dirty="0">
                <a:effectLst/>
                <a:latin typeface="Söhne"/>
              </a:rPr>
              <a:t>Відведення </a:t>
            </a:r>
            <a:r>
              <a:rPr lang="en-US" sz="1400" b="1" i="0" dirty="0">
                <a:effectLst/>
                <a:latin typeface="Söhne"/>
              </a:rPr>
              <a:t>III (Lead III)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400" b="0" i="0" dirty="0">
                <a:effectLst/>
                <a:latin typeface="Söhne"/>
              </a:rPr>
              <a:t>Ця вісь простягається від лівого плеча (від'ємний електрод) до правої або лівої ноги (позитивний електрод). Це створює орієнтацію під кутом +120 градусів.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1" i="0" dirty="0">
                <a:effectLst/>
                <a:latin typeface="Söhne"/>
              </a:rPr>
              <a:t>III = LL - LA</a:t>
            </a:r>
            <a:endParaRPr lang="uk-UA" sz="1400" b="0" i="0" dirty="0">
              <a:solidFill>
                <a:srgbClr val="D1D5DB"/>
              </a:solidFill>
              <a:effectLst/>
              <a:latin typeface="Söhne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B5BFFB-069F-03F2-0487-378CCA6C5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896" y="1597980"/>
            <a:ext cx="9350208" cy="298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40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A4E68-7BB1-D4E5-5560-FF337F5A1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Структура кардіограми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F7872D-7CC3-D5D0-7F55-C8AF8CC78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88" y="1244009"/>
            <a:ext cx="4536406" cy="56139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EF7CBC-4ED2-19EE-719E-6EFF4AEB0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063" y="0"/>
            <a:ext cx="3343937" cy="19978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75CFDB-0141-D2F9-BD6C-5B0CE38E4AB9}"/>
              </a:ext>
            </a:extLst>
          </p:cNvPr>
          <p:cNvSpPr txBox="1"/>
          <p:nvPr/>
        </p:nvSpPr>
        <p:spPr>
          <a:xfrm>
            <a:off x="4916254" y="2055813"/>
            <a:ext cx="7275746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1" i="0" dirty="0">
                <a:effectLst/>
                <a:latin typeface="Söhne"/>
              </a:rPr>
              <a:t>P-</a:t>
            </a:r>
            <a:r>
              <a:rPr lang="uk-UA" sz="1400" b="1" i="0" dirty="0">
                <a:effectLst/>
                <a:latin typeface="Söhne"/>
              </a:rPr>
              <a:t>інтервал. </a:t>
            </a:r>
            <a:r>
              <a:rPr lang="uk-UA" sz="1400" b="0" i="0" dirty="0">
                <a:effectLst/>
                <a:latin typeface="Söhne"/>
              </a:rPr>
              <a:t>Відображає період деполяризації і проведення імпульсу через передсердя. Продовження або скорочення може вказувати на розлади проведення.</a:t>
            </a:r>
          </a:p>
          <a:p>
            <a:pPr algn="l"/>
            <a:r>
              <a:rPr lang="en-US" sz="1400" b="1" i="0" dirty="0">
                <a:effectLst/>
                <a:latin typeface="Söhne"/>
              </a:rPr>
              <a:t>T-</a:t>
            </a:r>
            <a:r>
              <a:rPr lang="uk-UA" sz="1400" b="1" i="0" dirty="0">
                <a:effectLst/>
                <a:latin typeface="Söhne"/>
              </a:rPr>
              <a:t>інтервал. </a:t>
            </a:r>
            <a:r>
              <a:rPr lang="uk-UA" sz="1400" b="0" i="0" dirty="0">
                <a:effectLst/>
                <a:latin typeface="Söhne"/>
              </a:rPr>
              <a:t>Характеризує період </a:t>
            </a:r>
            <a:r>
              <a:rPr lang="uk-UA" sz="1400" b="0" i="0" dirty="0" err="1">
                <a:effectLst/>
                <a:latin typeface="Söhne"/>
              </a:rPr>
              <a:t>реполяризації</a:t>
            </a:r>
            <a:r>
              <a:rPr lang="uk-UA" sz="1400" b="0" i="0" dirty="0">
                <a:effectLst/>
                <a:latin typeface="Söhne"/>
              </a:rPr>
              <a:t> шлуночків. Аномалії можуть вказувати на ішемію, дисфункцію шлуночків, або електролітні розлади.</a:t>
            </a:r>
          </a:p>
          <a:p>
            <a:br>
              <a:rPr lang="uk-UA" sz="1400" b="1" i="0" dirty="0">
                <a:effectLst/>
                <a:latin typeface="Söhne"/>
              </a:rPr>
            </a:br>
            <a:r>
              <a:rPr lang="en-US" sz="1400" b="1" i="0" dirty="0">
                <a:effectLst/>
                <a:latin typeface="Söhne"/>
              </a:rPr>
              <a:t>P-</a:t>
            </a:r>
            <a:r>
              <a:rPr lang="uk-UA" sz="1400" b="1" i="0" dirty="0">
                <a:effectLst/>
                <a:latin typeface="Söhne"/>
              </a:rPr>
              <a:t>хвиля. </a:t>
            </a:r>
            <a:r>
              <a:rPr lang="uk-UA" sz="1400" b="0" i="0" dirty="0">
                <a:effectLst/>
                <a:latin typeface="Söhne"/>
              </a:rPr>
              <a:t>Відображає деполяризацію передсердь. Зміни в </a:t>
            </a:r>
            <a:r>
              <a:rPr lang="en-US" sz="1400" b="0" i="0" dirty="0">
                <a:effectLst/>
                <a:latin typeface="Söhne"/>
              </a:rPr>
              <a:t>P-</a:t>
            </a:r>
            <a:r>
              <a:rPr lang="uk-UA" sz="1400" b="0" i="0" dirty="0">
                <a:effectLst/>
                <a:latin typeface="Söhne"/>
              </a:rPr>
              <a:t>хвилі можуть бути ознаками </a:t>
            </a:r>
            <a:r>
              <a:rPr lang="uk-UA" sz="1400" b="0" i="0" dirty="0" err="1">
                <a:effectLst/>
                <a:latin typeface="Söhne"/>
              </a:rPr>
              <a:t>передсердньої</a:t>
            </a:r>
            <a:r>
              <a:rPr lang="uk-UA" sz="1400" b="0" i="0" dirty="0">
                <a:effectLst/>
                <a:latin typeface="Söhne"/>
              </a:rPr>
              <a:t> аритмії, </a:t>
            </a:r>
            <a:r>
              <a:rPr lang="uk-UA" sz="1400" b="0" i="0" dirty="0" err="1">
                <a:effectLst/>
                <a:latin typeface="Söhne"/>
              </a:rPr>
              <a:t>передсердної</a:t>
            </a:r>
            <a:r>
              <a:rPr lang="uk-UA" sz="1400" b="0" i="0" dirty="0">
                <a:effectLst/>
                <a:latin typeface="Söhne"/>
              </a:rPr>
              <a:t> фібриляції або інших проблем з передсердями.</a:t>
            </a:r>
          </a:p>
          <a:p>
            <a:r>
              <a:rPr lang="en-US" sz="1400" b="1" i="0" dirty="0">
                <a:effectLst/>
                <a:latin typeface="Söhne"/>
              </a:rPr>
              <a:t>T-</a:t>
            </a:r>
            <a:r>
              <a:rPr lang="uk-UA" sz="1400" b="1" i="0" dirty="0">
                <a:effectLst/>
                <a:latin typeface="Söhne"/>
              </a:rPr>
              <a:t>хвиля. </a:t>
            </a:r>
            <a:r>
              <a:rPr lang="uk-UA" sz="1400" b="0" i="0" dirty="0">
                <a:effectLst/>
                <a:latin typeface="Söhne"/>
              </a:rPr>
              <a:t>Відображає </a:t>
            </a:r>
            <a:r>
              <a:rPr lang="uk-UA" sz="1400" b="0" i="0" dirty="0" err="1">
                <a:effectLst/>
                <a:latin typeface="Söhne"/>
              </a:rPr>
              <a:t>реполяризацію</a:t>
            </a:r>
            <a:r>
              <a:rPr lang="uk-UA" sz="1400" b="0" i="0" dirty="0">
                <a:effectLst/>
                <a:latin typeface="Söhne"/>
              </a:rPr>
              <a:t> шлуночків. Аномалії в </a:t>
            </a:r>
            <a:r>
              <a:rPr lang="en-US" sz="1400" b="0" i="0" dirty="0">
                <a:effectLst/>
                <a:latin typeface="Söhne"/>
              </a:rPr>
              <a:t>T-</a:t>
            </a:r>
            <a:r>
              <a:rPr lang="uk-UA" sz="1400" b="0" i="0" dirty="0">
                <a:effectLst/>
                <a:latin typeface="Söhne"/>
              </a:rPr>
              <a:t>хвилі можуть вказувати на ішемію, </a:t>
            </a:r>
            <a:r>
              <a:rPr lang="uk-UA" sz="1400" b="0" i="0" dirty="0" err="1">
                <a:effectLst/>
                <a:latin typeface="Söhne"/>
              </a:rPr>
              <a:t>гіперкаліємію</a:t>
            </a:r>
            <a:r>
              <a:rPr lang="uk-UA" sz="1400" b="0" i="0" dirty="0">
                <a:effectLst/>
                <a:latin typeface="Söhne"/>
              </a:rPr>
              <a:t>, або інші електролітні розлади.</a:t>
            </a:r>
            <a:br>
              <a:rPr lang="uk-UA" sz="1400" b="0" i="0" dirty="0">
                <a:effectLst/>
                <a:latin typeface="Söhne"/>
              </a:rPr>
            </a:br>
            <a:r>
              <a:rPr lang="en-US" sz="1400" b="1" i="0" dirty="0">
                <a:effectLst/>
                <a:latin typeface="Söhne"/>
              </a:rPr>
              <a:t>Q-</a:t>
            </a:r>
            <a:r>
              <a:rPr lang="uk-UA" sz="1400" b="1" i="0" dirty="0">
                <a:effectLst/>
                <a:latin typeface="Söhne"/>
              </a:rPr>
              <a:t>хвиля. </a:t>
            </a:r>
            <a:r>
              <a:rPr lang="uk-UA" sz="1400" b="0" i="0" dirty="0">
                <a:effectLst/>
                <a:latin typeface="Söhne"/>
              </a:rPr>
              <a:t>Відображає деполяризацію передсердь. Зміни можуть вказувати на ішемію або інфаркт.</a:t>
            </a:r>
          </a:p>
          <a:p>
            <a:pPr algn="l"/>
            <a:r>
              <a:rPr lang="en-US" sz="1400" b="1" i="0" dirty="0">
                <a:effectLst/>
                <a:latin typeface="Söhne"/>
              </a:rPr>
              <a:t>R-</a:t>
            </a:r>
            <a:r>
              <a:rPr lang="uk-UA" sz="1400" b="1" i="0" dirty="0">
                <a:effectLst/>
                <a:latin typeface="Söhne"/>
              </a:rPr>
              <a:t>хвиля. </a:t>
            </a:r>
            <a:r>
              <a:rPr lang="uk-UA" sz="1400" b="0" i="0" dirty="0">
                <a:effectLst/>
                <a:latin typeface="Söhne"/>
              </a:rPr>
              <a:t>Відображає деполяризацію шлуночків. Аномалії можуть бути ознакою гіпертрофії шлуночків або інших проблем.</a:t>
            </a:r>
          </a:p>
          <a:p>
            <a:pPr algn="l"/>
            <a:r>
              <a:rPr lang="en-US" sz="1400" b="1" i="0" dirty="0">
                <a:effectLst/>
                <a:latin typeface="Söhne"/>
              </a:rPr>
              <a:t>S-</a:t>
            </a:r>
            <a:r>
              <a:rPr lang="uk-UA" sz="1400" b="1" i="0" dirty="0">
                <a:effectLst/>
                <a:latin typeface="Söhne"/>
              </a:rPr>
              <a:t>хвиля.</a:t>
            </a:r>
            <a:r>
              <a:rPr lang="uk-UA" sz="1400" b="0" i="0" dirty="0">
                <a:effectLst/>
                <a:latin typeface="Söhne"/>
              </a:rPr>
              <a:t> Додаткова деполяризація шлуночків. Аномалії можуть бути ознакою серйозних ускладнень, таких як інфаркт.</a:t>
            </a:r>
            <a:r>
              <a:rPr lang="en-US" sz="1400" b="1" i="0" dirty="0">
                <a:effectLst/>
                <a:latin typeface="Söhne"/>
              </a:rPr>
              <a:t> </a:t>
            </a:r>
            <a:endParaRPr lang="uk-UA" sz="1400" b="1" i="0" dirty="0">
              <a:effectLst/>
              <a:latin typeface="Söhne"/>
            </a:endParaRPr>
          </a:p>
          <a:p>
            <a:pPr algn="l"/>
            <a:endParaRPr lang="uk-UA" sz="1400" b="1" i="0" dirty="0">
              <a:effectLst/>
              <a:latin typeface="Söhne"/>
            </a:endParaRPr>
          </a:p>
          <a:p>
            <a:pPr algn="l"/>
            <a:r>
              <a:rPr lang="en-US" sz="1400" b="1" i="0" dirty="0">
                <a:effectLst/>
                <a:latin typeface="Söhne"/>
              </a:rPr>
              <a:t>PR-</a:t>
            </a:r>
            <a:r>
              <a:rPr lang="uk-UA" sz="1400" b="1" i="0" dirty="0">
                <a:effectLst/>
                <a:latin typeface="Söhne"/>
              </a:rPr>
              <a:t>сегмент. </a:t>
            </a:r>
            <a:r>
              <a:rPr lang="uk-UA" sz="1400" b="0" i="0" dirty="0">
                <a:effectLst/>
                <a:latin typeface="Söhne"/>
              </a:rPr>
              <a:t>Цей сегмент відображає період, протягом якого електричний імпульс проходить з передсердь до шлуночків, але шлуночки ще не змінюють свій стан. Відхилення в </a:t>
            </a:r>
            <a:r>
              <a:rPr lang="en-US" sz="1400" b="0" i="0" dirty="0">
                <a:effectLst/>
                <a:latin typeface="Söhne"/>
              </a:rPr>
              <a:t>PR-</a:t>
            </a:r>
            <a:r>
              <a:rPr lang="uk-UA" sz="1400" b="0" i="0" dirty="0">
                <a:effectLst/>
                <a:latin typeface="Söhne"/>
              </a:rPr>
              <a:t>сегменті можуть вказувати на проблеми з проведенням імпульсу, такі як блокада пучка </a:t>
            </a:r>
            <a:r>
              <a:rPr lang="uk-UA" sz="1400" b="0" i="0" dirty="0" err="1">
                <a:effectLst/>
                <a:latin typeface="Söhne"/>
              </a:rPr>
              <a:t>Гіса</a:t>
            </a:r>
            <a:r>
              <a:rPr lang="uk-UA" sz="1400" b="0" i="0" dirty="0">
                <a:effectLst/>
                <a:latin typeface="Söhne"/>
              </a:rPr>
              <a:t> або інші види блокад.</a:t>
            </a:r>
          </a:p>
          <a:p>
            <a:pPr algn="l"/>
            <a:r>
              <a:rPr lang="en-US" sz="1400" b="1" i="0" dirty="0">
                <a:effectLst/>
                <a:latin typeface="Söhne"/>
              </a:rPr>
              <a:t>ST-</a:t>
            </a:r>
            <a:r>
              <a:rPr lang="uk-UA" sz="1400" b="1" i="0" dirty="0">
                <a:effectLst/>
                <a:latin typeface="Söhne"/>
              </a:rPr>
              <a:t>сегмент. </a:t>
            </a:r>
            <a:r>
              <a:rPr lang="uk-UA" sz="1400" b="0" i="0" dirty="0">
                <a:effectLst/>
                <a:latin typeface="Söhne"/>
              </a:rPr>
              <a:t>Період </a:t>
            </a:r>
            <a:r>
              <a:rPr lang="uk-UA" sz="1400" b="0" i="0" dirty="0" err="1">
                <a:effectLst/>
                <a:latin typeface="Söhne"/>
              </a:rPr>
              <a:t>реполяризації</a:t>
            </a:r>
            <a:r>
              <a:rPr lang="uk-UA" sz="1400" b="0" i="0" dirty="0">
                <a:effectLst/>
                <a:latin typeface="Söhne"/>
              </a:rPr>
              <a:t> шлуночків. Зміни в </a:t>
            </a:r>
            <a:r>
              <a:rPr lang="en-US" sz="1400" b="0" i="0" dirty="0">
                <a:effectLst/>
                <a:latin typeface="Söhne"/>
              </a:rPr>
              <a:t>ST-</a:t>
            </a:r>
            <a:r>
              <a:rPr lang="uk-UA" sz="1400" b="0" i="0" dirty="0">
                <a:effectLst/>
                <a:latin typeface="Söhne"/>
              </a:rPr>
              <a:t>сегменті часто асоціюються з ішемією або інфарктом</a:t>
            </a:r>
          </a:p>
          <a:p>
            <a:pPr algn="l"/>
            <a:endParaRPr lang="uk-UA" b="0" i="0" dirty="0"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1581755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91D95-14AC-4D67-9104-F1D827619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Електричний струм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A3BF97-AD5A-478F-9505-7AD577DB1B21}"/>
              </a:ext>
            </a:extLst>
          </p:cNvPr>
          <p:cNvSpPr txBox="1"/>
          <p:nvPr/>
        </p:nvSpPr>
        <p:spPr>
          <a:xfrm>
            <a:off x="838200" y="1484242"/>
            <a:ext cx="4648200" cy="4188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300"/>
              </a:spcBef>
              <a:spcAft>
                <a:spcPts val="1000"/>
              </a:spcAf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Електричний струм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electric current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– це процес упорядкованого руху </a:t>
            </a:r>
            <a:r>
              <a:rPr lang="uk-UA" sz="2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електрично-заряджених частинок (</a:t>
            </a:r>
            <a:r>
              <a:rPr lang="uk-UA" sz="2000" i="1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носіїв електричного заряду</a:t>
            </a:r>
            <a:r>
              <a:rPr lang="uk-UA" sz="2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у просторі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300"/>
              </a:spcBef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Залежно від типу провідної речовини, крізь яку протікає струм, роль вільних носіїв заряду можуть відігравати зовсім різні заряджені частики: у металах – електрони, в електролітах </a:t>
            </a:r>
            <a:r>
              <a:rPr lang="uk-UA" sz="20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позитивні та негативні іони, в іонізованих газах – іони й електрони, у напівпровідниках – електрони і дірки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B091BF8-CFCD-4FE5-9DC9-9A823C465B7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533" y="1484242"/>
            <a:ext cx="5095875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4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05F5F-5C61-47F2-8A17-32A92475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Сила струму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2A66CE-695C-411D-96A7-4CF537E93CBF}"/>
                  </a:ext>
                </a:extLst>
              </p:cNvPr>
              <p:cNvSpPr txBox="1"/>
              <p:nvPr/>
            </p:nvSpPr>
            <p:spPr>
              <a:xfrm>
                <a:off x="556591" y="2062483"/>
                <a:ext cx="10797209" cy="27183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Bef>
                    <a:spcPts val="300"/>
                  </a:spcBef>
                </a:pPr>
                <a:r>
                  <a:rPr lang="uk-UA" sz="2400" b="1" spc="-1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Силою струму</a:t>
                </a:r>
                <a:r>
                  <a:rPr lang="uk-UA" sz="24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uk-UA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або просто</a:t>
                </a:r>
                <a:r>
                  <a:rPr lang="uk-UA" sz="24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струмом</a:t>
                </a:r>
                <a:r>
                  <a:rPr lang="uk-UA" sz="2400" i="1" spc="-1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uk-UA" sz="2400" spc="-1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</a:t>
                </a:r>
                <a:r>
                  <a:rPr lang="en-US" sz="2400" i="1" spc="-1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current</a:t>
                </a:r>
                <a:r>
                  <a:rPr lang="uk-UA" sz="2400" spc="-1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  <a:r>
                  <a:rPr lang="uk-UA" sz="2400" i="1" spc="-1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 </a:t>
                </a:r>
                <a:r>
                  <a:rPr lang="uk-UA" sz="2400" spc="-1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(А, ампер) називають скалярну фізичну величину, яка характеризує</a:t>
                </a:r>
                <a:r>
                  <a:rPr lang="uk-UA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інтенсивність перенесення заряду через задану поверхню (зазвичай через поперечний переріз провідника) і </a:t>
                </a:r>
                <a:r>
                  <a:rPr lang="uk-UA" sz="24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чисельно</a:t>
                </a:r>
                <a:r>
                  <a:rPr lang="uk-UA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дорівнює величині заряду, що протікає через цю поверхню за одиницю часу:</a:t>
                </a:r>
                <a:endParaRPr lang="uk-UA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𝐼</m:t>
                      </m:r>
                      <m:r>
                        <a:rPr lang="uk-UA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den>
                      </m:f>
                      <m:r>
                        <a:rPr lang="uk-UA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uk-UA" sz="2400" b="1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</m:oMath>
                  </m:oMathPara>
                </a14:m>
                <a:endParaRPr lang="uk-UA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</a:pPr>
                <a:r>
                  <a:rPr lang="uk-UA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де </a:t>
                </a:r>
                <a14:m>
                  <m:oMath xmlns:m="http://schemas.openxmlformats.org/officeDocument/2006/math">
                    <m:r>
                      <a:rPr lang="uk-UA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uk-UA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– заряд, переміщений через переріз провідника за проміжок часу </a:t>
                </a:r>
                <a14:m>
                  <m:oMath xmlns:m="http://schemas.openxmlformats.org/officeDocument/2006/math">
                    <m:r>
                      <a:rPr lang="uk-UA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uk-UA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  <a:endParaRPr lang="uk-UA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2A66CE-695C-411D-96A7-4CF537E93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91" y="2062483"/>
                <a:ext cx="10797209" cy="2718308"/>
              </a:xfrm>
              <a:prstGeom prst="rect">
                <a:avLst/>
              </a:prstGeom>
              <a:blipFill>
                <a:blip r:embed="rId2"/>
                <a:stretch>
                  <a:fillRect l="-847" t="-1794" r="-847" b="-426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615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92EDA8-07BF-4DAF-9133-4E39439A4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Постійний та змінний електричний струм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C49767-C99C-4466-8365-1E19FBBF22EF}"/>
              </a:ext>
            </a:extLst>
          </p:cNvPr>
          <p:cNvSpPr txBox="1"/>
          <p:nvPr/>
        </p:nvSpPr>
        <p:spPr>
          <a:xfrm>
            <a:off x="636104" y="1321692"/>
            <a:ext cx="10717696" cy="1251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300"/>
              </a:spcBef>
            </a:pP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Постійний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струм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direct current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DC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– електричний струм, параметри якого (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напрямок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сила струму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не змінюється з часом. 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Умовою </a:t>
            </a:r>
            <a:r>
              <a:rPr lang="uk-UA" sz="2400" i="1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існування</a:t>
            </a:r>
            <a:r>
              <a:rPr lang="uk-UA" sz="24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такого струму є наявність замкненого провідника і джерела струму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23846-A1F3-4F8A-88B9-F629D8249788}"/>
              </a:ext>
            </a:extLst>
          </p:cNvPr>
          <p:cNvSpPr txBox="1"/>
          <p:nvPr/>
        </p:nvSpPr>
        <p:spPr>
          <a:xfrm>
            <a:off x="636104" y="2572932"/>
            <a:ext cx="10717696" cy="856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300"/>
              </a:spcBef>
            </a:pP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Змінний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струм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alternate current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– електричний струм, параметри якого (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напрямок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сила струму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змінюється з часом. 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Picture 2" descr="undefined">
            <a:extLst>
              <a:ext uri="{FF2B5EF4-FFF2-40B4-BE49-F238E27FC236}">
                <a16:creationId xmlns:a16="http://schemas.microsoft.com/office/drawing/2014/main" id="{8678E4EA-D9C6-42A9-AA22-2F60ED83D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959" y="3429000"/>
            <a:ext cx="5948082" cy="339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968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812DE-1C36-49F4-A9FB-89E859F52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Необхідні умови виникнення електричного струму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1813E2F-C017-43C1-83BE-014F8D5C1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869"/>
            <a:ext cx="10515600" cy="3924093"/>
          </a:xfrm>
        </p:spPr>
        <p:txBody>
          <a:bodyPr/>
          <a:lstStyle/>
          <a:p>
            <a:r>
              <a:rPr lang="uk-UA" dirty="0"/>
              <a:t>Наявність різниці потенціалів</a:t>
            </a:r>
          </a:p>
          <a:p>
            <a:r>
              <a:rPr lang="uk-UA" dirty="0"/>
              <a:t>Наявність вільних (таких, що можуть рухатися) носіїв заряду</a:t>
            </a:r>
          </a:p>
          <a:p>
            <a:r>
              <a:rPr lang="uk-UA" dirty="0"/>
              <a:t>Іноді(!) додають як умову наявність замкненого кола</a:t>
            </a:r>
          </a:p>
        </p:txBody>
      </p:sp>
    </p:spTree>
    <p:extLst>
      <p:ext uri="{BB962C8B-B14F-4D97-AF65-F5344CB8AC3E}">
        <p14:creationId xmlns:p14="http://schemas.microsoft.com/office/powerpoint/2010/main" val="250536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8869D-2AFA-486D-B7D3-020EE818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Електричний струм у гідродинамічній аналогії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2CB49CA-2336-4333-A532-FEF6C73F5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2188" y="3797300"/>
            <a:ext cx="314325" cy="30607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77C0873-1A37-4D0C-84B9-4EF6B6769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0488" y="3217863"/>
            <a:ext cx="5389562" cy="36512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04D3012E-488D-4F67-9531-FF46CCEC0218}"/>
              </a:ext>
            </a:extLst>
          </p:cNvPr>
          <p:cNvSpPr>
            <a:spLocks/>
          </p:cNvSpPr>
          <p:nvPr/>
        </p:nvSpPr>
        <p:spPr bwMode="auto">
          <a:xfrm>
            <a:off x="344488" y="1901825"/>
            <a:ext cx="2560637" cy="2325688"/>
          </a:xfrm>
          <a:custGeom>
            <a:avLst/>
            <a:gdLst>
              <a:gd name="T0" fmla="*/ 2147483647 w 1607"/>
              <a:gd name="T1" fmla="*/ 2147483647 h 1437"/>
              <a:gd name="T2" fmla="*/ 2147483647 w 1607"/>
              <a:gd name="T3" fmla="*/ 2147483647 h 1437"/>
              <a:gd name="T4" fmla="*/ 2147483647 w 1607"/>
              <a:gd name="T5" fmla="*/ 2147483647 h 1437"/>
              <a:gd name="T6" fmla="*/ 2147483647 w 1607"/>
              <a:gd name="T7" fmla="*/ 2147483647 h 1437"/>
              <a:gd name="T8" fmla="*/ 2147483647 w 1607"/>
              <a:gd name="T9" fmla="*/ 2147483647 h 1437"/>
              <a:gd name="T10" fmla="*/ 2147483647 w 1607"/>
              <a:gd name="T11" fmla="*/ 2147483647 h 1437"/>
              <a:gd name="T12" fmla="*/ 2147483647 w 1607"/>
              <a:gd name="T13" fmla="*/ 2147483647 h 1437"/>
              <a:gd name="T14" fmla="*/ 2147483647 w 1607"/>
              <a:gd name="T15" fmla="*/ 2147483647 h 1437"/>
              <a:gd name="T16" fmla="*/ 2147483647 w 1607"/>
              <a:gd name="T17" fmla="*/ 2147483647 h 1437"/>
              <a:gd name="T18" fmla="*/ 2147483647 w 1607"/>
              <a:gd name="T19" fmla="*/ 2147483647 h 1437"/>
              <a:gd name="T20" fmla="*/ 2147483647 w 1607"/>
              <a:gd name="T21" fmla="*/ 2147483647 h 1437"/>
              <a:gd name="T22" fmla="*/ 2147483647 w 1607"/>
              <a:gd name="T23" fmla="*/ 2147483647 h 1437"/>
              <a:gd name="T24" fmla="*/ 2147483647 w 1607"/>
              <a:gd name="T25" fmla="*/ 2147483647 h 1437"/>
              <a:gd name="T26" fmla="*/ 2147483647 w 1607"/>
              <a:gd name="T27" fmla="*/ 2147483647 h 1437"/>
              <a:gd name="T28" fmla="*/ 2147483647 w 1607"/>
              <a:gd name="T29" fmla="*/ 2147483647 h 1437"/>
              <a:gd name="T30" fmla="*/ 2147483647 w 1607"/>
              <a:gd name="T31" fmla="*/ 2147483647 h 1437"/>
              <a:gd name="T32" fmla="*/ 2147483647 w 1607"/>
              <a:gd name="T33" fmla="*/ 2147483647 h 1437"/>
              <a:gd name="T34" fmla="*/ 2147483647 w 1607"/>
              <a:gd name="T35" fmla="*/ 2147483647 h 1437"/>
              <a:gd name="T36" fmla="*/ 2147483647 w 1607"/>
              <a:gd name="T37" fmla="*/ 2147483647 h 1437"/>
              <a:gd name="T38" fmla="*/ 2147483647 w 1607"/>
              <a:gd name="T39" fmla="*/ 2147483647 h 1437"/>
              <a:gd name="T40" fmla="*/ 2147483647 w 1607"/>
              <a:gd name="T41" fmla="*/ 2147483647 h 1437"/>
              <a:gd name="T42" fmla="*/ 2147483647 w 1607"/>
              <a:gd name="T43" fmla="*/ 0 h 1437"/>
              <a:gd name="T44" fmla="*/ 2147483647 w 1607"/>
              <a:gd name="T45" fmla="*/ 2147483647 h 1437"/>
              <a:gd name="T46" fmla="*/ 2147483647 w 1607"/>
              <a:gd name="T47" fmla="*/ 2147483647 h 1437"/>
              <a:gd name="T48" fmla="*/ 2147483647 w 1607"/>
              <a:gd name="T49" fmla="*/ 2147483647 h 1437"/>
              <a:gd name="T50" fmla="*/ 2147483647 w 1607"/>
              <a:gd name="T51" fmla="*/ 2147483647 h 1437"/>
              <a:gd name="T52" fmla="*/ 2147483647 w 1607"/>
              <a:gd name="T53" fmla="*/ 2147483647 h 1437"/>
              <a:gd name="T54" fmla="*/ 2147483647 w 1607"/>
              <a:gd name="T55" fmla="*/ 2147483647 h 1437"/>
              <a:gd name="T56" fmla="*/ 0 w 1607"/>
              <a:gd name="T57" fmla="*/ 2147483647 h 1437"/>
              <a:gd name="T58" fmla="*/ 2147483647 w 1607"/>
              <a:gd name="T59" fmla="*/ 2147483647 h 143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607"/>
              <a:gd name="T91" fmla="*/ 0 h 1437"/>
              <a:gd name="T92" fmla="*/ 1607 w 1607"/>
              <a:gd name="T93" fmla="*/ 1437 h 1437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607" h="1437">
                <a:moveTo>
                  <a:pt x="5" y="104"/>
                </a:moveTo>
                <a:cubicBezTo>
                  <a:pt x="27" y="83"/>
                  <a:pt x="44" y="60"/>
                  <a:pt x="65" y="39"/>
                </a:cubicBezTo>
                <a:cubicBezTo>
                  <a:pt x="85" y="41"/>
                  <a:pt x="111" y="35"/>
                  <a:pt x="126" y="49"/>
                </a:cubicBezTo>
                <a:cubicBezTo>
                  <a:pt x="150" y="73"/>
                  <a:pt x="144" y="94"/>
                  <a:pt x="175" y="104"/>
                </a:cubicBezTo>
                <a:cubicBezTo>
                  <a:pt x="220" y="101"/>
                  <a:pt x="258" y="98"/>
                  <a:pt x="301" y="88"/>
                </a:cubicBezTo>
                <a:cubicBezTo>
                  <a:pt x="331" y="65"/>
                  <a:pt x="342" y="31"/>
                  <a:pt x="373" y="11"/>
                </a:cubicBezTo>
                <a:cubicBezTo>
                  <a:pt x="408" y="13"/>
                  <a:pt x="443" y="10"/>
                  <a:pt x="477" y="17"/>
                </a:cubicBezTo>
                <a:cubicBezTo>
                  <a:pt x="495" y="21"/>
                  <a:pt x="533" y="61"/>
                  <a:pt x="543" y="71"/>
                </a:cubicBezTo>
                <a:cubicBezTo>
                  <a:pt x="552" y="80"/>
                  <a:pt x="580" y="83"/>
                  <a:pt x="592" y="88"/>
                </a:cubicBezTo>
                <a:cubicBezTo>
                  <a:pt x="648" y="68"/>
                  <a:pt x="695" y="32"/>
                  <a:pt x="751" y="11"/>
                </a:cubicBezTo>
                <a:cubicBezTo>
                  <a:pt x="752" y="11"/>
                  <a:pt x="800" y="15"/>
                  <a:pt x="812" y="22"/>
                </a:cubicBezTo>
                <a:cubicBezTo>
                  <a:pt x="836" y="35"/>
                  <a:pt x="851" y="52"/>
                  <a:pt x="877" y="60"/>
                </a:cubicBezTo>
                <a:cubicBezTo>
                  <a:pt x="905" y="88"/>
                  <a:pt x="910" y="82"/>
                  <a:pt x="954" y="77"/>
                </a:cubicBezTo>
                <a:cubicBezTo>
                  <a:pt x="972" y="71"/>
                  <a:pt x="985" y="60"/>
                  <a:pt x="1004" y="55"/>
                </a:cubicBezTo>
                <a:cubicBezTo>
                  <a:pt x="1023" y="42"/>
                  <a:pt x="1047" y="30"/>
                  <a:pt x="1069" y="22"/>
                </a:cubicBezTo>
                <a:cubicBezTo>
                  <a:pt x="1097" y="25"/>
                  <a:pt x="1128" y="18"/>
                  <a:pt x="1152" y="33"/>
                </a:cubicBezTo>
                <a:cubicBezTo>
                  <a:pt x="1164" y="41"/>
                  <a:pt x="1168" y="57"/>
                  <a:pt x="1179" y="66"/>
                </a:cubicBezTo>
                <a:cubicBezTo>
                  <a:pt x="1204" y="86"/>
                  <a:pt x="1217" y="89"/>
                  <a:pt x="1245" y="99"/>
                </a:cubicBezTo>
                <a:cubicBezTo>
                  <a:pt x="1280" y="91"/>
                  <a:pt x="1291" y="87"/>
                  <a:pt x="1322" y="66"/>
                </a:cubicBezTo>
                <a:cubicBezTo>
                  <a:pt x="1327" y="62"/>
                  <a:pt x="1338" y="55"/>
                  <a:pt x="1338" y="55"/>
                </a:cubicBezTo>
                <a:cubicBezTo>
                  <a:pt x="1348" y="40"/>
                  <a:pt x="1351" y="34"/>
                  <a:pt x="1366" y="22"/>
                </a:cubicBezTo>
                <a:cubicBezTo>
                  <a:pt x="1376" y="14"/>
                  <a:pt x="1398" y="0"/>
                  <a:pt x="1398" y="0"/>
                </a:cubicBezTo>
                <a:cubicBezTo>
                  <a:pt x="1409" y="2"/>
                  <a:pt x="1421" y="1"/>
                  <a:pt x="1431" y="6"/>
                </a:cubicBezTo>
                <a:cubicBezTo>
                  <a:pt x="1442" y="12"/>
                  <a:pt x="1441" y="49"/>
                  <a:pt x="1448" y="60"/>
                </a:cubicBezTo>
                <a:cubicBezTo>
                  <a:pt x="1465" y="90"/>
                  <a:pt x="1472" y="99"/>
                  <a:pt x="1503" y="110"/>
                </a:cubicBezTo>
                <a:cubicBezTo>
                  <a:pt x="1554" y="99"/>
                  <a:pt x="1553" y="75"/>
                  <a:pt x="1590" y="49"/>
                </a:cubicBezTo>
                <a:cubicBezTo>
                  <a:pt x="1602" y="31"/>
                  <a:pt x="1595" y="33"/>
                  <a:pt x="1607" y="33"/>
                </a:cubicBezTo>
                <a:lnTo>
                  <a:pt x="1607" y="1437"/>
                </a:lnTo>
                <a:lnTo>
                  <a:pt x="0" y="1437"/>
                </a:lnTo>
                <a:lnTo>
                  <a:pt x="5" y="104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10" name="Picture 8" descr="j0412790[1]">
            <a:extLst>
              <a:ext uri="{FF2B5EF4-FFF2-40B4-BE49-F238E27FC236}">
                <a16:creationId xmlns:a16="http://schemas.microsoft.com/office/drawing/2014/main" id="{1122E869-79EF-4C9B-8FCC-67BBA6DB1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91"/>
          <a:stretch>
            <a:fillRect/>
          </a:stretch>
        </p:blipFill>
        <p:spPr bwMode="auto">
          <a:xfrm>
            <a:off x="7888288" y="2867025"/>
            <a:ext cx="1116012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9">
            <a:extLst>
              <a:ext uri="{FF2B5EF4-FFF2-40B4-BE49-F238E27FC236}">
                <a16:creationId xmlns:a16="http://schemas.microsoft.com/office/drawing/2014/main" id="{E313C451-D006-4194-BA78-075A93B99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6" y="2310599"/>
            <a:ext cx="24812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en-US" sz="2000" dirty="0">
                <a:solidFill>
                  <a:schemeClr val="bg1"/>
                </a:solidFill>
              </a:rPr>
              <a:t>Резервуар</a:t>
            </a:r>
            <a:r>
              <a:rPr lang="en-US" altLang="en-US" sz="2000" dirty="0">
                <a:solidFill>
                  <a:schemeClr val="bg1"/>
                </a:solidFill>
              </a:rPr>
              <a:t> (</a:t>
            </a:r>
            <a:r>
              <a:rPr lang="uk-UA" altLang="en-US" sz="2000" dirty="0">
                <a:solidFill>
                  <a:schemeClr val="bg1"/>
                </a:solidFill>
              </a:rPr>
              <a:t>Батарея</a:t>
            </a:r>
            <a:r>
              <a:rPr lang="en-US" altLang="en-US" sz="20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B1863F5B-CD38-49E7-B273-9F6773743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9209" y="2533744"/>
            <a:ext cx="19954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2000" dirty="0"/>
              <a:t>Вентиль</a:t>
            </a:r>
            <a:r>
              <a:rPr lang="en-US" altLang="en-US" sz="2000" dirty="0"/>
              <a:t> (</a:t>
            </a:r>
            <a:r>
              <a:rPr lang="uk-UA" altLang="en-US" sz="2000" dirty="0"/>
              <a:t>Ключ</a:t>
            </a:r>
            <a:r>
              <a:rPr lang="en-US" altLang="en-US" sz="2000" dirty="0"/>
              <a:t>)</a:t>
            </a: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D634C707-A49F-4CFE-BD73-8EAF99F99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300" y="3189288"/>
            <a:ext cx="4987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en-US" sz="2000" dirty="0">
                <a:solidFill>
                  <a:schemeClr val="bg1"/>
                </a:solidFill>
              </a:rPr>
              <a:t>Труба</a:t>
            </a:r>
            <a:r>
              <a:rPr lang="en-US" altLang="en-US" sz="2000" dirty="0">
                <a:solidFill>
                  <a:schemeClr val="bg1"/>
                </a:solidFill>
              </a:rPr>
              <a:t> (</a:t>
            </a:r>
            <a:r>
              <a:rPr lang="uk-UA" altLang="en-US" sz="2000" dirty="0">
                <a:solidFill>
                  <a:schemeClr val="bg1"/>
                </a:solidFill>
              </a:rPr>
              <a:t>Дріт</a:t>
            </a:r>
            <a:r>
              <a:rPr lang="en-US" altLang="en-US" sz="20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8099F6C5-9638-4B16-B2CC-6F60189364F9}"/>
              </a:ext>
            </a:extLst>
          </p:cNvPr>
          <p:cNvSpPr>
            <a:spLocks/>
          </p:cNvSpPr>
          <p:nvPr/>
        </p:nvSpPr>
        <p:spPr bwMode="auto">
          <a:xfrm>
            <a:off x="327025" y="1138238"/>
            <a:ext cx="7593013" cy="3100387"/>
          </a:xfrm>
          <a:custGeom>
            <a:avLst/>
            <a:gdLst>
              <a:gd name="T0" fmla="*/ 0 w 4783"/>
              <a:gd name="T1" fmla="*/ 2147483647 h 1953"/>
              <a:gd name="T2" fmla="*/ 0 w 4783"/>
              <a:gd name="T3" fmla="*/ 2147483647 h 1953"/>
              <a:gd name="T4" fmla="*/ 2147483647 w 4783"/>
              <a:gd name="T5" fmla="*/ 2147483647 h 1953"/>
              <a:gd name="T6" fmla="*/ 2147483647 w 4783"/>
              <a:gd name="T7" fmla="*/ 2147483647 h 1953"/>
              <a:gd name="T8" fmla="*/ 2147483647 w 4783"/>
              <a:gd name="T9" fmla="*/ 2147483647 h 1953"/>
              <a:gd name="T10" fmla="*/ 2147483647 w 4783"/>
              <a:gd name="T11" fmla="*/ 2147483647 h 1953"/>
              <a:gd name="T12" fmla="*/ 2147483647 w 4783"/>
              <a:gd name="T13" fmla="*/ 2147483647 h 1953"/>
              <a:gd name="T14" fmla="*/ 2147483647 w 4783"/>
              <a:gd name="T15" fmla="*/ 0 h 195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783"/>
              <a:gd name="T25" fmla="*/ 0 h 1953"/>
              <a:gd name="T26" fmla="*/ 4783 w 4783"/>
              <a:gd name="T27" fmla="*/ 1953 h 195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783" h="1953">
                <a:moveTo>
                  <a:pt x="0" y="6"/>
                </a:moveTo>
                <a:lnTo>
                  <a:pt x="0" y="1953"/>
                </a:lnTo>
                <a:lnTo>
                  <a:pt x="1618" y="1953"/>
                </a:lnTo>
                <a:lnTo>
                  <a:pt x="1618" y="1531"/>
                </a:lnTo>
                <a:lnTo>
                  <a:pt x="4783" y="1531"/>
                </a:lnTo>
                <a:lnTo>
                  <a:pt x="4783" y="1295"/>
                </a:lnTo>
                <a:lnTo>
                  <a:pt x="1607" y="1295"/>
                </a:lnTo>
                <a:lnTo>
                  <a:pt x="1607" y="0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99C707-5941-42EA-B093-8FC598CC1BB7}"/>
              </a:ext>
            </a:extLst>
          </p:cNvPr>
          <p:cNvSpPr txBox="1"/>
          <p:nvPr/>
        </p:nvSpPr>
        <p:spPr>
          <a:xfrm>
            <a:off x="227015" y="4334523"/>
            <a:ext cx="32912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Чим більший гідростатичний тиск, що є в резервуарі, тим більший плин може створюватися. Чим більший об’єм рідини – тим довше може підтримуватися плин. З витратою рідини з резервуара зменшується швидкість плину.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BA7F6D-0418-4934-8E0D-B45357532BD6}"/>
              </a:ext>
            </a:extLst>
          </p:cNvPr>
          <p:cNvSpPr txBox="1"/>
          <p:nvPr/>
        </p:nvSpPr>
        <p:spPr>
          <a:xfrm>
            <a:off x="9178478" y="3344862"/>
            <a:ext cx="2498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При відімкнутому вентилі є плин рідини.</a:t>
            </a:r>
          </a:p>
          <a:p>
            <a:r>
              <a:rPr lang="uk-UA" dirty="0"/>
              <a:t>При замкнутому - немає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9484DD-3068-4B70-930B-AD553CBBD77D}"/>
              </a:ext>
            </a:extLst>
          </p:cNvPr>
          <p:cNvSpPr txBox="1"/>
          <p:nvPr/>
        </p:nvSpPr>
        <p:spPr>
          <a:xfrm>
            <a:off x="3354284" y="1558152"/>
            <a:ext cx="4304369" cy="1535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Сам плин рідини є аналогом напрямленого переміщення зарядів.</a:t>
            </a:r>
          </a:p>
          <a:p>
            <a:r>
              <a:rPr lang="uk-UA" dirty="0"/>
              <a:t>У випадку рідини говорять про об’ємну витрату, у випадку зарядів – про електричний струм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32B5BE-6B4E-43ED-BA60-18DF63CBF462}"/>
              </a:ext>
            </a:extLst>
          </p:cNvPr>
          <p:cNvSpPr txBox="1"/>
          <p:nvPr/>
        </p:nvSpPr>
        <p:spPr>
          <a:xfrm>
            <a:off x="3801474" y="3712170"/>
            <a:ext cx="39126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Якщо труба має всередині якійсь </a:t>
            </a:r>
            <a:r>
              <a:rPr lang="uk-UA" dirty="0" err="1"/>
              <a:t>засор</a:t>
            </a:r>
            <a:r>
              <a:rPr lang="uk-UA" dirty="0"/>
              <a:t>, це спричиняє супротив руху рідини.</a:t>
            </a:r>
          </a:p>
          <a:p>
            <a:r>
              <a:rPr lang="uk-UA" dirty="0"/>
              <a:t>Так само як електричний опір характеризує супротив напрямленому руху зарядів</a:t>
            </a:r>
          </a:p>
        </p:txBody>
      </p:sp>
    </p:spTree>
    <p:extLst>
      <p:ext uri="{BB962C8B-B14F-4D97-AF65-F5344CB8AC3E}">
        <p14:creationId xmlns:p14="http://schemas.microsoft.com/office/powerpoint/2010/main" val="37562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03D4D2-A28B-4511-89F3-34777D5CE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5945"/>
          </a:xfrm>
        </p:spPr>
        <p:txBody>
          <a:bodyPr/>
          <a:lstStyle/>
          <a:p>
            <a:pPr algn="ctr"/>
            <a:r>
              <a:rPr lang="uk-UA" dirty="0"/>
              <a:t>Закон </a:t>
            </a:r>
            <a:r>
              <a:rPr lang="uk-UA" dirty="0" err="1"/>
              <a:t>Ома</a:t>
            </a:r>
            <a:endParaRPr lang="uk-UA" dirty="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27179D1-5DEB-4FE9-9E10-EC55C3A2A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pSp>
        <p:nvGrpSpPr>
          <p:cNvPr id="5" name="Group 92">
            <a:extLst>
              <a:ext uri="{FF2B5EF4-FFF2-40B4-BE49-F238E27FC236}">
                <a16:creationId xmlns:a16="http://schemas.microsoft.com/office/drawing/2014/main" id="{B88B7287-21DB-4EDF-8921-54796D272966}"/>
              </a:ext>
            </a:extLst>
          </p:cNvPr>
          <p:cNvGrpSpPr>
            <a:grpSpLocks/>
          </p:cNvGrpSpPr>
          <p:nvPr/>
        </p:nvGrpSpPr>
        <p:grpSpPr bwMode="auto">
          <a:xfrm>
            <a:off x="6290945" y="9578340"/>
            <a:ext cx="951230" cy="688975"/>
            <a:chOff x="3891" y="3156"/>
            <a:chExt cx="1707" cy="994"/>
          </a:xfrm>
        </p:grpSpPr>
        <p:cxnSp>
          <p:nvCxnSpPr>
            <p:cNvPr id="6" name="Line 93">
              <a:extLst>
                <a:ext uri="{FF2B5EF4-FFF2-40B4-BE49-F238E27FC236}">
                  <a16:creationId xmlns:a16="http://schemas.microsoft.com/office/drawing/2014/main" id="{0DE80FC1-D790-4B71-AD45-02D158824AA6}"/>
                </a:ext>
              </a:extLst>
            </p:cNvPr>
            <p:cNvCxnSpPr/>
            <p:nvPr/>
          </p:nvCxnSpPr>
          <p:spPr bwMode="auto">
            <a:xfrm>
              <a:off x="3891" y="3669"/>
              <a:ext cx="37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Line 94">
              <a:extLst>
                <a:ext uri="{FF2B5EF4-FFF2-40B4-BE49-F238E27FC236}">
                  <a16:creationId xmlns:a16="http://schemas.microsoft.com/office/drawing/2014/main" id="{7BC75E7C-3C0B-4886-B587-E5CC84075792}"/>
                </a:ext>
              </a:extLst>
            </p:cNvPr>
            <p:cNvCxnSpPr/>
            <p:nvPr/>
          </p:nvCxnSpPr>
          <p:spPr bwMode="auto">
            <a:xfrm>
              <a:off x="5192" y="3669"/>
              <a:ext cx="40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Line 95">
              <a:extLst>
                <a:ext uri="{FF2B5EF4-FFF2-40B4-BE49-F238E27FC236}">
                  <a16:creationId xmlns:a16="http://schemas.microsoft.com/office/drawing/2014/main" id="{AA6679B7-556C-41A6-8FE7-02AA9B11ECFB}"/>
                </a:ext>
              </a:extLst>
            </p:cNvPr>
            <p:cNvCxnSpPr/>
            <p:nvPr/>
          </p:nvCxnSpPr>
          <p:spPr bwMode="auto">
            <a:xfrm>
              <a:off x="4080" y="3168"/>
              <a:ext cx="0" cy="50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Line 96">
              <a:extLst>
                <a:ext uri="{FF2B5EF4-FFF2-40B4-BE49-F238E27FC236}">
                  <a16:creationId xmlns:a16="http://schemas.microsoft.com/office/drawing/2014/main" id="{8CB9D0AF-B793-438D-B63E-1EB9B891F902}"/>
                </a:ext>
              </a:extLst>
            </p:cNvPr>
            <p:cNvCxnSpPr/>
            <p:nvPr/>
          </p:nvCxnSpPr>
          <p:spPr bwMode="auto">
            <a:xfrm>
              <a:off x="5424" y="3168"/>
              <a:ext cx="0" cy="50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Line 97">
              <a:extLst>
                <a:ext uri="{FF2B5EF4-FFF2-40B4-BE49-F238E27FC236}">
                  <a16:creationId xmlns:a16="http://schemas.microsoft.com/office/drawing/2014/main" id="{69D6BE26-FA04-4120-97CE-1C88EE92AD53}"/>
                </a:ext>
              </a:extLst>
            </p:cNvPr>
            <p:cNvCxnSpPr/>
            <p:nvPr/>
          </p:nvCxnSpPr>
          <p:spPr bwMode="auto">
            <a:xfrm>
              <a:off x="4416" y="3936"/>
              <a:ext cx="64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Line 98">
              <a:extLst>
                <a:ext uri="{FF2B5EF4-FFF2-40B4-BE49-F238E27FC236}">
                  <a16:creationId xmlns:a16="http://schemas.microsoft.com/office/drawing/2014/main" id="{1F444EBA-E138-42B2-90C5-E8AC28618E1D}"/>
                </a:ext>
              </a:extLst>
            </p:cNvPr>
            <p:cNvCxnSpPr/>
            <p:nvPr/>
          </p:nvCxnSpPr>
          <p:spPr bwMode="auto">
            <a:xfrm>
              <a:off x="4080" y="3387"/>
              <a:ext cx="133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99">
              <a:extLst>
                <a:ext uri="{FF2B5EF4-FFF2-40B4-BE49-F238E27FC236}">
                  <a16:creationId xmlns:a16="http://schemas.microsoft.com/office/drawing/2014/main" id="{478E957F-0BB6-456B-96FB-96875D7977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3504"/>
              <a:ext cx="912" cy="336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rot="0" vert="horz" wrap="square" lIns="54000" tIns="36000" rIns="54000" bIns="4680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900" b="1" i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R</a:t>
              </a:r>
              <a:endParaRPr lang="uk-UA" sz="11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3" name="Oval 100">
              <a:extLst>
                <a:ext uri="{FF2B5EF4-FFF2-40B4-BE49-F238E27FC236}">
                  <a16:creationId xmlns:a16="http://schemas.microsoft.com/office/drawing/2014/main" id="{70251A9B-F595-4341-9B42-6BEB3770D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8" y="3634"/>
              <a:ext cx="90" cy="7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14" name="Oval 101">
              <a:extLst>
                <a:ext uri="{FF2B5EF4-FFF2-40B4-BE49-F238E27FC236}">
                  <a16:creationId xmlns:a16="http://schemas.microsoft.com/office/drawing/2014/main" id="{FACC0DBB-6269-4F8D-A00F-94C4D79A2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3" y="3634"/>
              <a:ext cx="90" cy="7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15" name="Text Box 102">
              <a:extLst>
                <a:ext uri="{FF2B5EF4-FFF2-40B4-BE49-F238E27FC236}">
                  <a16:creationId xmlns:a16="http://schemas.microsoft.com/office/drawing/2014/main" id="{BA3BA748-6BC3-45E4-9ABC-EF3774256D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6" y="3156"/>
              <a:ext cx="324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54000" tIns="10800" rIns="54000" bIns="1080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900" b="1" i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U</a:t>
              </a:r>
              <a:endParaRPr lang="uk-UA" sz="11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6" name="Text Box 103">
              <a:extLst>
                <a:ext uri="{FF2B5EF4-FFF2-40B4-BE49-F238E27FC236}">
                  <a16:creationId xmlns:a16="http://schemas.microsoft.com/office/drawing/2014/main" id="{B6A005A9-D351-4D80-A5CD-29CB2B3A6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3" y="3966"/>
              <a:ext cx="32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54000" tIns="10800" rIns="54000" bIns="1080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900" b="1" i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I</a:t>
              </a:r>
              <a:endParaRPr lang="uk-UA" sz="11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7">
                <a:extLst>
                  <a:ext uri="{FF2B5EF4-FFF2-40B4-BE49-F238E27FC236}">
                    <a16:creationId xmlns:a16="http://schemas.microsoft.com/office/drawing/2014/main" id="{1327DDF3-F381-45B6-BEA7-08EC63022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817" y="900887"/>
                <a:ext cx="11384986" cy="22663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uk-UA" altLang="uk-UA" sz="2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uk-UA" sz="2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Закон </a:t>
                </a:r>
                <a:r>
                  <a:rPr kumimoji="0" lang="uk-UA" altLang="uk-UA" sz="24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Ома</a:t>
                </a:r>
                <a:r>
                  <a:rPr kumimoji="0" lang="uk-UA" altLang="uk-UA" sz="2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для ділянки кола:</a:t>
                </a:r>
                <a:r>
                  <a:rPr kumimoji="0" lang="uk-UA" altLang="uk-UA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сила струму </a:t>
                </a:r>
                <a:r>
                  <a:rPr kumimoji="0" lang="uk-UA" altLang="uk-UA" sz="24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</a:rPr>
                  <a:t>I</a:t>
                </a:r>
                <a:r>
                  <a:rPr kumimoji="0" lang="uk-UA" altLang="uk-UA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 </a:t>
                </a:r>
                <a:r>
                  <a:rPr kumimoji="0" lang="uk-UA" altLang="uk-UA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є прямо пропорційною до напруги </a:t>
                </a:r>
                <a:r>
                  <a:rPr kumimoji="0" lang="uk-UA" altLang="uk-UA" sz="24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</a:rPr>
                  <a:t>U</a:t>
                </a:r>
                <a:r>
                  <a:rPr kumimoji="0" lang="uk-UA" altLang="uk-UA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, прикладеної до цієї ділянки кола, і обернено пропорційною до її опору</a:t>
                </a:r>
                <a:r>
                  <a:rPr kumimoji="0" lang="uk-UA" altLang="uk-UA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uk-UA" altLang="uk-UA" sz="24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</a:rPr>
                  <a:t>R</a:t>
                </a:r>
                <a:r>
                  <a:rPr kumimoji="0" lang="uk-UA" altLang="uk-UA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:</a:t>
                </a:r>
                <a:endParaRPr kumimoji="0" lang="en-US" altLang="uk-UA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uk-U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altLang="uk-UA" sz="3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𝐼</m:t>
                    </m:r>
                    <m:r>
                      <a:rPr kumimoji="0" lang="en-US" altLang="uk-UA" sz="3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altLang="uk-UA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altLang="uk-UA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𝑈</m:t>
                        </m:r>
                      </m:num>
                      <m:den>
                        <m:r>
                          <a:rPr kumimoji="0" lang="en-US" altLang="uk-UA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kumimoji="0" lang="uk-UA" altLang="uk-UA" sz="32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</a:rPr>
                  <a:t>.</a:t>
                </a:r>
                <a:endParaRPr kumimoji="0" lang="uk-UA" altLang="uk-UA" sz="3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Rectangle 17">
                <a:extLst>
                  <a:ext uri="{FF2B5EF4-FFF2-40B4-BE49-F238E27FC236}">
                    <a16:creationId xmlns:a16="http://schemas.microsoft.com/office/drawing/2014/main" id="{1327DDF3-F381-45B6-BEA7-08EC630227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817" y="900887"/>
                <a:ext cx="11384986" cy="2266390"/>
              </a:xfrm>
              <a:prstGeom prst="rect">
                <a:avLst/>
              </a:prstGeom>
              <a:blipFill>
                <a:blip r:embed="rId2"/>
                <a:stretch>
                  <a:fillRect l="-857" r="-857" b="-3495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9FBEE32-5A05-4560-80A1-8C959CF3B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705" y="3215041"/>
            <a:ext cx="7268589" cy="3286584"/>
          </a:xfrm>
          <a:prstGeom prst="rect">
            <a:avLst/>
          </a:prstGeom>
        </p:spPr>
      </p:pic>
      <p:cxnSp>
        <p:nvCxnSpPr>
          <p:cNvPr id="36" name="Пряма зі стрілкою 35">
            <a:extLst>
              <a:ext uri="{FF2B5EF4-FFF2-40B4-BE49-F238E27FC236}">
                <a16:creationId xmlns:a16="http://schemas.microsoft.com/office/drawing/2014/main" id="{DAF3F008-AD29-41E4-BA7C-CB1B7A3CF959}"/>
              </a:ext>
            </a:extLst>
          </p:cNvPr>
          <p:cNvCxnSpPr/>
          <p:nvPr/>
        </p:nvCxnSpPr>
        <p:spPr>
          <a:xfrm>
            <a:off x="1789043" y="3425001"/>
            <a:ext cx="1457740" cy="0"/>
          </a:xfrm>
          <a:prstGeom prst="straightConnector1">
            <a:avLst/>
          </a:prstGeom>
          <a:ln w="57150"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4C39465-2B83-4922-B890-6666C8394FFD}"/>
              </a:ext>
            </a:extLst>
          </p:cNvPr>
          <p:cNvSpPr txBox="1"/>
          <p:nvPr/>
        </p:nvSpPr>
        <p:spPr>
          <a:xfrm>
            <a:off x="5862129" y="6025378"/>
            <a:ext cx="857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U</a:t>
            </a:r>
            <a:endParaRPr lang="uk-UA" sz="5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A178015-117F-4C96-8583-BEB429F09CF8}"/>
              </a:ext>
            </a:extLst>
          </p:cNvPr>
          <p:cNvSpPr txBox="1"/>
          <p:nvPr/>
        </p:nvSpPr>
        <p:spPr>
          <a:xfrm>
            <a:off x="2089097" y="2493530"/>
            <a:ext cx="857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I</a:t>
            </a:r>
            <a:endParaRPr lang="uk-UA" sz="5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0B49EF0-14AE-4794-8F3C-6B74BEE23E61}"/>
              </a:ext>
            </a:extLst>
          </p:cNvPr>
          <p:cNvSpPr txBox="1"/>
          <p:nvPr/>
        </p:nvSpPr>
        <p:spPr>
          <a:xfrm>
            <a:off x="5815031" y="3689588"/>
            <a:ext cx="857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R</a:t>
            </a:r>
            <a:endParaRPr lang="uk-UA" sz="5400" dirty="0"/>
          </a:p>
        </p:txBody>
      </p:sp>
    </p:spTree>
    <p:extLst>
      <p:ext uri="{BB962C8B-B14F-4D97-AF65-F5344CB8AC3E}">
        <p14:creationId xmlns:p14="http://schemas.microsoft.com/office/powerpoint/2010/main" val="169165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5396A9-E3BD-4373-96D8-68ACFFA34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370" y="1179443"/>
            <a:ext cx="9015260" cy="567855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FC318B-8862-47DC-A633-B0D279E6F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0621"/>
            <a:ext cx="10515600" cy="1325563"/>
          </a:xfrm>
        </p:spPr>
        <p:txBody>
          <a:bodyPr/>
          <a:lstStyle/>
          <a:p>
            <a:pPr algn="ctr"/>
            <a:r>
              <a:rPr lang="uk-UA" dirty="0"/>
              <a:t>Гідродинамічна аналогія</a:t>
            </a:r>
            <a:r>
              <a:rPr lang="en-US" dirty="0"/>
              <a:t> </a:t>
            </a:r>
            <a:r>
              <a:rPr lang="uk-UA" dirty="0"/>
              <a:t>(постійний струм)</a:t>
            </a:r>
          </a:p>
        </p:txBody>
      </p:sp>
    </p:spTree>
    <p:extLst>
      <p:ext uri="{BB962C8B-B14F-4D97-AF65-F5344CB8AC3E}">
        <p14:creationId xmlns:p14="http://schemas.microsoft.com/office/powerpoint/2010/main" val="1403038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41C65B-DE6C-F80B-4A53-3A00C7803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900" dirty="0"/>
              <a:t>Ефективна електрична схема мембрани</a:t>
            </a:r>
            <a:br>
              <a:rPr lang="uk-UA" sz="4900" b="1" dirty="0">
                <a:latin typeface="Söhne"/>
              </a:rPr>
            </a:b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CF5C3F-22D8-9B0F-3C00-B74BC6B7E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7" y="1772537"/>
            <a:ext cx="5936703" cy="48235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6E8638C-335D-CD02-55BB-101C3644E8AD}"/>
              </a:ext>
            </a:extLst>
          </p:cNvPr>
          <p:cNvSpPr txBox="1"/>
          <p:nvPr/>
        </p:nvSpPr>
        <p:spPr>
          <a:xfrm>
            <a:off x="5876722" y="1091167"/>
            <a:ext cx="631527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b="1" i="0" dirty="0">
                <a:effectLst/>
                <a:latin typeface="Söhne"/>
              </a:rPr>
              <a:t>Основні Компоненти</a:t>
            </a:r>
          </a:p>
          <a:p>
            <a:pPr algn="l">
              <a:buFont typeface="+mj-lt"/>
              <a:buAutoNum type="arabicPeriod"/>
            </a:pPr>
            <a:r>
              <a:rPr lang="uk-UA" b="1" i="0" dirty="0">
                <a:effectLst/>
                <a:latin typeface="Söhne"/>
              </a:rPr>
              <a:t>Конденсатор:</a:t>
            </a:r>
            <a:r>
              <a:rPr lang="uk-UA" b="0" i="0" dirty="0">
                <a:effectLst/>
                <a:latin typeface="Söhne"/>
              </a:rPr>
              <a:t> Відповідає за двошарову структуру ліпідів мембрани.</a:t>
            </a:r>
          </a:p>
          <a:p>
            <a:pPr algn="l">
              <a:buFont typeface="+mj-lt"/>
              <a:buAutoNum type="arabicPeriod"/>
            </a:pPr>
            <a:r>
              <a:rPr lang="uk-UA" b="1" i="0" dirty="0">
                <a:effectLst/>
                <a:latin typeface="Söhne"/>
              </a:rPr>
              <a:t>Змінні резистори (</a:t>
            </a:r>
            <a:r>
              <a:rPr lang="en-US" b="1" i="1" dirty="0">
                <a:effectLst/>
                <a:latin typeface="KaTeX_Math"/>
              </a:rPr>
              <a:t>R</a:t>
            </a:r>
            <a:r>
              <a:rPr lang="en-US" b="1" i="0" dirty="0">
                <a:effectLst/>
                <a:latin typeface="Söhne"/>
              </a:rPr>
              <a:t>):</a:t>
            </a:r>
            <a:r>
              <a:rPr lang="en-US" b="0" i="0" dirty="0">
                <a:effectLst/>
                <a:latin typeface="Söhne"/>
              </a:rPr>
              <a:t> </a:t>
            </a:r>
            <a:r>
              <a:rPr lang="uk-UA" b="0" i="0" dirty="0">
                <a:effectLst/>
                <a:latin typeface="Söhne"/>
              </a:rPr>
              <a:t>Представляють іонні канали, які можуть відкриватися та закриватися.</a:t>
            </a:r>
          </a:p>
          <a:p>
            <a:pPr algn="l">
              <a:buFont typeface="+mj-lt"/>
              <a:buAutoNum type="arabicPeriod"/>
            </a:pPr>
            <a:r>
              <a:rPr lang="uk-UA" b="1" i="0" dirty="0">
                <a:effectLst/>
                <a:latin typeface="Söhne"/>
              </a:rPr>
              <a:t>Електрорушійні сили (ЕРС</a:t>
            </a:r>
            <a:r>
              <a:rPr lang="en-US" b="1" i="0" dirty="0">
                <a:effectLst/>
                <a:latin typeface="Söhne"/>
              </a:rPr>
              <a:t>, E</a:t>
            </a:r>
            <a:r>
              <a:rPr lang="uk-UA" b="1" i="0" dirty="0">
                <a:effectLst/>
                <a:latin typeface="Söhne"/>
              </a:rPr>
              <a:t>):</a:t>
            </a:r>
            <a:r>
              <a:rPr lang="uk-UA" b="0" i="0" dirty="0">
                <a:effectLst/>
                <a:latin typeface="Söhne"/>
              </a:rPr>
              <a:t> Симулюють наявність концентраційних градієнтів іонів через мембрану.</a:t>
            </a:r>
            <a:endParaRPr lang="en-US" b="0" i="0" dirty="0">
              <a:effectLst/>
              <a:latin typeface="Söhne"/>
            </a:endParaRPr>
          </a:p>
          <a:p>
            <a:pPr algn="l"/>
            <a:r>
              <a:rPr lang="uk-UA" b="1" i="0" dirty="0">
                <a:effectLst/>
                <a:latin typeface="Söhne"/>
              </a:rPr>
              <a:t>Ключові Особливості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i="0" dirty="0">
                <a:effectLst/>
                <a:latin typeface="Söhne"/>
              </a:rPr>
              <a:t>Паралельна Структура:</a:t>
            </a:r>
            <a:r>
              <a:rPr lang="uk-UA" b="0" i="0" dirty="0">
                <a:effectLst/>
                <a:latin typeface="Söhne"/>
              </a:rPr>
              <a:t> Всі іонні канали (</a:t>
            </a:r>
            <a:r>
              <a:rPr lang="en-US" b="0" i="0" dirty="0">
                <a:effectLst/>
                <a:latin typeface="Söhne"/>
              </a:rPr>
              <a:t>Na+, K+, Cl-) </a:t>
            </a:r>
            <a:r>
              <a:rPr lang="uk-UA" b="0" i="0" dirty="0">
                <a:effectLst/>
                <a:latin typeface="Söhne"/>
              </a:rPr>
              <a:t>розташовані паралельно.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i="0" dirty="0">
                <a:effectLst/>
                <a:latin typeface="Söhne"/>
              </a:rPr>
              <a:t>Динамічність:</a:t>
            </a:r>
            <a:r>
              <a:rPr lang="uk-UA" b="0" i="0" dirty="0">
                <a:effectLst/>
                <a:latin typeface="Söhne"/>
              </a:rPr>
              <a:t> Резистори можуть змінювати свою провідність в залежності від різних сигналів (напр., відкриття/закриття каналів).</a:t>
            </a:r>
          </a:p>
          <a:p>
            <a:pPr algn="l"/>
            <a:r>
              <a:rPr lang="uk-UA" b="1" i="0" dirty="0">
                <a:effectLst/>
                <a:latin typeface="Söhne"/>
              </a:rPr>
              <a:t>Клінічна </a:t>
            </a:r>
            <a:r>
              <a:rPr lang="uk-UA" b="1" i="0" dirty="0" err="1">
                <a:effectLst/>
                <a:latin typeface="Söhne"/>
              </a:rPr>
              <a:t>Релевантність</a:t>
            </a:r>
            <a:endParaRPr lang="uk-UA" b="1" i="0" dirty="0"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i="0" dirty="0">
                <a:effectLst/>
                <a:latin typeface="Söhne"/>
              </a:rPr>
              <a:t>Потенціал Мембрани:</a:t>
            </a:r>
            <a:r>
              <a:rPr lang="uk-UA" b="0" i="0" dirty="0">
                <a:effectLst/>
                <a:latin typeface="Söhne"/>
              </a:rPr>
              <a:t> Модель допомагає зрозуміти відпочинковий потенціал мембрани та механізми акційних потенціалів.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dirty="0">
                <a:latin typeface="Söhne"/>
              </a:rPr>
              <a:t>Застосування</a:t>
            </a:r>
            <a:r>
              <a:rPr lang="uk-UA" b="1" i="0" dirty="0">
                <a:effectLst/>
                <a:latin typeface="Söhne"/>
              </a:rPr>
              <a:t>:</a:t>
            </a:r>
            <a:r>
              <a:rPr lang="uk-UA" b="0" i="0" dirty="0">
                <a:effectLst/>
                <a:latin typeface="Söhne"/>
              </a:rPr>
              <a:t> Знання електричної моделі використовується при розробці медикаментів, що взаємодіють з іонними каналами.</a:t>
            </a:r>
          </a:p>
          <a:p>
            <a:pPr algn="l"/>
            <a:endParaRPr lang="uk-UA" b="0" i="0" dirty="0"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3695858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2D418-6318-A8A8-1D6A-F7301A354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400" dirty="0"/>
              <a:t>Ефективна електрична схема </a:t>
            </a:r>
            <a:r>
              <a:rPr lang="uk-UA" sz="4400" dirty="0" err="1"/>
              <a:t>кожи</a:t>
            </a:r>
            <a:br>
              <a:rPr lang="uk-UA" sz="4400" b="1" dirty="0">
                <a:latin typeface="Söhne"/>
              </a:rPr>
            </a:br>
            <a:endParaRPr lang="uk-UA" dirty="0"/>
          </a:p>
        </p:txBody>
      </p:sp>
      <p:pic>
        <p:nvPicPr>
          <p:cNvPr id="12290" name="Picture 2" descr="Schematic and electrical equivalent circuit model of electrode-skin... |  Download Scientific Diagram">
            <a:extLst>
              <a:ext uri="{FF2B5EF4-FFF2-40B4-BE49-F238E27FC236}">
                <a16:creationId xmlns:a16="http://schemas.microsoft.com/office/drawing/2014/main" id="{DE1DE11C-96DD-D89F-A77F-969462B5D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963" y="1690688"/>
            <a:ext cx="7652551" cy="437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5F7CF7-66AA-B70E-78E8-C33F2E3F3294}"/>
              </a:ext>
            </a:extLst>
          </p:cNvPr>
          <p:cNvSpPr txBox="1"/>
          <p:nvPr/>
        </p:nvSpPr>
        <p:spPr>
          <a:xfrm>
            <a:off x="7102135" y="1367162"/>
            <a:ext cx="519343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b="1" i="0" dirty="0">
                <a:effectLst/>
                <a:latin typeface="Söhne"/>
              </a:rPr>
              <a:t>Основні Компоненти</a:t>
            </a:r>
          </a:p>
          <a:p>
            <a:pPr algn="l">
              <a:buFont typeface="+mj-lt"/>
              <a:buAutoNum type="arabicPeriod"/>
            </a:pPr>
            <a:r>
              <a:rPr lang="uk-UA" b="1" i="0" dirty="0">
                <a:effectLst/>
                <a:latin typeface="Söhne"/>
              </a:rPr>
              <a:t>Струмові Шляхи:</a:t>
            </a:r>
            <a:r>
              <a:rPr lang="uk-UA" b="0" i="0" dirty="0">
                <a:effectLst/>
                <a:latin typeface="Söhne"/>
              </a:rPr>
              <a:t> Представлені резисторами, що моделюють електричний опір шарів </a:t>
            </a:r>
            <a:r>
              <a:rPr lang="uk-UA" b="0" i="0" dirty="0" err="1">
                <a:effectLst/>
                <a:latin typeface="Söhne"/>
              </a:rPr>
              <a:t>кожи</a:t>
            </a:r>
            <a:r>
              <a:rPr lang="uk-UA" b="0" i="0" dirty="0">
                <a:effectLst/>
                <a:latin typeface="Söhne"/>
              </a:rPr>
              <a:t> (епідерміс, дерма).</a:t>
            </a:r>
          </a:p>
          <a:p>
            <a:pPr algn="l">
              <a:buFont typeface="+mj-lt"/>
              <a:buAutoNum type="arabicPeriod"/>
            </a:pPr>
            <a:r>
              <a:rPr lang="uk-UA" b="1" i="0" dirty="0">
                <a:effectLst/>
                <a:latin typeface="Söhne"/>
              </a:rPr>
              <a:t>Конденсатори:</a:t>
            </a:r>
            <a:r>
              <a:rPr lang="uk-UA" b="0" i="0" dirty="0">
                <a:effectLst/>
                <a:latin typeface="Söhne"/>
              </a:rPr>
              <a:t> Відображають ємність шарів </a:t>
            </a:r>
            <a:r>
              <a:rPr lang="uk-UA" b="0" i="0" dirty="0" err="1">
                <a:effectLst/>
                <a:latin typeface="Söhne"/>
              </a:rPr>
              <a:t>кожи</a:t>
            </a:r>
            <a:r>
              <a:rPr lang="uk-UA" b="0" i="0" dirty="0">
                <a:effectLst/>
                <a:latin typeface="Söhne"/>
              </a:rPr>
              <a:t>, яка може змінюватися в залежності від зволоженості.</a:t>
            </a:r>
          </a:p>
          <a:p>
            <a:pPr algn="l"/>
            <a:endParaRPr lang="uk-UA" dirty="0">
              <a:latin typeface="Söhne"/>
            </a:endParaRPr>
          </a:p>
          <a:p>
            <a:pPr algn="l"/>
            <a:r>
              <a:rPr lang="ru-RU" b="1" i="0" dirty="0" err="1">
                <a:effectLst/>
                <a:latin typeface="Söhne"/>
              </a:rPr>
              <a:t>Медична</a:t>
            </a:r>
            <a:r>
              <a:rPr lang="ru-RU" b="1" i="0" dirty="0">
                <a:effectLst/>
                <a:latin typeface="Söhne"/>
              </a:rPr>
              <a:t> та </a:t>
            </a:r>
            <a:r>
              <a:rPr lang="ru-RU" b="1" i="0" dirty="0" err="1">
                <a:effectLst/>
                <a:latin typeface="Söhne"/>
              </a:rPr>
              <a:t>Діагностична</a:t>
            </a:r>
            <a:r>
              <a:rPr lang="ru-RU" b="1" i="0" dirty="0">
                <a:effectLst/>
                <a:latin typeface="Söhne"/>
              </a:rPr>
              <a:t> </a:t>
            </a:r>
            <a:r>
              <a:rPr lang="ru-RU" b="1" i="0" dirty="0" err="1">
                <a:effectLst/>
                <a:latin typeface="Söhne"/>
              </a:rPr>
              <a:t>Релевантність</a:t>
            </a:r>
            <a:endParaRPr lang="ru-RU" b="1" i="0" dirty="0"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err="1">
                <a:effectLst/>
                <a:latin typeface="Söhne"/>
              </a:rPr>
              <a:t>Дерматологія</a:t>
            </a:r>
            <a:r>
              <a:rPr lang="ru-RU" b="1" i="0" dirty="0">
                <a:effectLst/>
                <a:latin typeface="Söhne"/>
              </a:rPr>
              <a:t>:</a:t>
            </a:r>
            <a:r>
              <a:rPr lang="ru-RU" b="0" i="0" dirty="0">
                <a:effectLst/>
                <a:latin typeface="Söhne"/>
              </a:rPr>
              <a:t> </a:t>
            </a:r>
            <a:r>
              <a:rPr lang="ru-RU" b="0" i="0" dirty="0" err="1">
                <a:effectLst/>
                <a:latin typeface="Söhne"/>
              </a:rPr>
              <a:t>Знання</a:t>
            </a:r>
            <a:r>
              <a:rPr lang="ru-RU" b="0" i="0" dirty="0">
                <a:effectLst/>
                <a:latin typeface="Söhne"/>
              </a:rPr>
              <a:t> про </a:t>
            </a:r>
            <a:r>
              <a:rPr lang="ru-RU" b="0" i="0" dirty="0" err="1">
                <a:effectLst/>
                <a:latin typeface="Söhne"/>
              </a:rPr>
              <a:t>електричні</a:t>
            </a:r>
            <a:r>
              <a:rPr lang="ru-RU" b="0" i="0" dirty="0">
                <a:effectLst/>
                <a:latin typeface="Söhne"/>
              </a:rPr>
              <a:t> </a:t>
            </a:r>
            <a:r>
              <a:rPr lang="ru-RU" b="0" i="0" dirty="0" err="1">
                <a:effectLst/>
                <a:latin typeface="Söhne"/>
              </a:rPr>
              <a:t>властивості</a:t>
            </a:r>
            <a:r>
              <a:rPr lang="ru-RU" b="0" i="0" dirty="0">
                <a:effectLst/>
                <a:latin typeface="Söhne"/>
              </a:rPr>
              <a:t> кожи </a:t>
            </a:r>
            <a:r>
              <a:rPr lang="ru-RU" b="0" i="0" dirty="0" err="1">
                <a:effectLst/>
                <a:latin typeface="Söhne"/>
              </a:rPr>
              <a:t>може</a:t>
            </a:r>
            <a:r>
              <a:rPr lang="ru-RU" b="0" i="0" dirty="0">
                <a:effectLst/>
                <a:latin typeface="Söhne"/>
              </a:rPr>
              <a:t> бути </a:t>
            </a:r>
            <a:r>
              <a:rPr lang="ru-RU" b="0" i="0" dirty="0" err="1">
                <a:effectLst/>
                <a:latin typeface="Söhne"/>
              </a:rPr>
              <a:t>важливим</a:t>
            </a:r>
            <a:r>
              <a:rPr lang="ru-RU" b="0" i="0" dirty="0">
                <a:effectLst/>
                <a:latin typeface="Söhne"/>
              </a:rPr>
              <a:t> при </a:t>
            </a:r>
            <a:r>
              <a:rPr lang="ru-RU" b="0" i="0" dirty="0" err="1">
                <a:effectLst/>
                <a:latin typeface="Söhne"/>
              </a:rPr>
              <a:t>лікуванні</a:t>
            </a:r>
            <a:r>
              <a:rPr lang="ru-RU" b="0" i="0" dirty="0">
                <a:effectLst/>
                <a:latin typeface="Söhne"/>
              </a:rPr>
              <a:t> </a:t>
            </a:r>
            <a:r>
              <a:rPr lang="ru-RU" b="0" i="0" dirty="0" err="1">
                <a:effectLst/>
                <a:latin typeface="Söhne"/>
              </a:rPr>
              <a:t>дерматологічних</a:t>
            </a:r>
            <a:r>
              <a:rPr lang="ru-RU" b="0" i="0" dirty="0">
                <a:effectLst/>
                <a:latin typeface="Söhne"/>
              </a:rPr>
              <a:t> </a:t>
            </a:r>
            <a:r>
              <a:rPr lang="ru-RU" b="0" i="0" dirty="0" err="1">
                <a:effectLst/>
                <a:latin typeface="Söhne"/>
              </a:rPr>
              <a:t>станів</a:t>
            </a:r>
            <a:r>
              <a:rPr lang="ru-RU" b="0" i="0" dirty="0">
                <a:effectLst/>
                <a:latin typeface="Söhne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err="1">
                <a:effectLst/>
                <a:latin typeface="Söhne"/>
              </a:rPr>
              <a:t>Біоімпедансний</a:t>
            </a:r>
            <a:r>
              <a:rPr lang="ru-RU" b="1" i="0" dirty="0">
                <a:effectLst/>
                <a:latin typeface="Söhne"/>
              </a:rPr>
              <a:t> </a:t>
            </a:r>
            <a:r>
              <a:rPr lang="ru-RU" b="1" i="0" dirty="0" err="1">
                <a:effectLst/>
                <a:latin typeface="Söhne"/>
              </a:rPr>
              <a:t>Аналіз</a:t>
            </a:r>
            <a:r>
              <a:rPr lang="ru-RU" b="1" i="0" dirty="0">
                <a:effectLst/>
                <a:latin typeface="Söhne"/>
              </a:rPr>
              <a:t>:</a:t>
            </a:r>
            <a:r>
              <a:rPr lang="ru-RU" b="0" i="0" dirty="0">
                <a:effectLst/>
                <a:latin typeface="Söhne"/>
              </a:rPr>
              <a:t> </a:t>
            </a:r>
            <a:r>
              <a:rPr lang="ru-RU" b="0" i="0" dirty="0" err="1">
                <a:effectLst/>
                <a:latin typeface="Söhne"/>
              </a:rPr>
              <a:t>Використовується</a:t>
            </a:r>
            <a:r>
              <a:rPr lang="ru-RU" b="0" i="0" dirty="0">
                <a:effectLst/>
                <a:latin typeface="Söhne"/>
              </a:rPr>
              <a:t> для </a:t>
            </a:r>
            <a:r>
              <a:rPr lang="ru-RU" b="0" i="0" dirty="0" err="1">
                <a:effectLst/>
                <a:latin typeface="Söhne"/>
              </a:rPr>
              <a:t>визначення</a:t>
            </a:r>
            <a:r>
              <a:rPr lang="ru-RU" b="0" i="0" dirty="0">
                <a:effectLst/>
                <a:latin typeface="Söhne"/>
              </a:rPr>
              <a:t> водного балансу </a:t>
            </a:r>
            <a:r>
              <a:rPr lang="ru-RU" b="0" i="0" dirty="0" err="1">
                <a:effectLst/>
                <a:latin typeface="Söhne"/>
              </a:rPr>
              <a:t>організму</a:t>
            </a:r>
            <a:r>
              <a:rPr lang="ru-RU" b="0" i="0" dirty="0">
                <a:effectLst/>
                <a:latin typeface="Söhn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4983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985787-A031-5D8C-F93C-903EE477D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42" name="Picture 2" descr="Gel electrophoresis | DNA Separation &amp; Analysis | Britannica">
            <a:extLst>
              <a:ext uri="{FF2B5EF4-FFF2-40B4-BE49-F238E27FC236}">
                <a16:creationId xmlns:a16="http://schemas.microsoft.com/office/drawing/2014/main" id="{4034CA2E-730C-1B24-D399-FD196818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810" y="98917"/>
            <a:ext cx="7874380" cy="358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ED19FF-70DE-505F-F918-4034E2FA848C}"/>
              </a:ext>
            </a:extLst>
          </p:cNvPr>
          <p:cNvSpPr txBox="1"/>
          <p:nvPr/>
        </p:nvSpPr>
        <p:spPr>
          <a:xfrm>
            <a:off x="303320" y="3717278"/>
            <a:ext cx="1188868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400" b="1" i="0" dirty="0">
                <a:effectLst/>
                <a:latin typeface="Söhne"/>
              </a:rPr>
              <a:t>Електрофорез</a:t>
            </a:r>
            <a:r>
              <a:rPr lang="uk-UA" sz="1400" b="0" i="0" dirty="0">
                <a:effectLst/>
                <a:latin typeface="Söhne"/>
              </a:rPr>
              <a:t> — це лабораторний метод, який дозволяє розділити молекули в розчині за допомогою електричного поля.</a:t>
            </a:r>
          </a:p>
          <a:p>
            <a:pPr algn="l"/>
            <a:r>
              <a:rPr lang="uk-UA" sz="1400" b="1" i="0" dirty="0">
                <a:effectLst/>
                <a:latin typeface="Söhne"/>
              </a:rPr>
              <a:t>Основні Принципи</a:t>
            </a:r>
          </a:p>
          <a:p>
            <a:pPr algn="l">
              <a:buFont typeface="+mj-lt"/>
              <a:buAutoNum type="arabicPeriod"/>
            </a:pPr>
            <a:r>
              <a:rPr lang="uk-UA" sz="1400" b="0" i="0" dirty="0">
                <a:effectLst/>
                <a:latin typeface="Söhne"/>
              </a:rPr>
              <a:t> Молекули рухаються в електричному полі відповідно до свого заряду. Негативні молекули рухаються до анода, позитивні — до катода.</a:t>
            </a:r>
          </a:p>
          <a:p>
            <a:pPr algn="l">
              <a:buFont typeface="+mj-lt"/>
              <a:buAutoNum type="arabicPeriod"/>
            </a:pPr>
            <a:r>
              <a:rPr lang="uk-UA" sz="1400" b="0" i="0" dirty="0">
                <a:effectLst/>
                <a:latin typeface="Söhne"/>
              </a:rPr>
              <a:t> Легші молекули рухаються швидше, тяжкі — повільніше. Складніші молекули можуть бути "затримані" в матриці гелю.</a:t>
            </a:r>
          </a:p>
          <a:p>
            <a:pPr algn="l"/>
            <a:endParaRPr lang="uk-UA" sz="1400" b="0" i="0" dirty="0">
              <a:effectLst/>
              <a:latin typeface="Söhne"/>
            </a:endParaRPr>
          </a:p>
          <a:p>
            <a:pPr algn="l"/>
            <a:r>
              <a:rPr lang="uk-UA" sz="1400" b="1" i="0" dirty="0">
                <a:effectLst/>
                <a:latin typeface="Söhne"/>
              </a:rPr>
              <a:t>Типи Електрофорезу</a:t>
            </a:r>
          </a:p>
          <a:p>
            <a:pPr algn="l">
              <a:buFont typeface="+mj-lt"/>
              <a:buAutoNum type="arabicPeriod"/>
            </a:pPr>
            <a:r>
              <a:rPr lang="uk-UA" sz="1400" b="1" i="0" dirty="0" err="1">
                <a:effectLst/>
                <a:latin typeface="Söhne"/>
              </a:rPr>
              <a:t>Агарозовий</a:t>
            </a:r>
            <a:r>
              <a:rPr lang="uk-UA" sz="1400" b="1" i="0" dirty="0">
                <a:effectLst/>
                <a:latin typeface="Söhne"/>
              </a:rPr>
              <a:t> Гель:</a:t>
            </a:r>
            <a:r>
              <a:rPr lang="uk-UA" sz="1400" b="0" i="0" dirty="0">
                <a:effectLst/>
                <a:latin typeface="Söhne"/>
              </a:rPr>
              <a:t> Використовується для великих молекул, таких як ДНК.</a:t>
            </a:r>
          </a:p>
          <a:p>
            <a:pPr algn="l">
              <a:buFont typeface="+mj-lt"/>
              <a:buAutoNum type="arabicPeriod"/>
            </a:pPr>
            <a:r>
              <a:rPr lang="uk-UA" sz="1400" b="1" i="0" dirty="0" err="1">
                <a:effectLst/>
                <a:latin typeface="Söhne"/>
              </a:rPr>
              <a:t>Поліакриламідний</a:t>
            </a:r>
            <a:r>
              <a:rPr lang="uk-UA" sz="1400" b="1" i="0" dirty="0">
                <a:effectLst/>
                <a:latin typeface="Söhne"/>
              </a:rPr>
              <a:t> Гель:</a:t>
            </a:r>
            <a:r>
              <a:rPr lang="uk-UA" sz="1400" b="0" i="0" dirty="0">
                <a:effectLst/>
                <a:latin typeface="Söhne"/>
              </a:rPr>
              <a:t> Для білків та менших молекул.</a:t>
            </a:r>
          </a:p>
          <a:p>
            <a:pPr algn="l">
              <a:buFont typeface="+mj-lt"/>
              <a:buAutoNum type="arabicPeriod"/>
            </a:pPr>
            <a:r>
              <a:rPr lang="uk-UA" sz="1400" b="1" i="0" dirty="0">
                <a:effectLst/>
                <a:latin typeface="Söhne"/>
              </a:rPr>
              <a:t>Капілярний:</a:t>
            </a:r>
            <a:r>
              <a:rPr lang="uk-UA" sz="1400" b="0" i="0" dirty="0">
                <a:effectLst/>
                <a:latin typeface="Söhne"/>
              </a:rPr>
              <a:t> Для дуже високої роздільної здатності.</a:t>
            </a:r>
          </a:p>
          <a:p>
            <a:pPr algn="l"/>
            <a:endParaRPr lang="uk-UA" sz="1400" b="0" i="0" dirty="0">
              <a:effectLst/>
              <a:latin typeface="Söhne"/>
            </a:endParaRPr>
          </a:p>
          <a:p>
            <a:pPr algn="l"/>
            <a:r>
              <a:rPr lang="uk-UA" sz="1400" b="1" i="0" dirty="0">
                <a:effectLst/>
                <a:latin typeface="Söhne"/>
              </a:rPr>
              <a:t>Параметри, що Впливають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400" b="1" i="0" dirty="0">
                <a:effectLst/>
                <a:latin typeface="Söhne"/>
              </a:rPr>
              <a:t>Напруженість:</a:t>
            </a:r>
            <a:r>
              <a:rPr lang="uk-UA" sz="1400" b="0" i="0" dirty="0">
                <a:effectLst/>
                <a:latin typeface="Söhne"/>
              </a:rPr>
              <a:t> Вища напруга збільшує швидкість міграції молекул.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400" b="1" i="0" dirty="0">
                <a:effectLst/>
                <a:latin typeface="Söhne"/>
              </a:rPr>
              <a:t>Час:</a:t>
            </a:r>
            <a:r>
              <a:rPr lang="uk-UA" sz="1400" b="0" i="0" dirty="0">
                <a:effectLst/>
                <a:latin typeface="Söhne"/>
              </a:rPr>
              <a:t> Довший час експозиції дозволяє краще розділення.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b="1" i="0" dirty="0">
                <a:effectLst/>
                <a:latin typeface="Söhne"/>
              </a:rPr>
              <a:t>pH:</a:t>
            </a:r>
            <a:r>
              <a:rPr lang="en-US" sz="1400" b="0" i="0" dirty="0">
                <a:effectLst/>
                <a:latin typeface="Söhne"/>
              </a:rPr>
              <a:t> </a:t>
            </a:r>
            <a:r>
              <a:rPr lang="uk-UA" sz="1400" b="0" i="0" dirty="0">
                <a:effectLst/>
                <a:latin typeface="Söhne"/>
              </a:rPr>
              <a:t>Впливає на заряд молекул.</a:t>
            </a:r>
          </a:p>
          <a:p>
            <a:br>
              <a:rPr lang="uk-UA" sz="1400" dirty="0"/>
            </a:b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4997198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5493</TotalTime>
  <Words>1867</Words>
  <Application>Microsoft Office PowerPoint</Application>
  <PresentationFormat>Широкий екран</PresentationFormat>
  <Paragraphs>194</Paragraphs>
  <Slides>22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33" baseType="lpstr">
      <vt:lpstr>-apple-system</vt:lpstr>
      <vt:lpstr>Arial</vt:lpstr>
      <vt:lpstr>Arial</vt:lpstr>
      <vt:lpstr>Calibri</vt:lpstr>
      <vt:lpstr>Calibri Light</vt:lpstr>
      <vt:lpstr>Cambria Math</vt:lpstr>
      <vt:lpstr>Google Sans</vt:lpstr>
      <vt:lpstr>KaTeX_Math</vt:lpstr>
      <vt:lpstr>Söhne</vt:lpstr>
      <vt:lpstr>Times New Roman</vt:lpstr>
      <vt:lpstr>Тема Office</vt:lpstr>
      <vt:lpstr>Основи електрики. Електричні явища в біомедичних системах</vt:lpstr>
      <vt:lpstr>Електричний заряд</vt:lpstr>
      <vt:lpstr>Атом</vt:lpstr>
      <vt:lpstr>Закон збереження заряду</vt:lpstr>
      <vt:lpstr>Електричне поле</vt:lpstr>
      <vt:lpstr>Потенціал електричного поля</vt:lpstr>
      <vt:lpstr>Потенціал електричного поля</vt:lpstr>
      <vt:lpstr>Робота в електричному полі</vt:lpstr>
      <vt:lpstr>Процеси в околі мембрани ззовні клітини</vt:lpstr>
      <vt:lpstr>Електрокардіографія</vt:lpstr>
      <vt:lpstr>Трикутник Ейнховена</vt:lpstr>
      <vt:lpstr>Структура кардіограми</vt:lpstr>
      <vt:lpstr>Електричний струм</vt:lpstr>
      <vt:lpstr>Сила струму</vt:lpstr>
      <vt:lpstr>Постійний та змінний електричний струм</vt:lpstr>
      <vt:lpstr>Необхідні умови виникнення електричного струму</vt:lpstr>
      <vt:lpstr>Електричний струм у гідродинамічній аналогії</vt:lpstr>
      <vt:lpstr>Закон Ома</vt:lpstr>
      <vt:lpstr>Гідродинамічна аналогія (постійний струм)</vt:lpstr>
      <vt:lpstr>Ефективна електрична схема мембрани </vt:lpstr>
      <vt:lpstr>Ефективна електрична схема кожи 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Sergey.V.Marchenko@gmail.com</dc:creator>
  <cp:lastModifiedBy>Сергій Валерійович Марченко</cp:lastModifiedBy>
  <cp:revision>181</cp:revision>
  <dcterms:created xsi:type="dcterms:W3CDTF">2023-06-17T15:29:34Z</dcterms:created>
  <dcterms:modified xsi:type="dcterms:W3CDTF">2023-09-13T08:27:34Z</dcterms:modified>
</cp:coreProperties>
</file>