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sldSz cx="9144000" cy="6858000" type="screen4x3"/>
  <p:notesSz cx="9144000" cy="6858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00633" y="-49530"/>
            <a:ext cx="7742732" cy="1351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565F6C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29308" y="3533394"/>
            <a:ext cx="6485382" cy="696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565F6C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565F6C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565F6C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278904"/>
            <a:ext cx="8072119" cy="10902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565F6C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595374"/>
            <a:ext cx="7117715" cy="4705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29371" y="2514600"/>
            <a:ext cx="6485255" cy="204479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uk-UA" sz="4400" b="1" spc="5" dirty="0" smtClean="0">
                <a:latin typeface="Arial"/>
                <a:cs typeface="Arial"/>
              </a:rPr>
              <a:t>Хронічні форми ішемічної хвороби серця</a:t>
            </a:r>
            <a:endParaRPr sz="35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700633" y="-49530"/>
            <a:ext cx="7742732" cy="8649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20900"/>
              </a:lnSpc>
              <a:spcBef>
                <a:spcPts val="100"/>
              </a:spcBef>
            </a:pPr>
            <a:r>
              <a:rPr spc="145" dirty="0">
                <a:solidFill>
                  <a:schemeClr val="tx1"/>
                </a:solidFill>
              </a:rPr>
              <a:t>Одеський</a:t>
            </a:r>
            <a:r>
              <a:rPr spc="165" dirty="0">
                <a:solidFill>
                  <a:schemeClr val="tx1"/>
                </a:solidFill>
              </a:rPr>
              <a:t> </a:t>
            </a:r>
            <a:r>
              <a:rPr spc="135" dirty="0">
                <a:solidFill>
                  <a:schemeClr val="tx1"/>
                </a:solidFill>
              </a:rPr>
              <a:t>національний</a:t>
            </a:r>
            <a:r>
              <a:rPr spc="180" dirty="0">
                <a:solidFill>
                  <a:schemeClr val="tx1"/>
                </a:solidFill>
              </a:rPr>
              <a:t> </a:t>
            </a:r>
            <a:r>
              <a:rPr spc="120" dirty="0">
                <a:solidFill>
                  <a:schemeClr val="tx1"/>
                </a:solidFill>
              </a:rPr>
              <a:t>медичний</a:t>
            </a:r>
            <a:r>
              <a:rPr spc="150" dirty="0">
                <a:solidFill>
                  <a:schemeClr val="tx1"/>
                </a:solidFill>
              </a:rPr>
              <a:t> </a:t>
            </a:r>
            <a:r>
              <a:rPr spc="120" dirty="0">
                <a:solidFill>
                  <a:schemeClr val="tx1"/>
                </a:solidFill>
              </a:rPr>
              <a:t>університет </a:t>
            </a:r>
            <a:r>
              <a:rPr spc="-515" dirty="0">
                <a:solidFill>
                  <a:schemeClr val="tx1"/>
                </a:solidFill>
              </a:rPr>
              <a:t> </a:t>
            </a:r>
            <a:r>
              <a:rPr spc="170" dirty="0">
                <a:solidFill>
                  <a:schemeClr val="tx1"/>
                </a:solidFill>
              </a:rPr>
              <a:t>Кафедра</a:t>
            </a:r>
            <a:r>
              <a:rPr spc="140" dirty="0">
                <a:solidFill>
                  <a:schemeClr val="tx1"/>
                </a:solidFill>
              </a:rPr>
              <a:t> </a:t>
            </a:r>
            <a:r>
              <a:rPr spc="120" dirty="0">
                <a:solidFill>
                  <a:schemeClr val="tx1"/>
                </a:solidFill>
              </a:rPr>
              <a:t>внутрішньої</a:t>
            </a:r>
            <a:r>
              <a:rPr spc="170" dirty="0">
                <a:solidFill>
                  <a:schemeClr val="tx1"/>
                </a:solidFill>
              </a:rPr>
              <a:t> </a:t>
            </a:r>
            <a:r>
              <a:rPr spc="130" dirty="0">
                <a:solidFill>
                  <a:schemeClr val="tx1"/>
                </a:solidFill>
              </a:rPr>
              <a:t>медицини</a:t>
            </a:r>
            <a:r>
              <a:rPr spc="140" dirty="0">
                <a:solidFill>
                  <a:schemeClr val="tx1"/>
                </a:solidFill>
              </a:rPr>
              <a:t> </a:t>
            </a:r>
            <a:r>
              <a:rPr spc="45" dirty="0">
                <a:solidFill>
                  <a:schemeClr val="tx1"/>
                </a:solidFill>
              </a:rPr>
              <a:t>№</a:t>
            </a:r>
            <a:r>
              <a:rPr spc="45" dirty="0" smtClean="0">
                <a:solidFill>
                  <a:schemeClr val="tx1"/>
                </a:solidFill>
              </a:rPr>
              <a:t>1</a:t>
            </a:r>
            <a:endParaRPr spc="45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7548" y="1051973"/>
            <a:ext cx="8095615" cy="1329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3450"/>
              </a:lnSpc>
              <a:spcBef>
                <a:spcPts val="100"/>
              </a:spcBef>
            </a:pPr>
            <a:r>
              <a:rPr sz="2950" spc="-80" dirty="0">
                <a:solidFill>
                  <a:srgbClr val="660033"/>
                </a:solidFill>
                <a:latin typeface="Tahoma"/>
                <a:cs typeface="Tahoma"/>
              </a:rPr>
              <a:t>За</a:t>
            </a:r>
            <a:r>
              <a:rPr sz="2950" spc="-60" dirty="0">
                <a:solidFill>
                  <a:srgbClr val="660033"/>
                </a:solidFill>
                <a:latin typeface="Tahoma"/>
                <a:cs typeface="Tahoma"/>
              </a:rPr>
              <a:t> </a:t>
            </a:r>
            <a:r>
              <a:rPr sz="2950" spc="-95" dirty="0">
                <a:solidFill>
                  <a:srgbClr val="660033"/>
                </a:solidFill>
                <a:latin typeface="Tahoma"/>
                <a:cs typeface="Tahoma"/>
              </a:rPr>
              <a:t>даними</a:t>
            </a:r>
            <a:r>
              <a:rPr sz="2950" spc="-45" dirty="0">
                <a:solidFill>
                  <a:srgbClr val="660033"/>
                </a:solidFill>
                <a:latin typeface="Tahoma"/>
                <a:cs typeface="Tahoma"/>
              </a:rPr>
              <a:t> </a:t>
            </a:r>
            <a:r>
              <a:rPr sz="2950" spc="-75" dirty="0">
                <a:solidFill>
                  <a:srgbClr val="660033"/>
                </a:solidFill>
                <a:latin typeface="Tahoma"/>
                <a:cs typeface="Tahoma"/>
              </a:rPr>
              <a:t>офіційної</a:t>
            </a:r>
            <a:r>
              <a:rPr sz="2950" spc="-55" dirty="0">
                <a:solidFill>
                  <a:srgbClr val="660033"/>
                </a:solidFill>
                <a:latin typeface="Tahoma"/>
                <a:cs typeface="Tahoma"/>
              </a:rPr>
              <a:t> </a:t>
            </a:r>
            <a:r>
              <a:rPr sz="2950" spc="-80" dirty="0">
                <a:solidFill>
                  <a:srgbClr val="660033"/>
                </a:solidFill>
                <a:latin typeface="Tahoma"/>
                <a:cs typeface="Tahoma"/>
              </a:rPr>
              <a:t>статистики</a:t>
            </a:r>
            <a:endParaRPr sz="2950">
              <a:latin typeface="Tahoma"/>
              <a:cs typeface="Tahoma"/>
            </a:endParaRPr>
          </a:p>
          <a:p>
            <a:pPr marL="12700" marR="5080" algn="ctr">
              <a:lnSpc>
                <a:spcPts val="3360"/>
              </a:lnSpc>
              <a:spcBef>
                <a:spcPts val="170"/>
              </a:spcBef>
            </a:pPr>
            <a:r>
              <a:rPr sz="2950" spc="-85" dirty="0">
                <a:solidFill>
                  <a:srgbClr val="660033"/>
                </a:solidFill>
                <a:latin typeface="Tahoma"/>
                <a:cs typeface="Tahoma"/>
              </a:rPr>
              <a:t>в</a:t>
            </a:r>
            <a:r>
              <a:rPr sz="2950" spc="-60" dirty="0">
                <a:solidFill>
                  <a:srgbClr val="660033"/>
                </a:solidFill>
                <a:latin typeface="Tahoma"/>
                <a:cs typeface="Tahoma"/>
              </a:rPr>
              <a:t> </a:t>
            </a:r>
            <a:r>
              <a:rPr sz="2950" spc="-75" dirty="0">
                <a:solidFill>
                  <a:srgbClr val="660033"/>
                </a:solidFill>
                <a:latin typeface="Tahoma"/>
                <a:cs typeface="Tahoma"/>
              </a:rPr>
              <a:t>Україні</a:t>
            </a:r>
            <a:r>
              <a:rPr sz="2950" spc="-35" dirty="0">
                <a:solidFill>
                  <a:srgbClr val="660033"/>
                </a:solidFill>
                <a:latin typeface="Tahoma"/>
                <a:cs typeface="Tahoma"/>
              </a:rPr>
              <a:t> </a:t>
            </a:r>
            <a:r>
              <a:rPr sz="2950" spc="-80" dirty="0">
                <a:solidFill>
                  <a:srgbClr val="660033"/>
                </a:solidFill>
                <a:latin typeface="Tahoma"/>
                <a:cs typeface="Tahoma"/>
              </a:rPr>
              <a:t>зареєстровано</a:t>
            </a:r>
            <a:r>
              <a:rPr sz="2950" spc="-25" dirty="0">
                <a:solidFill>
                  <a:srgbClr val="660033"/>
                </a:solidFill>
                <a:latin typeface="Tahoma"/>
                <a:cs typeface="Tahoma"/>
              </a:rPr>
              <a:t> </a:t>
            </a:r>
            <a:r>
              <a:rPr sz="2950" spc="-85" dirty="0">
                <a:solidFill>
                  <a:srgbClr val="660033"/>
                </a:solidFill>
                <a:latin typeface="Tahoma"/>
                <a:cs typeface="Tahoma"/>
              </a:rPr>
              <a:t>більше</a:t>
            </a:r>
            <a:r>
              <a:rPr sz="2950" spc="-50" dirty="0">
                <a:solidFill>
                  <a:srgbClr val="660033"/>
                </a:solidFill>
                <a:latin typeface="Tahoma"/>
                <a:cs typeface="Tahoma"/>
              </a:rPr>
              <a:t> </a:t>
            </a:r>
            <a:r>
              <a:rPr sz="2950" spc="-85" dirty="0">
                <a:solidFill>
                  <a:srgbClr val="660033"/>
                </a:solidFill>
                <a:latin typeface="Tahoma"/>
                <a:cs typeface="Tahoma"/>
              </a:rPr>
              <a:t>20</a:t>
            </a:r>
            <a:r>
              <a:rPr sz="2950" spc="-55" dirty="0">
                <a:solidFill>
                  <a:srgbClr val="660033"/>
                </a:solidFill>
                <a:latin typeface="Tahoma"/>
                <a:cs typeface="Tahoma"/>
              </a:rPr>
              <a:t> </a:t>
            </a:r>
            <a:r>
              <a:rPr sz="2950" spc="-85" dirty="0">
                <a:solidFill>
                  <a:srgbClr val="660033"/>
                </a:solidFill>
                <a:latin typeface="Tahoma"/>
                <a:cs typeface="Tahoma"/>
              </a:rPr>
              <a:t>млн.</a:t>
            </a:r>
            <a:r>
              <a:rPr sz="2950" spc="-55" dirty="0">
                <a:solidFill>
                  <a:srgbClr val="660033"/>
                </a:solidFill>
                <a:latin typeface="Tahoma"/>
                <a:cs typeface="Tahoma"/>
              </a:rPr>
              <a:t> </a:t>
            </a:r>
            <a:r>
              <a:rPr sz="2950" spc="-80" dirty="0">
                <a:solidFill>
                  <a:srgbClr val="660033"/>
                </a:solidFill>
                <a:latin typeface="Tahoma"/>
                <a:cs typeface="Tahoma"/>
              </a:rPr>
              <a:t>пацієнтів </a:t>
            </a:r>
            <a:r>
              <a:rPr sz="2950" spc="-910" dirty="0">
                <a:solidFill>
                  <a:srgbClr val="660033"/>
                </a:solidFill>
                <a:latin typeface="Tahoma"/>
                <a:cs typeface="Tahoma"/>
              </a:rPr>
              <a:t> </a:t>
            </a:r>
            <a:r>
              <a:rPr sz="2950" spc="-75" dirty="0">
                <a:solidFill>
                  <a:srgbClr val="660033"/>
                </a:solidFill>
                <a:latin typeface="Tahoma"/>
                <a:cs typeface="Tahoma"/>
              </a:rPr>
              <a:t>з</a:t>
            </a:r>
            <a:r>
              <a:rPr sz="2950" spc="-45" dirty="0">
                <a:solidFill>
                  <a:srgbClr val="660033"/>
                </a:solidFill>
                <a:latin typeface="Tahoma"/>
                <a:cs typeface="Tahoma"/>
              </a:rPr>
              <a:t> </a:t>
            </a:r>
            <a:r>
              <a:rPr sz="2950" spc="-90" dirty="0">
                <a:solidFill>
                  <a:srgbClr val="660033"/>
                </a:solidFill>
                <a:latin typeface="Tahoma"/>
                <a:cs typeface="Tahoma"/>
              </a:rPr>
              <a:t>серцево-судинною</a:t>
            </a:r>
            <a:r>
              <a:rPr sz="2950" spc="-45" dirty="0">
                <a:solidFill>
                  <a:srgbClr val="660033"/>
                </a:solidFill>
                <a:latin typeface="Tahoma"/>
                <a:cs typeface="Tahoma"/>
              </a:rPr>
              <a:t> </a:t>
            </a:r>
            <a:r>
              <a:rPr sz="2950" spc="-85" dirty="0">
                <a:solidFill>
                  <a:srgbClr val="660033"/>
                </a:solidFill>
                <a:latin typeface="Tahoma"/>
                <a:cs typeface="Tahoma"/>
              </a:rPr>
              <a:t>патологією,</a:t>
            </a:r>
            <a:endParaRPr sz="295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0527" y="0"/>
            <a:ext cx="6443471" cy="119633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5388864"/>
            <a:ext cx="9144000" cy="1001394"/>
            <a:chOff x="0" y="5388864"/>
            <a:chExt cx="9144000" cy="1001394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237732"/>
              <a:ext cx="9144000" cy="1524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55083" y="5534192"/>
              <a:ext cx="834093" cy="20890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73424" y="5388864"/>
              <a:ext cx="692658" cy="56769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26992" y="5388864"/>
              <a:ext cx="1436369" cy="56769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75587" y="5632704"/>
              <a:ext cx="5715762" cy="567690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57911" y="3258311"/>
            <a:ext cx="6269355" cy="1980564"/>
            <a:chOff x="57911" y="3258311"/>
            <a:chExt cx="6269355" cy="1980564"/>
          </a:xfrm>
        </p:grpSpPr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9033" y="3403640"/>
              <a:ext cx="929931" cy="20890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3652" y="3608831"/>
              <a:ext cx="1841754" cy="5257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26236" y="3258311"/>
              <a:ext cx="1061465" cy="56768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48611" y="3258311"/>
              <a:ext cx="409194" cy="56768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911" y="3572255"/>
              <a:ext cx="733806" cy="75209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70916" y="3685031"/>
              <a:ext cx="1413510" cy="56768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12392" y="3685031"/>
              <a:ext cx="962406" cy="56768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304288" y="3685031"/>
              <a:ext cx="689610" cy="56768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654807" y="3685031"/>
              <a:ext cx="1352549" cy="56768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911" y="3877055"/>
              <a:ext cx="733806" cy="75209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70916" y="3989831"/>
              <a:ext cx="1381506" cy="56768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581911" y="3989831"/>
              <a:ext cx="1383030" cy="56768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625851" y="3989831"/>
              <a:ext cx="1091946" cy="56768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447288" y="3989831"/>
              <a:ext cx="544829" cy="56768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653027" y="3989831"/>
              <a:ext cx="1664970" cy="56768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116067" y="3989831"/>
              <a:ext cx="1210817" cy="56768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911" y="4181855"/>
              <a:ext cx="733806" cy="75209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70916" y="4294631"/>
              <a:ext cx="1332737" cy="56768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30095" y="4294631"/>
              <a:ext cx="1020317" cy="56768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279904" y="4294631"/>
              <a:ext cx="1020318" cy="56768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911" y="4486655"/>
              <a:ext cx="733806" cy="75209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70916" y="4599431"/>
              <a:ext cx="3911346" cy="567689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232867" y="2332708"/>
            <a:ext cx="6785609" cy="369570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780539" marR="30480" indent="443230">
              <a:lnSpc>
                <a:spcPts val="3360"/>
              </a:lnSpc>
              <a:spcBef>
                <a:spcPts val="359"/>
              </a:spcBef>
            </a:pPr>
            <a:r>
              <a:rPr sz="2950" spc="-110" dirty="0">
                <a:solidFill>
                  <a:srgbClr val="660033"/>
                </a:solidFill>
                <a:latin typeface="Tahoma"/>
                <a:cs typeface="Tahoma"/>
              </a:rPr>
              <a:t>що</a:t>
            </a:r>
            <a:r>
              <a:rPr sz="2950" spc="-60" dirty="0">
                <a:solidFill>
                  <a:srgbClr val="660033"/>
                </a:solidFill>
                <a:latin typeface="Tahoma"/>
                <a:cs typeface="Tahoma"/>
              </a:rPr>
              <a:t> </a:t>
            </a:r>
            <a:r>
              <a:rPr sz="2950" spc="-85" dirty="0">
                <a:solidFill>
                  <a:srgbClr val="660033"/>
                </a:solidFill>
                <a:latin typeface="Tahoma"/>
                <a:cs typeface="Tahoma"/>
              </a:rPr>
              <a:t>складає</a:t>
            </a:r>
            <a:r>
              <a:rPr sz="2950" spc="-30" dirty="0">
                <a:solidFill>
                  <a:srgbClr val="660033"/>
                </a:solidFill>
                <a:latin typeface="Tahoma"/>
                <a:cs typeface="Tahoma"/>
              </a:rPr>
              <a:t> </a:t>
            </a:r>
            <a:r>
              <a:rPr sz="2950" spc="-85" dirty="0">
                <a:solidFill>
                  <a:srgbClr val="660033"/>
                </a:solidFill>
                <a:latin typeface="Tahoma"/>
                <a:cs typeface="Tahoma"/>
              </a:rPr>
              <a:t>більше</a:t>
            </a:r>
            <a:r>
              <a:rPr sz="2950" spc="-35" dirty="0">
                <a:solidFill>
                  <a:srgbClr val="660033"/>
                </a:solidFill>
                <a:latin typeface="Tahoma"/>
                <a:cs typeface="Tahoma"/>
              </a:rPr>
              <a:t> </a:t>
            </a:r>
            <a:r>
              <a:rPr sz="2950" b="1" i="1" spc="-350" dirty="0">
                <a:solidFill>
                  <a:srgbClr val="CC0000"/>
                </a:solidFill>
                <a:latin typeface="Verdana"/>
                <a:cs typeface="Verdana"/>
              </a:rPr>
              <a:t>50% </a:t>
            </a:r>
            <a:r>
              <a:rPr sz="2950" b="1" i="1" spc="-345" dirty="0">
                <a:solidFill>
                  <a:srgbClr val="CC0000"/>
                </a:solidFill>
                <a:latin typeface="Verdana"/>
                <a:cs typeface="Verdana"/>
              </a:rPr>
              <a:t> </a:t>
            </a:r>
            <a:r>
              <a:rPr sz="2950" b="1" i="1" spc="-320" dirty="0">
                <a:solidFill>
                  <a:srgbClr val="CC0000"/>
                </a:solidFill>
                <a:latin typeface="Verdana"/>
                <a:cs typeface="Verdana"/>
              </a:rPr>
              <a:t>п</a:t>
            </a:r>
            <a:r>
              <a:rPr sz="2950" b="1" i="1" spc="-300" dirty="0">
                <a:solidFill>
                  <a:srgbClr val="CC0000"/>
                </a:solidFill>
                <a:latin typeface="Verdana"/>
                <a:cs typeface="Verdana"/>
              </a:rPr>
              <a:t>р</a:t>
            </a:r>
            <a:r>
              <a:rPr sz="2950" b="1" i="1" spc="-310" dirty="0">
                <a:solidFill>
                  <a:srgbClr val="CC0000"/>
                </a:solidFill>
                <a:latin typeface="Verdana"/>
                <a:cs typeface="Verdana"/>
              </a:rPr>
              <a:t>аце</a:t>
            </a:r>
            <a:r>
              <a:rPr sz="2950" b="1" i="1" spc="-250" dirty="0">
                <a:solidFill>
                  <a:srgbClr val="CC0000"/>
                </a:solidFill>
                <a:latin typeface="Verdana"/>
                <a:cs typeface="Verdana"/>
              </a:rPr>
              <a:t>зда</a:t>
            </a:r>
            <a:r>
              <a:rPr sz="2950" b="1" i="1" spc="-210" dirty="0">
                <a:solidFill>
                  <a:srgbClr val="CC0000"/>
                </a:solidFill>
                <a:latin typeface="Verdana"/>
                <a:cs typeface="Verdana"/>
              </a:rPr>
              <a:t>т</a:t>
            </a:r>
            <a:r>
              <a:rPr sz="2950" b="1" i="1" spc="-270" dirty="0">
                <a:solidFill>
                  <a:srgbClr val="CC0000"/>
                </a:solidFill>
                <a:latin typeface="Verdana"/>
                <a:cs typeface="Verdana"/>
              </a:rPr>
              <a:t>ног</a:t>
            </a:r>
            <a:r>
              <a:rPr sz="2950" b="1" i="1" spc="-285" dirty="0">
                <a:solidFill>
                  <a:srgbClr val="CC0000"/>
                </a:solidFill>
                <a:latin typeface="Verdana"/>
                <a:cs typeface="Verdana"/>
              </a:rPr>
              <a:t>о</a:t>
            </a:r>
            <a:r>
              <a:rPr sz="2950" b="1" i="1" spc="-150" dirty="0">
                <a:solidFill>
                  <a:srgbClr val="CC0000"/>
                </a:solidFill>
                <a:latin typeface="Verdana"/>
                <a:cs typeface="Verdana"/>
              </a:rPr>
              <a:t> </a:t>
            </a:r>
            <a:r>
              <a:rPr sz="2950" b="1" i="1" spc="-320" dirty="0">
                <a:solidFill>
                  <a:srgbClr val="CC0000"/>
                </a:solidFill>
                <a:latin typeface="Verdana"/>
                <a:cs typeface="Verdana"/>
              </a:rPr>
              <a:t>н</a:t>
            </a:r>
            <a:r>
              <a:rPr sz="2950" b="1" i="1" spc="-305" dirty="0">
                <a:solidFill>
                  <a:srgbClr val="CC0000"/>
                </a:solidFill>
                <a:latin typeface="Verdana"/>
                <a:cs typeface="Verdana"/>
              </a:rPr>
              <a:t>а</a:t>
            </a:r>
            <a:r>
              <a:rPr sz="2950" b="1" i="1" spc="-285" dirty="0">
                <a:solidFill>
                  <a:srgbClr val="CC0000"/>
                </a:solidFill>
                <a:latin typeface="Verdana"/>
                <a:cs typeface="Verdana"/>
              </a:rPr>
              <a:t>сел</a:t>
            </a:r>
            <a:r>
              <a:rPr sz="2950" b="1" i="1" spc="-300" dirty="0">
                <a:solidFill>
                  <a:srgbClr val="CC0000"/>
                </a:solidFill>
                <a:latin typeface="Verdana"/>
                <a:cs typeface="Verdana"/>
              </a:rPr>
              <a:t>е</a:t>
            </a:r>
            <a:r>
              <a:rPr sz="2950" b="1" i="1" spc="-320" dirty="0">
                <a:solidFill>
                  <a:srgbClr val="CC0000"/>
                </a:solidFill>
                <a:latin typeface="Verdana"/>
                <a:cs typeface="Verdana"/>
              </a:rPr>
              <a:t>нн</a:t>
            </a:r>
            <a:r>
              <a:rPr sz="2950" b="1" i="1" spc="-275" dirty="0">
                <a:solidFill>
                  <a:srgbClr val="CC0000"/>
                </a:solidFill>
                <a:latin typeface="Verdana"/>
                <a:cs typeface="Verdana"/>
              </a:rPr>
              <a:t>я</a:t>
            </a:r>
            <a:r>
              <a:rPr sz="2925" spc="-67" baseline="24216" dirty="0">
                <a:solidFill>
                  <a:srgbClr val="CC0000"/>
                </a:solidFill>
                <a:latin typeface="Tahoma"/>
                <a:cs typeface="Tahoma"/>
              </a:rPr>
              <a:t>*</a:t>
            </a:r>
            <a:endParaRPr sz="2925" baseline="24216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810"/>
              </a:spcBef>
            </a:pPr>
            <a:r>
              <a:rPr sz="2000" u="heavy" spc="-35" dirty="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Sans Serif"/>
                <a:cs typeface="Microsoft Sans Serif"/>
              </a:rPr>
              <a:t>Ключові</a:t>
            </a:r>
            <a:r>
              <a:rPr sz="2000" u="heavy" spc="-25" dirty="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heavy" spc="-20" dirty="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Microsoft Sans Serif"/>
                <a:cs typeface="Microsoft Sans Serif"/>
              </a:rPr>
              <a:t>факти:</a:t>
            </a:r>
            <a:endParaRPr sz="2000">
              <a:latin typeface="Microsoft Sans Serif"/>
              <a:cs typeface="Microsoft Sans Serif"/>
            </a:endParaRPr>
          </a:p>
          <a:p>
            <a:pPr marL="397510" indent="-360045">
              <a:lnSpc>
                <a:spcPct val="100000"/>
              </a:lnSpc>
              <a:spcBef>
                <a:spcPts val="960"/>
              </a:spcBef>
              <a:buSzPct val="145000"/>
              <a:buFont typeface="Wingdings"/>
              <a:buChar char=""/>
              <a:tabLst>
                <a:tab pos="398145" algn="l"/>
              </a:tabLst>
            </a:pPr>
            <a:r>
              <a:rPr sz="2000" spc="-15" dirty="0">
                <a:solidFill>
                  <a:srgbClr val="FF0000"/>
                </a:solidFill>
                <a:latin typeface="Microsoft Sans Serif"/>
                <a:cs typeface="Microsoft Sans Serif"/>
              </a:rPr>
              <a:t>головний</a:t>
            </a:r>
            <a:r>
              <a:rPr sz="2000" spc="-2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тягар</a:t>
            </a:r>
            <a:r>
              <a:rPr sz="2000" spc="-5" dirty="0">
                <a:solidFill>
                  <a:srgbClr val="FF0000"/>
                </a:solidFill>
                <a:latin typeface="Microsoft Sans Serif"/>
                <a:cs typeface="Microsoft Sans Serif"/>
              </a:rPr>
              <a:t> на</a:t>
            </a:r>
            <a:r>
              <a:rPr sz="20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здоров’я</a:t>
            </a:r>
            <a:endParaRPr sz="2000">
              <a:latin typeface="Microsoft Sans Serif"/>
              <a:cs typeface="Microsoft Sans Serif"/>
            </a:endParaRPr>
          </a:p>
          <a:p>
            <a:pPr marL="397510" indent="-360045">
              <a:lnSpc>
                <a:spcPct val="100000"/>
              </a:lnSpc>
              <a:buSzPct val="145000"/>
              <a:buFont typeface="Wingdings"/>
              <a:buChar char=""/>
              <a:tabLst>
                <a:tab pos="398145" algn="l"/>
                <a:tab pos="5043170" algn="l"/>
              </a:tabLst>
            </a:pPr>
            <a:r>
              <a:rPr sz="20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провідна</a:t>
            </a:r>
            <a:r>
              <a:rPr sz="2000" spc="2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FF0000"/>
                </a:solidFill>
                <a:latin typeface="Microsoft Sans Serif"/>
                <a:cs typeface="Microsoft Sans Serif"/>
              </a:rPr>
              <a:t>причина</a:t>
            </a:r>
            <a:r>
              <a:rPr sz="2000" spc="1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смерті</a:t>
            </a:r>
            <a:r>
              <a:rPr sz="2000" spc="2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в</a:t>
            </a:r>
            <a:r>
              <a:rPr sz="2000" spc="3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FF0000"/>
                </a:solidFill>
                <a:latin typeface="Microsoft Sans Serif"/>
                <a:cs typeface="Microsoft Sans Serif"/>
              </a:rPr>
              <a:t>розвинутих	</a:t>
            </a:r>
            <a:r>
              <a:rPr sz="20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країнах</a:t>
            </a:r>
            <a:endParaRPr sz="2000">
              <a:latin typeface="Microsoft Sans Serif"/>
              <a:cs typeface="Microsoft Sans Serif"/>
            </a:endParaRPr>
          </a:p>
          <a:p>
            <a:pPr marL="397510" indent="-360045">
              <a:lnSpc>
                <a:spcPct val="100000"/>
              </a:lnSpc>
              <a:spcBef>
                <a:spcPts val="5"/>
              </a:spcBef>
              <a:buSzPct val="145000"/>
              <a:buFont typeface="Wingdings"/>
              <a:buChar char=""/>
              <a:tabLst>
                <a:tab pos="398145" algn="l"/>
              </a:tabLst>
            </a:pPr>
            <a:r>
              <a:rPr sz="2000" spc="-30" dirty="0">
                <a:solidFill>
                  <a:srgbClr val="FF0000"/>
                </a:solidFill>
                <a:latin typeface="Microsoft Sans Serif"/>
                <a:cs typeface="Microsoft Sans Serif"/>
              </a:rPr>
              <a:t>знижена</a:t>
            </a:r>
            <a:r>
              <a:rPr sz="20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FF0000"/>
                </a:solidFill>
                <a:latin typeface="Microsoft Sans Serif"/>
                <a:cs typeface="Microsoft Sans Serif"/>
              </a:rPr>
              <a:t>якість</a:t>
            </a:r>
            <a:r>
              <a:rPr sz="20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життя</a:t>
            </a:r>
            <a:endParaRPr sz="2000">
              <a:latin typeface="Microsoft Sans Serif"/>
              <a:cs typeface="Microsoft Sans Serif"/>
            </a:endParaRPr>
          </a:p>
          <a:p>
            <a:pPr marL="397510" indent="-360045">
              <a:lnSpc>
                <a:spcPct val="100000"/>
              </a:lnSpc>
              <a:buSzPct val="145000"/>
              <a:buFont typeface="Wingdings"/>
              <a:buChar char=""/>
              <a:tabLst>
                <a:tab pos="398145" algn="l"/>
              </a:tabLst>
            </a:pPr>
            <a:r>
              <a:rPr sz="20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високий</a:t>
            </a:r>
            <a:r>
              <a:rPr sz="2000" spc="-3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FF0000"/>
                </a:solidFill>
                <a:latin typeface="Microsoft Sans Serif"/>
                <a:cs typeface="Microsoft Sans Serif"/>
              </a:rPr>
              <a:t>ризик</a:t>
            </a:r>
            <a:r>
              <a:rPr sz="20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0000"/>
                </a:solidFill>
                <a:latin typeface="Microsoft Sans Serif"/>
                <a:cs typeface="Microsoft Sans Serif"/>
              </a:rPr>
              <a:t>раптової</a:t>
            </a:r>
            <a:r>
              <a:rPr sz="2000" spc="-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смерті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350">
              <a:latin typeface="Microsoft Sans Serif"/>
              <a:cs typeface="Microsoft Sans Serif"/>
            </a:endParaRPr>
          </a:p>
          <a:p>
            <a:pPr marL="2809240">
              <a:lnSpc>
                <a:spcPts val="2160"/>
              </a:lnSpc>
            </a:pPr>
            <a:r>
              <a:rPr sz="2000" i="1" spc="-20" dirty="0">
                <a:solidFill>
                  <a:srgbClr val="000066"/>
                </a:solidFill>
                <a:latin typeface="Arial"/>
                <a:cs typeface="Arial"/>
              </a:rPr>
              <a:t>КОЖНІ</a:t>
            </a:r>
            <a:r>
              <a:rPr sz="2000" i="1" spc="-4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0000"/>
                </a:solidFill>
                <a:latin typeface="Arial"/>
                <a:cs typeface="Arial"/>
              </a:rPr>
              <a:t>29</a:t>
            </a:r>
            <a:r>
              <a:rPr sz="2000" i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000066"/>
                </a:solidFill>
                <a:latin typeface="Arial"/>
                <a:cs typeface="Arial"/>
              </a:rPr>
              <a:t>СЕКУНД</a:t>
            </a:r>
            <a:endParaRPr sz="2000">
              <a:latin typeface="Arial"/>
              <a:cs typeface="Arial"/>
            </a:endParaRPr>
          </a:p>
          <a:p>
            <a:pPr marL="1202690">
              <a:lnSpc>
                <a:spcPts val="2160"/>
              </a:lnSpc>
            </a:pPr>
            <a:r>
              <a:rPr sz="2000" i="1" spc="-10" dirty="0">
                <a:solidFill>
                  <a:srgbClr val="000066"/>
                </a:solidFill>
                <a:latin typeface="Arial"/>
                <a:cs typeface="Arial"/>
              </a:rPr>
              <a:t>ХТОСЬ</a:t>
            </a:r>
            <a:r>
              <a:rPr sz="2000" i="1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i="1" spc="-30" dirty="0">
                <a:solidFill>
                  <a:srgbClr val="000066"/>
                </a:solidFill>
                <a:latin typeface="Arial"/>
                <a:cs typeface="Arial"/>
              </a:rPr>
              <a:t>СТРАЖДАЄ</a:t>
            </a:r>
            <a:r>
              <a:rPr sz="2000" i="1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i="1" spc="5" dirty="0">
                <a:solidFill>
                  <a:srgbClr val="000066"/>
                </a:solidFill>
                <a:latin typeface="Arial"/>
                <a:cs typeface="Arial"/>
              </a:rPr>
              <a:t>НА</a:t>
            </a:r>
            <a:r>
              <a:rPr sz="2000" i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000066"/>
                </a:solidFill>
                <a:latin typeface="Arial"/>
                <a:cs typeface="Arial"/>
              </a:rPr>
              <a:t>КОРОНАРНУ</a:t>
            </a:r>
            <a:r>
              <a:rPr sz="2000" i="1" spc="-20" dirty="0">
                <a:solidFill>
                  <a:srgbClr val="000066"/>
                </a:solidFill>
                <a:latin typeface="Arial"/>
                <a:cs typeface="Arial"/>
              </a:rPr>
              <a:t> ПОДІЮ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6239"/>
            <a:ext cx="242189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320" dirty="0">
                <a:latin typeface="Cambria"/>
                <a:cs typeface="Cambria"/>
              </a:rPr>
              <a:t>В</a:t>
            </a:r>
            <a:r>
              <a:rPr spc="320" dirty="0">
                <a:latin typeface="Cambria"/>
                <a:cs typeface="Cambria"/>
              </a:rPr>
              <a:t>ИЗНАЧЕННЯ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2440" y="1563751"/>
            <a:ext cx="7995920" cy="4025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5110">
              <a:lnSpc>
                <a:spcPts val="2450"/>
              </a:lnSpc>
              <a:spcBef>
                <a:spcPts val="100"/>
              </a:spcBef>
            </a:pPr>
            <a:r>
              <a:rPr sz="2400" i="1" spc="-5" dirty="0">
                <a:latin typeface="Arial"/>
                <a:cs typeface="Arial"/>
              </a:rPr>
              <a:t>Ішемічна</a:t>
            </a:r>
            <a:r>
              <a:rPr sz="2400" i="1" spc="-10" dirty="0">
                <a:latin typeface="Arial"/>
                <a:cs typeface="Arial"/>
              </a:rPr>
              <a:t> хвороба</a:t>
            </a:r>
            <a:r>
              <a:rPr sz="2400" i="1" spc="-1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серця</a:t>
            </a:r>
            <a:r>
              <a:rPr sz="2400" i="1" spc="10" dirty="0">
                <a:latin typeface="Arial"/>
                <a:cs typeface="Arial"/>
              </a:rPr>
              <a:t> </a:t>
            </a:r>
            <a:r>
              <a:rPr sz="2400" i="1" spc="-10" dirty="0">
                <a:latin typeface="Arial"/>
                <a:cs typeface="Arial"/>
              </a:rPr>
              <a:t>(за</a:t>
            </a:r>
            <a:r>
              <a:rPr sz="2400" i="1" spc="-15" dirty="0">
                <a:latin typeface="Arial"/>
                <a:cs typeface="Arial"/>
              </a:rPr>
              <a:t> визначенням</a:t>
            </a:r>
            <a:r>
              <a:rPr sz="2400" i="1" spc="5" dirty="0">
                <a:latin typeface="Arial"/>
                <a:cs typeface="Arial"/>
              </a:rPr>
              <a:t> </a:t>
            </a:r>
            <a:r>
              <a:rPr sz="2400" i="1" spc="-10" dirty="0">
                <a:latin typeface="Arial"/>
                <a:cs typeface="Arial"/>
              </a:rPr>
              <a:t>ВООЗ)</a:t>
            </a:r>
            <a:r>
              <a:rPr sz="2400" i="1" spc="-8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–</a:t>
            </a:r>
            <a:endParaRPr sz="2400">
              <a:latin typeface="Arial"/>
              <a:cs typeface="Arial"/>
            </a:endParaRPr>
          </a:p>
          <a:p>
            <a:pPr marL="350520" marR="325755">
              <a:lnSpc>
                <a:spcPct val="70000"/>
              </a:lnSpc>
              <a:spcBef>
                <a:spcPts val="430"/>
              </a:spcBef>
            </a:pPr>
            <a:r>
              <a:rPr sz="2400" i="1" spc="-10" dirty="0">
                <a:latin typeface="Arial"/>
                <a:cs typeface="Arial"/>
              </a:rPr>
              <a:t>невідповідність</a:t>
            </a:r>
            <a:r>
              <a:rPr sz="2400" i="1" spc="35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між</a:t>
            </a:r>
            <a:r>
              <a:rPr sz="2400" i="1" spc="5" dirty="0">
                <a:latin typeface="Arial"/>
                <a:cs typeface="Arial"/>
              </a:rPr>
              <a:t> </a:t>
            </a:r>
            <a:r>
              <a:rPr sz="2400" i="1" spc="-10" dirty="0">
                <a:latin typeface="Arial"/>
                <a:cs typeface="Arial"/>
              </a:rPr>
              <a:t>потребою</a:t>
            </a:r>
            <a:r>
              <a:rPr sz="2400" i="1" spc="-5" dirty="0">
                <a:latin typeface="Arial"/>
                <a:cs typeface="Arial"/>
              </a:rPr>
              <a:t> міокарда</a:t>
            </a:r>
            <a:r>
              <a:rPr sz="2400" i="1" spc="4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в</a:t>
            </a:r>
            <a:r>
              <a:rPr sz="2400" i="1" spc="-15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кисні</a:t>
            </a:r>
            <a:r>
              <a:rPr sz="2400" i="1" spc="20" dirty="0">
                <a:latin typeface="Arial"/>
                <a:cs typeface="Arial"/>
              </a:rPr>
              <a:t> </a:t>
            </a:r>
            <a:r>
              <a:rPr sz="2400" i="1" spc="-10" dirty="0">
                <a:latin typeface="Arial"/>
                <a:cs typeface="Arial"/>
              </a:rPr>
              <a:t>та </a:t>
            </a:r>
            <a:r>
              <a:rPr sz="2400" i="1" spc="-650" dirty="0">
                <a:latin typeface="Arial"/>
                <a:cs typeface="Arial"/>
              </a:rPr>
              <a:t> </a:t>
            </a:r>
            <a:r>
              <a:rPr sz="2400" i="1" spc="-10" dirty="0">
                <a:latin typeface="Arial"/>
                <a:cs typeface="Arial"/>
              </a:rPr>
              <a:t>його доставкою</a:t>
            </a:r>
            <a:endParaRPr sz="2400">
              <a:latin typeface="Arial"/>
              <a:cs typeface="Arial"/>
            </a:endParaRPr>
          </a:p>
          <a:p>
            <a:pPr marL="76200">
              <a:lnSpc>
                <a:spcPts val="2450"/>
              </a:lnSpc>
              <a:spcBef>
                <a:spcPts val="2355"/>
              </a:spcBef>
            </a:pPr>
            <a:r>
              <a:rPr sz="2400" spc="-20" dirty="0">
                <a:latin typeface="Microsoft Sans Serif"/>
                <a:cs typeface="Microsoft Sans Serif"/>
              </a:rPr>
              <a:t>Ішемі́чна</a:t>
            </a:r>
            <a:r>
              <a:rPr sz="2400" spc="75" dirty="0">
                <a:latin typeface="Microsoft Sans Serif"/>
                <a:cs typeface="Microsoft Sans Serif"/>
              </a:rPr>
              <a:t> </a:t>
            </a:r>
            <a:r>
              <a:rPr sz="2400" spc="-70" dirty="0">
                <a:latin typeface="Microsoft Sans Serif"/>
                <a:cs typeface="Microsoft Sans Serif"/>
              </a:rPr>
              <a:t>хворо</a:t>
            </a:r>
            <a:r>
              <a:rPr sz="3600" spc="-104" baseline="-9259" dirty="0">
                <a:latin typeface="Microsoft Sans Serif"/>
                <a:cs typeface="Microsoft Sans Serif"/>
              </a:rPr>
              <a:t>́</a:t>
            </a:r>
            <a:r>
              <a:rPr sz="3600" spc="-405" baseline="-9259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ба</a:t>
            </a:r>
            <a:r>
              <a:rPr sz="2400" spc="95" dirty="0">
                <a:latin typeface="Microsoft Sans Serif"/>
                <a:cs typeface="Microsoft Sans Serif"/>
              </a:rPr>
              <a:t> </a:t>
            </a:r>
            <a:r>
              <a:rPr sz="2400" spc="-55" dirty="0">
                <a:latin typeface="Microsoft Sans Serif"/>
                <a:cs typeface="Microsoft Sans Serif"/>
              </a:rPr>
              <a:t>се</a:t>
            </a:r>
            <a:r>
              <a:rPr sz="3600" spc="-82" baseline="-9259" dirty="0">
                <a:latin typeface="Microsoft Sans Serif"/>
                <a:cs typeface="Microsoft Sans Serif"/>
              </a:rPr>
              <a:t>́</a:t>
            </a:r>
            <a:r>
              <a:rPr sz="2400" spc="-55" dirty="0">
                <a:latin typeface="Microsoft Sans Serif"/>
                <a:cs typeface="Microsoft Sans Serif"/>
              </a:rPr>
              <a:t>рця</a:t>
            </a:r>
            <a:r>
              <a:rPr sz="2400" spc="65" dirty="0">
                <a:latin typeface="Microsoft Sans Serif"/>
                <a:cs typeface="Microsoft Sans Serif"/>
              </a:rPr>
              <a:t> </a:t>
            </a:r>
            <a:r>
              <a:rPr sz="2400" spc="150" dirty="0">
                <a:latin typeface="Microsoft Sans Serif"/>
                <a:cs typeface="Microsoft Sans Serif"/>
              </a:rPr>
              <a:t>(ІХС)—</a:t>
            </a:r>
            <a:r>
              <a:rPr sz="2400" spc="5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патологічний</a:t>
            </a:r>
            <a:r>
              <a:rPr sz="2400" spc="8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стан,</a:t>
            </a:r>
            <a:r>
              <a:rPr sz="2400" spc="6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що</a:t>
            </a:r>
            <a:endParaRPr sz="2400">
              <a:latin typeface="Microsoft Sans Serif"/>
              <a:cs typeface="Microsoft Sans Serif"/>
            </a:endParaRPr>
          </a:p>
          <a:p>
            <a:pPr marL="350520">
              <a:lnSpc>
                <a:spcPts val="2014"/>
              </a:lnSpc>
            </a:pPr>
            <a:r>
              <a:rPr sz="2400" spc="-25" dirty="0">
                <a:latin typeface="Microsoft Sans Serif"/>
                <a:cs typeface="Microsoft Sans Serif"/>
              </a:rPr>
              <a:t>характеризується</a:t>
            </a:r>
            <a:r>
              <a:rPr sz="2400" spc="5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абсолютним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або</a:t>
            </a:r>
            <a:r>
              <a:rPr sz="2400" spc="4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відносним</a:t>
            </a:r>
            <a:endParaRPr sz="2400">
              <a:latin typeface="Microsoft Sans Serif"/>
              <a:cs typeface="Microsoft Sans Serif"/>
            </a:endParaRPr>
          </a:p>
          <a:p>
            <a:pPr marL="350520" marR="557530">
              <a:lnSpc>
                <a:spcPct val="70000"/>
              </a:lnSpc>
              <a:spcBef>
                <a:spcPts val="430"/>
              </a:spcBef>
            </a:pPr>
            <a:r>
              <a:rPr sz="2400" spc="-20" dirty="0">
                <a:latin typeface="Microsoft Sans Serif"/>
                <a:cs typeface="Microsoft Sans Serif"/>
              </a:rPr>
              <a:t>порушенням</a:t>
            </a:r>
            <a:r>
              <a:rPr sz="2400" spc="65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кровопостачання</a:t>
            </a:r>
            <a:r>
              <a:rPr sz="2400" spc="55" dirty="0">
                <a:latin typeface="Microsoft Sans Serif"/>
                <a:cs typeface="Microsoft Sans Serif"/>
              </a:rPr>
              <a:t> </a:t>
            </a:r>
            <a:r>
              <a:rPr sz="2400" spc="-35" dirty="0">
                <a:latin typeface="Microsoft Sans Serif"/>
                <a:cs typeface="Microsoft Sans Serif"/>
              </a:rPr>
              <a:t>міокарду</a:t>
            </a:r>
            <a:r>
              <a:rPr sz="2400" spc="6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внаслідок </a:t>
            </a:r>
            <a:r>
              <a:rPr sz="2400" spc="-62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ураження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коронарних</a:t>
            </a:r>
            <a:r>
              <a:rPr sz="2400" spc="5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артерій</a:t>
            </a:r>
            <a:r>
              <a:rPr sz="2400" spc="5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серця.</a:t>
            </a:r>
            <a:endParaRPr sz="2400">
              <a:latin typeface="Microsoft Sans Serif"/>
              <a:cs typeface="Microsoft Sans Serif"/>
            </a:endParaRPr>
          </a:p>
          <a:p>
            <a:pPr marL="76200">
              <a:lnSpc>
                <a:spcPts val="2450"/>
              </a:lnSpc>
              <a:spcBef>
                <a:spcPts val="2355"/>
              </a:spcBef>
            </a:pPr>
            <a:r>
              <a:rPr sz="2400" spc="-25" dirty="0">
                <a:latin typeface="Microsoft Sans Serif"/>
                <a:cs typeface="Microsoft Sans Serif"/>
              </a:rPr>
              <a:t>Стенокарді́я</a:t>
            </a:r>
            <a:r>
              <a:rPr sz="2400" spc="5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(angina</a:t>
            </a:r>
            <a:r>
              <a:rPr sz="2400" spc="5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pectoris,</a:t>
            </a:r>
            <a:r>
              <a:rPr sz="2400" spc="4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син.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грудна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-35" dirty="0">
                <a:latin typeface="Microsoft Sans Serif"/>
                <a:cs typeface="Microsoft Sans Serif"/>
              </a:rPr>
              <a:t>жаба)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990" dirty="0">
                <a:latin typeface="Microsoft Sans Serif"/>
                <a:cs typeface="Microsoft Sans Serif"/>
              </a:rPr>
              <a:t>—</a:t>
            </a:r>
            <a:endParaRPr sz="2400">
              <a:latin typeface="Microsoft Sans Serif"/>
              <a:cs typeface="Microsoft Sans Serif"/>
            </a:endParaRPr>
          </a:p>
          <a:p>
            <a:pPr marL="350520">
              <a:lnSpc>
                <a:spcPts val="2014"/>
              </a:lnSpc>
            </a:pPr>
            <a:r>
              <a:rPr sz="2400" spc="-20" dirty="0">
                <a:latin typeface="Microsoft Sans Serif"/>
                <a:cs typeface="Microsoft Sans Serif"/>
              </a:rPr>
              <a:t>захворювання,</a:t>
            </a:r>
            <a:r>
              <a:rPr sz="2400" spc="60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симптомами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50" dirty="0">
                <a:latin typeface="Microsoft Sans Serif"/>
                <a:cs typeface="Microsoft Sans Serif"/>
              </a:rPr>
              <a:t>якого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20" dirty="0">
                <a:latin typeface="Microsoft Sans Serif"/>
                <a:cs typeface="Microsoft Sans Serif"/>
              </a:rPr>
              <a:t>є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напади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раптового</a:t>
            </a:r>
            <a:endParaRPr sz="2400">
              <a:latin typeface="Microsoft Sans Serif"/>
              <a:cs typeface="Microsoft Sans Serif"/>
            </a:endParaRPr>
          </a:p>
          <a:p>
            <a:pPr marL="350520">
              <a:lnSpc>
                <a:spcPts val="2014"/>
              </a:lnSpc>
            </a:pPr>
            <a:r>
              <a:rPr sz="2400" spc="-5" dirty="0">
                <a:latin typeface="Microsoft Sans Serif"/>
                <a:cs typeface="Microsoft Sans Serif"/>
              </a:rPr>
              <a:t>болю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(ангінозний</a:t>
            </a:r>
            <a:r>
              <a:rPr sz="2400" spc="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біль)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в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грудях</a:t>
            </a:r>
            <a:r>
              <a:rPr sz="2400" spc="4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унаслідок</a:t>
            </a:r>
            <a:r>
              <a:rPr sz="2400" spc="4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гострої</a:t>
            </a:r>
            <a:endParaRPr sz="2400">
              <a:latin typeface="Microsoft Sans Serif"/>
              <a:cs typeface="Microsoft Sans Serif"/>
            </a:endParaRPr>
          </a:p>
          <a:p>
            <a:pPr marL="350520" marR="243204">
              <a:lnSpc>
                <a:spcPct val="70000"/>
              </a:lnSpc>
              <a:spcBef>
                <a:spcPts val="434"/>
              </a:spcBef>
            </a:pPr>
            <a:r>
              <a:rPr sz="2400" spc="-15" dirty="0">
                <a:latin typeface="Microsoft Sans Serif"/>
                <a:cs typeface="Microsoft Sans Serif"/>
              </a:rPr>
              <a:t>недостатності</a:t>
            </a:r>
            <a:r>
              <a:rPr sz="2400" spc="40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кровопостачання</a:t>
            </a:r>
            <a:r>
              <a:rPr sz="2400" spc="65" dirty="0">
                <a:latin typeface="Microsoft Sans Serif"/>
                <a:cs typeface="Microsoft Sans Serif"/>
              </a:rPr>
              <a:t> </a:t>
            </a:r>
            <a:r>
              <a:rPr sz="2400" spc="-35" dirty="0">
                <a:latin typeface="Microsoft Sans Serif"/>
                <a:cs typeface="Microsoft Sans Serif"/>
              </a:rPr>
              <a:t>міокарду</a:t>
            </a:r>
            <a:r>
              <a:rPr sz="2400" spc="45" dirty="0">
                <a:latin typeface="Microsoft Sans Serif"/>
                <a:cs typeface="Microsoft Sans Serif"/>
              </a:rPr>
              <a:t> </a:t>
            </a:r>
            <a:r>
              <a:rPr sz="2400" spc="990" dirty="0">
                <a:latin typeface="Microsoft Sans Serif"/>
                <a:cs typeface="Microsoft Sans Serif"/>
              </a:rPr>
              <a:t>—</a:t>
            </a:r>
            <a:r>
              <a:rPr sz="2400" spc="40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клінічна </a:t>
            </a:r>
            <a:r>
              <a:rPr sz="2400" spc="-62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форма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ішемічної</a:t>
            </a:r>
            <a:r>
              <a:rPr sz="2400" spc="5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хвороби</a:t>
            </a:r>
            <a:r>
              <a:rPr sz="2400" spc="55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серця.</a:t>
            </a:r>
            <a:endParaRPr sz="24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0527" y="4572"/>
            <a:ext cx="6443471" cy="121005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1666"/>
            <a:ext cx="431165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20" dirty="0"/>
              <a:t>Ішемічна</a:t>
            </a:r>
            <a:r>
              <a:rPr sz="3000" spc="10" dirty="0"/>
              <a:t> </a:t>
            </a:r>
            <a:r>
              <a:rPr sz="3000" spc="-20" dirty="0"/>
              <a:t>хвороба</a:t>
            </a:r>
            <a:r>
              <a:rPr sz="3000" spc="-5" dirty="0"/>
              <a:t> серця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1482344" y="1548952"/>
            <a:ext cx="4115435" cy="267906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285115" indent="-273050">
              <a:lnSpc>
                <a:spcPct val="100000"/>
              </a:lnSpc>
              <a:spcBef>
                <a:spcPts val="705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5750" algn="l"/>
              </a:tabLst>
            </a:pPr>
            <a:r>
              <a:rPr sz="2400" spc="-30" dirty="0">
                <a:latin typeface="Microsoft Sans Serif"/>
                <a:cs typeface="Microsoft Sans Serif"/>
              </a:rPr>
              <a:t>Раптова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коронарна</a:t>
            </a:r>
            <a:r>
              <a:rPr sz="2400" spc="4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смерть</a:t>
            </a:r>
            <a:endParaRPr sz="2400">
              <a:latin typeface="Microsoft Sans Serif"/>
              <a:cs typeface="Microsoft Sans Serif"/>
            </a:endParaRPr>
          </a:p>
          <a:p>
            <a:pPr marL="285115" indent="-27305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5750" algn="l"/>
              </a:tabLst>
            </a:pPr>
            <a:r>
              <a:rPr sz="2400" spc="-25" dirty="0">
                <a:latin typeface="Microsoft Sans Serif"/>
                <a:cs typeface="Microsoft Sans Serif"/>
              </a:rPr>
              <a:t>Стенокардія</a:t>
            </a:r>
            <a:endParaRPr sz="2400">
              <a:latin typeface="Microsoft Sans Serif"/>
              <a:cs typeface="Microsoft Sans Serif"/>
            </a:endParaRPr>
          </a:p>
          <a:p>
            <a:pPr marL="285115" indent="-27305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5750" algn="l"/>
              </a:tabLst>
            </a:pPr>
            <a:r>
              <a:rPr sz="2400" spc="-20" dirty="0">
                <a:latin typeface="Microsoft Sans Serif"/>
                <a:cs typeface="Microsoft Sans Serif"/>
              </a:rPr>
              <a:t>Інфаркт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spc="-35" dirty="0">
                <a:latin typeface="Microsoft Sans Serif"/>
                <a:cs typeface="Microsoft Sans Serif"/>
              </a:rPr>
              <a:t>міокарда</a:t>
            </a:r>
            <a:endParaRPr sz="2400">
              <a:latin typeface="Microsoft Sans Serif"/>
              <a:cs typeface="Microsoft Sans Serif"/>
            </a:endParaRPr>
          </a:p>
          <a:p>
            <a:pPr marL="285115" indent="-27305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5750" algn="l"/>
              </a:tabLst>
            </a:pPr>
            <a:r>
              <a:rPr sz="2400" spc="-45" dirty="0">
                <a:latin typeface="Microsoft Sans Serif"/>
                <a:cs typeface="Microsoft Sans Serif"/>
              </a:rPr>
              <a:t>Кардіосклероз</a:t>
            </a:r>
            <a:endParaRPr sz="2400">
              <a:latin typeface="Microsoft Sans Serif"/>
              <a:cs typeface="Microsoft Sans Serif"/>
            </a:endParaRPr>
          </a:p>
          <a:p>
            <a:pPr marL="285115" indent="-273050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5750" algn="l"/>
              </a:tabLst>
            </a:pPr>
            <a:r>
              <a:rPr sz="2400" dirty="0">
                <a:latin typeface="Microsoft Sans Serif"/>
                <a:cs typeface="Microsoft Sans Serif"/>
              </a:rPr>
              <a:t>Аритмії</a:t>
            </a:r>
            <a:endParaRPr sz="2400">
              <a:latin typeface="Microsoft Sans Serif"/>
              <a:cs typeface="Microsoft Sans Serif"/>
            </a:endParaRPr>
          </a:p>
          <a:p>
            <a:pPr marL="285115" indent="-273050">
              <a:lnSpc>
                <a:spcPct val="100000"/>
              </a:lnSpc>
              <a:spcBef>
                <a:spcPts val="605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5750" algn="l"/>
              </a:tabLst>
            </a:pPr>
            <a:r>
              <a:rPr sz="2400" spc="-15" dirty="0">
                <a:latin typeface="Microsoft Sans Serif"/>
                <a:cs typeface="Microsoft Sans Serif"/>
              </a:rPr>
              <a:t>Серцева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недостатність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6239"/>
            <a:ext cx="42386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265" dirty="0">
                <a:latin typeface="Cambria"/>
                <a:cs typeface="Cambria"/>
              </a:rPr>
              <a:t>А</a:t>
            </a:r>
            <a:r>
              <a:rPr spc="265" dirty="0">
                <a:latin typeface="Cambria"/>
                <a:cs typeface="Cambria"/>
              </a:rPr>
              <a:t>НАТОМІЯ</a:t>
            </a:r>
            <a:r>
              <a:rPr spc="250" dirty="0">
                <a:latin typeface="Cambria"/>
                <a:cs typeface="Cambria"/>
              </a:rPr>
              <a:t> </a:t>
            </a:r>
            <a:r>
              <a:rPr spc="270" dirty="0">
                <a:latin typeface="Cambria"/>
                <a:cs typeface="Cambria"/>
              </a:rPr>
              <a:t>СТЕНОКАРДІЇ</a:t>
            </a:r>
            <a:endParaRPr sz="300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1639" y="1988820"/>
            <a:ext cx="5715000" cy="381304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162558"/>
            <a:ext cx="4282440" cy="113284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15"/>
              </a:spcBef>
            </a:pPr>
            <a:r>
              <a:rPr sz="4000" b="1" spc="650" dirty="0">
                <a:latin typeface="Cambria"/>
                <a:cs typeface="Cambria"/>
              </a:rPr>
              <a:t>П</a:t>
            </a:r>
            <a:r>
              <a:rPr sz="3200" b="1" spc="520" dirty="0">
                <a:latin typeface="Cambria"/>
                <a:cs typeface="Cambria"/>
              </a:rPr>
              <a:t>РОГРЕ</a:t>
            </a:r>
            <a:r>
              <a:rPr sz="3200" b="1" spc="475" dirty="0">
                <a:latin typeface="Cambria"/>
                <a:cs typeface="Cambria"/>
              </a:rPr>
              <a:t>С</a:t>
            </a:r>
            <a:r>
              <a:rPr sz="3200" b="1" spc="330" dirty="0">
                <a:latin typeface="Cambria"/>
                <a:cs typeface="Cambria"/>
              </a:rPr>
              <a:t>УВА</a:t>
            </a:r>
            <a:r>
              <a:rPr sz="3200" b="1" spc="335" dirty="0">
                <a:latin typeface="Cambria"/>
                <a:cs typeface="Cambria"/>
              </a:rPr>
              <a:t>ННЯ  </a:t>
            </a:r>
            <a:r>
              <a:rPr sz="3200" b="1" spc="450" dirty="0">
                <a:latin typeface="Cambria"/>
                <a:cs typeface="Cambria"/>
              </a:rPr>
              <a:t>АТЕРОСКЛЕРОЗУ</a:t>
            </a:r>
            <a:endParaRPr sz="320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9142" y="2957685"/>
            <a:ext cx="6017856" cy="297219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00527" y="126373"/>
            <a:ext cx="6443471" cy="106996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4198" y="990948"/>
            <a:ext cx="6776815" cy="499283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6239"/>
            <a:ext cx="18910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265" dirty="0">
                <a:latin typeface="Cambria"/>
                <a:cs typeface="Cambria"/>
              </a:rPr>
              <a:t>Е</a:t>
            </a:r>
            <a:r>
              <a:rPr spc="265" dirty="0">
                <a:latin typeface="Cambria"/>
                <a:cs typeface="Cambria"/>
              </a:rPr>
              <a:t>ТІОЛОГІЯ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55750"/>
            <a:ext cx="7179309" cy="481965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287020" marR="5080" indent="-274955">
              <a:lnSpc>
                <a:spcPts val="2300"/>
              </a:lnSpc>
              <a:spcBef>
                <a:spcPts val="660"/>
              </a:spcBef>
            </a:pPr>
            <a:r>
              <a:rPr sz="2400" b="1" i="1" spc="210" dirty="0">
                <a:solidFill>
                  <a:srgbClr val="234583"/>
                </a:solidFill>
                <a:latin typeface="Cambria"/>
                <a:cs typeface="Cambria"/>
              </a:rPr>
              <a:t>Виникнення</a:t>
            </a:r>
            <a:r>
              <a:rPr sz="2400" b="1" i="1" spc="19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2400" b="1" i="1" spc="204" dirty="0">
                <a:solidFill>
                  <a:srgbClr val="234583"/>
                </a:solidFill>
                <a:latin typeface="Cambria"/>
                <a:cs typeface="Cambria"/>
              </a:rPr>
              <a:t>і</a:t>
            </a:r>
            <a:r>
              <a:rPr sz="2400" b="1" i="1" spc="15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2400" b="1" i="1" spc="100" dirty="0">
                <a:solidFill>
                  <a:srgbClr val="234583"/>
                </a:solidFill>
                <a:latin typeface="Cambria"/>
                <a:cs typeface="Cambria"/>
              </a:rPr>
              <a:t>перебіг</a:t>
            </a:r>
            <a:r>
              <a:rPr sz="2400" b="1" i="1" spc="17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2400" b="1" i="1" spc="90" dirty="0">
                <a:solidFill>
                  <a:srgbClr val="234583"/>
                </a:solidFill>
                <a:latin typeface="Cambria"/>
                <a:cs typeface="Cambria"/>
              </a:rPr>
              <a:t>хвороб</a:t>
            </a:r>
            <a:r>
              <a:rPr sz="2400" b="1" i="1" spc="13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2400" b="1" i="1" spc="160" dirty="0">
                <a:solidFill>
                  <a:srgbClr val="234583"/>
                </a:solidFill>
                <a:latin typeface="Cambria"/>
                <a:cs typeface="Cambria"/>
              </a:rPr>
              <a:t>серця,</a:t>
            </a:r>
            <a:r>
              <a:rPr sz="2400" b="1" i="1" spc="15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2400" b="1" i="1" spc="95" dirty="0">
                <a:solidFill>
                  <a:srgbClr val="234583"/>
                </a:solidFill>
                <a:latin typeface="Cambria"/>
                <a:cs typeface="Cambria"/>
              </a:rPr>
              <a:t>серцево- </a:t>
            </a:r>
            <a:r>
              <a:rPr sz="2400" b="1" i="1" spc="-51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2400" b="1" i="1" spc="180" dirty="0">
                <a:solidFill>
                  <a:srgbClr val="234583"/>
                </a:solidFill>
                <a:latin typeface="Cambria"/>
                <a:cs typeface="Cambria"/>
              </a:rPr>
              <a:t>судинних</a:t>
            </a:r>
            <a:r>
              <a:rPr sz="2400" b="1" i="1" spc="17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2400" b="1" i="1" spc="210" dirty="0">
                <a:solidFill>
                  <a:srgbClr val="234583"/>
                </a:solidFill>
                <a:latin typeface="Cambria"/>
                <a:cs typeface="Cambria"/>
              </a:rPr>
              <a:t>та</a:t>
            </a:r>
            <a:r>
              <a:rPr sz="2400" b="1" i="1" spc="14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2400" b="1" i="1" spc="130" dirty="0">
                <a:solidFill>
                  <a:srgbClr val="234583"/>
                </a:solidFill>
                <a:latin typeface="Cambria"/>
                <a:cs typeface="Cambria"/>
              </a:rPr>
              <a:t>судинно-мозкових</a:t>
            </a:r>
            <a:endParaRPr sz="2400">
              <a:latin typeface="Cambria"/>
              <a:cs typeface="Cambria"/>
            </a:endParaRPr>
          </a:p>
          <a:p>
            <a:pPr marL="287020" marR="5080">
              <a:lnSpc>
                <a:spcPts val="2300"/>
              </a:lnSpc>
              <a:spcBef>
                <a:spcPts val="10"/>
              </a:spcBef>
            </a:pPr>
            <a:r>
              <a:rPr sz="2400" b="1" i="1" spc="130" dirty="0">
                <a:solidFill>
                  <a:srgbClr val="234583"/>
                </a:solidFill>
                <a:latin typeface="Cambria"/>
                <a:cs typeface="Cambria"/>
              </a:rPr>
              <a:t>захворювань</a:t>
            </a:r>
            <a:r>
              <a:rPr sz="2400" b="1" i="1" spc="14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2400" b="1" i="1" spc="180" dirty="0">
                <a:solidFill>
                  <a:srgbClr val="234583"/>
                </a:solidFill>
                <a:latin typeface="Cambria"/>
                <a:cs typeface="Cambria"/>
              </a:rPr>
              <a:t>тісно</a:t>
            </a:r>
            <a:r>
              <a:rPr sz="2400" b="1" i="1" spc="14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2400" b="1" i="1" spc="135" dirty="0">
                <a:solidFill>
                  <a:srgbClr val="234583"/>
                </a:solidFill>
                <a:latin typeface="Cambria"/>
                <a:cs typeface="Cambria"/>
              </a:rPr>
              <a:t>пов'язані</a:t>
            </a:r>
            <a:r>
              <a:rPr sz="2400" b="1" i="1" spc="16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2400" b="1" i="1" spc="40" dirty="0">
                <a:solidFill>
                  <a:srgbClr val="234583"/>
                </a:solidFill>
                <a:latin typeface="Cambria"/>
                <a:cs typeface="Cambria"/>
              </a:rPr>
              <a:t>з</a:t>
            </a:r>
            <a:r>
              <a:rPr sz="2400" b="1" i="1" spc="16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2400" b="1" i="1" spc="175" dirty="0">
                <a:solidFill>
                  <a:srgbClr val="234583"/>
                </a:solidFill>
                <a:latin typeface="Cambria"/>
                <a:cs typeface="Cambria"/>
              </a:rPr>
              <a:t>наявністю </a:t>
            </a:r>
            <a:r>
              <a:rPr sz="2400" b="1" i="1" spc="-51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2400" b="1" i="1" spc="180" dirty="0">
                <a:solidFill>
                  <a:srgbClr val="234583"/>
                </a:solidFill>
                <a:latin typeface="Cambria"/>
                <a:cs typeface="Cambria"/>
              </a:rPr>
              <a:t>чинників</a:t>
            </a:r>
            <a:r>
              <a:rPr sz="2400" b="1" i="1" spc="17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2400" b="1" i="1" spc="150" dirty="0">
                <a:solidFill>
                  <a:srgbClr val="234583"/>
                </a:solidFill>
                <a:latin typeface="Cambria"/>
                <a:cs typeface="Cambria"/>
              </a:rPr>
              <a:t>ризику,</a:t>
            </a:r>
            <a:r>
              <a:rPr sz="2400" b="1" i="1" spc="155" dirty="0">
                <a:solidFill>
                  <a:srgbClr val="234583"/>
                </a:solidFill>
                <a:latin typeface="Cambria"/>
                <a:cs typeface="Cambria"/>
              </a:rPr>
              <a:t> основними</a:t>
            </a:r>
            <a:r>
              <a:rPr sz="2400" b="1" i="1" spc="18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2400" b="1" i="1" spc="105" dirty="0">
                <a:solidFill>
                  <a:srgbClr val="234583"/>
                </a:solidFill>
                <a:latin typeface="Cambria"/>
                <a:cs typeface="Cambria"/>
              </a:rPr>
              <a:t>серед</a:t>
            </a:r>
            <a:r>
              <a:rPr sz="2400" b="1" i="1" spc="15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2400" b="1" i="1" spc="200" dirty="0">
                <a:solidFill>
                  <a:srgbClr val="234583"/>
                </a:solidFill>
                <a:latin typeface="Cambria"/>
                <a:cs typeface="Cambria"/>
              </a:rPr>
              <a:t>яких</a:t>
            </a:r>
            <a:r>
              <a:rPr sz="2400" b="1" i="1" spc="15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2400" b="1" i="1" spc="90" dirty="0">
                <a:solidFill>
                  <a:srgbClr val="234583"/>
                </a:solidFill>
                <a:latin typeface="Cambria"/>
                <a:cs typeface="Cambria"/>
              </a:rPr>
              <a:t>є:</a:t>
            </a:r>
            <a:endParaRPr sz="2400">
              <a:latin typeface="Cambria"/>
              <a:cs typeface="Cambria"/>
            </a:endParaRPr>
          </a:p>
          <a:p>
            <a:pPr marL="287020" indent="-274955">
              <a:lnSpc>
                <a:spcPct val="100000"/>
              </a:lnSpc>
              <a:spcBef>
                <a:spcPts val="204"/>
              </a:spcBef>
              <a:buClr>
                <a:srgbClr val="FD8537"/>
              </a:buClr>
              <a:buSzPct val="69444"/>
              <a:buFont typeface="Wingdings"/>
              <a:buChar char=""/>
              <a:tabLst>
                <a:tab pos="287020" algn="l"/>
                <a:tab pos="287655" algn="l"/>
              </a:tabLst>
            </a:pPr>
            <a:r>
              <a:rPr sz="1800" b="1" i="1" spc="145" dirty="0">
                <a:solidFill>
                  <a:srgbClr val="234583"/>
                </a:solidFill>
                <a:latin typeface="Cambria"/>
                <a:cs typeface="Cambria"/>
              </a:rPr>
              <a:t>Підвищений</a:t>
            </a:r>
            <a:r>
              <a:rPr sz="1800" b="1" i="1" spc="9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800" b="1" i="1" spc="145" dirty="0">
                <a:solidFill>
                  <a:srgbClr val="234583"/>
                </a:solidFill>
                <a:latin typeface="Cambria"/>
                <a:cs typeface="Cambria"/>
              </a:rPr>
              <a:t>артеріальний</a:t>
            </a:r>
            <a:r>
              <a:rPr sz="1800" b="1" i="1" spc="10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800" b="1" i="1" spc="125" dirty="0">
                <a:solidFill>
                  <a:srgbClr val="234583"/>
                </a:solidFill>
                <a:latin typeface="Cambria"/>
                <a:cs typeface="Cambria"/>
              </a:rPr>
              <a:t>тиск;</a:t>
            </a:r>
            <a:endParaRPr sz="1800">
              <a:latin typeface="Cambria"/>
              <a:cs typeface="Cambria"/>
            </a:endParaRPr>
          </a:p>
          <a:p>
            <a:pPr marL="287020" indent="-274955">
              <a:lnSpc>
                <a:spcPct val="100000"/>
              </a:lnSpc>
              <a:spcBef>
                <a:spcPts val="165"/>
              </a:spcBef>
              <a:buClr>
                <a:srgbClr val="FD8537"/>
              </a:buClr>
              <a:buSzPct val="69444"/>
              <a:buFont typeface="Wingdings"/>
              <a:buChar char=""/>
              <a:tabLst>
                <a:tab pos="287020" algn="l"/>
                <a:tab pos="287655" algn="l"/>
              </a:tabLst>
            </a:pPr>
            <a:r>
              <a:rPr sz="1800" b="1" i="1" spc="140" dirty="0">
                <a:solidFill>
                  <a:srgbClr val="234583"/>
                </a:solidFill>
                <a:latin typeface="Cambria"/>
                <a:cs typeface="Cambria"/>
              </a:rPr>
              <a:t>Порушення</a:t>
            </a:r>
            <a:r>
              <a:rPr sz="1800" b="1" i="1" spc="11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800" b="1" i="1" spc="105" dirty="0">
                <a:solidFill>
                  <a:srgbClr val="234583"/>
                </a:solidFill>
                <a:latin typeface="Cambria"/>
                <a:cs typeface="Cambria"/>
              </a:rPr>
              <a:t>ліпідного</a:t>
            </a:r>
            <a:r>
              <a:rPr sz="1800" b="1" i="1" spc="14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800" b="1" i="1" spc="85" dirty="0">
                <a:solidFill>
                  <a:srgbClr val="234583"/>
                </a:solidFill>
                <a:latin typeface="Cambria"/>
                <a:cs typeface="Cambria"/>
              </a:rPr>
              <a:t>обміну;</a:t>
            </a:r>
            <a:endParaRPr sz="1800">
              <a:latin typeface="Cambria"/>
              <a:cs typeface="Cambria"/>
            </a:endParaRPr>
          </a:p>
          <a:p>
            <a:pPr marL="287020" indent="-274955">
              <a:lnSpc>
                <a:spcPct val="100000"/>
              </a:lnSpc>
              <a:spcBef>
                <a:spcPts val="170"/>
              </a:spcBef>
              <a:buClr>
                <a:srgbClr val="FD8537"/>
              </a:buClr>
              <a:buSzPct val="69444"/>
              <a:buFont typeface="Wingdings"/>
              <a:buChar char=""/>
              <a:tabLst>
                <a:tab pos="287020" algn="l"/>
                <a:tab pos="287655" algn="l"/>
              </a:tabLst>
            </a:pPr>
            <a:r>
              <a:rPr sz="1800" b="1" i="1" spc="140" dirty="0">
                <a:solidFill>
                  <a:srgbClr val="234583"/>
                </a:solidFill>
                <a:latin typeface="Cambria"/>
                <a:cs typeface="Cambria"/>
              </a:rPr>
              <a:t>Надлишкова</a:t>
            </a:r>
            <a:r>
              <a:rPr sz="1800" b="1" i="1" spc="9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800" b="1" i="1" spc="165" dirty="0">
                <a:solidFill>
                  <a:srgbClr val="234583"/>
                </a:solidFill>
                <a:latin typeface="Cambria"/>
                <a:cs typeface="Cambria"/>
              </a:rPr>
              <a:t>маса</a:t>
            </a:r>
            <a:r>
              <a:rPr sz="1800" b="1" i="1" spc="9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800" b="1" i="1" spc="135" dirty="0">
                <a:solidFill>
                  <a:srgbClr val="234583"/>
                </a:solidFill>
                <a:latin typeface="Cambria"/>
                <a:cs typeface="Cambria"/>
              </a:rPr>
              <a:t>тіла;</a:t>
            </a:r>
            <a:endParaRPr sz="1800">
              <a:latin typeface="Cambria"/>
              <a:cs typeface="Cambria"/>
            </a:endParaRPr>
          </a:p>
          <a:p>
            <a:pPr marL="287020" indent="-274955">
              <a:lnSpc>
                <a:spcPct val="100000"/>
              </a:lnSpc>
              <a:spcBef>
                <a:spcPts val="170"/>
              </a:spcBef>
              <a:buClr>
                <a:srgbClr val="FD8537"/>
              </a:buClr>
              <a:buSzPct val="69444"/>
              <a:buFont typeface="Wingdings"/>
              <a:buChar char=""/>
              <a:tabLst>
                <a:tab pos="287020" algn="l"/>
                <a:tab pos="287655" algn="l"/>
              </a:tabLst>
            </a:pPr>
            <a:r>
              <a:rPr sz="1800" b="1" i="1" spc="95" dirty="0">
                <a:solidFill>
                  <a:srgbClr val="234583"/>
                </a:solidFill>
                <a:latin typeface="Cambria"/>
                <a:cs typeface="Cambria"/>
              </a:rPr>
              <a:t>Нездоровий</a:t>
            </a:r>
            <a:r>
              <a:rPr sz="1800" b="1" i="1" spc="11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800" b="1" i="1" spc="120" dirty="0">
                <a:solidFill>
                  <a:srgbClr val="234583"/>
                </a:solidFill>
                <a:latin typeface="Cambria"/>
                <a:cs typeface="Cambria"/>
              </a:rPr>
              <a:t>спосіб</a:t>
            </a:r>
            <a:r>
              <a:rPr sz="1800" b="1" i="1" spc="9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800" b="1" i="1" spc="105" dirty="0">
                <a:solidFill>
                  <a:srgbClr val="234583"/>
                </a:solidFill>
                <a:latin typeface="Cambria"/>
                <a:cs typeface="Cambria"/>
              </a:rPr>
              <a:t>життя:</a:t>
            </a:r>
            <a:endParaRPr sz="1800">
              <a:latin typeface="Cambria"/>
              <a:cs typeface="Cambria"/>
            </a:endParaRPr>
          </a:p>
          <a:p>
            <a:pPr marL="287020" indent="-274955">
              <a:lnSpc>
                <a:spcPct val="100000"/>
              </a:lnSpc>
              <a:spcBef>
                <a:spcPts val="165"/>
              </a:spcBef>
              <a:buClr>
                <a:srgbClr val="FD8537"/>
              </a:buClr>
              <a:buSzPct val="69444"/>
              <a:buFont typeface="Wingdings"/>
              <a:buChar char=""/>
              <a:tabLst>
                <a:tab pos="287020" algn="l"/>
                <a:tab pos="287655" algn="l"/>
              </a:tabLst>
            </a:pPr>
            <a:r>
              <a:rPr sz="1800" b="1" i="1" spc="145" dirty="0">
                <a:solidFill>
                  <a:srgbClr val="234583"/>
                </a:solidFill>
                <a:latin typeface="Cambria"/>
                <a:cs typeface="Cambria"/>
              </a:rPr>
              <a:t>Тютюнопаління;</a:t>
            </a:r>
            <a:endParaRPr sz="1800">
              <a:latin typeface="Cambria"/>
              <a:cs typeface="Cambria"/>
            </a:endParaRPr>
          </a:p>
          <a:p>
            <a:pPr marL="287020" indent="-274955">
              <a:lnSpc>
                <a:spcPct val="100000"/>
              </a:lnSpc>
              <a:spcBef>
                <a:spcPts val="170"/>
              </a:spcBef>
              <a:buClr>
                <a:srgbClr val="FD8537"/>
              </a:buClr>
              <a:buSzPct val="69444"/>
              <a:buFont typeface="Wingdings"/>
              <a:buChar char=""/>
              <a:tabLst>
                <a:tab pos="287020" algn="l"/>
                <a:tab pos="287655" algn="l"/>
              </a:tabLst>
            </a:pPr>
            <a:r>
              <a:rPr sz="1800" b="1" i="1" spc="140" dirty="0">
                <a:solidFill>
                  <a:srgbClr val="234583"/>
                </a:solidFill>
                <a:latin typeface="Cambria"/>
                <a:cs typeface="Cambria"/>
              </a:rPr>
              <a:t>Нераціональне</a:t>
            </a:r>
            <a:r>
              <a:rPr sz="1800" b="1" i="1" spc="9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800" b="1" i="1" spc="114" dirty="0">
                <a:solidFill>
                  <a:srgbClr val="234583"/>
                </a:solidFill>
                <a:latin typeface="Cambria"/>
                <a:cs typeface="Cambria"/>
              </a:rPr>
              <a:t>харчування;</a:t>
            </a:r>
            <a:endParaRPr sz="1800">
              <a:latin typeface="Cambria"/>
              <a:cs typeface="Cambria"/>
            </a:endParaRPr>
          </a:p>
          <a:p>
            <a:pPr marL="287020" indent="-274955">
              <a:lnSpc>
                <a:spcPct val="100000"/>
              </a:lnSpc>
              <a:spcBef>
                <a:spcPts val="170"/>
              </a:spcBef>
              <a:buClr>
                <a:srgbClr val="FD8537"/>
              </a:buClr>
              <a:buSzPct val="69444"/>
              <a:buFont typeface="Wingdings"/>
              <a:buChar char=""/>
              <a:tabLst>
                <a:tab pos="287020" algn="l"/>
                <a:tab pos="287655" algn="l"/>
              </a:tabLst>
            </a:pPr>
            <a:r>
              <a:rPr sz="1800" b="1" i="1" spc="120" dirty="0">
                <a:solidFill>
                  <a:srgbClr val="234583"/>
                </a:solidFill>
                <a:latin typeface="Cambria"/>
                <a:cs typeface="Cambria"/>
              </a:rPr>
              <a:t>Зловживання</a:t>
            </a:r>
            <a:r>
              <a:rPr sz="1800" b="1" i="1" spc="114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800" b="1" i="1" spc="100" dirty="0">
                <a:solidFill>
                  <a:srgbClr val="234583"/>
                </a:solidFill>
                <a:latin typeface="Cambria"/>
                <a:cs typeface="Cambria"/>
              </a:rPr>
              <a:t>алкоголем;</a:t>
            </a:r>
            <a:endParaRPr sz="1800">
              <a:latin typeface="Cambria"/>
              <a:cs typeface="Cambria"/>
            </a:endParaRPr>
          </a:p>
          <a:p>
            <a:pPr marL="287020" indent="-274955">
              <a:lnSpc>
                <a:spcPct val="100000"/>
              </a:lnSpc>
              <a:spcBef>
                <a:spcPts val="165"/>
              </a:spcBef>
              <a:buClr>
                <a:srgbClr val="FD8537"/>
              </a:buClr>
              <a:buSzPct val="69444"/>
              <a:buFont typeface="Wingdings"/>
              <a:buChar char=""/>
              <a:tabLst>
                <a:tab pos="287020" algn="l"/>
                <a:tab pos="287655" algn="l"/>
              </a:tabLst>
            </a:pPr>
            <a:r>
              <a:rPr sz="1800" b="1" i="1" spc="135" dirty="0">
                <a:solidFill>
                  <a:srgbClr val="234583"/>
                </a:solidFill>
                <a:latin typeface="Cambria"/>
                <a:cs typeface="Cambria"/>
              </a:rPr>
              <a:t>Недостатня</a:t>
            </a:r>
            <a:r>
              <a:rPr sz="1800" b="1" i="1" spc="8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800" b="1" i="1" spc="145" dirty="0">
                <a:solidFill>
                  <a:srgbClr val="234583"/>
                </a:solidFill>
                <a:latin typeface="Cambria"/>
                <a:cs typeface="Cambria"/>
              </a:rPr>
              <a:t>фізична</a:t>
            </a:r>
            <a:r>
              <a:rPr sz="1800" b="1" i="1" spc="9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800" b="1" i="1" spc="125" dirty="0">
                <a:solidFill>
                  <a:srgbClr val="234583"/>
                </a:solidFill>
                <a:latin typeface="Cambria"/>
                <a:cs typeface="Cambria"/>
              </a:rPr>
              <a:t>активність.</a:t>
            </a:r>
            <a:endParaRPr sz="1800">
              <a:latin typeface="Cambria"/>
              <a:cs typeface="Cambria"/>
            </a:endParaRPr>
          </a:p>
          <a:p>
            <a:pPr marL="287020" indent="-274955">
              <a:lnSpc>
                <a:spcPct val="100000"/>
              </a:lnSpc>
              <a:spcBef>
                <a:spcPts val="175"/>
              </a:spcBef>
              <a:buClr>
                <a:srgbClr val="FD8537"/>
              </a:buClr>
              <a:buSzPct val="69444"/>
              <a:buFont typeface="Wingdings"/>
              <a:buChar char=""/>
              <a:tabLst>
                <a:tab pos="287020" algn="l"/>
                <a:tab pos="287655" algn="l"/>
              </a:tabLst>
            </a:pPr>
            <a:r>
              <a:rPr sz="1800" b="1" i="1" spc="150" dirty="0">
                <a:solidFill>
                  <a:srgbClr val="234583"/>
                </a:solidFill>
                <a:latin typeface="Cambria"/>
                <a:cs typeface="Cambria"/>
              </a:rPr>
              <a:t>Шкідливі</a:t>
            </a:r>
            <a:r>
              <a:rPr sz="1800" b="1" i="1" spc="9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800" b="1" i="1" spc="125" dirty="0">
                <a:solidFill>
                  <a:srgbClr val="234583"/>
                </a:solidFill>
                <a:latin typeface="Cambria"/>
                <a:cs typeface="Cambria"/>
              </a:rPr>
              <a:t>фактори:</a:t>
            </a:r>
            <a:endParaRPr sz="1800">
              <a:latin typeface="Cambria"/>
              <a:cs typeface="Cambria"/>
            </a:endParaRPr>
          </a:p>
          <a:p>
            <a:pPr marL="287020" indent="-274955">
              <a:lnSpc>
                <a:spcPct val="100000"/>
              </a:lnSpc>
              <a:spcBef>
                <a:spcPts val="165"/>
              </a:spcBef>
              <a:buClr>
                <a:srgbClr val="FD8537"/>
              </a:buClr>
              <a:buSzPct val="69444"/>
              <a:buFont typeface="Wingdings"/>
              <a:buChar char=""/>
              <a:tabLst>
                <a:tab pos="287020" algn="l"/>
                <a:tab pos="287655" algn="l"/>
              </a:tabLst>
            </a:pPr>
            <a:r>
              <a:rPr sz="1800" b="1" i="1" spc="145" dirty="0">
                <a:solidFill>
                  <a:srgbClr val="234583"/>
                </a:solidFill>
                <a:latin typeface="Cambria"/>
                <a:cs typeface="Cambria"/>
              </a:rPr>
              <a:t>Психоемоційні</a:t>
            </a:r>
            <a:r>
              <a:rPr sz="1800" b="1" i="1" spc="12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800" b="1" i="1" spc="105" dirty="0">
                <a:solidFill>
                  <a:srgbClr val="234583"/>
                </a:solidFill>
                <a:latin typeface="Cambria"/>
                <a:cs typeface="Cambria"/>
              </a:rPr>
              <a:t>перевантаження;</a:t>
            </a:r>
            <a:endParaRPr sz="1800">
              <a:latin typeface="Cambria"/>
              <a:cs typeface="Cambria"/>
            </a:endParaRPr>
          </a:p>
          <a:p>
            <a:pPr marL="287020" indent="-274955">
              <a:lnSpc>
                <a:spcPct val="100000"/>
              </a:lnSpc>
              <a:spcBef>
                <a:spcPts val="170"/>
              </a:spcBef>
              <a:buClr>
                <a:srgbClr val="FD8537"/>
              </a:buClr>
              <a:buSzPct val="69444"/>
              <a:buFont typeface="Wingdings"/>
              <a:buChar char=""/>
              <a:tabLst>
                <a:tab pos="287020" algn="l"/>
                <a:tab pos="287655" algn="l"/>
              </a:tabLst>
            </a:pPr>
            <a:r>
              <a:rPr sz="1800" b="1" i="1" spc="140" dirty="0">
                <a:solidFill>
                  <a:srgbClr val="234583"/>
                </a:solidFill>
                <a:latin typeface="Cambria"/>
                <a:cs typeface="Cambria"/>
              </a:rPr>
              <a:t>Генетичні</a:t>
            </a:r>
            <a:r>
              <a:rPr sz="1800" b="1" i="1" spc="8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800" b="1" i="1" spc="140" dirty="0">
                <a:solidFill>
                  <a:srgbClr val="234583"/>
                </a:solidFill>
                <a:latin typeface="Cambria"/>
                <a:cs typeface="Cambria"/>
              </a:rPr>
              <a:t>фактори</a:t>
            </a:r>
            <a:endParaRPr sz="1800">
              <a:latin typeface="Cambria"/>
              <a:cs typeface="Cambria"/>
            </a:endParaRPr>
          </a:p>
          <a:p>
            <a:pPr marL="287020" indent="-274955">
              <a:lnSpc>
                <a:spcPct val="100000"/>
              </a:lnSpc>
              <a:spcBef>
                <a:spcPts val="165"/>
              </a:spcBef>
              <a:buClr>
                <a:srgbClr val="FD8537"/>
              </a:buClr>
              <a:buSzPct val="69444"/>
              <a:buFont typeface="Wingdings"/>
              <a:buChar char=""/>
              <a:tabLst>
                <a:tab pos="287020" algn="l"/>
                <a:tab pos="287655" algn="l"/>
              </a:tabLst>
            </a:pPr>
            <a:r>
              <a:rPr sz="1800" b="1" i="1" spc="135" dirty="0">
                <a:solidFill>
                  <a:srgbClr val="234583"/>
                </a:solidFill>
                <a:latin typeface="Cambria"/>
                <a:cs typeface="Cambria"/>
              </a:rPr>
              <a:t>Шкідливе</a:t>
            </a:r>
            <a:r>
              <a:rPr sz="1800" b="1" i="1" spc="12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800" b="1" i="1" spc="110" dirty="0">
                <a:solidFill>
                  <a:srgbClr val="234583"/>
                </a:solidFill>
                <a:latin typeface="Cambria"/>
                <a:cs typeface="Cambria"/>
              </a:rPr>
              <a:t>довкілля</a:t>
            </a:r>
            <a:r>
              <a:rPr sz="1800" b="1" i="1" spc="13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800" b="1" i="1" spc="175" dirty="0">
                <a:solidFill>
                  <a:srgbClr val="234583"/>
                </a:solidFill>
                <a:latin typeface="Cambria"/>
                <a:cs typeface="Cambria"/>
              </a:rPr>
              <a:t>на</a:t>
            </a:r>
            <a:r>
              <a:rPr sz="1800" b="1" i="1" spc="12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800" b="1" i="1" spc="100" dirty="0">
                <a:solidFill>
                  <a:srgbClr val="234583"/>
                </a:solidFill>
                <a:latin typeface="Cambria"/>
                <a:cs typeface="Cambria"/>
              </a:rPr>
              <a:t>виробництві</a:t>
            </a:r>
            <a:r>
              <a:rPr sz="1800" b="1" i="1" spc="13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800" b="1" i="1" spc="155" dirty="0">
                <a:solidFill>
                  <a:srgbClr val="234583"/>
                </a:solidFill>
                <a:latin typeface="Cambria"/>
                <a:cs typeface="Cambria"/>
              </a:rPr>
              <a:t>та</a:t>
            </a:r>
            <a:r>
              <a:rPr sz="1800" b="1" i="1" spc="10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800" b="1" i="1" spc="-35" dirty="0">
                <a:solidFill>
                  <a:srgbClr val="234583"/>
                </a:solidFill>
                <a:latin typeface="Cambria"/>
                <a:cs typeface="Cambria"/>
              </a:rPr>
              <a:t>в</a:t>
            </a:r>
            <a:r>
              <a:rPr sz="1800" b="1" i="1" spc="12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800" b="1" i="1" spc="95" dirty="0">
                <a:solidFill>
                  <a:srgbClr val="234583"/>
                </a:solidFill>
                <a:latin typeface="Cambria"/>
                <a:cs typeface="Cambria"/>
              </a:rPr>
              <a:t>побуті.</a:t>
            </a:r>
            <a:endParaRPr sz="18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0527" y="126373"/>
            <a:ext cx="6443471" cy="106996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16152" y="126373"/>
            <a:ext cx="7927975" cy="6375400"/>
            <a:chOff x="1216152" y="126373"/>
            <a:chExt cx="7927975" cy="6375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00527" y="126373"/>
              <a:ext cx="6443471" cy="106996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6152" y="955548"/>
              <a:ext cx="4213860" cy="55458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9590" y="726440"/>
            <a:ext cx="8274684" cy="5967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51751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34583"/>
                </a:solidFill>
                <a:latin typeface="Arial"/>
                <a:cs typeface="Arial"/>
              </a:rPr>
              <a:t>Про</a:t>
            </a:r>
            <a:r>
              <a:rPr sz="1200" b="1" spc="-20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34583"/>
                </a:solidFill>
                <a:latin typeface="Arial"/>
                <a:cs typeface="Arial"/>
              </a:rPr>
              <a:t>затвердження</a:t>
            </a:r>
            <a:r>
              <a:rPr sz="1200" b="1" spc="-40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34583"/>
                </a:solidFill>
                <a:latin typeface="Arial"/>
                <a:cs typeface="Arial"/>
              </a:rPr>
              <a:t>протоколів </a:t>
            </a:r>
            <a:r>
              <a:rPr sz="1200" b="1" spc="-320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234583"/>
                </a:solidFill>
                <a:latin typeface="Arial"/>
                <a:cs typeface="Arial"/>
              </a:rPr>
              <a:t>надання</a:t>
            </a:r>
            <a:r>
              <a:rPr sz="1200" b="1" spc="5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34583"/>
                </a:solidFill>
                <a:latin typeface="Arial"/>
                <a:cs typeface="Arial"/>
              </a:rPr>
              <a:t>медичної</a:t>
            </a:r>
            <a:r>
              <a:rPr sz="1200" b="1" spc="15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34583"/>
                </a:solidFill>
                <a:latin typeface="Arial"/>
                <a:cs typeface="Arial"/>
              </a:rPr>
              <a:t>допомоги</a:t>
            </a:r>
            <a:endParaRPr sz="12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</a:pPr>
            <a:r>
              <a:rPr sz="1200" b="1" spc="-5" dirty="0">
                <a:solidFill>
                  <a:srgbClr val="234583"/>
                </a:solidFill>
                <a:latin typeface="Arial"/>
                <a:cs typeface="Arial"/>
              </a:rPr>
              <a:t>за</a:t>
            </a:r>
            <a:r>
              <a:rPr sz="1200" b="1" spc="-25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234583"/>
                </a:solidFill>
                <a:latin typeface="Arial"/>
                <a:cs typeface="Arial"/>
              </a:rPr>
              <a:t>спеціальністю</a:t>
            </a:r>
            <a:r>
              <a:rPr sz="1200" b="1" spc="-20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234583"/>
                </a:solidFill>
                <a:latin typeface="Arial"/>
                <a:cs typeface="Arial"/>
              </a:rPr>
              <a:t>„Кардіологія”</a:t>
            </a:r>
            <a:endParaRPr sz="1200">
              <a:latin typeface="Arial"/>
              <a:cs typeface="Arial"/>
            </a:endParaRPr>
          </a:p>
          <a:p>
            <a:pPr marL="12700" marR="13335" indent="457200" algn="just">
              <a:lnSpc>
                <a:spcPct val="100000"/>
              </a:lnSpc>
            </a:pPr>
            <a:r>
              <a:rPr sz="1200" b="1" spc="-5" dirty="0">
                <a:solidFill>
                  <a:srgbClr val="234583"/>
                </a:solidFill>
                <a:latin typeface="Arial"/>
                <a:cs typeface="Arial"/>
              </a:rPr>
              <a:t>На</a:t>
            </a:r>
            <a:r>
              <a:rPr sz="1200" b="1" spc="35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34583"/>
                </a:solidFill>
                <a:latin typeface="Arial"/>
                <a:cs typeface="Arial"/>
              </a:rPr>
              <a:t>виконання</a:t>
            </a:r>
            <a:r>
              <a:rPr sz="1200" b="1" spc="30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234583"/>
                </a:solidFill>
                <a:latin typeface="Arial"/>
                <a:cs typeface="Arial"/>
              </a:rPr>
              <a:t>доручення</a:t>
            </a:r>
            <a:r>
              <a:rPr sz="1200" b="1" spc="35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234583"/>
                </a:solidFill>
                <a:latin typeface="Arial"/>
                <a:cs typeface="Arial"/>
              </a:rPr>
              <a:t>Президента</a:t>
            </a:r>
            <a:r>
              <a:rPr sz="1200" b="1" spc="40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34583"/>
                </a:solidFill>
                <a:latin typeface="Arial"/>
                <a:cs typeface="Arial"/>
              </a:rPr>
              <a:t>України</a:t>
            </a:r>
            <a:r>
              <a:rPr sz="1200" b="1" spc="30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34583"/>
                </a:solidFill>
                <a:latin typeface="Arial"/>
                <a:cs typeface="Arial"/>
              </a:rPr>
              <a:t>від</a:t>
            </a:r>
            <a:r>
              <a:rPr sz="1200" b="1" spc="30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34583"/>
                </a:solidFill>
                <a:latin typeface="Arial"/>
                <a:cs typeface="Arial"/>
              </a:rPr>
              <a:t>06.03.2003</a:t>
            </a:r>
            <a:r>
              <a:rPr sz="1200" b="1" spc="25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234583"/>
                </a:solidFill>
                <a:latin typeface="Arial"/>
                <a:cs typeface="Arial"/>
              </a:rPr>
              <a:t>№1-1/252</a:t>
            </a:r>
            <a:r>
              <a:rPr sz="1200" b="1" spc="40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15" dirty="0">
                <a:solidFill>
                  <a:srgbClr val="234583"/>
                </a:solidFill>
                <a:latin typeface="Arial"/>
                <a:cs typeface="Arial"/>
              </a:rPr>
              <a:t>щодо</a:t>
            </a:r>
            <a:r>
              <a:rPr sz="1200" b="1" spc="35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234583"/>
                </a:solidFill>
                <a:latin typeface="Arial"/>
                <a:cs typeface="Arial"/>
              </a:rPr>
              <a:t>прискорення</a:t>
            </a:r>
            <a:r>
              <a:rPr sz="1200" b="1" spc="30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34583"/>
                </a:solidFill>
                <a:latin typeface="Arial"/>
                <a:cs typeface="Arial"/>
              </a:rPr>
              <a:t>розроблення </a:t>
            </a:r>
            <a:r>
              <a:rPr sz="1200" b="1" spc="-320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34583"/>
                </a:solidFill>
                <a:latin typeface="Arial"/>
                <a:cs typeface="Arial"/>
              </a:rPr>
              <a:t>і</a:t>
            </a:r>
            <a:r>
              <a:rPr sz="1200" b="1" spc="5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34583"/>
                </a:solidFill>
                <a:latin typeface="Arial"/>
                <a:cs typeface="Arial"/>
              </a:rPr>
              <a:t>запровадження</a:t>
            </a:r>
            <a:r>
              <a:rPr sz="1200" b="1" spc="-5" dirty="0">
                <a:solidFill>
                  <a:srgbClr val="234583"/>
                </a:solidFill>
                <a:latin typeface="Arial"/>
                <a:cs typeface="Arial"/>
              </a:rPr>
              <a:t> державних</a:t>
            </a:r>
            <a:r>
              <a:rPr sz="1200" b="1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34583"/>
                </a:solidFill>
                <a:latin typeface="Arial"/>
                <a:cs typeface="Arial"/>
              </a:rPr>
              <a:t>стандартів</a:t>
            </a:r>
            <a:r>
              <a:rPr sz="1200" b="1" spc="-5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34583"/>
                </a:solidFill>
                <a:latin typeface="Arial"/>
                <a:cs typeface="Arial"/>
              </a:rPr>
              <a:t>у</a:t>
            </a:r>
            <a:r>
              <a:rPr sz="1200" b="1" spc="5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234583"/>
                </a:solidFill>
                <a:latin typeface="Arial"/>
                <a:cs typeface="Arial"/>
              </a:rPr>
              <a:t>сфері</a:t>
            </a:r>
            <a:r>
              <a:rPr sz="1200" b="1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34583"/>
                </a:solidFill>
                <a:latin typeface="Arial"/>
                <a:cs typeface="Arial"/>
              </a:rPr>
              <a:t>охорони</a:t>
            </a:r>
            <a:r>
              <a:rPr sz="1200" b="1" spc="-5" dirty="0">
                <a:solidFill>
                  <a:srgbClr val="234583"/>
                </a:solidFill>
                <a:latin typeface="Arial"/>
                <a:cs typeface="Arial"/>
              </a:rPr>
              <a:t> здоров'я,</a:t>
            </a:r>
            <a:r>
              <a:rPr sz="1200" b="1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34583"/>
                </a:solidFill>
                <a:latin typeface="Arial"/>
                <a:cs typeface="Arial"/>
              </a:rPr>
              <a:t>протоколів</a:t>
            </a:r>
            <a:r>
              <a:rPr sz="1200" b="1" spc="-5" dirty="0">
                <a:solidFill>
                  <a:srgbClr val="234583"/>
                </a:solidFill>
                <a:latin typeface="Arial"/>
                <a:cs typeface="Arial"/>
              </a:rPr>
              <a:t> лікування</a:t>
            </a:r>
            <a:r>
              <a:rPr sz="1200" b="1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34583"/>
                </a:solidFill>
                <a:latin typeface="Arial"/>
                <a:cs typeface="Arial"/>
              </a:rPr>
              <a:t>та</a:t>
            </a:r>
            <a:r>
              <a:rPr sz="1200" b="1" spc="-5" dirty="0">
                <a:solidFill>
                  <a:srgbClr val="234583"/>
                </a:solidFill>
                <a:latin typeface="Arial"/>
                <a:cs typeface="Arial"/>
              </a:rPr>
              <a:t> доручення </a:t>
            </a:r>
            <a:r>
              <a:rPr sz="1200" b="1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234583"/>
                </a:solidFill>
                <a:latin typeface="Arial"/>
                <a:cs typeface="Arial"/>
              </a:rPr>
              <a:t>Прем’єр-міністра</a:t>
            </a:r>
            <a:r>
              <a:rPr sz="1200" b="1" spc="40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15" dirty="0">
                <a:solidFill>
                  <a:srgbClr val="234583"/>
                </a:solidFill>
                <a:latin typeface="Arial"/>
                <a:cs typeface="Arial"/>
              </a:rPr>
              <a:t>України</a:t>
            </a:r>
            <a:r>
              <a:rPr sz="1200" b="1" spc="15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234583"/>
                </a:solidFill>
                <a:latin typeface="Arial"/>
                <a:cs typeface="Arial"/>
              </a:rPr>
              <a:t>від</a:t>
            </a:r>
            <a:r>
              <a:rPr sz="1200" b="1" spc="25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234583"/>
                </a:solidFill>
                <a:latin typeface="Arial"/>
                <a:cs typeface="Arial"/>
              </a:rPr>
              <a:t>12.03.2003</a:t>
            </a:r>
            <a:r>
              <a:rPr sz="1200" b="1" spc="-30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234583"/>
                </a:solidFill>
                <a:latin typeface="Arial"/>
                <a:cs typeface="Arial"/>
              </a:rPr>
              <a:t>№14494</a:t>
            </a:r>
            <a:r>
              <a:rPr sz="1200" b="1" spc="-40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15" dirty="0">
                <a:solidFill>
                  <a:srgbClr val="234583"/>
                </a:solidFill>
                <a:latin typeface="Arial"/>
                <a:cs typeface="Arial"/>
              </a:rPr>
              <a:t>щодо</a:t>
            </a:r>
            <a:r>
              <a:rPr sz="1200" b="1" spc="40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234583"/>
                </a:solidFill>
                <a:latin typeface="Arial"/>
                <a:cs typeface="Arial"/>
              </a:rPr>
              <a:t>прискорення</a:t>
            </a:r>
            <a:r>
              <a:rPr sz="1200" b="1" spc="15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34583"/>
                </a:solidFill>
                <a:latin typeface="Arial"/>
                <a:cs typeface="Arial"/>
              </a:rPr>
              <a:t>розроблення</a:t>
            </a:r>
            <a:r>
              <a:rPr sz="1200" b="1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34583"/>
                </a:solidFill>
                <a:latin typeface="Arial"/>
                <a:cs typeface="Arial"/>
              </a:rPr>
              <a:t>протоколів</a:t>
            </a:r>
            <a:r>
              <a:rPr sz="1200" b="1" spc="25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34583"/>
                </a:solidFill>
                <a:latin typeface="Arial"/>
                <a:cs typeface="Arial"/>
              </a:rPr>
              <a:t>лікування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 marL="85725">
              <a:lnSpc>
                <a:spcPct val="100000"/>
              </a:lnSpc>
              <a:spcBef>
                <a:spcPts val="875"/>
              </a:spcBef>
            </a:pPr>
            <a:r>
              <a:rPr sz="1400" b="1" spc="200" dirty="0">
                <a:solidFill>
                  <a:srgbClr val="234583"/>
                </a:solidFill>
                <a:latin typeface="Cambria"/>
                <a:cs typeface="Cambria"/>
              </a:rPr>
              <a:t>ЗАТВЕРДЖЕНО</a:t>
            </a:r>
            <a:endParaRPr sz="1400">
              <a:latin typeface="Cambria"/>
              <a:cs typeface="Cambria"/>
            </a:endParaRPr>
          </a:p>
          <a:p>
            <a:pPr marL="85725" marR="6280785">
              <a:lnSpc>
                <a:spcPts val="1950"/>
              </a:lnSpc>
              <a:spcBef>
                <a:spcPts val="105"/>
              </a:spcBef>
            </a:pPr>
            <a:r>
              <a:rPr sz="1400" b="1" spc="110" dirty="0">
                <a:solidFill>
                  <a:srgbClr val="234583"/>
                </a:solidFill>
                <a:latin typeface="Cambria"/>
                <a:cs typeface="Cambria"/>
              </a:rPr>
              <a:t>Наказ</a:t>
            </a:r>
            <a:r>
              <a:rPr sz="1400" b="1" spc="1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195" dirty="0">
                <a:solidFill>
                  <a:srgbClr val="234583"/>
                </a:solidFill>
                <a:latin typeface="Cambria"/>
                <a:cs typeface="Cambria"/>
              </a:rPr>
              <a:t>МОЗ</a:t>
            </a:r>
            <a:r>
              <a:rPr sz="1400" b="1" spc="4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90" dirty="0">
                <a:solidFill>
                  <a:srgbClr val="234583"/>
                </a:solidFill>
                <a:latin typeface="Cambria"/>
                <a:cs typeface="Cambria"/>
              </a:rPr>
              <a:t>України </a:t>
            </a:r>
            <a:r>
              <a:rPr sz="1400" b="1" spc="-29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45" dirty="0">
                <a:solidFill>
                  <a:srgbClr val="234583"/>
                </a:solidFill>
                <a:latin typeface="Cambria"/>
                <a:cs typeface="Cambria"/>
              </a:rPr>
              <a:t>від</a:t>
            </a:r>
            <a:r>
              <a:rPr sz="1400" b="1" spc="8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-15" dirty="0">
                <a:solidFill>
                  <a:srgbClr val="234583"/>
                </a:solidFill>
                <a:latin typeface="Cambria"/>
                <a:cs typeface="Cambria"/>
              </a:rPr>
              <a:t>03.07.2006</a:t>
            </a:r>
            <a:r>
              <a:rPr sz="1400" b="1" spc="3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85" dirty="0">
                <a:solidFill>
                  <a:srgbClr val="234583"/>
                </a:solidFill>
                <a:latin typeface="Cambria"/>
                <a:cs typeface="Cambria"/>
              </a:rPr>
              <a:t>№</a:t>
            </a: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-50" dirty="0">
                <a:solidFill>
                  <a:srgbClr val="234583"/>
                </a:solidFill>
                <a:latin typeface="Cambria"/>
                <a:cs typeface="Cambria"/>
              </a:rPr>
              <a:t>43</a:t>
            </a:r>
            <a:r>
              <a:rPr sz="1400" b="1" spc="-50" dirty="0">
                <a:solidFill>
                  <a:srgbClr val="234583"/>
                </a:solidFill>
                <a:latin typeface="Tahoma"/>
                <a:cs typeface="Tahoma"/>
              </a:rPr>
              <a:t>6</a:t>
            </a:r>
            <a:endParaRPr sz="1400">
              <a:latin typeface="Tahoma"/>
              <a:cs typeface="Tahoma"/>
            </a:endParaRPr>
          </a:p>
          <a:p>
            <a:pPr marL="358140">
              <a:lnSpc>
                <a:spcPct val="100000"/>
              </a:lnSpc>
              <a:spcBef>
                <a:spcPts val="150"/>
              </a:spcBef>
            </a:pP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Протокол</a:t>
            </a:r>
            <a:endParaRPr sz="1400">
              <a:latin typeface="Cambria"/>
              <a:cs typeface="Cambria"/>
            </a:endParaRPr>
          </a:p>
          <a:p>
            <a:pPr marL="358140" marR="5080" indent="-273050">
              <a:lnSpc>
                <a:spcPts val="1340"/>
              </a:lnSpc>
              <a:spcBef>
                <a:spcPts val="595"/>
              </a:spcBef>
            </a:pPr>
            <a:r>
              <a:rPr sz="1400" b="1" spc="80" dirty="0">
                <a:solidFill>
                  <a:srgbClr val="234583"/>
                </a:solidFill>
                <a:latin typeface="Cambria"/>
                <a:cs typeface="Cambria"/>
              </a:rPr>
              <a:t>надання </a:t>
            </a:r>
            <a:r>
              <a:rPr sz="1400" b="1" spc="65" dirty="0">
                <a:solidFill>
                  <a:srgbClr val="234583"/>
                </a:solidFill>
                <a:latin typeface="Cambria"/>
                <a:cs typeface="Cambria"/>
              </a:rPr>
              <a:t>медичної допомоги </a:t>
            </a:r>
            <a:r>
              <a:rPr sz="1400" b="1" spc="85" dirty="0">
                <a:solidFill>
                  <a:srgbClr val="234583"/>
                </a:solidFill>
                <a:latin typeface="Cambria"/>
                <a:cs typeface="Cambria"/>
              </a:rPr>
              <a:t>хворим 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із </a:t>
            </a:r>
            <a:r>
              <a:rPr sz="1400" b="1" spc="135" dirty="0">
                <a:solidFill>
                  <a:srgbClr val="234583"/>
                </a:solidFill>
                <a:latin typeface="Cambria"/>
                <a:cs typeface="Cambria"/>
              </a:rPr>
              <a:t>ІХС: 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стабільною стенокардією </a:t>
            </a:r>
            <a:r>
              <a:rPr sz="1400" b="1" spc="95" dirty="0">
                <a:solidFill>
                  <a:srgbClr val="234583"/>
                </a:solidFill>
                <a:latin typeface="Cambria"/>
                <a:cs typeface="Cambria"/>
              </a:rPr>
              <a:t>напруження </a:t>
            </a: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І</a:t>
            </a:r>
            <a:r>
              <a:rPr sz="1400" b="1" spc="70" dirty="0">
                <a:solidFill>
                  <a:srgbClr val="234583"/>
                </a:solidFill>
                <a:latin typeface="Tahoma"/>
                <a:cs typeface="Tahoma"/>
              </a:rPr>
              <a:t>-</a:t>
            </a: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ІІ </a:t>
            </a:r>
            <a:r>
              <a:rPr sz="1400" b="1" spc="-29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135" dirty="0">
                <a:solidFill>
                  <a:srgbClr val="234583"/>
                </a:solidFill>
                <a:latin typeface="Cambria"/>
                <a:cs typeface="Cambria"/>
              </a:rPr>
              <a:t>Ф.К.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Cambria"/>
              <a:cs typeface="Cambria"/>
            </a:endParaRPr>
          </a:p>
          <a:p>
            <a:pPr marL="85725">
              <a:lnSpc>
                <a:spcPct val="100000"/>
              </a:lnSpc>
              <a:spcBef>
                <a:spcPts val="5"/>
              </a:spcBef>
            </a:pPr>
            <a:r>
              <a:rPr sz="1400" b="1" spc="90" dirty="0">
                <a:solidFill>
                  <a:srgbClr val="234583"/>
                </a:solidFill>
                <a:latin typeface="Cambria"/>
                <a:cs typeface="Cambria"/>
              </a:rPr>
              <a:t>Код</a:t>
            </a:r>
            <a:r>
              <a:rPr sz="1400" b="1" spc="6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175" dirty="0">
                <a:solidFill>
                  <a:srgbClr val="234583"/>
                </a:solidFill>
                <a:latin typeface="Cambria"/>
                <a:cs typeface="Cambria"/>
              </a:rPr>
              <a:t>МКХ</a:t>
            </a:r>
            <a:r>
              <a:rPr sz="1400" b="1" spc="6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-20" dirty="0">
                <a:solidFill>
                  <a:srgbClr val="234583"/>
                </a:solidFill>
                <a:latin typeface="Cambria"/>
                <a:cs typeface="Cambria"/>
              </a:rPr>
              <a:t>10:</a:t>
            </a:r>
            <a:r>
              <a:rPr sz="1400" b="1" spc="5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25" dirty="0">
                <a:solidFill>
                  <a:srgbClr val="234583"/>
                </a:solidFill>
                <a:latin typeface="Cambria"/>
                <a:cs typeface="Cambria"/>
              </a:rPr>
              <a:t>І20.8</a:t>
            </a:r>
            <a:endParaRPr sz="1400">
              <a:latin typeface="Cambria"/>
              <a:cs typeface="Cambria"/>
            </a:endParaRPr>
          </a:p>
          <a:p>
            <a:pPr marL="85725">
              <a:lnSpc>
                <a:spcPct val="100000"/>
              </a:lnSpc>
              <a:spcBef>
                <a:spcPts val="260"/>
              </a:spcBef>
            </a:pPr>
            <a:r>
              <a:rPr sz="1400" b="1" spc="100" dirty="0">
                <a:solidFill>
                  <a:srgbClr val="234583"/>
                </a:solidFill>
                <a:latin typeface="Cambria"/>
                <a:cs typeface="Cambria"/>
              </a:rPr>
              <a:t>Ознаки</a:t>
            </a:r>
            <a:r>
              <a:rPr sz="1400" b="1" spc="8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65" dirty="0">
                <a:solidFill>
                  <a:srgbClr val="234583"/>
                </a:solidFill>
                <a:latin typeface="Cambria"/>
                <a:cs typeface="Cambria"/>
              </a:rPr>
              <a:t>та</a:t>
            </a:r>
            <a:r>
              <a:rPr sz="1400" b="1" spc="8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критерії</a:t>
            </a:r>
            <a:r>
              <a:rPr sz="1400" b="1" spc="6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діагностики</a:t>
            </a:r>
            <a:r>
              <a:rPr sz="1400" b="1" spc="6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80" dirty="0">
                <a:solidFill>
                  <a:srgbClr val="234583"/>
                </a:solidFill>
                <a:latin typeface="Cambria"/>
                <a:cs typeface="Cambria"/>
              </a:rPr>
              <a:t>захворювання</a:t>
            </a:r>
            <a:endParaRPr sz="1400">
              <a:latin typeface="Cambria"/>
              <a:cs typeface="Cambria"/>
            </a:endParaRPr>
          </a:p>
          <a:p>
            <a:pPr marL="85725">
              <a:lnSpc>
                <a:spcPts val="1510"/>
              </a:lnSpc>
              <a:spcBef>
                <a:spcPts val="270"/>
              </a:spcBef>
            </a:pPr>
            <a:r>
              <a:rPr sz="1400" b="1" spc="135" dirty="0">
                <a:solidFill>
                  <a:srgbClr val="234583"/>
                </a:solidFill>
                <a:latin typeface="Cambria"/>
                <a:cs typeface="Cambria"/>
              </a:rPr>
              <a:t>При</a:t>
            </a:r>
            <a:r>
              <a:rPr sz="1400" b="1" spc="9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стабільній стенокардії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90" dirty="0">
                <a:solidFill>
                  <a:srgbClr val="234583"/>
                </a:solidFill>
                <a:latin typeface="Cambria"/>
                <a:cs typeface="Cambria"/>
              </a:rPr>
              <a:t>напруги</a:t>
            </a:r>
            <a:r>
              <a:rPr sz="1400" b="1" spc="9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65" dirty="0">
                <a:solidFill>
                  <a:srgbClr val="234583"/>
                </a:solidFill>
                <a:latin typeface="Cambria"/>
                <a:cs typeface="Cambria"/>
              </a:rPr>
              <a:t>відмічається</a:t>
            </a:r>
            <a:r>
              <a:rPr sz="1400" b="1" spc="6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поява</a:t>
            </a:r>
            <a:r>
              <a:rPr sz="1400" b="1" spc="9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80" dirty="0">
                <a:solidFill>
                  <a:srgbClr val="234583"/>
                </a:solidFill>
                <a:latin typeface="Cambria"/>
                <a:cs typeface="Cambria"/>
              </a:rPr>
              <a:t>ангінозних 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нападів</a:t>
            </a:r>
            <a:r>
              <a:rPr sz="1400" b="1" spc="9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95" dirty="0">
                <a:solidFill>
                  <a:srgbClr val="234583"/>
                </a:solidFill>
                <a:latin typeface="Cambria"/>
                <a:cs typeface="Cambria"/>
              </a:rPr>
              <a:t>при</a:t>
            </a:r>
            <a:endParaRPr sz="1400">
              <a:latin typeface="Cambria"/>
              <a:cs typeface="Cambria"/>
            </a:endParaRPr>
          </a:p>
          <a:p>
            <a:pPr marL="358140" marR="30480">
              <a:lnSpc>
                <a:spcPts val="1340"/>
              </a:lnSpc>
              <a:spcBef>
                <a:spcPts val="160"/>
              </a:spcBef>
            </a:pPr>
            <a:r>
              <a:rPr sz="1400" b="1" spc="80" dirty="0">
                <a:solidFill>
                  <a:srgbClr val="234583"/>
                </a:solidFill>
                <a:latin typeface="Cambria"/>
                <a:cs typeface="Cambria"/>
              </a:rPr>
              <a:t>фізичному</a:t>
            </a:r>
            <a:r>
              <a:rPr sz="1400" b="1" spc="8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80" dirty="0">
                <a:solidFill>
                  <a:srgbClr val="234583"/>
                </a:solidFill>
                <a:latin typeface="Cambria"/>
                <a:cs typeface="Cambria"/>
              </a:rPr>
              <a:t>навантаженні.</a:t>
            </a:r>
            <a:r>
              <a:rPr sz="1400" b="1" spc="9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100" dirty="0">
                <a:solidFill>
                  <a:srgbClr val="234583"/>
                </a:solidFill>
                <a:latin typeface="Cambria"/>
                <a:cs typeface="Cambria"/>
              </a:rPr>
              <a:t>Функційний</a:t>
            </a:r>
            <a:r>
              <a:rPr sz="1400" b="1" spc="8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90" dirty="0">
                <a:solidFill>
                  <a:srgbClr val="234583"/>
                </a:solidFill>
                <a:latin typeface="Cambria"/>
                <a:cs typeface="Cambria"/>
              </a:rPr>
              <a:t>клас</a:t>
            </a: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90" dirty="0">
                <a:solidFill>
                  <a:srgbClr val="234583"/>
                </a:solidFill>
                <a:latin typeface="Cambria"/>
                <a:cs typeface="Cambria"/>
              </a:rPr>
              <a:t>(ФК)</a:t>
            </a:r>
            <a:r>
              <a:rPr sz="1400" b="1" spc="9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стенокардії</a:t>
            </a:r>
            <a:r>
              <a:rPr sz="1400" b="1" spc="8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визначається</a:t>
            </a:r>
            <a:r>
              <a:rPr sz="1400" b="1" spc="8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рівнем </a:t>
            </a:r>
            <a:r>
              <a:rPr sz="1400" b="1" spc="-29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80" dirty="0">
                <a:solidFill>
                  <a:srgbClr val="234583"/>
                </a:solidFill>
                <a:latin typeface="Cambria"/>
                <a:cs typeface="Cambria"/>
              </a:rPr>
              <a:t>навантаження,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95" dirty="0">
                <a:solidFill>
                  <a:srgbClr val="234583"/>
                </a:solidFill>
                <a:latin typeface="Cambria"/>
                <a:cs typeface="Cambria"/>
              </a:rPr>
              <a:t>при </a:t>
            </a:r>
            <a:r>
              <a:rPr sz="1400" b="1" spc="80" dirty="0">
                <a:solidFill>
                  <a:srgbClr val="234583"/>
                </a:solidFill>
                <a:latin typeface="Cambria"/>
                <a:cs typeface="Cambria"/>
              </a:rPr>
              <a:t>якому</a:t>
            </a:r>
            <a:r>
              <a:rPr sz="1400" b="1" spc="5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60" dirty="0">
                <a:solidFill>
                  <a:srgbClr val="234583"/>
                </a:solidFill>
                <a:latin typeface="Cambria"/>
                <a:cs typeface="Cambria"/>
              </a:rPr>
              <a:t>з’являються</a:t>
            </a:r>
            <a:r>
              <a:rPr sz="1400" b="1" spc="8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ознаки</a:t>
            </a: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ішемії.</a:t>
            </a:r>
            <a:r>
              <a:rPr sz="1400" b="1" spc="6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135" dirty="0">
                <a:solidFill>
                  <a:srgbClr val="234583"/>
                </a:solidFill>
                <a:latin typeface="Cambria"/>
                <a:cs typeface="Cambria"/>
              </a:rPr>
              <a:t>При</a:t>
            </a:r>
            <a:r>
              <a:rPr sz="1400" b="1" spc="8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130" dirty="0">
                <a:solidFill>
                  <a:srgbClr val="234583"/>
                </a:solidFill>
                <a:latin typeface="Cambria"/>
                <a:cs typeface="Cambria"/>
              </a:rPr>
              <a:t>І</a:t>
            </a:r>
            <a:r>
              <a:rPr sz="1400" b="1" spc="9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204" dirty="0">
                <a:solidFill>
                  <a:srgbClr val="234583"/>
                </a:solidFill>
                <a:latin typeface="Cambria"/>
                <a:cs typeface="Cambria"/>
              </a:rPr>
              <a:t>ФК</a:t>
            </a:r>
            <a:r>
              <a:rPr sz="1400" b="1" spc="9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85" dirty="0">
                <a:solidFill>
                  <a:srgbClr val="234583"/>
                </a:solidFill>
                <a:latin typeface="Cambria"/>
                <a:cs typeface="Cambria"/>
              </a:rPr>
              <a:t>напади</a:t>
            </a:r>
            <a:endParaRPr sz="1400">
              <a:latin typeface="Cambria"/>
              <a:cs typeface="Cambria"/>
            </a:endParaRPr>
          </a:p>
          <a:p>
            <a:pPr marL="358140" marR="62230">
              <a:lnSpc>
                <a:spcPct val="80000"/>
              </a:lnSpc>
              <a:spcBef>
                <a:spcPts val="15"/>
              </a:spcBef>
            </a:pP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стенокардії виникають </a:t>
            </a:r>
            <a:r>
              <a:rPr sz="1400" b="1" spc="95" dirty="0">
                <a:solidFill>
                  <a:srgbClr val="234583"/>
                </a:solidFill>
                <a:latin typeface="Cambria"/>
                <a:cs typeface="Cambria"/>
              </a:rPr>
              <a:t>при </a:t>
            </a:r>
            <a:r>
              <a:rPr sz="1400" b="1" spc="80" dirty="0">
                <a:solidFill>
                  <a:srgbClr val="234583"/>
                </a:solidFill>
                <a:latin typeface="Cambria"/>
                <a:cs typeface="Cambria"/>
              </a:rPr>
              <a:t>значних </a:t>
            </a:r>
            <a:r>
              <a:rPr sz="1400" b="1" spc="85" dirty="0">
                <a:solidFill>
                  <a:srgbClr val="234583"/>
                </a:solidFill>
                <a:latin typeface="Cambria"/>
                <a:cs typeface="Cambria"/>
              </a:rPr>
              <a:t>фізичних навантаженнях. </a:t>
            </a:r>
            <a:r>
              <a:rPr sz="1400" b="1" spc="135" dirty="0">
                <a:solidFill>
                  <a:srgbClr val="234583"/>
                </a:solidFill>
                <a:latin typeface="Cambria"/>
                <a:cs typeface="Cambria"/>
              </a:rPr>
              <a:t>При </a:t>
            </a:r>
            <a:r>
              <a:rPr sz="1400" b="1" spc="65" dirty="0">
                <a:solidFill>
                  <a:srgbClr val="234583"/>
                </a:solidFill>
                <a:latin typeface="Cambria"/>
                <a:cs typeface="Cambria"/>
              </a:rPr>
              <a:t>проведенні </a:t>
            </a: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55" dirty="0">
                <a:solidFill>
                  <a:srgbClr val="234583"/>
                </a:solidFill>
                <a:latin typeface="Cambria"/>
                <a:cs typeface="Cambria"/>
              </a:rPr>
              <a:t>тестів</a:t>
            </a:r>
            <a:r>
              <a:rPr sz="1400" b="1" spc="8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з</a:t>
            </a:r>
            <a:r>
              <a:rPr sz="1400" b="1" spc="9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дозованим</a:t>
            </a:r>
            <a:r>
              <a:rPr sz="1400" b="1" spc="9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80" dirty="0">
                <a:solidFill>
                  <a:srgbClr val="234583"/>
                </a:solidFill>
                <a:latin typeface="Cambria"/>
                <a:cs typeface="Cambria"/>
              </a:rPr>
              <a:t>фізичним</a:t>
            </a:r>
            <a:r>
              <a:rPr sz="1400" b="1" spc="10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85" dirty="0">
                <a:solidFill>
                  <a:srgbClr val="234583"/>
                </a:solidFill>
                <a:latin typeface="Cambria"/>
                <a:cs typeface="Cambria"/>
              </a:rPr>
              <a:t>навантаженням</a:t>
            </a:r>
            <a:r>
              <a:rPr sz="1400" b="1" spc="8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ознаки</a:t>
            </a:r>
            <a:r>
              <a:rPr sz="1400" b="1" spc="9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ішемії</a:t>
            </a:r>
            <a:r>
              <a:rPr sz="1400" b="1" spc="60" dirty="0">
                <a:solidFill>
                  <a:srgbClr val="234583"/>
                </a:solidFill>
                <a:latin typeface="Cambria"/>
                <a:cs typeface="Cambria"/>
              </a:rPr>
              <a:t> з’являються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110" dirty="0">
                <a:solidFill>
                  <a:srgbClr val="234583"/>
                </a:solidFill>
                <a:latin typeface="Cambria"/>
                <a:cs typeface="Cambria"/>
              </a:rPr>
              <a:t>у</a:t>
            </a:r>
            <a:r>
              <a:rPr sz="1400" b="1" spc="8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65" dirty="0">
                <a:solidFill>
                  <a:srgbClr val="234583"/>
                </a:solidFill>
                <a:latin typeface="Cambria"/>
                <a:cs typeface="Cambria"/>
              </a:rPr>
              <a:t>хворого </a:t>
            </a:r>
            <a:r>
              <a:rPr sz="1400" b="1" spc="-29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95" dirty="0">
                <a:solidFill>
                  <a:srgbClr val="234583"/>
                </a:solidFill>
                <a:latin typeface="Cambria"/>
                <a:cs typeface="Cambria"/>
              </a:rPr>
              <a:t>при </a:t>
            </a:r>
            <a:r>
              <a:rPr sz="1400" b="1" spc="85" dirty="0">
                <a:solidFill>
                  <a:srgbClr val="234583"/>
                </a:solidFill>
                <a:latin typeface="Cambria"/>
                <a:cs typeface="Cambria"/>
              </a:rPr>
              <a:t>навантаженні</a:t>
            </a: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65" dirty="0">
                <a:solidFill>
                  <a:srgbClr val="234583"/>
                </a:solidFill>
                <a:latin typeface="Cambria"/>
                <a:cs typeface="Cambria"/>
              </a:rPr>
              <a:t>та</a:t>
            </a:r>
            <a:r>
              <a:rPr sz="1400" b="1" spc="9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60" dirty="0">
                <a:solidFill>
                  <a:srgbClr val="234583"/>
                </a:solidFill>
                <a:latin typeface="Cambria"/>
                <a:cs typeface="Cambria"/>
              </a:rPr>
              <a:t>більше </a:t>
            </a:r>
            <a:r>
              <a:rPr sz="1400" b="1" spc="-30" dirty="0">
                <a:solidFill>
                  <a:srgbClr val="234583"/>
                </a:solidFill>
                <a:latin typeface="Cambria"/>
                <a:cs typeface="Cambria"/>
              </a:rPr>
              <a:t>100</a:t>
            </a: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85" dirty="0">
                <a:solidFill>
                  <a:srgbClr val="234583"/>
                </a:solidFill>
                <a:latin typeface="Cambria"/>
                <a:cs typeface="Cambria"/>
              </a:rPr>
              <a:t>Вт,</a:t>
            </a:r>
            <a:r>
              <a:rPr sz="1400" b="1" spc="9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або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60" dirty="0">
                <a:solidFill>
                  <a:srgbClr val="234583"/>
                </a:solidFill>
                <a:latin typeface="Cambria"/>
                <a:cs typeface="Cambria"/>
              </a:rPr>
              <a:t>більше</a:t>
            </a:r>
            <a:r>
              <a:rPr sz="1400" b="1" spc="5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-25" dirty="0">
                <a:solidFill>
                  <a:srgbClr val="234583"/>
                </a:solidFill>
                <a:latin typeface="Cambria"/>
                <a:cs typeface="Cambria"/>
              </a:rPr>
              <a:t>7</a:t>
            </a:r>
            <a:r>
              <a:rPr sz="1400" b="1" spc="8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155" dirty="0">
                <a:solidFill>
                  <a:srgbClr val="234583"/>
                </a:solidFill>
                <a:latin typeface="Cambria"/>
                <a:cs typeface="Cambria"/>
              </a:rPr>
              <a:t>МЕТ.</a:t>
            </a:r>
            <a:endParaRPr sz="1400">
              <a:latin typeface="Cambria"/>
              <a:cs typeface="Cambria"/>
            </a:endParaRPr>
          </a:p>
          <a:p>
            <a:pPr marL="85725">
              <a:lnSpc>
                <a:spcPts val="1510"/>
              </a:lnSpc>
              <a:spcBef>
                <a:spcPts val="265"/>
              </a:spcBef>
            </a:pPr>
            <a:r>
              <a:rPr sz="1400" b="1" spc="135" dirty="0">
                <a:solidFill>
                  <a:srgbClr val="234583"/>
                </a:solidFill>
                <a:latin typeface="Cambria"/>
                <a:cs typeface="Cambria"/>
              </a:rPr>
              <a:t>При</a:t>
            </a:r>
            <a:r>
              <a:rPr sz="1400" b="1" spc="9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130" dirty="0">
                <a:solidFill>
                  <a:srgbClr val="234583"/>
                </a:solidFill>
                <a:latin typeface="Cambria"/>
                <a:cs typeface="Cambria"/>
              </a:rPr>
              <a:t>ІІ</a:t>
            </a:r>
            <a:r>
              <a:rPr sz="1400" b="1" spc="9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204" dirty="0">
                <a:solidFill>
                  <a:srgbClr val="234583"/>
                </a:solidFill>
                <a:latin typeface="Cambria"/>
                <a:cs typeface="Cambria"/>
              </a:rPr>
              <a:t>ФК</a:t>
            </a:r>
            <a:r>
              <a:rPr sz="1400" b="1" spc="10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85" dirty="0">
                <a:solidFill>
                  <a:srgbClr val="234583"/>
                </a:solidFill>
                <a:latin typeface="Cambria"/>
                <a:cs typeface="Cambria"/>
              </a:rPr>
              <a:t>напади</a:t>
            </a:r>
            <a:r>
              <a:rPr sz="1400" b="1" spc="9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стенокардії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провокуються</a:t>
            </a:r>
            <a:r>
              <a:rPr sz="1400" b="1" spc="6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звичайними</a:t>
            </a:r>
            <a:r>
              <a:rPr sz="1400" b="1" spc="10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85" dirty="0">
                <a:solidFill>
                  <a:srgbClr val="234583"/>
                </a:solidFill>
                <a:latin typeface="Cambria"/>
                <a:cs typeface="Cambria"/>
              </a:rPr>
              <a:t>фізичними</a:t>
            </a:r>
            <a:endParaRPr sz="1400">
              <a:latin typeface="Cambria"/>
              <a:cs typeface="Cambria"/>
            </a:endParaRPr>
          </a:p>
          <a:p>
            <a:pPr marL="358140">
              <a:lnSpc>
                <a:spcPts val="1345"/>
              </a:lnSpc>
            </a:pPr>
            <a:r>
              <a:rPr sz="1400" b="1" spc="85" dirty="0">
                <a:solidFill>
                  <a:srgbClr val="234583"/>
                </a:solidFill>
                <a:latin typeface="Cambria"/>
                <a:cs typeface="Cambria"/>
              </a:rPr>
              <a:t>навантаженнями</a:t>
            </a:r>
            <a:r>
              <a:rPr sz="1400" b="1" spc="8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45" dirty="0">
                <a:solidFill>
                  <a:srgbClr val="234583"/>
                </a:solidFill>
                <a:latin typeface="Cambria"/>
                <a:cs typeface="Cambria"/>
              </a:rPr>
              <a:t>(ходьбі</a:t>
            </a:r>
            <a:r>
              <a:rPr sz="1400" b="1" spc="6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45" dirty="0">
                <a:solidFill>
                  <a:srgbClr val="234583"/>
                </a:solidFill>
                <a:latin typeface="Cambria"/>
                <a:cs typeface="Cambria"/>
              </a:rPr>
              <a:t>до</a:t>
            </a:r>
            <a:r>
              <a:rPr sz="1400" b="1" spc="9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-30" dirty="0">
                <a:solidFill>
                  <a:srgbClr val="234583"/>
                </a:solidFill>
                <a:latin typeface="Cambria"/>
                <a:cs typeface="Cambria"/>
              </a:rPr>
              <a:t>500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50" dirty="0">
                <a:solidFill>
                  <a:srgbClr val="234583"/>
                </a:solidFill>
                <a:latin typeface="Cambria"/>
                <a:cs typeface="Cambria"/>
              </a:rPr>
              <a:t>м).</a:t>
            </a:r>
            <a:r>
              <a:rPr sz="1400" b="1" spc="8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135" dirty="0">
                <a:solidFill>
                  <a:srgbClr val="234583"/>
                </a:solidFill>
                <a:latin typeface="Cambria"/>
                <a:cs typeface="Cambria"/>
              </a:rPr>
              <a:t>При</a:t>
            </a:r>
            <a:r>
              <a:rPr sz="1400" b="1" spc="8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проведенні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55" dirty="0">
                <a:solidFill>
                  <a:srgbClr val="234583"/>
                </a:solidFill>
                <a:latin typeface="Cambria"/>
                <a:cs typeface="Cambria"/>
              </a:rPr>
              <a:t>тестів</a:t>
            </a:r>
            <a:r>
              <a:rPr sz="1400" b="1" spc="8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з</a:t>
            </a:r>
            <a:r>
              <a:rPr sz="1400" b="1" spc="9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дозованим</a:t>
            </a:r>
            <a:r>
              <a:rPr sz="1400" b="1" spc="9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80" dirty="0">
                <a:solidFill>
                  <a:srgbClr val="234583"/>
                </a:solidFill>
                <a:latin typeface="Cambria"/>
                <a:cs typeface="Cambria"/>
              </a:rPr>
              <a:t>фізичним</a:t>
            </a:r>
            <a:endParaRPr sz="1400">
              <a:latin typeface="Cambria"/>
              <a:cs typeface="Cambria"/>
            </a:endParaRPr>
          </a:p>
          <a:p>
            <a:pPr marL="358140">
              <a:lnSpc>
                <a:spcPts val="1515"/>
              </a:lnSpc>
            </a:pPr>
            <a:r>
              <a:rPr sz="1400" b="1" spc="85" dirty="0">
                <a:solidFill>
                  <a:srgbClr val="234583"/>
                </a:solidFill>
                <a:latin typeface="Cambria"/>
                <a:cs typeface="Cambria"/>
              </a:rPr>
              <a:t>навантаженням</a:t>
            </a: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80" dirty="0">
                <a:solidFill>
                  <a:srgbClr val="234583"/>
                </a:solidFill>
                <a:latin typeface="Cambria"/>
                <a:cs typeface="Cambria"/>
              </a:rPr>
              <a:t>хворий</a:t>
            </a:r>
            <a:r>
              <a:rPr sz="1400" b="1" spc="9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виконує</a:t>
            </a:r>
            <a:r>
              <a:rPr sz="1400" b="1" spc="6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85" dirty="0">
                <a:solidFill>
                  <a:srgbClr val="234583"/>
                </a:solidFill>
                <a:latin typeface="Cambria"/>
                <a:cs typeface="Cambria"/>
              </a:rPr>
              <a:t>навантаження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-45" dirty="0">
                <a:solidFill>
                  <a:srgbClr val="234583"/>
                </a:solidFill>
                <a:latin typeface="Cambria"/>
                <a:cs typeface="Cambria"/>
              </a:rPr>
              <a:t>75</a:t>
            </a:r>
            <a:r>
              <a:rPr sz="1400" b="1" spc="-45" dirty="0">
                <a:solidFill>
                  <a:srgbClr val="234583"/>
                </a:solidFill>
                <a:latin typeface="Tahoma"/>
                <a:cs typeface="Tahoma"/>
              </a:rPr>
              <a:t>-</a:t>
            </a:r>
            <a:r>
              <a:rPr sz="1400" b="1" spc="-45" dirty="0">
                <a:solidFill>
                  <a:srgbClr val="234583"/>
                </a:solidFill>
                <a:latin typeface="Cambria"/>
                <a:cs typeface="Cambria"/>
              </a:rPr>
              <a:t>100</a:t>
            </a:r>
            <a:r>
              <a:rPr sz="1400" b="1" spc="5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85" dirty="0">
                <a:solidFill>
                  <a:srgbClr val="234583"/>
                </a:solidFill>
                <a:latin typeface="Cambria"/>
                <a:cs typeface="Cambria"/>
              </a:rPr>
              <a:t>Вт,</a:t>
            </a:r>
            <a:r>
              <a:rPr sz="1400" b="1" spc="9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або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-65" dirty="0">
                <a:solidFill>
                  <a:srgbClr val="234583"/>
                </a:solidFill>
                <a:latin typeface="Cambria"/>
                <a:cs typeface="Cambria"/>
              </a:rPr>
              <a:t>5</a:t>
            </a:r>
            <a:r>
              <a:rPr sz="1400" b="1" spc="-65" dirty="0">
                <a:solidFill>
                  <a:srgbClr val="234583"/>
                </a:solidFill>
                <a:latin typeface="Tahoma"/>
                <a:cs typeface="Tahoma"/>
              </a:rPr>
              <a:t>-</a:t>
            </a:r>
            <a:r>
              <a:rPr sz="1400" b="1" spc="-65" dirty="0">
                <a:solidFill>
                  <a:srgbClr val="234583"/>
                </a:solidFill>
                <a:latin typeface="Cambria"/>
                <a:cs typeface="Cambria"/>
              </a:rPr>
              <a:t>6</a:t>
            </a:r>
            <a:r>
              <a:rPr sz="1400" b="1" spc="6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155" dirty="0">
                <a:solidFill>
                  <a:srgbClr val="234583"/>
                </a:solidFill>
                <a:latin typeface="Cambria"/>
                <a:cs typeface="Cambria"/>
              </a:rPr>
              <a:t>МЕТ.</a:t>
            </a:r>
            <a:endParaRPr sz="1400">
              <a:latin typeface="Cambria"/>
              <a:cs typeface="Cambria"/>
            </a:endParaRPr>
          </a:p>
          <a:p>
            <a:pPr marL="85725" marR="847090">
              <a:lnSpc>
                <a:spcPct val="115700"/>
              </a:lnSpc>
            </a:pPr>
            <a:r>
              <a:rPr sz="1400" b="1" spc="100" dirty="0">
                <a:solidFill>
                  <a:srgbClr val="234583"/>
                </a:solidFill>
                <a:latin typeface="Cambria"/>
                <a:cs typeface="Cambria"/>
              </a:rPr>
              <a:t>Ознаки</a:t>
            </a:r>
            <a:r>
              <a:rPr sz="1400" b="1" spc="9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ішемії</a:t>
            </a:r>
            <a:r>
              <a:rPr sz="1400" b="1" spc="6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95" dirty="0">
                <a:solidFill>
                  <a:srgbClr val="234583"/>
                </a:solidFill>
                <a:latin typeface="Cambria"/>
                <a:cs typeface="Cambria"/>
              </a:rPr>
              <a:t>при</a:t>
            </a:r>
            <a:r>
              <a:rPr sz="1400" b="1" spc="10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проведенні</a:t>
            </a:r>
            <a:r>
              <a:rPr sz="1400" b="1" spc="8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55" dirty="0">
                <a:solidFill>
                  <a:srgbClr val="234583"/>
                </a:solidFill>
                <a:latin typeface="Cambria"/>
                <a:cs typeface="Cambria"/>
              </a:rPr>
              <a:t>тестів</a:t>
            </a:r>
            <a:r>
              <a:rPr sz="1400" b="1" spc="9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з</a:t>
            </a:r>
            <a:r>
              <a:rPr sz="1400" b="1" spc="9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дозованим</a:t>
            </a:r>
            <a:r>
              <a:rPr sz="1400" b="1" spc="10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80" dirty="0">
                <a:solidFill>
                  <a:srgbClr val="234583"/>
                </a:solidFill>
                <a:latin typeface="Cambria"/>
                <a:cs typeface="Cambria"/>
              </a:rPr>
              <a:t>фізичним</a:t>
            </a:r>
            <a:r>
              <a:rPr sz="1400" b="1" spc="10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навантаженням: </a:t>
            </a:r>
            <a:r>
              <a:rPr sz="1400" b="1" spc="-29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95" dirty="0">
                <a:solidFill>
                  <a:srgbClr val="234583"/>
                </a:solidFill>
                <a:latin typeface="Cambria"/>
                <a:cs typeface="Cambria"/>
              </a:rPr>
              <a:t>Поява</a:t>
            </a:r>
            <a:r>
              <a:rPr sz="1400" b="1" spc="6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55" dirty="0">
                <a:solidFill>
                  <a:srgbClr val="234583"/>
                </a:solidFill>
                <a:latin typeface="Cambria"/>
                <a:cs typeface="Cambria"/>
              </a:rPr>
              <a:t>типового</a:t>
            </a: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65" dirty="0">
                <a:solidFill>
                  <a:srgbClr val="234583"/>
                </a:solidFill>
                <a:latin typeface="Cambria"/>
                <a:cs typeface="Cambria"/>
              </a:rPr>
              <a:t>ангінозного</a:t>
            </a:r>
            <a:r>
              <a:rPr sz="1400" b="1" spc="8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90" dirty="0">
                <a:solidFill>
                  <a:srgbClr val="234583"/>
                </a:solidFill>
                <a:latin typeface="Cambria"/>
                <a:cs typeface="Cambria"/>
              </a:rPr>
              <a:t>нападу</a:t>
            </a:r>
            <a:endParaRPr sz="1400">
              <a:latin typeface="Cambria"/>
              <a:cs typeface="Cambria"/>
            </a:endParaRPr>
          </a:p>
          <a:p>
            <a:pPr marL="85725">
              <a:lnSpc>
                <a:spcPct val="100000"/>
              </a:lnSpc>
              <a:spcBef>
                <a:spcPts val="265"/>
              </a:spcBef>
            </a:pPr>
            <a:r>
              <a:rPr sz="1400" b="1" spc="100" dirty="0">
                <a:solidFill>
                  <a:srgbClr val="234583"/>
                </a:solidFill>
                <a:latin typeface="Cambria"/>
                <a:cs typeface="Cambria"/>
              </a:rPr>
              <a:t>Депресія</a:t>
            </a:r>
            <a:r>
              <a:rPr sz="1400" b="1" spc="6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або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65" dirty="0">
                <a:solidFill>
                  <a:srgbClr val="234583"/>
                </a:solidFill>
                <a:latin typeface="Cambria"/>
                <a:cs typeface="Cambria"/>
              </a:rPr>
              <a:t>елевація</a:t>
            </a:r>
            <a:r>
              <a:rPr sz="1400" b="1" spc="5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сегменту</a:t>
            </a:r>
            <a:r>
              <a:rPr sz="1400" b="1" spc="7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165" dirty="0">
                <a:solidFill>
                  <a:srgbClr val="234583"/>
                </a:solidFill>
                <a:latin typeface="Cambria"/>
                <a:cs typeface="Cambria"/>
              </a:rPr>
              <a:t>ST</a:t>
            </a:r>
            <a:r>
              <a:rPr sz="1400" b="1" spc="9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-45" dirty="0">
                <a:solidFill>
                  <a:srgbClr val="234583"/>
                </a:solidFill>
                <a:latin typeface="Cambria"/>
                <a:cs typeface="Cambria"/>
              </a:rPr>
              <a:t>≥1</a:t>
            </a:r>
            <a:r>
              <a:rPr sz="1400" b="1" spc="6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114" dirty="0">
                <a:solidFill>
                  <a:srgbClr val="234583"/>
                </a:solidFill>
                <a:latin typeface="Cambria"/>
                <a:cs typeface="Cambria"/>
              </a:rPr>
              <a:t>мм</a:t>
            </a:r>
            <a:r>
              <a:rPr sz="1400" b="1" spc="90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85" dirty="0">
                <a:solidFill>
                  <a:srgbClr val="234583"/>
                </a:solidFill>
                <a:latin typeface="Cambria"/>
                <a:cs typeface="Cambria"/>
              </a:rPr>
              <a:t>за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 ішемічнім</a:t>
            </a:r>
            <a:r>
              <a:rPr sz="1400" b="1" spc="55" dirty="0">
                <a:solidFill>
                  <a:srgbClr val="234583"/>
                </a:solidFill>
                <a:latin typeface="Cambria"/>
                <a:cs typeface="Cambria"/>
              </a:rPr>
              <a:t> </a:t>
            </a:r>
            <a:r>
              <a:rPr sz="1400" b="1" spc="75" dirty="0">
                <a:solidFill>
                  <a:srgbClr val="234583"/>
                </a:solidFill>
                <a:latin typeface="Cambria"/>
                <a:cs typeface="Cambria"/>
              </a:rPr>
              <a:t>типом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01114" y="94868"/>
            <a:ext cx="4670425" cy="481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920"/>
              </a:lnSpc>
              <a:spcBef>
                <a:spcPts val="95"/>
              </a:spcBef>
            </a:pPr>
            <a:r>
              <a:rPr sz="1600" b="1" spc="-15" dirty="0">
                <a:solidFill>
                  <a:srgbClr val="234583"/>
                </a:solidFill>
                <a:latin typeface="Arial"/>
                <a:cs typeface="Arial"/>
              </a:rPr>
              <a:t>МІНІСТЕРСТВО</a:t>
            </a:r>
            <a:r>
              <a:rPr sz="1600" b="1" spc="-10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600" b="1" spc="-30" dirty="0">
                <a:solidFill>
                  <a:srgbClr val="234583"/>
                </a:solidFill>
                <a:latin typeface="Arial"/>
                <a:cs typeface="Arial"/>
              </a:rPr>
              <a:t>ОХОРОНИ</a:t>
            </a:r>
            <a:r>
              <a:rPr sz="1600" b="1" spc="20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234583"/>
                </a:solidFill>
                <a:latin typeface="Arial"/>
                <a:cs typeface="Arial"/>
              </a:rPr>
              <a:t>ЗДОРОВ’Я</a:t>
            </a:r>
            <a:r>
              <a:rPr sz="1600" b="1" spc="25" dirty="0">
                <a:solidFill>
                  <a:srgbClr val="234583"/>
                </a:solidFill>
                <a:latin typeface="Arial"/>
                <a:cs typeface="Arial"/>
              </a:rPr>
              <a:t> </a:t>
            </a:r>
            <a:r>
              <a:rPr sz="1600" b="1" spc="-35" dirty="0">
                <a:solidFill>
                  <a:srgbClr val="234583"/>
                </a:solidFill>
                <a:latin typeface="Arial"/>
                <a:cs typeface="Arial"/>
              </a:rPr>
              <a:t>УКРАЇНИ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ts val="1680"/>
              </a:lnSpc>
            </a:pPr>
            <a:r>
              <a:rPr sz="1400" dirty="0">
                <a:solidFill>
                  <a:srgbClr val="234583"/>
                </a:solidFill>
              </a:rPr>
              <a:t>Н</a:t>
            </a:r>
            <a:r>
              <a:rPr sz="1400" spc="15" dirty="0">
                <a:solidFill>
                  <a:srgbClr val="234583"/>
                </a:solidFill>
              </a:rPr>
              <a:t> </a:t>
            </a:r>
            <a:r>
              <a:rPr sz="1400" dirty="0">
                <a:solidFill>
                  <a:srgbClr val="234583"/>
                </a:solidFill>
              </a:rPr>
              <a:t>А</a:t>
            </a:r>
            <a:r>
              <a:rPr sz="1400" spc="10" dirty="0">
                <a:solidFill>
                  <a:srgbClr val="234583"/>
                </a:solidFill>
              </a:rPr>
              <a:t> </a:t>
            </a:r>
            <a:r>
              <a:rPr sz="1400" spc="-120" dirty="0">
                <a:solidFill>
                  <a:srgbClr val="234583"/>
                </a:solidFill>
              </a:rPr>
              <a:t>К</a:t>
            </a:r>
            <a:r>
              <a:rPr sz="1400" spc="10" dirty="0">
                <a:solidFill>
                  <a:srgbClr val="234583"/>
                </a:solidFill>
              </a:rPr>
              <a:t> </a:t>
            </a:r>
            <a:r>
              <a:rPr sz="1400" dirty="0">
                <a:solidFill>
                  <a:srgbClr val="234583"/>
                </a:solidFill>
              </a:rPr>
              <a:t>А</a:t>
            </a:r>
            <a:r>
              <a:rPr sz="1400" spc="10" dirty="0">
                <a:solidFill>
                  <a:srgbClr val="234583"/>
                </a:solidFill>
              </a:rPr>
              <a:t> </a:t>
            </a:r>
            <a:r>
              <a:rPr sz="1400" spc="-45" dirty="0">
                <a:solidFill>
                  <a:srgbClr val="234583"/>
                </a:solidFill>
              </a:rPr>
              <a:t>З</a:t>
            </a:r>
            <a:endParaRPr sz="1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44727" y="173736"/>
            <a:ext cx="7753984" cy="1229360"/>
            <a:chOff x="944727" y="173736"/>
            <a:chExt cx="7753984" cy="1229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4727" y="493577"/>
              <a:ext cx="1165401" cy="43864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7839" y="173736"/>
              <a:ext cx="3842766" cy="122910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38344" y="173736"/>
              <a:ext cx="3659886" cy="122910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89203" y="322833"/>
            <a:ext cx="744156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60" dirty="0"/>
              <a:t>Клінічна</a:t>
            </a:r>
            <a:r>
              <a:rPr sz="4400" spc="-5" dirty="0"/>
              <a:t> </a:t>
            </a:r>
            <a:r>
              <a:rPr sz="4400" spc="-45" dirty="0"/>
              <a:t>картина</a:t>
            </a:r>
            <a:r>
              <a:rPr sz="4400" spc="30" dirty="0"/>
              <a:t> </a:t>
            </a:r>
            <a:r>
              <a:rPr sz="4400" spc="-15" dirty="0"/>
              <a:t>стенокардії</a:t>
            </a:r>
            <a:endParaRPr sz="4400"/>
          </a:p>
        </p:txBody>
      </p:sp>
      <p:sp>
        <p:nvSpPr>
          <p:cNvPr id="7" name="object 7"/>
          <p:cNvSpPr txBox="1"/>
          <p:nvPr/>
        </p:nvSpPr>
        <p:spPr>
          <a:xfrm>
            <a:off x="764540" y="1149477"/>
            <a:ext cx="7615555" cy="522668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74930">
              <a:lnSpc>
                <a:spcPct val="80000"/>
              </a:lnSpc>
              <a:spcBef>
                <a:spcPts val="675"/>
              </a:spcBef>
            </a:pPr>
            <a:r>
              <a:rPr sz="2400" spc="-25" dirty="0">
                <a:latin typeface="Microsoft Sans Serif"/>
                <a:cs typeface="Microsoft Sans Serif"/>
              </a:rPr>
              <a:t>Стенокардія</a:t>
            </a:r>
            <a:r>
              <a:rPr sz="2400" spc="6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(грудна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35" dirty="0">
                <a:latin typeface="Microsoft Sans Serif"/>
                <a:cs typeface="Microsoft Sans Serif"/>
              </a:rPr>
              <a:t>жаба)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-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35" dirty="0">
                <a:latin typeface="Microsoft Sans Serif"/>
                <a:cs typeface="Microsoft Sans Serif"/>
              </a:rPr>
              <a:t>симптомокомплекс, </a:t>
            </a:r>
            <a:r>
              <a:rPr sz="2400" spc="-30" dirty="0">
                <a:latin typeface="Microsoft Sans Serif"/>
                <a:cs typeface="Microsoft Sans Serif"/>
              </a:rPr>
              <a:t> характерним</a:t>
            </a:r>
            <a:r>
              <a:rPr sz="2400" spc="5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проявом</a:t>
            </a:r>
            <a:r>
              <a:rPr sz="2400" spc="45" dirty="0">
                <a:latin typeface="Microsoft Sans Serif"/>
                <a:cs typeface="Microsoft Sans Serif"/>
              </a:rPr>
              <a:t> </a:t>
            </a:r>
            <a:r>
              <a:rPr sz="2400" spc="-45" dirty="0">
                <a:latin typeface="Microsoft Sans Serif"/>
                <a:cs typeface="Microsoft Sans Serif"/>
              </a:rPr>
              <a:t>якого</a:t>
            </a:r>
            <a:r>
              <a:rPr sz="2400" spc="20" dirty="0">
                <a:latin typeface="Microsoft Sans Serif"/>
                <a:cs typeface="Microsoft Sans Serif"/>
              </a:rPr>
              <a:t> є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приступ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болю, </a:t>
            </a:r>
            <a:r>
              <a:rPr sz="240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головним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чином,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55" dirty="0">
                <a:latin typeface="Microsoft Sans Serif"/>
                <a:cs typeface="Microsoft Sans Serif"/>
              </a:rPr>
              <a:t>за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грудиною,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рідше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в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ділянці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серця, </a:t>
            </a:r>
            <a:r>
              <a:rPr sz="2400" spc="-625" dirty="0">
                <a:latin typeface="Microsoft Sans Serif"/>
                <a:cs typeface="Microsoft Sans Serif"/>
              </a:rPr>
              <a:t> </a:t>
            </a:r>
            <a:r>
              <a:rPr sz="2400" spc="-40" dirty="0">
                <a:latin typeface="Microsoft Sans Serif"/>
                <a:cs typeface="Microsoft Sans Serif"/>
              </a:rPr>
              <a:t>який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виникає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при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фізичному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або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психоемоційному 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навантаженні</a:t>
            </a:r>
            <a:r>
              <a:rPr sz="2400" spc="4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та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іррадіює</a:t>
            </a:r>
            <a:r>
              <a:rPr sz="2400" spc="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в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ліву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80" dirty="0">
                <a:latin typeface="Microsoft Sans Serif"/>
                <a:cs typeface="Microsoft Sans Serif"/>
              </a:rPr>
              <a:t>руку,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плече,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ліву</a:t>
            </a:r>
            <a:endParaRPr sz="2400">
              <a:latin typeface="Microsoft Sans Serif"/>
              <a:cs typeface="Microsoft Sans Serif"/>
            </a:endParaRPr>
          </a:p>
          <a:p>
            <a:pPr marL="12700" marR="262255">
              <a:lnSpc>
                <a:spcPct val="80000"/>
              </a:lnSpc>
            </a:pPr>
            <a:r>
              <a:rPr sz="2400" spc="-10" dirty="0">
                <a:latin typeface="Microsoft Sans Serif"/>
                <a:cs typeface="Microsoft Sans Serif"/>
              </a:rPr>
              <a:t>половину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35" dirty="0">
                <a:latin typeface="Microsoft Sans Serif"/>
                <a:cs typeface="Microsoft Sans Serif"/>
              </a:rPr>
              <a:t>шиї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і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55" dirty="0">
                <a:latin typeface="Microsoft Sans Serif"/>
                <a:cs typeface="Microsoft Sans Serif"/>
              </a:rPr>
              <a:t>щелепу,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і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зникає,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або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зменшується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в </a:t>
            </a:r>
            <a:r>
              <a:rPr sz="2400" spc="-62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стані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спокою</a:t>
            </a:r>
            <a:r>
              <a:rPr sz="2400" spc="4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і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при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прийомі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нітрогліцерину.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ts val="2595"/>
              </a:lnSpc>
              <a:spcBef>
                <a:spcPts val="25"/>
              </a:spcBef>
            </a:pPr>
            <a:r>
              <a:rPr sz="2400" dirty="0">
                <a:latin typeface="Microsoft Sans Serif"/>
                <a:cs typeface="Microsoft Sans Serif"/>
              </a:rPr>
              <a:t>Біль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або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неприємні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відчуття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у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ділянці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серця</a:t>
            </a:r>
            <a:endParaRPr sz="2400">
              <a:latin typeface="Microsoft Sans Serif"/>
              <a:cs typeface="Microsoft Sans Serif"/>
            </a:endParaRPr>
          </a:p>
          <a:p>
            <a:pPr marL="12700" marR="194945">
              <a:lnSpc>
                <a:spcPts val="2300"/>
              </a:lnSpc>
              <a:spcBef>
                <a:spcPts val="270"/>
              </a:spcBef>
            </a:pPr>
            <a:r>
              <a:rPr sz="2400" spc="-30" dirty="0">
                <a:latin typeface="Microsoft Sans Serif"/>
                <a:cs typeface="Microsoft Sans Serif"/>
              </a:rPr>
              <a:t>викликані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ішемією</a:t>
            </a:r>
            <a:r>
              <a:rPr sz="2400" spc="60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міокарда,</a:t>
            </a:r>
            <a:r>
              <a:rPr sz="2400" spc="4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тобто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20" dirty="0">
                <a:latin typeface="Microsoft Sans Serif"/>
                <a:cs typeface="Microsoft Sans Serif"/>
              </a:rPr>
              <a:t>є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невідповідність </a:t>
            </a:r>
            <a:r>
              <a:rPr sz="2400" spc="-620" dirty="0">
                <a:latin typeface="Microsoft Sans Serif"/>
                <a:cs typeface="Microsoft Sans Serif"/>
              </a:rPr>
              <a:t> </a:t>
            </a:r>
            <a:r>
              <a:rPr sz="2400" spc="-60" dirty="0">
                <a:latin typeface="Microsoft Sans Serif"/>
                <a:cs typeface="Microsoft Sans Serif"/>
              </a:rPr>
              <a:t>між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потребами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в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35" dirty="0">
                <a:latin typeface="Microsoft Sans Serif"/>
                <a:cs typeface="Microsoft Sans Serif"/>
              </a:rPr>
              <a:t>кисні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і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можливостями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коронарного 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spc="-50" dirty="0">
                <a:latin typeface="Microsoft Sans Serif"/>
                <a:cs typeface="Microsoft Sans Serif"/>
              </a:rPr>
              <a:t>кровообігу.</a:t>
            </a:r>
            <a:endParaRPr sz="24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80000"/>
              </a:lnSpc>
              <a:spcBef>
                <a:spcPts val="630"/>
              </a:spcBef>
            </a:pPr>
            <a:r>
              <a:rPr sz="2400" spc="-15" dirty="0">
                <a:latin typeface="Microsoft Sans Serif"/>
                <a:cs typeface="Microsoft Sans Serif"/>
              </a:rPr>
              <a:t>Стенокардитичний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біль</a:t>
            </a:r>
            <a:r>
              <a:rPr sz="240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виникає</a:t>
            </a:r>
            <a:r>
              <a:rPr sz="2400" spc="-15" dirty="0">
                <a:latin typeface="Microsoft Sans Serif"/>
                <a:cs typeface="Microsoft Sans Serif"/>
              </a:rPr>
              <a:t> при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атеросклерозі 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вінцевих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артерій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серця,</a:t>
            </a:r>
            <a:r>
              <a:rPr sz="2400" dirty="0">
                <a:latin typeface="Microsoft Sans Serif"/>
                <a:cs typeface="Microsoft Sans Serif"/>
              </a:rPr>
              <a:t> </a:t>
            </a:r>
            <a:r>
              <a:rPr sz="2400" spc="-45" dirty="0">
                <a:latin typeface="Microsoft Sans Serif"/>
                <a:cs typeface="Microsoft Sans Serif"/>
              </a:rPr>
              <a:t>спазмі</a:t>
            </a:r>
            <a:r>
              <a:rPr sz="2400" spc="55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вінцевих,</a:t>
            </a:r>
            <a:r>
              <a:rPr sz="2400" spc="6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в 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основному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склерозованих,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артерій,</a:t>
            </a:r>
            <a:r>
              <a:rPr sz="2400" spc="610" dirty="0">
                <a:latin typeface="Microsoft Sans Serif"/>
                <a:cs typeface="Microsoft Sans Serif"/>
              </a:rPr>
              <a:t> </a:t>
            </a:r>
            <a:r>
              <a:rPr sz="2400" spc="-35" dirty="0">
                <a:latin typeface="Microsoft Sans Serif"/>
                <a:cs typeface="Microsoft Sans Serif"/>
              </a:rPr>
              <a:t>закупорці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spc="45" dirty="0">
                <a:latin typeface="Microsoft Sans Serif"/>
                <a:cs typeface="Microsoft Sans Serif"/>
              </a:rPr>
              <a:t>їх </a:t>
            </a:r>
            <a:r>
              <a:rPr sz="2400" spc="5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тромбом,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гострих</a:t>
            </a:r>
            <a:r>
              <a:rPr sz="2400" spc="-15" dirty="0">
                <a:latin typeface="Microsoft Sans Serif"/>
                <a:cs typeface="Microsoft Sans Serif"/>
              </a:rPr>
              <a:t> і</a:t>
            </a:r>
            <a:r>
              <a:rPr sz="2400" spc="61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хронічних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процесах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артерій, 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spc="-35" dirty="0">
                <a:latin typeface="Microsoft Sans Serif"/>
                <a:cs typeface="Microsoft Sans Serif"/>
              </a:rPr>
              <a:t>зниженні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діастолічного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spc="-65" dirty="0">
                <a:latin typeface="Microsoft Sans Serif"/>
                <a:cs typeface="Microsoft Sans Serif"/>
              </a:rPr>
              <a:t>тиску,</a:t>
            </a:r>
            <a:r>
              <a:rPr sz="2400" spc="509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почащенні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spc="5" dirty="0">
                <a:latin typeface="Microsoft Sans Serif"/>
                <a:cs typeface="Microsoft Sans Serif"/>
              </a:rPr>
              <a:t>серцевої </a:t>
            </a:r>
            <a:r>
              <a:rPr sz="2400" spc="-625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діяльності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тощо.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464945"/>
            <a:ext cx="7311390" cy="2117725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 marR="5080" algn="just">
              <a:lnSpc>
                <a:spcPct val="80300"/>
              </a:lnSpc>
              <a:spcBef>
                <a:spcPts val="575"/>
              </a:spcBef>
              <a:buClr>
                <a:srgbClr val="FD8537"/>
              </a:buClr>
              <a:buSzPct val="65000"/>
              <a:buFont typeface="Wingdings"/>
              <a:buChar char=""/>
              <a:tabLst>
                <a:tab pos="172720" algn="l"/>
              </a:tabLst>
            </a:pPr>
            <a:r>
              <a:rPr sz="2000" spc="55" dirty="0">
                <a:latin typeface="Cambria"/>
                <a:cs typeface="Cambria"/>
              </a:rPr>
              <a:t>Патогенез</a:t>
            </a:r>
            <a:r>
              <a:rPr sz="2000" spc="60" dirty="0">
                <a:latin typeface="Cambria"/>
                <a:cs typeface="Cambria"/>
              </a:rPr>
              <a:t> </a:t>
            </a:r>
            <a:r>
              <a:rPr sz="2000" spc="45" dirty="0">
                <a:latin typeface="Cambria"/>
                <a:cs typeface="Cambria"/>
              </a:rPr>
              <a:t>приступу</a:t>
            </a:r>
            <a:r>
              <a:rPr sz="2000" spc="50" dirty="0">
                <a:latin typeface="Cambria"/>
                <a:cs typeface="Cambria"/>
              </a:rPr>
              <a:t> </a:t>
            </a:r>
            <a:r>
              <a:rPr sz="2000" spc="30" dirty="0">
                <a:latin typeface="Cambria"/>
                <a:cs typeface="Cambria"/>
              </a:rPr>
              <a:t>стенокардії</a:t>
            </a:r>
            <a:r>
              <a:rPr sz="2000" spc="35" dirty="0">
                <a:latin typeface="Cambria"/>
                <a:cs typeface="Cambria"/>
              </a:rPr>
              <a:t> </a:t>
            </a:r>
            <a:r>
              <a:rPr sz="2000" spc="45" dirty="0">
                <a:latin typeface="Cambria"/>
                <a:cs typeface="Cambria"/>
              </a:rPr>
              <a:t>зв</a:t>
            </a:r>
            <a:r>
              <a:rPr sz="2000" spc="45" dirty="0">
                <a:latin typeface="Times New Roman"/>
                <a:cs typeface="Times New Roman"/>
              </a:rPr>
              <a:t>´</a:t>
            </a:r>
            <a:r>
              <a:rPr sz="2000" spc="45" dirty="0">
                <a:latin typeface="Cambria"/>
                <a:cs typeface="Cambria"/>
              </a:rPr>
              <a:t>язаний</a:t>
            </a:r>
            <a:r>
              <a:rPr sz="2000" spc="50" dirty="0">
                <a:latin typeface="Cambria"/>
                <a:cs typeface="Cambria"/>
              </a:rPr>
              <a:t> </a:t>
            </a:r>
            <a:r>
              <a:rPr sz="2000" spc="80" dirty="0">
                <a:latin typeface="Cambria"/>
                <a:cs typeface="Cambria"/>
              </a:rPr>
              <a:t>як</a:t>
            </a:r>
            <a:r>
              <a:rPr sz="2000" spc="85" dirty="0">
                <a:latin typeface="Cambria"/>
                <a:cs typeface="Cambria"/>
              </a:rPr>
              <a:t> </a:t>
            </a:r>
            <a:r>
              <a:rPr sz="2000" spc="20" dirty="0">
                <a:latin typeface="Cambria"/>
                <a:cs typeface="Cambria"/>
              </a:rPr>
              <a:t>з</a:t>
            </a:r>
            <a:r>
              <a:rPr sz="2000" spc="25" dirty="0">
                <a:latin typeface="Cambria"/>
                <a:cs typeface="Cambria"/>
              </a:rPr>
              <a:t> </a:t>
            </a:r>
            <a:r>
              <a:rPr sz="2000" spc="-25" dirty="0">
                <a:latin typeface="Cambria"/>
                <a:cs typeface="Cambria"/>
              </a:rPr>
              <a:t>гострою </a:t>
            </a:r>
            <a:r>
              <a:rPr sz="2000" spc="-20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ішемією </a:t>
            </a:r>
            <a:r>
              <a:rPr sz="2000" spc="55" dirty="0">
                <a:latin typeface="Cambria"/>
                <a:cs typeface="Cambria"/>
              </a:rPr>
              <a:t>міокарда </a:t>
            </a:r>
            <a:r>
              <a:rPr sz="2000" spc="45" dirty="0">
                <a:latin typeface="Cambria"/>
                <a:cs typeface="Cambria"/>
              </a:rPr>
              <a:t>внаслідок </a:t>
            </a:r>
            <a:r>
              <a:rPr sz="2000" spc="30" dirty="0">
                <a:latin typeface="Cambria"/>
                <a:cs typeface="Cambria"/>
              </a:rPr>
              <a:t>коронарогенних </a:t>
            </a:r>
            <a:r>
              <a:rPr sz="2000" spc="75" dirty="0">
                <a:latin typeface="Cambria"/>
                <a:cs typeface="Cambria"/>
              </a:rPr>
              <a:t>причин, </a:t>
            </a:r>
            <a:r>
              <a:rPr sz="2000" spc="55" dirty="0">
                <a:latin typeface="Cambria"/>
                <a:cs typeface="Cambria"/>
              </a:rPr>
              <a:t>так </a:t>
            </a:r>
            <a:r>
              <a:rPr sz="2000" spc="75" dirty="0">
                <a:latin typeface="Cambria"/>
                <a:cs typeface="Cambria"/>
              </a:rPr>
              <a:t>і </a:t>
            </a:r>
            <a:r>
              <a:rPr sz="2000" spc="80" dirty="0">
                <a:latin typeface="Cambria"/>
                <a:cs typeface="Cambria"/>
              </a:rPr>
              <a:t> </a:t>
            </a:r>
            <a:r>
              <a:rPr sz="2000" spc="35" dirty="0">
                <a:latin typeface="Cambria"/>
                <a:cs typeface="Cambria"/>
              </a:rPr>
              <a:t>некоронарогенних </a:t>
            </a:r>
            <a:r>
              <a:rPr sz="2000" spc="45" dirty="0">
                <a:latin typeface="Cambria"/>
                <a:cs typeface="Cambria"/>
              </a:rPr>
              <a:t>(підвищений викид </a:t>
            </a:r>
            <a:r>
              <a:rPr sz="2000" spc="65" dirty="0">
                <a:latin typeface="Cambria"/>
                <a:cs typeface="Cambria"/>
              </a:rPr>
              <a:t>катехоламінів, </a:t>
            </a:r>
            <a:r>
              <a:rPr sz="2000" spc="60" dirty="0">
                <a:latin typeface="Cambria"/>
                <a:cs typeface="Cambria"/>
              </a:rPr>
              <a:t>який </a:t>
            </a:r>
            <a:r>
              <a:rPr sz="2000" spc="-430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потребує</a:t>
            </a:r>
            <a:r>
              <a:rPr sz="2000" spc="5" dirty="0">
                <a:latin typeface="Cambria"/>
                <a:cs typeface="Cambria"/>
              </a:rPr>
              <a:t> </a:t>
            </a:r>
            <a:r>
              <a:rPr sz="2000" spc="55" dirty="0">
                <a:latin typeface="Cambria"/>
                <a:cs typeface="Cambria"/>
              </a:rPr>
              <a:t>збільшення</a:t>
            </a:r>
            <a:r>
              <a:rPr sz="2000" spc="60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метаболічних</a:t>
            </a:r>
            <a:r>
              <a:rPr sz="2000" spc="45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потреб</a:t>
            </a:r>
            <a:r>
              <a:rPr sz="2000" dirty="0">
                <a:latin typeface="Cambria"/>
                <a:cs typeface="Cambria"/>
              </a:rPr>
              <a:t> </a:t>
            </a:r>
            <a:r>
              <a:rPr sz="2000" spc="35" dirty="0">
                <a:latin typeface="Cambria"/>
                <a:cs typeface="Cambria"/>
              </a:rPr>
              <a:t>міокарда)</a:t>
            </a:r>
            <a:r>
              <a:rPr sz="2000" spc="40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або </a:t>
            </a:r>
            <a:r>
              <a:rPr sz="2000" spc="5" dirty="0">
                <a:latin typeface="Cambria"/>
                <a:cs typeface="Cambria"/>
              </a:rPr>
              <a:t> обидвох</a:t>
            </a:r>
            <a:r>
              <a:rPr sz="2000" spc="65" dirty="0">
                <a:latin typeface="Cambria"/>
                <a:cs typeface="Cambria"/>
              </a:rPr>
              <a:t> </a:t>
            </a:r>
            <a:r>
              <a:rPr sz="2000" spc="60" dirty="0">
                <a:latin typeface="Cambria"/>
                <a:cs typeface="Cambria"/>
              </a:rPr>
              <a:t>факторів,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spc="35" dirty="0">
                <a:latin typeface="Cambria"/>
                <a:cs typeface="Cambria"/>
              </a:rPr>
              <a:t>що</a:t>
            </a:r>
            <a:r>
              <a:rPr sz="2000" spc="105" dirty="0">
                <a:latin typeface="Cambria"/>
                <a:cs typeface="Cambria"/>
              </a:rPr>
              <a:t> </a:t>
            </a:r>
            <a:r>
              <a:rPr sz="2000" spc="5" dirty="0">
                <a:latin typeface="Cambria"/>
                <a:cs typeface="Cambria"/>
              </a:rPr>
              <a:t>діють</a:t>
            </a:r>
            <a:r>
              <a:rPr sz="2000" spc="95" dirty="0">
                <a:latin typeface="Cambria"/>
                <a:cs typeface="Cambria"/>
              </a:rPr>
              <a:t> </a:t>
            </a:r>
            <a:r>
              <a:rPr sz="2000" spc="35" dirty="0">
                <a:latin typeface="Cambria"/>
                <a:cs typeface="Cambria"/>
              </a:rPr>
              <a:t>одночасно.</a:t>
            </a:r>
            <a:endParaRPr sz="2000">
              <a:latin typeface="Cambria"/>
              <a:cs typeface="Cambria"/>
            </a:endParaRPr>
          </a:p>
          <a:p>
            <a:pPr marL="12700" marR="5080" algn="just">
              <a:lnSpc>
                <a:spcPct val="80000"/>
              </a:lnSpc>
              <a:spcBef>
                <a:spcPts val="600"/>
              </a:spcBef>
              <a:buClr>
                <a:srgbClr val="FD8537"/>
              </a:buClr>
              <a:buSzPct val="65000"/>
              <a:buFont typeface="Wingdings"/>
              <a:buChar char=""/>
              <a:tabLst>
                <a:tab pos="172720" algn="l"/>
              </a:tabLst>
            </a:pPr>
            <a:r>
              <a:rPr sz="2000" spc="110" dirty="0">
                <a:latin typeface="Cambria"/>
                <a:cs typeface="Cambria"/>
              </a:rPr>
              <a:t>Біль </a:t>
            </a:r>
            <a:r>
              <a:rPr sz="2000" spc="50" dirty="0">
                <a:latin typeface="Cambria"/>
                <a:cs typeface="Cambria"/>
              </a:rPr>
              <a:t>може виникати </a:t>
            </a:r>
            <a:r>
              <a:rPr sz="2000" spc="60" dirty="0">
                <a:latin typeface="Cambria"/>
                <a:cs typeface="Cambria"/>
              </a:rPr>
              <a:t>під </a:t>
            </a:r>
            <a:r>
              <a:rPr sz="2000" spc="70" dirty="0">
                <a:latin typeface="Cambria"/>
                <a:cs typeface="Cambria"/>
              </a:rPr>
              <a:t>час </a:t>
            </a:r>
            <a:r>
              <a:rPr sz="2000" spc="30" dirty="0">
                <a:latin typeface="Cambria"/>
                <a:cs typeface="Cambria"/>
              </a:rPr>
              <a:t>ходьби, </a:t>
            </a:r>
            <a:r>
              <a:rPr sz="2000" spc="35" dirty="0">
                <a:latin typeface="Cambria"/>
                <a:cs typeface="Cambria"/>
              </a:rPr>
              <a:t>що </a:t>
            </a:r>
            <a:r>
              <a:rPr sz="2000" spc="55" dirty="0">
                <a:latin typeface="Cambria"/>
                <a:cs typeface="Cambria"/>
              </a:rPr>
              <a:t>вимагає </a:t>
            </a:r>
            <a:r>
              <a:rPr sz="2000" spc="60" dirty="0">
                <a:latin typeface="Cambria"/>
                <a:cs typeface="Cambria"/>
              </a:rPr>
              <a:t>зупинки </a:t>
            </a:r>
            <a:r>
              <a:rPr sz="2000" spc="65" dirty="0">
                <a:latin typeface="Cambria"/>
                <a:cs typeface="Cambria"/>
              </a:rPr>
              <a:t> </a:t>
            </a:r>
            <a:r>
              <a:rPr sz="2000" spc="70" dirty="0">
                <a:latin typeface="Cambria"/>
                <a:cs typeface="Cambria"/>
              </a:rPr>
              <a:t>руху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spc="110" dirty="0">
                <a:latin typeface="Cambria"/>
                <a:cs typeface="Cambria"/>
              </a:rPr>
              <a:t>–</a:t>
            </a:r>
            <a:r>
              <a:rPr sz="2000" spc="114" dirty="0">
                <a:latin typeface="Cambria"/>
                <a:cs typeface="Cambria"/>
              </a:rPr>
              <a:t> </a:t>
            </a:r>
            <a:r>
              <a:rPr sz="2000" spc="65" dirty="0">
                <a:latin typeface="Cambria"/>
                <a:cs typeface="Cambria"/>
              </a:rPr>
              <a:t>claudacatio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30" dirty="0">
                <a:latin typeface="Cambria"/>
                <a:cs typeface="Cambria"/>
              </a:rPr>
              <a:t>cordis</a:t>
            </a:r>
            <a:r>
              <a:rPr sz="2000" spc="35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intermittens</a:t>
            </a:r>
            <a:r>
              <a:rPr sz="2000" spc="80" dirty="0">
                <a:latin typeface="Cambria"/>
                <a:cs typeface="Cambria"/>
              </a:rPr>
              <a:t> </a:t>
            </a:r>
            <a:r>
              <a:rPr sz="2000" spc="70" dirty="0">
                <a:latin typeface="Cambria"/>
                <a:cs typeface="Cambria"/>
              </a:rPr>
              <a:t>“переміжна 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spc="45" dirty="0">
                <a:latin typeface="Cambria"/>
                <a:cs typeface="Cambria"/>
              </a:rPr>
              <a:t>кульгавість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spc="60" dirty="0">
                <a:latin typeface="Cambria"/>
                <a:cs typeface="Cambria"/>
              </a:rPr>
              <a:t>серця”.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3571188"/>
            <a:ext cx="370459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2085" indent="-160020">
              <a:lnSpc>
                <a:spcPct val="100000"/>
              </a:lnSpc>
              <a:spcBef>
                <a:spcPts val="105"/>
              </a:spcBef>
              <a:buClr>
                <a:srgbClr val="FD8537"/>
              </a:buClr>
              <a:buSzPct val="65000"/>
              <a:buFont typeface="Wingdings"/>
              <a:buChar char=""/>
              <a:tabLst>
                <a:tab pos="172720" algn="l"/>
                <a:tab pos="687705" algn="l"/>
                <a:tab pos="1509395" algn="l"/>
                <a:tab pos="2677160" algn="l"/>
              </a:tabLst>
            </a:pPr>
            <a:r>
              <a:rPr sz="2000" spc="280" dirty="0">
                <a:latin typeface="Cambria"/>
                <a:cs typeface="Cambria"/>
              </a:rPr>
              <a:t>У	</a:t>
            </a:r>
            <a:r>
              <a:rPr sz="2000" spc="-40" dirty="0">
                <a:latin typeface="Cambria"/>
                <a:cs typeface="Cambria"/>
              </a:rPr>
              <a:t>10%	</a:t>
            </a:r>
            <a:r>
              <a:rPr sz="2000" spc="40" dirty="0">
                <a:latin typeface="Cambria"/>
                <a:cs typeface="Cambria"/>
              </a:rPr>
              <a:t>хворих	</a:t>
            </a:r>
            <a:r>
              <a:rPr sz="2000" spc="50" dirty="0">
                <a:latin typeface="Cambria"/>
                <a:cs typeface="Cambria"/>
              </a:rPr>
              <a:t>виникає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3571188"/>
            <a:ext cx="7315834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ts val="2160"/>
              </a:lnSpc>
              <a:spcBef>
                <a:spcPts val="105"/>
              </a:spcBef>
              <a:tabLst>
                <a:tab pos="1397000" algn="l"/>
              </a:tabLst>
            </a:pPr>
            <a:r>
              <a:rPr sz="2000" spc="45" dirty="0">
                <a:latin typeface="Cambria"/>
                <a:cs typeface="Cambria"/>
              </a:rPr>
              <a:t>феномен	</a:t>
            </a:r>
            <a:r>
              <a:rPr sz="2000" spc="25" dirty="0">
                <a:latin typeface="Cambria"/>
                <a:cs typeface="Cambria"/>
              </a:rPr>
              <a:t>«розходження»,</a:t>
            </a:r>
            <a:endParaRPr sz="2000">
              <a:latin typeface="Cambria"/>
              <a:cs typeface="Cambria"/>
            </a:endParaRPr>
          </a:p>
          <a:p>
            <a:pPr marR="8890" algn="r">
              <a:lnSpc>
                <a:spcPts val="2160"/>
              </a:lnSpc>
              <a:tabLst>
                <a:tab pos="2966085" algn="l"/>
                <a:tab pos="3732529" algn="l"/>
                <a:tab pos="5421630" algn="l"/>
                <a:tab pos="5958205" algn="l"/>
              </a:tabLst>
            </a:pPr>
            <a:r>
              <a:rPr sz="2000" spc="-15" dirty="0">
                <a:latin typeface="Cambria"/>
                <a:cs typeface="Cambria"/>
              </a:rPr>
              <a:t>«</a:t>
            </a:r>
            <a:r>
              <a:rPr sz="2000" spc="-25" dirty="0">
                <a:latin typeface="Cambria"/>
                <a:cs typeface="Cambria"/>
              </a:rPr>
              <a:t>п</a:t>
            </a:r>
            <a:r>
              <a:rPr sz="2000" spc="40" dirty="0">
                <a:latin typeface="Cambria"/>
                <a:cs typeface="Cambria"/>
              </a:rPr>
              <a:t>ерек</a:t>
            </a:r>
            <a:r>
              <a:rPr sz="2000" spc="25" dirty="0">
                <a:latin typeface="Cambria"/>
                <a:cs typeface="Cambria"/>
              </a:rPr>
              <a:t>р</a:t>
            </a:r>
            <a:r>
              <a:rPr sz="2000" spc="-5" dirty="0">
                <a:latin typeface="Cambria"/>
                <a:cs typeface="Cambria"/>
              </a:rPr>
              <a:t>око</a:t>
            </a:r>
            <a:r>
              <a:rPr sz="2000" spc="-20" dirty="0">
                <a:latin typeface="Cambria"/>
                <a:cs typeface="Cambria"/>
              </a:rPr>
              <a:t>в</a:t>
            </a:r>
            <a:r>
              <a:rPr sz="2000" spc="40" dirty="0">
                <a:latin typeface="Cambria"/>
                <a:cs typeface="Cambria"/>
              </a:rPr>
              <a:t>у</a:t>
            </a:r>
            <a:r>
              <a:rPr sz="2000" spc="55" dirty="0">
                <a:latin typeface="Cambria"/>
                <a:cs typeface="Cambria"/>
              </a:rPr>
              <a:t>в</a:t>
            </a:r>
            <a:r>
              <a:rPr sz="2000" spc="120" dirty="0">
                <a:latin typeface="Cambria"/>
                <a:cs typeface="Cambria"/>
              </a:rPr>
              <a:t>а</a:t>
            </a:r>
            <a:r>
              <a:rPr sz="2000" spc="65" dirty="0">
                <a:latin typeface="Cambria"/>
                <a:cs typeface="Cambria"/>
              </a:rPr>
              <a:t>н</a:t>
            </a:r>
            <a:r>
              <a:rPr sz="2000" spc="45" dirty="0">
                <a:latin typeface="Cambria"/>
                <a:cs typeface="Cambria"/>
              </a:rPr>
              <a:t>ня»,</a:t>
            </a:r>
            <a:r>
              <a:rPr sz="2000" dirty="0">
                <a:latin typeface="Cambria"/>
                <a:cs typeface="Cambria"/>
              </a:rPr>
              <a:t>	</a:t>
            </a:r>
            <a:r>
              <a:rPr sz="2000" spc="40" dirty="0">
                <a:latin typeface="Cambria"/>
                <a:cs typeface="Cambria"/>
              </a:rPr>
              <a:t>щ</a:t>
            </a:r>
            <a:r>
              <a:rPr sz="2000" spc="30" dirty="0">
                <a:latin typeface="Cambria"/>
                <a:cs typeface="Cambria"/>
              </a:rPr>
              <a:t>о</a:t>
            </a:r>
            <a:r>
              <a:rPr sz="2000" dirty="0">
                <a:latin typeface="Cambria"/>
                <a:cs typeface="Cambria"/>
              </a:rPr>
              <a:t>	</a:t>
            </a:r>
            <a:r>
              <a:rPr sz="2000" spc="85" dirty="0">
                <a:latin typeface="Cambria"/>
                <a:cs typeface="Cambria"/>
              </a:rPr>
              <a:t>п</a:t>
            </a:r>
            <a:r>
              <a:rPr sz="2000" spc="-55" dirty="0">
                <a:latin typeface="Cambria"/>
                <a:cs typeface="Cambria"/>
              </a:rPr>
              <a:t>о</a:t>
            </a:r>
            <a:r>
              <a:rPr sz="2000" spc="30" dirty="0">
                <a:latin typeface="Cambria"/>
                <a:cs typeface="Cambria"/>
              </a:rPr>
              <a:t>в</a:t>
            </a:r>
            <a:r>
              <a:rPr sz="2000" spc="55" dirty="0">
                <a:latin typeface="Cambria"/>
                <a:cs typeface="Cambria"/>
              </a:rPr>
              <a:t>я</a:t>
            </a:r>
            <a:r>
              <a:rPr sz="2000" spc="35" dirty="0">
                <a:latin typeface="Cambria"/>
                <a:cs typeface="Cambria"/>
              </a:rPr>
              <a:t>з</a:t>
            </a:r>
            <a:r>
              <a:rPr sz="2000" spc="65" dirty="0">
                <a:latin typeface="Cambria"/>
                <a:cs typeface="Cambria"/>
              </a:rPr>
              <a:t>у</a:t>
            </a:r>
            <a:r>
              <a:rPr sz="2000" spc="-25" dirty="0">
                <a:latin typeface="Cambria"/>
                <a:cs typeface="Cambria"/>
              </a:rPr>
              <a:t>ют</a:t>
            </a:r>
            <a:r>
              <a:rPr sz="2000" spc="-20" dirty="0">
                <a:latin typeface="Cambria"/>
                <a:cs typeface="Cambria"/>
              </a:rPr>
              <a:t>ь</a:t>
            </a:r>
            <a:r>
              <a:rPr sz="2000" dirty="0">
                <a:latin typeface="Cambria"/>
                <a:cs typeface="Cambria"/>
              </a:rPr>
              <a:t>	</a:t>
            </a:r>
            <a:r>
              <a:rPr sz="2000" spc="20" dirty="0">
                <a:latin typeface="Cambria"/>
                <a:cs typeface="Cambria"/>
              </a:rPr>
              <a:t>з</a:t>
            </a:r>
            <a:r>
              <a:rPr sz="2000" dirty="0">
                <a:latin typeface="Cambria"/>
                <a:cs typeface="Cambria"/>
              </a:rPr>
              <a:t>	</a:t>
            </a:r>
            <a:r>
              <a:rPr sz="2000" spc="55" dirty="0">
                <a:latin typeface="Cambria"/>
                <a:cs typeface="Cambria"/>
              </a:rPr>
              <a:t>і</a:t>
            </a:r>
            <a:r>
              <a:rPr sz="2000" spc="150" dirty="0">
                <a:latin typeface="Cambria"/>
                <a:cs typeface="Cambria"/>
              </a:rPr>
              <a:t>ш</a:t>
            </a:r>
            <a:r>
              <a:rPr sz="2000" spc="40" dirty="0">
                <a:latin typeface="Cambria"/>
                <a:cs typeface="Cambria"/>
              </a:rPr>
              <a:t>е</a:t>
            </a:r>
            <a:r>
              <a:rPr sz="2000" spc="45" dirty="0">
                <a:latin typeface="Cambria"/>
                <a:cs typeface="Cambria"/>
              </a:rPr>
              <a:t>м</a:t>
            </a:r>
            <a:r>
              <a:rPr sz="2000" spc="50" dirty="0">
                <a:latin typeface="Cambria"/>
                <a:cs typeface="Cambria"/>
              </a:rPr>
              <a:t>і</a:t>
            </a:r>
            <a:r>
              <a:rPr sz="2000" spc="90" dirty="0">
                <a:latin typeface="Cambria"/>
                <a:cs typeface="Cambria"/>
              </a:rPr>
              <a:t>ч</a:t>
            </a:r>
            <a:r>
              <a:rPr sz="2000" spc="65" dirty="0">
                <a:latin typeface="Cambria"/>
                <a:cs typeface="Cambria"/>
              </a:rPr>
              <a:t>н</a:t>
            </a:r>
            <a:r>
              <a:rPr sz="2000" spc="60" dirty="0">
                <a:latin typeface="Cambria"/>
                <a:cs typeface="Cambria"/>
              </a:rPr>
              <a:t>им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4059427"/>
            <a:ext cx="7312025" cy="1870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50" dirty="0">
                <a:latin typeface="Cambria"/>
                <a:cs typeface="Cambria"/>
              </a:rPr>
              <a:t>прекондиціонуванням</a:t>
            </a:r>
            <a:endParaRPr sz="2000">
              <a:latin typeface="Cambria"/>
              <a:cs typeface="Cambria"/>
            </a:endParaRPr>
          </a:p>
          <a:p>
            <a:pPr marL="12700" marR="5080" algn="just">
              <a:lnSpc>
                <a:spcPct val="80000"/>
              </a:lnSpc>
              <a:spcBef>
                <a:spcPts val="605"/>
              </a:spcBef>
              <a:buClr>
                <a:srgbClr val="FD8537"/>
              </a:buClr>
              <a:buSzPct val="65000"/>
              <a:buFont typeface="Wingdings"/>
              <a:buChar char=""/>
              <a:tabLst>
                <a:tab pos="172720" algn="l"/>
              </a:tabLst>
            </a:pPr>
            <a:r>
              <a:rPr sz="2000" spc="35" dirty="0">
                <a:latin typeface="Cambria"/>
                <a:cs typeface="Cambria"/>
              </a:rPr>
              <a:t>Особливо </a:t>
            </a:r>
            <a:r>
              <a:rPr sz="2000" spc="-5" dirty="0">
                <a:latin typeface="Cambria"/>
                <a:cs typeface="Cambria"/>
              </a:rPr>
              <a:t>типово </a:t>
            </a:r>
            <a:r>
              <a:rPr sz="2000" spc="75" dirty="0">
                <a:latin typeface="Cambria"/>
                <a:cs typeface="Cambria"/>
              </a:rPr>
              <a:t>для </a:t>
            </a:r>
            <a:r>
              <a:rPr sz="2000" spc="35" dirty="0">
                <a:latin typeface="Cambria"/>
                <a:cs typeface="Cambria"/>
              </a:rPr>
              <a:t>стенокардії </a:t>
            </a:r>
            <a:r>
              <a:rPr sz="2000" spc="65" dirty="0">
                <a:latin typeface="Cambria"/>
                <a:cs typeface="Cambria"/>
              </a:rPr>
              <a:t>припинення </a:t>
            </a:r>
            <a:r>
              <a:rPr sz="2000" spc="-10" dirty="0">
                <a:latin typeface="Cambria"/>
                <a:cs typeface="Cambria"/>
              </a:rPr>
              <a:t>болю </a:t>
            </a:r>
            <a:r>
              <a:rPr sz="2000" spc="35" dirty="0">
                <a:latin typeface="Cambria"/>
                <a:cs typeface="Cambria"/>
              </a:rPr>
              <a:t>через </a:t>
            </a:r>
            <a:r>
              <a:rPr sz="2000" spc="40" dirty="0">
                <a:latin typeface="Cambria"/>
                <a:cs typeface="Cambria"/>
              </a:rPr>
              <a:t> </a:t>
            </a:r>
            <a:r>
              <a:rPr sz="2000" spc="5" dirty="0">
                <a:latin typeface="Cambria"/>
                <a:cs typeface="Cambria"/>
              </a:rPr>
              <a:t>1-2 </a:t>
            </a:r>
            <a:r>
              <a:rPr sz="2000" spc="70" dirty="0">
                <a:latin typeface="Cambria"/>
                <a:cs typeface="Cambria"/>
              </a:rPr>
              <a:t>хв </a:t>
            </a:r>
            <a:r>
              <a:rPr sz="2000" spc="75" dirty="0">
                <a:latin typeface="Cambria"/>
                <a:cs typeface="Cambria"/>
              </a:rPr>
              <a:t>після </a:t>
            </a:r>
            <a:r>
              <a:rPr sz="2000" spc="45" dirty="0">
                <a:latin typeface="Cambria"/>
                <a:cs typeface="Cambria"/>
              </a:rPr>
              <a:t>прийому </a:t>
            </a:r>
            <a:r>
              <a:rPr sz="2000" spc="40" dirty="0">
                <a:latin typeface="Cambria"/>
                <a:cs typeface="Cambria"/>
              </a:rPr>
              <a:t>нітрогліцерину </a:t>
            </a:r>
            <a:r>
              <a:rPr sz="2000" spc="60" dirty="0">
                <a:latin typeface="Cambria"/>
                <a:cs typeface="Cambria"/>
              </a:rPr>
              <a:t>під </a:t>
            </a:r>
            <a:r>
              <a:rPr sz="2000" spc="70" dirty="0">
                <a:latin typeface="Cambria"/>
                <a:cs typeface="Cambria"/>
              </a:rPr>
              <a:t>язик. </a:t>
            </a:r>
            <a:r>
              <a:rPr sz="2000" spc="114" dirty="0">
                <a:latin typeface="Cambria"/>
                <a:cs typeface="Cambria"/>
              </a:rPr>
              <a:t>Більш </a:t>
            </a:r>
            <a:r>
              <a:rPr sz="2000" spc="40" dirty="0">
                <a:latin typeface="Cambria"/>
                <a:cs typeface="Cambria"/>
              </a:rPr>
              <a:t>пізнє </a:t>
            </a:r>
            <a:r>
              <a:rPr sz="2000" spc="45" dirty="0">
                <a:latin typeface="Cambria"/>
                <a:cs typeface="Cambria"/>
              </a:rPr>
              <a:t> </a:t>
            </a:r>
            <a:r>
              <a:rPr sz="2000" spc="60" dirty="0">
                <a:latin typeface="Cambria"/>
                <a:cs typeface="Cambria"/>
              </a:rPr>
              <a:t>зникнення </a:t>
            </a:r>
            <a:r>
              <a:rPr sz="2000" spc="35" dirty="0">
                <a:latin typeface="Cambria"/>
                <a:cs typeface="Cambria"/>
              </a:rPr>
              <a:t>болей, </a:t>
            </a:r>
            <a:r>
              <a:rPr sz="2000" spc="85" dirty="0">
                <a:latin typeface="Cambria"/>
                <a:cs typeface="Cambria"/>
              </a:rPr>
              <a:t>наприклад, </a:t>
            </a:r>
            <a:r>
              <a:rPr sz="2000" spc="35" dirty="0">
                <a:latin typeface="Cambria"/>
                <a:cs typeface="Cambria"/>
              </a:rPr>
              <a:t>через </a:t>
            </a:r>
            <a:r>
              <a:rPr sz="2000" dirty="0">
                <a:latin typeface="Cambria"/>
                <a:cs typeface="Cambria"/>
              </a:rPr>
              <a:t>5-10 </a:t>
            </a:r>
            <a:r>
              <a:rPr sz="2000" spc="90" dirty="0">
                <a:latin typeface="Cambria"/>
                <a:cs typeface="Cambria"/>
              </a:rPr>
              <a:t>хв, </a:t>
            </a:r>
            <a:r>
              <a:rPr sz="2000" spc="55" dirty="0">
                <a:latin typeface="Cambria"/>
                <a:cs typeface="Cambria"/>
              </a:rPr>
              <a:t>нехарактерне </a:t>
            </a:r>
            <a:r>
              <a:rPr sz="2000" spc="60" dirty="0">
                <a:latin typeface="Cambria"/>
                <a:cs typeface="Cambria"/>
              </a:rPr>
              <a:t> </a:t>
            </a:r>
            <a:r>
              <a:rPr sz="2000" spc="80" dirty="0">
                <a:latin typeface="Cambria"/>
                <a:cs typeface="Cambria"/>
              </a:rPr>
              <a:t>для </a:t>
            </a:r>
            <a:r>
              <a:rPr sz="2000" spc="45" dirty="0">
                <a:latin typeface="Cambria"/>
                <a:cs typeface="Cambria"/>
              </a:rPr>
              <a:t>стенокардії. </a:t>
            </a:r>
            <a:r>
              <a:rPr sz="2000" spc="130" dirty="0">
                <a:latin typeface="Cambria"/>
                <a:cs typeface="Cambria"/>
              </a:rPr>
              <a:t>Слід </a:t>
            </a:r>
            <a:r>
              <a:rPr sz="2000" spc="45" dirty="0">
                <a:latin typeface="Cambria"/>
                <a:cs typeface="Cambria"/>
              </a:rPr>
              <a:t>мати </a:t>
            </a:r>
            <a:r>
              <a:rPr sz="2000" spc="100" dirty="0">
                <a:latin typeface="Cambria"/>
                <a:cs typeface="Cambria"/>
              </a:rPr>
              <a:t>на </a:t>
            </a:r>
            <a:r>
              <a:rPr sz="2000" spc="75" dirty="0">
                <a:latin typeface="Cambria"/>
                <a:cs typeface="Cambria"/>
              </a:rPr>
              <a:t>увазі, </a:t>
            </a:r>
            <a:r>
              <a:rPr sz="2000" spc="35" dirty="0">
                <a:latin typeface="Cambria"/>
                <a:cs typeface="Cambria"/>
              </a:rPr>
              <a:t>що </a:t>
            </a:r>
            <a:r>
              <a:rPr sz="2000" spc="55" dirty="0">
                <a:latin typeface="Cambria"/>
                <a:cs typeface="Cambria"/>
              </a:rPr>
              <a:t>швидкий </a:t>
            </a:r>
            <a:r>
              <a:rPr sz="2000" spc="45" dirty="0">
                <a:latin typeface="Cambria"/>
                <a:cs typeface="Cambria"/>
              </a:rPr>
              <a:t>ефект </a:t>
            </a:r>
            <a:r>
              <a:rPr sz="2000" spc="35" dirty="0">
                <a:latin typeface="Cambria"/>
                <a:cs typeface="Cambria"/>
              </a:rPr>
              <a:t>від </a:t>
            </a:r>
            <a:r>
              <a:rPr sz="2000" spc="40" dirty="0">
                <a:latin typeface="Cambria"/>
                <a:cs typeface="Cambria"/>
              </a:rPr>
              <a:t> </a:t>
            </a:r>
            <a:r>
              <a:rPr sz="2000" spc="45" dirty="0">
                <a:latin typeface="Cambria"/>
                <a:cs typeface="Cambria"/>
              </a:rPr>
              <a:t>прийому нітрогліцерину </a:t>
            </a:r>
            <a:r>
              <a:rPr sz="2000" spc="60" dirty="0">
                <a:latin typeface="Cambria"/>
                <a:cs typeface="Cambria"/>
              </a:rPr>
              <a:t>при </a:t>
            </a:r>
            <a:r>
              <a:rPr sz="2000" spc="30" dirty="0">
                <a:latin typeface="Cambria"/>
                <a:cs typeface="Cambria"/>
              </a:rPr>
              <a:t>стенокардії </a:t>
            </a:r>
            <a:r>
              <a:rPr sz="2000" spc="50" dirty="0">
                <a:latin typeface="Cambria"/>
                <a:cs typeface="Cambria"/>
              </a:rPr>
              <a:t>наступає </a:t>
            </a:r>
            <a:r>
              <a:rPr sz="2000" spc="45" dirty="0">
                <a:latin typeface="Cambria"/>
                <a:cs typeface="Cambria"/>
              </a:rPr>
              <a:t>не </a:t>
            </a:r>
            <a:r>
              <a:rPr sz="2000" spc="65" dirty="0">
                <a:latin typeface="Cambria"/>
                <a:cs typeface="Cambria"/>
              </a:rPr>
              <a:t>у </a:t>
            </a:r>
            <a:r>
              <a:rPr sz="2000" spc="45" dirty="0">
                <a:latin typeface="Cambria"/>
                <a:cs typeface="Cambria"/>
              </a:rPr>
              <a:t>всіх </a:t>
            </a:r>
            <a:r>
              <a:rPr sz="2000" spc="50" dirty="0">
                <a:latin typeface="Cambria"/>
                <a:cs typeface="Cambria"/>
              </a:rPr>
              <a:t> </a:t>
            </a:r>
            <a:r>
              <a:rPr sz="2000" spc="90" dirty="0">
                <a:latin typeface="Cambria"/>
                <a:cs typeface="Cambria"/>
              </a:rPr>
              <a:t>випадках.</a:t>
            </a:r>
            <a:endParaRPr sz="2000">
              <a:latin typeface="Cambria"/>
              <a:cs typeface="Cambri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0527" y="126373"/>
            <a:ext cx="6443471" cy="106996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35940" y="891666"/>
            <a:ext cx="62306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60" dirty="0"/>
              <a:t>КЛІНІЧНА</a:t>
            </a:r>
            <a:r>
              <a:rPr sz="3000" spc="20" dirty="0"/>
              <a:t> </a:t>
            </a:r>
            <a:r>
              <a:rPr sz="3000" spc="-55" dirty="0"/>
              <a:t>КАРТИНА</a:t>
            </a:r>
            <a:r>
              <a:rPr sz="3000" spc="-5" dirty="0"/>
              <a:t> </a:t>
            </a:r>
            <a:r>
              <a:rPr sz="3000" spc="-80" dirty="0"/>
              <a:t>СТЕНОКАРДІЇ</a:t>
            </a:r>
            <a:endParaRPr sz="3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67941"/>
            <a:ext cx="7603490" cy="389826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285750" marR="5080" indent="-273685" algn="just">
              <a:lnSpc>
                <a:spcPct val="80000"/>
              </a:lnSpc>
              <a:spcBef>
                <a:spcPts val="585"/>
              </a:spcBef>
            </a:pPr>
            <a:r>
              <a:rPr sz="2000" spc="135" dirty="0">
                <a:latin typeface="Cambria"/>
                <a:cs typeface="Cambria"/>
              </a:rPr>
              <a:t>При</a:t>
            </a:r>
            <a:r>
              <a:rPr sz="2000" spc="140" dirty="0">
                <a:latin typeface="Cambria"/>
                <a:cs typeface="Cambria"/>
              </a:rPr>
              <a:t> </a:t>
            </a:r>
            <a:r>
              <a:rPr sz="2000" spc="70" dirty="0">
                <a:latin typeface="Cambria"/>
                <a:cs typeface="Cambria"/>
              </a:rPr>
              <a:t>ішемії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spc="55" dirty="0">
                <a:latin typeface="Cambria"/>
                <a:cs typeface="Cambria"/>
              </a:rPr>
              <a:t>міокарда</a:t>
            </a:r>
            <a:r>
              <a:rPr sz="2000" spc="60" dirty="0">
                <a:latin typeface="Cambria"/>
                <a:cs typeface="Cambria"/>
              </a:rPr>
              <a:t> </a:t>
            </a:r>
            <a:r>
              <a:rPr sz="2000" spc="30" dirty="0">
                <a:latin typeface="Cambria"/>
                <a:cs typeface="Cambria"/>
              </a:rPr>
              <a:t>в</a:t>
            </a:r>
            <a:r>
              <a:rPr sz="2000" spc="35" dirty="0">
                <a:latin typeface="Cambria"/>
                <a:cs typeface="Cambria"/>
              </a:rPr>
              <a:t> </a:t>
            </a:r>
            <a:r>
              <a:rPr sz="2000" spc="45" dirty="0">
                <a:latin typeface="Cambria"/>
                <a:cs typeface="Cambria"/>
              </a:rPr>
              <a:t>серці</a:t>
            </a:r>
            <a:r>
              <a:rPr sz="2000" spc="50" dirty="0">
                <a:latin typeface="Cambria"/>
                <a:cs typeface="Cambria"/>
              </a:rPr>
              <a:t> </a:t>
            </a:r>
            <a:r>
              <a:rPr sz="2000" spc="30" dirty="0">
                <a:latin typeface="Cambria"/>
                <a:cs typeface="Cambria"/>
              </a:rPr>
              <a:t>порушуються</a:t>
            </a:r>
            <a:r>
              <a:rPr sz="2000" spc="35" dirty="0">
                <a:latin typeface="Cambria"/>
                <a:cs typeface="Cambria"/>
              </a:rPr>
              <a:t> </a:t>
            </a:r>
            <a:r>
              <a:rPr sz="2000" spc="20" dirty="0">
                <a:latin typeface="Cambria"/>
                <a:cs typeface="Cambria"/>
              </a:rPr>
              <a:t>окисно-відновні </a:t>
            </a:r>
            <a:r>
              <a:rPr sz="2000" spc="25" dirty="0">
                <a:latin typeface="Cambria"/>
                <a:cs typeface="Cambria"/>
              </a:rPr>
              <a:t> </a:t>
            </a:r>
            <a:r>
              <a:rPr sz="2000" spc="45" dirty="0">
                <a:latin typeface="Cambria"/>
                <a:cs typeface="Cambria"/>
              </a:rPr>
              <a:t>процеси,</a:t>
            </a:r>
            <a:r>
              <a:rPr sz="2000" spc="50" dirty="0">
                <a:latin typeface="Cambria"/>
                <a:cs typeface="Cambria"/>
              </a:rPr>
              <a:t> </a:t>
            </a:r>
            <a:r>
              <a:rPr sz="2000" spc="35" dirty="0">
                <a:latin typeface="Cambria"/>
                <a:cs typeface="Cambria"/>
              </a:rPr>
              <a:t>накопичуються</a:t>
            </a:r>
            <a:r>
              <a:rPr sz="2000" spc="40" dirty="0">
                <a:latin typeface="Cambria"/>
                <a:cs typeface="Cambria"/>
              </a:rPr>
              <a:t> </a:t>
            </a:r>
            <a:r>
              <a:rPr sz="2000" spc="30" dirty="0">
                <a:latin typeface="Cambria"/>
                <a:cs typeface="Cambria"/>
              </a:rPr>
              <a:t>недоокислені</a:t>
            </a:r>
            <a:r>
              <a:rPr sz="2000" spc="35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продукти, </a:t>
            </a:r>
            <a:r>
              <a:rPr sz="2000" spc="45" dirty="0">
                <a:latin typeface="Cambria"/>
                <a:cs typeface="Cambria"/>
              </a:rPr>
              <a:t> </a:t>
            </a:r>
            <a:r>
              <a:rPr sz="2000" spc="35" dirty="0">
                <a:latin typeface="Cambria"/>
                <a:cs typeface="Cambria"/>
              </a:rPr>
              <a:t>зменшується</a:t>
            </a:r>
            <a:r>
              <a:rPr sz="2000" spc="40" dirty="0">
                <a:latin typeface="Cambria"/>
                <a:cs typeface="Cambria"/>
              </a:rPr>
              <a:t> </a:t>
            </a:r>
            <a:r>
              <a:rPr sz="2000" spc="25" dirty="0">
                <a:latin typeface="Cambria"/>
                <a:cs typeface="Cambria"/>
              </a:rPr>
              <a:t>вміст</a:t>
            </a:r>
            <a:r>
              <a:rPr sz="2000" spc="30" dirty="0">
                <a:latin typeface="Cambria"/>
                <a:cs typeface="Cambria"/>
              </a:rPr>
              <a:t> </a:t>
            </a:r>
            <a:r>
              <a:rPr sz="2000" spc="15" dirty="0">
                <a:latin typeface="Cambria"/>
                <a:cs typeface="Cambria"/>
              </a:rPr>
              <a:t>енергетичного</a:t>
            </a:r>
            <a:r>
              <a:rPr sz="2000" spc="20" dirty="0">
                <a:latin typeface="Cambria"/>
                <a:cs typeface="Cambria"/>
              </a:rPr>
              <a:t> </a:t>
            </a:r>
            <a:r>
              <a:rPr sz="2000" spc="70" dirty="0">
                <a:latin typeface="Cambria"/>
                <a:cs typeface="Cambria"/>
              </a:rPr>
              <a:t>матеріалу,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spc="35" dirty="0">
                <a:latin typeface="Cambria"/>
                <a:cs typeface="Cambria"/>
              </a:rPr>
              <a:t>що</a:t>
            </a:r>
            <a:r>
              <a:rPr sz="2000" spc="40" dirty="0">
                <a:latin typeface="Cambria"/>
                <a:cs typeface="Cambria"/>
              </a:rPr>
              <a:t> </a:t>
            </a:r>
            <a:r>
              <a:rPr sz="2000" spc="20" dirty="0">
                <a:latin typeface="Cambria"/>
                <a:cs typeface="Cambria"/>
              </a:rPr>
              <a:t>веде</a:t>
            </a:r>
            <a:r>
              <a:rPr sz="2000" spc="25" dirty="0">
                <a:latin typeface="Cambria"/>
                <a:cs typeface="Cambria"/>
              </a:rPr>
              <a:t> </a:t>
            </a:r>
            <a:r>
              <a:rPr sz="2000" spc="-40" dirty="0">
                <a:latin typeface="Cambria"/>
                <a:cs typeface="Cambria"/>
              </a:rPr>
              <a:t>до </a:t>
            </a:r>
            <a:r>
              <a:rPr sz="2000" spc="-35" dirty="0">
                <a:latin typeface="Cambria"/>
                <a:cs typeface="Cambria"/>
              </a:rPr>
              <a:t> </a:t>
            </a:r>
            <a:r>
              <a:rPr sz="2000" spc="50" dirty="0">
                <a:latin typeface="Cambria"/>
                <a:cs typeface="Cambria"/>
              </a:rPr>
              <a:t>подразнення</a:t>
            </a:r>
            <a:r>
              <a:rPr sz="2000" spc="55" dirty="0">
                <a:latin typeface="Cambria"/>
                <a:cs typeface="Cambria"/>
              </a:rPr>
              <a:t> </a:t>
            </a:r>
            <a:r>
              <a:rPr sz="2000" spc="25" dirty="0">
                <a:latin typeface="Cambria"/>
                <a:cs typeface="Cambria"/>
              </a:rPr>
              <a:t>рецепторів</a:t>
            </a:r>
            <a:r>
              <a:rPr sz="2000" spc="30" dirty="0">
                <a:latin typeface="Cambria"/>
                <a:cs typeface="Cambria"/>
              </a:rPr>
              <a:t> </a:t>
            </a:r>
            <a:r>
              <a:rPr sz="2000" spc="45" dirty="0">
                <a:latin typeface="Cambria"/>
                <a:cs typeface="Cambria"/>
              </a:rPr>
              <a:t>адренергічної</a:t>
            </a:r>
            <a:r>
              <a:rPr sz="2000" spc="50" dirty="0">
                <a:latin typeface="Cambria"/>
                <a:cs typeface="Cambria"/>
              </a:rPr>
              <a:t> </a:t>
            </a:r>
            <a:r>
              <a:rPr sz="2000" spc="35" dirty="0">
                <a:latin typeface="Cambria"/>
                <a:cs typeface="Cambria"/>
              </a:rPr>
              <a:t>системи, </a:t>
            </a:r>
            <a:r>
              <a:rPr sz="2000" spc="40" dirty="0">
                <a:latin typeface="Cambria"/>
                <a:cs typeface="Cambria"/>
              </a:rPr>
              <a:t> </a:t>
            </a:r>
            <a:r>
              <a:rPr sz="2000" spc="35" dirty="0">
                <a:latin typeface="Cambria"/>
                <a:cs typeface="Cambria"/>
              </a:rPr>
              <a:t>підкоркових</a:t>
            </a:r>
            <a:r>
              <a:rPr sz="2000" spc="40" dirty="0">
                <a:latin typeface="Cambria"/>
                <a:cs typeface="Cambria"/>
              </a:rPr>
              <a:t> центрів</a:t>
            </a:r>
            <a:r>
              <a:rPr sz="2000" spc="45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і</a:t>
            </a:r>
            <a:r>
              <a:rPr sz="2000" spc="80" dirty="0">
                <a:latin typeface="Cambria"/>
                <a:cs typeface="Cambria"/>
              </a:rPr>
              <a:t> </a:t>
            </a:r>
            <a:r>
              <a:rPr sz="2000" spc="20" dirty="0">
                <a:latin typeface="Cambria"/>
                <a:cs typeface="Cambria"/>
              </a:rPr>
              <a:t>кори</a:t>
            </a:r>
            <a:r>
              <a:rPr sz="2000" spc="25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і</a:t>
            </a:r>
            <a:r>
              <a:rPr sz="2000" spc="80" dirty="0">
                <a:latin typeface="Cambria"/>
                <a:cs typeface="Cambria"/>
              </a:rPr>
              <a:t> </a:t>
            </a:r>
            <a:r>
              <a:rPr sz="2000" spc="90" dirty="0">
                <a:latin typeface="Cambria"/>
                <a:cs typeface="Cambria"/>
              </a:rPr>
              <a:t>ці</a:t>
            </a:r>
            <a:r>
              <a:rPr sz="2000" spc="95" dirty="0">
                <a:latin typeface="Cambria"/>
                <a:cs typeface="Cambria"/>
              </a:rPr>
              <a:t> </a:t>
            </a:r>
            <a:r>
              <a:rPr sz="2000" spc="60" dirty="0">
                <a:latin typeface="Cambria"/>
                <a:cs typeface="Cambria"/>
              </a:rPr>
              <a:t>імпульси</a:t>
            </a:r>
            <a:r>
              <a:rPr sz="2000" spc="65" dirty="0">
                <a:latin typeface="Cambria"/>
                <a:cs typeface="Cambria"/>
              </a:rPr>
              <a:t> </a:t>
            </a:r>
            <a:r>
              <a:rPr sz="2000" spc="45" dirty="0">
                <a:latin typeface="Cambria"/>
                <a:cs typeface="Cambria"/>
              </a:rPr>
              <a:t>викликають </a:t>
            </a:r>
            <a:r>
              <a:rPr sz="2000" spc="50" dirty="0">
                <a:latin typeface="Cambria"/>
                <a:cs typeface="Cambria"/>
              </a:rPr>
              <a:t> </a:t>
            </a:r>
            <a:r>
              <a:rPr sz="2000" spc="65" dirty="0">
                <a:latin typeface="Cambria"/>
                <a:cs typeface="Cambria"/>
              </a:rPr>
              <a:t>характерні </a:t>
            </a:r>
            <a:r>
              <a:rPr sz="2000" spc="75" dirty="0">
                <a:latin typeface="Cambria"/>
                <a:cs typeface="Cambria"/>
              </a:rPr>
              <a:t>для</a:t>
            </a:r>
            <a:r>
              <a:rPr sz="2000" spc="105" dirty="0">
                <a:latin typeface="Cambria"/>
                <a:cs typeface="Cambria"/>
              </a:rPr>
              <a:t> </a:t>
            </a:r>
            <a:r>
              <a:rPr sz="2000" spc="35" dirty="0">
                <a:latin typeface="Cambria"/>
                <a:cs typeface="Cambria"/>
              </a:rPr>
              <a:t>стенокардії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45" dirty="0">
                <a:latin typeface="Cambria"/>
                <a:cs typeface="Cambria"/>
              </a:rPr>
              <a:t>відчуття.</a:t>
            </a:r>
            <a:endParaRPr sz="2000">
              <a:latin typeface="Cambria"/>
              <a:cs typeface="Cambria"/>
            </a:endParaRPr>
          </a:p>
          <a:p>
            <a:pPr marL="285750" marR="5715" indent="-273685" algn="just">
              <a:lnSpc>
                <a:spcPct val="80000"/>
              </a:lnSpc>
              <a:spcBef>
                <a:spcPts val="600"/>
              </a:spcBef>
            </a:pPr>
            <a:r>
              <a:rPr sz="2000" spc="135" dirty="0">
                <a:latin typeface="Cambria"/>
                <a:cs typeface="Cambria"/>
              </a:rPr>
              <a:t>При </a:t>
            </a:r>
            <a:r>
              <a:rPr sz="2000" spc="40" dirty="0">
                <a:latin typeface="Cambria"/>
                <a:cs typeface="Cambria"/>
              </a:rPr>
              <a:t>наявності </a:t>
            </a:r>
            <a:r>
              <a:rPr sz="2000" spc="55" dirty="0">
                <a:latin typeface="Cambria"/>
                <a:cs typeface="Cambria"/>
              </a:rPr>
              <a:t>органічних </a:t>
            </a:r>
            <a:r>
              <a:rPr sz="2000" spc="50" dirty="0">
                <a:latin typeface="Cambria"/>
                <a:cs typeface="Cambria"/>
              </a:rPr>
              <a:t>змін </a:t>
            </a:r>
            <a:r>
              <a:rPr sz="2000" spc="60" dirty="0">
                <a:latin typeface="Cambria"/>
                <a:cs typeface="Cambria"/>
              </a:rPr>
              <a:t>вінцевих </a:t>
            </a:r>
            <a:r>
              <a:rPr sz="2000" spc="40" dirty="0">
                <a:latin typeface="Cambria"/>
                <a:cs typeface="Cambria"/>
              </a:rPr>
              <a:t>артерій </a:t>
            </a:r>
            <a:r>
              <a:rPr sz="2000" spc="50" dirty="0">
                <a:latin typeface="Cambria"/>
                <a:cs typeface="Cambria"/>
              </a:rPr>
              <a:t>серця </a:t>
            </a:r>
            <a:r>
              <a:rPr sz="2000" spc="5" dirty="0">
                <a:latin typeface="Cambria"/>
                <a:cs typeface="Cambria"/>
              </a:rPr>
              <a:t>будь- </a:t>
            </a:r>
            <a:r>
              <a:rPr sz="2000" spc="10" dirty="0">
                <a:latin typeface="Cambria"/>
                <a:cs typeface="Cambria"/>
              </a:rPr>
              <a:t> </a:t>
            </a:r>
            <a:r>
              <a:rPr sz="2000" spc="60" dirty="0">
                <a:latin typeface="Cambria"/>
                <a:cs typeface="Cambria"/>
              </a:rPr>
              <a:t>яке</a:t>
            </a:r>
            <a:r>
              <a:rPr sz="2000" spc="65" dirty="0">
                <a:latin typeface="Cambria"/>
                <a:cs typeface="Cambria"/>
              </a:rPr>
              <a:t> </a:t>
            </a:r>
            <a:r>
              <a:rPr sz="2000" spc="55" dirty="0">
                <a:latin typeface="Cambria"/>
                <a:cs typeface="Cambria"/>
              </a:rPr>
              <a:t>порушення</a:t>
            </a:r>
            <a:r>
              <a:rPr sz="2000" spc="60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вищої</a:t>
            </a:r>
            <a:r>
              <a:rPr sz="2000" spc="45" dirty="0">
                <a:latin typeface="Cambria"/>
                <a:cs typeface="Cambria"/>
              </a:rPr>
              <a:t> </a:t>
            </a:r>
            <a:r>
              <a:rPr sz="2000" spc="15" dirty="0">
                <a:latin typeface="Cambria"/>
                <a:cs typeface="Cambria"/>
              </a:rPr>
              <a:t>нервової</a:t>
            </a:r>
            <a:r>
              <a:rPr sz="2000" spc="20" dirty="0">
                <a:latin typeface="Cambria"/>
                <a:cs typeface="Cambria"/>
              </a:rPr>
              <a:t> </a:t>
            </a:r>
            <a:r>
              <a:rPr sz="2000" spc="30" dirty="0">
                <a:latin typeface="Cambria"/>
                <a:cs typeface="Cambria"/>
              </a:rPr>
              <a:t>діяльності</a:t>
            </a:r>
            <a:r>
              <a:rPr sz="2000" spc="35" dirty="0">
                <a:latin typeface="Cambria"/>
                <a:cs typeface="Cambria"/>
              </a:rPr>
              <a:t> </a:t>
            </a:r>
            <a:r>
              <a:rPr sz="2000" spc="30" dirty="0">
                <a:latin typeface="Cambria"/>
                <a:cs typeface="Cambria"/>
              </a:rPr>
              <a:t>в</a:t>
            </a:r>
            <a:r>
              <a:rPr sz="2000" spc="35" dirty="0">
                <a:latin typeface="Cambria"/>
                <a:cs typeface="Cambria"/>
              </a:rPr>
              <a:t> результаті </a:t>
            </a:r>
            <a:r>
              <a:rPr sz="2000" spc="40" dirty="0">
                <a:latin typeface="Cambria"/>
                <a:cs typeface="Cambria"/>
              </a:rPr>
              <a:t> </a:t>
            </a:r>
            <a:r>
              <a:rPr sz="2000" spc="25" dirty="0">
                <a:latin typeface="Cambria"/>
                <a:cs typeface="Cambria"/>
              </a:rPr>
              <a:t>психоемоційного</a:t>
            </a:r>
            <a:r>
              <a:rPr sz="2000" spc="30" dirty="0">
                <a:latin typeface="Cambria"/>
                <a:cs typeface="Cambria"/>
              </a:rPr>
              <a:t> </a:t>
            </a:r>
            <a:r>
              <a:rPr sz="2000" spc="80" dirty="0">
                <a:latin typeface="Cambria"/>
                <a:cs typeface="Cambria"/>
              </a:rPr>
              <a:t>напруження</a:t>
            </a:r>
            <a:r>
              <a:rPr sz="2000" spc="85" dirty="0">
                <a:latin typeface="Cambria"/>
                <a:cs typeface="Cambria"/>
              </a:rPr>
              <a:t> </a:t>
            </a:r>
            <a:r>
              <a:rPr sz="2000" spc="50" dirty="0">
                <a:latin typeface="Cambria"/>
                <a:cs typeface="Cambria"/>
              </a:rPr>
              <a:t>може</a:t>
            </a:r>
            <a:r>
              <a:rPr sz="2000" spc="55" dirty="0">
                <a:latin typeface="Cambria"/>
                <a:cs typeface="Cambria"/>
              </a:rPr>
              <a:t> </a:t>
            </a:r>
            <a:r>
              <a:rPr sz="2000" spc="30" dirty="0">
                <a:latin typeface="Cambria"/>
                <a:cs typeface="Cambria"/>
              </a:rPr>
              <a:t>привести</a:t>
            </a:r>
            <a:r>
              <a:rPr sz="2000" spc="35" dirty="0">
                <a:latin typeface="Cambria"/>
                <a:cs typeface="Cambria"/>
              </a:rPr>
              <a:t> </a:t>
            </a:r>
            <a:r>
              <a:rPr sz="2000" spc="-40" dirty="0">
                <a:latin typeface="Cambria"/>
                <a:cs typeface="Cambria"/>
              </a:rPr>
              <a:t>до </a:t>
            </a:r>
            <a:r>
              <a:rPr sz="2000" spc="-35" dirty="0">
                <a:latin typeface="Cambria"/>
                <a:cs typeface="Cambria"/>
              </a:rPr>
              <a:t> </a:t>
            </a:r>
            <a:r>
              <a:rPr sz="2000" spc="60" dirty="0">
                <a:latin typeface="Cambria"/>
                <a:cs typeface="Cambria"/>
              </a:rPr>
              <a:t>виникнення </a:t>
            </a:r>
            <a:r>
              <a:rPr sz="2000" spc="45" dirty="0">
                <a:latin typeface="Cambria"/>
                <a:cs typeface="Cambria"/>
              </a:rPr>
              <a:t>стенокардії.</a:t>
            </a:r>
            <a:endParaRPr sz="2000">
              <a:latin typeface="Cambria"/>
              <a:cs typeface="Cambria"/>
            </a:endParaRPr>
          </a:p>
          <a:p>
            <a:pPr marL="285750" marR="5080" indent="-273685" algn="just">
              <a:lnSpc>
                <a:spcPct val="80000"/>
              </a:lnSpc>
              <a:spcBef>
                <a:spcPts val="600"/>
              </a:spcBef>
            </a:pPr>
            <a:r>
              <a:rPr sz="2000" spc="70" dirty="0">
                <a:latin typeface="Cambria"/>
                <a:cs typeface="Cambria"/>
              </a:rPr>
              <a:t>Разом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spc="20" dirty="0">
                <a:latin typeface="Cambria"/>
                <a:cs typeface="Cambria"/>
              </a:rPr>
              <a:t>з</a:t>
            </a:r>
            <a:r>
              <a:rPr sz="2000" spc="25" dirty="0">
                <a:latin typeface="Cambria"/>
                <a:cs typeface="Cambria"/>
              </a:rPr>
              <a:t> </a:t>
            </a:r>
            <a:r>
              <a:rPr sz="2000" spc="70" dirty="0">
                <a:latin typeface="Cambria"/>
                <a:cs typeface="Cambria"/>
              </a:rPr>
              <a:t>цим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spc="55" dirty="0">
                <a:latin typeface="Cambria"/>
                <a:cs typeface="Cambria"/>
              </a:rPr>
              <a:t>порушення</a:t>
            </a:r>
            <a:r>
              <a:rPr sz="2000" spc="60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вищої</a:t>
            </a:r>
            <a:r>
              <a:rPr sz="2000" spc="45" dirty="0">
                <a:latin typeface="Cambria"/>
                <a:cs typeface="Cambria"/>
              </a:rPr>
              <a:t> </a:t>
            </a:r>
            <a:r>
              <a:rPr sz="2000" spc="15" dirty="0">
                <a:latin typeface="Cambria"/>
                <a:cs typeface="Cambria"/>
              </a:rPr>
              <a:t>нервової</a:t>
            </a:r>
            <a:r>
              <a:rPr sz="2000" spc="20" dirty="0">
                <a:latin typeface="Cambria"/>
                <a:cs typeface="Cambria"/>
              </a:rPr>
              <a:t> </a:t>
            </a:r>
            <a:r>
              <a:rPr sz="2000" spc="50" dirty="0">
                <a:latin typeface="Cambria"/>
                <a:cs typeface="Cambria"/>
              </a:rPr>
              <a:t>сфери</a:t>
            </a:r>
            <a:r>
              <a:rPr sz="2000" spc="55" dirty="0">
                <a:latin typeface="Cambria"/>
                <a:cs typeface="Cambria"/>
              </a:rPr>
              <a:t> </a:t>
            </a:r>
            <a:r>
              <a:rPr sz="2000" spc="60" dirty="0">
                <a:latin typeface="Cambria"/>
                <a:cs typeface="Cambria"/>
              </a:rPr>
              <a:t>впливає</a:t>
            </a:r>
            <a:r>
              <a:rPr sz="2000" spc="65" dirty="0">
                <a:latin typeface="Cambria"/>
                <a:cs typeface="Cambria"/>
              </a:rPr>
              <a:t> </a:t>
            </a:r>
            <a:r>
              <a:rPr sz="2000" spc="105" dirty="0">
                <a:latin typeface="Cambria"/>
                <a:cs typeface="Cambria"/>
              </a:rPr>
              <a:t>на </a:t>
            </a:r>
            <a:r>
              <a:rPr sz="2000" spc="110" dirty="0">
                <a:latin typeface="Cambria"/>
                <a:cs typeface="Cambria"/>
              </a:rPr>
              <a:t> </a:t>
            </a:r>
            <a:r>
              <a:rPr sz="2000" spc="50" dirty="0">
                <a:latin typeface="Cambria"/>
                <a:cs typeface="Cambria"/>
              </a:rPr>
              <a:t>холінергічну </a:t>
            </a:r>
            <a:r>
              <a:rPr sz="2000" spc="40" dirty="0">
                <a:latin typeface="Cambria"/>
                <a:cs typeface="Cambria"/>
              </a:rPr>
              <a:t>систему, </a:t>
            </a:r>
            <a:r>
              <a:rPr sz="2000" spc="30" dirty="0">
                <a:latin typeface="Cambria"/>
                <a:cs typeface="Cambria"/>
              </a:rPr>
              <a:t>в </a:t>
            </a:r>
            <a:r>
              <a:rPr sz="2000" spc="35" dirty="0">
                <a:latin typeface="Cambria"/>
                <a:cs typeface="Cambria"/>
              </a:rPr>
              <a:t>результаті </a:t>
            </a:r>
            <a:r>
              <a:rPr sz="2000" spc="-10" dirty="0">
                <a:latin typeface="Cambria"/>
                <a:cs typeface="Cambria"/>
              </a:rPr>
              <a:t>чого </a:t>
            </a:r>
            <a:r>
              <a:rPr sz="2000" spc="35" dirty="0">
                <a:latin typeface="Cambria"/>
                <a:cs typeface="Cambria"/>
              </a:rPr>
              <a:t>звужуються </a:t>
            </a:r>
            <a:r>
              <a:rPr sz="2000" spc="55" dirty="0">
                <a:latin typeface="Cambria"/>
                <a:cs typeface="Cambria"/>
              </a:rPr>
              <a:t>вінцеві </a:t>
            </a:r>
            <a:r>
              <a:rPr sz="2000" spc="60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артерії</a:t>
            </a:r>
            <a:r>
              <a:rPr sz="2000" spc="45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і</a:t>
            </a:r>
            <a:r>
              <a:rPr sz="2000" spc="80" dirty="0">
                <a:latin typeface="Cambria"/>
                <a:cs typeface="Cambria"/>
              </a:rPr>
              <a:t> </a:t>
            </a:r>
            <a:r>
              <a:rPr sz="2000" spc="50" dirty="0">
                <a:latin typeface="Cambria"/>
                <a:cs typeface="Cambria"/>
              </a:rPr>
              <a:t>наступає</a:t>
            </a:r>
            <a:r>
              <a:rPr sz="2000" spc="55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приступ</a:t>
            </a:r>
            <a:r>
              <a:rPr sz="2000" spc="45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стенокардії.</a:t>
            </a:r>
            <a:r>
              <a:rPr sz="2000" spc="45" dirty="0">
                <a:latin typeface="Cambria"/>
                <a:cs typeface="Cambria"/>
              </a:rPr>
              <a:t> </a:t>
            </a:r>
            <a:r>
              <a:rPr sz="2000" spc="220" dirty="0">
                <a:latin typeface="Cambria"/>
                <a:cs typeface="Cambria"/>
              </a:rPr>
              <a:t>З</a:t>
            </a:r>
            <a:r>
              <a:rPr sz="2000" spc="225" dirty="0">
                <a:latin typeface="Cambria"/>
                <a:cs typeface="Cambria"/>
              </a:rPr>
              <a:t> </a:t>
            </a:r>
            <a:r>
              <a:rPr sz="2000" spc="65" dirty="0">
                <a:latin typeface="Cambria"/>
                <a:cs typeface="Cambria"/>
              </a:rPr>
              <a:t>підвищенням 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15" dirty="0">
                <a:latin typeface="Cambria"/>
                <a:cs typeface="Cambria"/>
              </a:rPr>
              <a:t>тонусу</a:t>
            </a:r>
            <a:r>
              <a:rPr sz="2000" spc="20" dirty="0">
                <a:latin typeface="Cambria"/>
                <a:cs typeface="Cambria"/>
              </a:rPr>
              <a:t> </a:t>
            </a:r>
            <a:r>
              <a:rPr sz="2000" spc="45" dirty="0">
                <a:latin typeface="Cambria"/>
                <a:cs typeface="Cambria"/>
              </a:rPr>
              <a:t>цієї</a:t>
            </a:r>
            <a:r>
              <a:rPr sz="2000" spc="50" dirty="0">
                <a:latin typeface="Cambria"/>
                <a:cs typeface="Cambria"/>
              </a:rPr>
              <a:t> </a:t>
            </a:r>
            <a:r>
              <a:rPr sz="2000" spc="25" dirty="0">
                <a:latin typeface="Cambria"/>
                <a:cs typeface="Cambria"/>
              </a:rPr>
              <a:t>системи</a:t>
            </a:r>
            <a:r>
              <a:rPr sz="2000" spc="30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звязано</a:t>
            </a:r>
            <a:r>
              <a:rPr sz="2000" spc="45" dirty="0">
                <a:latin typeface="Cambria"/>
                <a:cs typeface="Cambria"/>
              </a:rPr>
              <a:t> </a:t>
            </a:r>
            <a:r>
              <a:rPr sz="2000" spc="60" dirty="0">
                <a:latin typeface="Cambria"/>
                <a:cs typeface="Cambria"/>
              </a:rPr>
              <a:t>виникнення</a:t>
            </a:r>
            <a:r>
              <a:rPr sz="2000" spc="65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приступів </a:t>
            </a:r>
            <a:r>
              <a:rPr sz="2000" spc="45" dirty="0">
                <a:latin typeface="Cambria"/>
                <a:cs typeface="Cambria"/>
              </a:rPr>
              <a:t> </a:t>
            </a:r>
            <a:r>
              <a:rPr sz="2000" spc="35" dirty="0">
                <a:latin typeface="Cambria"/>
                <a:cs typeface="Cambria"/>
              </a:rPr>
              <a:t>стенокардії</a:t>
            </a:r>
            <a:r>
              <a:rPr sz="2000" spc="60" dirty="0">
                <a:latin typeface="Cambria"/>
                <a:cs typeface="Cambria"/>
              </a:rPr>
              <a:t> </a:t>
            </a:r>
            <a:r>
              <a:rPr sz="2000" spc="65" dirty="0">
                <a:latin typeface="Cambria"/>
                <a:cs typeface="Cambria"/>
              </a:rPr>
              <a:t>у</a:t>
            </a:r>
            <a:r>
              <a:rPr sz="2000" spc="114" dirty="0">
                <a:latin typeface="Cambria"/>
                <a:cs typeface="Cambria"/>
              </a:rPr>
              <a:t> </a:t>
            </a:r>
            <a:r>
              <a:rPr sz="2000" spc="50" dirty="0">
                <a:latin typeface="Cambria"/>
                <a:cs typeface="Cambria"/>
              </a:rPr>
              <a:t>стані</a:t>
            </a:r>
            <a:r>
              <a:rPr sz="2000" spc="8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спокою</a:t>
            </a:r>
            <a:r>
              <a:rPr sz="2000" spc="80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і</a:t>
            </a:r>
            <a:r>
              <a:rPr sz="2000" spc="100" dirty="0">
                <a:latin typeface="Cambria"/>
                <a:cs typeface="Cambria"/>
              </a:rPr>
              <a:t> </a:t>
            </a:r>
            <a:r>
              <a:rPr sz="2000" spc="60" dirty="0">
                <a:latin typeface="Cambria"/>
                <a:cs typeface="Cambria"/>
              </a:rPr>
              <a:t>вночі.</a:t>
            </a:r>
            <a:endParaRPr sz="200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0527" y="132394"/>
            <a:ext cx="6443471" cy="108223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5940" y="891666"/>
            <a:ext cx="44119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70" dirty="0"/>
              <a:t>ПАТОГЕНЕЗ</a:t>
            </a:r>
            <a:r>
              <a:rPr sz="3000" spc="-30" dirty="0"/>
              <a:t> </a:t>
            </a:r>
            <a:r>
              <a:rPr sz="3000" spc="-20" dirty="0"/>
              <a:t>ПРИСТУПУ</a:t>
            </a:r>
            <a:endParaRPr sz="3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89636"/>
            <a:ext cx="784669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spc="265" dirty="0">
                <a:latin typeface="Cambria"/>
                <a:cs typeface="Cambria"/>
              </a:rPr>
              <a:t>К</a:t>
            </a:r>
            <a:r>
              <a:rPr sz="2000" b="1" spc="265" dirty="0">
                <a:latin typeface="Cambria"/>
                <a:cs typeface="Cambria"/>
              </a:rPr>
              <a:t>ЛІНІЧНА</a:t>
            </a:r>
            <a:r>
              <a:rPr sz="2000" b="1" spc="235" dirty="0">
                <a:latin typeface="Cambria"/>
                <a:cs typeface="Cambria"/>
              </a:rPr>
              <a:t> </a:t>
            </a:r>
            <a:r>
              <a:rPr sz="2000" b="1" spc="270" dirty="0">
                <a:latin typeface="Cambria"/>
                <a:cs typeface="Cambria"/>
              </a:rPr>
              <a:t>КЛАСИФІКАЦІЯ</a:t>
            </a:r>
            <a:r>
              <a:rPr sz="2000" b="1" spc="229" dirty="0">
                <a:latin typeface="Cambria"/>
                <a:cs typeface="Cambria"/>
              </a:rPr>
              <a:t> </a:t>
            </a:r>
            <a:r>
              <a:rPr sz="2000" b="1" spc="320" dirty="0">
                <a:latin typeface="Cambria"/>
                <a:cs typeface="Cambria"/>
              </a:rPr>
              <a:t>БОЛЮ</a:t>
            </a:r>
            <a:r>
              <a:rPr sz="2000" b="1" spc="240" dirty="0">
                <a:latin typeface="Cambria"/>
                <a:cs typeface="Cambria"/>
              </a:rPr>
              <a:t> </a:t>
            </a:r>
            <a:r>
              <a:rPr sz="2000" b="1" spc="170" dirty="0">
                <a:latin typeface="Cambria"/>
                <a:cs typeface="Cambria"/>
              </a:rPr>
              <a:t>У</a:t>
            </a:r>
            <a:r>
              <a:rPr sz="2000" b="1" spc="254" dirty="0">
                <a:latin typeface="Cambria"/>
                <a:cs typeface="Cambria"/>
              </a:rPr>
              <a:t> </a:t>
            </a:r>
            <a:r>
              <a:rPr sz="2000" b="1" spc="265" dirty="0">
                <a:latin typeface="Cambria"/>
                <a:cs typeface="Cambria"/>
              </a:rPr>
              <a:t>ГРУДНІЙ</a:t>
            </a:r>
            <a:r>
              <a:rPr sz="2000" b="1" spc="229" dirty="0">
                <a:latin typeface="Cambria"/>
                <a:cs typeface="Cambria"/>
              </a:rPr>
              <a:t> </a:t>
            </a:r>
            <a:r>
              <a:rPr sz="2000" b="1" spc="235" dirty="0">
                <a:latin typeface="Cambria"/>
                <a:cs typeface="Cambria"/>
              </a:rPr>
              <a:t>КЛІТЦІ</a:t>
            </a:r>
            <a:endParaRPr sz="2000">
              <a:latin typeface="Cambria"/>
              <a:cs typeface="Cambr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61962" y="1335150"/>
          <a:ext cx="7962264" cy="38769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6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5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2099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384810">
                        <a:lnSpc>
                          <a:spcPct val="100000"/>
                        </a:lnSpc>
                      </a:pPr>
                      <a:r>
                        <a:rPr sz="2000" b="1" spc="-15" dirty="0">
                          <a:latin typeface="Arial"/>
                          <a:cs typeface="Arial"/>
                        </a:rPr>
                        <a:t>Типова</a:t>
                      </a:r>
                      <a:r>
                        <a:rPr sz="20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стенокардія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51943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Загрудинний</a:t>
                      </a:r>
                      <a:r>
                        <a:rPr sz="18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біль</a:t>
                      </a:r>
                      <a:r>
                        <a:rPr sz="1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типового</a:t>
                      </a:r>
                      <a:r>
                        <a:rPr sz="1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характеру</a:t>
                      </a:r>
                      <a:r>
                        <a:rPr sz="1800" spc="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і </a:t>
                      </a:r>
                      <a:r>
                        <a:rPr sz="1800" spc="-459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тривалості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23431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Провокується</a:t>
                      </a:r>
                      <a:r>
                        <a:rPr sz="1800" spc="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30" dirty="0">
                          <a:latin typeface="Microsoft Sans Serif"/>
                          <a:cs typeface="Microsoft Sans Serif"/>
                        </a:rPr>
                        <a:t>фізичним</a:t>
                      </a:r>
                      <a:r>
                        <a:rPr sz="1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навантаженням</a:t>
                      </a:r>
                      <a:r>
                        <a:rPr sz="1800" spc="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і </a:t>
                      </a:r>
                      <a:r>
                        <a:rPr sz="1800" spc="-459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стресом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Знімається</a:t>
                      </a:r>
                      <a:r>
                        <a:rPr sz="1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при</a:t>
                      </a:r>
                      <a:r>
                        <a:rPr sz="1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відпочинку</a:t>
                      </a:r>
                      <a:r>
                        <a:rPr sz="1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або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нітрогліцерином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226">
                <a:tc>
                  <a:txBody>
                    <a:bodyPr/>
                    <a:lstStyle/>
                    <a:p>
                      <a:pPr marL="41211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Атипова</a:t>
                      </a:r>
                      <a:r>
                        <a:rPr sz="20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(можлива)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65" dirty="0">
                          <a:latin typeface="Microsoft Sans Serif"/>
                          <a:cs typeface="Microsoft Sans Serif"/>
                        </a:rPr>
                        <a:t>Дві</a:t>
                      </a:r>
                      <a:r>
                        <a:rPr sz="1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із</a:t>
                      </a:r>
                      <a:r>
                        <a:rPr sz="18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вищенаведених</a:t>
                      </a:r>
                      <a:r>
                        <a:rPr sz="18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ознак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51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Некардіальний</a:t>
                      </a:r>
                      <a:r>
                        <a:rPr sz="20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5" dirty="0">
                          <a:latin typeface="Arial"/>
                          <a:cs typeface="Arial"/>
                        </a:rPr>
                        <a:t>грудний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біль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Зустрічається</a:t>
                      </a:r>
                      <a:r>
                        <a:rPr sz="18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одна</a:t>
                      </a:r>
                      <a:r>
                        <a:rPr sz="18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або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жодної</a:t>
                      </a:r>
                      <a:r>
                        <a:rPr sz="18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із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вищенаведених</a:t>
                      </a:r>
                      <a:r>
                        <a:rPr sz="1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ознак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9623" y="1899005"/>
            <a:ext cx="2533015" cy="414083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02235" indent="-90170">
              <a:lnSpc>
                <a:spcPct val="100000"/>
              </a:lnSpc>
              <a:spcBef>
                <a:spcPts val="1300"/>
              </a:spcBef>
              <a:buSzPct val="95000"/>
              <a:buChar char="•"/>
              <a:tabLst>
                <a:tab pos="102870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Загрудинно-больова</a:t>
            </a:r>
            <a:endParaRPr sz="2000">
              <a:latin typeface="Microsoft Sans Serif"/>
              <a:cs typeface="Microsoft Sans Serif"/>
            </a:endParaRPr>
          </a:p>
          <a:p>
            <a:pPr marL="102235" indent="-90170">
              <a:lnSpc>
                <a:spcPct val="100000"/>
              </a:lnSpc>
              <a:spcBef>
                <a:spcPts val="1200"/>
              </a:spcBef>
              <a:buSzPct val="95000"/>
              <a:buChar char="•"/>
              <a:tabLst>
                <a:tab pos="102870" algn="l"/>
              </a:tabLst>
            </a:pPr>
            <a:r>
              <a:rPr sz="2000" spc="-15" dirty="0">
                <a:latin typeface="Microsoft Sans Serif"/>
                <a:cs typeface="Microsoft Sans Serif"/>
              </a:rPr>
              <a:t>Прекордіальна</a:t>
            </a:r>
            <a:endParaRPr sz="2000">
              <a:latin typeface="Microsoft Sans Serif"/>
              <a:cs typeface="Microsoft Sans Serif"/>
            </a:endParaRPr>
          </a:p>
          <a:p>
            <a:pPr marL="102235" indent="-90170">
              <a:lnSpc>
                <a:spcPct val="100000"/>
              </a:lnSpc>
              <a:spcBef>
                <a:spcPts val="1200"/>
              </a:spcBef>
              <a:buSzPct val="95000"/>
              <a:buChar char="•"/>
              <a:tabLst>
                <a:tab pos="102870" algn="l"/>
              </a:tabLst>
            </a:pPr>
            <a:r>
              <a:rPr sz="2000" spc="-30" dirty="0">
                <a:latin typeface="Microsoft Sans Serif"/>
                <a:cs typeface="Microsoft Sans Serif"/>
              </a:rPr>
              <a:t>Ліволопаткова</a:t>
            </a:r>
            <a:endParaRPr sz="2000">
              <a:latin typeface="Microsoft Sans Serif"/>
              <a:cs typeface="Microsoft Sans Serif"/>
            </a:endParaRPr>
          </a:p>
          <a:p>
            <a:pPr marL="102235" indent="-90170">
              <a:lnSpc>
                <a:spcPct val="100000"/>
              </a:lnSpc>
              <a:spcBef>
                <a:spcPts val="1200"/>
              </a:spcBef>
              <a:buSzPct val="95000"/>
              <a:buChar char="•"/>
              <a:tabLst>
                <a:tab pos="102870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Ліворучна</a:t>
            </a:r>
            <a:endParaRPr sz="2000">
              <a:latin typeface="Microsoft Sans Serif"/>
              <a:cs typeface="Microsoft Sans Serif"/>
            </a:endParaRPr>
          </a:p>
          <a:p>
            <a:pPr marL="102235" indent="-90170">
              <a:lnSpc>
                <a:spcPct val="100000"/>
              </a:lnSpc>
              <a:spcBef>
                <a:spcPts val="1200"/>
              </a:spcBef>
              <a:buSzPct val="95000"/>
              <a:buChar char="•"/>
              <a:tabLst>
                <a:tab pos="10287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Верхньохребцева</a:t>
            </a:r>
            <a:endParaRPr sz="2000">
              <a:latin typeface="Microsoft Sans Serif"/>
              <a:cs typeface="Microsoft Sans Serif"/>
            </a:endParaRPr>
          </a:p>
          <a:p>
            <a:pPr marL="102235" indent="-90170">
              <a:lnSpc>
                <a:spcPct val="100000"/>
              </a:lnSpc>
              <a:spcBef>
                <a:spcPts val="1200"/>
              </a:spcBef>
              <a:buSzPct val="95000"/>
              <a:buChar char="•"/>
              <a:tabLst>
                <a:tab pos="102870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Нижньощелепна</a:t>
            </a:r>
            <a:endParaRPr sz="2000">
              <a:latin typeface="Microsoft Sans Serif"/>
              <a:cs typeface="Microsoft Sans Serif"/>
            </a:endParaRPr>
          </a:p>
          <a:p>
            <a:pPr marL="102235" indent="-90170">
              <a:lnSpc>
                <a:spcPct val="100000"/>
              </a:lnSpc>
              <a:spcBef>
                <a:spcPts val="1205"/>
              </a:spcBef>
              <a:buSzPct val="95000"/>
              <a:buChar char="•"/>
              <a:tabLst>
                <a:tab pos="10287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Вушна</a:t>
            </a:r>
            <a:endParaRPr sz="2000">
              <a:latin typeface="Microsoft Sans Serif"/>
              <a:cs typeface="Microsoft Sans Serif"/>
            </a:endParaRPr>
          </a:p>
          <a:p>
            <a:pPr marL="102235" indent="-90170">
              <a:lnSpc>
                <a:spcPct val="100000"/>
              </a:lnSpc>
              <a:spcBef>
                <a:spcPts val="1200"/>
              </a:spcBef>
              <a:buSzPct val="95000"/>
              <a:buChar char="•"/>
              <a:tabLst>
                <a:tab pos="102870" algn="l"/>
              </a:tabLst>
            </a:pPr>
            <a:r>
              <a:rPr sz="2000" spc="-35" dirty="0">
                <a:latin typeface="Microsoft Sans Serif"/>
                <a:cs typeface="Microsoft Sans Serif"/>
              </a:rPr>
              <a:t>Гортано-глоткова</a:t>
            </a:r>
            <a:endParaRPr sz="2000">
              <a:latin typeface="Microsoft Sans Serif"/>
              <a:cs typeface="Microsoft Sans Serif"/>
            </a:endParaRPr>
          </a:p>
          <a:p>
            <a:pPr marL="102235" indent="-90170">
              <a:lnSpc>
                <a:spcPct val="100000"/>
              </a:lnSpc>
              <a:spcBef>
                <a:spcPts val="1200"/>
              </a:spcBef>
              <a:buSzPct val="95000"/>
              <a:buChar char="•"/>
              <a:tabLst>
                <a:tab pos="102870" algn="l"/>
              </a:tabLst>
            </a:pPr>
            <a:r>
              <a:rPr sz="2000" spc="-15" dirty="0">
                <a:latin typeface="Microsoft Sans Serif"/>
                <a:cs typeface="Microsoft Sans Serif"/>
              </a:rPr>
              <a:t>абдомінальна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0527" y="126373"/>
            <a:ext cx="6443471" cy="106996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07593" y="855381"/>
            <a:ext cx="6128385" cy="85661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ct val="117100"/>
              </a:lnSpc>
              <a:spcBef>
                <a:spcPts val="215"/>
              </a:spcBef>
            </a:pPr>
            <a:r>
              <a:rPr sz="2500" b="1" spc="265" dirty="0">
                <a:latin typeface="Cambria"/>
                <a:cs typeface="Cambria"/>
              </a:rPr>
              <a:t>К</a:t>
            </a:r>
            <a:r>
              <a:rPr sz="2000" b="1" spc="265" dirty="0">
                <a:latin typeface="Cambria"/>
                <a:cs typeface="Cambria"/>
              </a:rPr>
              <a:t>ЛІНІЧНА</a:t>
            </a:r>
            <a:r>
              <a:rPr sz="2000" b="1" spc="229" dirty="0">
                <a:latin typeface="Cambria"/>
                <a:cs typeface="Cambria"/>
              </a:rPr>
              <a:t> </a:t>
            </a:r>
            <a:r>
              <a:rPr sz="2000" b="1" spc="270" dirty="0">
                <a:latin typeface="Cambria"/>
                <a:cs typeface="Cambria"/>
              </a:rPr>
              <a:t>КЛАСИФІКАЦІЯ</a:t>
            </a:r>
            <a:r>
              <a:rPr sz="2000" b="1" spc="204" dirty="0">
                <a:latin typeface="Cambria"/>
                <a:cs typeface="Cambria"/>
              </a:rPr>
              <a:t> </a:t>
            </a:r>
            <a:r>
              <a:rPr sz="2000" b="1" spc="270" dirty="0">
                <a:latin typeface="Cambria"/>
                <a:cs typeface="Cambria"/>
              </a:rPr>
              <a:t>СТЕНОКАРДІЇ </a:t>
            </a:r>
            <a:r>
              <a:rPr sz="2000" b="1" spc="-425" dirty="0">
                <a:latin typeface="Cambria"/>
                <a:cs typeface="Cambria"/>
              </a:rPr>
              <a:t> </a:t>
            </a:r>
            <a:r>
              <a:rPr sz="2000" b="1" spc="254" dirty="0">
                <a:latin typeface="Cambria"/>
                <a:cs typeface="Cambria"/>
              </a:rPr>
              <a:t>ЗА</a:t>
            </a:r>
            <a:r>
              <a:rPr sz="2000" b="1" spc="250" dirty="0">
                <a:latin typeface="Cambria"/>
                <a:cs typeface="Cambria"/>
              </a:rPr>
              <a:t> </a:t>
            </a:r>
            <a:r>
              <a:rPr sz="2000" b="1" spc="260" dirty="0">
                <a:latin typeface="Cambria"/>
                <a:cs typeface="Cambria"/>
              </a:rPr>
              <a:t>ТЕТЕЛЬБАУМОМ</a:t>
            </a:r>
            <a:endParaRPr sz="2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0527" y="126373"/>
            <a:ext cx="6443471" cy="106996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891666"/>
            <a:ext cx="369189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80" dirty="0"/>
              <a:t>ВИДИ</a:t>
            </a:r>
            <a:r>
              <a:rPr sz="3000" spc="-10" dirty="0"/>
              <a:t> </a:t>
            </a:r>
            <a:r>
              <a:rPr sz="3000" spc="-80" dirty="0"/>
              <a:t>СТЕНОКАРДІЇ</a:t>
            </a:r>
            <a:endParaRPr sz="3000"/>
          </a:p>
        </p:txBody>
      </p:sp>
      <p:sp>
        <p:nvSpPr>
          <p:cNvPr id="4" name="object 4"/>
          <p:cNvSpPr txBox="1"/>
          <p:nvPr/>
        </p:nvSpPr>
        <p:spPr>
          <a:xfrm>
            <a:off x="764540" y="1595754"/>
            <a:ext cx="6119495" cy="2235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0" indent="-273685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6385" algn="l"/>
              </a:tabLst>
            </a:pPr>
            <a:r>
              <a:rPr sz="2400" dirty="0">
                <a:latin typeface="Microsoft Sans Serif"/>
                <a:cs typeface="Microsoft Sans Serif"/>
              </a:rPr>
              <a:t>I.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Стенокардія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напруги.</a:t>
            </a:r>
            <a:endParaRPr sz="2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D8537"/>
              </a:buClr>
              <a:buFont typeface="Wingdings"/>
              <a:buChar char=""/>
            </a:pPr>
            <a:endParaRPr sz="2550">
              <a:latin typeface="Microsoft Sans Serif"/>
              <a:cs typeface="Microsoft Sans Serif"/>
            </a:endParaRPr>
          </a:p>
          <a:p>
            <a:pPr marL="285750" marR="5080" indent="-286385" algn="r">
              <a:lnSpc>
                <a:spcPct val="100000"/>
              </a:lnSpc>
              <a:buClr>
                <a:srgbClr val="FD8537"/>
              </a:buClr>
              <a:buSzPct val="68750"/>
              <a:buFont typeface="Wingdings"/>
              <a:buChar char=""/>
              <a:tabLst>
                <a:tab pos="286385" algn="l"/>
              </a:tabLst>
            </a:pPr>
            <a:r>
              <a:rPr sz="2400" dirty="0">
                <a:latin typeface="Microsoft Sans Serif"/>
                <a:cs typeface="Microsoft Sans Serif"/>
              </a:rPr>
              <a:t>1.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Вперше</a:t>
            </a:r>
            <a:r>
              <a:rPr sz="2400" u="heavy" spc="3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2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виникла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стенокардія</a:t>
            </a:r>
            <a:r>
              <a:rPr sz="2400" u="heavy" spc="3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2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напруги</a:t>
            </a:r>
            <a:r>
              <a:rPr sz="2400" u="heavy" spc="3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.</a:t>
            </a:r>
            <a:endParaRPr sz="2400">
              <a:latin typeface="Microsoft Sans Serif"/>
              <a:cs typeface="Microsoft Sans Serif"/>
            </a:endParaRPr>
          </a:p>
          <a:p>
            <a:pPr marL="339090" marR="56515" lvl="1" indent="-339090" algn="r">
              <a:lnSpc>
                <a:spcPct val="100000"/>
              </a:lnSpc>
              <a:spcBef>
                <a:spcPts val="25"/>
              </a:spcBef>
              <a:buAutoNum type="arabicPeriod" startAt="2"/>
              <a:tabLst>
                <a:tab pos="339090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Стабільна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стенокардія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напруги</a:t>
            </a:r>
            <a:r>
              <a:rPr sz="2400" spc="50" dirty="0">
                <a:latin typeface="Microsoft Sans Serif"/>
                <a:cs typeface="Microsoft Sans Serif"/>
              </a:rPr>
              <a:t> </a:t>
            </a:r>
            <a:r>
              <a:rPr sz="2400" spc="-100" dirty="0">
                <a:latin typeface="Microsoft Sans Serif"/>
                <a:cs typeface="Microsoft Sans Serif"/>
              </a:rPr>
              <a:t>з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215" dirty="0">
                <a:latin typeface="Microsoft Sans Serif"/>
                <a:cs typeface="Microsoft Sans Serif"/>
              </a:rPr>
              <a:t>ФК</a:t>
            </a:r>
            <a:endParaRPr sz="2400">
              <a:latin typeface="Microsoft Sans Serif"/>
              <a:cs typeface="Microsoft Sans Serif"/>
            </a:endParaRPr>
          </a:p>
          <a:p>
            <a:pPr marL="939165" lvl="1" indent="-339090">
              <a:lnSpc>
                <a:spcPct val="100000"/>
              </a:lnSpc>
              <a:spcBef>
                <a:spcPts val="25"/>
              </a:spcBef>
              <a:buAutoNum type="arabicPeriod" startAt="2"/>
              <a:tabLst>
                <a:tab pos="939800" algn="l"/>
              </a:tabLst>
            </a:pPr>
            <a:r>
              <a:rPr sz="2400" u="heavy" spc="-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Прогресуюча</a:t>
            </a:r>
            <a:r>
              <a:rPr sz="2400" u="heavy" spc="2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стенокардія</a:t>
            </a:r>
            <a:r>
              <a:rPr sz="2400" u="heavy" spc="3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напруги</a:t>
            </a:r>
            <a:r>
              <a:rPr sz="2400" spc="-15" dirty="0">
                <a:latin typeface="Microsoft Sans Serif"/>
                <a:cs typeface="Microsoft Sans Serif"/>
              </a:rPr>
              <a:t>.</a:t>
            </a:r>
            <a:endParaRPr sz="2400">
              <a:latin typeface="Microsoft Sans Serif"/>
              <a:cs typeface="Microsoft Sans Serif"/>
            </a:endParaRPr>
          </a:p>
          <a:p>
            <a:pPr marL="285750" indent="-273685">
              <a:lnSpc>
                <a:spcPct val="100000"/>
              </a:lnSpc>
              <a:spcBef>
                <a:spcPts val="25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6385" algn="l"/>
              </a:tabLst>
            </a:pPr>
            <a:r>
              <a:rPr sz="2400" dirty="0">
                <a:latin typeface="Microsoft Sans Serif"/>
                <a:cs typeface="Microsoft Sans Serif"/>
              </a:rPr>
              <a:t>II.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u="heavy" spc="-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Спонтанна</a:t>
            </a:r>
            <a:r>
              <a:rPr sz="2400" u="heavy" spc="5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(особлива)</a:t>
            </a:r>
            <a:r>
              <a:rPr sz="2400" u="heavy" spc="3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стенокардія</a:t>
            </a:r>
            <a:r>
              <a:rPr sz="2400" spc="-25" dirty="0">
                <a:latin typeface="Microsoft Sans Serif"/>
                <a:cs typeface="Microsoft Sans Serif"/>
              </a:rPr>
              <a:t>.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22247" y="6098844"/>
            <a:ext cx="146875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Microsoft Sans Serif"/>
                <a:cs typeface="Microsoft Sans Serif"/>
              </a:rPr>
              <a:t>А</a:t>
            </a:r>
            <a:r>
              <a:rPr sz="2000" spc="-10" dirty="0">
                <a:latin typeface="Microsoft Sans Serif"/>
                <a:cs typeface="Microsoft Sans Serif"/>
              </a:rPr>
              <a:t>.</a:t>
            </a:r>
            <a:r>
              <a:rPr sz="2000" spc="-5" dirty="0">
                <a:latin typeface="Microsoft Sans Serif"/>
                <a:cs typeface="Microsoft Sans Serif"/>
              </a:rPr>
              <a:t>С</a:t>
            </a:r>
            <a:r>
              <a:rPr sz="2000" spc="-25" dirty="0">
                <a:latin typeface="Microsoft Sans Serif"/>
                <a:cs typeface="Microsoft Sans Serif"/>
              </a:rPr>
              <a:t>т</a:t>
            </a:r>
            <a:r>
              <a:rPr sz="2000" spc="-5" dirty="0">
                <a:latin typeface="Microsoft Sans Serif"/>
                <a:cs typeface="Microsoft Sans Serif"/>
              </a:rPr>
              <a:t>абільна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10853" y="6098844"/>
            <a:ext cx="17367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Microsoft Sans Serif"/>
                <a:cs typeface="Microsoft Sans Serif"/>
              </a:rPr>
              <a:t>Б.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Нестабільна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81736"/>
            <a:ext cx="662050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428365" algn="l"/>
              </a:tabLst>
            </a:pPr>
            <a:r>
              <a:rPr sz="4000" spc="385" dirty="0">
                <a:latin typeface="Cambria"/>
                <a:cs typeface="Cambria"/>
              </a:rPr>
              <a:t>Н</a:t>
            </a:r>
            <a:r>
              <a:rPr sz="3200" spc="385" dirty="0">
                <a:latin typeface="Cambria"/>
                <a:cs typeface="Cambria"/>
              </a:rPr>
              <a:t>ЕСТАБІЛЬНА	</a:t>
            </a:r>
            <a:r>
              <a:rPr sz="3200" spc="370" dirty="0">
                <a:latin typeface="Cambria"/>
                <a:cs typeface="Cambria"/>
              </a:rPr>
              <a:t>СТЕНОКАРДІЯ</a:t>
            </a:r>
            <a:endParaRPr sz="3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5965" y="981583"/>
            <a:ext cx="7944484" cy="544258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85115" marR="5080" indent="-273050" algn="just">
              <a:lnSpc>
                <a:spcPts val="1540"/>
              </a:lnSpc>
              <a:spcBef>
                <a:spcPts val="459"/>
              </a:spcBef>
            </a:pPr>
            <a:r>
              <a:rPr sz="1600" spc="40" dirty="0">
                <a:latin typeface="Cambria"/>
                <a:cs typeface="Cambria"/>
              </a:rPr>
              <a:t>Виділяють</a:t>
            </a:r>
            <a:r>
              <a:rPr sz="1600" spc="45" dirty="0">
                <a:latin typeface="Cambria"/>
                <a:cs typeface="Cambria"/>
              </a:rPr>
              <a:t> </a:t>
            </a:r>
            <a:r>
              <a:rPr sz="1600" spc="20" dirty="0">
                <a:latin typeface="Cambria"/>
                <a:cs typeface="Cambria"/>
              </a:rPr>
              <a:t>поняття</a:t>
            </a:r>
            <a:r>
              <a:rPr sz="1600" spc="25" dirty="0">
                <a:latin typeface="Cambria"/>
                <a:cs typeface="Cambria"/>
              </a:rPr>
              <a:t> «нестабільна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spc="25" dirty="0">
                <a:latin typeface="Cambria"/>
                <a:cs typeface="Cambria"/>
              </a:rPr>
              <a:t>стенокардія».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spc="135" dirty="0">
                <a:latin typeface="Cambria"/>
                <a:cs typeface="Cambria"/>
              </a:rPr>
              <a:t>Це</a:t>
            </a:r>
            <a:r>
              <a:rPr sz="1600" spc="140" dirty="0">
                <a:latin typeface="Cambria"/>
                <a:cs typeface="Cambria"/>
              </a:rPr>
              <a:t> </a:t>
            </a:r>
            <a:r>
              <a:rPr sz="1600" spc="35" dirty="0">
                <a:latin typeface="Cambria"/>
                <a:cs typeface="Cambria"/>
              </a:rPr>
              <a:t>стадія</a:t>
            </a:r>
            <a:r>
              <a:rPr sz="1600" spc="40" dirty="0">
                <a:latin typeface="Cambria"/>
                <a:cs typeface="Cambria"/>
              </a:rPr>
              <a:t> </a:t>
            </a:r>
            <a:r>
              <a:rPr sz="1600" spc="25" dirty="0">
                <a:latin typeface="Cambria"/>
                <a:cs typeface="Cambria"/>
              </a:rPr>
              <a:t>перебігу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spc="45" dirty="0">
                <a:latin typeface="Cambria"/>
                <a:cs typeface="Cambria"/>
              </a:rPr>
              <a:t>ішемічної </a:t>
            </a:r>
            <a:r>
              <a:rPr sz="1600" spc="5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хвороби</a:t>
            </a:r>
            <a:r>
              <a:rPr sz="1600" spc="5" dirty="0">
                <a:latin typeface="Cambria"/>
                <a:cs typeface="Cambria"/>
              </a:rPr>
              <a:t> </a:t>
            </a:r>
            <a:r>
              <a:rPr sz="1600" spc="50" dirty="0">
                <a:latin typeface="Cambria"/>
                <a:cs typeface="Cambria"/>
              </a:rPr>
              <a:t>серця,</a:t>
            </a:r>
            <a:r>
              <a:rPr sz="1600" spc="55" dirty="0">
                <a:latin typeface="Cambria"/>
                <a:cs typeface="Cambria"/>
              </a:rPr>
              <a:t> </a:t>
            </a:r>
            <a:r>
              <a:rPr sz="1600" spc="30" dirty="0">
                <a:latin typeface="Cambria"/>
                <a:cs typeface="Cambria"/>
              </a:rPr>
              <a:t>коли</a:t>
            </a:r>
            <a:r>
              <a:rPr sz="1600" spc="35" dirty="0">
                <a:latin typeface="Cambria"/>
                <a:cs typeface="Cambria"/>
              </a:rPr>
              <a:t> значно</a:t>
            </a:r>
            <a:r>
              <a:rPr sz="1600" spc="4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зростає</a:t>
            </a:r>
            <a:r>
              <a:rPr sz="1600" spc="5" dirty="0">
                <a:latin typeface="Cambria"/>
                <a:cs typeface="Cambria"/>
              </a:rPr>
              <a:t> </a:t>
            </a:r>
            <a:r>
              <a:rPr sz="1600" spc="30" dirty="0">
                <a:latin typeface="Cambria"/>
                <a:cs typeface="Cambria"/>
              </a:rPr>
              <a:t>ризик</a:t>
            </a:r>
            <a:r>
              <a:rPr sz="1600" spc="35" dirty="0">
                <a:latin typeface="Cambria"/>
                <a:cs typeface="Cambria"/>
              </a:rPr>
              <a:t> </a:t>
            </a:r>
            <a:r>
              <a:rPr sz="1600" spc="15" dirty="0">
                <a:latin typeface="Cambria"/>
                <a:cs typeface="Cambria"/>
              </a:rPr>
              <a:t>розвитку</a:t>
            </a:r>
            <a:r>
              <a:rPr sz="1600" spc="20" dirty="0">
                <a:latin typeface="Cambria"/>
                <a:cs typeface="Cambria"/>
              </a:rPr>
              <a:t> </a:t>
            </a:r>
            <a:r>
              <a:rPr sz="1600" spc="50" dirty="0">
                <a:latin typeface="Cambria"/>
                <a:cs typeface="Cambria"/>
              </a:rPr>
              <a:t>таких</a:t>
            </a:r>
            <a:r>
              <a:rPr sz="1600" spc="55" dirty="0">
                <a:latin typeface="Cambria"/>
                <a:cs typeface="Cambria"/>
              </a:rPr>
              <a:t> </a:t>
            </a:r>
            <a:r>
              <a:rPr sz="1600" spc="50" dirty="0">
                <a:latin typeface="Cambria"/>
                <a:cs typeface="Cambria"/>
              </a:rPr>
              <a:t>ускладнень,</a:t>
            </a:r>
            <a:r>
              <a:rPr sz="1600" spc="55" dirty="0">
                <a:latin typeface="Cambria"/>
                <a:cs typeface="Cambria"/>
              </a:rPr>
              <a:t> </a:t>
            </a:r>
            <a:r>
              <a:rPr sz="1600" spc="70" dirty="0">
                <a:latin typeface="Cambria"/>
                <a:cs typeface="Cambria"/>
              </a:rPr>
              <a:t>як </a:t>
            </a:r>
            <a:r>
              <a:rPr sz="1600" spc="75" dirty="0">
                <a:latin typeface="Cambria"/>
                <a:cs typeface="Cambria"/>
              </a:rPr>
              <a:t> </a:t>
            </a:r>
            <a:r>
              <a:rPr sz="1600" spc="50" dirty="0">
                <a:latin typeface="Cambria"/>
                <a:cs typeface="Cambria"/>
              </a:rPr>
              <a:t>інфаркт</a:t>
            </a:r>
            <a:r>
              <a:rPr sz="1600" spc="100" dirty="0">
                <a:latin typeface="Cambria"/>
                <a:cs typeface="Cambria"/>
              </a:rPr>
              <a:t> </a:t>
            </a:r>
            <a:r>
              <a:rPr sz="1600" spc="40" dirty="0">
                <a:latin typeface="Cambria"/>
                <a:cs typeface="Cambria"/>
              </a:rPr>
              <a:t>міокарда</a:t>
            </a:r>
            <a:r>
              <a:rPr sz="1600" spc="114" dirty="0">
                <a:latin typeface="Cambria"/>
                <a:cs typeface="Cambria"/>
              </a:rPr>
              <a:t> </a:t>
            </a:r>
            <a:r>
              <a:rPr sz="1600" spc="50" dirty="0">
                <a:latin typeface="Cambria"/>
                <a:cs typeface="Cambria"/>
              </a:rPr>
              <a:t>чи</a:t>
            </a:r>
            <a:r>
              <a:rPr sz="1600" spc="100" dirty="0">
                <a:latin typeface="Cambria"/>
                <a:cs typeface="Cambria"/>
              </a:rPr>
              <a:t> </a:t>
            </a:r>
            <a:r>
              <a:rPr sz="1600" spc="30" dirty="0">
                <a:latin typeface="Cambria"/>
                <a:cs typeface="Cambria"/>
              </a:rPr>
              <a:t>раптова</a:t>
            </a:r>
            <a:r>
              <a:rPr sz="1600" spc="114" dirty="0">
                <a:latin typeface="Cambria"/>
                <a:cs typeface="Cambria"/>
              </a:rPr>
              <a:t> </a:t>
            </a:r>
            <a:r>
              <a:rPr sz="1600" spc="25" dirty="0">
                <a:latin typeface="Cambria"/>
                <a:cs typeface="Cambria"/>
              </a:rPr>
              <a:t>смерть.</a:t>
            </a:r>
            <a:endParaRPr sz="1600">
              <a:latin typeface="Cambria"/>
              <a:cs typeface="Cambria"/>
            </a:endParaRPr>
          </a:p>
          <a:p>
            <a:pPr marL="469900" algn="just">
              <a:lnSpc>
                <a:spcPct val="100000"/>
              </a:lnSpc>
              <a:spcBef>
                <a:spcPts val="225"/>
              </a:spcBef>
            </a:pPr>
            <a:r>
              <a:rPr sz="1600" spc="215" dirty="0">
                <a:latin typeface="Cambria"/>
                <a:cs typeface="Cambria"/>
              </a:rPr>
              <a:t>У</a:t>
            </a:r>
            <a:r>
              <a:rPr sz="1600" spc="80" dirty="0">
                <a:latin typeface="Cambria"/>
                <a:cs typeface="Cambria"/>
              </a:rPr>
              <a:t> </a:t>
            </a:r>
            <a:r>
              <a:rPr sz="1600" spc="20" dirty="0">
                <a:latin typeface="Cambria"/>
                <a:cs typeface="Cambria"/>
              </a:rPr>
              <a:t>цю</a:t>
            </a:r>
            <a:r>
              <a:rPr sz="1600" spc="100" dirty="0">
                <a:latin typeface="Cambria"/>
                <a:cs typeface="Cambria"/>
              </a:rPr>
              <a:t> </a:t>
            </a:r>
            <a:r>
              <a:rPr sz="1600" spc="40" dirty="0">
                <a:latin typeface="Cambria"/>
                <a:cs typeface="Cambria"/>
              </a:rPr>
              <a:t>групу</a:t>
            </a:r>
            <a:r>
              <a:rPr sz="1600" spc="130" dirty="0">
                <a:latin typeface="Cambria"/>
                <a:cs typeface="Cambria"/>
              </a:rPr>
              <a:t> </a:t>
            </a:r>
            <a:r>
              <a:rPr sz="1600" spc="35" dirty="0">
                <a:latin typeface="Cambria"/>
                <a:cs typeface="Cambria"/>
              </a:rPr>
              <a:t>включені</a:t>
            </a:r>
            <a:r>
              <a:rPr sz="1600" spc="120" dirty="0">
                <a:latin typeface="Cambria"/>
                <a:cs typeface="Cambria"/>
              </a:rPr>
              <a:t> </a:t>
            </a:r>
            <a:r>
              <a:rPr sz="1600" spc="45" dirty="0">
                <a:latin typeface="Cambria"/>
                <a:cs typeface="Cambria"/>
              </a:rPr>
              <a:t>такі</a:t>
            </a:r>
            <a:r>
              <a:rPr sz="1600" spc="85" dirty="0">
                <a:latin typeface="Cambria"/>
                <a:cs typeface="Cambria"/>
              </a:rPr>
              <a:t> </a:t>
            </a:r>
            <a:r>
              <a:rPr sz="1600" spc="45" dirty="0">
                <a:latin typeface="Cambria"/>
                <a:cs typeface="Cambria"/>
              </a:rPr>
              <a:t>стани,</a:t>
            </a:r>
            <a:r>
              <a:rPr sz="1600" spc="95" dirty="0">
                <a:latin typeface="Cambria"/>
                <a:cs typeface="Cambria"/>
              </a:rPr>
              <a:t> </a:t>
            </a:r>
            <a:r>
              <a:rPr sz="1600" spc="60" dirty="0">
                <a:latin typeface="Cambria"/>
                <a:cs typeface="Cambria"/>
              </a:rPr>
              <a:t>як</a:t>
            </a:r>
            <a:endParaRPr sz="1600">
              <a:latin typeface="Cambria"/>
              <a:cs typeface="Cambria"/>
            </a:endParaRPr>
          </a:p>
          <a:p>
            <a:pPr marL="285115" indent="-273050" algn="just">
              <a:lnSpc>
                <a:spcPct val="100000"/>
              </a:lnSpc>
              <a:spcBef>
                <a:spcPts val="215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5750" algn="l"/>
              </a:tabLst>
            </a:pPr>
            <a:r>
              <a:rPr sz="1600" spc="40" dirty="0">
                <a:latin typeface="Cambria"/>
                <a:cs typeface="Cambria"/>
              </a:rPr>
              <a:t>вперше</a:t>
            </a:r>
            <a:r>
              <a:rPr sz="1600" spc="125" dirty="0">
                <a:latin typeface="Cambria"/>
                <a:cs typeface="Cambria"/>
              </a:rPr>
              <a:t> </a:t>
            </a:r>
            <a:r>
              <a:rPr sz="1600" spc="55" dirty="0">
                <a:latin typeface="Cambria"/>
                <a:cs typeface="Cambria"/>
              </a:rPr>
              <a:t>виникла</a:t>
            </a:r>
            <a:r>
              <a:rPr sz="1600" spc="114" dirty="0">
                <a:latin typeface="Cambria"/>
                <a:cs typeface="Cambria"/>
              </a:rPr>
              <a:t> </a:t>
            </a:r>
            <a:r>
              <a:rPr sz="1600" spc="25" dirty="0">
                <a:latin typeface="Cambria"/>
                <a:cs typeface="Cambria"/>
              </a:rPr>
              <a:t>стенокардія</a:t>
            </a:r>
            <a:r>
              <a:rPr sz="1600" spc="110" dirty="0">
                <a:latin typeface="Cambria"/>
                <a:cs typeface="Cambria"/>
              </a:rPr>
              <a:t> </a:t>
            </a:r>
            <a:r>
              <a:rPr sz="1600" spc="10" dirty="0">
                <a:latin typeface="Cambria"/>
                <a:cs typeface="Cambria"/>
              </a:rPr>
              <a:t>(коли</a:t>
            </a:r>
            <a:r>
              <a:rPr sz="1600" spc="110" dirty="0">
                <a:latin typeface="Cambria"/>
                <a:cs typeface="Cambria"/>
              </a:rPr>
              <a:t> </a:t>
            </a:r>
            <a:r>
              <a:rPr sz="1600" spc="40" dirty="0">
                <a:latin typeface="Cambria"/>
                <a:cs typeface="Cambria"/>
              </a:rPr>
              <a:t>він</a:t>
            </a:r>
            <a:r>
              <a:rPr sz="1600" spc="100" dirty="0">
                <a:latin typeface="Cambria"/>
                <a:cs typeface="Cambria"/>
              </a:rPr>
              <a:t> </a:t>
            </a:r>
            <a:r>
              <a:rPr sz="1600" spc="40" dirty="0">
                <a:latin typeface="Cambria"/>
                <a:cs typeface="Cambria"/>
              </a:rPr>
              <a:t>має</a:t>
            </a:r>
            <a:r>
              <a:rPr sz="1600" spc="110" dirty="0">
                <a:latin typeface="Cambria"/>
                <a:cs typeface="Cambria"/>
              </a:rPr>
              <a:t> </a:t>
            </a:r>
            <a:r>
              <a:rPr sz="1600" spc="25" dirty="0">
                <a:latin typeface="Cambria"/>
                <a:cs typeface="Cambria"/>
              </a:rPr>
              <a:t>тенденцію</a:t>
            </a:r>
            <a:r>
              <a:rPr sz="1600" spc="100" dirty="0">
                <a:latin typeface="Cambria"/>
                <a:cs typeface="Cambria"/>
              </a:rPr>
              <a:t> </a:t>
            </a:r>
            <a:r>
              <a:rPr sz="1600" spc="-20" dirty="0">
                <a:latin typeface="Cambria"/>
                <a:cs typeface="Cambria"/>
              </a:rPr>
              <a:t>до</a:t>
            </a:r>
            <a:r>
              <a:rPr sz="1600" spc="100" dirty="0">
                <a:latin typeface="Cambria"/>
                <a:cs typeface="Cambria"/>
              </a:rPr>
              <a:t> </a:t>
            </a:r>
            <a:r>
              <a:rPr sz="1600" spc="25" dirty="0">
                <a:latin typeface="Cambria"/>
                <a:cs typeface="Cambria"/>
              </a:rPr>
              <a:t>прогресуванню),</a:t>
            </a:r>
            <a:endParaRPr sz="1600">
              <a:latin typeface="Cambria"/>
              <a:cs typeface="Cambria"/>
            </a:endParaRPr>
          </a:p>
          <a:p>
            <a:pPr marL="285115" marR="6350" indent="-273050" algn="just">
              <a:lnSpc>
                <a:spcPct val="80000"/>
              </a:lnSpc>
              <a:spcBef>
                <a:spcPts val="6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5750" algn="l"/>
              </a:tabLst>
            </a:pPr>
            <a:r>
              <a:rPr sz="1600" spc="25" dirty="0">
                <a:latin typeface="Cambria"/>
                <a:cs typeface="Cambria"/>
              </a:rPr>
              <a:t>прогресуюча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spc="15" dirty="0">
                <a:latin typeface="Cambria"/>
                <a:cs typeface="Cambria"/>
              </a:rPr>
              <a:t>стенокардія(</a:t>
            </a:r>
            <a:r>
              <a:rPr sz="1600" spc="20" dirty="0">
                <a:latin typeface="Cambria"/>
                <a:cs typeface="Cambria"/>
              </a:rPr>
              <a:t> </a:t>
            </a:r>
            <a:r>
              <a:rPr sz="1600" spc="40" dirty="0">
                <a:latin typeface="Cambria"/>
                <a:cs typeface="Cambria"/>
              </a:rPr>
              <a:t>збільшення</a:t>
            </a:r>
            <a:r>
              <a:rPr sz="1600" spc="45" dirty="0">
                <a:latin typeface="Cambria"/>
                <a:cs typeface="Cambria"/>
              </a:rPr>
              <a:t> </a:t>
            </a:r>
            <a:r>
              <a:rPr sz="1600" spc="10" dirty="0">
                <a:latin typeface="Cambria"/>
                <a:cs typeface="Cambria"/>
              </a:rPr>
              <a:t>частоти</a:t>
            </a:r>
            <a:r>
              <a:rPr sz="1600" spc="15" dirty="0">
                <a:latin typeface="Cambria"/>
                <a:cs typeface="Cambria"/>
              </a:rPr>
              <a:t> </a:t>
            </a:r>
            <a:r>
              <a:rPr sz="1600" spc="55" dirty="0">
                <a:latin typeface="Cambria"/>
                <a:cs typeface="Cambria"/>
              </a:rPr>
              <a:t>і</a:t>
            </a:r>
            <a:r>
              <a:rPr sz="1600" spc="60" dirty="0">
                <a:latin typeface="Cambria"/>
                <a:cs typeface="Cambria"/>
              </a:rPr>
              <a:t> </a:t>
            </a:r>
            <a:r>
              <a:rPr sz="1600" spc="15" dirty="0">
                <a:latin typeface="Cambria"/>
                <a:cs typeface="Cambria"/>
              </a:rPr>
              <a:t>інтенсивності</a:t>
            </a:r>
            <a:r>
              <a:rPr sz="1600" spc="20" dirty="0">
                <a:latin typeface="Cambria"/>
                <a:cs typeface="Cambria"/>
              </a:rPr>
              <a:t> </a:t>
            </a:r>
            <a:r>
              <a:rPr sz="1600" spc="70" dirty="0">
                <a:latin typeface="Cambria"/>
                <a:cs typeface="Cambria"/>
              </a:rPr>
              <a:t>нападів,</a:t>
            </a:r>
            <a:r>
              <a:rPr sz="1600" spc="75" dirty="0">
                <a:latin typeface="Cambria"/>
                <a:cs typeface="Cambria"/>
              </a:rPr>
              <a:t> </a:t>
            </a:r>
            <a:r>
              <a:rPr sz="1600" spc="25" dirty="0">
                <a:latin typeface="Cambria"/>
                <a:cs typeface="Cambria"/>
              </a:rPr>
              <a:t>що 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spc="20" dirty="0">
                <a:latin typeface="Cambria"/>
                <a:cs typeface="Cambria"/>
              </a:rPr>
              <a:t>свідчить</a:t>
            </a:r>
            <a:r>
              <a:rPr sz="1600" spc="100" dirty="0">
                <a:latin typeface="Cambria"/>
                <a:cs typeface="Cambria"/>
              </a:rPr>
              <a:t> </a:t>
            </a:r>
            <a:r>
              <a:rPr sz="1600" spc="15" dirty="0">
                <a:latin typeface="Cambria"/>
                <a:cs typeface="Cambria"/>
              </a:rPr>
              <a:t>про</a:t>
            </a:r>
            <a:r>
              <a:rPr sz="1600" spc="114" dirty="0">
                <a:latin typeface="Cambria"/>
                <a:cs typeface="Cambria"/>
              </a:rPr>
              <a:t> </a:t>
            </a:r>
            <a:r>
              <a:rPr sz="1600" spc="40" dirty="0">
                <a:latin typeface="Cambria"/>
                <a:cs typeface="Cambria"/>
              </a:rPr>
              <a:t>перехід</a:t>
            </a:r>
            <a:r>
              <a:rPr sz="1600" spc="120" dirty="0">
                <a:latin typeface="Cambria"/>
                <a:cs typeface="Cambria"/>
              </a:rPr>
              <a:t> </a:t>
            </a:r>
            <a:r>
              <a:rPr sz="1600" spc="25" dirty="0">
                <a:latin typeface="Cambria"/>
                <a:cs typeface="Cambria"/>
              </a:rPr>
              <a:t>стенокардії</a:t>
            </a:r>
            <a:r>
              <a:rPr sz="1600" spc="90" dirty="0">
                <a:latin typeface="Cambria"/>
                <a:cs typeface="Cambria"/>
              </a:rPr>
              <a:t> </a:t>
            </a:r>
            <a:r>
              <a:rPr sz="1600" spc="50" dirty="0">
                <a:latin typeface="Cambria"/>
                <a:cs typeface="Cambria"/>
              </a:rPr>
              <a:t>у</a:t>
            </a:r>
            <a:r>
              <a:rPr sz="1600" spc="110" dirty="0">
                <a:latin typeface="Cambria"/>
                <a:cs typeface="Cambria"/>
              </a:rPr>
              <a:t> </a:t>
            </a:r>
            <a:r>
              <a:rPr sz="1600" spc="20" dirty="0">
                <a:latin typeface="Cambria"/>
                <a:cs typeface="Cambria"/>
              </a:rPr>
              <a:t>новий</a:t>
            </a:r>
            <a:r>
              <a:rPr sz="1600" spc="95" dirty="0">
                <a:latin typeface="Cambria"/>
                <a:cs typeface="Cambria"/>
              </a:rPr>
              <a:t> </a:t>
            </a:r>
            <a:r>
              <a:rPr sz="1600" spc="40" dirty="0">
                <a:latin typeface="Cambria"/>
                <a:cs typeface="Cambria"/>
              </a:rPr>
              <a:t>клас),</a:t>
            </a:r>
            <a:endParaRPr sz="1600">
              <a:latin typeface="Cambria"/>
              <a:cs typeface="Cambria"/>
            </a:endParaRPr>
          </a:p>
          <a:p>
            <a:pPr marL="285115" marR="6985" indent="-273050" algn="just">
              <a:lnSpc>
                <a:spcPts val="1540"/>
              </a:lnSpc>
              <a:spcBef>
                <a:spcPts val="585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5750" algn="l"/>
              </a:tabLst>
            </a:pPr>
            <a:r>
              <a:rPr sz="1600" spc="40" dirty="0">
                <a:latin typeface="Cambria"/>
                <a:cs typeface="Cambria"/>
              </a:rPr>
              <a:t>спонтанна </a:t>
            </a:r>
            <a:r>
              <a:rPr sz="1600" spc="30" dirty="0">
                <a:latin typeface="Cambria"/>
                <a:cs typeface="Cambria"/>
              </a:rPr>
              <a:t>стенокардія,стан </a:t>
            </a:r>
            <a:r>
              <a:rPr sz="1600" spc="15" dirty="0">
                <a:latin typeface="Cambria"/>
                <a:cs typeface="Cambria"/>
              </a:rPr>
              <a:t>загрозливого </a:t>
            </a:r>
            <a:r>
              <a:rPr sz="1600" spc="50" dirty="0">
                <a:latin typeface="Cambria"/>
                <a:cs typeface="Cambria"/>
              </a:rPr>
              <a:t>інфаркту </a:t>
            </a:r>
            <a:r>
              <a:rPr sz="1600" spc="40" dirty="0">
                <a:latin typeface="Cambria"/>
                <a:cs typeface="Cambria"/>
              </a:rPr>
              <a:t>міокарда </a:t>
            </a:r>
            <a:r>
              <a:rPr sz="1600" spc="-5" dirty="0">
                <a:latin typeface="Cambria"/>
                <a:cs typeface="Cambria"/>
              </a:rPr>
              <a:t>(один </a:t>
            </a:r>
            <a:r>
              <a:rPr sz="1600" spc="40" dirty="0">
                <a:latin typeface="Cambria"/>
                <a:cs typeface="Cambria"/>
              </a:rPr>
              <a:t>тривалий </a:t>
            </a:r>
            <a:r>
              <a:rPr sz="1600" spc="45" dirty="0">
                <a:latin typeface="Cambria"/>
                <a:cs typeface="Cambria"/>
              </a:rPr>
              <a:t> </a:t>
            </a:r>
            <a:r>
              <a:rPr sz="1600" spc="70" dirty="0">
                <a:latin typeface="Cambria"/>
                <a:cs typeface="Cambria"/>
              </a:rPr>
              <a:t>напад </a:t>
            </a:r>
            <a:r>
              <a:rPr sz="1600" spc="50" dirty="0">
                <a:latin typeface="Cambria"/>
                <a:cs typeface="Cambria"/>
              </a:rPr>
              <a:t>чи </a:t>
            </a:r>
            <a:r>
              <a:rPr sz="1600" spc="60" dirty="0">
                <a:latin typeface="Cambria"/>
                <a:cs typeface="Cambria"/>
              </a:rPr>
              <a:t>кілька </a:t>
            </a:r>
            <a:r>
              <a:rPr sz="1600" spc="50" dirty="0">
                <a:latin typeface="Cambria"/>
                <a:cs typeface="Cambria"/>
              </a:rPr>
              <a:t>таких </a:t>
            </a:r>
            <a:r>
              <a:rPr sz="1600" spc="45" dirty="0">
                <a:latin typeface="Cambria"/>
                <a:cs typeface="Cambria"/>
              </a:rPr>
              <a:t>поспіль,у </a:t>
            </a:r>
            <a:r>
              <a:rPr sz="1600" spc="65" dirty="0">
                <a:latin typeface="Cambria"/>
                <a:cs typeface="Cambria"/>
              </a:rPr>
              <a:t>яких </a:t>
            </a:r>
            <a:r>
              <a:rPr sz="1600" spc="25" dirty="0">
                <a:latin typeface="Cambria"/>
                <a:cs typeface="Cambria"/>
              </a:rPr>
              <a:t>ефективність </a:t>
            </a:r>
            <a:r>
              <a:rPr sz="1600" spc="35" dirty="0">
                <a:latin typeface="Cambria"/>
                <a:cs typeface="Cambria"/>
              </a:rPr>
              <a:t>прийому </a:t>
            </a:r>
            <a:r>
              <a:rPr sz="1600" spc="30" dirty="0">
                <a:latin typeface="Cambria"/>
                <a:cs typeface="Cambria"/>
              </a:rPr>
              <a:t>нітрогліцерину </a:t>
            </a:r>
            <a:r>
              <a:rPr sz="1600" spc="35" dirty="0">
                <a:latin typeface="Cambria"/>
                <a:cs typeface="Cambria"/>
              </a:rPr>
              <a:t> низька),</a:t>
            </a:r>
            <a:endParaRPr sz="1600">
              <a:latin typeface="Cambria"/>
              <a:cs typeface="Cambria"/>
            </a:endParaRPr>
          </a:p>
          <a:p>
            <a:pPr marL="285115" marR="6350" indent="-273050" algn="just">
              <a:lnSpc>
                <a:spcPts val="1540"/>
              </a:lnSpc>
              <a:spcBef>
                <a:spcPts val="59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5750" algn="l"/>
              </a:tabLst>
            </a:pPr>
            <a:r>
              <a:rPr sz="1600" spc="40" dirty="0">
                <a:latin typeface="Cambria"/>
                <a:cs typeface="Cambria"/>
              </a:rPr>
              <a:t>постінфарктна</a:t>
            </a:r>
            <a:r>
              <a:rPr sz="1600" spc="45" dirty="0">
                <a:latin typeface="Cambria"/>
                <a:cs typeface="Cambria"/>
              </a:rPr>
              <a:t> </a:t>
            </a:r>
            <a:r>
              <a:rPr sz="1600" spc="5" dirty="0">
                <a:latin typeface="Cambria"/>
                <a:cs typeface="Cambria"/>
              </a:rPr>
              <a:t>поворотна</a:t>
            </a:r>
            <a:r>
              <a:rPr sz="1600" spc="10" dirty="0">
                <a:latin typeface="Cambria"/>
                <a:cs typeface="Cambria"/>
              </a:rPr>
              <a:t> </a:t>
            </a:r>
            <a:r>
              <a:rPr sz="1600" spc="25" dirty="0">
                <a:latin typeface="Cambria"/>
                <a:cs typeface="Cambria"/>
              </a:rPr>
              <a:t>стенокардія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spc="20" dirty="0">
                <a:latin typeface="Cambria"/>
                <a:cs typeface="Cambria"/>
              </a:rPr>
              <a:t>(стенокардія</a:t>
            </a:r>
            <a:r>
              <a:rPr sz="1600" spc="25" dirty="0">
                <a:latin typeface="Cambria"/>
                <a:cs typeface="Cambria"/>
              </a:rPr>
              <a:t> </a:t>
            </a:r>
            <a:r>
              <a:rPr sz="1600" spc="50" dirty="0">
                <a:latin typeface="Cambria"/>
                <a:cs typeface="Cambria"/>
              </a:rPr>
              <a:t>у</a:t>
            </a:r>
            <a:r>
              <a:rPr sz="1600" spc="55" dirty="0">
                <a:latin typeface="Cambria"/>
                <a:cs typeface="Cambria"/>
              </a:rPr>
              <a:t> </a:t>
            </a:r>
            <a:r>
              <a:rPr sz="1600" spc="60" dirty="0">
                <a:latin typeface="Cambria"/>
                <a:cs typeface="Cambria"/>
              </a:rPr>
              <a:t>перших</a:t>
            </a:r>
            <a:r>
              <a:rPr sz="1600" spc="6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10—14</a:t>
            </a:r>
            <a:r>
              <a:rPr sz="1600" spc="350" dirty="0">
                <a:latin typeface="Cambria"/>
                <a:cs typeface="Cambria"/>
              </a:rPr>
              <a:t> </a:t>
            </a:r>
            <a:r>
              <a:rPr sz="1600" spc="40" dirty="0">
                <a:latin typeface="Cambria"/>
                <a:cs typeface="Cambria"/>
              </a:rPr>
              <a:t>днів </a:t>
            </a:r>
            <a:r>
              <a:rPr sz="1600" spc="45" dirty="0">
                <a:latin typeface="Cambria"/>
                <a:cs typeface="Cambria"/>
              </a:rPr>
              <a:t> </a:t>
            </a:r>
            <a:r>
              <a:rPr sz="1600" spc="55" dirty="0">
                <a:latin typeface="Cambria"/>
                <a:cs typeface="Cambria"/>
              </a:rPr>
              <a:t>після</a:t>
            </a:r>
            <a:r>
              <a:rPr sz="1600" spc="105" dirty="0">
                <a:latin typeface="Cambria"/>
                <a:cs typeface="Cambria"/>
              </a:rPr>
              <a:t> </a:t>
            </a:r>
            <a:r>
              <a:rPr sz="1600" spc="50" dirty="0">
                <a:latin typeface="Cambria"/>
                <a:cs typeface="Cambria"/>
              </a:rPr>
              <a:t>інфаркту</a:t>
            </a:r>
            <a:r>
              <a:rPr sz="1600" spc="110" dirty="0">
                <a:latin typeface="Cambria"/>
                <a:cs typeface="Cambria"/>
              </a:rPr>
              <a:t> </a:t>
            </a:r>
            <a:r>
              <a:rPr sz="1600" spc="25" dirty="0">
                <a:latin typeface="Cambria"/>
                <a:cs typeface="Cambria"/>
              </a:rPr>
              <a:t>міокарда)</a:t>
            </a:r>
            <a:endParaRPr sz="1600">
              <a:latin typeface="Cambria"/>
              <a:cs typeface="Cambria"/>
            </a:endParaRPr>
          </a:p>
          <a:p>
            <a:pPr marL="285115" indent="-273050" algn="just">
              <a:lnSpc>
                <a:spcPct val="100000"/>
              </a:lnSpc>
              <a:spcBef>
                <a:spcPts val="225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5750" algn="l"/>
              </a:tabLst>
            </a:pPr>
            <a:r>
              <a:rPr sz="1600" spc="25" dirty="0">
                <a:latin typeface="Cambria"/>
                <a:cs typeface="Cambria"/>
              </a:rPr>
              <a:t>стенокардія</a:t>
            </a:r>
            <a:r>
              <a:rPr sz="1600" spc="110" dirty="0">
                <a:latin typeface="Cambria"/>
                <a:cs typeface="Cambria"/>
              </a:rPr>
              <a:t> </a:t>
            </a:r>
            <a:r>
              <a:rPr sz="1600" spc="20" dirty="0">
                <a:latin typeface="Cambria"/>
                <a:cs typeface="Cambria"/>
              </a:rPr>
              <a:t>de</a:t>
            </a:r>
            <a:r>
              <a:rPr sz="1600" spc="110" dirty="0">
                <a:latin typeface="Cambria"/>
                <a:cs typeface="Cambria"/>
              </a:rPr>
              <a:t> </a:t>
            </a:r>
            <a:r>
              <a:rPr sz="1600" spc="55" dirty="0">
                <a:latin typeface="Cambria"/>
                <a:cs typeface="Cambria"/>
              </a:rPr>
              <a:t>cubitas</a:t>
            </a:r>
            <a:r>
              <a:rPr sz="1600" spc="114" dirty="0">
                <a:latin typeface="Cambria"/>
                <a:cs typeface="Cambria"/>
              </a:rPr>
              <a:t> </a:t>
            </a:r>
            <a:r>
              <a:rPr sz="1600" spc="85" dirty="0">
                <a:latin typeface="Cambria"/>
                <a:cs typeface="Cambria"/>
              </a:rPr>
              <a:t>–</a:t>
            </a:r>
            <a:r>
              <a:rPr sz="1600" spc="95" dirty="0">
                <a:latin typeface="Cambria"/>
                <a:cs typeface="Cambria"/>
              </a:rPr>
              <a:t> </a:t>
            </a:r>
            <a:r>
              <a:rPr sz="1600" spc="30" dirty="0">
                <a:latin typeface="Cambria"/>
                <a:cs typeface="Cambria"/>
              </a:rPr>
              <a:t>приступ</a:t>
            </a:r>
            <a:r>
              <a:rPr sz="1600" spc="130" dirty="0">
                <a:latin typeface="Cambria"/>
                <a:cs typeface="Cambria"/>
              </a:rPr>
              <a:t> </a:t>
            </a:r>
            <a:r>
              <a:rPr sz="1600" spc="25" dirty="0">
                <a:latin typeface="Cambria"/>
                <a:cs typeface="Cambria"/>
              </a:rPr>
              <a:t>зявляється</a:t>
            </a:r>
            <a:r>
              <a:rPr sz="1600" spc="135" dirty="0">
                <a:latin typeface="Cambria"/>
                <a:cs typeface="Cambria"/>
              </a:rPr>
              <a:t> </a:t>
            </a:r>
            <a:r>
              <a:rPr sz="1600" spc="45" dirty="0">
                <a:latin typeface="Cambria"/>
                <a:cs typeface="Cambria"/>
              </a:rPr>
              <a:t>при</a:t>
            </a:r>
            <a:r>
              <a:rPr sz="1600" spc="110" dirty="0">
                <a:latin typeface="Cambria"/>
                <a:cs typeface="Cambria"/>
              </a:rPr>
              <a:t> </a:t>
            </a:r>
            <a:r>
              <a:rPr sz="1600" spc="45" dirty="0">
                <a:latin typeface="Cambria"/>
                <a:cs typeface="Cambria"/>
              </a:rPr>
              <a:t>зміні</a:t>
            </a:r>
            <a:r>
              <a:rPr sz="1600" spc="114" dirty="0">
                <a:latin typeface="Cambria"/>
                <a:cs typeface="Cambria"/>
              </a:rPr>
              <a:t> </a:t>
            </a:r>
            <a:r>
              <a:rPr sz="1600" spc="40" dirty="0">
                <a:latin typeface="Cambria"/>
                <a:cs typeface="Cambria"/>
              </a:rPr>
              <a:t>положення</a:t>
            </a:r>
            <a:r>
              <a:rPr sz="1600" spc="120" dirty="0">
                <a:latin typeface="Cambria"/>
                <a:cs typeface="Cambria"/>
              </a:rPr>
              <a:t> </a:t>
            </a:r>
            <a:r>
              <a:rPr sz="1600" spc="65" dirty="0">
                <a:latin typeface="Cambria"/>
                <a:cs typeface="Cambria"/>
              </a:rPr>
              <a:t>тіла.</a:t>
            </a:r>
            <a:endParaRPr sz="1600">
              <a:latin typeface="Cambria"/>
              <a:cs typeface="Cambria"/>
            </a:endParaRPr>
          </a:p>
          <a:p>
            <a:pPr marL="285115" marR="5080" indent="182880" algn="just">
              <a:lnSpc>
                <a:spcPct val="80000"/>
              </a:lnSpc>
              <a:spcBef>
                <a:spcPts val="600"/>
              </a:spcBef>
            </a:pPr>
            <a:r>
              <a:rPr sz="1600" spc="110" dirty="0">
                <a:latin typeface="Cambria"/>
                <a:cs typeface="Cambria"/>
              </a:rPr>
              <a:t>При</a:t>
            </a:r>
            <a:r>
              <a:rPr sz="1600" spc="114" dirty="0">
                <a:latin typeface="Cambria"/>
                <a:cs typeface="Cambria"/>
              </a:rPr>
              <a:t> </a:t>
            </a:r>
            <a:r>
              <a:rPr sz="1600" spc="30" dirty="0">
                <a:latin typeface="Cambria"/>
                <a:cs typeface="Cambria"/>
              </a:rPr>
              <a:t>нестабільній</a:t>
            </a:r>
            <a:r>
              <a:rPr sz="1600" spc="415" dirty="0">
                <a:latin typeface="Cambria"/>
                <a:cs typeface="Cambria"/>
              </a:rPr>
              <a:t> </a:t>
            </a:r>
            <a:r>
              <a:rPr sz="1600" spc="25" dirty="0">
                <a:latin typeface="Cambria"/>
                <a:cs typeface="Cambria"/>
              </a:rPr>
              <a:t>стенокардії</a:t>
            </a:r>
            <a:r>
              <a:rPr sz="1600" spc="30" dirty="0">
                <a:latin typeface="Cambria"/>
                <a:cs typeface="Cambria"/>
              </a:rPr>
              <a:t> відзначається</a:t>
            </a:r>
            <a:r>
              <a:rPr sz="1600" spc="415" dirty="0">
                <a:latin typeface="Cambria"/>
                <a:cs typeface="Cambria"/>
              </a:rPr>
              <a:t> </a:t>
            </a:r>
            <a:r>
              <a:rPr sz="1600" spc="40" dirty="0">
                <a:latin typeface="Cambria"/>
                <a:cs typeface="Cambria"/>
              </a:rPr>
              <a:t>збільшення</a:t>
            </a:r>
            <a:r>
              <a:rPr sz="1600" spc="45" dirty="0">
                <a:latin typeface="Cambria"/>
                <a:cs typeface="Cambria"/>
              </a:rPr>
              <a:t> </a:t>
            </a:r>
            <a:r>
              <a:rPr sz="1600" spc="25" dirty="0">
                <a:latin typeface="Cambria"/>
                <a:cs typeface="Cambria"/>
              </a:rPr>
              <a:t>інтенсивності, 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spc="10" dirty="0">
                <a:latin typeface="Cambria"/>
                <a:cs typeface="Cambria"/>
              </a:rPr>
              <a:t>частоти</a:t>
            </a:r>
            <a:r>
              <a:rPr sz="1600" spc="15" dirty="0">
                <a:latin typeface="Cambria"/>
                <a:cs typeface="Cambria"/>
              </a:rPr>
              <a:t> </a:t>
            </a:r>
            <a:r>
              <a:rPr sz="1600" spc="30" dirty="0">
                <a:latin typeface="Cambria"/>
                <a:cs typeface="Cambria"/>
              </a:rPr>
              <a:t>появи</a:t>
            </a:r>
            <a:r>
              <a:rPr sz="1600" spc="35" dirty="0">
                <a:latin typeface="Cambria"/>
                <a:cs typeface="Cambria"/>
              </a:rPr>
              <a:t> </a:t>
            </a:r>
            <a:r>
              <a:rPr sz="1600" spc="55" dirty="0">
                <a:latin typeface="Cambria"/>
                <a:cs typeface="Cambria"/>
              </a:rPr>
              <a:t>і</a:t>
            </a:r>
            <a:r>
              <a:rPr sz="1600" spc="60" dirty="0">
                <a:latin typeface="Cambria"/>
                <a:cs typeface="Cambria"/>
              </a:rPr>
              <a:t> </a:t>
            </a:r>
            <a:r>
              <a:rPr sz="1600" spc="20" dirty="0">
                <a:latin typeface="Cambria"/>
                <a:cs typeface="Cambria"/>
              </a:rPr>
              <a:t>тривалості</a:t>
            </a:r>
            <a:r>
              <a:rPr sz="1600" spc="25" dirty="0">
                <a:latin typeface="Cambria"/>
                <a:cs typeface="Cambria"/>
              </a:rPr>
              <a:t> </a:t>
            </a:r>
            <a:r>
              <a:rPr sz="1600" spc="-15" dirty="0">
                <a:latin typeface="Cambria"/>
                <a:cs typeface="Cambria"/>
              </a:rPr>
              <a:t>больового</a:t>
            </a:r>
            <a:r>
              <a:rPr sz="1600" spc="-10" dirty="0">
                <a:latin typeface="Cambria"/>
                <a:cs typeface="Cambria"/>
              </a:rPr>
              <a:t> </a:t>
            </a:r>
            <a:r>
              <a:rPr sz="1600" spc="65" dirty="0">
                <a:latin typeface="Cambria"/>
                <a:cs typeface="Cambria"/>
              </a:rPr>
              <a:t>нападу</a:t>
            </a:r>
            <a:r>
              <a:rPr sz="1600" spc="70" dirty="0">
                <a:latin typeface="Cambria"/>
                <a:cs typeface="Cambria"/>
              </a:rPr>
              <a:t> </a:t>
            </a:r>
            <a:r>
              <a:rPr sz="1600" spc="50" dirty="0">
                <a:latin typeface="Cambria"/>
                <a:cs typeface="Cambria"/>
              </a:rPr>
              <a:t>при</a:t>
            </a:r>
            <a:r>
              <a:rPr sz="1600" spc="55" dirty="0">
                <a:latin typeface="Cambria"/>
                <a:cs typeface="Cambria"/>
              </a:rPr>
              <a:t> напрузі</a:t>
            </a:r>
            <a:r>
              <a:rPr sz="1600" spc="60" dirty="0">
                <a:latin typeface="Cambria"/>
                <a:cs typeface="Cambria"/>
              </a:rPr>
              <a:t> </a:t>
            </a:r>
            <a:r>
              <a:rPr sz="1600" spc="50" dirty="0">
                <a:latin typeface="Cambria"/>
                <a:cs typeface="Cambria"/>
              </a:rPr>
              <a:t>чи</a:t>
            </a:r>
            <a:r>
              <a:rPr sz="1600" spc="55" dirty="0">
                <a:latin typeface="Cambria"/>
                <a:cs typeface="Cambria"/>
              </a:rPr>
              <a:t> </a:t>
            </a:r>
            <a:r>
              <a:rPr sz="1600" spc="30" dirty="0">
                <a:latin typeface="Cambria"/>
                <a:cs typeface="Cambria"/>
              </a:rPr>
              <a:t>спокої.  </a:t>
            </a:r>
            <a:r>
              <a:rPr sz="1600" spc="135" dirty="0">
                <a:latin typeface="Cambria"/>
                <a:cs typeface="Cambria"/>
              </a:rPr>
              <a:t>Це </a:t>
            </a:r>
            <a:r>
              <a:rPr sz="1600" spc="140" dirty="0">
                <a:latin typeface="Cambria"/>
                <a:cs typeface="Cambria"/>
              </a:rPr>
              <a:t> </a:t>
            </a:r>
            <a:r>
              <a:rPr sz="1600" spc="40" dirty="0">
                <a:latin typeface="Cambria"/>
                <a:cs typeface="Cambria"/>
              </a:rPr>
              <a:t>виникає</a:t>
            </a:r>
            <a:r>
              <a:rPr sz="1600" spc="4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без</a:t>
            </a:r>
            <a:r>
              <a:rPr sz="1600" spc="-5" dirty="0">
                <a:latin typeface="Cambria"/>
                <a:cs typeface="Cambria"/>
              </a:rPr>
              <a:t> </a:t>
            </a:r>
            <a:r>
              <a:rPr sz="1600" spc="10" dirty="0">
                <a:latin typeface="Cambria"/>
                <a:cs typeface="Cambria"/>
              </a:rPr>
              <a:t>явного</a:t>
            </a:r>
            <a:r>
              <a:rPr sz="1600" spc="15" dirty="0">
                <a:latin typeface="Cambria"/>
                <a:cs typeface="Cambria"/>
              </a:rPr>
              <a:t> </a:t>
            </a:r>
            <a:r>
              <a:rPr sz="1600" spc="25" dirty="0">
                <a:latin typeface="Cambria"/>
                <a:cs typeface="Cambria"/>
              </a:rPr>
              <a:t>зв'язку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spc="10" dirty="0">
                <a:latin typeface="Cambria"/>
                <a:cs typeface="Cambria"/>
              </a:rPr>
              <a:t>з</a:t>
            </a:r>
            <a:r>
              <a:rPr sz="1600" spc="375" dirty="0">
                <a:latin typeface="Cambria"/>
                <a:cs typeface="Cambria"/>
              </a:rPr>
              <a:t> </a:t>
            </a:r>
            <a:r>
              <a:rPr sz="1600" spc="60" dirty="0">
                <a:latin typeface="Cambria"/>
                <a:cs typeface="Cambria"/>
              </a:rPr>
              <a:t>фізичними,</a:t>
            </a:r>
            <a:r>
              <a:rPr sz="1600" spc="475" dirty="0">
                <a:latin typeface="Cambria"/>
                <a:cs typeface="Cambria"/>
              </a:rPr>
              <a:t> </a:t>
            </a:r>
            <a:r>
              <a:rPr sz="1600" spc="35" dirty="0">
                <a:latin typeface="Cambria"/>
                <a:cs typeface="Cambria"/>
              </a:rPr>
              <a:t>психоемоційними </a:t>
            </a:r>
            <a:r>
              <a:rPr sz="1600" spc="40" dirty="0">
                <a:latin typeface="Cambria"/>
                <a:cs typeface="Cambria"/>
              </a:rPr>
              <a:t> </a:t>
            </a:r>
            <a:r>
              <a:rPr sz="1600" spc="50" dirty="0">
                <a:latin typeface="Cambria"/>
                <a:cs typeface="Cambria"/>
              </a:rPr>
              <a:t>перевантаженнями</a:t>
            </a:r>
            <a:r>
              <a:rPr sz="1600" spc="55" dirty="0">
                <a:latin typeface="Cambria"/>
                <a:cs typeface="Cambria"/>
              </a:rPr>
              <a:t> </a:t>
            </a:r>
            <a:r>
              <a:rPr sz="1600" spc="50" dirty="0">
                <a:latin typeface="Cambria"/>
                <a:cs typeface="Cambria"/>
              </a:rPr>
              <a:t>чи</a:t>
            </a:r>
            <a:r>
              <a:rPr sz="1600" spc="55" dirty="0">
                <a:latin typeface="Cambria"/>
                <a:cs typeface="Cambria"/>
              </a:rPr>
              <a:t> </a:t>
            </a:r>
            <a:r>
              <a:rPr sz="1600" spc="50" dirty="0">
                <a:latin typeface="Cambria"/>
                <a:cs typeface="Cambria"/>
              </a:rPr>
              <a:t>підвищенням</a:t>
            </a:r>
            <a:r>
              <a:rPr sz="1600" spc="55" dirty="0">
                <a:latin typeface="Cambria"/>
                <a:cs typeface="Cambria"/>
              </a:rPr>
              <a:t> </a:t>
            </a:r>
            <a:r>
              <a:rPr sz="1600" spc="25" dirty="0">
                <a:latin typeface="Cambria"/>
                <a:cs typeface="Cambria"/>
              </a:rPr>
              <a:t>артеріального 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spc="40" dirty="0">
                <a:latin typeface="Cambria"/>
                <a:cs typeface="Cambria"/>
              </a:rPr>
              <a:t>тиску.</a:t>
            </a:r>
            <a:r>
              <a:rPr sz="1600" spc="434" dirty="0">
                <a:latin typeface="Cambria"/>
                <a:cs typeface="Cambria"/>
              </a:rPr>
              <a:t> </a:t>
            </a:r>
            <a:r>
              <a:rPr sz="1600" spc="45" dirty="0">
                <a:latin typeface="Cambria"/>
                <a:cs typeface="Cambria"/>
              </a:rPr>
              <a:t>Аналогом </a:t>
            </a:r>
            <a:r>
              <a:rPr sz="1600" spc="50" dirty="0">
                <a:latin typeface="Cambria"/>
                <a:cs typeface="Cambria"/>
              </a:rPr>
              <a:t> </a:t>
            </a:r>
            <a:r>
              <a:rPr sz="1600" spc="-15" dirty="0">
                <a:latin typeface="Cambria"/>
                <a:cs typeface="Cambria"/>
              </a:rPr>
              <a:t>больового</a:t>
            </a:r>
            <a:r>
              <a:rPr sz="1600" spc="-10" dirty="0">
                <a:latin typeface="Cambria"/>
                <a:cs typeface="Cambria"/>
              </a:rPr>
              <a:t> </a:t>
            </a:r>
            <a:r>
              <a:rPr sz="1600" spc="65" dirty="0">
                <a:latin typeface="Cambria"/>
                <a:cs typeface="Cambria"/>
              </a:rPr>
              <a:t>нападу</a:t>
            </a:r>
            <a:r>
              <a:rPr sz="1600" spc="70" dirty="0">
                <a:latin typeface="Cambria"/>
                <a:cs typeface="Cambria"/>
              </a:rPr>
              <a:t> </a:t>
            </a:r>
            <a:r>
              <a:rPr sz="1600" spc="35" dirty="0">
                <a:latin typeface="Cambria"/>
                <a:cs typeface="Cambria"/>
              </a:rPr>
              <a:t>може</a:t>
            </a:r>
            <a:r>
              <a:rPr sz="1600" spc="4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бути</a:t>
            </a:r>
            <a:r>
              <a:rPr sz="1600" spc="5" dirty="0">
                <a:latin typeface="Cambria"/>
                <a:cs typeface="Cambria"/>
              </a:rPr>
              <a:t> </a:t>
            </a:r>
            <a:r>
              <a:rPr sz="1600" spc="45" dirty="0">
                <a:latin typeface="Cambria"/>
                <a:cs typeface="Cambria"/>
              </a:rPr>
              <a:t>поява</a:t>
            </a:r>
            <a:r>
              <a:rPr sz="1600" spc="50" dirty="0">
                <a:latin typeface="Cambria"/>
                <a:cs typeface="Cambria"/>
              </a:rPr>
              <a:t> </a:t>
            </a:r>
            <a:r>
              <a:rPr sz="1600" spc="15" dirty="0">
                <a:latin typeface="Cambria"/>
                <a:cs typeface="Cambria"/>
              </a:rPr>
              <a:t>раптової</a:t>
            </a:r>
            <a:r>
              <a:rPr sz="1600" spc="20" dirty="0">
                <a:latin typeface="Cambria"/>
                <a:cs typeface="Cambria"/>
              </a:rPr>
              <a:t> різкої</a:t>
            </a:r>
            <a:r>
              <a:rPr sz="1600" spc="25" dirty="0">
                <a:latin typeface="Cambria"/>
                <a:cs typeface="Cambria"/>
              </a:rPr>
              <a:t> </a:t>
            </a:r>
            <a:r>
              <a:rPr sz="1600" spc="30" dirty="0">
                <a:latin typeface="Cambria"/>
                <a:cs typeface="Cambria"/>
              </a:rPr>
              <a:t>слабкості,</a:t>
            </a:r>
            <a:r>
              <a:rPr sz="1600" spc="415" dirty="0">
                <a:latin typeface="Cambria"/>
                <a:cs typeface="Cambria"/>
              </a:rPr>
              <a:t> </a:t>
            </a:r>
            <a:r>
              <a:rPr sz="1600" spc="35" dirty="0">
                <a:latin typeface="Cambria"/>
                <a:cs typeface="Cambria"/>
              </a:rPr>
              <a:t>порушень </a:t>
            </a:r>
            <a:r>
              <a:rPr sz="1600" spc="40" dirty="0">
                <a:latin typeface="Cambria"/>
                <a:cs typeface="Cambria"/>
              </a:rPr>
              <a:t> </a:t>
            </a:r>
            <a:r>
              <a:rPr sz="1600" spc="5" dirty="0">
                <a:latin typeface="Cambria"/>
                <a:cs typeface="Cambria"/>
              </a:rPr>
              <a:t>серцевого</a:t>
            </a:r>
            <a:r>
              <a:rPr sz="1600" spc="125" dirty="0">
                <a:latin typeface="Cambria"/>
                <a:cs typeface="Cambria"/>
              </a:rPr>
              <a:t> </a:t>
            </a:r>
            <a:r>
              <a:rPr sz="1600" spc="20" dirty="0">
                <a:latin typeface="Cambria"/>
                <a:cs typeface="Cambria"/>
              </a:rPr>
              <a:t>ритму</a:t>
            </a:r>
            <a:r>
              <a:rPr sz="1600" spc="120" dirty="0">
                <a:latin typeface="Cambria"/>
                <a:cs typeface="Cambria"/>
              </a:rPr>
              <a:t> </a:t>
            </a:r>
            <a:r>
              <a:rPr sz="1600" spc="50" dirty="0">
                <a:latin typeface="Cambria"/>
                <a:cs typeface="Cambria"/>
              </a:rPr>
              <a:t>чи</a:t>
            </a:r>
            <a:r>
              <a:rPr sz="1600" spc="95" dirty="0">
                <a:latin typeface="Cambria"/>
                <a:cs typeface="Cambria"/>
              </a:rPr>
              <a:t> </a:t>
            </a:r>
            <a:r>
              <a:rPr sz="1600" spc="60" dirty="0">
                <a:latin typeface="Cambria"/>
                <a:cs typeface="Cambria"/>
              </a:rPr>
              <a:t>ядухи.</a:t>
            </a:r>
            <a:endParaRPr sz="1600">
              <a:latin typeface="Cambria"/>
              <a:cs typeface="Cambria"/>
            </a:endParaRPr>
          </a:p>
          <a:p>
            <a:pPr marL="285115" marR="7620" indent="240665" algn="just">
              <a:lnSpc>
                <a:spcPct val="80000"/>
              </a:lnSpc>
              <a:spcBef>
                <a:spcPts val="600"/>
              </a:spcBef>
            </a:pPr>
            <a:r>
              <a:rPr sz="1600" spc="65" dirty="0">
                <a:latin typeface="Cambria"/>
                <a:cs typeface="Cambria"/>
              </a:rPr>
              <a:t>Можливий </a:t>
            </a:r>
            <a:r>
              <a:rPr sz="1600" spc="50" dirty="0">
                <a:latin typeface="Cambria"/>
                <a:cs typeface="Cambria"/>
              </a:rPr>
              <a:t>варіант, </a:t>
            </a:r>
            <a:r>
              <a:rPr sz="1600" spc="30" dirty="0">
                <a:latin typeface="Cambria"/>
                <a:cs typeface="Cambria"/>
              </a:rPr>
              <a:t>коли замість </a:t>
            </a:r>
            <a:r>
              <a:rPr sz="1600" spc="60" dirty="0">
                <a:latin typeface="Cambria"/>
                <a:cs typeface="Cambria"/>
              </a:rPr>
              <a:t>нападів </a:t>
            </a:r>
            <a:r>
              <a:rPr sz="1600" spc="25" dirty="0">
                <a:latin typeface="Cambria"/>
                <a:cs typeface="Cambria"/>
              </a:rPr>
              <a:t>стенокардії </a:t>
            </a:r>
            <a:r>
              <a:rPr sz="1600" spc="50" dirty="0">
                <a:latin typeface="Cambria"/>
                <a:cs typeface="Cambria"/>
              </a:rPr>
              <a:t>напруги </a:t>
            </a:r>
            <a:r>
              <a:rPr sz="1600" spc="20" dirty="0">
                <a:latin typeface="Cambria"/>
                <a:cs typeface="Cambria"/>
              </a:rPr>
              <a:t>з'являються </a:t>
            </a:r>
            <a:r>
              <a:rPr sz="1600" spc="25" dirty="0">
                <a:latin typeface="Cambria"/>
                <a:cs typeface="Cambria"/>
              </a:rPr>
              <a:t> серцевий</a:t>
            </a:r>
            <a:r>
              <a:rPr sz="1600" spc="120" dirty="0">
                <a:latin typeface="Cambria"/>
                <a:cs typeface="Cambria"/>
              </a:rPr>
              <a:t> </a:t>
            </a:r>
            <a:r>
              <a:rPr sz="1600" spc="25" dirty="0">
                <a:latin typeface="Cambria"/>
                <a:cs typeface="Cambria"/>
              </a:rPr>
              <a:t>біль</a:t>
            </a:r>
            <a:r>
              <a:rPr sz="1600" spc="100" dirty="0">
                <a:latin typeface="Cambria"/>
                <a:cs typeface="Cambria"/>
              </a:rPr>
              <a:t> </a:t>
            </a:r>
            <a:r>
              <a:rPr sz="1600" spc="55" dirty="0">
                <a:latin typeface="Cambria"/>
                <a:cs typeface="Cambria"/>
              </a:rPr>
              <a:t>і</a:t>
            </a:r>
            <a:r>
              <a:rPr sz="1600" spc="90" dirty="0">
                <a:latin typeface="Cambria"/>
                <a:cs typeface="Cambria"/>
              </a:rPr>
              <a:t> </a:t>
            </a:r>
            <a:r>
              <a:rPr sz="1600" spc="50" dirty="0">
                <a:latin typeface="Cambria"/>
                <a:cs typeface="Cambria"/>
              </a:rPr>
              <a:t>у</a:t>
            </a:r>
            <a:r>
              <a:rPr sz="1600" spc="110" dirty="0">
                <a:latin typeface="Cambria"/>
                <a:cs typeface="Cambria"/>
              </a:rPr>
              <a:t> </a:t>
            </a:r>
            <a:r>
              <a:rPr sz="1600" spc="30" dirty="0">
                <a:latin typeface="Cambria"/>
                <a:cs typeface="Cambria"/>
              </a:rPr>
              <a:t>спокої.</a:t>
            </a:r>
            <a:endParaRPr sz="1600">
              <a:latin typeface="Cambria"/>
              <a:cs typeface="Cambria"/>
            </a:endParaRPr>
          </a:p>
          <a:p>
            <a:pPr marL="285115" marR="6350" indent="238760" algn="just">
              <a:lnSpc>
                <a:spcPts val="1540"/>
              </a:lnSpc>
              <a:spcBef>
                <a:spcPts val="585"/>
              </a:spcBef>
            </a:pPr>
            <a:r>
              <a:rPr sz="1600" spc="30" dirty="0">
                <a:latin typeface="Cambria"/>
                <a:cs typeface="Cambria"/>
              </a:rPr>
              <a:t>Спостерігаються</a:t>
            </a:r>
            <a:r>
              <a:rPr sz="1600" spc="415" dirty="0">
                <a:latin typeface="Cambria"/>
                <a:cs typeface="Cambria"/>
              </a:rPr>
              <a:t> </a:t>
            </a:r>
            <a:r>
              <a:rPr sz="1600" spc="55" dirty="0">
                <a:latin typeface="Cambria"/>
                <a:cs typeface="Cambria"/>
              </a:rPr>
              <a:t>зниження</a:t>
            </a:r>
            <a:r>
              <a:rPr sz="1600" spc="60" dirty="0">
                <a:latin typeface="Cambria"/>
                <a:cs typeface="Cambria"/>
              </a:rPr>
              <a:t> </a:t>
            </a:r>
            <a:r>
              <a:rPr sz="1600" spc="15" dirty="0">
                <a:latin typeface="Cambria"/>
                <a:cs typeface="Cambria"/>
              </a:rPr>
              <a:t>переносимості</a:t>
            </a:r>
            <a:r>
              <a:rPr sz="1600" spc="20" dirty="0">
                <a:latin typeface="Cambria"/>
                <a:cs typeface="Cambria"/>
              </a:rPr>
              <a:t> </a:t>
            </a:r>
            <a:r>
              <a:rPr sz="1600" spc="55" dirty="0">
                <a:latin typeface="Cambria"/>
                <a:cs typeface="Cambria"/>
              </a:rPr>
              <a:t>фізичні</a:t>
            </a:r>
            <a:r>
              <a:rPr sz="1600" spc="60" dirty="0">
                <a:latin typeface="Cambria"/>
                <a:cs typeface="Cambria"/>
              </a:rPr>
              <a:t> навантаження </a:t>
            </a:r>
            <a:r>
              <a:rPr sz="1600" spc="65" dirty="0">
                <a:latin typeface="Cambria"/>
                <a:cs typeface="Cambria"/>
              </a:rPr>
              <a:t> </a:t>
            </a:r>
            <a:r>
              <a:rPr sz="1600" spc="40" dirty="0">
                <a:latin typeface="Cambria"/>
                <a:cs typeface="Cambria"/>
              </a:rPr>
              <a:t>(зниження</a:t>
            </a:r>
            <a:r>
              <a:rPr sz="1600" spc="45" dirty="0">
                <a:latin typeface="Cambria"/>
                <a:cs typeface="Cambria"/>
              </a:rPr>
              <a:t> </a:t>
            </a:r>
            <a:r>
              <a:rPr sz="1600" spc="10" dirty="0">
                <a:latin typeface="Cambria"/>
                <a:cs typeface="Cambria"/>
              </a:rPr>
              <a:t>толерантності</a:t>
            </a:r>
            <a:r>
              <a:rPr sz="1600" spc="15" dirty="0">
                <a:latin typeface="Cambria"/>
                <a:cs typeface="Cambria"/>
              </a:rPr>
              <a:t> </a:t>
            </a:r>
            <a:r>
              <a:rPr sz="1600" spc="-20" dirty="0">
                <a:latin typeface="Cambria"/>
                <a:cs typeface="Cambria"/>
              </a:rPr>
              <a:t>до</a:t>
            </a:r>
            <a:r>
              <a:rPr sz="1600" spc="315" dirty="0">
                <a:latin typeface="Cambria"/>
                <a:cs typeface="Cambria"/>
              </a:rPr>
              <a:t> </a:t>
            </a:r>
            <a:r>
              <a:rPr sz="1600" spc="25" dirty="0">
                <a:latin typeface="Cambria"/>
                <a:cs typeface="Cambria"/>
              </a:rPr>
              <a:t>фізичного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spc="50" dirty="0">
                <a:latin typeface="Cambria"/>
                <a:cs typeface="Cambria"/>
              </a:rPr>
              <a:t>навантаженні),і</a:t>
            </a:r>
            <a:r>
              <a:rPr sz="1600" spc="55" dirty="0">
                <a:latin typeface="Cambria"/>
                <a:cs typeface="Cambria"/>
              </a:rPr>
              <a:t> </a:t>
            </a:r>
            <a:r>
              <a:rPr sz="1600" spc="30" dirty="0">
                <a:latin typeface="Cambria"/>
                <a:cs typeface="Cambria"/>
              </a:rPr>
              <a:t>навіть</a:t>
            </a:r>
            <a:r>
              <a:rPr sz="1600" spc="415" dirty="0">
                <a:latin typeface="Cambria"/>
                <a:cs typeface="Cambria"/>
              </a:rPr>
              <a:t> </a:t>
            </a:r>
            <a:r>
              <a:rPr sz="1600" spc="55" dirty="0">
                <a:latin typeface="Cambria"/>
                <a:cs typeface="Cambria"/>
              </a:rPr>
              <a:t>зниження </a:t>
            </a:r>
            <a:r>
              <a:rPr sz="1600" spc="60" dirty="0">
                <a:latin typeface="Cambria"/>
                <a:cs typeface="Cambria"/>
              </a:rPr>
              <a:t> </a:t>
            </a:r>
            <a:r>
              <a:rPr sz="1600" spc="20" dirty="0">
                <a:latin typeface="Cambria"/>
                <a:cs typeface="Cambria"/>
              </a:rPr>
              <a:t>ефективності</a:t>
            </a:r>
            <a:r>
              <a:rPr sz="1600" spc="90" dirty="0">
                <a:latin typeface="Cambria"/>
                <a:cs typeface="Cambria"/>
              </a:rPr>
              <a:t> </a:t>
            </a:r>
            <a:r>
              <a:rPr sz="1600" spc="30" dirty="0">
                <a:latin typeface="Cambria"/>
                <a:cs typeface="Cambria"/>
              </a:rPr>
              <a:t>прийому</a:t>
            </a:r>
            <a:r>
              <a:rPr sz="1600" spc="130" dirty="0">
                <a:latin typeface="Cambria"/>
                <a:cs typeface="Cambria"/>
              </a:rPr>
              <a:t> </a:t>
            </a:r>
            <a:r>
              <a:rPr sz="1600" spc="35" dirty="0">
                <a:latin typeface="Cambria"/>
                <a:cs typeface="Cambria"/>
              </a:rPr>
              <a:t>нітрогліцерину.</a:t>
            </a:r>
            <a:endParaRPr sz="16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1666"/>
            <a:ext cx="46716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80" dirty="0"/>
              <a:t>СТЕНОКАРДІЯ</a:t>
            </a:r>
            <a:r>
              <a:rPr sz="3000" spc="-20" dirty="0"/>
              <a:t> </a:t>
            </a:r>
            <a:r>
              <a:rPr sz="3000" spc="-30" dirty="0"/>
              <a:t>НАПРУГИ.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459740" y="1920367"/>
            <a:ext cx="8092440" cy="38658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115" indent="-273050">
              <a:lnSpc>
                <a:spcPts val="3025"/>
              </a:lnSpc>
              <a:spcBef>
                <a:spcPts val="95"/>
              </a:spcBef>
              <a:buClr>
                <a:srgbClr val="FD8537"/>
              </a:buClr>
              <a:buSzPct val="69642"/>
              <a:buFont typeface="Wingdings"/>
              <a:buChar char=""/>
              <a:tabLst>
                <a:tab pos="285750" algn="l"/>
              </a:tabLst>
            </a:pP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Вперше</a:t>
            </a:r>
            <a:r>
              <a:rPr sz="2800" u="heavy" spc="4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800" u="heavy" spc="-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виникла</a:t>
            </a:r>
            <a:r>
              <a:rPr sz="2800" u="heavy" spc="3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800" u="heavy" spc="-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стенокардія</a:t>
            </a:r>
            <a:r>
              <a:rPr sz="2800" u="heavy" spc="5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800" u="heavy" spc="-2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напруги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1155" dirty="0">
                <a:latin typeface="Microsoft Sans Serif"/>
                <a:cs typeface="Microsoft Sans Serif"/>
              </a:rPr>
              <a:t>—</a:t>
            </a:r>
            <a:endParaRPr sz="2800">
              <a:latin typeface="Microsoft Sans Serif"/>
              <a:cs typeface="Microsoft Sans Serif"/>
            </a:endParaRPr>
          </a:p>
          <a:p>
            <a:pPr marL="285115" marR="139700">
              <a:lnSpc>
                <a:spcPts val="2690"/>
              </a:lnSpc>
              <a:spcBef>
                <a:spcPts val="310"/>
              </a:spcBef>
            </a:pPr>
            <a:r>
              <a:rPr sz="2800" spc="-5" dirty="0">
                <a:latin typeface="Microsoft Sans Serif"/>
                <a:cs typeface="Microsoft Sans Serif"/>
              </a:rPr>
              <a:t>тривалість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захворювання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від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моменту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появи 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перших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симптомів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хвороби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становить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близько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1-місяця.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І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на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цій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стадії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хворобу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можна</a:t>
            </a:r>
            <a:endParaRPr sz="2800">
              <a:latin typeface="Microsoft Sans Serif"/>
              <a:cs typeface="Microsoft Sans Serif"/>
            </a:endParaRPr>
          </a:p>
          <a:p>
            <a:pPr marL="285115" marR="434340">
              <a:lnSpc>
                <a:spcPct val="80100"/>
              </a:lnSpc>
              <a:spcBef>
                <a:spcPts val="15"/>
              </a:spcBef>
            </a:pPr>
            <a:r>
              <a:rPr sz="2800" spc="-25" dirty="0">
                <a:latin typeface="Microsoft Sans Serif"/>
                <a:cs typeface="Microsoft Sans Serif"/>
              </a:rPr>
              <a:t>зупинити,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тобто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за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адекватного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лікування 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відбувається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зворотний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розвиток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симптомів.</a:t>
            </a:r>
            <a:endParaRPr sz="2800">
              <a:latin typeface="Microsoft Sans Serif"/>
              <a:cs typeface="Microsoft Sans Serif"/>
            </a:endParaRPr>
          </a:p>
          <a:p>
            <a:pPr marL="285115">
              <a:lnSpc>
                <a:spcPts val="2350"/>
              </a:lnSpc>
            </a:pPr>
            <a:r>
              <a:rPr sz="2800" spc="-50" dirty="0">
                <a:latin typeface="Microsoft Sans Serif"/>
                <a:cs typeface="Microsoft Sans Serif"/>
              </a:rPr>
              <a:t>Завдяки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відповідному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лікуванню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вона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spc="-60" dirty="0">
                <a:latin typeface="Microsoft Sans Serif"/>
                <a:cs typeface="Microsoft Sans Serif"/>
              </a:rPr>
              <a:t>може</a:t>
            </a:r>
            <a:endParaRPr sz="2800">
              <a:latin typeface="Microsoft Sans Serif"/>
              <a:cs typeface="Microsoft Sans Serif"/>
            </a:endParaRPr>
          </a:p>
          <a:p>
            <a:pPr marL="285115" marR="5080">
              <a:lnSpc>
                <a:spcPct val="80000"/>
              </a:lnSpc>
              <a:spcBef>
                <a:spcPts val="335"/>
              </a:spcBef>
            </a:pPr>
            <a:r>
              <a:rPr sz="2800" spc="-15" dirty="0">
                <a:latin typeface="Microsoft Sans Serif"/>
                <a:cs typeface="Microsoft Sans Serif"/>
              </a:rPr>
              <a:t>регресувати.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Інакше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захворювання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переходить </a:t>
            </a:r>
            <a:r>
              <a:rPr sz="2800" spc="-72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у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наступну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групу: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стабільна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стенокардія</a:t>
            </a:r>
            <a:endParaRPr sz="2800">
              <a:latin typeface="Microsoft Sans Serif"/>
              <a:cs typeface="Microsoft Sans Serif"/>
            </a:endParaRPr>
          </a:p>
          <a:p>
            <a:pPr marL="285115" marR="269240">
              <a:lnSpc>
                <a:spcPct val="80000"/>
              </a:lnSpc>
              <a:spcBef>
                <a:spcPts val="5"/>
              </a:spcBef>
            </a:pPr>
            <a:r>
              <a:rPr sz="2800" spc="-20" dirty="0">
                <a:latin typeface="Microsoft Sans Serif"/>
                <a:cs typeface="Microsoft Sans Serif"/>
              </a:rPr>
              <a:t>напруги,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чи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прогресуюча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стенокардія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,і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навіть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інфаркт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міокарда.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59841"/>
            <a:ext cx="46716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80" dirty="0"/>
              <a:t>СТЕНОКАРДІЯ</a:t>
            </a:r>
            <a:r>
              <a:rPr sz="3000" spc="-20" dirty="0"/>
              <a:t> </a:t>
            </a:r>
            <a:r>
              <a:rPr sz="3000" spc="-30" dirty="0"/>
              <a:t>НАПРУГИ.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293014" y="1036446"/>
            <a:ext cx="7729855" cy="526986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285115" marR="1625600" indent="-273050">
              <a:lnSpc>
                <a:spcPts val="1920"/>
              </a:lnSpc>
              <a:spcBef>
                <a:spcPts val="565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5750" algn="l"/>
              </a:tabLst>
            </a:pP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Стабільна</a:t>
            </a:r>
            <a:r>
              <a:rPr sz="2000" u="heavy" spc="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heavy" spc="-2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стенокардія </a:t>
            </a:r>
            <a:r>
              <a:rPr sz="2000" u="heavy" spc="-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напруги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830" dirty="0">
                <a:latin typeface="Microsoft Sans Serif"/>
                <a:cs typeface="Microsoft Sans Serif"/>
              </a:rPr>
              <a:t>—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при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тривалості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захворювання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більше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одного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місяця.</a:t>
            </a:r>
            <a:endParaRPr sz="2000">
              <a:latin typeface="Microsoft Sans Serif"/>
              <a:cs typeface="Microsoft Sans Serif"/>
            </a:endParaRPr>
          </a:p>
          <a:p>
            <a:pPr marL="285115" marR="139700" indent="-273050">
              <a:lnSpc>
                <a:spcPct val="80000"/>
              </a:lnSpc>
              <a:spcBef>
                <a:spcPts val="615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575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Провідним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симптомом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20" dirty="0">
                <a:latin typeface="Microsoft Sans Serif"/>
                <a:cs typeface="Microsoft Sans Serif"/>
              </a:rPr>
              <a:t>є </a:t>
            </a:r>
            <a:r>
              <a:rPr sz="2000" spc="-10" dirty="0">
                <a:latin typeface="Microsoft Sans Serif"/>
                <a:cs typeface="Microsoft Sans Serif"/>
              </a:rPr>
              <a:t>напад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загрудинного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болю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у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відповідь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на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фізичне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навантаження. </a:t>
            </a:r>
            <a:r>
              <a:rPr sz="2000" dirty="0">
                <a:latin typeface="Microsoft Sans Serif"/>
                <a:cs typeface="Microsoft Sans Serif"/>
              </a:rPr>
              <a:t>Біль </a:t>
            </a:r>
            <a:r>
              <a:rPr sz="2000" spc="-5" dirty="0">
                <a:latin typeface="Microsoft Sans Serif"/>
                <a:cs typeface="Microsoft Sans Serif"/>
              </a:rPr>
              <a:t>припиняється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приблизно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250" dirty="0">
                <a:latin typeface="Microsoft Sans Serif"/>
                <a:cs typeface="Microsoft Sans Serif"/>
              </a:rPr>
              <a:t>1—2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хв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після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припинення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фізичної </a:t>
            </a:r>
            <a:r>
              <a:rPr sz="2000" spc="-10" dirty="0">
                <a:latin typeface="Microsoft Sans Serif"/>
                <a:cs typeface="Microsoft Sans Serif"/>
              </a:rPr>
              <a:t>активності,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spc="-40" dirty="0">
                <a:latin typeface="Microsoft Sans Serif"/>
                <a:cs typeface="Microsoft Sans Serif"/>
              </a:rPr>
              <a:t>може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відчуватися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у 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ділянці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серця,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лівій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половині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грудної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клітини,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області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шлунка, 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15" dirty="0">
                <a:latin typeface="Microsoft Sans Serif"/>
                <a:cs typeface="Microsoft Sans Serif"/>
              </a:rPr>
              <a:t>лівої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40" dirty="0">
                <a:latin typeface="Microsoft Sans Serif"/>
                <a:cs typeface="Microsoft Sans Serif"/>
              </a:rPr>
              <a:t>руки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чи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лівого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плеча.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Можлива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іррадіація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болю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-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біль 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віддає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зуби,нижню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щелепу,ліву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лопатку,іноді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у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живіт.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За </a:t>
            </a:r>
            <a:r>
              <a:rPr sz="2000" spc="-25" dirty="0">
                <a:latin typeface="Microsoft Sans Serif"/>
                <a:cs typeface="Microsoft Sans Serif"/>
              </a:rPr>
              <a:t> характером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біль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буває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стискаючим,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колючим,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деякі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пацієнти 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описують </a:t>
            </a:r>
            <a:r>
              <a:rPr sz="2000" spc="-20" dirty="0">
                <a:latin typeface="Microsoft Sans Serif"/>
                <a:cs typeface="Microsoft Sans Serif"/>
              </a:rPr>
              <a:t>його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65" dirty="0">
                <a:latin typeface="Microsoft Sans Serif"/>
                <a:cs typeface="Microsoft Sans Serif"/>
              </a:rPr>
              <a:t>як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«свердлячий»,«ниючий».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Приступ </a:t>
            </a:r>
            <a:r>
              <a:rPr sz="2000" spc="-40" dirty="0">
                <a:latin typeface="Microsoft Sans Serif"/>
                <a:cs typeface="Microsoft Sans Serif"/>
              </a:rPr>
              <a:t>може 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тривати</a:t>
            </a:r>
            <a:r>
              <a:rPr sz="2000" spc="-5" dirty="0">
                <a:latin typeface="Microsoft Sans Serif"/>
                <a:cs typeface="Microsoft Sans Serif"/>
              </a:rPr>
              <a:t> від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270" dirty="0">
                <a:latin typeface="Microsoft Sans Serif"/>
                <a:cs typeface="Microsoft Sans Serif"/>
              </a:rPr>
              <a:t>2—5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хв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до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10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хв.</a:t>
            </a:r>
            <a:endParaRPr sz="2000">
              <a:latin typeface="Microsoft Sans Serif"/>
              <a:cs typeface="Microsoft Sans Serif"/>
            </a:endParaRPr>
          </a:p>
          <a:p>
            <a:pPr marL="640715">
              <a:lnSpc>
                <a:spcPts val="2160"/>
              </a:lnSpc>
              <a:spcBef>
                <a:spcPts val="120"/>
              </a:spcBef>
            </a:pPr>
            <a:r>
              <a:rPr sz="2000" spc="-10" dirty="0">
                <a:latin typeface="Microsoft Sans Serif"/>
                <a:cs typeface="Microsoft Sans Serif"/>
              </a:rPr>
              <a:t>У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разі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подібного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нападу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пацієнт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завмирає,</a:t>
            </a:r>
            <a:r>
              <a:rPr sz="2000" spc="-10" dirty="0">
                <a:latin typeface="Microsoft Sans Serif"/>
                <a:cs typeface="Microsoft Sans Serif"/>
              </a:rPr>
              <a:t> відчуває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страх.</a:t>
            </a:r>
            <a:endParaRPr sz="2000">
              <a:latin typeface="Microsoft Sans Serif"/>
              <a:cs typeface="Microsoft Sans Serif"/>
            </a:endParaRPr>
          </a:p>
          <a:p>
            <a:pPr marL="285115" marR="695960">
              <a:lnSpc>
                <a:spcPct val="80000"/>
              </a:lnSpc>
              <a:spcBef>
                <a:spcPts val="245"/>
              </a:spcBef>
            </a:pPr>
            <a:r>
              <a:rPr sz="2000" spc="-10" dirty="0">
                <a:latin typeface="Microsoft Sans Serif"/>
                <a:cs typeface="Microsoft Sans Serif"/>
              </a:rPr>
              <a:t>З'являється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страдницький</a:t>
            </a:r>
            <a:r>
              <a:rPr sz="2000" spc="-25" dirty="0">
                <a:latin typeface="Microsoft Sans Serif"/>
                <a:cs typeface="Microsoft Sans Serif"/>
              </a:rPr>
              <a:t> вираз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на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обличчі.</a:t>
            </a:r>
            <a:r>
              <a:rPr sz="2000" spc="-5" dirty="0">
                <a:latin typeface="Microsoft Sans Serif"/>
                <a:cs typeface="Microsoft Sans Serif"/>
              </a:rPr>
              <a:t> Шкіра</a:t>
            </a:r>
            <a:r>
              <a:rPr sz="2000" spc="4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бліда,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кінцівки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стають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холодними.</a:t>
            </a:r>
            <a:endParaRPr sz="2000">
              <a:latin typeface="Microsoft Sans Serif"/>
              <a:cs typeface="Microsoft Sans Serif"/>
            </a:endParaRPr>
          </a:p>
          <a:p>
            <a:pPr marL="285115" marR="309245" indent="354965">
              <a:lnSpc>
                <a:spcPts val="1920"/>
              </a:lnSpc>
              <a:spcBef>
                <a:spcPts val="585"/>
              </a:spcBef>
            </a:pPr>
            <a:r>
              <a:rPr sz="2000" spc="-5" dirty="0">
                <a:latin typeface="Microsoft Sans Serif"/>
                <a:cs typeface="Microsoft Sans Serif"/>
              </a:rPr>
              <a:t>При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цьому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частота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серцевих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скорочень </a:t>
            </a:r>
            <a:r>
              <a:rPr sz="2000" spc="-35" dirty="0">
                <a:latin typeface="Microsoft Sans Serif"/>
                <a:cs typeface="Microsoft Sans Serif"/>
              </a:rPr>
              <a:t>спочатку 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збільшується,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потім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може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знижуватись. Нерідко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з'являються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аритмії.</a:t>
            </a:r>
            <a:endParaRPr sz="2000">
              <a:latin typeface="Microsoft Sans Serif"/>
              <a:cs typeface="Microsoft Sans Serif"/>
            </a:endParaRPr>
          </a:p>
          <a:p>
            <a:pPr marL="285115" indent="-273050">
              <a:lnSpc>
                <a:spcPts val="2160"/>
              </a:lnSpc>
              <a:spcBef>
                <a:spcPts val="135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575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Стан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полегшується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після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прийому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нітрогліцерину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протягом</a:t>
            </a:r>
            <a:r>
              <a:rPr sz="2000" spc="40" dirty="0">
                <a:latin typeface="Microsoft Sans Serif"/>
                <a:cs typeface="Microsoft Sans Serif"/>
              </a:rPr>
              <a:t> </a:t>
            </a:r>
            <a:r>
              <a:rPr sz="2000" spc="375" dirty="0">
                <a:latin typeface="Microsoft Sans Serif"/>
                <a:cs typeface="Microsoft Sans Serif"/>
              </a:rPr>
              <a:t>1—</a:t>
            </a:r>
            <a:endParaRPr sz="2000">
              <a:latin typeface="Microsoft Sans Serif"/>
              <a:cs typeface="Microsoft Sans Serif"/>
            </a:endParaRPr>
          </a:p>
          <a:p>
            <a:pPr marL="285115" marR="562610">
              <a:lnSpc>
                <a:spcPts val="1920"/>
              </a:lnSpc>
              <a:spcBef>
                <a:spcPts val="225"/>
              </a:spcBef>
            </a:pPr>
            <a:r>
              <a:rPr sz="2000" dirty="0">
                <a:latin typeface="Microsoft Sans Serif"/>
                <a:cs typeface="Microsoft Sans Serif"/>
              </a:rPr>
              <a:t>3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хв.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Зменшення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чи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зникнення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болю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може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відбутися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після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зміни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положення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тіла.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64414"/>
            <a:ext cx="42779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285" dirty="0">
                <a:latin typeface="Cambria"/>
                <a:cs typeface="Cambria"/>
              </a:rPr>
              <a:t>С</a:t>
            </a:r>
            <a:r>
              <a:rPr spc="285" dirty="0">
                <a:latin typeface="Cambria"/>
                <a:cs typeface="Cambria"/>
              </a:rPr>
              <a:t>ТЕНОКАРДІЯ</a:t>
            </a:r>
            <a:r>
              <a:rPr spc="275" dirty="0">
                <a:latin typeface="Cambria"/>
                <a:cs typeface="Cambria"/>
              </a:rPr>
              <a:t> </a:t>
            </a:r>
            <a:r>
              <a:rPr spc="290" dirty="0">
                <a:latin typeface="Cambria"/>
                <a:cs typeface="Cambria"/>
              </a:rPr>
              <a:t>НАПРУГИ</a:t>
            </a:r>
            <a:r>
              <a:rPr sz="3000" spc="290" dirty="0">
                <a:latin typeface="Cambria"/>
                <a:cs typeface="Cambria"/>
              </a:rPr>
              <a:t>.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3014" y="1039495"/>
            <a:ext cx="8056880" cy="502602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285115" marR="5080" indent="-273050">
              <a:lnSpc>
                <a:spcPct val="80000"/>
              </a:lnSpc>
              <a:spcBef>
                <a:spcPts val="585"/>
              </a:spcBef>
            </a:pPr>
            <a:r>
              <a:rPr sz="2000" spc="100" dirty="0">
                <a:latin typeface="Cambria"/>
                <a:cs typeface="Cambria"/>
              </a:rPr>
              <a:t>Залежно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від</a:t>
            </a:r>
            <a:r>
              <a:rPr sz="2000" spc="110" dirty="0">
                <a:latin typeface="Cambria"/>
                <a:cs typeface="Cambria"/>
              </a:rPr>
              <a:t> </a:t>
            </a:r>
            <a:r>
              <a:rPr sz="2000" spc="20" dirty="0">
                <a:latin typeface="Cambria"/>
                <a:cs typeface="Cambria"/>
              </a:rPr>
              <a:t>здатності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хворого</a:t>
            </a:r>
            <a:r>
              <a:rPr sz="2000" spc="80" dirty="0">
                <a:latin typeface="Cambria"/>
                <a:cs typeface="Cambria"/>
              </a:rPr>
              <a:t> </a:t>
            </a:r>
            <a:r>
              <a:rPr sz="2000" spc="25" dirty="0">
                <a:latin typeface="Cambria"/>
                <a:cs typeface="Cambria"/>
              </a:rPr>
              <a:t>переносити</a:t>
            </a:r>
            <a:r>
              <a:rPr sz="2000" spc="65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фізичні</a:t>
            </a:r>
            <a:r>
              <a:rPr sz="2000" spc="80" dirty="0">
                <a:latin typeface="Cambria"/>
                <a:cs typeface="Cambria"/>
              </a:rPr>
              <a:t> навантаження </a:t>
            </a:r>
            <a:r>
              <a:rPr sz="2000" spc="-425" dirty="0">
                <a:latin typeface="Cambria"/>
                <a:cs typeface="Cambria"/>
              </a:rPr>
              <a:t> </a:t>
            </a:r>
            <a:r>
              <a:rPr sz="2000" spc="65" dirty="0">
                <a:latin typeface="Cambria"/>
                <a:cs typeface="Cambria"/>
              </a:rPr>
              <a:t>цей</a:t>
            </a:r>
            <a:r>
              <a:rPr sz="2000" spc="80" dirty="0">
                <a:latin typeface="Cambria"/>
                <a:cs typeface="Cambria"/>
              </a:rPr>
              <a:t> </a:t>
            </a:r>
            <a:r>
              <a:rPr sz="2000" spc="65" dirty="0">
                <a:latin typeface="Cambria"/>
                <a:cs typeface="Cambria"/>
              </a:rPr>
              <a:t>варіант</a:t>
            </a:r>
            <a:r>
              <a:rPr sz="2000" spc="90" dirty="0">
                <a:latin typeface="Cambria"/>
                <a:cs typeface="Cambria"/>
              </a:rPr>
              <a:t> </a:t>
            </a:r>
            <a:r>
              <a:rPr sz="2000" spc="35" dirty="0">
                <a:latin typeface="Cambria"/>
                <a:cs typeface="Cambria"/>
              </a:rPr>
              <a:t>стенокардії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85" dirty="0">
                <a:latin typeface="Cambria"/>
                <a:cs typeface="Cambria"/>
              </a:rPr>
              <a:t>лікарі</a:t>
            </a:r>
            <a:r>
              <a:rPr sz="2000" spc="80" dirty="0">
                <a:latin typeface="Cambria"/>
                <a:cs typeface="Cambria"/>
              </a:rPr>
              <a:t> </a:t>
            </a:r>
            <a:r>
              <a:rPr sz="2000" spc="45" dirty="0">
                <a:latin typeface="Cambria"/>
                <a:cs typeface="Cambria"/>
              </a:rPr>
              <a:t>ділять</a:t>
            </a:r>
            <a:r>
              <a:rPr sz="2000" spc="100" dirty="0">
                <a:latin typeface="Cambria"/>
                <a:cs typeface="Cambria"/>
              </a:rPr>
              <a:t> </a:t>
            </a:r>
            <a:r>
              <a:rPr sz="2000" spc="105" dirty="0">
                <a:latin typeface="Cambria"/>
                <a:cs typeface="Cambria"/>
              </a:rPr>
              <a:t>на</a:t>
            </a:r>
            <a:r>
              <a:rPr sz="2000" spc="90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класи</a:t>
            </a:r>
            <a:r>
              <a:rPr sz="2000" spc="70" dirty="0">
                <a:latin typeface="Cambria"/>
                <a:cs typeface="Cambria"/>
              </a:rPr>
              <a:t> (Канадська 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spc="70" dirty="0">
                <a:latin typeface="Cambria"/>
                <a:cs typeface="Cambria"/>
              </a:rPr>
              <a:t>асоціація</a:t>
            </a:r>
            <a:r>
              <a:rPr sz="2000" spc="65" dirty="0">
                <a:latin typeface="Cambria"/>
                <a:cs typeface="Cambria"/>
              </a:rPr>
              <a:t> </a:t>
            </a:r>
            <a:r>
              <a:rPr sz="2000" spc="50" dirty="0">
                <a:latin typeface="Cambria"/>
                <a:cs typeface="Cambria"/>
              </a:rPr>
              <a:t>кардіологів,</a:t>
            </a:r>
            <a:r>
              <a:rPr sz="2000" spc="55" dirty="0">
                <a:latin typeface="Cambria"/>
                <a:cs typeface="Cambria"/>
              </a:rPr>
              <a:t> </a:t>
            </a:r>
            <a:r>
              <a:rPr sz="2000" spc="5" dirty="0">
                <a:latin typeface="Cambria"/>
                <a:cs typeface="Cambria"/>
              </a:rPr>
              <a:t>1974).</a:t>
            </a:r>
            <a:endParaRPr sz="2000">
              <a:latin typeface="Cambria"/>
              <a:cs typeface="Cambria"/>
            </a:endParaRPr>
          </a:p>
          <a:p>
            <a:pPr marL="285115" marR="286385" indent="-273050">
              <a:lnSpc>
                <a:spcPct val="80000"/>
              </a:lnSpc>
              <a:spcBef>
                <a:spcPts val="595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5750" algn="l"/>
              </a:tabLst>
            </a:pPr>
            <a:r>
              <a:rPr sz="2000" spc="165" dirty="0">
                <a:latin typeface="Cambria"/>
                <a:cs typeface="Cambria"/>
              </a:rPr>
              <a:t>І</a:t>
            </a:r>
            <a:r>
              <a:rPr sz="2000" spc="110" dirty="0">
                <a:latin typeface="Cambria"/>
                <a:cs typeface="Cambria"/>
              </a:rPr>
              <a:t> </a:t>
            </a:r>
            <a:r>
              <a:rPr sz="2000" spc="80" dirty="0">
                <a:latin typeface="Cambria"/>
                <a:cs typeface="Cambria"/>
              </a:rPr>
              <a:t>клас</a:t>
            </a:r>
            <a:r>
              <a:rPr sz="2000" spc="9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—</a:t>
            </a:r>
            <a:r>
              <a:rPr sz="2000" spc="100" dirty="0">
                <a:latin typeface="Cambria"/>
                <a:cs typeface="Cambria"/>
              </a:rPr>
              <a:t> </a:t>
            </a:r>
            <a:r>
              <a:rPr sz="2000" spc="85" dirty="0">
                <a:latin typeface="Cambria"/>
                <a:cs typeface="Cambria"/>
              </a:rPr>
              <a:t>напади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spc="-10" dirty="0">
                <a:latin typeface="Cambria"/>
                <a:cs typeface="Cambria"/>
              </a:rPr>
              <a:t>болю</a:t>
            </a:r>
            <a:r>
              <a:rPr sz="2000" spc="105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виникають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85" dirty="0">
                <a:latin typeface="Cambria"/>
                <a:cs typeface="Cambria"/>
              </a:rPr>
              <a:t>лише</a:t>
            </a:r>
            <a:r>
              <a:rPr sz="2000" spc="95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за</a:t>
            </a:r>
            <a:r>
              <a:rPr sz="2000" spc="114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значних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фізичних </a:t>
            </a:r>
            <a:r>
              <a:rPr sz="2000" spc="-425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навантажень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5" dirty="0">
                <a:latin typeface="Cambria"/>
                <a:cs typeface="Cambria"/>
              </a:rPr>
              <a:t>або</a:t>
            </a:r>
            <a:r>
              <a:rPr sz="2000" spc="90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за</a:t>
            </a:r>
            <a:r>
              <a:rPr sz="2000" spc="105" dirty="0">
                <a:latin typeface="Cambria"/>
                <a:cs typeface="Cambria"/>
              </a:rPr>
              <a:t> </a:t>
            </a:r>
            <a:r>
              <a:rPr sz="2000" spc="60" dirty="0">
                <a:latin typeface="Cambria"/>
                <a:cs typeface="Cambria"/>
              </a:rPr>
              <a:t>виконаняі</a:t>
            </a:r>
            <a:r>
              <a:rPr sz="2000" spc="65" dirty="0">
                <a:latin typeface="Cambria"/>
                <a:cs typeface="Cambria"/>
              </a:rPr>
              <a:t> </a:t>
            </a:r>
            <a:r>
              <a:rPr sz="2000" spc="80" dirty="0">
                <a:latin typeface="Cambria"/>
                <a:cs typeface="Cambria"/>
              </a:rPr>
              <a:t>навантаження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30" dirty="0">
                <a:latin typeface="Cambria"/>
                <a:cs typeface="Cambria"/>
              </a:rPr>
              <a:t>в</a:t>
            </a:r>
            <a:r>
              <a:rPr sz="2000" spc="114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занадто </a:t>
            </a:r>
            <a:r>
              <a:rPr sz="2000" spc="45" dirty="0">
                <a:latin typeface="Cambria"/>
                <a:cs typeface="Cambria"/>
              </a:rPr>
              <a:t> </a:t>
            </a:r>
            <a:r>
              <a:rPr sz="2000" spc="50" dirty="0">
                <a:latin typeface="Cambria"/>
                <a:cs typeface="Cambria"/>
              </a:rPr>
              <a:t>швидкому</a:t>
            </a:r>
            <a:r>
              <a:rPr sz="2000" spc="80" dirty="0">
                <a:latin typeface="Cambria"/>
                <a:cs typeface="Cambria"/>
              </a:rPr>
              <a:t> </a:t>
            </a:r>
            <a:r>
              <a:rPr sz="2000" spc="60" dirty="0">
                <a:latin typeface="Cambria"/>
                <a:cs typeface="Cambria"/>
              </a:rPr>
              <a:t>темпі.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spc="95" dirty="0">
                <a:latin typeface="Cambria"/>
                <a:cs typeface="Cambria"/>
              </a:rPr>
              <a:t>Звичайні</a:t>
            </a:r>
            <a:r>
              <a:rPr sz="2000" spc="60" dirty="0">
                <a:latin typeface="Cambria"/>
                <a:cs typeface="Cambria"/>
              </a:rPr>
              <a:t> </a:t>
            </a:r>
            <a:r>
              <a:rPr sz="2000" spc="80" dirty="0">
                <a:latin typeface="Cambria"/>
                <a:cs typeface="Cambria"/>
              </a:rPr>
              <a:t>для</a:t>
            </a:r>
            <a:r>
              <a:rPr sz="2000" spc="110" dirty="0">
                <a:latin typeface="Cambria"/>
                <a:cs typeface="Cambria"/>
              </a:rPr>
              <a:t> </a:t>
            </a:r>
            <a:r>
              <a:rPr sz="2000" spc="5" dirty="0">
                <a:latin typeface="Cambria"/>
                <a:cs typeface="Cambria"/>
              </a:rPr>
              <a:t>хворого</a:t>
            </a:r>
            <a:r>
              <a:rPr sz="2000" spc="80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фізичні </a:t>
            </a:r>
            <a:r>
              <a:rPr sz="2000" spc="30" dirty="0">
                <a:latin typeface="Cambria"/>
                <a:cs typeface="Cambria"/>
              </a:rPr>
              <a:t>переносяться </a:t>
            </a:r>
            <a:r>
              <a:rPr sz="2000" spc="-425" dirty="0">
                <a:latin typeface="Cambria"/>
                <a:cs typeface="Cambria"/>
              </a:rPr>
              <a:t> </a:t>
            </a:r>
            <a:r>
              <a:rPr sz="2000" spc="25" dirty="0">
                <a:latin typeface="Cambria"/>
                <a:cs typeface="Cambria"/>
              </a:rPr>
              <a:t>добре,не</a:t>
            </a:r>
            <a:r>
              <a:rPr sz="2000" spc="65" dirty="0">
                <a:latin typeface="Cambria"/>
                <a:cs typeface="Cambria"/>
              </a:rPr>
              <a:t> викликаючи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85" dirty="0">
                <a:latin typeface="Cambria"/>
                <a:cs typeface="Cambria"/>
              </a:rPr>
              <a:t>нападів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50" dirty="0">
                <a:latin typeface="Cambria"/>
                <a:cs typeface="Cambria"/>
              </a:rPr>
              <a:t>загрудинной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20" dirty="0">
                <a:latin typeface="Cambria"/>
                <a:cs typeface="Cambria"/>
              </a:rPr>
              <a:t>болю.</a:t>
            </a:r>
            <a:endParaRPr sz="2000">
              <a:latin typeface="Cambria"/>
              <a:cs typeface="Cambria"/>
            </a:endParaRPr>
          </a:p>
          <a:p>
            <a:pPr marL="285115" indent="-273050">
              <a:lnSpc>
                <a:spcPts val="2160"/>
              </a:lnSpc>
              <a:spcBef>
                <a:spcPts val="120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5750" algn="l"/>
              </a:tabLst>
            </a:pPr>
            <a:r>
              <a:rPr sz="2000" spc="165" dirty="0">
                <a:latin typeface="Cambria"/>
                <a:cs typeface="Cambria"/>
              </a:rPr>
              <a:t>ІІ</a:t>
            </a:r>
            <a:r>
              <a:rPr sz="2000" spc="95" dirty="0">
                <a:latin typeface="Cambria"/>
                <a:cs typeface="Cambria"/>
              </a:rPr>
              <a:t> </a:t>
            </a:r>
            <a:r>
              <a:rPr sz="2000" spc="80" dirty="0">
                <a:latin typeface="Cambria"/>
                <a:cs typeface="Cambria"/>
              </a:rPr>
              <a:t>клас</a:t>
            </a:r>
            <a:r>
              <a:rPr sz="2000" spc="110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—</a:t>
            </a:r>
            <a:r>
              <a:rPr sz="2000" spc="95" dirty="0">
                <a:latin typeface="Cambria"/>
                <a:cs typeface="Cambria"/>
              </a:rPr>
              <a:t> </a:t>
            </a:r>
            <a:r>
              <a:rPr sz="2000" spc="85" dirty="0">
                <a:latin typeface="Cambria"/>
                <a:cs typeface="Cambria"/>
              </a:rPr>
              <a:t>напади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35" dirty="0">
                <a:latin typeface="Cambria"/>
                <a:cs typeface="Cambria"/>
              </a:rPr>
              <a:t>стенокардії</a:t>
            </a:r>
            <a:r>
              <a:rPr sz="2000" spc="65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виникають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65" dirty="0">
                <a:latin typeface="Cambria"/>
                <a:cs typeface="Cambria"/>
              </a:rPr>
              <a:t>при</a:t>
            </a:r>
            <a:r>
              <a:rPr sz="2000" spc="95" dirty="0">
                <a:latin typeface="Cambria"/>
                <a:cs typeface="Cambria"/>
              </a:rPr>
              <a:t> </a:t>
            </a:r>
            <a:r>
              <a:rPr sz="2000" spc="20" dirty="0">
                <a:latin typeface="Cambria"/>
                <a:cs typeface="Cambria"/>
              </a:rPr>
              <a:t>ходьбі</a:t>
            </a:r>
            <a:r>
              <a:rPr sz="2000" spc="60" dirty="0">
                <a:latin typeface="Cambria"/>
                <a:cs typeface="Cambria"/>
              </a:rPr>
              <a:t> </a:t>
            </a:r>
            <a:r>
              <a:rPr sz="2000" spc="105" dirty="0">
                <a:latin typeface="Cambria"/>
                <a:cs typeface="Cambria"/>
              </a:rPr>
              <a:t>на</a:t>
            </a:r>
            <a:endParaRPr sz="2000">
              <a:latin typeface="Cambria"/>
              <a:cs typeface="Cambria"/>
            </a:endParaRPr>
          </a:p>
          <a:p>
            <a:pPr marL="285115" marR="24130">
              <a:lnSpc>
                <a:spcPct val="80000"/>
              </a:lnSpc>
              <a:spcBef>
                <a:spcPts val="244"/>
              </a:spcBef>
            </a:pPr>
            <a:r>
              <a:rPr sz="2000" spc="40" dirty="0">
                <a:latin typeface="Cambria"/>
                <a:cs typeface="Cambria"/>
              </a:rPr>
              <a:t>відстань</a:t>
            </a:r>
            <a:r>
              <a:rPr sz="2000" spc="80" dirty="0">
                <a:latin typeface="Cambria"/>
                <a:cs typeface="Cambria"/>
              </a:rPr>
              <a:t> </a:t>
            </a:r>
            <a:r>
              <a:rPr sz="2000" spc="50" dirty="0">
                <a:latin typeface="Cambria"/>
                <a:cs typeface="Cambria"/>
              </a:rPr>
              <a:t>більше</a:t>
            </a:r>
            <a:r>
              <a:rPr sz="2000" spc="8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500</a:t>
            </a:r>
            <a:r>
              <a:rPr sz="2000" spc="105" dirty="0">
                <a:latin typeface="Cambria"/>
                <a:cs typeface="Cambria"/>
              </a:rPr>
              <a:t> </a:t>
            </a:r>
            <a:r>
              <a:rPr sz="2000" spc="70" dirty="0">
                <a:latin typeface="Cambria"/>
                <a:cs typeface="Cambria"/>
              </a:rPr>
              <a:t>м</a:t>
            </a:r>
            <a:r>
              <a:rPr sz="2000" spc="9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або</a:t>
            </a:r>
            <a:r>
              <a:rPr sz="2000" spc="110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за</a:t>
            </a:r>
            <a:r>
              <a:rPr sz="2000" spc="100" dirty="0">
                <a:latin typeface="Cambria"/>
                <a:cs typeface="Cambria"/>
              </a:rPr>
              <a:t> </a:t>
            </a:r>
            <a:r>
              <a:rPr sz="2000" spc="50" dirty="0">
                <a:latin typeface="Cambria"/>
                <a:cs typeface="Cambria"/>
              </a:rPr>
              <a:t>підйому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105" dirty="0">
                <a:latin typeface="Cambria"/>
                <a:cs typeface="Cambria"/>
              </a:rPr>
              <a:t>на</a:t>
            </a:r>
            <a:r>
              <a:rPr sz="2000" spc="100" dirty="0">
                <a:latin typeface="Cambria"/>
                <a:cs typeface="Cambria"/>
              </a:rPr>
              <a:t> </a:t>
            </a:r>
            <a:r>
              <a:rPr sz="2000" spc="80" dirty="0">
                <a:latin typeface="Cambria"/>
                <a:cs typeface="Cambria"/>
              </a:rPr>
              <a:t>кілька</a:t>
            </a:r>
            <a:r>
              <a:rPr sz="2000" spc="90" dirty="0">
                <a:latin typeface="Cambria"/>
                <a:cs typeface="Cambria"/>
              </a:rPr>
              <a:t> </a:t>
            </a:r>
            <a:r>
              <a:rPr sz="2000" spc="50" dirty="0">
                <a:latin typeface="Cambria"/>
                <a:cs typeface="Cambria"/>
              </a:rPr>
              <a:t>поверхів.</a:t>
            </a:r>
            <a:r>
              <a:rPr sz="2000" spc="90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Люди </a:t>
            </a:r>
            <a:r>
              <a:rPr sz="2000" spc="-425" dirty="0">
                <a:latin typeface="Cambria"/>
                <a:cs typeface="Cambria"/>
              </a:rPr>
              <a:t> </a:t>
            </a:r>
            <a:r>
              <a:rPr sz="2000" spc="65" dirty="0">
                <a:latin typeface="Cambria"/>
                <a:cs typeface="Cambria"/>
              </a:rPr>
              <a:t>змушені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spc="30" dirty="0">
                <a:latin typeface="Cambria"/>
                <a:cs typeface="Cambria"/>
              </a:rPr>
              <a:t>дещо</a:t>
            </a:r>
            <a:r>
              <a:rPr sz="2000" spc="95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обмежувати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-15" dirty="0">
                <a:latin typeface="Cambria"/>
                <a:cs typeface="Cambria"/>
              </a:rPr>
              <a:t>свою</a:t>
            </a:r>
            <a:r>
              <a:rPr sz="2000" spc="105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фізичну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45" dirty="0">
                <a:latin typeface="Cambria"/>
                <a:cs typeface="Cambria"/>
              </a:rPr>
              <a:t>активність.</a:t>
            </a:r>
            <a:r>
              <a:rPr sz="2000" spc="65" dirty="0">
                <a:latin typeface="Cambria"/>
                <a:cs typeface="Cambria"/>
              </a:rPr>
              <a:t> </a:t>
            </a:r>
            <a:r>
              <a:rPr sz="2000" spc="35" dirty="0">
                <a:latin typeface="Cambria"/>
                <a:cs typeface="Cambria"/>
              </a:rPr>
              <a:t>Особливо </a:t>
            </a:r>
            <a:r>
              <a:rPr sz="2000" spc="40" dirty="0">
                <a:latin typeface="Cambria"/>
                <a:cs typeface="Cambria"/>
              </a:rPr>
              <a:t> </a:t>
            </a:r>
            <a:r>
              <a:rPr sz="2000" spc="25" dirty="0">
                <a:latin typeface="Cambria"/>
                <a:cs typeface="Cambria"/>
              </a:rPr>
              <a:t>некомфортно</a:t>
            </a:r>
            <a:r>
              <a:rPr sz="2000" spc="65" dirty="0">
                <a:latin typeface="Cambria"/>
                <a:cs typeface="Cambria"/>
              </a:rPr>
              <a:t> </a:t>
            </a:r>
            <a:r>
              <a:rPr sz="2000" spc="25" dirty="0">
                <a:latin typeface="Cambria"/>
                <a:cs typeface="Cambria"/>
              </a:rPr>
              <a:t>вони</a:t>
            </a:r>
            <a:r>
              <a:rPr sz="2000" spc="85" dirty="0">
                <a:latin typeface="Cambria"/>
                <a:cs typeface="Cambria"/>
              </a:rPr>
              <a:t> </a:t>
            </a:r>
            <a:r>
              <a:rPr sz="2000" spc="35" dirty="0">
                <a:latin typeface="Cambria"/>
                <a:cs typeface="Cambria"/>
              </a:rPr>
              <a:t>почуваються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spc="30" dirty="0">
                <a:latin typeface="Cambria"/>
                <a:cs typeface="Cambria"/>
              </a:rPr>
              <a:t>в</a:t>
            </a:r>
            <a:r>
              <a:rPr sz="2000" spc="100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холодну</a:t>
            </a:r>
            <a:r>
              <a:rPr sz="2000" spc="85" dirty="0">
                <a:latin typeface="Cambria"/>
                <a:cs typeface="Cambria"/>
              </a:rPr>
              <a:t> </a:t>
            </a:r>
            <a:r>
              <a:rPr sz="2000" spc="45" dirty="0">
                <a:latin typeface="Cambria"/>
                <a:cs typeface="Cambria"/>
              </a:rPr>
              <a:t>вітряну</a:t>
            </a:r>
            <a:r>
              <a:rPr sz="2000" spc="80" dirty="0">
                <a:latin typeface="Cambria"/>
                <a:cs typeface="Cambria"/>
              </a:rPr>
              <a:t> </a:t>
            </a:r>
            <a:r>
              <a:rPr sz="2000" spc="35" dirty="0">
                <a:latin typeface="Cambria"/>
                <a:cs typeface="Cambria"/>
              </a:rPr>
              <a:t>погоду,</a:t>
            </a:r>
            <a:r>
              <a:rPr sz="2000" spc="15" dirty="0">
                <a:latin typeface="Cambria"/>
                <a:cs typeface="Cambria"/>
              </a:rPr>
              <a:t> </a:t>
            </a:r>
            <a:r>
              <a:rPr sz="2000" spc="70" dirty="0">
                <a:latin typeface="Cambria"/>
                <a:cs typeface="Cambria"/>
              </a:rPr>
              <a:t>за 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spc="25" dirty="0">
                <a:latin typeface="Cambria"/>
                <a:cs typeface="Cambria"/>
              </a:rPr>
              <a:t>емоційного</a:t>
            </a:r>
            <a:r>
              <a:rPr sz="2000" spc="60" dirty="0">
                <a:latin typeface="Cambria"/>
                <a:cs typeface="Cambria"/>
              </a:rPr>
              <a:t> </a:t>
            </a:r>
            <a:r>
              <a:rPr sz="2000" spc="55" dirty="0">
                <a:latin typeface="Cambria"/>
                <a:cs typeface="Cambria"/>
              </a:rPr>
              <a:t>перезбудження</a:t>
            </a:r>
            <a:r>
              <a:rPr sz="2000" spc="65" dirty="0">
                <a:latin typeface="Cambria"/>
                <a:cs typeface="Cambria"/>
              </a:rPr>
              <a:t> </a:t>
            </a:r>
            <a:r>
              <a:rPr sz="2000" spc="70" dirty="0">
                <a:latin typeface="Cambria"/>
                <a:cs typeface="Cambria"/>
              </a:rPr>
              <a:t>чи</a:t>
            </a:r>
            <a:r>
              <a:rPr sz="2000" spc="45" dirty="0">
                <a:latin typeface="Cambria"/>
                <a:cs typeface="Cambria"/>
              </a:rPr>
              <a:t> </a:t>
            </a:r>
            <a:r>
              <a:rPr sz="2000" spc="65" dirty="0">
                <a:latin typeface="Cambria"/>
                <a:cs typeface="Cambria"/>
              </a:rPr>
              <a:t>у</a:t>
            </a:r>
            <a:r>
              <a:rPr sz="2000" spc="105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перші </a:t>
            </a:r>
            <a:r>
              <a:rPr sz="2000" spc="185" dirty="0">
                <a:latin typeface="Cambria"/>
                <a:cs typeface="Cambria"/>
              </a:rPr>
              <a:t>ж</a:t>
            </a:r>
            <a:r>
              <a:rPr sz="2000" spc="100" dirty="0">
                <a:latin typeface="Cambria"/>
                <a:cs typeface="Cambria"/>
              </a:rPr>
              <a:t> </a:t>
            </a:r>
            <a:r>
              <a:rPr sz="2000" spc="30" dirty="0">
                <a:latin typeface="Cambria"/>
                <a:cs typeface="Cambria"/>
              </a:rPr>
              <a:t>години</a:t>
            </a:r>
            <a:r>
              <a:rPr sz="2000" spc="65" dirty="0">
                <a:latin typeface="Cambria"/>
                <a:cs typeface="Cambria"/>
              </a:rPr>
              <a:t> </a:t>
            </a:r>
            <a:r>
              <a:rPr sz="2000" spc="50" dirty="0">
                <a:latin typeface="Cambria"/>
                <a:cs typeface="Cambria"/>
              </a:rPr>
              <a:t>пробудження </a:t>
            </a:r>
            <a:r>
              <a:rPr sz="2000" spc="55" dirty="0">
                <a:latin typeface="Cambria"/>
                <a:cs typeface="Cambria"/>
              </a:rPr>
              <a:t> </a:t>
            </a:r>
            <a:r>
              <a:rPr sz="2000" spc="85" dirty="0">
                <a:latin typeface="Cambria"/>
                <a:cs typeface="Cambria"/>
              </a:rPr>
              <a:t>вранці.</a:t>
            </a:r>
            <a:endParaRPr sz="2000">
              <a:latin typeface="Cambria"/>
              <a:cs typeface="Cambria"/>
            </a:endParaRPr>
          </a:p>
          <a:p>
            <a:pPr marL="285115" marR="653415" indent="-273050">
              <a:lnSpc>
                <a:spcPts val="1920"/>
              </a:lnSpc>
              <a:spcBef>
                <a:spcPts val="580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5750" algn="l"/>
              </a:tabLst>
            </a:pPr>
            <a:r>
              <a:rPr sz="2000" spc="160" dirty="0">
                <a:latin typeface="Cambria"/>
                <a:cs typeface="Cambria"/>
              </a:rPr>
              <a:t>ІІІ</a:t>
            </a:r>
            <a:r>
              <a:rPr sz="2000" spc="95" dirty="0">
                <a:latin typeface="Cambria"/>
                <a:cs typeface="Cambria"/>
              </a:rPr>
              <a:t> </a:t>
            </a:r>
            <a:r>
              <a:rPr sz="2000" spc="80" dirty="0">
                <a:latin typeface="Cambria"/>
                <a:cs typeface="Cambria"/>
              </a:rPr>
              <a:t>клас</a:t>
            </a:r>
            <a:r>
              <a:rPr sz="2000" spc="9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—</a:t>
            </a:r>
            <a:r>
              <a:rPr sz="2000" spc="110" dirty="0">
                <a:latin typeface="Cambria"/>
                <a:cs typeface="Cambria"/>
              </a:rPr>
              <a:t> </a:t>
            </a:r>
            <a:r>
              <a:rPr sz="2000" spc="85" dirty="0">
                <a:latin typeface="Cambria"/>
                <a:cs typeface="Cambria"/>
              </a:rPr>
              <a:t>напади</a:t>
            </a:r>
            <a:r>
              <a:rPr sz="2000" spc="65" dirty="0">
                <a:latin typeface="Cambria"/>
                <a:cs typeface="Cambria"/>
              </a:rPr>
              <a:t> </a:t>
            </a:r>
            <a:r>
              <a:rPr sz="2000" spc="-10" dirty="0">
                <a:latin typeface="Cambria"/>
                <a:cs typeface="Cambria"/>
              </a:rPr>
              <a:t>болю</a:t>
            </a:r>
            <a:r>
              <a:rPr sz="2000" spc="100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можуть</a:t>
            </a:r>
            <a:r>
              <a:rPr sz="2000" spc="90" dirty="0">
                <a:latin typeface="Cambria"/>
                <a:cs typeface="Cambria"/>
              </a:rPr>
              <a:t> </a:t>
            </a:r>
            <a:r>
              <a:rPr sz="2000" spc="5" dirty="0">
                <a:latin typeface="Cambria"/>
                <a:cs typeface="Cambria"/>
              </a:rPr>
              <a:t>бути</a:t>
            </a:r>
            <a:r>
              <a:rPr sz="2000" spc="85" dirty="0">
                <a:latin typeface="Cambria"/>
                <a:cs typeface="Cambria"/>
              </a:rPr>
              <a:t> </a:t>
            </a:r>
            <a:r>
              <a:rPr sz="2000" spc="50" dirty="0">
                <a:latin typeface="Cambria"/>
                <a:cs typeface="Cambria"/>
              </a:rPr>
              <a:t>навіть</a:t>
            </a:r>
            <a:r>
              <a:rPr sz="2000" spc="75" dirty="0">
                <a:latin typeface="Cambria"/>
                <a:cs typeface="Cambria"/>
              </a:rPr>
              <a:t> за</a:t>
            </a:r>
            <a:r>
              <a:rPr sz="2000" spc="114" dirty="0">
                <a:latin typeface="Cambria"/>
                <a:cs typeface="Cambria"/>
              </a:rPr>
              <a:t> </a:t>
            </a:r>
            <a:r>
              <a:rPr sz="2000" spc="65" dirty="0">
                <a:latin typeface="Cambria"/>
                <a:cs typeface="Cambria"/>
              </a:rPr>
              <a:t>звичайній 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20" dirty="0">
                <a:latin typeface="Cambria"/>
                <a:cs typeface="Cambria"/>
              </a:rPr>
              <a:t>ходьбі</a:t>
            </a:r>
            <a:r>
              <a:rPr sz="2000" spc="80" dirty="0">
                <a:latin typeface="Cambria"/>
                <a:cs typeface="Cambria"/>
              </a:rPr>
              <a:t> </a:t>
            </a:r>
            <a:r>
              <a:rPr sz="2000" spc="105" dirty="0">
                <a:latin typeface="Cambria"/>
                <a:cs typeface="Cambria"/>
              </a:rPr>
              <a:t>на</a:t>
            </a:r>
            <a:r>
              <a:rPr sz="2000" spc="90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відстань</a:t>
            </a:r>
            <a:r>
              <a:rPr sz="2000" spc="85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від</a:t>
            </a:r>
            <a:r>
              <a:rPr sz="2000" spc="90" dirty="0">
                <a:latin typeface="Cambria"/>
                <a:cs typeface="Cambria"/>
              </a:rPr>
              <a:t> </a:t>
            </a:r>
            <a:r>
              <a:rPr sz="2000" spc="5" dirty="0">
                <a:latin typeface="Cambria"/>
                <a:cs typeface="Cambria"/>
              </a:rPr>
              <a:t>100</a:t>
            </a:r>
            <a:r>
              <a:rPr sz="2000" spc="105" dirty="0">
                <a:latin typeface="Cambria"/>
                <a:cs typeface="Cambria"/>
              </a:rPr>
              <a:t> </a:t>
            </a:r>
            <a:r>
              <a:rPr sz="2000" spc="-20" dirty="0">
                <a:latin typeface="Cambria"/>
                <a:cs typeface="Cambria"/>
              </a:rPr>
              <a:t>до</a:t>
            </a:r>
            <a:r>
              <a:rPr sz="2000" spc="100" dirty="0">
                <a:latin typeface="Cambria"/>
                <a:cs typeface="Cambria"/>
              </a:rPr>
              <a:t> </a:t>
            </a:r>
            <a:r>
              <a:rPr sz="2000" spc="5" dirty="0">
                <a:latin typeface="Cambria"/>
                <a:cs typeface="Cambria"/>
              </a:rPr>
              <a:t>500</a:t>
            </a:r>
            <a:r>
              <a:rPr sz="2000" spc="105" dirty="0">
                <a:latin typeface="Cambria"/>
                <a:cs typeface="Cambria"/>
              </a:rPr>
              <a:t> </a:t>
            </a:r>
            <a:r>
              <a:rPr sz="2000" spc="70" dirty="0">
                <a:latin typeface="Cambria"/>
                <a:cs typeface="Cambria"/>
              </a:rPr>
              <a:t>м</a:t>
            </a:r>
            <a:r>
              <a:rPr sz="2000" spc="114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або</a:t>
            </a:r>
            <a:r>
              <a:rPr sz="2000" spc="95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за</a:t>
            </a:r>
            <a:r>
              <a:rPr sz="2000" spc="120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підйому</a:t>
            </a:r>
            <a:r>
              <a:rPr sz="2000" spc="60" dirty="0">
                <a:latin typeface="Cambria"/>
                <a:cs typeface="Cambria"/>
              </a:rPr>
              <a:t> </a:t>
            </a:r>
            <a:r>
              <a:rPr sz="2000" spc="105" dirty="0">
                <a:latin typeface="Cambria"/>
                <a:cs typeface="Cambria"/>
              </a:rPr>
              <a:t>на </a:t>
            </a:r>
            <a:r>
              <a:rPr sz="2000" spc="30" dirty="0">
                <a:latin typeface="Cambria"/>
                <a:cs typeface="Cambria"/>
              </a:rPr>
              <a:t>один </a:t>
            </a:r>
            <a:r>
              <a:rPr sz="2000" spc="-425" dirty="0">
                <a:latin typeface="Cambria"/>
                <a:cs typeface="Cambria"/>
              </a:rPr>
              <a:t> </a:t>
            </a:r>
            <a:r>
              <a:rPr sz="2000" spc="55" dirty="0">
                <a:latin typeface="Cambria"/>
                <a:cs typeface="Cambria"/>
              </a:rPr>
              <a:t>поверх.</a:t>
            </a:r>
            <a:r>
              <a:rPr sz="2000" spc="50" dirty="0">
                <a:latin typeface="Cambria"/>
                <a:cs typeface="Cambria"/>
              </a:rPr>
              <a:t> </a:t>
            </a:r>
            <a:r>
              <a:rPr sz="2000" spc="70" dirty="0">
                <a:latin typeface="Cambria"/>
                <a:cs typeface="Cambria"/>
              </a:rPr>
              <a:t>Хворі</a:t>
            </a:r>
            <a:r>
              <a:rPr sz="2000" spc="90" dirty="0">
                <a:latin typeface="Cambria"/>
                <a:cs typeface="Cambria"/>
              </a:rPr>
              <a:t> </a:t>
            </a:r>
            <a:r>
              <a:rPr sz="2000" spc="55" dirty="0">
                <a:latin typeface="Cambria"/>
                <a:cs typeface="Cambria"/>
              </a:rPr>
              <a:t>значно</a:t>
            </a:r>
            <a:r>
              <a:rPr sz="2000" spc="85" dirty="0">
                <a:latin typeface="Cambria"/>
                <a:cs typeface="Cambria"/>
              </a:rPr>
              <a:t> </a:t>
            </a:r>
            <a:r>
              <a:rPr sz="2000" spc="20" dirty="0">
                <a:latin typeface="Cambria"/>
                <a:cs typeface="Cambria"/>
              </a:rPr>
              <a:t>обмежують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spc="-15" dirty="0">
                <a:latin typeface="Cambria"/>
                <a:cs typeface="Cambria"/>
              </a:rPr>
              <a:t>свою</a:t>
            </a:r>
            <a:r>
              <a:rPr sz="2000" spc="100" dirty="0">
                <a:latin typeface="Cambria"/>
                <a:cs typeface="Cambria"/>
              </a:rPr>
              <a:t> </a:t>
            </a:r>
            <a:r>
              <a:rPr sz="2000" spc="45" dirty="0">
                <a:latin typeface="Cambria"/>
                <a:cs typeface="Cambria"/>
              </a:rPr>
              <a:t>активність.</a:t>
            </a:r>
            <a:endParaRPr sz="2000">
              <a:latin typeface="Cambria"/>
              <a:cs typeface="Cambria"/>
            </a:endParaRPr>
          </a:p>
          <a:p>
            <a:pPr marL="285115" marR="448945" indent="-273050" algn="just">
              <a:lnSpc>
                <a:spcPct val="80000"/>
              </a:lnSpc>
              <a:spcBef>
                <a:spcPts val="620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5750" algn="l"/>
              </a:tabLst>
            </a:pPr>
            <a:r>
              <a:rPr sz="2000" spc="200" dirty="0">
                <a:latin typeface="Cambria"/>
                <a:cs typeface="Cambria"/>
              </a:rPr>
              <a:t>IV </a:t>
            </a:r>
            <a:r>
              <a:rPr sz="2000" spc="80" dirty="0">
                <a:latin typeface="Cambria"/>
                <a:cs typeface="Cambria"/>
              </a:rPr>
              <a:t>клас </a:t>
            </a:r>
            <a:r>
              <a:rPr sz="2000" dirty="0">
                <a:latin typeface="Cambria"/>
                <a:cs typeface="Cambria"/>
              </a:rPr>
              <a:t>— </a:t>
            </a:r>
            <a:r>
              <a:rPr sz="2000" spc="45" dirty="0">
                <a:latin typeface="Cambria"/>
                <a:cs typeface="Cambria"/>
              </a:rPr>
              <a:t>серцеві </a:t>
            </a:r>
            <a:r>
              <a:rPr sz="2000" spc="20" dirty="0">
                <a:latin typeface="Cambria"/>
                <a:cs typeface="Cambria"/>
              </a:rPr>
              <a:t>болі </a:t>
            </a:r>
            <a:r>
              <a:rPr sz="2000" spc="40" dirty="0">
                <a:latin typeface="Cambria"/>
                <a:cs typeface="Cambria"/>
              </a:rPr>
              <a:t>виникають </a:t>
            </a:r>
            <a:r>
              <a:rPr sz="2000" spc="65" dirty="0">
                <a:latin typeface="Cambria"/>
                <a:cs typeface="Cambria"/>
              </a:rPr>
              <a:t>при </a:t>
            </a:r>
            <a:r>
              <a:rPr sz="2000" spc="60" dirty="0">
                <a:latin typeface="Cambria"/>
                <a:cs typeface="Cambria"/>
              </a:rPr>
              <a:t>невеликих </a:t>
            </a:r>
            <a:r>
              <a:rPr sz="2000" spc="75" dirty="0">
                <a:latin typeface="Cambria"/>
                <a:cs typeface="Cambria"/>
              </a:rPr>
              <a:t>фізичних </a:t>
            </a:r>
            <a:r>
              <a:rPr sz="2000" spc="-430" dirty="0">
                <a:latin typeface="Cambria"/>
                <a:cs typeface="Cambria"/>
              </a:rPr>
              <a:t> </a:t>
            </a:r>
            <a:r>
              <a:rPr sz="2000" spc="90" dirty="0">
                <a:latin typeface="Cambria"/>
                <a:cs typeface="Cambria"/>
              </a:rPr>
              <a:t>навантаженнях, </a:t>
            </a:r>
            <a:r>
              <a:rPr sz="2000" spc="65" dirty="0">
                <a:latin typeface="Cambria"/>
                <a:cs typeface="Cambria"/>
              </a:rPr>
              <a:t>при </a:t>
            </a:r>
            <a:r>
              <a:rPr sz="2000" spc="15" dirty="0">
                <a:latin typeface="Cambria"/>
                <a:cs typeface="Cambria"/>
              </a:rPr>
              <a:t>ходьбі </a:t>
            </a:r>
            <a:r>
              <a:rPr sz="2000" spc="20" dirty="0">
                <a:latin typeface="Cambria"/>
                <a:cs typeface="Cambria"/>
              </a:rPr>
              <a:t>по </a:t>
            </a:r>
            <a:r>
              <a:rPr sz="2000" spc="60" dirty="0">
                <a:latin typeface="Cambria"/>
                <a:cs typeface="Cambria"/>
              </a:rPr>
              <a:t>рівній </a:t>
            </a:r>
            <a:r>
              <a:rPr sz="2000" spc="25" dirty="0">
                <a:latin typeface="Cambria"/>
                <a:cs typeface="Cambria"/>
              </a:rPr>
              <a:t>місцевості </a:t>
            </a:r>
            <a:r>
              <a:rPr sz="2000" spc="105" dirty="0">
                <a:latin typeface="Cambria"/>
                <a:cs typeface="Cambria"/>
              </a:rPr>
              <a:t>на </a:t>
            </a:r>
            <a:r>
              <a:rPr sz="2000" spc="40" dirty="0">
                <a:latin typeface="Cambria"/>
                <a:cs typeface="Cambria"/>
              </a:rPr>
              <a:t>відстань </a:t>
            </a:r>
            <a:r>
              <a:rPr sz="2000" spc="-430" dirty="0">
                <a:latin typeface="Cambria"/>
                <a:cs typeface="Cambria"/>
              </a:rPr>
              <a:t> </a:t>
            </a:r>
            <a:r>
              <a:rPr sz="2000" spc="70" dirty="0">
                <a:latin typeface="Cambria"/>
                <a:cs typeface="Cambria"/>
              </a:rPr>
              <a:t>менше</a:t>
            </a:r>
            <a:r>
              <a:rPr sz="2000" spc="80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100</a:t>
            </a:r>
            <a:r>
              <a:rPr sz="2000" spc="100" dirty="0">
                <a:latin typeface="Cambria"/>
                <a:cs typeface="Cambria"/>
              </a:rPr>
              <a:t> </a:t>
            </a:r>
            <a:r>
              <a:rPr sz="2000" spc="105" dirty="0">
                <a:latin typeface="Cambria"/>
                <a:cs typeface="Cambria"/>
              </a:rPr>
              <a:t>м. </a:t>
            </a:r>
            <a:r>
              <a:rPr sz="2000" spc="120" dirty="0">
                <a:latin typeface="Cambria"/>
                <a:cs typeface="Cambria"/>
              </a:rPr>
              <a:t>Напади</a:t>
            </a:r>
            <a:r>
              <a:rPr sz="2000" spc="65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можуть</a:t>
            </a:r>
            <a:r>
              <a:rPr sz="2000" spc="95" dirty="0">
                <a:latin typeface="Cambria"/>
                <a:cs typeface="Cambria"/>
              </a:rPr>
              <a:t> </a:t>
            </a:r>
            <a:r>
              <a:rPr sz="2000" spc="5" dirty="0">
                <a:latin typeface="Cambria"/>
                <a:cs typeface="Cambria"/>
              </a:rPr>
              <a:t>бути</a:t>
            </a:r>
            <a:r>
              <a:rPr sz="2000" spc="90" dirty="0">
                <a:latin typeface="Cambria"/>
                <a:cs typeface="Cambria"/>
              </a:rPr>
              <a:t> </a:t>
            </a:r>
            <a:r>
              <a:rPr sz="2000" spc="50" dirty="0">
                <a:latin typeface="Cambria"/>
                <a:cs typeface="Cambria"/>
              </a:rPr>
              <a:t>навіть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spc="65" dirty="0">
                <a:latin typeface="Cambria"/>
                <a:cs typeface="Cambria"/>
              </a:rPr>
              <a:t>у</a:t>
            </a:r>
            <a:r>
              <a:rPr sz="2000" spc="114" dirty="0">
                <a:latin typeface="Cambria"/>
                <a:cs typeface="Cambria"/>
              </a:rPr>
              <a:t> </a:t>
            </a:r>
            <a:r>
              <a:rPr sz="2000" spc="35" dirty="0">
                <a:latin typeface="Cambria"/>
                <a:cs typeface="Cambria"/>
              </a:rPr>
              <a:t>спокої,</a:t>
            </a:r>
            <a:r>
              <a:rPr sz="2000" spc="80" dirty="0">
                <a:latin typeface="Cambria"/>
                <a:cs typeface="Cambria"/>
              </a:rPr>
              <a:t> </a:t>
            </a:r>
            <a:r>
              <a:rPr sz="2000" spc="65" dirty="0">
                <a:latin typeface="Cambria"/>
                <a:cs typeface="Cambria"/>
              </a:rPr>
              <a:t>у</a:t>
            </a:r>
            <a:r>
              <a:rPr sz="2000" spc="100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сні.</a:t>
            </a:r>
            <a:endParaRPr sz="2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1666"/>
            <a:ext cx="46716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80" dirty="0"/>
              <a:t>СТЕНОКАРДІЯ</a:t>
            </a:r>
            <a:r>
              <a:rPr sz="3000" spc="-20" dirty="0"/>
              <a:t> </a:t>
            </a:r>
            <a:r>
              <a:rPr sz="3000" spc="-30" dirty="0"/>
              <a:t>НАПРУГИ.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535940" y="1551437"/>
            <a:ext cx="7213600" cy="478853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285750" indent="-273685" algn="just">
              <a:lnSpc>
                <a:spcPct val="100000"/>
              </a:lnSpc>
              <a:spcBef>
                <a:spcPts val="370"/>
              </a:spcBef>
              <a:buClr>
                <a:srgbClr val="FD8537"/>
              </a:buClr>
              <a:buSzPct val="69642"/>
              <a:buFont typeface="Wingdings"/>
              <a:buChar char=""/>
              <a:tabLst>
                <a:tab pos="286385" algn="l"/>
              </a:tabLst>
            </a:pPr>
            <a:r>
              <a:rPr sz="2800" u="heavy" spc="7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Прогресуюча</a:t>
            </a:r>
            <a:r>
              <a:rPr sz="2800" u="heavy" spc="16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 </a:t>
            </a:r>
            <a:r>
              <a:rPr sz="2800" u="heavy" spc="5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стенокардія</a:t>
            </a:r>
            <a:r>
              <a:rPr sz="2800" u="heavy" spc="16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 </a:t>
            </a:r>
            <a:r>
              <a:rPr sz="2800" u="heavy" spc="11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напруги</a:t>
            </a:r>
            <a:r>
              <a:rPr sz="2800" spc="110" dirty="0">
                <a:latin typeface="Cambria"/>
                <a:cs typeface="Cambria"/>
              </a:rPr>
              <a:t>.</a:t>
            </a:r>
            <a:endParaRPr sz="2800">
              <a:latin typeface="Cambria"/>
              <a:cs typeface="Cambria"/>
            </a:endParaRPr>
          </a:p>
          <a:p>
            <a:pPr marL="285750" marR="1270000" indent="-273685" algn="just">
              <a:lnSpc>
                <a:spcPts val="3020"/>
              </a:lnSpc>
              <a:spcBef>
                <a:spcPts val="650"/>
              </a:spcBef>
            </a:pPr>
            <a:r>
              <a:rPr sz="2800" spc="229" dirty="0">
                <a:latin typeface="Cambria"/>
                <a:cs typeface="Cambria"/>
              </a:rPr>
              <a:t>Це </a:t>
            </a:r>
            <a:r>
              <a:rPr sz="2800" spc="80" dirty="0">
                <a:latin typeface="Cambria"/>
                <a:cs typeface="Cambria"/>
              </a:rPr>
              <a:t>стан,при </a:t>
            </a:r>
            <a:r>
              <a:rPr sz="2800" spc="60" dirty="0">
                <a:latin typeface="Cambria"/>
                <a:cs typeface="Cambria"/>
              </a:rPr>
              <a:t>якому </a:t>
            </a:r>
            <a:r>
              <a:rPr sz="2800" spc="25" dirty="0">
                <a:latin typeface="Cambria"/>
                <a:cs typeface="Cambria"/>
              </a:rPr>
              <a:t>спостерігається </a:t>
            </a:r>
            <a:r>
              <a:rPr sz="2800" spc="-605" dirty="0">
                <a:latin typeface="Cambria"/>
                <a:cs typeface="Cambria"/>
              </a:rPr>
              <a:t> </a:t>
            </a:r>
            <a:r>
              <a:rPr sz="2800" spc="80" dirty="0">
                <a:latin typeface="Cambria"/>
                <a:cs typeface="Cambria"/>
              </a:rPr>
              <a:t>збільшення </a:t>
            </a:r>
            <a:r>
              <a:rPr sz="2800" spc="40" dirty="0">
                <a:latin typeface="Cambria"/>
                <a:cs typeface="Cambria"/>
              </a:rPr>
              <a:t>частоти,тривалості </a:t>
            </a:r>
            <a:r>
              <a:rPr sz="2800" spc="80" dirty="0">
                <a:latin typeface="Cambria"/>
                <a:cs typeface="Cambria"/>
              </a:rPr>
              <a:t>й </a:t>
            </a:r>
            <a:r>
              <a:rPr sz="2800" spc="-605" dirty="0">
                <a:latin typeface="Cambria"/>
                <a:cs typeface="Cambria"/>
              </a:rPr>
              <a:t> </a:t>
            </a:r>
            <a:r>
              <a:rPr sz="2800" spc="40" dirty="0">
                <a:latin typeface="Cambria"/>
                <a:cs typeface="Cambria"/>
              </a:rPr>
              <a:t>тяжкості</a:t>
            </a:r>
            <a:r>
              <a:rPr sz="2800" spc="180" dirty="0">
                <a:latin typeface="Cambria"/>
                <a:cs typeface="Cambria"/>
              </a:rPr>
              <a:t> </a:t>
            </a:r>
            <a:r>
              <a:rPr sz="2800" spc="65" dirty="0">
                <a:latin typeface="Cambria"/>
                <a:cs typeface="Cambria"/>
              </a:rPr>
              <a:t>серцевих</a:t>
            </a:r>
            <a:endParaRPr sz="2800">
              <a:latin typeface="Cambria"/>
              <a:cs typeface="Cambria"/>
            </a:endParaRPr>
          </a:p>
          <a:p>
            <a:pPr marL="285750" marR="243204">
              <a:lnSpc>
                <a:spcPts val="3030"/>
              </a:lnSpc>
              <a:spcBef>
                <a:spcPts val="5"/>
              </a:spcBef>
            </a:pPr>
            <a:r>
              <a:rPr sz="2800" spc="90" dirty="0">
                <a:latin typeface="Cambria"/>
                <a:cs typeface="Cambria"/>
              </a:rPr>
              <a:t>нападів,враховуючи,що</a:t>
            </a:r>
            <a:r>
              <a:rPr sz="2800" spc="140" dirty="0">
                <a:latin typeface="Cambria"/>
                <a:cs typeface="Cambria"/>
              </a:rPr>
              <a:t> </a:t>
            </a:r>
            <a:r>
              <a:rPr sz="2800" spc="110" dirty="0">
                <a:latin typeface="Cambria"/>
                <a:cs typeface="Cambria"/>
              </a:rPr>
              <a:t>навантаження </a:t>
            </a:r>
            <a:r>
              <a:rPr sz="2800" spc="-600" dirty="0">
                <a:latin typeface="Cambria"/>
                <a:cs typeface="Cambria"/>
              </a:rPr>
              <a:t> </a:t>
            </a:r>
            <a:r>
              <a:rPr sz="2800" spc="75" dirty="0">
                <a:latin typeface="Cambria"/>
                <a:cs typeface="Cambria"/>
              </a:rPr>
              <a:t>залишається</a:t>
            </a:r>
            <a:r>
              <a:rPr sz="2800" spc="175" dirty="0">
                <a:latin typeface="Cambria"/>
                <a:cs typeface="Cambria"/>
              </a:rPr>
              <a:t> </a:t>
            </a:r>
            <a:r>
              <a:rPr sz="2800" spc="90" dirty="0">
                <a:latin typeface="Cambria"/>
                <a:cs typeface="Cambria"/>
              </a:rPr>
              <a:t>незмінним.</a:t>
            </a:r>
            <a:r>
              <a:rPr sz="2800" spc="180" dirty="0">
                <a:latin typeface="Cambria"/>
                <a:cs typeface="Cambria"/>
              </a:rPr>
              <a:t> </a:t>
            </a:r>
            <a:r>
              <a:rPr sz="2800" spc="70" dirty="0">
                <a:latin typeface="Cambria"/>
                <a:cs typeface="Cambria"/>
              </a:rPr>
              <a:t>Симптомом</a:t>
            </a:r>
            <a:endParaRPr sz="2800">
              <a:latin typeface="Cambria"/>
              <a:cs typeface="Cambria"/>
            </a:endParaRPr>
          </a:p>
          <a:p>
            <a:pPr marL="285750">
              <a:lnSpc>
                <a:spcPts val="2805"/>
              </a:lnSpc>
            </a:pPr>
            <a:r>
              <a:rPr sz="2800" spc="40" dirty="0">
                <a:latin typeface="Cambria"/>
                <a:cs typeface="Cambria"/>
              </a:rPr>
              <a:t>прогресуючій</a:t>
            </a:r>
            <a:r>
              <a:rPr sz="2800" spc="185" dirty="0">
                <a:latin typeface="Cambria"/>
                <a:cs typeface="Cambria"/>
              </a:rPr>
              <a:t> </a:t>
            </a:r>
            <a:r>
              <a:rPr sz="2800" spc="45" dirty="0">
                <a:latin typeface="Cambria"/>
                <a:cs typeface="Cambria"/>
              </a:rPr>
              <a:t>стенокардії</a:t>
            </a:r>
            <a:r>
              <a:rPr sz="2800" spc="185" dirty="0">
                <a:latin typeface="Cambria"/>
                <a:cs typeface="Cambria"/>
              </a:rPr>
              <a:t> </a:t>
            </a:r>
            <a:r>
              <a:rPr sz="2800" spc="-60" dirty="0">
                <a:latin typeface="Cambria"/>
                <a:cs typeface="Cambria"/>
              </a:rPr>
              <a:t>є</a:t>
            </a:r>
            <a:r>
              <a:rPr sz="2800" spc="145" dirty="0">
                <a:latin typeface="Cambria"/>
                <a:cs typeface="Cambria"/>
              </a:rPr>
              <a:t> </a:t>
            </a:r>
            <a:r>
              <a:rPr sz="2800" spc="100" dirty="0">
                <a:latin typeface="Cambria"/>
                <a:cs typeface="Cambria"/>
              </a:rPr>
              <a:t>зміна</a:t>
            </a:r>
            <a:endParaRPr sz="2800">
              <a:latin typeface="Cambria"/>
              <a:cs typeface="Cambria"/>
            </a:endParaRPr>
          </a:p>
          <a:p>
            <a:pPr marL="285750" marR="340995">
              <a:lnSpc>
                <a:spcPts val="3020"/>
              </a:lnSpc>
              <a:spcBef>
                <a:spcPts val="215"/>
              </a:spcBef>
            </a:pPr>
            <a:r>
              <a:rPr sz="2800" spc="80" dirty="0">
                <a:latin typeface="Cambria"/>
                <a:cs typeface="Cambria"/>
              </a:rPr>
              <a:t>характеру</a:t>
            </a:r>
            <a:r>
              <a:rPr sz="2800" spc="160" dirty="0">
                <a:latin typeface="Cambria"/>
                <a:cs typeface="Cambria"/>
              </a:rPr>
              <a:t> </a:t>
            </a:r>
            <a:r>
              <a:rPr sz="2800" spc="25" dirty="0">
                <a:latin typeface="Cambria"/>
                <a:cs typeface="Cambria"/>
              </a:rPr>
              <a:t>болю,</a:t>
            </a:r>
            <a:r>
              <a:rPr sz="2800" spc="150" dirty="0">
                <a:latin typeface="Cambria"/>
                <a:cs typeface="Cambria"/>
              </a:rPr>
              <a:t> </a:t>
            </a:r>
            <a:r>
              <a:rPr sz="2800" spc="-20" dirty="0">
                <a:latin typeface="Cambria"/>
                <a:cs typeface="Cambria"/>
              </a:rPr>
              <a:t>його</a:t>
            </a:r>
            <a:r>
              <a:rPr sz="2800" spc="155" dirty="0">
                <a:latin typeface="Cambria"/>
                <a:cs typeface="Cambria"/>
              </a:rPr>
              <a:t> </a:t>
            </a:r>
            <a:r>
              <a:rPr sz="2800" spc="110" dirty="0">
                <a:latin typeface="Cambria"/>
                <a:cs typeface="Cambria"/>
              </a:rPr>
              <a:t>локалізації.</a:t>
            </a:r>
            <a:r>
              <a:rPr sz="2800" spc="175" dirty="0">
                <a:latin typeface="Cambria"/>
                <a:cs typeface="Cambria"/>
              </a:rPr>
              <a:t> </a:t>
            </a:r>
            <a:r>
              <a:rPr sz="2800" spc="190" dirty="0">
                <a:latin typeface="Cambria"/>
                <a:cs typeface="Cambria"/>
              </a:rPr>
              <a:t>При </a:t>
            </a:r>
            <a:r>
              <a:rPr sz="2800" spc="-600" dirty="0">
                <a:latin typeface="Cambria"/>
                <a:cs typeface="Cambria"/>
              </a:rPr>
              <a:t> </a:t>
            </a:r>
            <a:r>
              <a:rPr sz="2800" spc="50" dirty="0">
                <a:latin typeface="Cambria"/>
                <a:cs typeface="Cambria"/>
              </a:rPr>
              <a:t>цьому</a:t>
            </a:r>
            <a:r>
              <a:rPr sz="2800" spc="155" dirty="0">
                <a:latin typeface="Cambria"/>
                <a:cs typeface="Cambria"/>
              </a:rPr>
              <a:t> </a:t>
            </a:r>
            <a:r>
              <a:rPr sz="2800" spc="55" dirty="0">
                <a:latin typeface="Cambria"/>
                <a:cs typeface="Cambria"/>
              </a:rPr>
              <a:t>знижується</a:t>
            </a:r>
            <a:r>
              <a:rPr sz="2800" spc="165" dirty="0">
                <a:latin typeface="Cambria"/>
                <a:cs typeface="Cambria"/>
              </a:rPr>
              <a:t> </a:t>
            </a:r>
            <a:r>
              <a:rPr sz="2800" spc="45" dirty="0">
                <a:latin typeface="Cambria"/>
                <a:cs typeface="Cambria"/>
              </a:rPr>
              <a:t>ефективність</a:t>
            </a:r>
            <a:endParaRPr sz="2800">
              <a:latin typeface="Cambria"/>
              <a:cs typeface="Cambria"/>
            </a:endParaRPr>
          </a:p>
          <a:p>
            <a:pPr marL="285750" marR="5080">
              <a:lnSpc>
                <a:spcPts val="3020"/>
              </a:lnSpc>
              <a:spcBef>
                <a:spcPts val="10"/>
              </a:spcBef>
            </a:pPr>
            <a:r>
              <a:rPr sz="2800" spc="60" dirty="0">
                <a:latin typeface="Cambria"/>
                <a:cs typeface="Cambria"/>
              </a:rPr>
              <a:t>прийому</a:t>
            </a:r>
            <a:r>
              <a:rPr sz="2800" spc="195" dirty="0">
                <a:latin typeface="Cambria"/>
                <a:cs typeface="Cambria"/>
              </a:rPr>
              <a:t> </a:t>
            </a:r>
            <a:r>
              <a:rPr sz="2800" spc="70" dirty="0">
                <a:latin typeface="Cambria"/>
                <a:cs typeface="Cambria"/>
              </a:rPr>
              <a:t>нітрогліцерину,</a:t>
            </a:r>
            <a:r>
              <a:rPr sz="2800" spc="180" dirty="0">
                <a:latin typeface="Cambria"/>
                <a:cs typeface="Cambria"/>
              </a:rPr>
              <a:t> </a:t>
            </a:r>
            <a:r>
              <a:rPr sz="2800" spc="40" dirty="0">
                <a:latin typeface="Cambria"/>
                <a:cs typeface="Cambria"/>
              </a:rPr>
              <a:t>збільшується </a:t>
            </a:r>
            <a:r>
              <a:rPr sz="2800" spc="45" dirty="0">
                <a:latin typeface="Cambria"/>
                <a:cs typeface="Cambria"/>
              </a:rPr>
              <a:t> </a:t>
            </a:r>
            <a:r>
              <a:rPr sz="2800" spc="20" dirty="0">
                <a:latin typeface="Cambria"/>
                <a:cs typeface="Cambria"/>
              </a:rPr>
              <a:t>потреба</a:t>
            </a:r>
            <a:r>
              <a:rPr sz="2800" spc="170" dirty="0">
                <a:latin typeface="Cambria"/>
                <a:cs typeface="Cambria"/>
              </a:rPr>
              <a:t> </a:t>
            </a:r>
            <a:r>
              <a:rPr sz="2800" spc="90" dirty="0">
                <a:latin typeface="Cambria"/>
                <a:cs typeface="Cambria"/>
              </a:rPr>
              <a:t>у</a:t>
            </a:r>
            <a:r>
              <a:rPr sz="2800" spc="145" dirty="0">
                <a:latin typeface="Cambria"/>
                <a:cs typeface="Cambria"/>
              </a:rPr>
              <a:t> </a:t>
            </a:r>
            <a:r>
              <a:rPr sz="2800" spc="70" dirty="0">
                <a:latin typeface="Cambria"/>
                <a:cs typeface="Cambria"/>
              </a:rPr>
              <a:t>ньому,</a:t>
            </a:r>
            <a:r>
              <a:rPr sz="2800" spc="150" dirty="0">
                <a:latin typeface="Cambria"/>
                <a:cs typeface="Cambria"/>
              </a:rPr>
              <a:t> </a:t>
            </a:r>
            <a:r>
              <a:rPr sz="2800" spc="70" dirty="0">
                <a:latin typeface="Cambria"/>
                <a:cs typeface="Cambria"/>
              </a:rPr>
              <a:t>може</a:t>
            </a:r>
            <a:r>
              <a:rPr sz="2800" spc="165" dirty="0">
                <a:latin typeface="Cambria"/>
                <a:cs typeface="Cambria"/>
              </a:rPr>
              <a:t> </a:t>
            </a:r>
            <a:r>
              <a:rPr sz="2800" spc="75" dirty="0">
                <a:latin typeface="Cambria"/>
                <a:cs typeface="Cambria"/>
              </a:rPr>
              <a:t>відзначати</a:t>
            </a:r>
            <a:r>
              <a:rPr sz="2800" spc="185" dirty="0">
                <a:latin typeface="Cambria"/>
                <a:cs typeface="Cambria"/>
              </a:rPr>
              <a:t> </a:t>
            </a:r>
            <a:r>
              <a:rPr sz="2800" spc="75" dirty="0">
                <a:latin typeface="Cambria"/>
                <a:cs typeface="Cambria"/>
              </a:rPr>
              <a:t>поява </a:t>
            </a:r>
            <a:r>
              <a:rPr sz="2800" spc="-605" dirty="0">
                <a:latin typeface="Cambria"/>
                <a:cs typeface="Cambria"/>
              </a:rPr>
              <a:t> </a:t>
            </a:r>
            <a:r>
              <a:rPr sz="2800" spc="105" dirty="0">
                <a:latin typeface="Cambria"/>
                <a:cs typeface="Cambria"/>
              </a:rPr>
              <a:t>нічних</a:t>
            </a:r>
            <a:r>
              <a:rPr sz="2800" spc="145" dirty="0">
                <a:latin typeface="Cambria"/>
                <a:cs typeface="Cambria"/>
              </a:rPr>
              <a:t> </a:t>
            </a:r>
            <a:r>
              <a:rPr sz="2800" spc="50" dirty="0">
                <a:latin typeface="Cambria"/>
                <a:cs typeface="Cambria"/>
              </a:rPr>
              <a:t>болей.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8916" y="721817"/>
            <a:ext cx="6760845" cy="879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20" dirty="0"/>
              <a:t>СПОНТАННА</a:t>
            </a:r>
            <a:r>
              <a:rPr sz="2800" spc="60" dirty="0"/>
              <a:t> </a:t>
            </a:r>
            <a:r>
              <a:rPr sz="2800" spc="-35" dirty="0"/>
              <a:t>(ОСОБЛИВА,</a:t>
            </a:r>
            <a:r>
              <a:rPr sz="2800" spc="30" dirty="0"/>
              <a:t> </a:t>
            </a:r>
            <a:r>
              <a:rPr sz="2800" spc="-20" dirty="0"/>
              <a:t>ВАРІАНТНА, </a:t>
            </a:r>
            <a:r>
              <a:rPr sz="2800" spc="-725" dirty="0"/>
              <a:t> </a:t>
            </a:r>
            <a:r>
              <a:rPr sz="2800" spc="-50" dirty="0"/>
              <a:t>ПРИНЦМЕТАЛА)СТЕНОКАРДІЯ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364642" y="2456179"/>
            <a:ext cx="7945120" cy="288544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285115" marR="5080" indent="-273050" algn="just">
              <a:lnSpc>
                <a:spcPts val="2300"/>
              </a:lnSpc>
              <a:spcBef>
                <a:spcPts val="66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5750" algn="l"/>
              </a:tabLst>
            </a:pPr>
            <a:r>
              <a:rPr sz="2400" spc="165" dirty="0">
                <a:latin typeface="Cambria"/>
                <a:cs typeface="Cambria"/>
              </a:rPr>
              <a:t>При </a:t>
            </a:r>
            <a:r>
              <a:rPr sz="2400" spc="90" dirty="0">
                <a:latin typeface="Cambria"/>
                <a:cs typeface="Cambria"/>
              </a:rPr>
              <a:t>цій </a:t>
            </a:r>
            <a:r>
              <a:rPr sz="2400" spc="55" dirty="0">
                <a:latin typeface="Cambria"/>
                <a:cs typeface="Cambria"/>
              </a:rPr>
              <a:t>формі </a:t>
            </a:r>
            <a:r>
              <a:rPr sz="2400" spc="60" dirty="0">
                <a:latin typeface="Cambria"/>
                <a:cs typeface="Cambria"/>
              </a:rPr>
              <a:t>захворювання </a:t>
            </a:r>
            <a:r>
              <a:rPr sz="2400" spc="55" dirty="0">
                <a:latin typeface="Cambria"/>
                <a:cs typeface="Cambria"/>
              </a:rPr>
              <a:t>виникненню </a:t>
            </a:r>
            <a:r>
              <a:rPr sz="2400" spc="95" dirty="0">
                <a:latin typeface="Cambria"/>
                <a:cs typeface="Cambria"/>
              </a:rPr>
              <a:t>нападів </a:t>
            </a:r>
            <a:r>
              <a:rPr sz="2400" spc="100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не </a:t>
            </a:r>
            <a:r>
              <a:rPr sz="2400" spc="20" dirty="0">
                <a:latin typeface="Cambria"/>
                <a:cs typeface="Cambria"/>
              </a:rPr>
              <a:t>передують </a:t>
            </a:r>
            <a:r>
              <a:rPr sz="2400" spc="55" dirty="0">
                <a:latin typeface="Cambria"/>
                <a:cs typeface="Cambria"/>
              </a:rPr>
              <a:t>видимі </a:t>
            </a:r>
            <a:r>
              <a:rPr sz="2400" spc="85" dirty="0">
                <a:latin typeface="Cambria"/>
                <a:cs typeface="Cambria"/>
              </a:rPr>
              <a:t>причини, які </a:t>
            </a:r>
            <a:r>
              <a:rPr sz="2400" spc="40" dirty="0">
                <a:latin typeface="Cambria"/>
                <a:cs typeface="Cambria"/>
              </a:rPr>
              <a:t>спричиняють </a:t>
            </a:r>
            <a:r>
              <a:rPr sz="2400" spc="-30" dirty="0">
                <a:latin typeface="Cambria"/>
                <a:cs typeface="Cambria"/>
              </a:rPr>
              <a:t>до </a:t>
            </a:r>
            <a:r>
              <a:rPr sz="2400" spc="-25" dirty="0">
                <a:latin typeface="Cambria"/>
                <a:cs typeface="Cambria"/>
              </a:rPr>
              <a:t> </a:t>
            </a:r>
            <a:r>
              <a:rPr sz="2400" spc="80" dirty="0">
                <a:latin typeface="Cambria"/>
                <a:cs typeface="Cambria"/>
              </a:rPr>
              <a:t>підвищення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5" dirty="0">
                <a:latin typeface="Cambria"/>
                <a:cs typeface="Cambria"/>
              </a:rPr>
              <a:t>потреби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15" dirty="0">
                <a:latin typeface="Cambria"/>
                <a:cs typeface="Cambria"/>
              </a:rPr>
              <a:t>серцевого</a:t>
            </a:r>
            <a:r>
              <a:rPr sz="2400" spc="110" dirty="0">
                <a:latin typeface="Cambria"/>
                <a:cs typeface="Cambria"/>
              </a:rPr>
              <a:t> </a:t>
            </a:r>
            <a:r>
              <a:rPr sz="2400" spc="60" dirty="0">
                <a:latin typeface="Cambria"/>
                <a:cs typeface="Cambria"/>
              </a:rPr>
              <a:t>м'яза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в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кисні.</a:t>
            </a:r>
            <a:endParaRPr sz="2400">
              <a:latin typeface="Cambria"/>
              <a:cs typeface="Cambria"/>
            </a:endParaRPr>
          </a:p>
          <a:p>
            <a:pPr marL="285115" marR="5080" indent="-273050" algn="just">
              <a:lnSpc>
                <a:spcPts val="2300"/>
              </a:lnSpc>
              <a:spcBef>
                <a:spcPts val="610"/>
              </a:spcBef>
            </a:pPr>
            <a:r>
              <a:rPr sz="2400" spc="85" dirty="0">
                <a:latin typeface="Cambria"/>
                <a:cs typeface="Cambria"/>
              </a:rPr>
              <a:t>Приступ </a:t>
            </a:r>
            <a:r>
              <a:rPr sz="2400" spc="-15" dirty="0">
                <a:latin typeface="Cambria"/>
                <a:cs typeface="Cambria"/>
              </a:rPr>
              <a:t>болю</a:t>
            </a:r>
            <a:r>
              <a:rPr sz="2400" spc="-10" dirty="0">
                <a:latin typeface="Cambria"/>
                <a:cs typeface="Cambria"/>
              </a:rPr>
              <a:t> </a:t>
            </a:r>
            <a:r>
              <a:rPr sz="2400" spc="60" dirty="0">
                <a:latin typeface="Cambria"/>
                <a:cs typeface="Cambria"/>
              </a:rPr>
              <a:t>може </a:t>
            </a:r>
            <a:r>
              <a:rPr sz="2400" spc="30" dirty="0">
                <a:latin typeface="Cambria"/>
                <a:cs typeface="Cambria"/>
              </a:rPr>
              <a:t>тривати </a:t>
            </a:r>
            <a:r>
              <a:rPr sz="2400" spc="45" dirty="0">
                <a:latin typeface="Cambria"/>
                <a:cs typeface="Cambria"/>
              </a:rPr>
              <a:t>від </a:t>
            </a:r>
            <a:r>
              <a:rPr sz="2400" dirty="0">
                <a:latin typeface="Cambria"/>
                <a:cs typeface="Cambria"/>
              </a:rPr>
              <a:t>5-15</a:t>
            </a:r>
            <a:r>
              <a:rPr sz="2400" spc="5" dirty="0">
                <a:latin typeface="Cambria"/>
                <a:cs typeface="Cambria"/>
              </a:rPr>
              <a:t> </a:t>
            </a:r>
            <a:r>
              <a:rPr sz="2400" spc="80" dirty="0">
                <a:latin typeface="Cambria"/>
                <a:cs typeface="Cambria"/>
              </a:rPr>
              <a:t>хв </a:t>
            </a:r>
            <a:r>
              <a:rPr sz="2400" spc="-25" dirty="0">
                <a:latin typeface="Cambria"/>
                <a:cs typeface="Cambria"/>
              </a:rPr>
              <a:t>до</a:t>
            </a:r>
            <a:r>
              <a:rPr sz="2400" spc="-2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30</a:t>
            </a:r>
            <a:r>
              <a:rPr sz="2400" spc="5" dirty="0">
                <a:latin typeface="Cambria"/>
                <a:cs typeface="Cambria"/>
              </a:rPr>
              <a:t> </a:t>
            </a:r>
            <a:r>
              <a:rPr sz="2400" spc="80" dirty="0">
                <a:latin typeface="Cambria"/>
                <a:cs typeface="Cambria"/>
              </a:rPr>
              <a:t>хв </a:t>
            </a:r>
            <a:r>
              <a:rPr sz="2400" spc="-45" dirty="0">
                <a:latin typeface="Cambria"/>
                <a:cs typeface="Cambria"/>
              </a:rPr>
              <a:t>(в </a:t>
            </a:r>
            <a:r>
              <a:rPr sz="2400" spc="-40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окремих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80" dirty="0">
                <a:latin typeface="Cambria"/>
                <a:cs typeface="Cambria"/>
              </a:rPr>
              <a:t>випадках).</a:t>
            </a:r>
            <a:endParaRPr sz="2400">
              <a:latin typeface="Cambria"/>
              <a:cs typeface="Cambria"/>
            </a:endParaRPr>
          </a:p>
          <a:p>
            <a:pPr marL="285115" marR="5080" indent="-273050" algn="just">
              <a:lnSpc>
                <a:spcPct val="80000"/>
              </a:lnSpc>
              <a:spcBef>
                <a:spcPts val="625"/>
              </a:spcBef>
            </a:pPr>
            <a:r>
              <a:rPr sz="2400" spc="145" dirty="0">
                <a:latin typeface="Cambria"/>
                <a:cs typeface="Cambria"/>
              </a:rPr>
              <a:t>Напади </a:t>
            </a:r>
            <a:r>
              <a:rPr sz="2400" spc="25" dirty="0">
                <a:latin typeface="Cambria"/>
                <a:cs typeface="Cambria"/>
              </a:rPr>
              <a:t>болю, </a:t>
            </a:r>
            <a:r>
              <a:rPr sz="2400" spc="85" dirty="0">
                <a:latin typeface="Cambria"/>
                <a:cs typeface="Cambria"/>
              </a:rPr>
              <a:t>зазвичай, </a:t>
            </a:r>
            <a:r>
              <a:rPr sz="2400" spc="40" dirty="0">
                <a:latin typeface="Cambria"/>
                <a:cs typeface="Cambria"/>
              </a:rPr>
              <a:t>виникають </a:t>
            </a:r>
            <a:r>
              <a:rPr sz="2400" spc="75" dirty="0">
                <a:latin typeface="Cambria"/>
                <a:cs typeface="Cambria"/>
              </a:rPr>
              <a:t>у </a:t>
            </a:r>
            <a:r>
              <a:rPr sz="2400" spc="30" dirty="0">
                <a:latin typeface="Cambria"/>
                <a:cs typeface="Cambria"/>
              </a:rPr>
              <a:t>один </a:t>
            </a:r>
            <a:r>
              <a:rPr sz="2400" spc="85" dirty="0">
                <a:latin typeface="Cambria"/>
                <a:cs typeface="Cambria"/>
              </a:rPr>
              <a:t>і </a:t>
            </a:r>
            <a:r>
              <a:rPr sz="2400" spc="-20" dirty="0">
                <a:latin typeface="Cambria"/>
                <a:cs typeface="Cambria"/>
              </a:rPr>
              <a:t>той </a:t>
            </a:r>
            <a:r>
              <a:rPr sz="2400" spc="80" dirty="0">
                <a:latin typeface="Cambria"/>
                <a:cs typeface="Cambria"/>
              </a:rPr>
              <a:t>час </a:t>
            </a:r>
            <a:r>
              <a:rPr sz="2400" spc="85" dirty="0">
                <a:latin typeface="Cambria"/>
                <a:cs typeface="Cambria"/>
              </a:rPr>
              <a:t> </a:t>
            </a:r>
            <a:r>
              <a:rPr sz="2400" spc="25" dirty="0">
                <a:latin typeface="Cambria"/>
                <a:cs typeface="Cambria"/>
              </a:rPr>
              <a:t>доби, </a:t>
            </a:r>
            <a:r>
              <a:rPr sz="2400" spc="65" dirty="0">
                <a:latin typeface="Cambria"/>
                <a:cs typeface="Cambria"/>
              </a:rPr>
              <a:t>частіше </a:t>
            </a:r>
            <a:r>
              <a:rPr sz="2400" spc="80" dirty="0">
                <a:latin typeface="Cambria"/>
                <a:cs typeface="Cambria"/>
              </a:rPr>
              <a:t>вранці чи </a:t>
            </a:r>
            <a:r>
              <a:rPr sz="2400" spc="60" dirty="0">
                <a:latin typeface="Cambria"/>
                <a:cs typeface="Cambria"/>
              </a:rPr>
              <a:t>вночі. </a:t>
            </a:r>
            <a:r>
              <a:rPr sz="2400" spc="145" dirty="0">
                <a:latin typeface="Cambria"/>
                <a:cs typeface="Cambria"/>
              </a:rPr>
              <a:t>Напади </a:t>
            </a:r>
            <a:r>
              <a:rPr sz="2400" spc="40" dirty="0">
                <a:latin typeface="Cambria"/>
                <a:cs typeface="Cambria"/>
              </a:rPr>
              <a:t>можуть </a:t>
            </a:r>
            <a:r>
              <a:rPr sz="2400" spc="-5" dirty="0">
                <a:latin typeface="Cambria"/>
                <a:cs typeface="Cambria"/>
              </a:rPr>
              <a:t>бути 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із </a:t>
            </a:r>
            <a:r>
              <a:rPr sz="2400" spc="45" dirty="0">
                <a:latin typeface="Cambria"/>
                <a:cs typeface="Cambria"/>
              </a:rPr>
              <a:t>окремих </a:t>
            </a:r>
            <a:r>
              <a:rPr sz="2400" spc="65" dirty="0">
                <a:latin typeface="Cambria"/>
                <a:cs typeface="Cambria"/>
              </a:rPr>
              <a:t>серій, </a:t>
            </a:r>
            <a:r>
              <a:rPr sz="2400" spc="100" dirty="0">
                <a:latin typeface="Cambria"/>
                <a:cs typeface="Cambria"/>
              </a:rPr>
              <a:t>але </a:t>
            </a:r>
            <a:r>
              <a:rPr sz="2400" spc="40" dirty="0">
                <a:latin typeface="Cambria"/>
                <a:cs typeface="Cambria"/>
              </a:rPr>
              <a:t>можуть </a:t>
            </a:r>
            <a:r>
              <a:rPr sz="2400" dirty="0">
                <a:latin typeface="Cambria"/>
                <a:cs typeface="Cambria"/>
              </a:rPr>
              <a:t>бути</a:t>
            </a:r>
            <a:r>
              <a:rPr sz="2400" spc="5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і </a:t>
            </a:r>
            <a:r>
              <a:rPr sz="2400" spc="45" dirty="0">
                <a:latin typeface="Cambria"/>
                <a:cs typeface="Cambria"/>
              </a:rPr>
              <a:t>поодинокими. </a:t>
            </a:r>
            <a:r>
              <a:rPr sz="2400" spc="50" dirty="0">
                <a:latin typeface="Cambria"/>
                <a:cs typeface="Cambria"/>
              </a:rPr>
              <a:t> </a:t>
            </a:r>
            <a:r>
              <a:rPr sz="2400" spc="75" dirty="0">
                <a:latin typeface="Cambria"/>
                <a:cs typeface="Cambria"/>
              </a:rPr>
              <a:t>Нерідко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30" dirty="0">
                <a:latin typeface="Cambria"/>
                <a:cs typeface="Cambria"/>
              </a:rPr>
              <a:t>супроводжуються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порушеннями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60" dirty="0">
                <a:latin typeface="Cambria"/>
                <a:cs typeface="Cambria"/>
              </a:rPr>
              <a:t>ритму.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6239"/>
            <a:ext cx="31896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260" dirty="0">
                <a:latin typeface="Cambria"/>
                <a:cs typeface="Cambria"/>
              </a:rPr>
              <a:t>Ф</a:t>
            </a:r>
            <a:r>
              <a:rPr spc="260" dirty="0">
                <a:latin typeface="Cambria"/>
                <a:cs typeface="Cambria"/>
              </a:rPr>
              <a:t>АКТОРИ</a:t>
            </a:r>
            <a:r>
              <a:rPr spc="265" dirty="0">
                <a:latin typeface="Cambria"/>
                <a:cs typeface="Cambria"/>
              </a:rPr>
              <a:t> </a:t>
            </a:r>
            <a:r>
              <a:rPr spc="300" dirty="0">
                <a:latin typeface="Cambria"/>
                <a:cs typeface="Cambria"/>
              </a:rPr>
              <a:t>РИЗИКУ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52000"/>
            <a:ext cx="4769485" cy="179451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2400" spc="85" dirty="0">
                <a:latin typeface="Cambria"/>
                <a:cs typeface="Cambria"/>
              </a:rPr>
              <a:t>1.</a:t>
            </a:r>
            <a:r>
              <a:rPr sz="2400" spc="110" dirty="0">
                <a:latin typeface="Cambria"/>
                <a:cs typeface="Cambria"/>
              </a:rPr>
              <a:t> </a:t>
            </a:r>
            <a:r>
              <a:rPr sz="2400" spc="80" dirty="0">
                <a:latin typeface="Cambria"/>
                <a:cs typeface="Cambria"/>
              </a:rPr>
              <a:t>Немодіфікуючі</a:t>
            </a:r>
            <a:r>
              <a:rPr sz="2400" spc="95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(незмінні)</a:t>
            </a:r>
            <a:r>
              <a:rPr sz="2400" spc="95" dirty="0">
                <a:latin typeface="Cambria"/>
                <a:cs typeface="Cambria"/>
              </a:rPr>
              <a:t> </a:t>
            </a:r>
            <a:r>
              <a:rPr sz="2400" spc="160" dirty="0">
                <a:latin typeface="Cambria"/>
                <a:cs typeface="Cambria"/>
              </a:rPr>
              <a:t>ФР:</a:t>
            </a:r>
            <a:endParaRPr sz="2400">
              <a:latin typeface="Cambria"/>
              <a:cs typeface="Cambria"/>
            </a:endParaRPr>
          </a:p>
          <a:p>
            <a:pPr marL="285750" indent="-273685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6385" algn="l"/>
              </a:tabLst>
            </a:pPr>
            <a:r>
              <a:rPr sz="2400" spc="65" dirty="0">
                <a:latin typeface="Cambria"/>
                <a:cs typeface="Cambria"/>
              </a:rPr>
              <a:t>вік</a:t>
            </a:r>
            <a:r>
              <a:rPr sz="2400" spc="110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старше</a:t>
            </a:r>
            <a:r>
              <a:rPr sz="2400" spc="11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50-60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30" dirty="0">
                <a:latin typeface="Cambria"/>
                <a:cs typeface="Cambria"/>
              </a:rPr>
              <a:t>років;</a:t>
            </a:r>
            <a:endParaRPr sz="2400">
              <a:latin typeface="Cambria"/>
              <a:cs typeface="Cambria"/>
            </a:endParaRPr>
          </a:p>
          <a:p>
            <a:pPr marL="285750" indent="-273685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6385" algn="l"/>
              </a:tabLst>
            </a:pPr>
            <a:r>
              <a:rPr sz="2400" spc="10" dirty="0">
                <a:latin typeface="Cambria"/>
                <a:cs typeface="Cambria"/>
              </a:rPr>
              <a:t>стать</a:t>
            </a:r>
            <a:r>
              <a:rPr sz="2400" spc="95" dirty="0">
                <a:latin typeface="Cambria"/>
                <a:cs typeface="Cambria"/>
              </a:rPr>
              <a:t> </a:t>
            </a:r>
            <a:r>
              <a:rPr sz="2400" spc="20" dirty="0">
                <a:latin typeface="Cambria"/>
                <a:cs typeface="Cambria"/>
              </a:rPr>
              <a:t>(чоловіча);</a:t>
            </a:r>
            <a:endParaRPr sz="2400">
              <a:latin typeface="Cambria"/>
              <a:cs typeface="Cambria"/>
            </a:endParaRPr>
          </a:p>
          <a:p>
            <a:pPr marL="285750" indent="-273685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6385" algn="l"/>
              </a:tabLst>
            </a:pPr>
            <a:r>
              <a:rPr sz="2400" spc="50" dirty="0">
                <a:latin typeface="Cambria"/>
                <a:cs typeface="Cambria"/>
              </a:rPr>
              <a:t>обтяжена</a:t>
            </a:r>
            <a:r>
              <a:rPr sz="2400" spc="105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спадковість.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6239"/>
            <a:ext cx="31896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260" dirty="0">
                <a:latin typeface="Cambria"/>
                <a:cs typeface="Cambria"/>
              </a:rPr>
              <a:t>Ф</a:t>
            </a:r>
            <a:r>
              <a:rPr spc="260" dirty="0">
                <a:latin typeface="Cambria"/>
                <a:cs typeface="Cambria"/>
              </a:rPr>
              <a:t>АКТОРИ</a:t>
            </a:r>
            <a:r>
              <a:rPr spc="265" dirty="0">
                <a:latin typeface="Cambria"/>
                <a:cs typeface="Cambria"/>
              </a:rPr>
              <a:t> </a:t>
            </a:r>
            <a:r>
              <a:rPr spc="300" dirty="0">
                <a:latin typeface="Cambria"/>
                <a:cs typeface="Cambria"/>
              </a:rPr>
              <a:t>РИЗИКУ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4540" y="1539062"/>
            <a:ext cx="7547609" cy="33039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0" indent="-273685">
              <a:lnSpc>
                <a:spcPct val="100000"/>
              </a:lnSpc>
              <a:spcBef>
                <a:spcPts val="105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6385" algn="l"/>
              </a:tabLst>
            </a:pPr>
            <a:r>
              <a:rPr sz="2000" spc="75" dirty="0">
                <a:latin typeface="Cambria"/>
                <a:cs typeface="Cambria"/>
              </a:rPr>
              <a:t>2.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65" dirty="0">
                <a:latin typeface="Cambria"/>
                <a:cs typeface="Cambria"/>
              </a:rPr>
              <a:t>Модифікуючі</a:t>
            </a:r>
            <a:r>
              <a:rPr sz="2000" spc="50" dirty="0">
                <a:latin typeface="Cambria"/>
                <a:cs typeface="Cambria"/>
              </a:rPr>
              <a:t> </a:t>
            </a:r>
            <a:r>
              <a:rPr sz="2000" spc="30" dirty="0">
                <a:latin typeface="Cambria"/>
                <a:cs typeface="Cambria"/>
              </a:rPr>
              <a:t>(змінювані):</a:t>
            </a:r>
            <a:endParaRPr sz="2000">
              <a:latin typeface="Cambria"/>
              <a:cs typeface="Cambria"/>
            </a:endParaRPr>
          </a:p>
          <a:p>
            <a:pPr marL="285750" indent="-273685">
              <a:lnSpc>
                <a:spcPts val="2160"/>
              </a:lnSpc>
              <a:spcBef>
                <a:spcPts val="120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6385" algn="l"/>
              </a:tabLst>
            </a:pPr>
            <a:r>
              <a:rPr sz="2000" spc="55" dirty="0">
                <a:latin typeface="Cambria"/>
                <a:cs typeface="Cambria"/>
              </a:rPr>
              <a:t>дисліпідемії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45" dirty="0">
                <a:latin typeface="Cambria"/>
                <a:cs typeface="Cambria"/>
              </a:rPr>
              <a:t>(підвищений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spc="20" dirty="0">
                <a:latin typeface="Cambria"/>
                <a:cs typeface="Cambria"/>
              </a:rPr>
              <a:t>вміст</a:t>
            </a:r>
            <a:r>
              <a:rPr sz="2000" spc="100" dirty="0">
                <a:latin typeface="Cambria"/>
                <a:cs typeface="Cambria"/>
              </a:rPr>
              <a:t> </a:t>
            </a:r>
            <a:r>
              <a:rPr sz="2000" spc="30" dirty="0">
                <a:latin typeface="Cambria"/>
                <a:cs typeface="Cambria"/>
              </a:rPr>
              <a:t>в</a:t>
            </a:r>
            <a:r>
              <a:rPr sz="2000" spc="110" dirty="0">
                <a:latin typeface="Cambria"/>
                <a:cs typeface="Cambria"/>
              </a:rPr>
              <a:t> </a:t>
            </a:r>
            <a:r>
              <a:rPr sz="2000" spc="30" dirty="0">
                <a:latin typeface="Cambria"/>
                <a:cs typeface="Cambria"/>
              </a:rPr>
              <a:t>крові</a:t>
            </a:r>
            <a:r>
              <a:rPr sz="2000" spc="95" dirty="0">
                <a:latin typeface="Cambria"/>
                <a:cs typeface="Cambria"/>
              </a:rPr>
              <a:t> </a:t>
            </a:r>
            <a:r>
              <a:rPr sz="2000" spc="45" dirty="0">
                <a:latin typeface="Cambria"/>
                <a:cs typeface="Cambria"/>
              </a:rPr>
              <a:t>холестерину,</a:t>
            </a:r>
            <a:endParaRPr sz="2000">
              <a:latin typeface="Cambria"/>
              <a:cs typeface="Cambria"/>
            </a:endParaRPr>
          </a:p>
          <a:p>
            <a:pPr marL="285750" marR="5080">
              <a:lnSpc>
                <a:spcPct val="80000"/>
              </a:lnSpc>
              <a:spcBef>
                <a:spcPts val="240"/>
              </a:spcBef>
            </a:pPr>
            <a:r>
              <a:rPr sz="2000" spc="50" dirty="0">
                <a:latin typeface="Cambria"/>
                <a:cs typeface="Cambria"/>
              </a:rPr>
              <a:t>триглі</a:t>
            </a:r>
            <a:r>
              <a:rPr sz="2000" spc="65" dirty="0">
                <a:latin typeface="Cambria"/>
                <a:cs typeface="Cambria"/>
              </a:rPr>
              <a:t>ц</a:t>
            </a:r>
            <a:r>
              <a:rPr sz="2000" spc="30" dirty="0">
                <a:latin typeface="Cambria"/>
                <a:cs typeface="Cambria"/>
              </a:rPr>
              <a:t>е</a:t>
            </a:r>
            <a:r>
              <a:rPr sz="2000" spc="35" dirty="0">
                <a:latin typeface="Cambria"/>
                <a:cs typeface="Cambria"/>
              </a:rPr>
              <a:t>р</a:t>
            </a:r>
            <a:r>
              <a:rPr sz="2000" spc="50" dirty="0">
                <a:latin typeface="Cambria"/>
                <a:cs typeface="Cambria"/>
              </a:rPr>
              <a:t>и</a:t>
            </a:r>
            <a:r>
              <a:rPr sz="2000" spc="65" dirty="0">
                <a:latin typeface="Cambria"/>
                <a:cs typeface="Cambria"/>
              </a:rPr>
              <a:t>д</a:t>
            </a:r>
            <a:r>
              <a:rPr sz="2000" spc="15" dirty="0">
                <a:latin typeface="Cambria"/>
                <a:cs typeface="Cambria"/>
              </a:rPr>
              <a:t>і</a:t>
            </a:r>
            <a:r>
              <a:rPr sz="2000" spc="30" dirty="0">
                <a:latin typeface="Cambria"/>
                <a:cs typeface="Cambria"/>
              </a:rPr>
              <a:t>в</a:t>
            </a:r>
            <a:r>
              <a:rPr sz="2000" spc="65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і</a:t>
            </a:r>
            <a:r>
              <a:rPr sz="2000" spc="100" dirty="0">
                <a:latin typeface="Cambria"/>
                <a:cs typeface="Cambria"/>
              </a:rPr>
              <a:t> </a:t>
            </a:r>
            <a:r>
              <a:rPr sz="2000" spc="10" dirty="0">
                <a:latin typeface="Cambria"/>
                <a:cs typeface="Cambria"/>
              </a:rPr>
              <a:t>атер</a:t>
            </a:r>
            <a:r>
              <a:rPr sz="2000" spc="20" dirty="0">
                <a:latin typeface="Cambria"/>
                <a:cs typeface="Cambria"/>
              </a:rPr>
              <a:t>о</a:t>
            </a:r>
            <a:r>
              <a:rPr sz="2000" spc="50" dirty="0">
                <a:latin typeface="Cambria"/>
                <a:cs typeface="Cambria"/>
              </a:rPr>
              <a:t>генн</a:t>
            </a:r>
            <a:r>
              <a:rPr sz="2000" spc="40" dirty="0">
                <a:latin typeface="Cambria"/>
                <a:cs typeface="Cambria"/>
              </a:rPr>
              <a:t>и</a:t>
            </a:r>
            <a:r>
              <a:rPr sz="2000" spc="105" dirty="0">
                <a:latin typeface="Cambria"/>
                <a:cs typeface="Cambria"/>
              </a:rPr>
              <a:t>х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spc="120" dirty="0">
                <a:latin typeface="Cambria"/>
                <a:cs typeface="Cambria"/>
              </a:rPr>
              <a:t>л</a:t>
            </a:r>
            <a:r>
              <a:rPr sz="2000" spc="60" dirty="0">
                <a:latin typeface="Cambria"/>
                <a:cs typeface="Cambria"/>
              </a:rPr>
              <a:t>і</a:t>
            </a:r>
            <a:r>
              <a:rPr sz="2000" spc="20" dirty="0">
                <a:latin typeface="Cambria"/>
                <a:cs typeface="Cambria"/>
              </a:rPr>
              <a:t>по</a:t>
            </a:r>
            <a:r>
              <a:rPr sz="2000" spc="65" dirty="0">
                <a:latin typeface="Cambria"/>
                <a:cs typeface="Cambria"/>
              </a:rPr>
              <a:t>п</a:t>
            </a:r>
            <a:r>
              <a:rPr sz="2000" spc="55" dirty="0">
                <a:latin typeface="Cambria"/>
                <a:cs typeface="Cambria"/>
              </a:rPr>
              <a:t>р</a:t>
            </a:r>
            <a:r>
              <a:rPr sz="2000" spc="-5" dirty="0">
                <a:latin typeface="Cambria"/>
                <a:cs typeface="Cambria"/>
              </a:rPr>
              <a:t>оте</a:t>
            </a:r>
            <a:r>
              <a:rPr sz="2000" spc="-20" dirty="0">
                <a:latin typeface="Cambria"/>
                <a:cs typeface="Cambria"/>
              </a:rPr>
              <a:t>ї</a:t>
            </a:r>
            <a:r>
              <a:rPr sz="2000" spc="60" dirty="0">
                <a:latin typeface="Cambria"/>
                <a:cs typeface="Cambria"/>
              </a:rPr>
              <a:t>нів </a:t>
            </a:r>
            <a:r>
              <a:rPr sz="2000" spc="75" dirty="0">
                <a:latin typeface="Cambria"/>
                <a:cs typeface="Cambria"/>
              </a:rPr>
              <a:t>і</a:t>
            </a:r>
            <a:r>
              <a:rPr sz="2000" spc="100" dirty="0">
                <a:latin typeface="Cambria"/>
                <a:cs typeface="Cambria"/>
              </a:rPr>
              <a:t> </a:t>
            </a:r>
            <a:r>
              <a:rPr sz="2000" spc="-425" dirty="0">
                <a:latin typeface="Cambria"/>
                <a:cs typeface="Cambria"/>
              </a:rPr>
              <a:t>/</a:t>
            </a:r>
            <a:r>
              <a:rPr sz="2000" spc="10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аб</a:t>
            </a:r>
            <a:r>
              <a:rPr sz="2000" spc="5" dirty="0">
                <a:latin typeface="Cambria"/>
                <a:cs typeface="Cambria"/>
              </a:rPr>
              <a:t>о</a:t>
            </a:r>
            <a:r>
              <a:rPr sz="2000" spc="95" dirty="0">
                <a:latin typeface="Cambria"/>
                <a:cs typeface="Cambria"/>
              </a:rPr>
              <a:t> </a:t>
            </a:r>
            <a:r>
              <a:rPr sz="2000" spc="50" dirty="0">
                <a:latin typeface="Cambria"/>
                <a:cs typeface="Cambria"/>
              </a:rPr>
              <a:t>зн</a:t>
            </a:r>
            <a:r>
              <a:rPr sz="2000" spc="60" dirty="0">
                <a:latin typeface="Cambria"/>
                <a:cs typeface="Cambria"/>
              </a:rPr>
              <a:t>и</a:t>
            </a:r>
            <a:r>
              <a:rPr sz="2000" spc="90" dirty="0">
                <a:latin typeface="Cambria"/>
                <a:cs typeface="Cambria"/>
              </a:rPr>
              <a:t>же</a:t>
            </a:r>
            <a:r>
              <a:rPr sz="2000" spc="95" dirty="0">
                <a:latin typeface="Cambria"/>
                <a:cs typeface="Cambria"/>
              </a:rPr>
              <a:t>н</a:t>
            </a:r>
            <a:r>
              <a:rPr sz="2000" spc="65" dirty="0">
                <a:latin typeface="Cambria"/>
                <a:cs typeface="Cambria"/>
              </a:rPr>
              <a:t>н</a:t>
            </a:r>
            <a:r>
              <a:rPr sz="2000" spc="55" dirty="0">
                <a:latin typeface="Cambria"/>
                <a:cs typeface="Cambria"/>
              </a:rPr>
              <a:t>я  </a:t>
            </a:r>
            <a:r>
              <a:rPr sz="2000" spc="30" dirty="0">
                <a:latin typeface="Cambria"/>
                <a:cs typeface="Cambria"/>
              </a:rPr>
              <a:t>вмісту</a:t>
            </a:r>
            <a:r>
              <a:rPr sz="2000" spc="85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антиатерогенних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150" dirty="0">
                <a:latin typeface="Cambria"/>
                <a:cs typeface="Cambria"/>
              </a:rPr>
              <a:t>ЛВП);</a:t>
            </a:r>
            <a:endParaRPr sz="2000">
              <a:latin typeface="Cambria"/>
              <a:cs typeface="Cambria"/>
            </a:endParaRPr>
          </a:p>
          <a:p>
            <a:pPr marL="285750" indent="-273685">
              <a:lnSpc>
                <a:spcPct val="100000"/>
              </a:lnSpc>
              <a:spcBef>
                <a:spcPts val="120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6385" algn="l"/>
              </a:tabLst>
            </a:pPr>
            <a:r>
              <a:rPr sz="2000" spc="65" dirty="0">
                <a:latin typeface="Cambria"/>
                <a:cs typeface="Cambria"/>
              </a:rPr>
              <a:t>артеріальна</a:t>
            </a:r>
            <a:r>
              <a:rPr sz="2000" spc="55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гіпертензія</a:t>
            </a:r>
            <a:r>
              <a:rPr sz="2000" spc="65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(АГ);</a:t>
            </a:r>
            <a:endParaRPr sz="2000">
              <a:latin typeface="Cambria"/>
              <a:cs typeface="Cambria"/>
            </a:endParaRPr>
          </a:p>
          <a:p>
            <a:pPr marL="285750" indent="-273685">
              <a:lnSpc>
                <a:spcPct val="100000"/>
              </a:lnSpc>
              <a:spcBef>
                <a:spcPts val="120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6385" algn="l"/>
              </a:tabLst>
            </a:pPr>
            <a:r>
              <a:rPr sz="2000" spc="35" dirty="0">
                <a:latin typeface="Cambria"/>
                <a:cs typeface="Cambria"/>
              </a:rPr>
              <a:t>тютюнопаління;</a:t>
            </a:r>
            <a:endParaRPr sz="2000">
              <a:latin typeface="Cambria"/>
              <a:cs typeface="Cambria"/>
            </a:endParaRPr>
          </a:p>
          <a:p>
            <a:pPr marL="285750" indent="-273685">
              <a:lnSpc>
                <a:spcPct val="100000"/>
              </a:lnSpc>
              <a:spcBef>
                <a:spcPts val="125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6385" algn="l"/>
              </a:tabLst>
            </a:pPr>
            <a:r>
              <a:rPr sz="2000" spc="60" dirty="0">
                <a:latin typeface="Cambria"/>
                <a:cs typeface="Cambria"/>
              </a:rPr>
              <a:t>ожиріння;</a:t>
            </a:r>
            <a:endParaRPr sz="2000">
              <a:latin typeface="Cambria"/>
              <a:cs typeface="Cambria"/>
            </a:endParaRPr>
          </a:p>
          <a:p>
            <a:pPr marL="285750" marR="202565" indent="-273685">
              <a:lnSpc>
                <a:spcPct val="80000"/>
              </a:lnSpc>
              <a:spcBef>
                <a:spcPts val="600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6385" algn="l"/>
              </a:tabLst>
            </a:pPr>
            <a:r>
              <a:rPr sz="2000" spc="60" dirty="0">
                <a:latin typeface="Cambria"/>
                <a:cs typeface="Cambria"/>
              </a:rPr>
              <a:t>порушення</a:t>
            </a:r>
            <a:r>
              <a:rPr sz="2000" spc="50" dirty="0">
                <a:latin typeface="Cambria"/>
                <a:cs typeface="Cambria"/>
              </a:rPr>
              <a:t> </a:t>
            </a:r>
            <a:r>
              <a:rPr sz="2000" spc="20" dirty="0">
                <a:latin typeface="Cambria"/>
                <a:cs typeface="Cambria"/>
              </a:rPr>
              <a:t>вуглеводного</a:t>
            </a:r>
            <a:r>
              <a:rPr sz="2000" spc="45" dirty="0">
                <a:latin typeface="Cambria"/>
                <a:cs typeface="Cambria"/>
              </a:rPr>
              <a:t> </a:t>
            </a:r>
            <a:r>
              <a:rPr sz="2000" spc="30" dirty="0">
                <a:latin typeface="Cambria"/>
                <a:cs typeface="Cambria"/>
              </a:rPr>
              <a:t>обміну</a:t>
            </a:r>
            <a:r>
              <a:rPr sz="2000" spc="55" dirty="0">
                <a:latin typeface="Cambria"/>
                <a:cs typeface="Cambria"/>
              </a:rPr>
              <a:t> (гіперглікемія,</a:t>
            </a:r>
            <a:r>
              <a:rPr sz="2000" spc="35" dirty="0">
                <a:latin typeface="Cambria"/>
                <a:cs typeface="Cambria"/>
              </a:rPr>
              <a:t> </a:t>
            </a:r>
            <a:r>
              <a:rPr sz="2000" spc="45" dirty="0">
                <a:latin typeface="Cambria"/>
                <a:cs typeface="Cambria"/>
              </a:rPr>
              <a:t>цукровий </a:t>
            </a:r>
            <a:r>
              <a:rPr sz="2000" spc="-425" dirty="0">
                <a:latin typeface="Cambria"/>
                <a:cs typeface="Cambria"/>
              </a:rPr>
              <a:t> </a:t>
            </a:r>
            <a:r>
              <a:rPr sz="2000" spc="10" dirty="0">
                <a:latin typeface="Cambria"/>
                <a:cs typeface="Cambria"/>
              </a:rPr>
              <a:t>діабет);</a:t>
            </a:r>
            <a:endParaRPr sz="2000">
              <a:latin typeface="Cambria"/>
              <a:cs typeface="Cambria"/>
            </a:endParaRPr>
          </a:p>
          <a:p>
            <a:pPr marL="285750" indent="-273685">
              <a:lnSpc>
                <a:spcPct val="100000"/>
              </a:lnSpc>
              <a:spcBef>
                <a:spcPts val="120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6385" algn="l"/>
              </a:tabLst>
            </a:pPr>
            <a:r>
              <a:rPr sz="2000" spc="55" dirty="0">
                <a:latin typeface="Cambria"/>
                <a:cs typeface="Cambria"/>
              </a:rPr>
              <a:t>гіподинамія;</a:t>
            </a:r>
            <a:endParaRPr sz="2000">
              <a:latin typeface="Cambria"/>
              <a:cs typeface="Cambria"/>
            </a:endParaRPr>
          </a:p>
          <a:p>
            <a:pPr marL="285750" indent="-273685">
              <a:lnSpc>
                <a:spcPct val="100000"/>
              </a:lnSpc>
              <a:spcBef>
                <a:spcPts val="120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6385" algn="l"/>
              </a:tabLst>
            </a:pPr>
            <a:r>
              <a:rPr sz="2000" spc="60" dirty="0">
                <a:latin typeface="Cambria"/>
                <a:cs typeface="Cambria"/>
              </a:rPr>
              <a:t>нераціональне</a:t>
            </a:r>
            <a:r>
              <a:rPr sz="2000" spc="40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харчування;</a:t>
            </a:r>
            <a:endParaRPr sz="20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143499"/>
            <a:ext cx="1714500" cy="171449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55135" y="5013959"/>
            <a:ext cx="1909572" cy="184403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61147" y="5013959"/>
            <a:ext cx="1482850" cy="184403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621916"/>
            <a:ext cx="48641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280" dirty="0">
                <a:latin typeface="Cambria"/>
                <a:cs typeface="Cambria"/>
              </a:rPr>
              <a:t>Д</a:t>
            </a:r>
            <a:r>
              <a:rPr spc="280" dirty="0">
                <a:latin typeface="Cambria"/>
                <a:cs typeface="Cambria"/>
              </a:rPr>
              <a:t>ІАГНОСТИКА</a:t>
            </a:r>
            <a:r>
              <a:rPr spc="229" dirty="0">
                <a:latin typeface="Cambria"/>
                <a:cs typeface="Cambria"/>
              </a:rPr>
              <a:t> </a:t>
            </a:r>
            <a:r>
              <a:rPr spc="270" dirty="0">
                <a:latin typeface="Cambria"/>
                <a:cs typeface="Cambria"/>
              </a:rPr>
              <a:t>СТЕНОКАРДІЇ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2278507"/>
            <a:ext cx="4173220" cy="223583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85750" indent="-273685">
              <a:lnSpc>
                <a:spcPct val="100000"/>
              </a:lnSpc>
              <a:spcBef>
                <a:spcPts val="7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6385" algn="l"/>
              </a:tabLst>
            </a:pPr>
            <a:r>
              <a:rPr sz="2400" spc="90" dirty="0">
                <a:latin typeface="Cambria"/>
                <a:cs typeface="Cambria"/>
              </a:rPr>
              <a:t>Фізикальне</a:t>
            </a:r>
            <a:r>
              <a:rPr sz="2400" spc="105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обстеження.</a:t>
            </a:r>
            <a:endParaRPr sz="2400">
              <a:latin typeface="Cambria"/>
              <a:cs typeface="Cambria"/>
            </a:endParaRPr>
          </a:p>
          <a:p>
            <a:pPr marL="285750" indent="-273685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6385" algn="l"/>
              </a:tabLst>
            </a:pPr>
            <a:r>
              <a:rPr sz="2400" spc="55" dirty="0">
                <a:latin typeface="Cambria"/>
                <a:cs typeface="Cambria"/>
              </a:rPr>
              <a:t>Лабораторні</a:t>
            </a:r>
            <a:r>
              <a:rPr sz="2400" spc="80" dirty="0">
                <a:latin typeface="Cambria"/>
                <a:cs typeface="Cambria"/>
              </a:rPr>
              <a:t> </a:t>
            </a:r>
            <a:r>
              <a:rPr sz="2400" spc="75" dirty="0">
                <a:latin typeface="Cambria"/>
                <a:cs typeface="Cambria"/>
              </a:rPr>
              <a:t>дослідження.</a:t>
            </a:r>
            <a:endParaRPr sz="2400">
              <a:latin typeface="Cambria"/>
              <a:cs typeface="Cambria"/>
            </a:endParaRPr>
          </a:p>
          <a:p>
            <a:pPr marL="285750" indent="-273685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6385" algn="l"/>
              </a:tabLst>
            </a:pPr>
            <a:r>
              <a:rPr sz="2400" spc="70" dirty="0">
                <a:latin typeface="Cambria"/>
                <a:cs typeface="Cambria"/>
              </a:rPr>
              <a:t>Електрокардіограма.</a:t>
            </a:r>
            <a:endParaRPr sz="2400">
              <a:latin typeface="Cambria"/>
              <a:cs typeface="Cambria"/>
            </a:endParaRPr>
          </a:p>
          <a:p>
            <a:pPr marL="285750" indent="-273685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6385" algn="l"/>
              </a:tabLst>
            </a:pPr>
            <a:r>
              <a:rPr sz="2400" spc="40" dirty="0">
                <a:latin typeface="Cambria"/>
                <a:cs typeface="Cambria"/>
              </a:rPr>
              <a:t>Тести</a:t>
            </a:r>
            <a:r>
              <a:rPr sz="2400" spc="114" dirty="0">
                <a:latin typeface="Cambria"/>
                <a:cs typeface="Cambria"/>
              </a:rPr>
              <a:t> </a:t>
            </a:r>
            <a:r>
              <a:rPr sz="2400" spc="20" dirty="0">
                <a:latin typeface="Cambria"/>
                <a:cs typeface="Cambria"/>
              </a:rPr>
              <a:t>з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95" dirty="0">
                <a:latin typeface="Cambria"/>
                <a:cs typeface="Cambria"/>
              </a:rPr>
              <a:t>навантаженням.</a:t>
            </a:r>
            <a:endParaRPr sz="2400">
              <a:latin typeface="Cambria"/>
              <a:cs typeface="Cambria"/>
            </a:endParaRPr>
          </a:p>
          <a:p>
            <a:pPr marL="285750" indent="-273685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6385" algn="l"/>
              </a:tabLst>
            </a:pPr>
            <a:r>
              <a:rPr sz="2400" spc="65" dirty="0">
                <a:latin typeface="Cambria"/>
                <a:cs typeface="Cambria"/>
              </a:rPr>
              <a:t>Коронароангіографія.</a:t>
            </a:r>
            <a:endParaRPr sz="24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0527" y="126373"/>
            <a:ext cx="6443471" cy="106996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6239"/>
            <a:ext cx="53943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330" dirty="0">
                <a:latin typeface="Cambria"/>
                <a:cs typeface="Cambria"/>
              </a:rPr>
              <a:t>П</a:t>
            </a:r>
            <a:r>
              <a:rPr spc="330" dirty="0">
                <a:latin typeface="Cambria"/>
                <a:cs typeface="Cambria"/>
              </a:rPr>
              <a:t>ІД</a:t>
            </a:r>
            <a:r>
              <a:rPr spc="285" dirty="0">
                <a:latin typeface="Cambria"/>
                <a:cs typeface="Cambria"/>
              </a:rPr>
              <a:t> </a:t>
            </a:r>
            <a:r>
              <a:rPr spc="320" dirty="0">
                <a:latin typeface="Cambria"/>
                <a:cs typeface="Cambria"/>
              </a:rPr>
              <a:t>ЧАС</a:t>
            </a:r>
            <a:r>
              <a:rPr spc="280" dirty="0">
                <a:latin typeface="Cambria"/>
                <a:cs typeface="Cambria"/>
              </a:rPr>
              <a:t> </a:t>
            </a:r>
            <a:r>
              <a:rPr spc="310" dirty="0">
                <a:latin typeface="Cambria"/>
                <a:cs typeface="Cambria"/>
              </a:rPr>
              <a:t>НАПАДУ</a:t>
            </a:r>
            <a:r>
              <a:rPr spc="300" dirty="0">
                <a:latin typeface="Cambria"/>
                <a:cs typeface="Cambria"/>
              </a:rPr>
              <a:t> </a:t>
            </a:r>
            <a:r>
              <a:rPr spc="270" dirty="0">
                <a:latin typeface="Cambria"/>
                <a:cs typeface="Cambria"/>
              </a:rPr>
              <a:t>СТЕНОКАРДІЇ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4540" y="1948637"/>
            <a:ext cx="3051810" cy="374586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285750" marR="171450" indent="-273685">
              <a:lnSpc>
                <a:spcPct val="80000"/>
              </a:lnSpc>
              <a:spcBef>
                <a:spcPts val="585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6385" algn="l"/>
              </a:tabLst>
            </a:pPr>
            <a:r>
              <a:rPr sz="2000" spc="80" dirty="0">
                <a:latin typeface="Cambria"/>
                <a:cs typeface="Cambria"/>
              </a:rPr>
              <a:t>можна </a:t>
            </a:r>
            <a:r>
              <a:rPr sz="2000" spc="40" dirty="0">
                <a:latin typeface="Cambria"/>
                <a:cs typeface="Cambria"/>
              </a:rPr>
              <a:t>виявити </a:t>
            </a:r>
            <a:r>
              <a:rPr sz="2000" spc="170" dirty="0">
                <a:latin typeface="Cambria"/>
                <a:cs typeface="Cambria"/>
              </a:rPr>
              <a:t>ЕКГ- </a:t>
            </a:r>
            <a:r>
              <a:rPr sz="2000" spc="-430" dirty="0">
                <a:latin typeface="Cambria"/>
                <a:cs typeface="Cambria"/>
              </a:rPr>
              <a:t> </a:t>
            </a:r>
            <a:r>
              <a:rPr sz="2000" spc="50" dirty="0">
                <a:latin typeface="Cambria"/>
                <a:cs typeface="Cambria"/>
              </a:rPr>
              <a:t>ознаки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ішемії </a:t>
            </a:r>
            <a:r>
              <a:rPr sz="2000" spc="80" dirty="0">
                <a:latin typeface="Cambria"/>
                <a:cs typeface="Cambria"/>
              </a:rPr>
              <a:t> </a:t>
            </a:r>
            <a:r>
              <a:rPr sz="2000" spc="70" dirty="0">
                <a:latin typeface="Cambria"/>
                <a:cs typeface="Cambria"/>
              </a:rPr>
              <a:t>міокарда,</a:t>
            </a:r>
            <a:r>
              <a:rPr sz="2000" spc="55" dirty="0">
                <a:latin typeface="Cambria"/>
                <a:cs typeface="Cambria"/>
              </a:rPr>
              <a:t> </a:t>
            </a:r>
            <a:r>
              <a:rPr sz="2000" spc="-20" dirty="0">
                <a:latin typeface="Cambria"/>
                <a:cs typeface="Cambria"/>
              </a:rPr>
              <a:t>до</a:t>
            </a:r>
            <a:r>
              <a:rPr sz="2000" spc="90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яких </a:t>
            </a:r>
            <a:r>
              <a:rPr sz="2000" spc="80" dirty="0">
                <a:latin typeface="Cambria"/>
                <a:cs typeface="Cambria"/>
              </a:rPr>
              <a:t> </a:t>
            </a:r>
            <a:r>
              <a:rPr sz="2000" spc="25" dirty="0">
                <a:latin typeface="Cambria"/>
                <a:cs typeface="Cambria"/>
              </a:rPr>
              <a:t>відносяться</a:t>
            </a:r>
            <a:r>
              <a:rPr sz="2000" spc="55" dirty="0">
                <a:latin typeface="Cambria"/>
                <a:cs typeface="Cambria"/>
              </a:rPr>
              <a:t> </a:t>
            </a:r>
            <a:r>
              <a:rPr sz="2000" spc="60" dirty="0">
                <a:latin typeface="Cambria"/>
                <a:cs typeface="Cambria"/>
              </a:rPr>
              <a:t>зміни</a:t>
            </a:r>
            <a:endParaRPr sz="2000">
              <a:latin typeface="Cambria"/>
              <a:cs typeface="Cambria"/>
            </a:endParaRPr>
          </a:p>
          <a:p>
            <a:pPr marL="285750" marR="5080">
              <a:lnSpc>
                <a:spcPct val="80000"/>
              </a:lnSpc>
            </a:pPr>
            <a:r>
              <a:rPr sz="2000" spc="40" dirty="0">
                <a:latin typeface="Cambria"/>
                <a:cs typeface="Cambria"/>
              </a:rPr>
              <a:t>полярності, </a:t>
            </a:r>
            <a:r>
              <a:rPr sz="2000" spc="65" dirty="0">
                <a:latin typeface="Cambria"/>
                <a:cs typeface="Cambria"/>
              </a:rPr>
              <a:t>амплітуди </a:t>
            </a:r>
            <a:r>
              <a:rPr sz="2000" spc="-430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і</a:t>
            </a:r>
            <a:r>
              <a:rPr sz="2000" spc="90" dirty="0">
                <a:latin typeface="Cambria"/>
                <a:cs typeface="Cambria"/>
              </a:rPr>
              <a:t> </a:t>
            </a:r>
            <a:r>
              <a:rPr sz="2000" spc="50" dirty="0">
                <a:latin typeface="Cambria"/>
                <a:cs typeface="Cambria"/>
              </a:rPr>
              <a:t>форми</a:t>
            </a:r>
            <a:r>
              <a:rPr sz="2000" spc="85" dirty="0">
                <a:latin typeface="Cambria"/>
                <a:cs typeface="Cambria"/>
              </a:rPr>
              <a:t> </a:t>
            </a:r>
            <a:r>
              <a:rPr sz="2000" spc="45" dirty="0">
                <a:latin typeface="Cambria"/>
                <a:cs typeface="Cambria"/>
              </a:rPr>
              <a:t>зубця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spc="145" dirty="0">
                <a:latin typeface="Cambria"/>
                <a:cs typeface="Cambria"/>
              </a:rPr>
              <a:t>Т,</a:t>
            </a:r>
            <a:r>
              <a:rPr sz="2000" spc="100" dirty="0">
                <a:latin typeface="Cambria"/>
                <a:cs typeface="Cambria"/>
              </a:rPr>
              <a:t> </a:t>
            </a:r>
            <a:r>
              <a:rPr sz="2000" spc="135" dirty="0">
                <a:latin typeface="Cambria"/>
                <a:cs typeface="Cambria"/>
              </a:rPr>
              <a:t>а</a:t>
            </a:r>
            <a:endParaRPr sz="2000">
              <a:latin typeface="Cambria"/>
              <a:cs typeface="Cambria"/>
            </a:endParaRPr>
          </a:p>
          <a:p>
            <a:pPr marL="285750">
              <a:lnSpc>
                <a:spcPts val="1680"/>
              </a:lnSpc>
            </a:pPr>
            <a:r>
              <a:rPr sz="2000" spc="55" dirty="0">
                <a:latin typeface="Cambria"/>
                <a:cs typeface="Cambria"/>
              </a:rPr>
              <a:t>також </a:t>
            </a:r>
            <a:r>
              <a:rPr sz="2000" spc="60" dirty="0">
                <a:latin typeface="Cambria"/>
                <a:cs typeface="Cambria"/>
              </a:rPr>
              <a:t>положення</a:t>
            </a:r>
            <a:endParaRPr sz="2000">
              <a:latin typeface="Cambria"/>
              <a:cs typeface="Cambria"/>
            </a:endParaRPr>
          </a:p>
          <a:p>
            <a:pPr marL="285750" marR="490220">
              <a:lnSpc>
                <a:spcPct val="80000"/>
              </a:lnSpc>
              <a:spcBef>
                <a:spcPts val="240"/>
              </a:spcBef>
            </a:pPr>
            <a:r>
              <a:rPr sz="2000" spc="40" dirty="0">
                <a:latin typeface="Cambria"/>
                <a:cs typeface="Cambria"/>
              </a:rPr>
              <a:t>сегмента</a:t>
            </a:r>
            <a:r>
              <a:rPr sz="2000" spc="45" dirty="0">
                <a:latin typeface="Cambria"/>
                <a:cs typeface="Cambria"/>
              </a:rPr>
              <a:t> </a:t>
            </a:r>
            <a:r>
              <a:rPr sz="2000" spc="150" dirty="0">
                <a:latin typeface="Cambria"/>
                <a:cs typeface="Cambria"/>
              </a:rPr>
              <a:t>RS-T,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spc="70" dirty="0">
                <a:latin typeface="Cambria"/>
                <a:cs typeface="Cambria"/>
              </a:rPr>
              <a:t>які </a:t>
            </a:r>
            <a:r>
              <a:rPr sz="2000" spc="-425" dirty="0">
                <a:latin typeface="Cambria"/>
                <a:cs typeface="Cambria"/>
              </a:rPr>
              <a:t> </a:t>
            </a:r>
            <a:r>
              <a:rPr sz="2000" spc="15" dirty="0">
                <a:latin typeface="Cambria"/>
                <a:cs typeface="Cambria"/>
              </a:rPr>
              <a:t>багато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spc="30" dirty="0">
                <a:latin typeface="Cambria"/>
                <a:cs typeface="Cambria"/>
              </a:rPr>
              <a:t>в</a:t>
            </a:r>
            <a:r>
              <a:rPr sz="2000" spc="110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чому</a:t>
            </a:r>
            <a:endParaRPr sz="2000">
              <a:latin typeface="Cambria"/>
              <a:cs typeface="Cambria"/>
            </a:endParaRPr>
          </a:p>
          <a:p>
            <a:pPr marL="285750" marR="1177290">
              <a:lnSpc>
                <a:spcPct val="80000"/>
              </a:lnSpc>
            </a:pPr>
            <a:r>
              <a:rPr sz="2000" spc="70" dirty="0">
                <a:latin typeface="Cambria"/>
                <a:cs typeface="Cambria"/>
              </a:rPr>
              <a:t>залежать </a:t>
            </a:r>
            <a:r>
              <a:rPr sz="2000" spc="40" dirty="0">
                <a:latin typeface="Cambria"/>
                <a:cs typeface="Cambria"/>
              </a:rPr>
              <a:t>від </a:t>
            </a:r>
            <a:r>
              <a:rPr sz="2000" spc="-434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локалізації</a:t>
            </a:r>
            <a:endParaRPr sz="2000">
              <a:latin typeface="Cambria"/>
              <a:cs typeface="Cambria"/>
            </a:endParaRPr>
          </a:p>
          <a:p>
            <a:pPr marL="285750">
              <a:lnSpc>
                <a:spcPts val="1680"/>
              </a:lnSpc>
            </a:pPr>
            <a:r>
              <a:rPr sz="2000" spc="50" dirty="0">
                <a:latin typeface="Cambria"/>
                <a:cs typeface="Cambria"/>
              </a:rPr>
              <a:t>ішемізованої</a:t>
            </a:r>
            <a:r>
              <a:rPr sz="2000" spc="25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ділянки</a:t>
            </a:r>
            <a:endParaRPr sz="2000">
              <a:latin typeface="Cambria"/>
              <a:cs typeface="Cambria"/>
            </a:endParaRPr>
          </a:p>
          <a:p>
            <a:pPr marL="285750">
              <a:lnSpc>
                <a:spcPts val="1920"/>
              </a:lnSpc>
            </a:pPr>
            <a:r>
              <a:rPr sz="2000" spc="20" dirty="0">
                <a:latin typeface="Cambria"/>
                <a:cs typeface="Cambria"/>
              </a:rPr>
              <a:t>по</a:t>
            </a:r>
            <a:r>
              <a:rPr sz="2000" spc="65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відношенню</a:t>
            </a:r>
            <a:r>
              <a:rPr sz="2000" spc="55" dirty="0">
                <a:latin typeface="Cambria"/>
                <a:cs typeface="Cambria"/>
              </a:rPr>
              <a:t> </a:t>
            </a:r>
            <a:r>
              <a:rPr sz="2000" spc="-15" dirty="0">
                <a:latin typeface="Cambria"/>
                <a:cs typeface="Cambria"/>
              </a:rPr>
              <a:t>до</a:t>
            </a:r>
            <a:endParaRPr sz="2000">
              <a:latin typeface="Cambria"/>
              <a:cs typeface="Cambria"/>
            </a:endParaRPr>
          </a:p>
          <a:p>
            <a:pPr marL="285750" marR="22860">
              <a:lnSpc>
                <a:spcPct val="80000"/>
              </a:lnSpc>
              <a:spcBef>
                <a:spcPts val="240"/>
              </a:spcBef>
            </a:pPr>
            <a:r>
              <a:rPr sz="2000" spc="30" dirty="0">
                <a:latin typeface="Cambria"/>
                <a:cs typeface="Cambria"/>
              </a:rPr>
              <a:t>полюсів </a:t>
            </a:r>
            <a:r>
              <a:rPr sz="2000" spc="5" dirty="0">
                <a:latin typeface="Cambria"/>
                <a:cs typeface="Cambria"/>
              </a:rPr>
              <a:t>реєстрованого </a:t>
            </a:r>
            <a:r>
              <a:rPr sz="2000" spc="-430" dirty="0">
                <a:latin typeface="Cambria"/>
                <a:cs typeface="Cambria"/>
              </a:rPr>
              <a:t> </a:t>
            </a:r>
            <a:r>
              <a:rPr sz="2000" spc="55" dirty="0">
                <a:latin typeface="Cambria"/>
                <a:cs typeface="Cambria"/>
              </a:rPr>
              <a:t>відведення.</a:t>
            </a:r>
            <a:endParaRPr sz="20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2335" y="1629155"/>
            <a:ext cx="4256009" cy="4801283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6239"/>
            <a:ext cx="60255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280" dirty="0">
                <a:latin typeface="Cambria"/>
                <a:cs typeface="Cambria"/>
              </a:rPr>
              <a:t>Д</a:t>
            </a:r>
            <a:r>
              <a:rPr spc="280" dirty="0">
                <a:latin typeface="Cambria"/>
                <a:cs typeface="Cambria"/>
              </a:rPr>
              <a:t>ІАГНОСТИКА</a:t>
            </a:r>
            <a:r>
              <a:rPr spc="265" dirty="0">
                <a:latin typeface="Cambria"/>
                <a:cs typeface="Cambria"/>
              </a:rPr>
              <a:t> </a:t>
            </a:r>
            <a:r>
              <a:rPr spc="270" dirty="0">
                <a:latin typeface="Cambria"/>
                <a:cs typeface="Cambria"/>
              </a:rPr>
              <a:t>СТЕНОКАРДІЇ</a:t>
            </a:r>
            <a:r>
              <a:rPr spc="275" dirty="0">
                <a:latin typeface="Cambria"/>
                <a:cs typeface="Cambria"/>
              </a:rPr>
              <a:t> </a:t>
            </a:r>
            <a:r>
              <a:rPr sz="3000" spc="145" dirty="0">
                <a:latin typeface="Cambria"/>
                <a:cs typeface="Cambria"/>
              </a:rPr>
              <a:t>(ЕКГ)</a:t>
            </a:r>
            <a:endParaRPr sz="300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5567" y="1773935"/>
            <a:ext cx="6336791" cy="37429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94917" y="5904991"/>
            <a:ext cx="6652259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5" dirty="0">
                <a:latin typeface="Microsoft Sans Serif"/>
                <a:cs typeface="Microsoft Sans Serif"/>
              </a:rPr>
              <a:t>Схематичне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зображення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30" dirty="0">
                <a:latin typeface="Microsoft Sans Serif"/>
                <a:cs typeface="Microsoft Sans Serif"/>
              </a:rPr>
              <a:t>змін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50" dirty="0">
                <a:latin typeface="Microsoft Sans Serif"/>
                <a:cs typeface="Microsoft Sans Serif"/>
              </a:rPr>
              <a:t>ЕКГ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при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стенокардії,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та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інфаркті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міокарда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різної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latin typeface="Microsoft Sans Serif"/>
                <a:cs typeface="Microsoft Sans Serif"/>
              </a:rPr>
              <a:t>локалізації: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синя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крива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- </a:t>
            </a:r>
            <a:r>
              <a:rPr sz="1400" spc="-5" dirty="0">
                <a:latin typeface="Microsoft Sans Serif"/>
                <a:cs typeface="Microsoft Sans Serif"/>
              </a:rPr>
              <a:t>нормальна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85" dirty="0">
                <a:latin typeface="Microsoft Sans Serif"/>
                <a:cs typeface="Microsoft Sans Serif"/>
              </a:rPr>
              <a:t>ЕКГ,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червоні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криві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-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патологічно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змінені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85" dirty="0">
                <a:latin typeface="Microsoft Sans Serif"/>
                <a:cs typeface="Microsoft Sans Serif"/>
              </a:rPr>
              <a:t>ЕКГ.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3016" y="881888"/>
            <a:ext cx="31362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254" dirty="0">
                <a:latin typeface="Cambria"/>
                <a:cs typeface="Cambria"/>
              </a:rPr>
              <a:t>К</a:t>
            </a:r>
            <a:r>
              <a:rPr spc="254" dirty="0">
                <a:latin typeface="Cambria"/>
                <a:cs typeface="Cambria"/>
              </a:rPr>
              <a:t>ОРОНАРОГРАФІЯ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35602" y="1513078"/>
            <a:ext cx="363474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115" marR="5080" indent="-27305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5750" algn="l"/>
              </a:tabLst>
            </a:pPr>
            <a:r>
              <a:rPr sz="2400" spc="90" dirty="0">
                <a:latin typeface="Cambria"/>
                <a:cs typeface="Cambria"/>
              </a:rPr>
              <a:t>Селективна </a:t>
            </a:r>
            <a:r>
              <a:rPr sz="2400" spc="95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коронароангіограмма </a:t>
            </a:r>
            <a:r>
              <a:rPr sz="2400" spc="55" dirty="0">
                <a:latin typeface="Cambria"/>
                <a:cs typeface="Cambria"/>
              </a:rPr>
              <a:t> </a:t>
            </a:r>
            <a:r>
              <a:rPr sz="2400" spc="90" dirty="0">
                <a:latin typeface="Cambria"/>
                <a:cs typeface="Cambria"/>
              </a:rPr>
              <a:t>(КАГ)</a:t>
            </a:r>
            <a:r>
              <a:rPr sz="2400" spc="105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лівої</a:t>
            </a:r>
            <a:r>
              <a:rPr sz="2400" spc="105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коронарної </a:t>
            </a:r>
            <a:r>
              <a:rPr sz="2400" spc="-515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артерії</a:t>
            </a:r>
            <a:r>
              <a:rPr sz="2400" spc="105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і</a:t>
            </a:r>
            <a:r>
              <a:rPr sz="2400" spc="110" dirty="0">
                <a:latin typeface="Cambria"/>
                <a:cs typeface="Cambria"/>
              </a:rPr>
              <a:t> </a:t>
            </a:r>
            <a:r>
              <a:rPr sz="2400" spc="60" dirty="0">
                <a:latin typeface="Cambria"/>
                <a:cs typeface="Cambria"/>
              </a:rPr>
              <a:t>схематичне</a:t>
            </a:r>
            <a:endParaRPr sz="2400">
              <a:latin typeface="Cambria"/>
              <a:cs typeface="Cambria"/>
            </a:endParaRPr>
          </a:p>
          <a:p>
            <a:pPr marL="285115" marR="391160">
              <a:lnSpc>
                <a:spcPct val="100000"/>
              </a:lnSpc>
            </a:pPr>
            <a:r>
              <a:rPr sz="2400" spc="60" dirty="0">
                <a:latin typeface="Cambria"/>
                <a:cs typeface="Cambria"/>
              </a:rPr>
              <a:t>зображення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техніки </a:t>
            </a:r>
            <a:r>
              <a:rPr sz="2400" spc="-515" dirty="0">
                <a:latin typeface="Cambria"/>
                <a:cs typeface="Cambria"/>
              </a:rPr>
              <a:t> </a:t>
            </a:r>
            <a:r>
              <a:rPr sz="2400" spc="60" dirty="0">
                <a:latin typeface="Cambria"/>
                <a:cs typeface="Cambria"/>
              </a:rPr>
              <a:t>зондування</a:t>
            </a:r>
            <a:r>
              <a:rPr sz="2400" spc="114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артерії</a:t>
            </a:r>
            <a:endParaRPr sz="24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4276" y="1484375"/>
            <a:ext cx="3023616" cy="501396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6239"/>
            <a:ext cx="31349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315" dirty="0">
                <a:latin typeface="Cambria"/>
                <a:cs typeface="Cambria"/>
              </a:rPr>
              <a:t>К</a:t>
            </a:r>
            <a:r>
              <a:rPr spc="285" dirty="0">
                <a:latin typeface="Cambria"/>
                <a:cs typeface="Cambria"/>
              </a:rPr>
              <a:t>ОРО</a:t>
            </a:r>
            <a:r>
              <a:rPr spc="320" dirty="0">
                <a:latin typeface="Cambria"/>
                <a:cs typeface="Cambria"/>
              </a:rPr>
              <a:t>Н</a:t>
            </a:r>
            <a:r>
              <a:rPr spc="240" dirty="0">
                <a:latin typeface="Cambria"/>
                <a:cs typeface="Cambria"/>
              </a:rPr>
              <a:t>А</a:t>
            </a:r>
            <a:r>
              <a:rPr spc="215" dirty="0">
                <a:latin typeface="Cambria"/>
                <a:cs typeface="Cambria"/>
              </a:rPr>
              <a:t>Р</a:t>
            </a:r>
            <a:r>
              <a:rPr spc="235" dirty="0">
                <a:latin typeface="Cambria"/>
                <a:cs typeface="Cambria"/>
              </a:rPr>
              <a:t>ОГРАФІЯ</a:t>
            </a:r>
            <a:endParaRPr sz="300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1905000"/>
            <a:ext cx="7010400" cy="416509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6239"/>
            <a:ext cx="31349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315" dirty="0">
                <a:latin typeface="Cambria"/>
                <a:cs typeface="Cambria"/>
              </a:rPr>
              <a:t>К</a:t>
            </a:r>
            <a:r>
              <a:rPr spc="285" dirty="0">
                <a:latin typeface="Cambria"/>
                <a:cs typeface="Cambria"/>
              </a:rPr>
              <a:t>ОРО</a:t>
            </a:r>
            <a:r>
              <a:rPr spc="320" dirty="0">
                <a:latin typeface="Cambria"/>
                <a:cs typeface="Cambria"/>
              </a:rPr>
              <a:t>Н</a:t>
            </a:r>
            <a:r>
              <a:rPr spc="240" dirty="0">
                <a:latin typeface="Cambria"/>
                <a:cs typeface="Cambria"/>
              </a:rPr>
              <a:t>А</a:t>
            </a:r>
            <a:r>
              <a:rPr spc="215" dirty="0">
                <a:latin typeface="Cambria"/>
                <a:cs typeface="Cambria"/>
              </a:rPr>
              <a:t>Р</a:t>
            </a:r>
            <a:r>
              <a:rPr spc="235" dirty="0">
                <a:latin typeface="Cambria"/>
                <a:cs typeface="Cambria"/>
              </a:rPr>
              <a:t>ОГРАФІЯ</a:t>
            </a:r>
            <a:endParaRPr sz="300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1905000"/>
            <a:ext cx="6781800" cy="4165091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ct val="116900"/>
              </a:lnSpc>
              <a:spcBef>
                <a:spcPts val="260"/>
              </a:spcBef>
            </a:pPr>
            <a:r>
              <a:rPr sz="3200" b="1" spc="345" dirty="0">
                <a:latin typeface="Cambria"/>
                <a:cs typeface="Cambria"/>
              </a:rPr>
              <a:t>Ф</a:t>
            </a:r>
            <a:r>
              <a:rPr sz="2550" b="1" spc="345" dirty="0">
                <a:latin typeface="Cambria"/>
                <a:cs typeface="Cambria"/>
              </a:rPr>
              <a:t>УНКЦІОНАЛЬНІ</a:t>
            </a:r>
            <a:r>
              <a:rPr sz="2550" b="1" spc="380" dirty="0">
                <a:latin typeface="Cambria"/>
                <a:cs typeface="Cambria"/>
              </a:rPr>
              <a:t> </a:t>
            </a:r>
            <a:r>
              <a:rPr sz="2550" b="1" spc="355" dirty="0">
                <a:latin typeface="Cambria"/>
                <a:cs typeface="Cambria"/>
              </a:rPr>
              <a:t>ТЕСТИ</a:t>
            </a:r>
            <a:r>
              <a:rPr sz="2550" b="1" spc="350" dirty="0">
                <a:latin typeface="Cambria"/>
                <a:cs typeface="Cambria"/>
              </a:rPr>
              <a:t> </a:t>
            </a:r>
            <a:r>
              <a:rPr sz="2550" b="1" spc="375" dirty="0">
                <a:latin typeface="Cambria"/>
                <a:cs typeface="Cambria"/>
              </a:rPr>
              <a:t>З </a:t>
            </a:r>
            <a:r>
              <a:rPr sz="2550" b="1" spc="-545" dirty="0">
                <a:latin typeface="Cambria"/>
                <a:cs typeface="Cambria"/>
              </a:rPr>
              <a:t> </a:t>
            </a:r>
            <a:r>
              <a:rPr sz="2550" b="1" spc="340" dirty="0">
                <a:latin typeface="Cambria"/>
                <a:cs typeface="Cambria"/>
              </a:rPr>
              <a:t>НАВАНТАЖЕННЯМ</a:t>
            </a:r>
            <a:endParaRPr sz="255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96154" y="1930349"/>
            <a:ext cx="3522979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ts val="1839"/>
              </a:lnSpc>
              <a:spcBef>
                <a:spcPts val="100"/>
              </a:spcBef>
              <a:buClr>
                <a:srgbClr val="FD8537"/>
              </a:buClr>
              <a:buSzPct val="69444"/>
              <a:buFont typeface="Wingdings"/>
              <a:buChar char=""/>
              <a:tabLst>
                <a:tab pos="286385" algn="l"/>
                <a:tab pos="287020" algn="l"/>
              </a:tabLst>
            </a:pPr>
            <a:r>
              <a:rPr sz="1800" spc="50" dirty="0">
                <a:latin typeface="Cambria"/>
                <a:cs typeface="Cambria"/>
              </a:rPr>
              <a:t>Проби</a:t>
            </a:r>
            <a:r>
              <a:rPr sz="1800" spc="90" dirty="0">
                <a:latin typeface="Cambria"/>
                <a:cs typeface="Cambria"/>
              </a:rPr>
              <a:t> </a:t>
            </a:r>
            <a:r>
              <a:rPr sz="1800" spc="15" dirty="0">
                <a:latin typeface="Cambria"/>
                <a:cs typeface="Cambria"/>
              </a:rPr>
              <a:t>з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spc="25" dirty="0">
                <a:latin typeface="Cambria"/>
                <a:cs typeface="Cambria"/>
              </a:rPr>
              <a:t>дозованим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spc="60" dirty="0">
                <a:latin typeface="Cambria"/>
                <a:cs typeface="Cambria"/>
              </a:rPr>
              <a:t>фізичним</a:t>
            </a:r>
            <a:endParaRPr sz="1800">
              <a:latin typeface="Cambria"/>
              <a:cs typeface="Cambria"/>
            </a:endParaRPr>
          </a:p>
          <a:p>
            <a:pPr marL="287020">
              <a:lnSpc>
                <a:spcPts val="1839"/>
              </a:lnSpc>
            </a:pPr>
            <a:r>
              <a:rPr sz="1800" spc="65" dirty="0">
                <a:latin typeface="Cambria"/>
                <a:cs typeface="Cambria"/>
              </a:rPr>
              <a:t>навантаженням: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96154" y="2391283"/>
            <a:ext cx="32696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9444"/>
              <a:buFont typeface="Wingdings"/>
              <a:buChar char=""/>
              <a:tabLst>
                <a:tab pos="286385" algn="l"/>
                <a:tab pos="287020" algn="l"/>
              </a:tabLst>
            </a:pPr>
            <a:r>
              <a:rPr sz="1800" spc="20" dirty="0">
                <a:latin typeface="Cambria"/>
                <a:cs typeface="Cambria"/>
              </a:rPr>
              <a:t>велоергометрія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-35" dirty="0">
                <a:latin typeface="Cambria"/>
                <a:cs typeface="Cambria"/>
              </a:rPr>
              <a:t>є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55" dirty="0">
                <a:latin typeface="Cambria"/>
                <a:cs typeface="Cambria"/>
              </a:rPr>
              <a:t>найбільш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70475" y="2583307"/>
            <a:ext cx="33870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latin typeface="Cambria"/>
                <a:cs typeface="Cambria"/>
              </a:rPr>
              <a:t>доступною</a:t>
            </a:r>
            <a:r>
              <a:rPr sz="1800" spc="60" dirty="0">
                <a:latin typeface="Cambria"/>
                <a:cs typeface="Cambria"/>
              </a:rPr>
              <a:t> </a:t>
            </a:r>
            <a:r>
              <a:rPr sz="1800" spc="55" dirty="0">
                <a:latin typeface="Cambria"/>
                <a:cs typeface="Cambria"/>
              </a:rPr>
              <a:t>навантажувальною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70475" y="2775330"/>
            <a:ext cx="3492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latin typeface="Cambria"/>
                <a:cs typeface="Cambria"/>
              </a:rPr>
              <a:t>пробою.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spc="25" dirty="0">
                <a:latin typeface="Cambria"/>
                <a:cs typeface="Cambria"/>
              </a:rPr>
              <a:t>Велоергометр</a:t>
            </a:r>
            <a:r>
              <a:rPr sz="1800" spc="120" dirty="0">
                <a:latin typeface="Cambria"/>
                <a:cs typeface="Cambria"/>
              </a:rPr>
              <a:t> </a:t>
            </a:r>
            <a:r>
              <a:rPr sz="1800" spc="10" dirty="0">
                <a:latin typeface="Cambria"/>
                <a:cs typeface="Cambria"/>
              </a:rPr>
              <a:t>дозволяє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70475" y="2967354"/>
            <a:ext cx="2684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Cambria"/>
                <a:cs typeface="Cambria"/>
              </a:rPr>
              <a:t>строго</a:t>
            </a:r>
            <a:r>
              <a:rPr sz="1800" spc="85" dirty="0">
                <a:latin typeface="Cambria"/>
                <a:cs typeface="Cambria"/>
              </a:rPr>
              <a:t> </a:t>
            </a:r>
            <a:r>
              <a:rPr sz="1800" spc="20" dirty="0">
                <a:latin typeface="Cambria"/>
                <a:cs typeface="Cambria"/>
              </a:rPr>
              <a:t>дозувати</a:t>
            </a:r>
            <a:r>
              <a:rPr sz="1800" spc="70" dirty="0">
                <a:latin typeface="Cambria"/>
                <a:cs typeface="Cambria"/>
              </a:rPr>
              <a:t> </a:t>
            </a:r>
            <a:r>
              <a:rPr sz="1800" spc="55" dirty="0">
                <a:latin typeface="Cambria"/>
                <a:cs typeface="Cambria"/>
              </a:rPr>
              <a:t>фізичне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70475" y="3159378"/>
            <a:ext cx="2985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70" dirty="0">
                <a:latin typeface="Cambria"/>
                <a:cs typeface="Cambria"/>
              </a:rPr>
              <a:t>навантаження</a:t>
            </a:r>
            <a:r>
              <a:rPr sz="1800" spc="50" dirty="0">
                <a:latin typeface="Cambria"/>
                <a:cs typeface="Cambria"/>
              </a:rPr>
              <a:t> </a:t>
            </a:r>
            <a:r>
              <a:rPr sz="1800" spc="65" dirty="0">
                <a:latin typeface="Cambria"/>
                <a:cs typeface="Cambria"/>
              </a:rPr>
              <a:t>і</a:t>
            </a:r>
            <a:r>
              <a:rPr sz="1800" spc="60" dirty="0">
                <a:latin typeface="Cambria"/>
                <a:cs typeface="Cambria"/>
              </a:rPr>
              <a:t> </a:t>
            </a:r>
            <a:r>
              <a:rPr sz="1800" spc="30" dirty="0">
                <a:latin typeface="Cambria"/>
                <a:cs typeface="Cambria"/>
              </a:rPr>
              <a:t>оцінювати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70475" y="3351098"/>
            <a:ext cx="35242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0" dirty="0">
                <a:latin typeface="Cambria"/>
                <a:cs typeface="Cambria"/>
              </a:rPr>
              <a:t>величину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spc="35" dirty="0">
                <a:latin typeface="Cambria"/>
                <a:cs typeface="Cambria"/>
              </a:rPr>
              <a:t>виконаної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spc="30" dirty="0">
                <a:latin typeface="Cambria"/>
                <a:cs typeface="Cambria"/>
              </a:rPr>
              <a:t>зовнішньої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70475" y="3543680"/>
            <a:ext cx="2527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mbria"/>
                <a:cs typeface="Cambria"/>
              </a:rPr>
              <a:t>роботи</a:t>
            </a:r>
            <a:r>
              <a:rPr sz="1800" spc="85" dirty="0">
                <a:latin typeface="Cambria"/>
                <a:cs typeface="Cambria"/>
              </a:rPr>
              <a:t> </a:t>
            </a:r>
            <a:r>
              <a:rPr sz="1800" spc="55" dirty="0">
                <a:latin typeface="Cambria"/>
                <a:cs typeface="Cambria"/>
              </a:rPr>
              <a:t>у</a:t>
            </a:r>
            <a:r>
              <a:rPr sz="1800" spc="85" dirty="0">
                <a:latin typeface="Cambria"/>
                <a:cs typeface="Cambria"/>
              </a:rPr>
              <a:t> </a:t>
            </a:r>
            <a:r>
              <a:rPr sz="1800" spc="60" dirty="0">
                <a:latin typeface="Cambria"/>
                <a:cs typeface="Cambria"/>
              </a:rPr>
              <a:t>ватах</a:t>
            </a:r>
            <a:r>
              <a:rPr sz="1800" spc="6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(Вт)</a:t>
            </a:r>
            <a:r>
              <a:rPr sz="1800" spc="8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або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70475" y="3735704"/>
            <a:ext cx="32492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40" dirty="0">
                <a:latin typeface="Cambria"/>
                <a:cs typeface="Cambria"/>
              </a:rPr>
              <a:t>кілограммометрах</a:t>
            </a:r>
            <a:r>
              <a:rPr sz="1800" spc="85" dirty="0">
                <a:latin typeface="Cambria"/>
                <a:cs typeface="Cambria"/>
              </a:rPr>
              <a:t> </a:t>
            </a:r>
            <a:r>
              <a:rPr sz="1800" spc="15" dirty="0">
                <a:latin typeface="Cambria"/>
                <a:cs typeface="Cambria"/>
              </a:rPr>
              <a:t>(кгм).</a:t>
            </a:r>
            <a:r>
              <a:rPr sz="1800" spc="75" dirty="0">
                <a:latin typeface="Cambria"/>
                <a:cs typeface="Cambria"/>
              </a:rPr>
              <a:t> </a:t>
            </a:r>
            <a:r>
              <a:rPr sz="1800" spc="140" dirty="0">
                <a:latin typeface="Cambria"/>
                <a:cs typeface="Cambria"/>
              </a:rPr>
              <a:t>Для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70475" y="3927729"/>
            <a:ext cx="3327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35" dirty="0">
                <a:latin typeface="Cambria"/>
                <a:cs typeface="Cambria"/>
              </a:rPr>
              <a:t>проведення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spc="10" dirty="0">
                <a:latin typeface="Cambria"/>
                <a:cs typeface="Cambria"/>
              </a:rPr>
              <a:t>проби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spc="30" dirty="0">
                <a:latin typeface="Cambria"/>
                <a:cs typeface="Cambria"/>
              </a:rPr>
              <a:t>необхідний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70475" y="4119753"/>
            <a:ext cx="2858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45" dirty="0">
                <a:latin typeface="Cambria"/>
                <a:cs typeface="Cambria"/>
              </a:rPr>
              <a:t>також </a:t>
            </a:r>
            <a:r>
              <a:rPr sz="1800" spc="40" dirty="0">
                <a:latin typeface="Cambria"/>
                <a:cs typeface="Cambria"/>
              </a:rPr>
              <a:t>електрокардіограф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70475" y="4311777"/>
            <a:ext cx="3035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40" dirty="0">
                <a:latin typeface="Cambria"/>
                <a:cs typeface="Cambria"/>
              </a:rPr>
              <a:t>(бажано </a:t>
            </a:r>
            <a:r>
              <a:rPr sz="1800" spc="45" dirty="0">
                <a:latin typeface="Cambria"/>
                <a:cs typeface="Cambria"/>
              </a:rPr>
              <a:t>багатоканальний),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70475" y="4503801"/>
            <a:ext cx="2285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35" dirty="0">
                <a:latin typeface="Cambria"/>
                <a:cs typeface="Cambria"/>
              </a:rPr>
              <a:t>сфігмоманометр </a:t>
            </a:r>
            <a:r>
              <a:rPr sz="1800" spc="65" dirty="0">
                <a:latin typeface="Cambria"/>
                <a:cs typeface="Cambria"/>
              </a:rPr>
              <a:t>для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70475" y="4695825"/>
            <a:ext cx="31045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45" dirty="0">
                <a:latin typeface="Cambria"/>
                <a:cs typeface="Cambria"/>
              </a:rPr>
              <a:t>вимірювання</a:t>
            </a:r>
            <a:r>
              <a:rPr sz="1800" spc="50" dirty="0">
                <a:latin typeface="Cambria"/>
                <a:cs typeface="Cambria"/>
              </a:rPr>
              <a:t> </a:t>
            </a:r>
            <a:r>
              <a:rPr sz="1800" spc="30" dirty="0">
                <a:latin typeface="Cambria"/>
                <a:cs typeface="Cambria"/>
              </a:rPr>
              <a:t>артеріального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70475" y="4887544"/>
            <a:ext cx="32391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5" dirty="0">
                <a:latin typeface="Cambria"/>
                <a:cs typeface="Cambria"/>
              </a:rPr>
              <a:t>тиску</a:t>
            </a:r>
            <a:r>
              <a:rPr sz="1800" spc="75" dirty="0">
                <a:latin typeface="Cambria"/>
                <a:cs typeface="Cambria"/>
              </a:rPr>
              <a:t> </a:t>
            </a:r>
            <a:r>
              <a:rPr sz="1800" spc="65" dirty="0">
                <a:latin typeface="Cambria"/>
                <a:cs typeface="Cambria"/>
              </a:rPr>
              <a:t>і</a:t>
            </a:r>
            <a:r>
              <a:rPr sz="1800" spc="75" dirty="0">
                <a:latin typeface="Cambria"/>
                <a:cs typeface="Cambria"/>
              </a:rPr>
              <a:t> </a:t>
            </a:r>
            <a:r>
              <a:rPr sz="1800" spc="35" dirty="0">
                <a:latin typeface="Cambria"/>
                <a:cs typeface="Cambria"/>
              </a:rPr>
              <a:t>фонендоскоп.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spc="50" dirty="0">
                <a:latin typeface="Cambria"/>
                <a:cs typeface="Cambria"/>
              </a:rPr>
              <a:t>Кабінет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70475" y="5080253"/>
            <a:ext cx="3536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5" dirty="0">
                <a:latin typeface="Cambria"/>
                <a:cs typeface="Cambria"/>
              </a:rPr>
              <a:t>функціональної</a:t>
            </a:r>
            <a:r>
              <a:rPr sz="1800" spc="65" dirty="0">
                <a:latin typeface="Cambria"/>
                <a:cs typeface="Cambria"/>
              </a:rPr>
              <a:t> </a:t>
            </a:r>
            <a:r>
              <a:rPr sz="1800" spc="40" dirty="0">
                <a:latin typeface="Cambria"/>
                <a:cs typeface="Cambria"/>
              </a:rPr>
              <a:t>діагностики,</a:t>
            </a:r>
            <a:r>
              <a:rPr sz="1800" spc="50" dirty="0">
                <a:latin typeface="Cambria"/>
                <a:cs typeface="Cambria"/>
              </a:rPr>
              <a:t> </a:t>
            </a:r>
            <a:r>
              <a:rPr sz="1800" spc="20" dirty="0">
                <a:latin typeface="Cambria"/>
                <a:cs typeface="Cambria"/>
              </a:rPr>
              <a:t>де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70475" y="5272278"/>
            <a:ext cx="29197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" dirty="0">
                <a:latin typeface="Cambria"/>
                <a:cs typeface="Cambria"/>
              </a:rPr>
              <a:t>проводиться</a:t>
            </a:r>
            <a:r>
              <a:rPr sz="1800" spc="75" dirty="0">
                <a:latin typeface="Cambria"/>
                <a:cs typeface="Cambria"/>
              </a:rPr>
              <a:t> </a:t>
            </a:r>
            <a:r>
              <a:rPr sz="1800" spc="55" dirty="0">
                <a:latin typeface="Cambria"/>
                <a:cs typeface="Cambria"/>
              </a:rPr>
              <a:t>дослідження,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70475" y="5464250"/>
            <a:ext cx="2790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35" dirty="0">
                <a:latin typeface="Cambria"/>
                <a:cs typeface="Cambria"/>
              </a:rPr>
              <a:t>повинен</a:t>
            </a:r>
            <a:r>
              <a:rPr sz="1800" spc="7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бути</a:t>
            </a:r>
            <a:r>
              <a:rPr sz="1800" spc="60" dirty="0">
                <a:latin typeface="Cambria"/>
                <a:cs typeface="Cambria"/>
              </a:rPr>
              <a:t> </a:t>
            </a:r>
            <a:r>
              <a:rPr sz="1800" spc="50" dirty="0">
                <a:latin typeface="Cambria"/>
                <a:cs typeface="Cambria"/>
              </a:rPr>
              <a:t>оснащений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070475" y="5656275"/>
            <a:ext cx="30848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5" dirty="0">
                <a:latin typeface="Cambria"/>
                <a:cs typeface="Cambria"/>
              </a:rPr>
              <a:t>дефібрилятором</a:t>
            </a:r>
            <a:r>
              <a:rPr sz="1800" spc="85" dirty="0">
                <a:latin typeface="Cambria"/>
                <a:cs typeface="Cambria"/>
              </a:rPr>
              <a:t> </a:t>
            </a:r>
            <a:r>
              <a:rPr sz="1800" spc="35" dirty="0">
                <a:latin typeface="Cambria"/>
                <a:cs typeface="Cambria"/>
              </a:rPr>
              <a:t>та</a:t>
            </a:r>
            <a:r>
              <a:rPr sz="1800" spc="60" dirty="0">
                <a:latin typeface="Cambria"/>
                <a:cs typeface="Cambria"/>
              </a:rPr>
              <a:t> </a:t>
            </a:r>
            <a:r>
              <a:rPr sz="1800" spc="15" dirty="0">
                <a:latin typeface="Cambria"/>
                <a:cs typeface="Cambria"/>
              </a:rPr>
              <a:t>набором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70475" y="5848299"/>
            <a:ext cx="22631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5" dirty="0">
                <a:latin typeface="Cambria"/>
                <a:cs typeface="Cambria"/>
              </a:rPr>
              <a:t>засобів</a:t>
            </a:r>
            <a:r>
              <a:rPr sz="1800" spc="70" dirty="0">
                <a:latin typeface="Cambria"/>
                <a:cs typeface="Cambria"/>
              </a:rPr>
              <a:t> </a:t>
            </a:r>
            <a:r>
              <a:rPr sz="1800" spc="65" dirty="0">
                <a:latin typeface="Cambria"/>
                <a:cs typeface="Cambria"/>
              </a:rPr>
              <a:t>для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spc="75" dirty="0">
                <a:latin typeface="Cambria"/>
                <a:cs typeface="Cambria"/>
              </a:rPr>
              <a:t>надання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70475" y="6040323"/>
            <a:ext cx="2613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45" dirty="0">
                <a:latin typeface="Cambria"/>
                <a:cs typeface="Cambria"/>
              </a:rPr>
              <a:t>невідкладної</a:t>
            </a:r>
            <a:r>
              <a:rPr sz="1800" spc="35" dirty="0">
                <a:latin typeface="Cambria"/>
                <a:cs typeface="Cambria"/>
              </a:rPr>
              <a:t> </a:t>
            </a:r>
            <a:r>
              <a:rPr sz="1800" spc="20" dirty="0">
                <a:latin typeface="Cambria"/>
                <a:cs typeface="Cambria"/>
              </a:rPr>
              <a:t>допомоги.</a:t>
            </a:r>
            <a:endParaRPr sz="1800">
              <a:latin typeface="Cambria"/>
              <a:cs typeface="Cambria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0683" y="2708148"/>
            <a:ext cx="3428624" cy="2534412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014" y="212006"/>
            <a:ext cx="7435215" cy="85407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215"/>
              </a:spcBef>
            </a:pPr>
            <a:r>
              <a:rPr sz="2500" b="1" dirty="0">
                <a:latin typeface="Arial"/>
                <a:cs typeface="Arial"/>
              </a:rPr>
              <a:t>О</a:t>
            </a:r>
            <a:r>
              <a:rPr sz="2000" b="1" dirty="0">
                <a:latin typeface="Arial"/>
                <a:cs typeface="Arial"/>
              </a:rPr>
              <a:t>ЗНАКИ</a:t>
            </a:r>
            <a:r>
              <a:rPr sz="2000" b="1" spc="130" dirty="0">
                <a:latin typeface="Arial"/>
                <a:cs typeface="Arial"/>
              </a:rPr>
              <a:t> </a:t>
            </a:r>
            <a:r>
              <a:rPr sz="2000" b="1" spc="-60" dirty="0">
                <a:latin typeface="Arial"/>
                <a:cs typeface="Arial"/>
              </a:rPr>
              <a:t>ТА</a:t>
            </a:r>
            <a:r>
              <a:rPr sz="2000" b="1" spc="12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КРИТЕРІЇ</a:t>
            </a:r>
            <a:r>
              <a:rPr sz="2000" b="1" spc="16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ДІАГНОСТИКИ</a:t>
            </a:r>
            <a:r>
              <a:rPr sz="2000" b="1" spc="114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ЗАХВОРЮВАННЯ</a:t>
            </a:r>
            <a:r>
              <a:rPr sz="2000" b="1" spc="1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ЗА </a:t>
            </a:r>
            <a:r>
              <a:rPr sz="2000" b="1" spc="-54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ФУНКЦІОНАЛЬНИМИ</a:t>
            </a:r>
            <a:r>
              <a:rPr sz="2000" b="1" spc="1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ПОКАЗНИКАМИ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3014" y="1291844"/>
            <a:ext cx="8347075" cy="477393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286385" marR="5080" indent="-274320" algn="just">
              <a:lnSpc>
                <a:spcPts val="1620"/>
              </a:lnSpc>
              <a:spcBef>
                <a:spcPts val="305"/>
              </a:spcBef>
            </a:pPr>
            <a:r>
              <a:rPr sz="1500" b="1" spc="-10" dirty="0">
                <a:latin typeface="Arial"/>
                <a:cs typeface="Arial"/>
              </a:rPr>
              <a:t>Функціональний </a:t>
            </a:r>
            <a:r>
              <a:rPr sz="1500" b="1" spc="5" dirty="0">
                <a:latin typeface="Arial"/>
                <a:cs typeface="Arial"/>
              </a:rPr>
              <a:t>клас </a:t>
            </a:r>
            <a:r>
              <a:rPr sz="1500" b="1" spc="-10" dirty="0">
                <a:latin typeface="Arial"/>
                <a:cs typeface="Arial"/>
              </a:rPr>
              <a:t>(ФК) стенокардії </a:t>
            </a:r>
            <a:r>
              <a:rPr sz="1500" b="1" spc="-5" dirty="0">
                <a:latin typeface="Arial"/>
                <a:cs typeface="Arial"/>
              </a:rPr>
              <a:t>визначається рівнем </a:t>
            </a:r>
            <a:r>
              <a:rPr sz="1500" b="1" spc="-10" dirty="0">
                <a:latin typeface="Arial"/>
                <a:cs typeface="Arial"/>
              </a:rPr>
              <a:t>навантаження, </a:t>
            </a:r>
            <a:r>
              <a:rPr sz="1500" b="1" spc="-5" dirty="0">
                <a:latin typeface="Arial"/>
                <a:cs typeface="Arial"/>
              </a:rPr>
              <a:t>при </a:t>
            </a:r>
            <a:r>
              <a:rPr sz="1500" b="1" spc="-15" dirty="0">
                <a:latin typeface="Arial"/>
                <a:cs typeface="Arial"/>
              </a:rPr>
              <a:t>якому </a:t>
            </a:r>
            <a:r>
              <a:rPr sz="1500" b="1" spc="-10" dirty="0">
                <a:latin typeface="Arial"/>
                <a:cs typeface="Arial"/>
              </a:rPr>
              <a:t> з'являються</a:t>
            </a:r>
            <a:r>
              <a:rPr sz="1500" b="1" spc="10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ознаки</a:t>
            </a:r>
            <a:r>
              <a:rPr sz="1500" b="1" spc="-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ішемії.</a:t>
            </a:r>
            <a:endParaRPr sz="1500">
              <a:latin typeface="Arial"/>
              <a:cs typeface="Arial"/>
            </a:endParaRPr>
          </a:p>
          <a:p>
            <a:pPr marL="286385" marR="8255" indent="-274320" algn="just">
              <a:lnSpc>
                <a:spcPts val="1620"/>
              </a:lnSpc>
              <a:spcBef>
                <a:spcPts val="595"/>
              </a:spcBef>
            </a:pPr>
            <a:r>
              <a:rPr sz="1500" b="1" dirty="0">
                <a:latin typeface="Arial"/>
                <a:cs typeface="Arial"/>
              </a:rPr>
              <a:t>При І </a:t>
            </a:r>
            <a:r>
              <a:rPr sz="1500" b="1" spc="-15" dirty="0">
                <a:latin typeface="Arial"/>
                <a:cs typeface="Arial"/>
              </a:rPr>
              <a:t>ФК </a:t>
            </a:r>
            <a:r>
              <a:rPr sz="1500" b="1" spc="-10" dirty="0">
                <a:latin typeface="Arial"/>
                <a:cs typeface="Arial"/>
              </a:rPr>
              <a:t>напади стенокардії виникають </a:t>
            </a:r>
            <a:r>
              <a:rPr sz="1500" b="1" spc="-5" dirty="0">
                <a:latin typeface="Arial"/>
                <a:cs typeface="Arial"/>
              </a:rPr>
              <a:t>при </a:t>
            </a:r>
            <a:r>
              <a:rPr sz="1500" b="1" spc="-10" dirty="0">
                <a:latin typeface="Arial"/>
                <a:cs typeface="Arial"/>
              </a:rPr>
              <a:t>значних </a:t>
            </a:r>
            <a:r>
              <a:rPr sz="1500" b="1" spc="-5" dirty="0">
                <a:latin typeface="Arial"/>
                <a:cs typeface="Arial"/>
              </a:rPr>
              <a:t>фізичних </a:t>
            </a:r>
            <a:r>
              <a:rPr sz="1500" b="1" spc="-10" dirty="0">
                <a:latin typeface="Arial"/>
                <a:cs typeface="Arial"/>
              </a:rPr>
              <a:t>навантаженнях. </a:t>
            </a:r>
            <a:r>
              <a:rPr sz="1500" b="1" dirty="0">
                <a:latin typeface="Arial"/>
                <a:cs typeface="Arial"/>
              </a:rPr>
              <a:t>При </a:t>
            </a:r>
            <a:r>
              <a:rPr sz="1500" b="1" spc="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проведенні</a:t>
            </a:r>
            <a:r>
              <a:rPr sz="1500" b="1" spc="60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тестів</a:t>
            </a:r>
            <a:r>
              <a:rPr sz="1500" b="1" spc="7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з</a:t>
            </a:r>
            <a:r>
              <a:rPr sz="1500" b="1" spc="80" dirty="0">
                <a:latin typeface="Arial"/>
                <a:cs typeface="Arial"/>
              </a:rPr>
              <a:t> </a:t>
            </a:r>
            <a:r>
              <a:rPr sz="1500" b="1" spc="-15" dirty="0">
                <a:latin typeface="Arial"/>
                <a:cs typeface="Arial"/>
              </a:rPr>
              <a:t>дозованим</a:t>
            </a:r>
            <a:r>
              <a:rPr sz="1500" b="1" spc="6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фізичним</a:t>
            </a:r>
            <a:r>
              <a:rPr sz="1500" b="1" spc="70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навантаженням</a:t>
            </a:r>
            <a:r>
              <a:rPr sz="1500" b="1" spc="8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ознаки</a:t>
            </a:r>
            <a:r>
              <a:rPr sz="1500" b="1" spc="8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ішемії</a:t>
            </a:r>
            <a:r>
              <a:rPr sz="1500" b="1" spc="8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з'являються </a:t>
            </a:r>
            <a:r>
              <a:rPr sz="1500" b="1" spc="-40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у</a:t>
            </a:r>
            <a:r>
              <a:rPr sz="1500" b="1" spc="-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хворого</a:t>
            </a:r>
            <a:r>
              <a:rPr sz="1500" b="1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при</a:t>
            </a:r>
            <a:r>
              <a:rPr sz="1500" b="1" spc="-10" dirty="0">
                <a:latin typeface="Arial"/>
                <a:cs typeface="Arial"/>
              </a:rPr>
              <a:t> навантаженні</a:t>
            </a:r>
            <a:r>
              <a:rPr sz="1500" b="1" spc="-2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більше</a:t>
            </a:r>
            <a:r>
              <a:rPr sz="1500" b="1" spc="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125</a:t>
            </a:r>
            <a:r>
              <a:rPr sz="1500" b="1" spc="-15" dirty="0">
                <a:latin typeface="Arial"/>
                <a:cs typeface="Arial"/>
              </a:rPr>
              <a:t> Вт</a:t>
            </a:r>
            <a:r>
              <a:rPr sz="1500" b="1" spc="1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або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більше</a:t>
            </a:r>
            <a:r>
              <a:rPr sz="1500" b="1" spc="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9</a:t>
            </a:r>
            <a:r>
              <a:rPr sz="1500" b="1" spc="10" dirty="0">
                <a:latin typeface="Arial"/>
                <a:cs typeface="Arial"/>
              </a:rPr>
              <a:t> </a:t>
            </a:r>
            <a:r>
              <a:rPr sz="1500" b="1" spc="-55" dirty="0">
                <a:latin typeface="Arial"/>
                <a:cs typeface="Arial"/>
              </a:rPr>
              <a:t>МЕТ.</a:t>
            </a:r>
            <a:endParaRPr sz="1500">
              <a:latin typeface="Arial"/>
              <a:cs typeface="Arial"/>
            </a:endParaRPr>
          </a:p>
          <a:p>
            <a:pPr marL="286385" marR="8255" indent="-274320" algn="just">
              <a:lnSpc>
                <a:spcPts val="1620"/>
              </a:lnSpc>
              <a:spcBef>
                <a:spcPts val="605"/>
              </a:spcBef>
            </a:pPr>
            <a:r>
              <a:rPr sz="1500" b="1" dirty="0">
                <a:latin typeface="Arial"/>
                <a:cs typeface="Arial"/>
              </a:rPr>
              <a:t>При ІІ </a:t>
            </a:r>
            <a:r>
              <a:rPr sz="1500" b="1" spc="-15" dirty="0">
                <a:latin typeface="Arial"/>
                <a:cs typeface="Arial"/>
              </a:rPr>
              <a:t>ФК </a:t>
            </a:r>
            <a:r>
              <a:rPr sz="1500" b="1" spc="-10" dirty="0">
                <a:latin typeface="Arial"/>
                <a:cs typeface="Arial"/>
              </a:rPr>
              <a:t>стенокардії </a:t>
            </a:r>
            <a:r>
              <a:rPr sz="1500" b="1" spc="-5" dirty="0">
                <a:latin typeface="Arial"/>
                <a:cs typeface="Arial"/>
              </a:rPr>
              <a:t>спостерігається </a:t>
            </a:r>
            <a:r>
              <a:rPr sz="1500" b="1" spc="-10" dirty="0">
                <a:latin typeface="Arial"/>
                <a:cs typeface="Arial"/>
              </a:rPr>
              <a:t>незначне </a:t>
            </a:r>
            <a:r>
              <a:rPr sz="1500" b="1" spc="-15" dirty="0">
                <a:latin typeface="Arial"/>
                <a:cs typeface="Arial"/>
              </a:rPr>
              <a:t>обмеження </a:t>
            </a:r>
            <a:r>
              <a:rPr sz="1500" b="1" spc="-20" dirty="0">
                <a:latin typeface="Arial"/>
                <a:cs typeface="Arial"/>
              </a:rPr>
              <a:t>щодо </a:t>
            </a:r>
            <a:r>
              <a:rPr sz="1500" b="1" spc="-5" dirty="0">
                <a:latin typeface="Arial"/>
                <a:cs typeface="Arial"/>
              </a:rPr>
              <a:t>звичайних </a:t>
            </a:r>
            <a:r>
              <a:rPr sz="1500" b="1" dirty="0">
                <a:latin typeface="Arial"/>
                <a:cs typeface="Arial"/>
              </a:rPr>
              <a:t>фізичних </a:t>
            </a:r>
            <a:r>
              <a:rPr sz="1500" b="1" spc="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навантажень. При проведенні тестів </a:t>
            </a:r>
            <a:r>
              <a:rPr sz="1500" b="1" dirty="0">
                <a:latin typeface="Arial"/>
                <a:cs typeface="Arial"/>
              </a:rPr>
              <a:t>з </a:t>
            </a:r>
            <a:r>
              <a:rPr sz="1500" b="1" spc="-15" dirty="0">
                <a:latin typeface="Arial"/>
                <a:cs typeface="Arial"/>
              </a:rPr>
              <a:t>дозованим </a:t>
            </a:r>
            <a:r>
              <a:rPr sz="1500" b="1" dirty="0">
                <a:latin typeface="Arial"/>
                <a:cs typeface="Arial"/>
              </a:rPr>
              <a:t>фізичним </a:t>
            </a:r>
            <a:r>
              <a:rPr sz="1500" b="1" spc="-10" dirty="0">
                <a:latin typeface="Arial"/>
                <a:cs typeface="Arial"/>
              </a:rPr>
              <a:t>навантаженням хворий </a:t>
            </a:r>
            <a:r>
              <a:rPr sz="1500" b="1" spc="-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виконує</a:t>
            </a:r>
            <a:r>
              <a:rPr sz="1500" b="1" spc="30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навантаження</a:t>
            </a:r>
            <a:r>
              <a:rPr sz="1500" b="1" spc="-2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100–125</a:t>
            </a:r>
            <a:r>
              <a:rPr sz="1500" b="1" spc="-15" dirty="0">
                <a:latin typeface="Arial"/>
                <a:cs typeface="Arial"/>
              </a:rPr>
              <a:t> Вт</a:t>
            </a:r>
            <a:r>
              <a:rPr sz="1500" b="1" spc="1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або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6-9</a:t>
            </a:r>
            <a:r>
              <a:rPr sz="1500" b="1" spc="-5" dirty="0">
                <a:latin typeface="Arial"/>
                <a:cs typeface="Arial"/>
              </a:rPr>
              <a:t> </a:t>
            </a:r>
            <a:r>
              <a:rPr sz="1500" b="1" spc="-55" dirty="0">
                <a:latin typeface="Arial"/>
                <a:cs typeface="Arial"/>
              </a:rPr>
              <a:t>МЕТ.</a:t>
            </a:r>
            <a:endParaRPr sz="1500">
              <a:latin typeface="Arial"/>
              <a:cs typeface="Arial"/>
            </a:endParaRPr>
          </a:p>
          <a:p>
            <a:pPr marL="12700" algn="just">
              <a:lnSpc>
                <a:spcPts val="1710"/>
              </a:lnSpc>
              <a:spcBef>
                <a:spcPts val="395"/>
              </a:spcBef>
            </a:pPr>
            <a:r>
              <a:rPr sz="1500" b="1" dirty="0">
                <a:latin typeface="Arial"/>
                <a:cs typeface="Arial"/>
              </a:rPr>
              <a:t>При</a:t>
            </a:r>
            <a:r>
              <a:rPr sz="1500" b="1" spc="-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ІІІ</a:t>
            </a:r>
            <a:r>
              <a:rPr sz="1500" b="1" spc="-15" dirty="0">
                <a:latin typeface="Arial"/>
                <a:cs typeface="Arial"/>
              </a:rPr>
              <a:t> ФК</a:t>
            </a:r>
            <a:r>
              <a:rPr sz="1500" b="1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напади</a:t>
            </a:r>
            <a:r>
              <a:rPr sz="1500" b="1" spc="-20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стенокардії</a:t>
            </a:r>
            <a:r>
              <a:rPr sz="1500" b="1" spc="1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виникають</a:t>
            </a:r>
            <a:r>
              <a:rPr sz="1500" b="1" spc="1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при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звичайному</a:t>
            </a:r>
            <a:r>
              <a:rPr sz="1500" b="1" spc="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фізичному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навантаженні.</a:t>
            </a:r>
            <a:endParaRPr sz="1500">
              <a:latin typeface="Arial"/>
              <a:cs typeface="Arial"/>
            </a:endParaRPr>
          </a:p>
          <a:p>
            <a:pPr marL="286385" marR="107950" algn="just">
              <a:lnSpc>
                <a:spcPts val="1620"/>
              </a:lnSpc>
              <a:spcBef>
                <a:spcPts val="114"/>
              </a:spcBef>
            </a:pPr>
            <a:r>
              <a:rPr sz="1500" b="1" dirty="0">
                <a:latin typeface="Arial"/>
                <a:cs typeface="Arial"/>
              </a:rPr>
              <a:t>При </a:t>
            </a:r>
            <a:r>
              <a:rPr sz="1500" b="1" spc="-5" dirty="0">
                <a:latin typeface="Arial"/>
                <a:cs typeface="Arial"/>
              </a:rPr>
              <a:t>проведенні </a:t>
            </a:r>
            <a:r>
              <a:rPr sz="1500" b="1" spc="-15" dirty="0">
                <a:latin typeface="Arial"/>
                <a:cs typeface="Arial"/>
              </a:rPr>
              <a:t>тестів </a:t>
            </a:r>
            <a:r>
              <a:rPr sz="1500" b="1" dirty="0">
                <a:latin typeface="Arial"/>
                <a:cs typeface="Arial"/>
              </a:rPr>
              <a:t>з </a:t>
            </a:r>
            <a:r>
              <a:rPr sz="1500" b="1" spc="-15" dirty="0">
                <a:latin typeface="Arial"/>
                <a:cs typeface="Arial"/>
              </a:rPr>
              <a:t>дозованим </a:t>
            </a:r>
            <a:r>
              <a:rPr sz="1500" b="1" dirty="0">
                <a:latin typeface="Arial"/>
                <a:cs typeface="Arial"/>
              </a:rPr>
              <a:t>фізичним </a:t>
            </a:r>
            <a:r>
              <a:rPr sz="1500" b="1" spc="-10" dirty="0">
                <a:latin typeface="Arial"/>
                <a:cs typeface="Arial"/>
              </a:rPr>
              <a:t>навантаженням </a:t>
            </a:r>
            <a:r>
              <a:rPr sz="1500" b="1" dirty="0">
                <a:latin typeface="Arial"/>
                <a:cs typeface="Arial"/>
              </a:rPr>
              <a:t>на </a:t>
            </a:r>
            <a:r>
              <a:rPr sz="1500" b="1" spc="-15" dirty="0">
                <a:latin typeface="Arial"/>
                <a:cs typeface="Arial"/>
              </a:rPr>
              <a:t>велоергометрі </a:t>
            </a:r>
            <a:r>
              <a:rPr sz="1500" b="1" dirty="0">
                <a:latin typeface="Arial"/>
                <a:cs typeface="Arial"/>
              </a:rPr>
              <a:t>або </a:t>
            </a:r>
            <a:r>
              <a:rPr sz="1500" b="1" spc="-40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тредмілі</a:t>
            </a:r>
            <a:r>
              <a:rPr sz="1500" b="1" spc="10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хворий</a:t>
            </a:r>
            <a:r>
              <a:rPr sz="1500" b="1" spc="5" dirty="0">
                <a:latin typeface="Arial"/>
                <a:cs typeface="Arial"/>
              </a:rPr>
              <a:t> </a:t>
            </a:r>
            <a:r>
              <a:rPr sz="1500" b="1" spc="-15" dirty="0">
                <a:latin typeface="Arial"/>
                <a:cs typeface="Arial"/>
              </a:rPr>
              <a:t>виконує</a:t>
            </a:r>
            <a:r>
              <a:rPr sz="1500" b="1" spc="4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навантаження</a:t>
            </a:r>
            <a:r>
              <a:rPr sz="1500" b="1" spc="-2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не</a:t>
            </a:r>
            <a:r>
              <a:rPr sz="1500" b="1" spc="-5" dirty="0">
                <a:latin typeface="Arial"/>
                <a:cs typeface="Arial"/>
              </a:rPr>
              <a:t> більше</a:t>
            </a:r>
            <a:r>
              <a:rPr sz="1500" b="1" spc="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50-100</a:t>
            </a:r>
            <a:r>
              <a:rPr sz="1500" b="1" spc="-15" dirty="0">
                <a:latin typeface="Arial"/>
                <a:cs typeface="Arial"/>
              </a:rPr>
              <a:t> Вт</a:t>
            </a:r>
            <a:r>
              <a:rPr sz="1500" b="1" spc="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або</a:t>
            </a:r>
            <a:r>
              <a:rPr sz="1500" b="1" spc="-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4-6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spc="-55" dirty="0">
                <a:latin typeface="Arial"/>
                <a:cs typeface="Arial"/>
              </a:rPr>
              <a:t>МЕТ.</a:t>
            </a:r>
            <a:endParaRPr sz="1500">
              <a:latin typeface="Arial"/>
              <a:cs typeface="Arial"/>
            </a:endParaRPr>
          </a:p>
          <a:p>
            <a:pPr marL="286385" marR="78105" indent="-274320">
              <a:lnSpc>
                <a:spcPct val="90100"/>
              </a:lnSpc>
              <a:spcBef>
                <a:spcPts val="575"/>
              </a:spcBef>
            </a:pPr>
            <a:r>
              <a:rPr sz="1500" b="1" spc="-5" dirty="0">
                <a:latin typeface="Arial"/>
                <a:cs typeface="Arial"/>
              </a:rPr>
              <a:t>При</a:t>
            </a:r>
            <a:r>
              <a:rPr sz="1500" b="1" dirty="0">
                <a:latin typeface="Arial"/>
                <a:cs typeface="Arial"/>
              </a:rPr>
              <a:t> ІV</a:t>
            </a:r>
            <a:r>
              <a:rPr sz="1500" b="1" spc="-5" dirty="0">
                <a:latin typeface="Arial"/>
                <a:cs typeface="Arial"/>
              </a:rPr>
              <a:t> </a:t>
            </a:r>
            <a:r>
              <a:rPr sz="1500" b="1" spc="-15" dirty="0">
                <a:latin typeface="Arial"/>
                <a:cs typeface="Arial"/>
              </a:rPr>
              <a:t>ФК</a:t>
            </a:r>
            <a:r>
              <a:rPr sz="1500" b="1" spc="1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напади</a:t>
            </a:r>
            <a:r>
              <a:rPr sz="1500" b="1" spc="-20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стенокардії</a:t>
            </a:r>
            <a:r>
              <a:rPr sz="1500" b="1" spc="20" dirty="0">
                <a:latin typeface="Arial"/>
                <a:cs typeface="Arial"/>
              </a:rPr>
              <a:t> </a:t>
            </a:r>
            <a:r>
              <a:rPr sz="1500" b="1" spc="-15" dirty="0">
                <a:latin typeface="Arial"/>
                <a:cs typeface="Arial"/>
              </a:rPr>
              <a:t>провокуються</a:t>
            </a:r>
            <a:r>
              <a:rPr sz="1500" b="1" spc="6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мінімальними</a:t>
            </a:r>
            <a:r>
              <a:rPr sz="1500" b="1" spc="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навантаженнями</a:t>
            </a:r>
            <a:r>
              <a:rPr sz="1500" b="1" spc="5" dirty="0">
                <a:latin typeface="Arial"/>
                <a:cs typeface="Arial"/>
              </a:rPr>
              <a:t> </a:t>
            </a:r>
            <a:r>
              <a:rPr sz="1500" b="1" spc="-15" dirty="0">
                <a:latin typeface="Arial"/>
                <a:cs typeface="Arial"/>
              </a:rPr>
              <a:t>та</a:t>
            </a:r>
            <a:r>
              <a:rPr sz="1500" b="1" spc="40" dirty="0">
                <a:latin typeface="Arial"/>
                <a:cs typeface="Arial"/>
              </a:rPr>
              <a:t> </a:t>
            </a:r>
            <a:r>
              <a:rPr sz="1500" b="1" spc="-15" dirty="0">
                <a:latin typeface="Arial"/>
                <a:cs typeface="Arial"/>
              </a:rPr>
              <a:t>можуть </a:t>
            </a:r>
            <a:r>
              <a:rPr sz="1500" b="1" spc="-40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виникати</a:t>
            </a:r>
            <a:r>
              <a:rPr sz="1500" b="1" dirty="0">
                <a:latin typeface="Arial"/>
                <a:cs typeface="Arial"/>
              </a:rPr>
              <a:t> у</a:t>
            </a:r>
            <a:r>
              <a:rPr sz="1500" b="1" spc="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стані</a:t>
            </a:r>
            <a:r>
              <a:rPr sz="1500" b="1" spc="-5" dirty="0">
                <a:latin typeface="Arial"/>
                <a:cs typeface="Arial"/>
              </a:rPr>
              <a:t> фізичного</a:t>
            </a:r>
            <a:r>
              <a:rPr sz="1500" b="1" spc="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спокою.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При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проведенні</a:t>
            </a:r>
            <a:r>
              <a:rPr sz="1500" b="1" spc="-35" dirty="0">
                <a:latin typeface="Arial"/>
                <a:cs typeface="Arial"/>
              </a:rPr>
              <a:t> </a:t>
            </a:r>
            <a:r>
              <a:rPr sz="1500" b="1" spc="-15" dirty="0">
                <a:latin typeface="Arial"/>
                <a:cs typeface="Arial"/>
              </a:rPr>
              <a:t>тестів</a:t>
            </a:r>
            <a:r>
              <a:rPr sz="1500" b="1" spc="6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з </a:t>
            </a:r>
            <a:r>
              <a:rPr sz="1500" b="1" spc="-15" dirty="0">
                <a:latin typeface="Arial"/>
                <a:cs typeface="Arial"/>
              </a:rPr>
              <a:t>дозованим</a:t>
            </a:r>
            <a:r>
              <a:rPr sz="1500" b="1" dirty="0">
                <a:latin typeface="Arial"/>
                <a:cs typeface="Arial"/>
              </a:rPr>
              <a:t> фізичним </a:t>
            </a:r>
            <a:r>
              <a:rPr sz="1500" b="1" spc="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навантаженням</a:t>
            </a:r>
            <a:r>
              <a:rPr sz="1500" b="1" spc="-3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на</a:t>
            </a:r>
            <a:r>
              <a:rPr sz="1500" b="1" spc="-15" dirty="0">
                <a:latin typeface="Arial"/>
                <a:cs typeface="Arial"/>
              </a:rPr>
              <a:t> велоергометрі</a:t>
            </a:r>
            <a:r>
              <a:rPr sz="1500" b="1" spc="6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або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тредмілі</a:t>
            </a:r>
            <a:r>
              <a:rPr sz="1500" b="1" spc="1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хворий</a:t>
            </a:r>
            <a:r>
              <a:rPr sz="1500" b="1" spc="10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виконує</a:t>
            </a:r>
            <a:r>
              <a:rPr sz="1500" b="1" spc="3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навантаження</a:t>
            </a:r>
            <a:r>
              <a:rPr sz="1500" b="1" spc="-20" dirty="0">
                <a:latin typeface="Arial"/>
                <a:cs typeface="Arial"/>
              </a:rPr>
              <a:t> </a:t>
            </a:r>
            <a:r>
              <a:rPr sz="1500" b="1" spc="5" dirty="0">
                <a:latin typeface="Arial"/>
                <a:cs typeface="Arial"/>
              </a:rPr>
              <a:t>не</a:t>
            </a:r>
            <a:endParaRPr sz="1500">
              <a:latin typeface="Arial"/>
              <a:cs typeface="Arial"/>
            </a:endParaRPr>
          </a:p>
          <a:p>
            <a:pPr marL="286385">
              <a:lnSpc>
                <a:spcPts val="1620"/>
              </a:lnSpc>
            </a:pPr>
            <a:r>
              <a:rPr sz="1500" b="1" spc="-5" dirty="0">
                <a:latin typeface="Arial"/>
                <a:cs typeface="Arial"/>
              </a:rPr>
              <a:t>більше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25-50</a:t>
            </a:r>
            <a:r>
              <a:rPr sz="1500" b="1" spc="-25" dirty="0">
                <a:latin typeface="Arial"/>
                <a:cs typeface="Arial"/>
              </a:rPr>
              <a:t> </a:t>
            </a:r>
            <a:r>
              <a:rPr sz="1500" b="1" spc="-15" dirty="0">
                <a:latin typeface="Arial"/>
                <a:cs typeface="Arial"/>
              </a:rPr>
              <a:t>Вт</a:t>
            </a:r>
            <a:r>
              <a:rPr sz="1500" b="1" dirty="0">
                <a:latin typeface="Arial"/>
                <a:cs typeface="Arial"/>
              </a:rPr>
              <a:t> або</a:t>
            </a:r>
            <a:r>
              <a:rPr sz="1500" b="1" spc="-2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4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spc="-50" dirty="0">
                <a:latin typeface="Arial"/>
                <a:cs typeface="Arial"/>
              </a:rPr>
              <a:t>МЕТ.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b="1" spc="-5" dirty="0">
                <a:latin typeface="Arial"/>
                <a:cs typeface="Arial"/>
              </a:rPr>
              <a:t>Ознаки</a:t>
            </a:r>
            <a:r>
              <a:rPr sz="1500" b="1" spc="-10" dirty="0">
                <a:latin typeface="Arial"/>
                <a:cs typeface="Arial"/>
              </a:rPr>
              <a:t> ішемії</a:t>
            </a:r>
            <a:r>
              <a:rPr sz="1500" b="1" spc="2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при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проведенні</a:t>
            </a:r>
            <a:r>
              <a:rPr sz="1500" b="1" spc="-30" dirty="0">
                <a:latin typeface="Arial"/>
                <a:cs typeface="Arial"/>
              </a:rPr>
              <a:t> </a:t>
            </a:r>
            <a:r>
              <a:rPr sz="1500" b="1" spc="-15" dirty="0">
                <a:latin typeface="Arial"/>
                <a:cs typeface="Arial"/>
              </a:rPr>
              <a:t>тестів</a:t>
            </a:r>
            <a:r>
              <a:rPr sz="1500" b="1" spc="6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з</a:t>
            </a:r>
            <a:r>
              <a:rPr sz="1500" b="1" spc="5" dirty="0">
                <a:latin typeface="Arial"/>
                <a:cs typeface="Arial"/>
              </a:rPr>
              <a:t> </a:t>
            </a:r>
            <a:r>
              <a:rPr sz="1500" b="1" spc="-15" dirty="0">
                <a:latin typeface="Arial"/>
                <a:cs typeface="Arial"/>
              </a:rPr>
              <a:t>дозованим</a:t>
            </a:r>
            <a:r>
              <a:rPr sz="1500" b="1" spc="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фізичним </a:t>
            </a:r>
            <a:r>
              <a:rPr sz="1500" b="1" spc="-10" dirty="0">
                <a:latin typeface="Arial"/>
                <a:cs typeface="Arial"/>
              </a:rPr>
              <a:t>навантаженням:</a:t>
            </a:r>
            <a:endParaRPr sz="1500">
              <a:latin typeface="Arial"/>
              <a:cs typeface="Arial"/>
            </a:endParaRPr>
          </a:p>
          <a:p>
            <a:pPr marL="224154" indent="-212090">
              <a:lnSpc>
                <a:spcPct val="100000"/>
              </a:lnSpc>
              <a:spcBef>
                <a:spcPts val="420"/>
              </a:spcBef>
              <a:buAutoNum type="arabicPeriod"/>
              <a:tabLst>
                <a:tab pos="224790" algn="l"/>
              </a:tabLst>
            </a:pPr>
            <a:r>
              <a:rPr sz="1500" b="1" spc="-15" dirty="0">
                <a:latin typeface="Arial"/>
                <a:cs typeface="Arial"/>
              </a:rPr>
              <a:t>Поява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spc="-15" dirty="0">
                <a:latin typeface="Arial"/>
                <a:cs typeface="Arial"/>
              </a:rPr>
              <a:t>типового</a:t>
            </a:r>
            <a:r>
              <a:rPr sz="1500" b="1" spc="30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ангінозного</a:t>
            </a:r>
            <a:r>
              <a:rPr sz="1500" b="1" spc="-3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нападу</a:t>
            </a:r>
            <a:endParaRPr sz="1500">
              <a:latin typeface="Arial"/>
              <a:cs typeface="Arial"/>
            </a:endParaRPr>
          </a:p>
          <a:p>
            <a:pPr marL="226060" marR="6350" indent="-226060">
              <a:lnSpc>
                <a:spcPts val="1620"/>
              </a:lnSpc>
              <a:spcBef>
                <a:spcPts val="630"/>
              </a:spcBef>
              <a:buAutoNum type="arabicPeriod"/>
              <a:tabLst>
                <a:tab pos="226060" algn="l"/>
              </a:tabLst>
            </a:pPr>
            <a:r>
              <a:rPr sz="1500" b="1" spc="-15" dirty="0">
                <a:latin typeface="Arial"/>
                <a:cs typeface="Arial"/>
              </a:rPr>
              <a:t>Горизонтальна</a:t>
            </a:r>
            <a:r>
              <a:rPr sz="1500" b="1" spc="1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чи</a:t>
            </a:r>
            <a:r>
              <a:rPr sz="1500" b="1" spc="1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косонисхідна</a:t>
            </a:r>
            <a:r>
              <a:rPr sz="1500" b="1" spc="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депресія</a:t>
            </a:r>
            <a:r>
              <a:rPr sz="1500" b="1" spc="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сегменту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ST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1</a:t>
            </a:r>
            <a:r>
              <a:rPr sz="1500" b="1" spc="3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мм</a:t>
            </a:r>
            <a:r>
              <a:rPr sz="1500" b="1" spc="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або</a:t>
            </a:r>
            <a:r>
              <a:rPr sz="1500" b="1" spc="10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елевація</a:t>
            </a:r>
            <a:r>
              <a:rPr sz="1500" b="1" spc="15" dirty="0">
                <a:latin typeface="Arial"/>
                <a:cs typeface="Arial"/>
              </a:rPr>
              <a:t> </a:t>
            </a:r>
            <a:r>
              <a:rPr sz="1500" b="1" spc="5" dirty="0">
                <a:latin typeface="Arial"/>
                <a:cs typeface="Arial"/>
              </a:rPr>
              <a:t>сегменту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spc="5" dirty="0">
                <a:latin typeface="Arial"/>
                <a:cs typeface="Arial"/>
              </a:rPr>
              <a:t>ST </a:t>
            </a:r>
            <a:r>
              <a:rPr sz="1500" b="1" spc="-40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1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мм</a:t>
            </a:r>
            <a:r>
              <a:rPr sz="1500" b="1" spc="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(за</a:t>
            </a:r>
            <a:r>
              <a:rPr sz="1500" b="1" spc="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виключенням</a:t>
            </a:r>
            <a:r>
              <a:rPr sz="1500" b="1" spc="-3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відведень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V1</a:t>
            </a:r>
            <a:r>
              <a:rPr sz="1500" b="1" spc="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і</a:t>
            </a:r>
            <a:r>
              <a:rPr sz="1500" b="1" spc="-65" dirty="0">
                <a:latin typeface="Arial"/>
                <a:cs typeface="Arial"/>
              </a:rPr>
              <a:t> </a:t>
            </a:r>
            <a:r>
              <a:rPr sz="1500" b="1" spc="-45" dirty="0">
                <a:latin typeface="Arial"/>
                <a:cs typeface="Arial"/>
              </a:rPr>
              <a:t>AVR,</a:t>
            </a:r>
            <a:r>
              <a:rPr sz="1500" b="1" spc="5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а</a:t>
            </a:r>
            <a:r>
              <a:rPr sz="1500" b="1" spc="-5" dirty="0">
                <a:latin typeface="Arial"/>
                <a:cs typeface="Arial"/>
              </a:rPr>
              <a:t> </a:t>
            </a:r>
            <a:r>
              <a:rPr sz="1500" b="1" spc="-20" dirty="0">
                <a:latin typeface="Arial"/>
                <a:cs typeface="Arial"/>
              </a:rPr>
              <a:t>також</a:t>
            </a:r>
            <a:r>
              <a:rPr sz="1500" b="1" spc="3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відведень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з </a:t>
            </a:r>
            <a:r>
              <a:rPr sz="1500" b="1" spc="-20" dirty="0">
                <a:latin typeface="Arial"/>
                <a:cs typeface="Arial"/>
              </a:rPr>
              <a:t>зубцем</a:t>
            </a:r>
            <a:r>
              <a:rPr sz="1500" b="1" spc="4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Q).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78663"/>
            <a:ext cx="48641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280" dirty="0">
                <a:latin typeface="Cambria"/>
                <a:cs typeface="Cambria"/>
              </a:rPr>
              <a:t>Д</a:t>
            </a:r>
            <a:r>
              <a:rPr spc="280" dirty="0">
                <a:latin typeface="Cambria"/>
                <a:cs typeface="Cambria"/>
              </a:rPr>
              <a:t>ІАГНОСТИКА</a:t>
            </a:r>
            <a:r>
              <a:rPr spc="229" dirty="0">
                <a:latin typeface="Cambria"/>
                <a:cs typeface="Cambria"/>
              </a:rPr>
              <a:t> </a:t>
            </a:r>
            <a:r>
              <a:rPr spc="270" dirty="0">
                <a:latin typeface="Cambria"/>
                <a:cs typeface="Cambria"/>
              </a:rPr>
              <a:t>СТЕНОКАРДІЇ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0240" y="1122934"/>
            <a:ext cx="7570470" cy="213487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85750" marR="454659" indent="126364">
              <a:lnSpc>
                <a:spcPct val="80000"/>
              </a:lnSpc>
              <a:spcBef>
                <a:spcPts val="480"/>
              </a:spcBef>
            </a:pPr>
            <a:r>
              <a:rPr sz="1600" spc="-50" dirty="0">
                <a:latin typeface="Microsoft Sans Serif"/>
                <a:cs typeface="Microsoft Sans Serif"/>
              </a:rPr>
              <a:t>Діагноз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стенокардії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грунтується</a:t>
            </a:r>
            <a:r>
              <a:rPr sz="1600" spc="8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на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виявленні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патогномонічного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для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15" dirty="0">
                <a:latin typeface="Microsoft Sans Serif"/>
                <a:cs typeface="Microsoft Sans Serif"/>
              </a:rPr>
              <a:t>неї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ангінозного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35" dirty="0">
                <a:latin typeface="Microsoft Sans Serif"/>
                <a:cs typeface="Microsoft Sans Serif"/>
              </a:rPr>
              <a:t>нападу,</a:t>
            </a:r>
            <a:r>
              <a:rPr sz="1600" spc="6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що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включає: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050">
              <a:latin typeface="Microsoft Sans Serif"/>
              <a:cs typeface="Microsoft Sans Serif"/>
            </a:endParaRPr>
          </a:p>
          <a:p>
            <a:pPr marL="649605" indent="-637540">
              <a:lnSpc>
                <a:spcPct val="100000"/>
              </a:lnSpc>
              <a:buAutoNum type="arabicParenR"/>
              <a:tabLst>
                <a:tab pos="649605" algn="l"/>
                <a:tab pos="650240" algn="l"/>
              </a:tabLst>
            </a:pPr>
            <a:r>
              <a:rPr sz="1600" spc="-20" dirty="0">
                <a:latin typeface="Microsoft Sans Serif"/>
                <a:cs typeface="Microsoft Sans Serif"/>
              </a:rPr>
              <a:t>характерну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локалізацію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болю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40" dirty="0">
                <a:latin typeface="Microsoft Sans Serif"/>
                <a:cs typeface="Microsoft Sans Serif"/>
              </a:rPr>
              <a:t>за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грудниною;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Microsoft Sans Serif"/>
              <a:buAutoNum type="arabicParenR"/>
            </a:pPr>
            <a:endParaRPr sz="2400">
              <a:latin typeface="Microsoft Sans Serif"/>
              <a:cs typeface="Microsoft Sans Serif"/>
            </a:endParaRPr>
          </a:p>
          <a:p>
            <a:pPr marL="285750" marR="5080" indent="-273685">
              <a:lnSpc>
                <a:spcPts val="1540"/>
              </a:lnSpc>
              <a:buFont typeface="Microsoft Sans Serif"/>
              <a:buAutoNum type="arabicParenR"/>
              <a:tabLst>
                <a:tab pos="478155" algn="l"/>
                <a:tab pos="478790" algn="l"/>
              </a:tabLst>
            </a:pPr>
            <a:r>
              <a:rPr dirty="0"/>
              <a:t>	</a:t>
            </a:r>
            <a:r>
              <a:rPr sz="1600" spc="-20" dirty="0">
                <a:latin typeface="Microsoft Sans Serif"/>
                <a:cs typeface="Microsoft Sans Serif"/>
              </a:rPr>
              <a:t>характерну </a:t>
            </a:r>
            <a:r>
              <a:rPr sz="1600" spc="-10" dirty="0">
                <a:latin typeface="Microsoft Sans Serif"/>
                <a:cs typeface="Microsoft Sans Serif"/>
              </a:rPr>
              <a:t>іррадіацію болю </a:t>
            </a:r>
            <a:r>
              <a:rPr sz="1600" spc="-5" dirty="0">
                <a:latin typeface="Microsoft Sans Serif"/>
                <a:cs typeface="Microsoft Sans Serif"/>
              </a:rPr>
              <a:t>в </a:t>
            </a:r>
            <a:r>
              <a:rPr sz="1600" spc="-15" dirty="0">
                <a:latin typeface="Microsoft Sans Serif"/>
                <a:cs typeface="Microsoft Sans Serif"/>
              </a:rPr>
              <a:t>плечі, </a:t>
            </a:r>
            <a:r>
              <a:rPr sz="1600" spc="-45" dirty="0">
                <a:latin typeface="Microsoft Sans Serif"/>
                <a:cs typeface="Microsoft Sans Serif"/>
              </a:rPr>
              <a:t>лопатку, </a:t>
            </a:r>
            <a:r>
              <a:rPr sz="1600" spc="-65" dirty="0">
                <a:latin typeface="Microsoft Sans Serif"/>
                <a:cs typeface="Microsoft Sans Serif"/>
              </a:rPr>
              <a:t>руку,</a:t>
            </a:r>
            <a:r>
              <a:rPr sz="1600" spc="-60" dirty="0">
                <a:latin typeface="Microsoft Sans Serif"/>
                <a:cs typeface="Microsoft Sans Serif"/>
              </a:rPr>
              <a:t> </a:t>
            </a:r>
            <a:r>
              <a:rPr sz="1600" spc="-40" dirty="0">
                <a:latin typeface="Microsoft Sans Serif"/>
                <a:cs typeface="Microsoft Sans Serif"/>
              </a:rPr>
              <a:t>аж </a:t>
            </a:r>
            <a:r>
              <a:rPr sz="1600" spc="-5" dirty="0">
                <a:latin typeface="Microsoft Sans Serif"/>
                <a:cs typeface="Microsoft Sans Serif"/>
              </a:rPr>
              <a:t>до </a:t>
            </a:r>
            <a:r>
              <a:rPr sz="1600" spc="-30" dirty="0">
                <a:latin typeface="Microsoft Sans Serif"/>
                <a:cs typeface="Microsoft Sans Serif"/>
              </a:rPr>
              <a:t>кисті </a:t>
            </a:r>
            <a:r>
              <a:rPr sz="1600" spc="655" dirty="0">
                <a:latin typeface="Microsoft Sans Serif"/>
                <a:cs typeface="Microsoft Sans Serif"/>
              </a:rPr>
              <a:t>— </a:t>
            </a:r>
            <a:r>
              <a:rPr sz="1600" spc="-10" dirty="0">
                <a:latin typeface="Microsoft Sans Serif"/>
                <a:cs typeface="Microsoft Sans Serif"/>
              </a:rPr>
              <a:t>частіше </a:t>
            </a:r>
            <a:r>
              <a:rPr sz="1600" spc="-5" dirty="0">
                <a:latin typeface="Microsoft Sans Serif"/>
                <a:cs typeface="Microsoft Sans Serif"/>
              </a:rPr>
              <a:t>в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45" dirty="0">
                <a:latin typeface="Microsoft Sans Serif"/>
                <a:cs typeface="Microsoft Sans Serif"/>
              </a:rPr>
              <a:t>ліву, </a:t>
            </a:r>
            <a:r>
              <a:rPr sz="1600" spc="-10" dirty="0">
                <a:latin typeface="Microsoft Sans Serif"/>
                <a:cs typeface="Microsoft Sans Serif"/>
              </a:rPr>
              <a:t>рідше </a:t>
            </a:r>
            <a:r>
              <a:rPr sz="1600" spc="655" dirty="0">
                <a:latin typeface="Microsoft Sans Serif"/>
                <a:cs typeface="Microsoft Sans Serif"/>
              </a:rPr>
              <a:t>— </a:t>
            </a:r>
            <a:r>
              <a:rPr sz="1600" spc="-5" dirty="0">
                <a:latin typeface="Microsoft Sans Serif"/>
                <a:cs typeface="Microsoft Sans Serif"/>
              </a:rPr>
              <a:t>в </a:t>
            </a:r>
            <a:r>
              <a:rPr sz="1600" spc="-10" dirty="0">
                <a:latin typeface="Microsoft Sans Serif"/>
                <a:cs typeface="Microsoft Sans Serif"/>
              </a:rPr>
              <a:t>обидві, </a:t>
            </a:r>
            <a:r>
              <a:rPr sz="1600" spc="-30" dirty="0">
                <a:latin typeface="Microsoft Sans Serif"/>
                <a:cs typeface="Microsoft Sans Serif"/>
              </a:rPr>
              <a:t>зазвичай </a:t>
            </a:r>
            <a:r>
              <a:rPr sz="1600" spc="-15" dirty="0">
                <a:latin typeface="Microsoft Sans Serif"/>
                <a:cs typeface="Microsoft Sans Serif"/>
              </a:rPr>
              <a:t>ліктьовою поверхнею </a:t>
            </a:r>
            <a:r>
              <a:rPr sz="1600" spc="-40" dirty="0">
                <a:latin typeface="Microsoft Sans Serif"/>
                <a:cs typeface="Microsoft Sans Serif"/>
              </a:rPr>
              <a:t>із </a:t>
            </a:r>
            <a:r>
              <a:rPr sz="1600" spc="-20" dirty="0">
                <a:latin typeface="Microsoft Sans Serif"/>
                <a:cs typeface="Microsoft Sans Serif"/>
              </a:rPr>
              <a:t>захопленням </a:t>
            </a:r>
            <a:r>
              <a:rPr sz="1600" spc="110" dirty="0">
                <a:latin typeface="Microsoft Sans Serif"/>
                <a:cs typeface="Microsoft Sans Serif"/>
              </a:rPr>
              <a:t>III—IV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пальців,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часто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70" dirty="0">
                <a:latin typeface="Microsoft Sans Serif"/>
                <a:cs typeface="Microsoft Sans Serif"/>
              </a:rPr>
              <a:t>з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онімінням.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Рідше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біль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віддає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в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40" dirty="0">
                <a:latin typeface="Microsoft Sans Serif"/>
                <a:cs typeface="Microsoft Sans Serif"/>
              </a:rPr>
              <a:t>спину,</a:t>
            </a:r>
            <a:r>
              <a:rPr sz="1600" spc="6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шию,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нижню</a:t>
            </a:r>
            <a:r>
              <a:rPr sz="1600" spc="6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щелепу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і </a:t>
            </a:r>
            <a:r>
              <a:rPr sz="1600" spc="-10" dirty="0">
                <a:latin typeface="Microsoft Sans Serif"/>
                <a:cs typeface="Microsoft Sans Serif"/>
              </a:rPr>
              <a:t> навіть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зуби;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0240" y="3531489"/>
            <a:ext cx="2057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Microsoft Sans Serif"/>
                <a:cs typeface="Microsoft Sans Serif"/>
              </a:rPr>
              <a:t>3)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87818" y="3531489"/>
            <a:ext cx="58896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30" dirty="0">
                <a:latin typeface="Microsoft Sans Serif"/>
                <a:cs typeface="Microsoft Sans Serif"/>
              </a:rPr>
              <a:t>зазвичай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характерний</a:t>
            </a:r>
            <a:r>
              <a:rPr sz="1600" spc="65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пекучий,</a:t>
            </a:r>
            <a:r>
              <a:rPr sz="1600" spc="9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стисний,</a:t>
            </a:r>
            <a:r>
              <a:rPr sz="1600" spc="6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здавлювальний</a:t>
            </a:r>
            <a:r>
              <a:rPr sz="1600" spc="8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біль;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0240" y="4074033"/>
            <a:ext cx="2057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Microsoft Sans Serif"/>
                <a:cs typeface="Microsoft Sans Serif"/>
              </a:rPr>
              <a:t>4)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87818" y="4074033"/>
            <a:ext cx="67011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40" dirty="0">
                <a:latin typeface="Microsoft Sans Serif"/>
                <a:cs typeface="Microsoft Sans Serif"/>
              </a:rPr>
              <a:t>зв'язок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болю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70" dirty="0">
                <a:latin typeface="Microsoft Sans Serif"/>
                <a:cs typeface="Microsoft Sans Serif"/>
              </a:rPr>
              <a:t>з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фізичним</a:t>
            </a:r>
            <a:r>
              <a:rPr sz="1600" spc="6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навантаженням</a:t>
            </a:r>
            <a:r>
              <a:rPr sz="1600" spc="6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або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емоційним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напруженням;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0240" y="4616577"/>
            <a:ext cx="2057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Microsoft Sans Serif"/>
                <a:cs typeface="Microsoft Sans Serif"/>
              </a:rPr>
              <a:t>5)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87818" y="4616577"/>
            <a:ext cx="65646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Microsoft Sans Serif"/>
                <a:cs typeface="Microsoft Sans Serif"/>
              </a:rPr>
              <a:t>тривалість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болю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в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середньому</a:t>
            </a:r>
            <a:r>
              <a:rPr sz="1600" spc="6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5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хв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(але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30" dirty="0">
                <a:latin typeface="Microsoft Sans Serif"/>
                <a:cs typeface="Microsoft Sans Serif"/>
              </a:rPr>
              <a:t>зазвичай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не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більш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5" dirty="0">
                <a:latin typeface="Microsoft Sans Serif"/>
                <a:cs typeface="Microsoft Sans Serif"/>
              </a:rPr>
              <a:t>як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15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хв);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0240" y="5159502"/>
            <a:ext cx="2057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Microsoft Sans Serif"/>
                <a:cs typeface="Microsoft Sans Serif"/>
              </a:rPr>
              <a:t>6)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3340" y="5159502"/>
            <a:ext cx="6927850" cy="464184"/>
          </a:xfrm>
          <a:prstGeom prst="rect">
            <a:avLst/>
          </a:prstGeom>
        </p:spPr>
        <p:txBody>
          <a:bodyPr vert="horz" wrap="square" lIns="0" tIns="59054" rIns="0" bIns="0" rtlCol="0">
            <a:spAutoFit/>
          </a:bodyPr>
          <a:lstStyle/>
          <a:p>
            <a:pPr marL="12700" marR="5080" indent="363855">
              <a:lnSpc>
                <a:spcPts val="1540"/>
              </a:lnSpc>
              <a:spcBef>
                <a:spcPts val="464"/>
              </a:spcBef>
            </a:pPr>
            <a:r>
              <a:rPr sz="1600" spc="-15" dirty="0">
                <a:latin typeface="Microsoft Sans Serif"/>
                <a:cs typeface="Microsoft Sans Serif"/>
              </a:rPr>
              <a:t>припинення</a:t>
            </a:r>
            <a:r>
              <a:rPr sz="1600" spc="8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болю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30" dirty="0">
                <a:latin typeface="Microsoft Sans Serif"/>
                <a:cs typeface="Microsoft Sans Serif"/>
              </a:rPr>
              <a:t>через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220" dirty="0">
                <a:latin typeface="Microsoft Sans Serif"/>
                <a:cs typeface="Microsoft Sans Serif"/>
              </a:rPr>
              <a:t>1—2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хв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після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припинення</a:t>
            </a:r>
            <a:r>
              <a:rPr sz="1600" spc="8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навантаження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або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сублінгвального</a:t>
            </a:r>
            <a:r>
              <a:rPr sz="1600" spc="10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вживання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нітрогліцерину.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3340" y="5897067"/>
            <a:ext cx="6951345" cy="464184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 indent="240665">
              <a:lnSpc>
                <a:spcPct val="80000"/>
              </a:lnSpc>
              <a:spcBef>
                <a:spcPts val="480"/>
              </a:spcBef>
            </a:pPr>
            <a:r>
              <a:rPr sz="1600" spc="-20" dirty="0">
                <a:latin typeface="Microsoft Sans Serif"/>
                <a:cs typeface="Microsoft Sans Serif"/>
              </a:rPr>
              <a:t>Ангінозний</a:t>
            </a:r>
            <a:r>
              <a:rPr sz="1600" spc="6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біль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часто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супроводжують</a:t>
            </a:r>
            <a:r>
              <a:rPr sz="1600" spc="7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відчуття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нестачі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повітря,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нудота,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пітливість,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іноді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серцебиття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і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запаморочення.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0527" y="126373"/>
            <a:ext cx="6443471" cy="106996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896239"/>
            <a:ext cx="20904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415" dirty="0">
                <a:latin typeface="Cambria"/>
                <a:cs typeface="Cambria"/>
              </a:rPr>
              <a:t>Л</a:t>
            </a:r>
            <a:r>
              <a:rPr spc="145" dirty="0">
                <a:latin typeface="Cambria"/>
                <a:cs typeface="Cambria"/>
              </a:rPr>
              <a:t>І</a:t>
            </a:r>
            <a:r>
              <a:rPr spc="285" dirty="0">
                <a:latin typeface="Cambria"/>
                <a:cs typeface="Cambria"/>
              </a:rPr>
              <a:t>К</a:t>
            </a:r>
            <a:r>
              <a:rPr spc="300" dirty="0">
                <a:latin typeface="Cambria"/>
                <a:cs typeface="Cambria"/>
              </a:rPr>
              <a:t>УВАННЯ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624024"/>
            <a:ext cx="52603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0" indent="-273685">
              <a:lnSpc>
                <a:spcPct val="100000"/>
              </a:lnSpc>
              <a:spcBef>
                <a:spcPts val="95"/>
              </a:spcBef>
              <a:buClr>
                <a:srgbClr val="FD8537"/>
              </a:buClr>
              <a:buSzPct val="69642"/>
              <a:buFont typeface="Wingdings"/>
              <a:buChar char=""/>
              <a:tabLst>
                <a:tab pos="286385" algn="l"/>
              </a:tabLst>
            </a:pPr>
            <a:r>
              <a:rPr sz="2800" spc="-5" dirty="0">
                <a:latin typeface="Microsoft Sans Serif"/>
                <a:cs typeface="Microsoft Sans Serif"/>
              </a:rPr>
              <a:t>І.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u="heavy" spc="-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Антитромбоцитарна</a:t>
            </a:r>
            <a:r>
              <a:rPr sz="2800" u="heavy" spc="7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800" u="heavy" spc="-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терапія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66998" y="2127630"/>
            <a:ext cx="467931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65760">
              <a:lnSpc>
                <a:spcPct val="100000"/>
              </a:lnSpc>
              <a:spcBef>
                <a:spcPts val="95"/>
              </a:spcBef>
              <a:tabLst>
                <a:tab pos="955675" algn="l"/>
                <a:tab pos="995044" algn="l"/>
                <a:tab pos="2425065" algn="l"/>
              </a:tabLst>
            </a:pPr>
            <a:r>
              <a:rPr sz="2800" spc="-120" dirty="0">
                <a:latin typeface="Microsoft Sans Serif"/>
                <a:cs typeface="Microsoft Sans Serif"/>
              </a:rPr>
              <a:t>з	</a:t>
            </a:r>
            <a:r>
              <a:rPr sz="2800" spc="-45" dirty="0">
                <a:latin typeface="Microsoft Sans Serif"/>
                <a:cs typeface="Microsoft Sans Serif"/>
              </a:rPr>
              <a:t>м</a:t>
            </a:r>
            <a:r>
              <a:rPr sz="2800" spc="-130" dirty="0">
                <a:latin typeface="Microsoft Sans Serif"/>
                <a:cs typeface="Microsoft Sans Serif"/>
              </a:rPr>
              <a:t>е</a:t>
            </a:r>
            <a:r>
              <a:rPr sz="2800" spc="-40" dirty="0">
                <a:latin typeface="Microsoft Sans Serif"/>
                <a:cs typeface="Microsoft Sans Serif"/>
              </a:rPr>
              <a:t>т</a:t>
            </a:r>
            <a:r>
              <a:rPr sz="2800" spc="5" dirty="0">
                <a:latin typeface="Microsoft Sans Serif"/>
                <a:cs typeface="Microsoft Sans Serif"/>
              </a:rPr>
              <a:t>о</a:t>
            </a:r>
            <a:r>
              <a:rPr sz="2800" spc="10" dirty="0">
                <a:latin typeface="Microsoft Sans Serif"/>
                <a:cs typeface="Microsoft Sans Serif"/>
              </a:rPr>
              <a:t>ю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5" dirty="0">
                <a:latin typeface="Microsoft Sans Serif"/>
                <a:cs typeface="Microsoft Sans Serif"/>
              </a:rPr>
              <a:t>проф</a:t>
            </a:r>
            <a:r>
              <a:rPr sz="2800" spc="-5" dirty="0">
                <a:latin typeface="Microsoft Sans Serif"/>
                <a:cs typeface="Microsoft Sans Serif"/>
              </a:rPr>
              <a:t>іл</a:t>
            </a:r>
            <a:r>
              <a:rPr sz="2800" spc="10" dirty="0">
                <a:latin typeface="Microsoft Sans Serif"/>
                <a:cs typeface="Microsoft Sans Serif"/>
              </a:rPr>
              <a:t>а</a:t>
            </a:r>
            <a:r>
              <a:rPr sz="2800" spc="-145" dirty="0">
                <a:latin typeface="Microsoft Sans Serif"/>
                <a:cs typeface="Microsoft Sans Serif"/>
              </a:rPr>
              <a:t>к</a:t>
            </a:r>
            <a:r>
              <a:rPr sz="2800" spc="-65" dirty="0">
                <a:latin typeface="Microsoft Sans Serif"/>
                <a:cs typeface="Microsoft Sans Serif"/>
              </a:rPr>
              <a:t>ти</a:t>
            </a:r>
            <a:r>
              <a:rPr sz="2800" spc="-55" dirty="0">
                <a:latin typeface="Microsoft Sans Serif"/>
                <a:cs typeface="Microsoft Sans Serif"/>
              </a:rPr>
              <a:t>к</a:t>
            </a:r>
            <a:r>
              <a:rPr sz="2800" spc="-5" dirty="0">
                <a:latin typeface="Microsoft Sans Serif"/>
                <a:cs typeface="Microsoft Sans Serif"/>
              </a:rPr>
              <a:t>и  </a:t>
            </a:r>
            <a:r>
              <a:rPr sz="2800" spc="-30" dirty="0">
                <a:latin typeface="Microsoft Sans Serif"/>
                <a:cs typeface="Microsoft Sans Serif"/>
              </a:rPr>
              <a:t>ІХС,		</a:t>
            </a:r>
            <a:r>
              <a:rPr sz="2800" spc="-5" dirty="0">
                <a:latin typeface="Microsoft Sans Serif"/>
                <a:cs typeface="Microsoft Sans Serif"/>
              </a:rPr>
              <a:t>а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50104" y="2554350"/>
            <a:ext cx="31940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63650" algn="l"/>
              </a:tabLst>
            </a:pPr>
            <a:r>
              <a:rPr sz="2800" spc="-65" dirty="0">
                <a:latin typeface="Microsoft Sans Serif"/>
                <a:cs typeface="Microsoft Sans Serif"/>
              </a:rPr>
              <a:t>також	</a:t>
            </a:r>
            <a:r>
              <a:rPr sz="2800" spc="-30" dirty="0">
                <a:latin typeface="Microsoft Sans Serif"/>
                <a:cs typeface="Microsoft Sans Serif"/>
              </a:rPr>
              <a:t>виникнення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9040" y="2127630"/>
            <a:ext cx="233426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20979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latin typeface="Microsoft Sans Serif"/>
                <a:cs typeface="Microsoft Sans Serif"/>
              </a:rPr>
              <a:t>про</a:t>
            </a:r>
            <a:r>
              <a:rPr sz="2800" spc="-40" dirty="0">
                <a:latin typeface="Microsoft Sans Serif"/>
                <a:cs typeface="Microsoft Sans Serif"/>
              </a:rPr>
              <a:t>в</a:t>
            </a:r>
            <a:r>
              <a:rPr sz="2800" spc="-65" dirty="0">
                <a:latin typeface="Microsoft Sans Serif"/>
                <a:cs typeface="Microsoft Sans Serif"/>
              </a:rPr>
              <a:t>о</a:t>
            </a:r>
            <a:r>
              <a:rPr sz="2800" spc="-10" dirty="0">
                <a:latin typeface="Microsoft Sans Serif"/>
                <a:cs typeface="Microsoft Sans Serif"/>
              </a:rPr>
              <a:t>ди</a:t>
            </a:r>
            <a:r>
              <a:rPr sz="2800" dirty="0">
                <a:latin typeface="Microsoft Sans Serif"/>
                <a:cs typeface="Microsoft Sans Serif"/>
              </a:rPr>
              <a:t>т</a:t>
            </a:r>
            <a:r>
              <a:rPr sz="2800" spc="-5" dirty="0">
                <a:latin typeface="Microsoft Sans Serif"/>
                <a:cs typeface="Microsoft Sans Serif"/>
              </a:rPr>
              <a:t>ься  </a:t>
            </a:r>
            <a:r>
              <a:rPr sz="2800" spc="-25" dirty="0">
                <a:latin typeface="Microsoft Sans Serif"/>
                <a:cs typeface="Microsoft Sans Serif"/>
              </a:rPr>
              <a:t>"загострень" 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нестабільної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49295" y="2981070"/>
            <a:ext cx="45954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22500" algn="l"/>
                <a:tab pos="2919095" algn="l"/>
                <a:tab pos="3754120" algn="l"/>
              </a:tabLst>
            </a:pPr>
            <a:r>
              <a:rPr sz="2800" spc="-5" dirty="0">
                <a:latin typeface="Microsoft Sans Serif"/>
                <a:cs typeface="Microsoft Sans Serif"/>
              </a:rPr>
              <a:t>с</a:t>
            </a:r>
            <a:r>
              <a:rPr sz="2800" spc="-35" dirty="0">
                <a:latin typeface="Microsoft Sans Serif"/>
                <a:cs typeface="Microsoft Sans Serif"/>
              </a:rPr>
              <a:t>т</a:t>
            </a:r>
            <a:r>
              <a:rPr sz="2800" spc="5" dirty="0">
                <a:latin typeface="Microsoft Sans Serif"/>
                <a:cs typeface="Microsoft Sans Serif"/>
              </a:rPr>
              <a:t>е</a:t>
            </a:r>
            <a:r>
              <a:rPr sz="2800" spc="-15" dirty="0">
                <a:latin typeface="Microsoft Sans Serif"/>
                <a:cs typeface="Microsoft Sans Serif"/>
              </a:rPr>
              <a:t>н</a:t>
            </a:r>
            <a:r>
              <a:rPr sz="2800" spc="-5" dirty="0">
                <a:latin typeface="Microsoft Sans Serif"/>
                <a:cs typeface="Microsoft Sans Serif"/>
              </a:rPr>
              <a:t>о</a:t>
            </a:r>
            <a:r>
              <a:rPr sz="2800" spc="-125" dirty="0">
                <a:latin typeface="Microsoft Sans Serif"/>
                <a:cs typeface="Microsoft Sans Serif"/>
              </a:rPr>
              <a:t>к</a:t>
            </a:r>
            <a:r>
              <a:rPr sz="2800" spc="-10" dirty="0">
                <a:latin typeface="Microsoft Sans Serif"/>
                <a:cs typeface="Microsoft Sans Serif"/>
              </a:rPr>
              <a:t>а</a:t>
            </a:r>
            <a:r>
              <a:rPr sz="2800" spc="-60" dirty="0">
                <a:latin typeface="Microsoft Sans Serif"/>
                <a:cs typeface="Microsoft Sans Serif"/>
              </a:rPr>
              <a:t>р</a:t>
            </a:r>
            <a:r>
              <a:rPr sz="2800" spc="40" dirty="0">
                <a:latin typeface="Microsoft Sans Serif"/>
                <a:cs typeface="Microsoft Sans Serif"/>
              </a:rPr>
              <a:t>ді</a:t>
            </a:r>
            <a:r>
              <a:rPr sz="2800" spc="25" dirty="0">
                <a:latin typeface="Microsoft Sans Serif"/>
                <a:cs typeface="Microsoft Sans Serif"/>
              </a:rPr>
              <a:t>ї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40" dirty="0">
                <a:latin typeface="Microsoft Sans Serif"/>
                <a:cs typeface="Microsoft Sans Serif"/>
              </a:rPr>
              <a:t>т</a:t>
            </a:r>
            <a:r>
              <a:rPr sz="2800" spc="-5" dirty="0">
                <a:latin typeface="Microsoft Sans Serif"/>
                <a:cs typeface="Microsoft Sans Serif"/>
              </a:rPr>
              <a:t>а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5" dirty="0">
                <a:latin typeface="Microsoft Sans Serif"/>
                <a:cs typeface="Microsoft Sans Serif"/>
              </a:rPr>
              <a:t>І</a:t>
            </a:r>
            <a:r>
              <a:rPr sz="2800" spc="-10" dirty="0">
                <a:latin typeface="Microsoft Sans Serif"/>
                <a:cs typeface="Microsoft Sans Serif"/>
              </a:rPr>
              <a:t>М</a:t>
            </a:r>
            <a:r>
              <a:rPr sz="2800" spc="-5" dirty="0">
                <a:latin typeface="Microsoft Sans Serif"/>
                <a:cs typeface="Microsoft Sans Serif"/>
              </a:rPr>
              <a:t>.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Вона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9040" y="3408045"/>
            <a:ext cx="703707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spc="-25" dirty="0">
                <a:latin typeface="Microsoft Sans Serif"/>
                <a:cs typeface="Microsoft Sans Serif"/>
              </a:rPr>
              <a:t>спрямована </a:t>
            </a:r>
            <a:r>
              <a:rPr sz="2800" spc="-10" dirty="0">
                <a:latin typeface="Microsoft Sans Serif"/>
                <a:cs typeface="Microsoft Sans Serif"/>
              </a:rPr>
              <a:t>на </a:t>
            </a:r>
            <a:r>
              <a:rPr sz="2800" spc="-30" dirty="0">
                <a:latin typeface="Microsoft Sans Serif"/>
                <a:cs typeface="Microsoft Sans Serif"/>
              </a:rPr>
              <a:t>запобігання пристінкового 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тромбоутворення</a:t>
            </a:r>
            <a:r>
              <a:rPr sz="2800" spc="71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і,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певною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мірою,</a:t>
            </a:r>
            <a:r>
              <a:rPr sz="2800" spc="71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на 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збереження </a:t>
            </a:r>
            <a:r>
              <a:rPr sz="2800" spc="-5" dirty="0">
                <a:latin typeface="Microsoft Sans Serif"/>
                <a:cs typeface="Microsoft Sans Serif"/>
              </a:rPr>
              <a:t>цілісності </a:t>
            </a:r>
            <a:r>
              <a:rPr sz="2800" spc="-10" dirty="0">
                <a:latin typeface="Microsoft Sans Serif"/>
                <a:cs typeface="Microsoft Sans Serif"/>
              </a:rPr>
              <a:t>фіброзної </a:t>
            </a:r>
            <a:r>
              <a:rPr sz="2800" spc="-25" dirty="0">
                <a:latin typeface="Microsoft Sans Serif"/>
                <a:cs typeface="Microsoft Sans Serif"/>
              </a:rPr>
              <a:t>оболонки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атеросклеротичної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бляшки.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193038"/>
            <a:ext cx="556895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280" dirty="0">
                <a:latin typeface="Cambria"/>
                <a:cs typeface="Cambria"/>
              </a:rPr>
              <a:t>А</a:t>
            </a:r>
            <a:r>
              <a:rPr spc="280" dirty="0">
                <a:latin typeface="Cambria"/>
                <a:cs typeface="Cambria"/>
              </a:rPr>
              <a:t>НТИТРОМБОЦИТАРНА</a:t>
            </a:r>
            <a:r>
              <a:rPr spc="250" dirty="0">
                <a:latin typeface="Cambria"/>
                <a:cs typeface="Cambria"/>
              </a:rPr>
              <a:t> </a:t>
            </a:r>
            <a:r>
              <a:rPr spc="260" dirty="0">
                <a:latin typeface="Cambria"/>
                <a:cs typeface="Cambria"/>
              </a:rPr>
              <a:t>ТЕРАПІЯ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4540" y="1924938"/>
            <a:ext cx="7454900" cy="477774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285750" marR="1539240" indent="120014">
              <a:lnSpc>
                <a:spcPts val="2690"/>
              </a:lnSpc>
              <a:spcBef>
                <a:spcPts val="740"/>
              </a:spcBef>
            </a:pPr>
            <a:r>
              <a:rPr sz="2800" spc="305" dirty="0">
                <a:latin typeface="Cambria"/>
                <a:cs typeface="Cambria"/>
              </a:rPr>
              <a:t>В</a:t>
            </a:r>
            <a:r>
              <a:rPr sz="2800" spc="155" dirty="0">
                <a:latin typeface="Cambria"/>
                <a:cs typeface="Cambria"/>
              </a:rPr>
              <a:t> </a:t>
            </a:r>
            <a:r>
              <a:rPr sz="2800" spc="95" dirty="0">
                <a:latin typeface="Cambria"/>
                <a:cs typeface="Cambria"/>
              </a:rPr>
              <a:t>даний</a:t>
            </a:r>
            <a:r>
              <a:rPr sz="2800" spc="155" dirty="0">
                <a:latin typeface="Cambria"/>
                <a:cs typeface="Cambria"/>
              </a:rPr>
              <a:t> </a:t>
            </a:r>
            <a:r>
              <a:rPr sz="2800" spc="95" dirty="0">
                <a:latin typeface="Cambria"/>
                <a:cs typeface="Cambria"/>
              </a:rPr>
              <a:t>час</a:t>
            </a:r>
            <a:r>
              <a:rPr sz="2800" spc="145" dirty="0">
                <a:latin typeface="Cambria"/>
                <a:cs typeface="Cambria"/>
              </a:rPr>
              <a:t> </a:t>
            </a:r>
            <a:r>
              <a:rPr sz="2800" spc="95" dirty="0">
                <a:latin typeface="Cambria"/>
                <a:cs typeface="Cambria"/>
              </a:rPr>
              <a:t>найбільш</a:t>
            </a:r>
            <a:r>
              <a:rPr sz="2800" spc="175" dirty="0">
                <a:latin typeface="Cambria"/>
                <a:cs typeface="Cambria"/>
              </a:rPr>
              <a:t> </a:t>
            </a:r>
            <a:r>
              <a:rPr sz="2800" spc="55" dirty="0">
                <a:latin typeface="Cambria"/>
                <a:cs typeface="Cambria"/>
              </a:rPr>
              <a:t>широке </a:t>
            </a:r>
            <a:r>
              <a:rPr sz="2800" spc="60" dirty="0">
                <a:latin typeface="Cambria"/>
                <a:cs typeface="Cambria"/>
              </a:rPr>
              <a:t> </a:t>
            </a:r>
            <a:r>
              <a:rPr sz="2800" spc="75" dirty="0">
                <a:latin typeface="Cambria"/>
                <a:cs typeface="Cambria"/>
              </a:rPr>
              <a:t>поширення</a:t>
            </a:r>
            <a:r>
              <a:rPr sz="2800" spc="160" dirty="0">
                <a:latin typeface="Cambria"/>
                <a:cs typeface="Cambria"/>
              </a:rPr>
              <a:t> </a:t>
            </a:r>
            <a:r>
              <a:rPr sz="2800" spc="35" dirty="0">
                <a:latin typeface="Cambria"/>
                <a:cs typeface="Cambria"/>
              </a:rPr>
              <a:t>в</a:t>
            </a:r>
            <a:r>
              <a:rPr sz="2800" spc="155" dirty="0">
                <a:latin typeface="Cambria"/>
                <a:cs typeface="Cambria"/>
              </a:rPr>
              <a:t> </a:t>
            </a:r>
            <a:r>
              <a:rPr sz="2800" spc="100" dirty="0">
                <a:latin typeface="Cambria"/>
                <a:cs typeface="Cambria"/>
              </a:rPr>
              <a:t>клінічній</a:t>
            </a:r>
            <a:r>
              <a:rPr sz="2800" spc="170" dirty="0">
                <a:latin typeface="Cambria"/>
                <a:cs typeface="Cambria"/>
              </a:rPr>
              <a:t> </a:t>
            </a:r>
            <a:r>
              <a:rPr sz="2800" spc="85" dirty="0">
                <a:latin typeface="Cambria"/>
                <a:cs typeface="Cambria"/>
              </a:rPr>
              <a:t>практиці</a:t>
            </a:r>
            <a:endParaRPr sz="2800">
              <a:latin typeface="Cambria"/>
              <a:cs typeface="Cambria"/>
            </a:endParaRPr>
          </a:p>
          <a:p>
            <a:pPr marL="285750" marR="474980">
              <a:lnSpc>
                <a:spcPct val="80000"/>
              </a:lnSpc>
              <a:spcBef>
                <a:spcPts val="25"/>
              </a:spcBef>
            </a:pPr>
            <a:r>
              <a:rPr sz="2800" spc="60" dirty="0">
                <a:latin typeface="Cambria"/>
                <a:cs typeface="Cambria"/>
              </a:rPr>
              <a:t>отримали</a:t>
            </a:r>
            <a:r>
              <a:rPr sz="2800" spc="165" dirty="0">
                <a:latin typeface="Cambria"/>
                <a:cs typeface="Cambria"/>
              </a:rPr>
              <a:t> </a:t>
            </a:r>
            <a:r>
              <a:rPr sz="2800" spc="80" dirty="0">
                <a:latin typeface="Cambria"/>
                <a:cs typeface="Cambria"/>
              </a:rPr>
              <a:t>наступні</a:t>
            </a:r>
            <a:r>
              <a:rPr sz="2800" spc="165" dirty="0">
                <a:latin typeface="Cambria"/>
                <a:cs typeface="Cambria"/>
              </a:rPr>
              <a:t> </a:t>
            </a:r>
            <a:r>
              <a:rPr sz="2800" spc="35" dirty="0">
                <a:latin typeface="Cambria"/>
                <a:cs typeface="Cambria"/>
              </a:rPr>
              <a:t>антитромбоцитарні </a:t>
            </a:r>
            <a:r>
              <a:rPr sz="2800" spc="-605" dirty="0">
                <a:latin typeface="Cambria"/>
                <a:cs typeface="Cambria"/>
              </a:rPr>
              <a:t> </a:t>
            </a:r>
            <a:r>
              <a:rPr sz="2800" spc="80" dirty="0">
                <a:latin typeface="Cambria"/>
                <a:cs typeface="Cambria"/>
              </a:rPr>
              <a:t>препарати:</a:t>
            </a:r>
            <a:endParaRPr sz="2800">
              <a:latin typeface="Cambria"/>
              <a:cs typeface="Cambria"/>
            </a:endParaRPr>
          </a:p>
          <a:p>
            <a:pPr marL="285750" marR="300355" indent="-273685" algn="just">
              <a:lnSpc>
                <a:spcPct val="80000"/>
              </a:lnSpc>
              <a:spcBef>
                <a:spcPts val="600"/>
              </a:spcBef>
              <a:buClr>
                <a:srgbClr val="FD8537"/>
              </a:buClr>
              <a:buSzPct val="69642"/>
              <a:buFont typeface="Wingdings"/>
              <a:buChar char=""/>
              <a:tabLst>
                <a:tab pos="286385" algn="l"/>
              </a:tabLst>
            </a:pPr>
            <a:r>
              <a:rPr sz="2800" u="heavy" spc="85" dirty="0">
                <a:solidFill>
                  <a:srgbClr val="565F6C"/>
                </a:solidFill>
                <a:uFill>
                  <a:solidFill>
                    <a:srgbClr val="565F6C"/>
                  </a:solidFill>
                </a:uFill>
                <a:latin typeface="Cambria"/>
                <a:cs typeface="Cambria"/>
              </a:rPr>
              <a:t>аспірин</a:t>
            </a:r>
            <a:r>
              <a:rPr sz="2800" spc="8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2800" spc="80" dirty="0">
                <a:latin typeface="Cambria"/>
                <a:cs typeface="Cambria"/>
              </a:rPr>
              <a:t>(ацетилсаліцилова </a:t>
            </a:r>
            <a:r>
              <a:rPr sz="2800" spc="25" dirty="0">
                <a:latin typeface="Cambria"/>
                <a:cs typeface="Cambria"/>
              </a:rPr>
              <a:t>кислота) </a:t>
            </a:r>
            <a:r>
              <a:rPr sz="2800" spc="-5" dirty="0">
                <a:latin typeface="Cambria"/>
                <a:cs typeface="Cambria"/>
              </a:rPr>
              <a:t>75- </a:t>
            </a:r>
            <a:r>
              <a:rPr sz="2800" spc="-605" dirty="0">
                <a:latin typeface="Cambria"/>
                <a:cs typeface="Cambria"/>
              </a:rPr>
              <a:t> </a:t>
            </a:r>
            <a:r>
              <a:rPr sz="2800" dirty="0">
                <a:latin typeface="Cambria"/>
                <a:cs typeface="Cambria"/>
              </a:rPr>
              <a:t>325</a:t>
            </a:r>
            <a:r>
              <a:rPr sz="2800" spc="150" dirty="0">
                <a:latin typeface="Cambria"/>
                <a:cs typeface="Cambria"/>
              </a:rPr>
              <a:t> </a:t>
            </a:r>
            <a:r>
              <a:rPr sz="2800" spc="65" dirty="0">
                <a:latin typeface="Cambria"/>
                <a:cs typeface="Cambria"/>
              </a:rPr>
              <a:t>мг</a:t>
            </a:r>
            <a:r>
              <a:rPr sz="2800" spc="170" dirty="0">
                <a:latin typeface="Cambria"/>
                <a:cs typeface="Cambria"/>
              </a:rPr>
              <a:t> </a:t>
            </a:r>
            <a:r>
              <a:rPr sz="2800" spc="145" dirty="0">
                <a:latin typeface="Cambria"/>
                <a:cs typeface="Cambria"/>
              </a:rPr>
              <a:t>на</a:t>
            </a:r>
            <a:r>
              <a:rPr sz="2800" spc="16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добу;</a:t>
            </a:r>
            <a:endParaRPr sz="2800">
              <a:latin typeface="Cambria"/>
              <a:cs typeface="Cambria"/>
            </a:endParaRPr>
          </a:p>
          <a:p>
            <a:pPr marL="285750" marR="445770" indent="-273685" algn="just">
              <a:lnSpc>
                <a:spcPct val="80000"/>
              </a:lnSpc>
              <a:spcBef>
                <a:spcPts val="600"/>
              </a:spcBef>
              <a:buClr>
                <a:srgbClr val="FD8537"/>
              </a:buClr>
              <a:buSzPct val="69642"/>
              <a:buFont typeface="Wingdings"/>
              <a:buChar char=""/>
              <a:tabLst>
                <a:tab pos="286385" algn="l"/>
              </a:tabLst>
            </a:pPr>
            <a:r>
              <a:rPr sz="2800" u="heavy" spc="55" dirty="0">
                <a:solidFill>
                  <a:srgbClr val="565F6C"/>
                </a:solidFill>
                <a:uFill>
                  <a:solidFill>
                    <a:srgbClr val="565F6C"/>
                  </a:solidFill>
                </a:uFill>
                <a:latin typeface="Cambria"/>
                <a:cs typeface="Cambria"/>
              </a:rPr>
              <a:t>тиклопідин</a:t>
            </a:r>
            <a:r>
              <a:rPr sz="2800" spc="5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2800" spc="10" dirty="0">
                <a:latin typeface="Cambria"/>
                <a:cs typeface="Cambria"/>
              </a:rPr>
              <a:t>(тиклид) </a:t>
            </a:r>
            <a:r>
              <a:rPr sz="2800" dirty="0">
                <a:latin typeface="Cambria"/>
                <a:cs typeface="Cambria"/>
              </a:rPr>
              <a:t>500 </a:t>
            </a:r>
            <a:r>
              <a:rPr sz="2800" spc="65" dirty="0">
                <a:latin typeface="Cambria"/>
                <a:cs typeface="Cambria"/>
              </a:rPr>
              <a:t>мг </a:t>
            </a:r>
            <a:r>
              <a:rPr sz="2800" spc="145" dirty="0">
                <a:latin typeface="Cambria"/>
                <a:cs typeface="Cambria"/>
              </a:rPr>
              <a:t>на </a:t>
            </a:r>
            <a:r>
              <a:rPr sz="2800" spc="-15" dirty="0">
                <a:latin typeface="Cambria"/>
                <a:cs typeface="Cambria"/>
              </a:rPr>
              <a:t>добу </a:t>
            </a:r>
            <a:r>
              <a:rPr sz="2800" spc="35" dirty="0">
                <a:latin typeface="Cambria"/>
                <a:cs typeface="Cambria"/>
              </a:rPr>
              <a:t>в </a:t>
            </a:r>
            <a:r>
              <a:rPr sz="2800" dirty="0">
                <a:latin typeface="Cambria"/>
                <a:cs typeface="Cambria"/>
              </a:rPr>
              <a:t>2 </a:t>
            </a:r>
            <a:r>
              <a:rPr sz="2800" spc="5" dirty="0">
                <a:latin typeface="Cambria"/>
                <a:cs typeface="Cambria"/>
              </a:rPr>
              <a:t> </a:t>
            </a:r>
            <a:r>
              <a:rPr sz="2800" spc="75" dirty="0">
                <a:latin typeface="Cambria"/>
                <a:cs typeface="Cambria"/>
              </a:rPr>
              <a:t>прийоми. </a:t>
            </a:r>
            <a:r>
              <a:rPr sz="2800" spc="80" dirty="0">
                <a:latin typeface="Cambria"/>
                <a:cs typeface="Cambria"/>
              </a:rPr>
              <a:t>Терапевтичний </a:t>
            </a:r>
            <a:r>
              <a:rPr sz="2800" spc="55" dirty="0">
                <a:latin typeface="Cambria"/>
                <a:cs typeface="Cambria"/>
              </a:rPr>
              <a:t>ефект </a:t>
            </a:r>
            <a:r>
              <a:rPr sz="2800" spc="60" dirty="0">
                <a:latin typeface="Cambria"/>
                <a:cs typeface="Cambria"/>
              </a:rPr>
              <a:t>настає </a:t>
            </a:r>
            <a:r>
              <a:rPr sz="2800" spc="-605" dirty="0">
                <a:latin typeface="Cambria"/>
                <a:cs typeface="Cambria"/>
              </a:rPr>
              <a:t> </a:t>
            </a:r>
            <a:r>
              <a:rPr sz="2800" spc="60" dirty="0">
                <a:latin typeface="Cambria"/>
                <a:cs typeface="Cambria"/>
              </a:rPr>
              <a:t>тільки</a:t>
            </a:r>
            <a:r>
              <a:rPr sz="2800" spc="165" dirty="0">
                <a:latin typeface="Cambria"/>
                <a:cs typeface="Cambria"/>
              </a:rPr>
              <a:t> </a:t>
            </a:r>
            <a:r>
              <a:rPr sz="2800" spc="45" dirty="0">
                <a:latin typeface="Cambria"/>
                <a:cs typeface="Cambria"/>
              </a:rPr>
              <a:t>через</a:t>
            </a:r>
            <a:r>
              <a:rPr sz="2800" spc="160" dirty="0">
                <a:latin typeface="Cambria"/>
                <a:cs typeface="Cambria"/>
              </a:rPr>
              <a:t> </a:t>
            </a:r>
            <a:r>
              <a:rPr sz="2800" spc="5" dirty="0">
                <a:latin typeface="Cambria"/>
                <a:cs typeface="Cambria"/>
              </a:rPr>
              <a:t>3-5</a:t>
            </a:r>
            <a:r>
              <a:rPr sz="2800" spc="160" dirty="0">
                <a:latin typeface="Cambria"/>
                <a:cs typeface="Cambria"/>
              </a:rPr>
              <a:t> </a:t>
            </a:r>
            <a:r>
              <a:rPr sz="2800" spc="70" dirty="0">
                <a:latin typeface="Cambria"/>
                <a:cs typeface="Cambria"/>
              </a:rPr>
              <a:t>днів</a:t>
            </a:r>
            <a:r>
              <a:rPr sz="2800" spc="155" dirty="0">
                <a:latin typeface="Cambria"/>
                <a:cs typeface="Cambria"/>
              </a:rPr>
              <a:t> </a:t>
            </a:r>
            <a:r>
              <a:rPr sz="2800" spc="100" dirty="0">
                <a:latin typeface="Cambria"/>
                <a:cs typeface="Cambria"/>
              </a:rPr>
              <a:t>після</a:t>
            </a:r>
            <a:r>
              <a:rPr sz="2800" spc="165" dirty="0">
                <a:latin typeface="Cambria"/>
                <a:cs typeface="Cambria"/>
              </a:rPr>
              <a:t> </a:t>
            </a:r>
            <a:r>
              <a:rPr sz="2800" spc="65" dirty="0">
                <a:latin typeface="Cambria"/>
                <a:cs typeface="Cambria"/>
              </a:rPr>
              <a:t>початку</a:t>
            </a:r>
            <a:endParaRPr sz="2800">
              <a:latin typeface="Cambria"/>
              <a:cs typeface="Cambria"/>
            </a:endParaRPr>
          </a:p>
          <a:p>
            <a:pPr marL="285750" marR="5080" algn="just">
              <a:lnSpc>
                <a:spcPct val="80000"/>
              </a:lnSpc>
              <a:spcBef>
                <a:spcPts val="5"/>
              </a:spcBef>
            </a:pPr>
            <a:r>
              <a:rPr sz="2800" spc="105" dirty="0">
                <a:latin typeface="Cambria"/>
                <a:cs typeface="Cambria"/>
              </a:rPr>
              <a:t>лікування </a:t>
            </a:r>
            <a:r>
              <a:rPr sz="2800" spc="100" dirty="0">
                <a:latin typeface="Cambria"/>
                <a:cs typeface="Cambria"/>
              </a:rPr>
              <a:t>і </a:t>
            </a:r>
            <a:r>
              <a:rPr sz="2800" spc="25" dirty="0">
                <a:latin typeface="Cambria"/>
                <a:cs typeface="Cambria"/>
              </a:rPr>
              <a:t>зберігається </a:t>
            </a:r>
            <a:r>
              <a:rPr sz="2800" spc="20" dirty="0">
                <a:latin typeface="Cambria"/>
                <a:cs typeface="Cambria"/>
              </a:rPr>
              <a:t>протягом </a:t>
            </a:r>
            <a:r>
              <a:rPr sz="2800" dirty="0">
                <a:latin typeface="Cambria"/>
                <a:cs typeface="Cambria"/>
              </a:rPr>
              <a:t>10 </a:t>
            </a:r>
            <a:r>
              <a:rPr sz="2800" spc="65" dirty="0">
                <a:latin typeface="Cambria"/>
                <a:cs typeface="Cambria"/>
              </a:rPr>
              <a:t>днів </a:t>
            </a:r>
            <a:r>
              <a:rPr sz="2800" spc="70" dirty="0">
                <a:latin typeface="Cambria"/>
                <a:cs typeface="Cambria"/>
              </a:rPr>
              <a:t> </a:t>
            </a:r>
            <a:r>
              <a:rPr sz="2800" spc="100" dirty="0">
                <a:latin typeface="Cambria"/>
                <a:cs typeface="Cambria"/>
              </a:rPr>
              <a:t>після</a:t>
            </a:r>
            <a:r>
              <a:rPr sz="2800" spc="175" dirty="0">
                <a:latin typeface="Cambria"/>
                <a:cs typeface="Cambria"/>
              </a:rPr>
              <a:t> </a:t>
            </a:r>
            <a:r>
              <a:rPr sz="2800" spc="70" dirty="0">
                <a:latin typeface="Cambria"/>
                <a:cs typeface="Cambria"/>
              </a:rPr>
              <a:t>відміни</a:t>
            </a:r>
            <a:r>
              <a:rPr sz="2800" spc="185" dirty="0">
                <a:latin typeface="Cambria"/>
                <a:cs typeface="Cambria"/>
              </a:rPr>
              <a:t> </a:t>
            </a:r>
            <a:r>
              <a:rPr sz="2800" spc="80" dirty="0">
                <a:latin typeface="Cambria"/>
                <a:cs typeface="Cambria"/>
              </a:rPr>
              <a:t>препарату;</a:t>
            </a:r>
            <a:endParaRPr sz="2800">
              <a:latin typeface="Cambria"/>
              <a:cs typeface="Cambria"/>
            </a:endParaRPr>
          </a:p>
          <a:p>
            <a:pPr marL="285750" marR="1062355" indent="-273685" algn="just">
              <a:lnSpc>
                <a:spcPct val="80000"/>
              </a:lnSpc>
              <a:spcBef>
                <a:spcPts val="600"/>
              </a:spcBef>
              <a:buClr>
                <a:srgbClr val="FD8537"/>
              </a:buClr>
              <a:buSzPct val="69642"/>
              <a:buFont typeface="Wingdings"/>
              <a:buChar char=""/>
              <a:tabLst>
                <a:tab pos="286385" algn="l"/>
              </a:tabLst>
            </a:pPr>
            <a:r>
              <a:rPr sz="2800" u="heavy" spc="50" dirty="0">
                <a:solidFill>
                  <a:srgbClr val="565F6C"/>
                </a:solidFill>
                <a:uFill>
                  <a:solidFill>
                    <a:srgbClr val="565F6C"/>
                  </a:solidFill>
                </a:uFill>
                <a:latin typeface="Cambria"/>
                <a:cs typeface="Cambria"/>
              </a:rPr>
              <a:t>клопідогрел</a:t>
            </a:r>
            <a:r>
              <a:rPr sz="2800" spc="5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2800" spc="45" dirty="0">
                <a:latin typeface="Cambria"/>
                <a:cs typeface="Cambria"/>
              </a:rPr>
              <a:t>(плавікс) </a:t>
            </a:r>
            <a:r>
              <a:rPr sz="2800" dirty="0">
                <a:latin typeface="Cambria"/>
                <a:cs typeface="Cambria"/>
              </a:rPr>
              <a:t>75 </a:t>
            </a:r>
            <a:r>
              <a:rPr sz="2800" spc="60" dirty="0">
                <a:latin typeface="Cambria"/>
                <a:cs typeface="Cambria"/>
              </a:rPr>
              <a:t>мг </a:t>
            </a:r>
            <a:r>
              <a:rPr sz="2800" spc="145" dirty="0">
                <a:latin typeface="Cambria"/>
                <a:cs typeface="Cambria"/>
              </a:rPr>
              <a:t>на </a:t>
            </a:r>
            <a:r>
              <a:rPr sz="2800" spc="-15" dirty="0">
                <a:latin typeface="Cambria"/>
                <a:cs typeface="Cambria"/>
              </a:rPr>
              <a:t>добу </a:t>
            </a:r>
            <a:r>
              <a:rPr sz="2800" spc="-10" dirty="0">
                <a:latin typeface="Cambria"/>
                <a:cs typeface="Cambria"/>
              </a:rPr>
              <a:t> </a:t>
            </a:r>
            <a:r>
              <a:rPr sz="2800" spc="10" dirty="0">
                <a:latin typeface="Cambria"/>
                <a:cs typeface="Cambria"/>
              </a:rPr>
              <a:t>одноразово;</a:t>
            </a:r>
            <a:endParaRPr sz="28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0527" y="126373"/>
            <a:ext cx="6443471" cy="1069966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0527" y="126373"/>
            <a:ext cx="6443471" cy="106996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896239"/>
            <a:ext cx="53206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275" dirty="0">
                <a:latin typeface="Cambria"/>
                <a:cs typeface="Cambria"/>
              </a:rPr>
              <a:t>А</a:t>
            </a:r>
            <a:r>
              <a:rPr spc="275" dirty="0">
                <a:latin typeface="Cambria"/>
                <a:cs typeface="Cambria"/>
              </a:rPr>
              <a:t>НТИАНГІНАЛЬНІ</a:t>
            </a:r>
            <a:r>
              <a:rPr spc="229" dirty="0">
                <a:latin typeface="Cambria"/>
                <a:cs typeface="Cambria"/>
              </a:rPr>
              <a:t> </a:t>
            </a:r>
            <a:r>
              <a:rPr spc="330" dirty="0">
                <a:latin typeface="Cambria"/>
                <a:cs typeface="Cambria"/>
              </a:rPr>
              <a:t>СЕРЕДНИКИ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543558"/>
            <a:ext cx="7052945" cy="417131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285750" marR="5080" indent="-273685">
              <a:lnSpc>
                <a:spcPct val="80000"/>
              </a:lnSpc>
              <a:spcBef>
                <a:spcPts val="765"/>
              </a:spcBef>
              <a:buClr>
                <a:srgbClr val="FD8537"/>
              </a:buClr>
              <a:buSzPct val="69642"/>
              <a:buFont typeface="Wingdings"/>
              <a:buChar char=""/>
              <a:tabLst>
                <a:tab pos="286385" algn="l"/>
              </a:tabLst>
            </a:pPr>
            <a:r>
              <a:rPr sz="2800" spc="100" dirty="0">
                <a:latin typeface="Cambria"/>
                <a:cs typeface="Cambria"/>
              </a:rPr>
              <a:t>Антиангінальні</a:t>
            </a:r>
            <a:r>
              <a:rPr sz="2800" spc="180" dirty="0">
                <a:latin typeface="Cambria"/>
                <a:cs typeface="Cambria"/>
              </a:rPr>
              <a:t> </a:t>
            </a:r>
            <a:r>
              <a:rPr sz="2800" spc="60" dirty="0">
                <a:latin typeface="Cambria"/>
                <a:cs typeface="Cambria"/>
              </a:rPr>
              <a:t>(антиішемічні)</a:t>
            </a:r>
            <a:r>
              <a:rPr sz="2800" spc="210" dirty="0">
                <a:latin typeface="Cambria"/>
                <a:cs typeface="Cambria"/>
              </a:rPr>
              <a:t> </a:t>
            </a:r>
            <a:r>
              <a:rPr sz="2800" spc="340" dirty="0">
                <a:latin typeface="Cambria"/>
                <a:cs typeface="Cambria"/>
              </a:rPr>
              <a:t>ЛЗ</a:t>
            </a:r>
            <a:r>
              <a:rPr sz="2800" spc="165" dirty="0">
                <a:latin typeface="Cambria"/>
                <a:cs typeface="Cambria"/>
              </a:rPr>
              <a:t> </a:t>
            </a:r>
            <a:r>
              <a:rPr sz="2800" dirty="0">
                <a:latin typeface="Cambria"/>
                <a:cs typeface="Cambria"/>
              </a:rPr>
              <a:t>-</a:t>
            </a:r>
            <a:r>
              <a:rPr sz="2800" spc="160" dirty="0">
                <a:latin typeface="Cambria"/>
                <a:cs typeface="Cambria"/>
              </a:rPr>
              <a:t> </a:t>
            </a:r>
            <a:r>
              <a:rPr sz="2800" spc="80" dirty="0">
                <a:latin typeface="Cambria"/>
                <a:cs typeface="Cambria"/>
              </a:rPr>
              <a:t>це </a:t>
            </a:r>
            <a:r>
              <a:rPr sz="2800" spc="-600" dirty="0">
                <a:latin typeface="Cambria"/>
                <a:cs typeface="Cambria"/>
              </a:rPr>
              <a:t> </a:t>
            </a:r>
            <a:r>
              <a:rPr sz="2800" spc="95" dirty="0">
                <a:latin typeface="Cambria"/>
                <a:cs typeface="Cambria"/>
              </a:rPr>
              <a:t>препарати,</a:t>
            </a:r>
            <a:r>
              <a:rPr sz="2800" spc="180" dirty="0">
                <a:latin typeface="Cambria"/>
                <a:cs typeface="Cambria"/>
              </a:rPr>
              <a:t> </a:t>
            </a:r>
            <a:r>
              <a:rPr sz="2800" spc="45" dirty="0">
                <a:latin typeface="Cambria"/>
                <a:cs typeface="Cambria"/>
              </a:rPr>
              <a:t>що</a:t>
            </a:r>
            <a:r>
              <a:rPr sz="2800" spc="160" dirty="0">
                <a:latin typeface="Cambria"/>
                <a:cs typeface="Cambria"/>
              </a:rPr>
              <a:t> </a:t>
            </a:r>
            <a:r>
              <a:rPr sz="2800" spc="5" dirty="0">
                <a:latin typeface="Cambria"/>
                <a:cs typeface="Cambria"/>
              </a:rPr>
              <a:t>володіють</a:t>
            </a:r>
            <a:r>
              <a:rPr sz="2800" spc="165" dirty="0">
                <a:latin typeface="Cambria"/>
                <a:cs typeface="Cambria"/>
              </a:rPr>
              <a:t> </a:t>
            </a:r>
            <a:r>
              <a:rPr sz="2800" spc="30" dirty="0">
                <a:latin typeface="Cambria"/>
                <a:cs typeface="Cambria"/>
              </a:rPr>
              <a:t>властивістю </a:t>
            </a:r>
            <a:r>
              <a:rPr sz="2800" spc="35" dirty="0">
                <a:latin typeface="Cambria"/>
                <a:cs typeface="Cambria"/>
              </a:rPr>
              <a:t> </a:t>
            </a:r>
            <a:r>
              <a:rPr sz="2800" spc="70" dirty="0">
                <a:latin typeface="Cambria"/>
                <a:cs typeface="Cambria"/>
              </a:rPr>
              <a:t>попереджати</a:t>
            </a:r>
            <a:r>
              <a:rPr sz="2800" spc="160" dirty="0">
                <a:latin typeface="Cambria"/>
                <a:cs typeface="Cambria"/>
              </a:rPr>
              <a:t> </a:t>
            </a:r>
            <a:r>
              <a:rPr sz="2800" spc="5" dirty="0">
                <a:latin typeface="Cambria"/>
                <a:cs typeface="Cambria"/>
              </a:rPr>
              <a:t>або</a:t>
            </a:r>
            <a:r>
              <a:rPr sz="2800" spc="135" dirty="0">
                <a:latin typeface="Cambria"/>
                <a:cs typeface="Cambria"/>
              </a:rPr>
              <a:t> </a:t>
            </a:r>
            <a:r>
              <a:rPr sz="2800" spc="60" dirty="0">
                <a:latin typeface="Cambria"/>
                <a:cs typeface="Cambria"/>
              </a:rPr>
              <a:t>ліквідовувати</a:t>
            </a:r>
            <a:r>
              <a:rPr sz="2800" spc="165" dirty="0">
                <a:latin typeface="Cambria"/>
                <a:cs typeface="Cambria"/>
              </a:rPr>
              <a:t> </a:t>
            </a:r>
            <a:r>
              <a:rPr sz="2800" spc="120" dirty="0">
                <a:latin typeface="Cambria"/>
                <a:cs typeface="Cambria"/>
              </a:rPr>
              <a:t>напади </a:t>
            </a:r>
            <a:r>
              <a:rPr sz="2800" spc="-605" dirty="0">
                <a:latin typeface="Cambria"/>
                <a:cs typeface="Cambria"/>
              </a:rPr>
              <a:t> </a:t>
            </a:r>
            <a:r>
              <a:rPr sz="2800" spc="45" dirty="0">
                <a:latin typeface="Cambria"/>
                <a:cs typeface="Cambria"/>
              </a:rPr>
              <a:t>стенокардії</a:t>
            </a:r>
            <a:r>
              <a:rPr sz="2800" spc="175" dirty="0">
                <a:latin typeface="Cambria"/>
                <a:cs typeface="Cambria"/>
              </a:rPr>
              <a:t> </a:t>
            </a:r>
            <a:r>
              <a:rPr sz="2800" spc="100" dirty="0">
                <a:latin typeface="Cambria"/>
                <a:cs typeface="Cambria"/>
              </a:rPr>
              <a:t>і</a:t>
            </a:r>
            <a:r>
              <a:rPr sz="2800" spc="160" dirty="0">
                <a:latin typeface="Cambria"/>
                <a:cs typeface="Cambria"/>
              </a:rPr>
              <a:t> </a:t>
            </a:r>
            <a:r>
              <a:rPr sz="2800" spc="75" dirty="0">
                <a:latin typeface="Cambria"/>
                <a:cs typeface="Cambria"/>
              </a:rPr>
              <a:t>зменшувати</a:t>
            </a:r>
            <a:r>
              <a:rPr sz="2800" spc="170" dirty="0">
                <a:latin typeface="Cambria"/>
                <a:cs typeface="Cambria"/>
              </a:rPr>
              <a:t> </a:t>
            </a:r>
            <a:r>
              <a:rPr sz="2800" spc="120" dirty="0">
                <a:latin typeface="Cambria"/>
                <a:cs typeface="Cambria"/>
              </a:rPr>
              <a:t>інші</a:t>
            </a:r>
            <a:r>
              <a:rPr sz="2800" spc="160" dirty="0">
                <a:latin typeface="Cambria"/>
                <a:cs typeface="Cambria"/>
              </a:rPr>
              <a:t> </a:t>
            </a:r>
            <a:r>
              <a:rPr sz="2800" spc="55" dirty="0">
                <a:latin typeface="Cambria"/>
                <a:cs typeface="Cambria"/>
              </a:rPr>
              <a:t>прояви </a:t>
            </a:r>
            <a:r>
              <a:rPr sz="2800" spc="60" dirty="0">
                <a:latin typeface="Cambria"/>
                <a:cs typeface="Cambria"/>
              </a:rPr>
              <a:t> </a:t>
            </a:r>
            <a:r>
              <a:rPr sz="2800" spc="80" dirty="0">
                <a:latin typeface="Cambria"/>
                <a:cs typeface="Cambria"/>
              </a:rPr>
              <a:t>минущої</a:t>
            </a:r>
            <a:r>
              <a:rPr sz="2800" spc="180" dirty="0">
                <a:latin typeface="Cambria"/>
                <a:cs typeface="Cambria"/>
              </a:rPr>
              <a:t> </a:t>
            </a:r>
            <a:r>
              <a:rPr sz="2800" spc="100" dirty="0">
                <a:latin typeface="Cambria"/>
                <a:cs typeface="Cambria"/>
              </a:rPr>
              <a:t>ішемії</a:t>
            </a:r>
            <a:r>
              <a:rPr sz="2800" spc="180" dirty="0">
                <a:latin typeface="Cambria"/>
                <a:cs typeface="Cambria"/>
              </a:rPr>
              <a:t> </a:t>
            </a:r>
            <a:r>
              <a:rPr sz="2800" spc="95" dirty="0">
                <a:latin typeface="Cambria"/>
                <a:cs typeface="Cambria"/>
              </a:rPr>
              <a:t>міокарда.</a:t>
            </a:r>
            <a:endParaRPr sz="2800">
              <a:latin typeface="Cambria"/>
              <a:cs typeface="Cambria"/>
            </a:endParaRPr>
          </a:p>
          <a:p>
            <a:pPr marL="285750" marR="1336675" indent="120014">
              <a:lnSpc>
                <a:spcPct val="80000"/>
              </a:lnSpc>
              <a:spcBef>
                <a:spcPts val="600"/>
              </a:spcBef>
            </a:pPr>
            <a:r>
              <a:rPr sz="2800" spc="380" dirty="0">
                <a:latin typeface="Cambria"/>
                <a:cs typeface="Cambria"/>
              </a:rPr>
              <a:t>У </a:t>
            </a:r>
            <a:r>
              <a:rPr sz="2800" spc="100" dirty="0">
                <a:latin typeface="Cambria"/>
                <a:cs typeface="Cambria"/>
              </a:rPr>
              <a:t>клінічній </a:t>
            </a:r>
            <a:r>
              <a:rPr sz="2800" spc="85" dirty="0">
                <a:latin typeface="Cambria"/>
                <a:cs typeface="Cambria"/>
              </a:rPr>
              <a:t>практиці </a:t>
            </a:r>
            <a:r>
              <a:rPr sz="2800" spc="90" dirty="0">
                <a:latin typeface="Cambria"/>
                <a:cs typeface="Cambria"/>
              </a:rPr>
              <a:t>зазвичай </a:t>
            </a:r>
            <a:r>
              <a:rPr sz="2800" spc="-610" dirty="0">
                <a:latin typeface="Cambria"/>
                <a:cs typeface="Cambria"/>
              </a:rPr>
              <a:t> </a:t>
            </a:r>
            <a:r>
              <a:rPr sz="2800" spc="5" dirty="0">
                <a:latin typeface="Cambria"/>
                <a:cs typeface="Cambria"/>
              </a:rPr>
              <a:t>використовують</a:t>
            </a:r>
            <a:r>
              <a:rPr sz="2800" spc="10" dirty="0">
                <a:latin typeface="Cambria"/>
                <a:cs typeface="Cambria"/>
              </a:rPr>
              <a:t> </a:t>
            </a:r>
            <a:r>
              <a:rPr sz="2800" dirty="0">
                <a:latin typeface="Cambria"/>
                <a:cs typeface="Cambria"/>
              </a:rPr>
              <a:t>3 </a:t>
            </a:r>
            <a:r>
              <a:rPr sz="2800" spc="70" dirty="0">
                <a:latin typeface="Cambria"/>
                <a:cs typeface="Cambria"/>
              </a:rPr>
              <a:t>групи </a:t>
            </a:r>
            <a:r>
              <a:rPr sz="2800" spc="75" dirty="0">
                <a:latin typeface="Cambria"/>
                <a:cs typeface="Cambria"/>
              </a:rPr>
              <a:t> </a:t>
            </a:r>
            <a:r>
              <a:rPr sz="2800" spc="95" dirty="0">
                <a:latin typeface="Cambria"/>
                <a:cs typeface="Cambria"/>
              </a:rPr>
              <a:t>антиангінальних</a:t>
            </a:r>
            <a:r>
              <a:rPr sz="2800" spc="180" dirty="0">
                <a:latin typeface="Cambria"/>
                <a:cs typeface="Cambria"/>
              </a:rPr>
              <a:t> </a:t>
            </a:r>
            <a:r>
              <a:rPr sz="2800" spc="240" dirty="0">
                <a:latin typeface="Cambria"/>
                <a:cs typeface="Cambria"/>
              </a:rPr>
              <a:t>ЛЗ:</a:t>
            </a:r>
            <a:endParaRPr sz="2800">
              <a:latin typeface="Cambria"/>
              <a:cs typeface="Cambria"/>
            </a:endParaRPr>
          </a:p>
          <a:p>
            <a:pPr marL="801370" lvl="1" indent="-396240">
              <a:lnSpc>
                <a:spcPts val="3250"/>
              </a:lnSpc>
              <a:buAutoNum type="arabicPeriod"/>
              <a:tabLst>
                <a:tab pos="802005" algn="l"/>
              </a:tabLst>
            </a:pPr>
            <a:r>
              <a:rPr sz="2800" spc="105" dirty="0">
                <a:solidFill>
                  <a:srgbClr val="565F6C"/>
                </a:solidFill>
                <a:latin typeface="Cambria"/>
                <a:cs typeface="Cambria"/>
              </a:rPr>
              <a:t>Нітрати.</a:t>
            </a:r>
            <a:endParaRPr sz="2800">
              <a:latin typeface="Cambria"/>
              <a:cs typeface="Cambria"/>
            </a:endParaRPr>
          </a:p>
          <a:p>
            <a:pPr marL="800735" lvl="1" indent="-395605">
              <a:lnSpc>
                <a:spcPts val="3290"/>
              </a:lnSpc>
              <a:buAutoNum type="arabicPeriod"/>
              <a:tabLst>
                <a:tab pos="801370" algn="l"/>
              </a:tabLst>
            </a:pPr>
            <a:r>
              <a:rPr sz="2800" spc="35" dirty="0">
                <a:solidFill>
                  <a:srgbClr val="565F6C"/>
                </a:solidFill>
                <a:latin typeface="Cambria"/>
                <a:cs typeface="Cambria"/>
              </a:rPr>
              <a:t>β-адреноблокатори.</a:t>
            </a:r>
            <a:endParaRPr sz="2800">
              <a:latin typeface="Cambria"/>
              <a:cs typeface="Cambria"/>
            </a:endParaRPr>
          </a:p>
          <a:p>
            <a:pPr marL="801370" lvl="1" indent="-396240">
              <a:lnSpc>
                <a:spcPts val="3325"/>
              </a:lnSpc>
              <a:buAutoNum type="arabicPeriod"/>
              <a:tabLst>
                <a:tab pos="802005" algn="l"/>
              </a:tabLst>
            </a:pPr>
            <a:r>
              <a:rPr sz="2800" spc="55" dirty="0">
                <a:solidFill>
                  <a:srgbClr val="565F6C"/>
                </a:solidFill>
                <a:latin typeface="Cambria"/>
                <a:cs typeface="Cambria"/>
              </a:rPr>
              <a:t>Антагоністи</a:t>
            </a:r>
            <a:r>
              <a:rPr sz="2800" spc="16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2800" spc="105" dirty="0">
                <a:solidFill>
                  <a:srgbClr val="565F6C"/>
                </a:solidFill>
                <a:latin typeface="Cambria"/>
                <a:cs typeface="Cambria"/>
              </a:rPr>
              <a:t>кальцію.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6239"/>
            <a:ext cx="15500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250" dirty="0">
                <a:latin typeface="Cambria"/>
                <a:cs typeface="Cambria"/>
              </a:rPr>
              <a:t>Н</a:t>
            </a:r>
            <a:r>
              <a:rPr spc="250" dirty="0">
                <a:latin typeface="Cambria"/>
                <a:cs typeface="Cambria"/>
              </a:rPr>
              <a:t>ІТРАТИ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28597"/>
            <a:ext cx="7294245" cy="42938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0" marR="168910" indent="-273685">
              <a:lnSpc>
                <a:spcPct val="100000"/>
              </a:lnSpc>
              <a:spcBef>
                <a:spcPts val="95"/>
              </a:spcBef>
              <a:buClr>
                <a:srgbClr val="FD8537"/>
              </a:buClr>
              <a:buSzPct val="69642"/>
              <a:buFont typeface="Wingdings"/>
              <a:buChar char=""/>
              <a:tabLst>
                <a:tab pos="286385" algn="l"/>
              </a:tabLst>
            </a:pPr>
            <a:r>
              <a:rPr sz="2800" spc="80" dirty="0">
                <a:latin typeface="Cambria"/>
                <a:cs typeface="Cambria"/>
              </a:rPr>
              <a:t>Основний</a:t>
            </a:r>
            <a:r>
              <a:rPr sz="2800" spc="160" dirty="0">
                <a:latin typeface="Cambria"/>
                <a:cs typeface="Cambria"/>
              </a:rPr>
              <a:t> </a:t>
            </a:r>
            <a:r>
              <a:rPr sz="2800" spc="95" dirty="0">
                <a:latin typeface="Cambria"/>
                <a:cs typeface="Cambria"/>
              </a:rPr>
              <a:t>механізм</a:t>
            </a:r>
            <a:r>
              <a:rPr sz="2800" spc="180" dirty="0">
                <a:latin typeface="Cambria"/>
                <a:cs typeface="Cambria"/>
              </a:rPr>
              <a:t> </a:t>
            </a:r>
            <a:r>
              <a:rPr sz="2800" spc="80" dirty="0">
                <a:latin typeface="Cambria"/>
                <a:cs typeface="Cambria"/>
              </a:rPr>
              <a:t>антиангінальної</a:t>
            </a:r>
            <a:r>
              <a:rPr sz="2800" spc="185" dirty="0">
                <a:latin typeface="Cambria"/>
                <a:cs typeface="Cambria"/>
              </a:rPr>
              <a:t> </a:t>
            </a:r>
            <a:r>
              <a:rPr sz="2800" spc="80" dirty="0">
                <a:latin typeface="Cambria"/>
                <a:cs typeface="Cambria"/>
              </a:rPr>
              <a:t>дії </a:t>
            </a:r>
            <a:r>
              <a:rPr sz="2800" spc="-600" dirty="0">
                <a:latin typeface="Cambria"/>
                <a:cs typeface="Cambria"/>
              </a:rPr>
              <a:t> </a:t>
            </a:r>
            <a:r>
              <a:rPr sz="2800" spc="50" dirty="0">
                <a:latin typeface="Cambria"/>
                <a:cs typeface="Cambria"/>
              </a:rPr>
              <a:t>нітратів</a:t>
            </a:r>
            <a:r>
              <a:rPr sz="2800" spc="185" dirty="0">
                <a:latin typeface="Cambria"/>
                <a:cs typeface="Cambria"/>
              </a:rPr>
              <a:t> </a:t>
            </a:r>
            <a:r>
              <a:rPr sz="2800" spc="70" dirty="0">
                <a:latin typeface="Cambria"/>
                <a:cs typeface="Cambria"/>
              </a:rPr>
              <a:t>полягає</a:t>
            </a:r>
            <a:r>
              <a:rPr sz="2800" spc="165" dirty="0">
                <a:latin typeface="Cambria"/>
                <a:cs typeface="Cambria"/>
              </a:rPr>
              <a:t> </a:t>
            </a:r>
            <a:r>
              <a:rPr sz="2800" spc="90" dirty="0">
                <a:latin typeface="Cambria"/>
                <a:cs typeface="Cambria"/>
              </a:rPr>
              <a:t>у</a:t>
            </a:r>
            <a:r>
              <a:rPr sz="2800" spc="145" dirty="0">
                <a:latin typeface="Cambria"/>
                <a:cs typeface="Cambria"/>
              </a:rPr>
              <a:t> </a:t>
            </a:r>
            <a:r>
              <a:rPr sz="2800" spc="95" dirty="0">
                <a:latin typeface="Cambria"/>
                <a:cs typeface="Cambria"/>
              </a:rPr>
              <a:t>вираженій</a:t>
            </a:r>
            <a:endParaRPr sz="2800">
              <a:latin typeface="Cambria"/>
              <a:cs typeface="Cambria"/>
            </a:endParaRPr>
          </a:p>
          <a:p>
            <a:pPr marL="285750" marR="5080">
              <a:lnSpc>
                <a:spcPct val="100000"/>
              </a:lnSpc>
              <a:spcBef>
                <a:spcPts val="5"/>
              </a:spcBef>
            </a:pPr>
            <a:r>
              <a:rPr sz="2800" spc="85" dirty="0">
                <a:latin typeface="Cambria"/>
                <a:cs typeface="Cambria"/>
              </a:rPr>
              <a:t>веноділатації, </a:t>
            </a:r>
            <a:r>
              <a:rPr sz="2800" spc="45" dirty="0">
                <a:latin typeface="Cambria"/>
                <a:cs typeface="Cambria"/>
              </a:rPr>
              <a:t>що </a:t>
            </a:r>
            <a:r>
              <a:rPr sz="2800" spc="30" dirty="0">
                <a:latin typeface="Cambria"/>
                <a:cs typeface="Cambria"/>
              </a:rPr>
              <a:t>веде </a:t>
            </a:r>
            <a:r>
              <a:rPr sz="2800" spc="-30" dirty="0">
                <a:latin typeface="Cambria"/>
                <a:cs typeface="Cambria"/>
              </a:rPr>
              <a:t>до</a:t>
            </a:r>
            <a:r>
              <a:rPr sz="2800" spc="-25" dirty="0">
                <a:latin typeface="Cambria"/>
                <a:cs typeface="Cambria"/>
              </a:rPr>
              <a:t> </a:t>
            </a:r>
            <a:r>
              <a:rPr sz="2800" spc="100" dirty="0">
                <a:latin typeface="Cambria"/>
                <a:cs typeface="Cambria"/>
              </a:rPr>
              <a:t>зниження </a:t>
            </a:r>
            <a:r>
              <a:rPr sz="2800" spc="105" dirty="0">
                <a:latin typeface="Cambria"/>
                <a:cs typeface="Cambria"/>
              </a:rPr>
              <a:t> </a:t>
            </a:r>
            <a:r>
              <a:rPr sz="2800" spc="5" dirty="0">
                <a:latin typeface="Cambria"/>
                <a:cs typeface="Cambria"/>
              </a:rPr>
              <a:t>венозного</a:t>
            </a:r>
            <a:r>
              <a:rPr sz="2800" spc="150" dirty="0">
                <a:latin typeface="Cambria"/>
                <a:cs typeface="Cambria"/>
              </a:rPr>
              <a:t> </a:t>
            </a:r>
            <a:r>
              <a:rPr sz="2800" spc="60" dirty="0">
                <a:latin typeface="Cambria"/>
                <a:cs typeface="Cambria"/>
              </a:rPr>
              <a:t>повернення</a:t>
            </a:r>
            <a:r>
              <a:rPr sz="2800" spc="135" dirty="0">
                <a:latin typeface="Cambria"/>
                <a:cs typeface="Cambria"/>
              </a:rPr>
              <a:t> </a:t>
            </a:r>
            <a:r>
              <a:rPr sz="2800" spc="60" dirty="0">
                <a:latin typeface="Cambria"/>
                <a:cs typeface="Cambria"/>
              </a:rPr>
              <a:t>крові,</a:t>
            </a:r>
            <a:r>
              <a:rPr sz="2800" spc="165" dirty="0">
                <a:latin typeface="Cambria"/>
                <a:cs typeface="Cambria"/>
              </a:rPr>
              <a:t> </a:t>
            </a:r>
            <a:r>
              <a:rPr sz="2800" spc="70" dirty="0">
                <a:latin typeface="Cambria"/>
                <a:cs typeface="Cambria"/>
              </a:rPr>
              <a:t>зменшенню </a:t>
            </a:r>
            <a:r>
              <a:rPr sz="2800" spc="-600" dirty="0">
                <a:latin typeface="Cambria"/>
                <a:cs typeface="Cambria"/>
              </a:rPr>
              <a:t> </a:t>
            </a:r>
            <a:r>
              <a:rPr sz="2800" spc="35" dirty="0">
                <a:latin typeface="Cambria"/>
                <a:cs typeface="Cambria"/>
              </a:rPr>
              <a:t>тиску</a:t>
            </a:r>
            <a:r>
              <a:rPr sz="2800" spc="160" dirty="0">
                <a:latin typeface="Cambria"/>
                <a:cs typeface="Cambria"/>
              </a:rPr>
              <a:t> </a:t>
            </a:r>
            <a:r>
              <a:rPr sz="2800" spc="85" dirty="0">
                <a:latin typeface="Cambria"/>
                <a:cs typeface="Cambria"/>
              </a:rPr>
              <a:t>наповнення</a:t>
            </a:r>
            <a:r>
              <a:rPr sz="2800" spc="145" dirty="0">
                <a:latin typeface="Cambria"/>
                <a:cs typeface="Cambria"/>
              </a:rPr>
              <a:t> </a:t>
            </a:r>
            <a:r>
              <a:rPr sz="2800" spc="60" dirty="0">
                <a:latin typeface="Cambria"/>
                <a:cs typeface="Cambria"/>
              </a:rPr>
              <a:t>та</a:t>
            </a:r>
            <a:r>
              <a:rPr sz="2800" spc="160" dirty="0">
                <a:latin typeface="Cambria"/>
                <a:cs typeface="Cambria"/>
              </a:rPr>
              <a:t> </a:t>
            </a:r>
            <a:r>
              <a:rPr sz="2800" spc="80" dirty="0">
                <a:latin typeface="Cambria"/>
                <a:cs typeface="Cambria"/>
              </a:rPr>
              <a:t>величини</a:t>
            </a:r>
            <a:endParaRPr sz="2800">
              <a:latin typeface="Cambria"/>
              <a:cs typeface="Cambria"/>
            </a:endParaRPr>
          </a:p>
          <a:p>
            <a:pPr marL="285750">
              <a:lnSpc>
                <a:spcPct val="100000"/>
              </a:lnSpc>
            </a:pPr>
            <a:r>
              <a:rPr sz="2800" spc="95" dirty="0">
                <a:latin typeface="Cambria"/>
                <a:cs typeface="Cambria"/>
              </a:rPr>
              <a:t>переднавантаження</a:t>
            </a:r>
            <a:r>
              <a:rPr sz="2800" spc="145" dirty="0">
                <a:latin typeface="Cambria"/>
                <a:cs typeface="Cambria"/>
              </a:rPr>
              <a:t> на</a:t>
            </a:r>
            <a:r>
              <a:rPr sz="2800" spc="150" dirty="0">
                <a:latin typeface="Cambria"/>
                <a:cs typeface="Cambria"/>
              </a:rPr>
              <a:t> </a:t>
            </a:r>
            <a:r>
              <a:rPr sz="2800" spc="345" dirty="0">
                <a:latin typeface="Cambria"/>
                <a:cs typeface="Cambria"/>
              </a:rPr>
              <a:t>ЛШ.</a:t>
            </a:r>
            <a:r>
              <a:rPr sz="2800" spc="150" dirty="0">
                <a:latin typeface="Cambria"/>
                <a:cs typeface="Cambria"/>
              </a:rPr>
              <a:t> </a:t>
            </a:r>
            <a:r>
              <a:rPr sz="2800" spc="305" dirty="0">
                <a:latin typeface="Cambria"/>
                <a:cs typeface="Cambria"/>
              </a:rPr>
              <a:t>В</a:t>
            </a:r>
            <a:endParaRPr sz="2800">
              <a:latin typeface="Cambria"/>
              <a:cs typeface="Cambria"/>
            </a:endParaRPr>
          </a:p>
          <a:p>
            <a:pPr marL="285750" marR="127635">
              <a:lnSpc>
                <a:spcPct val="100000"/>
              </a:lnSpc>
            </a:pPr>
            <a:r>
              <a:rPr sz="2800" spc="50" dirty="0">
                <a:latin typeface="Cambria"/>
                <a:cs typeface="Cambria"/>
              </a:rPr>
              <a:t>результаті</a:t>
            </a:r>
            <a:r>
              <a:rPr sz="2800" spc="180" dirty="0">
                <a:latin typeface="Cambria"/>
                <a:cs typeface="Cambria"/>
              </a:rPr>
              <a:t> </a:t>
            </a:r>
            <a:r>
              <a:rPr sz="2800" spc="45" dirty="0">
                <a:latin typeface="Cambria"/>
                <a:cs typeface="Cambria"/>
              </a:rPr>
              <a:t>зменшується</a:t>
            </a:r>
            <a:r>
              <a:rPr sz="2800" spc="170" dirty="0">
                <a:latin typeface="Cambria"/>
                <a:cs typeface="Cambria"/>
              </a:rPr>
              <a:t> </a:t>
            </a:r>
            <a:r>
              <a:rPr sz="2800" spc="85" dirty="0">
                <a:latin typeface="Cambria"/>
                <a:cs typeface="Cambria"/>
              </a:rPr>
              <a:t>ударний</a:t>
            </a:r>
            <a:r>
              <a:rPr sz="2800" spc="180" dirty="0">
                <a:latin typeface="Cambria"/>
                <a:cs typeface="Cambria"/>
              </a:rPr>
              <a:t> </a:t>
            </a:r>
            <a:r>
              <a:rPr sz="2800" spc="-10" dirty="0">
                <a:latin typeface="Cambria"/>
                <a:cs typeface="Cambria"/>
              </a:rPr>
              <a:t>об'єм, </a:t>
            </a:r>
            <a:r>
              <a:rPr sz="2800" spc="-5" dirty="0">
                <a:latin typeface="Cambria"/>
                <a:cs typeface="Cambria"/>
              </a:rPr>
              <a:t> </a:t>
            </a:r>
            <a:r>
              <a:rPr sz="2800" spc="-15" dirty="0">
                <a:latin typeface="Cambria"/>
                <a:cs typeface="Cambria"/>
              </a:rPr>
              <a:t>робота</a:t>
            </a:r>
            <a:r>
              <a:rPr sz="2800" spc="150" dirty="0">
                <a:latin typeface="Cambria"/>
                <a:cs typeface="Cambria"/>
              </a:rPr>
              <a:t> </a:t>
            </a:r>
            <a:r>
              <a:rPr sz="2800" spc="70" dirty="0">
                <a:latin typeface="Cambria"/>
                <a:cs typeface="Cambria"/>
              </a:rPr>
              <a:t>серця</a:t>
            </a:r>
            <a:r>
              <a:rPr sz="2800" spc="155" dirty="0">
                <a:latin typeface="Cambria"/>
                <a:cs typeface="Cambria"/>
              </a:rPr>
              <a:t> </a:t>
            </a:r>
            <a:r>
              <a:rPr sz="2800" spc="100" dirty="0">
                <a:latin typeface="Cambria"/>
                <a:cs typeface="Cambria"/>
              </a:rPr>
              <a:t>і</a:t>
            </a:r>
            <a:r>
              <a:rPr sz="2800" spc="150" dirty="0">
                <a:latin typeface="Cambria"/>
                <a:cs typeface="Cambria"/>
              </a:rPr>
              <a:t> </a:t>
            </a:r>
            <a:r>
              <a:rPr sz="2800" spc="20" dirty="0">
                <a:latin typeface="Cambria"/>
                <a:cs typeface="Cambria"/>
              </a:rPr>
              <a:t>потреба</a:t>
            </a:r>
            <a:r>
              <a:rPr sz="2800" spc="165" dirty="0">
                <a:latin typeface="Cambria"/>
                <a:cs typeface="Cambria"/>
              </a:rPr>
              <a:t> </a:t>
            </a:r>
            <a:r>
              <a:rPr sz="2800" spc="80" dirty="0">
                <a:latin typeface="Cambria"/>
                <a:cs typeface="Cambria"/>
              </a:rPr>
              <a:t>міокарда</a:t>
            </a:r>
            <a:r>
              <a:rPr sz="2800" spc="185" dirty="0">
                <a:latin typeface="Cambria"/>
                <a:cs typeface="Cambria"/>
              </a:rPr>
              <a:t> </a:t>
            </a:r>
            <a:r>
              <a:rPr sz="2800" spc="35" dirty="0">
                <a:latin typeface="Cambria"/>
                <a:cs typeface="Cambria"/>
              </a:rPr>
              <a:t>в</a:t>
            </a:r>
            <a:r>
              <a:rPr sz="2800" spc="150" dirty="0">
                <a:latin typeface="Cambria"/>
                <a:cs typeface="Cambria"/>
              </a:rPr>
              <a:t> </a:t>
            </a:r>
            <a:r>
              <a:rPr sz="2800" spc="95" dirty="0">
                <a:latin typeface="Cambria"/>
                <a:cs typeface="Cambria"/>
              </a:rPr>
              <a:t>кисні.</a:t>
            </a:r>
            <a:endParaRPr sz="2800">
              <a:latin typeface="Cambria"/>
              <a:cs typeface="Cambria"/>
            </a:endParaRPr>
          </a:p>
          <a:p>
            <a:pPr marL="285750" marR="497205">
              <a:lnSpc>
                <a:spcPct val="100000"/>
              </a:lnSpc>
              <a:spcBef>
                <a:spcPts val="5"/>
              </a:spcBef>
            </a:pPr>
            <a:r>
              <a:rPr sz="2800" spc="190" dirty="0">
                <a:latin typeface="Cambria"/>
                <a:cs typeface="Cambria"/>
              </a:rPr>
              <a:t>Під</a:t>
            </a:r>
            <a:r>
              <a:rPr sz="2800" spc="165" dirty="0">
                <a:latin typeface="Cambria"/>
                <a:cs typeface="Cambria"/>
              </a:rPr>
              <a:t> </a:t>
            </a:r>
            <a:r>
              <a:rPr sz="2800" spc="5" dirty="0">
                <a:latin typeface="Cambria"/>
                <a:cs typeface="Cambria"/>
              </a:rPr>
              <a:t>дією</a:t>
            </a:r>
            <a:r>
              <a:rPr sz="2800" spc="170" dirty="0">
                <a:latin typeface="Cambria"/>
                <a:cs typeface="Cambria"/>
              </a:rPr>
              <a:t> </a:t>
            </a:r>
            <a:r>
              <a:rPr sz="2800" spc="50" dirty="0">
                <a:latin typeface="Cambria"/>
                <a:cs typeface="Cambria"/>
              </a:rPr>
              <a:t>нітратів</a:t>
            </a:r>
            <a:r>
              <a:rPr sz="2800" spc="185" dirty="0">
                <a:latin typeface="Cambria"/>
                <a:cs typeface="Cambria"/>
              </a:rPr>
              <a:t> </a:t>
            </a:r>
            <a:r>
              <a:rPr sz="2800" spc="30" dirty="0">
                <a:latin typeface="Cambria"/>
                <a:cs typeface="Cambria"/>
              </a:rPr>
              <a:t>відбувається</a:t>
            </a:r>
            <a:r>
              <a:rPr sz="2800" spc="165" dirty="0">
                <a:latin typeface="Cambria"/>
                <a:cs typeface="Cambria"/>
              </a:rPr>
              <a:t> </a:t>
            </a:r>
            <a:r>
              <a:rPr sz="2800" spc="75" dirty="0">
                <a:latin typeface="Cambria"/>
                <a:cs typeface="Cambria"/>
              </a:rPr>
              <a:t>також </a:t>
            </a:r>
            <a:r>
              <a:rPr sz="2800" spc="80" dirty="0">
                <a:latin typeface="Cambria"/>
                <a:cs typeface="Cambria"/>
              </a:rPr>
              <a:t> помірна</a:t>
            </a:r>
            <a:r>
              <a:rPr sz="2800" spc="185" dirty="0">
                <a:latin typeface="Cambria"/>
                <a:cs typeface="Cambria"/>
              </a:rPr>
              <a:t> </a:t>
            </a:r>
            <a:r>
              <a:rPr sz="2800" spc="105" dirty="0">
                <a:latin typeface="Cambria"/>
                <a:cs typeface="Cambria"/>
              </a:rPr>
              <a:t>дилатація</a:t>
            </a:r>
            <a:r>
              <a:rPr sz="2800" spc="180" dirty="0">
                <a:latin typeface="Cambria"/>
                <a:cs typeface="Cambria"/>
              </a:rPr>
              <a:t> </a:t>
            </a:r>
            <a:r>
              <a:rPr sz="2800" spc="60" dirty="0">
                <a:latin typeface="Cambria"/>
                <a:cs typeface="Cambria"/>
              </a:rPr>
              <a:t>артерій</a:t>
            </a:r>
            <a:r>
              <a:rPr sz="2800" spc="170" dirty="0">
                <a:latin typeface="Cambria"/>
                <a:cs typeface="Cambria"/>
              </a:rPr>
              <a:t> </a:t>
            </a:r>
            <a:r>
              <a:rPr sz="2800" spc="100" dirty="0">
                <a:latin typeface="Cambria"/>
                <a:cs typeface="Cambria"/>
              </a:rPr>
              <a:t>і</a:t>
            </a:r>
            <a:r>
              <a:rPr sz="2800" spc="165" dirty="0">
                <a:latin typeface="Cambria"/>
                <a:cs typeface="Cambria"/>
              </a:rPr>
              <a:t> </a:t>
            </a:r>
            <a:r>
              <a:rPr sz="2800" spc="65" dirty="0">
                <a:latin typeface="Cambria"/>
                <a:cs typeface="Cambria"/>
              </a:rPr>
              <a:t>артеріол.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0527" y="126373"/>
            <a:ext cx="6443471" cy="106996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896239"/>
            <a:ext cx="43618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280" dirty="0">
                <a:latin typeface="Cambria"/>
                <a:cs typeface="Cambria"/>
              </a:rPr>
              <a:t>К</a:t>
            </a:r>
            <a:r>
              <a:rPr spc="280" dirty="0">
                <a:latin typeface="Cambria"/>
                <a:cs typeface="Cambria"/>
              </a:rPr>
              <a:t>ЛАСИФІКАЦІЯ</a:t>
            </a:r>
            <a:r>
              <a:rPr spc="265" dirty="0">
                <a:latin typeface="Cambria"/>
                <a:cs typeface="Cambria"/>
              </a:rPr>
              <a:t> </a:t>
            </a:r>
            <a:r>
              <a:rPr spc="225" dirty="0">
                <a:latin typeface="Cambria"/>
                <a:cs typeface="Cambria"/>
              </a:rPr>
              <a:t>НІТРАТІВ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4540" y="1937130"/>
            <a:ext cx="7576820" cy="443674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285750" marR="168275" indent="-273685">
              <a:lnSpc>
                <a:spcPts val="2300"/>
              </a:lnSpc>
              <a:spcBef>
                <a:spcPts val="660"/>
              </a:spcBef>
            </a:pPr>
            <a:r>
              <a:rPr sz="2400" spc="190" dirty="0">
                <a:latin typeface="Cambria"/>
                <a:cs typeface="Cambria"/>
              </a:rPr>
              <a:t>Для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90" dirty="0">
                <a:latin typeface="Cambria"/>
                <a:cs typeface="Cambria"/>
              </a:rPr>
              <a:t>лікування</a:t>
            </a:r>
            <a:r>
              <a:rPr sz="2400" spc="140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хворих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125" dirty="0">
                <a:latin typeface="Cambria"/>
                <a:cs typeface="Cambria"/>
              </a:rPr>
              <a:t>на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295" dirty="0">
                <a:latin typeface="Cambria"/>
                <a:cs typeface="Cambria"/>
              </a:rPr>
              <a:t>ІХС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30" dirty="0">
                <a:latin typeface="Cambria"/>
                <a:cs typeface="Cambria"/>
              </a:rPr>
              <a:t>в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даний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час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широко </a:t>
            </a:r>
            <a:r>
              <a:rPr sz="2400" spc="-515" dirty="0">
                <a:latin typeface="Cambria"/>
                <a:cs typeface="Cambria"/>
              </a:rPr>
              <a:t> </a:t>
            </a:r>
            <a:r>
              <a:rPr sz="2400" spc="10" dirty="0">
                <a:latin typeface="Cambria"/>
                <a:cs typeface="Cambria"/>
              </a:rPr>
              <a:t>використовуються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15" dirty="0">
                <a:latin typeface="Cambria"/>
                <a:cs typeface="Cambria"/>
              </a:rPr>
              <a:t>три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65" dirty="0">
                <a:latin typeface="Cambria"/>
                <a:cs typeface="Cambria"/>
              </a:rPr>
              <a:t>групи</a:t>
            </a:r>
            <a:r>
              <a:rPr sz="2400" spc="114" dirty="0">
                <a:latin typeface="Cambria"/>
                <a:cs typeface="Cambria"/>
              </a:rPr>
              <a:t> </a:t>
            </a:r>
            <a:r>
              <a:rPr sz="2400" spc="40" dirty="0">
                <a:latin typeface="Cambria"/>
                <a:cs typeface="Cambria"/>
              </a:rPr>
              <a:t>нітратів:</a:t>
            </a:r>
            <a:endParaRPr sz="2400">
              <a:latin typeface="Cambria"/>
              <a:cs typeface="Cambria"/>
            </a:endParaRPr>
          </a:p>
          <a:p>
            <a:pPr marL="285750" indent="-273685">
              <a:lnSpc>
                <a:spcPct val="100000"/>
              </a:lnSpc>
              <a:spcBef>
                <a:spcPts val="45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6385" algn="l"/>
              </a:tabLst>
            </a:pPr>
            <a:r>
              <a:rPr sz="2400" spc="45" dirty="0">
                <a:latin typeface="Cambria"/>
                <a:cs typeface="Cambria"/>
              </a:rPr>
              <a:t>нітрогліцерин;</a:t>
            </a:r>
            <a:endParaRPr sz="2400">
              <a:latin typeface="Cambria"/>
              <a:cs typeface="Cambria"/>
            </a:endParaRPr>
          </a:p>
          <a:p>
            <a:pPr marL="285750" indent="-273685">
              <a:lnSpc>
                <a:spcPct val="100000"/>
              </a:lnSpc>
              <a:spcBef>
                <a:spcPts val="25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6385" algn="l"/>
              </a:tabLst>
            </a:pPr>
            <a:r>
              <a:rPr sz="2400" spc="10" dirty="0">
                <a:latin typeface="Cambria"/>
                <a:cs typeface="Cambria"/>
              </a:rPr>
              <a:t>ізосорбіду</a:t>
            </a:r>
            <a:r>
              <a:rPr sz="2400" spc="85" dirty="0">
                <a:latin typeface="Cambria"/>
                <a:cs typeface="Cambria"/>
              </a:rPr>
              <a:t> </a:t>
            </a:r>
            <a:r>
              <a:rPr sz="2400" spc="40" dirty="0">
                <a:latin typeface="Cambria"/>
                <a:cs typeface="Cambria"/>
              </a:rPr>
              <a:t>динітрат;</a:t>
            </a:r>
            <a:endParaRPr sz="2400">
              <a:latin typeface="Cambria"/>
              <a:cs typeface="Cambria"/>
            </a:endParaRPr>
          </a:p>
          <a:p>
            <a:pPr marL="285750" indent="-273685">
              <a:lnSpc>
                <a:spcPct val="100000"/>
              </a:lnSpc>
              <a:spcBef>
                <a:spcPts val="25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6385" algn="l"/>
              </a:tabLst>
            </a:pPr>
            <a:r>
              <a:rPr sz="2400" spc="15" dirty="0">
                <a:latin typeface="Cambria"/>
                <a:cs typeface="Cambria"/>
              </a:rPr>
              <a:t>ізосорбіду</a:t>
            </a:r>
            <a:r>
              <a:rPr sz="2400" spc="75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5-мононітрат.</a:t>
            </a:r>
            <a:endParaRPr sz="2400">
              <a:latin typeface="Cambria"/>
              <a:cs typeface="Cambria"/>
            </a:endParaRPr>
          </a:p>
          <a:p>
            <a:pPr marL="285750" marR="907415" indent="65405">
              <a:lnSpc>
                <a:spcPts val="2300"/>
              </a:lnSpc>
              <a:spcBef>
                <a:spcPts val="585"/>
              </a:spcBef>
            </a:pPr>
            <a:r>
              <a:rPr sz="2400" spc="260" dirty="0">
                <a:latin typeface="Cambria"/>
                <a:cs typeface="Cambria"/>
              </a:rPr>
              <a:t>З</a:t>
            </a:r>
            <a:r>
              <a:rPr sz="2400" spc="110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практичної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20" dirty="0">
                <a:latin typeface="Cambria"/>
                <a:cs typeface="Cambria"/>
              </a:rPr>
              <a:t>точки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15" dirty="0">
                <a:latin typeface="Cambria"/>
                <a:cs typeface="Cambria"/>
              </a:rPr>
              <a:t>зору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40" dirty="0">
                <a:latin typeface="Cambria"/>
                <a:cs typeface="Cambria"/>
              </a:rPr>
              <a:t>доцільно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умовний </a:t>
            </a:r>
            <a:r>
              <a:rPr sz="2400" spc="-509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розподіл</a:t>
            </a:r>
            <a:r>
              <a:rPr sz="2400" spc="110" dirty="0">
                <a:latin typeface="Cambria"/>
                <a:cs typeface="Cambria"/>
              </a:rPr>
              <a:t> </a:t>
            </a:r>
            <a:r>
              <a:rPr sz="2400" spc="60" dirty="0">
                <a:latin typeface="Cambria"/>
                <a:cs typeface="Cambria"/>
              </a:rPr>
              <a:t>всіх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нітратів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і</a:t>
            </a:r>
            <a:r>
              <a:rPr sz="2400" spc="114" dirty="0">
                <a:latin typeface="Cambria"/>
                <a:cs typeface="Cambria"/>
              </a:rPr>
              <a:t> </a:t>
            </a:r>
            <a:r>
              <a:rPr sz="2400" spc="105" dirty="0">
                <a:latin typeface="Cambria"/>
                <a:cs typeface="Cambria"/>
              </a:rPr>
              <a:t>їх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75" dirty="0">
                <a:latin typeface="Cambria"/>
                <a:cs typeface="Cambria"/>
              </a:rPr>
              <a:t>лікарських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форм </a:t>
            </a:r>
            <a:r>
              <a:rPr sz="2400" spc="60" dirty="0">
                <a:latin typeface="Cambria"/>
                <a:cs typeface="Cambria"/>
              </a:rPr>
              <a:t> </a:t>
            </a:r>
            <a:r>
              <a:rPr sz="2400" spc="80" dirty="0">
                <a:latin typeface="Cambria"/>
                <a:cs typeface="Cambria"/>
              </a:rPr>
              <a:t>залежно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від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30" dirty="0">
                <a:latin typeface="Cambria"/>
                <a:cs typeface="Cambria"/>
              </a:rPr>
              <a:t>тривалості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105" dirty="0">
                <a:latin typeface="Cambria"/>
                <a:cs typeface="Cambria"/>
              </a:rPr>
              <a:t>їх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60" dirty="0">
                <a:latin typeface="Cambria"/>
                <a:cs typeface="Cambria"/>
              </a:rPr>
              <a:t>дії:</a:t>
            </a:r>
            <a:endParaRPr sz="2400">
              <a:latin typeface="Cambria"/>
              <a:cs typeface="Cambria"/>
            </a:endParaRPr>
          </a:p>
          <a:p>
            <a:pPr marL="351790" indent="-339090">
              <a:lnSpc>
                <a:spcPct val="100000"/>
              </a:lnSpc>
              <a:spcBef>
                <a:spcPts val="50"/>
              </a:spcBef>
              <a:buAutoNum type="arabicPeriod"/>
              <a:tabLst>
                <a:tab pos="351790" algn="l"/>
              </a:tabLst>
            </a:pPr>
            <a:r>
              <a:rPr sz="2400" spc="85" dirty="0">
                <a:latin typeface="Cambria"/>
                <a:cs typeface="Cambria"/>
              </a:rPr>
              <a:t>Нітрати</a:t>
            </a:r>
            <a:r>
              <a:rPr sz="2400" spc="11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короткої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дії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30" dirty="0">
                <a:latin typeface="Cambria"/>
                <a:cs typeface="Cambria"/>
              </a:rPr>
              <a:t>(тривалість</a:t>
            </a:r>
            <a:r>
              <a:rPr sz="2400" spc="105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ефекту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-25" dirty="0">
                <a:latin typeface="Cambria"/>
                <a:cs typeface="Cambria"/>
              </a:rPr>
              <a:t>до</a:t>
            </a:r>
            <a:r>
              <a:rPr sz="2400" spc="145" dirty="0">
                <a:latin typeface="Cambria"/>
                <a:cs typeface="Cambria"/>
              </a:rPr>
              <a:t> </a:t>
            </a:r>
            <a:r>
              <a:rPr sz="2400" spc="5" dirty="0">
                <a:latin typeface="Cambria"/>
                <a:cs typeface="Cambria"/>
              </a:rPr>
              <a:t>1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10" dirty="0">
                <a:latin typeface="Cambria"/>
                <a:cs typeface="Cambria"/>
              </a:rPr>
              <a:t>год).</a:t>
            </a:r>
            <a:endParaRPr sz="2400">
              <a:latin typeface="Cambria"/>
              <a:cs typeface="Cambria"/>
            </a:endParaRPr>
          </a:p>
          <a:p>
            <a:pPr marL="285750" marR="379730" indent="-273685">
              <a:lnSpc>
                <a:spcPct val="80000"/>
              </a:lnSpc>
              <a:spcBef>
                <a:spcPts val="605"/>
              </a:spcBef>
              <a:buAutoNum type="arabicPeriod"/>
              <a:tabLst>
                <a:tab pos="351790" algn="l"/>
              </a:tabLst>
            </a:pPr>
            <a:r>
              <a:rPr sz="2400" spc="80" dirty="0">
                <a:latin typeface="Cambria"/>
                <a:cs typeface="Cambria"/>
              </a:rPr>
              <a:t>Нітрати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40" dirty="0">
                <a:latin typeface="Cambria"/>
                <a:cs typeface="Cambria"/>
              </a:rPr>
              <a:t>помірно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пролонгованої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65" dirty="0">
                <a:latin typeface="Cambria"/>
                <a:cs typeface="Cambria"/>
              </a:rPr>
              <a:t>дії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25" dirty="0">
                <a:latin typeface="Cambria"/>
                <a:cs typeface="Cambria"/>
              </a:rPr>
              <a:t>(тривалість </a:t>
            </a:r>
            <a:r>
              <a:rPr sz="2400" spc="-515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ефекту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від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5" dirty="0">
                <a:latin typeface="Cambria"/>
                <a:cs typeface="Cambria"/>
              </a:rPr>
              <a:t>1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год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-25" dirty="0">
                <a:latin typeface="Cambria"/>
                <a:cs typeface="Cambria"/>
              </a:rPr>
              <a:t>до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5" dirty="0">
                <a:latin typeface="Cambria"/>
                <a:cs typeface="Cambria"/>
              </a:rPr>
              <a:t>6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5" dirty="0">
                <a:latin typeface="Cambria"/>
                <a:cs typeface="Cambria"/>
              </a:rPr>
              <a:t>год).</a:t>
            </a:r>
            <a:endParaRPr sz="2400">
              <a:latin typeface="Cambria"/>
              <a:cs typeface="Cambria"/>
            </a:endParaRPr>
          </a:p>
          <a:p>
            <a:pPr marL="285750" marR="528955" indent="-273685">
              <a:lnSpc>
                <a:spcPts val="2300"/>
              </a:lnSpc>
              <a:spcBef>
                <a:spcPts val="585"/>
              </a:spcBef>
              <a:buAutoNum type="arabicPeriod"/>
              <a:tabLst>
                <a:tab pos="351790" algn="l"/>
              </a:tabLst>
            </a:pPr>
            <a:r>
              <a:rPr sz="2400" spc="80" dirty="0">
                <a:latin typeface="Cambria"/>
                <a:cs typeface="Cambria"/>
              </a:rPr>
              <a:t>Нітрати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65" dirty="0">
                <a:latin typeface="Cambria"/>
                <a:cs typeface="Cambria"/>
              </a:rPr>
              <a:t>значно</a:t>
            </a:r>
            <a:r>
              <a:rPr sz="2400" spc="140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пролонгованої</a:t>
            </a:r>
            <a:r>
              <a:rPr sz="2400" spc="140" dirty="0">
                <a:latin typeface="Cambria"/>
                <a:cs typeface="Cambria"/>
              </a:rPr>
              <a:t> </a:t>
            </a:r>
            <a:r>
              <a:rPr sz="2400" spc="65" dirty="0">
                <a:latin typeface="Cambria"/>
                <a:cs typeface="Cambria"/>
              </a:rPr>
              <a:t>дії</a:t>
            </a:r>
            <a:r>
              <a:rPr sz="2400" spc="114" dirty="0">
                <a:latin typeface="Cambria"/>
                <a:cs typeface="Cambria"/>
              </a:rPr>
              <a:t> </a:t>
            </a:r>
            <a:r>
              <a:rPr sz="2400" spc="25" dirty="0">
                <a:latin typeface="Cambria"/>
                <a:cs typeface="Cambria"/>
              </a:rPr>
              <a:t>(тривалість </a:t>
            </a:r>
            <a:r>
              <a:rPr sz="2400" spc="-509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ефекту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від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5" dirty="0">
                <a:latin typeface="Cambria"/>
                <a:cs typeface="Cambria"/>
              </a:rPr>
              <a:t>6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год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-25" dirty="0">
                <a:latin typeface="Cambria"/>
                <a:cs typeface="Cambria"/>
              </a:rPr>
              <a:t>до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24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-35" dirty="0">
                <a:latin typeface="Cambria"/>
                <a:cs typeface="Cambria"/>
              </a:rPr>
              <a:t>год)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0527" y="126373"/>
            <a:ext cx="6443471" cy="106996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896239"/>
            <a:ext cx="28575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285" dirty="0">
                <a:latin typeface="Cambria"/>
                <a:cs typeface="Cambria"/>
              </a:rPr>
              <a:t>Н</a:t>
            </a:r>
            <a:r>
              <a:rPr spc="285" dirty="0">
                <a:latin typeface="Cambria"/>
                <a:cs typeface="Cambria"/>
              </a:rPr>
              <a:t>ІТРОГЛІЦЕРИН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575561"/>
            <a:ext cx="7190740" cy="73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0" indent="-273685">
              <a:lnSpc>
                <a:spcPts val="1945"/>
              </a:lnSpc>
              <a:spcBef>
                <a:spcPts val="100"/>
              </a:spcBef>
              <a:buClr>
                <a:srgbClr val="FD8537"/>
              </a:buClr>
              <a:buSzPct val="69444"/>
              <a:buFont typeface="Wingdings"/>
              <a:buChar char=""/>
              <a:tabLst>
                <a:tab pos="285115" algn="l"/>
                <a:tab pos="286385" algn="l"/>
              </a:tabLst>
            </a:pPr>
            <a:r>
              <a:rPr sz="1800" spc="45" dirty="0">
                <a:latin typeface="Cambria"/>
                <a:cs typeface="Cambria"/>
              </a:rPr>
              <a:t>Таблетки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40" dirty="0">
                <a:latin typeface="Cambria"/>
                <a:cs typeface="Cambria"/>
              </a:rPr>
              <a:t>нітрогліцерину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10" dirty="0">
                <a:latin typeface="Cambria"/>
                <a:cs typeface="Cambria"/>
              </a:rPr>
              <a:t>(0,5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30" dirty="0">
                <a:latin typeface="Cambria"/>
                <a:cs typeface="Cambria"/>
              </a:rPr>
              <a:t>мг).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spc="120" dirty="0">
                <a:latin typeface="Cambria"/>
                <a:cs typeface="Cambria"/>
              </a:rPr>
              <a:t>При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40" dirty="0">
                <a:latin typeface="Cambria"/>
                <a:cs typeface="Cambria"/>
              </a:rPr>
              <a:t>сублінгвальному</a:t>
            </a:r>
            <a:endParaRPr sz="1800">
              <a:latin typeface="Cambria"/>
              <a:cs typeface="Cambria"/>
            </a:endParaRPr>
          </a:p>
          <a:p>
            <a:pPr marL="285750">
              <a:lnSpc>
                <a:spcPts val="1730"/>
              </a:lnSpc>
            </a:pPr>
            <a:r>
              <a:rPr sz="1800" spc="35" dirty="0">
                <a:latin typeface="Cambria"/>
                <a:cs typeface="Cambria"/>
              </a:rPr>
              <a:t>прийомі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spc="35" dirty="0">
                <a:latin typeface="Cambria"/>
                <a:cs typeface="Cambria"/>
              </a:rPr>
              <a:t>нітрогліцерину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spc="60" dirty="0">
                <a:latin typeface="Cambria"/>
                <a:cs typeface="Cambria"/>
              </a:rPr>
              <a:t>максимальний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spc="35" dirty="0">
                <a:latin typeface="Cambria"/>
                <a:cs typeface="Cambria"/>
              </a:rPr>
              <a:t>ефект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spc="35" dirty="0">
                <a:latin typeface="Cambria"/>
                <a:cs typeface="Cambria"/>
              </a:rPr>
              <a:t>настає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spc="30" dirty="0">
                <a:latin typeface="Cambria"/>
                <a:cs typeface="Cambria"/>
              </a:rPr>
              <a:t>через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1-2</a:t>
            </a:r>
            <a:endParaRPr sz="1800">
              <a:latin typeface="Cambria"/>
              <a:cs typeface="Cambria"/>
            </a:endParaRPr>
          </a:p>
          <a:p>
            <a:pPr marL="285750">
              <a:lnSpc>
                <a:spcPts val="1945"/>
              </a:lnSpc>
            </a:pPr>
            <a:r>
              <a:rPr sz="1800" spc="80" dirty="0">
                <a:latin typeface="Cambria"/>
                <a:cs typeface="Cambria"/>
              </a:rPr>
              <a:t>хв.</a:t>
            </a:r>
            <a:r>
              <a:rPr sz="1800" spc="85" dirty="0">
                <a:latin typeface="Cambria"/>
                <a:cs typeface="Cambria"/>
              </a:rPr>
              <a:t> </a:t>
            </a:r>
            <a:r>
              <a:rPr sz="1800" spc="50" dirty="0">
                <a:latin typeface="Cambria"/>
                <a:cs typeface="Cambria"/>
              </a:rPr>
              <a:t>Тривалість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50" dirty="0">
                <a:latin typeface="Cambria"/>
                <a:cs typeface="Cambria"/>
              </a:rPr>
              <a:t>дії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35" dirty="0">
                <a:latin typeface="Cambria"/>
                <a:cs typeface="Cambria"/>
              </a:rPr>
              <a:t>нітрогліцерину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spc="15" dirty="0">
                <a:latin typeface="Cambria"/>
                <a:cs typeface="Cambria"/>
              </a:rPr>
              <a:t>близько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20-30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spc="80" dirty="0">
                <a:latin typeface="Cambria"/>
                <a:cs typeface="Cambria"/>
              </a:rPr>
              <a:t>хв.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3409314"/>
            <a:ext cx="168275" cy="2178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50" spc="5" dirty="0">
                <a:solidFill>
                  <a:srgbClr val="FD8537"/>
                </a:solidFill>
                <a:latin typeface="Wingdings"/>
                <a:cs typeface="Wingdings"/>
              </a:rPr>
              <a:t></a:t>
            </a:r>
            <a:endParaRPr sz="12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2606166"/>
            <a:ext cx="7292975" cy="235140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285750" marR="176530" indent="-273685">
              <a:lnSpc>
                <a:spcPct val="80000"/>
              </a:lnSpc>
              <a:spcBef>
                <a:spcPts val="530"/>
              </a:spcBef>
              <a:buClr>
                <a:srgbClr val="FD8537"/>
              </a:buClr>
              <a:buSzPct val="69444"/>
              <a:buFont typeface="Wingdings"/>
              <a:buChar char=""/>
              <a:tabLst>
                <a:tab pos="285115" algn="l"/>
                <a:tab pos="286385" algn="l"/>
              </a:tabLst>
            </a:pPr>
            <a:r>
              <a:rPr sz="1800" spc="245" dirty="0">
                <a:latin typeface="Cambria"/>
                <a:cs typeface="Cambria"/>
              </a:rPr>
              <a:t>У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spc="50" dirty="0">
                <a:latin typeface="Cambria"/>
                <a:cs typeface="Cambria"/>
              </a:rPr>
              <a:t>переважної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spc="20" dirty="0">
                <a:latin typeface="Cambria"/>
                <a:cs typeface="Cambria"/>
              </a:rPr>
              <a:t>більшості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spc="40" dirty="0">
                <a:latin typeface="Cambria"/>
                <a:cs typeface="Cambria"/>
              </a:rPr>
              <a:t>хворих</a:t>
            </a:r>
            <a:r>
              <a:rPr sz="1800" spc="90" dirty="0">
                <a:latin typeface="Cambria"/>
                <a:cs typeface="Cambria"/>
              </a:rPr>
              <a:t> </a:t>
            </a:r>
            <a:r>
              <a:rPr sz="1800" spc="95" dirty="0">
                <a:latin typeface="Cambria"/>
                <a:cs typeface="Cambria"/>
              </a:rPr>
              <a:t>на </a:t>
            </a:r>
            <a:r>
              <a:rPr sz="1800" spc="20" dirty="0">
                <a:latin typeface="Cambria"/>
                <a:cs typeface="Cambria"/>
              </a:rPr>
              <a:t>стенокардію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60" dirty="0">
                <a:latin typeface="Cambria"/>
                <a:cs typeface="Cambria"/>
              </a:rPr>
              <a:t>напруги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spc="120" dirty="0">
                <a:latin typeface="Cambria"/>
                <a:cs typeface="Cambria"/>
              </a:rPr>
              <a:t>II-III </a:t>
            </a:r>
            <a:r>
              <a:rPr sz="1800" spc="125" dirty="0">
                <a:latin typeface="Cambria"/>
                <a:cs typeface="Cambria"/>
              </a:rPr>
              <a:t> </a:t>
            </a:r>
            <a:r>
              <a:rPr sz="1800" spc="175" dirty="0">
                <a:latin typeface="Cambria"/>
                <a:cs typeface="Cambria"/>
              </a:rPr>
              <a:t>ФК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60" dirty="0">
                <a:latin typeface="Cambria"/>
                <a:cs typeface="Cambria"/>
              </a:rPr>
              <a:t>найбільшу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spc="35" dirty="0">
                <a:latin typeface="Cambria"/>
                <a:cs typeface="Cambria"/>
              </a:rPr>
              <a:t>цінність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35" dirty="0">
                <a:latin typeface="Cambria"/>
                <a:cs typeface="Cambria"/>
              </a:rPr>
              <a:t>представляє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spc="50" dirty="0">
                <a:latin typeface="Cambria"/>
                <a:cs typeface="Cambria"/>
              </a:rPr>
              <a:t>профілактичний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spc="35" dirty="0">
                <a:latin typeface="Cambria"/>
                <a:cs typeface="Cambria"/>
              </a:rPr>
              <a:t>ефект </a:t>
            </a:r>
            <a:r>
              <a:rPr sz="1800" spc="40" dirty="0">
                <a:latin typeface="Cambria"/>
                <a:cs typeface="Cambria"/>
              </a:rPr>
              <a:t> </a:t>
            </a:r>
            <a:r>
              <a:rPr sz="1800" spc="45" dirty="0">
                <a:latin typeface="Cambria"/>
                <a:cs typeface="Cambria"/>
              </a:rPr>
              <a:t>нітрогліцерину,</a:t>
            </a:r>
            <a:r>
              <a:rPr sz="1800" spc="90" dirty="0">
                <a:latin typeface="Cambria"/>
                <a:cs typeface="Cambria"/>
              </a:rPr>
              <a:t> </a:t>
            </a:r>
            <a:r>
              <a:rPr sz="1800" spc="75" dirty="0">
                <a:latin typeface="Cambria"/>
                <a:cs typeface="Cambria"/>
              </a:rPr>
              <a:t>наприклад,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35" dirty="0">
                <a:latin typeface="Cambria"/>
                <a:cs typeface="Cambria"/>
              </a:rPr>
              <a:t>перед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60" dirty="0">
                <a:latin typeface="Cambria"/>
                <a:cs typeface="Cambria"/>
              </a:rPr>
              <a:t>фізичним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75" dirty="0">
                <a:latin typeface="Cambria"/>
                <a:cs typeface="Cambria"/>
              </a:rPr>
              <a:t>навантаженням.</a:t>
            </a:r>
            <a:endParaRPr sz="1800">
              <a:latin typeface="Cambria"/>
              <a:cs typeface="Cambria"/>
            </a:endParaRPr>
          </a:p>
          <a:p>
            <a:pPr marL="285750" marR="5080" indent="316865">
              <a:lnSpc>
                <a:spcPct val="80000"/>
              </a:lnSpc>
              <a:spcBef>
                <a:spcPts val="600"/>
              </a:spcBef>
            </a:pPr>
            <a:r>
              <a:rPr sz="1800" spc="125" dirty="0">
                <a:latin typeface="Cambria"/>
                <a:cs typeface="Cambria"/>
              </a:rPr>
              <a:t>При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85" dirty="0">
                <a:latin typeface="Cambria"/>
                <a:cs typeface="Cambria"/>
              </a:rPr>
              <a:t>важких</a:t>
            </a:r>
            <a:r>
              <a:rPr sz="1800" spc="90" dirty="0">
                <a:latin typeface="Cambria"/>
                <a:cs typeface="Cambria"/>
              </a:rPr>
              <a:t> </a:t>
            </a:r>
            <a:r>
              <a:rPr sz="1800" spc="50" dirty="0">
                <a:latin typeface="Cambria"/>
                <a:cs typeface="Cambria"/>
              </a:rPr>
              <a:t>приступах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spc="30" dirty="0">
                <a:latin typeface="Cambria"/>
                <a:cs typeface="Cambria"/>
              </a:rPr>
              <a:t>стенокардії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25" dirty="0">
                <a:latin typeface="Cambria"/>
                <a:cs typeface="Cambria"/>
              </a:rPr>
              <a:t>таблетки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35" dirty="0">
                <a:latin typeface="Cambria"/>
                <a:cs typeface="Cambria"/>
              </a:rPr>
              <a:t>нітрогліцерину </a:t>
            </a:r>
            <a:r>
              <a:rPr sz="1800" spc="-380" dirty="0">
                <a:latin typeface="Cambria"/>
                <a:cs typeface="Cambria"/>
              </a:rPr>
              <a:t> </a:t>
            </a:r>
            <a:r>
              <a:rPr sz="1800" spc="70" dirty="0">
                <a:latin typeface="Cambria"/>
                <a:cs typeface="Cambria"/>
              </a:rPr>
              <a:t>можна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50" dirty="0">
                <a:latin typeface="Cambria"/>
                <a:cs typeface="Cambria"/>
              </a:rPr>
              <a:t>давати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spc="10" dirty="0">
                <a:latin typeface="Cambria"/>
                <a:cs typeface="Cambria"/>
              </a:rPr>
              <a:t>повторно,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spc="15" dirty="0">
                <a:latin typeface="Cambria"/>
                <a:cs typeface="Cambria"/>
              </a:rPr>
              <a:t>з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35" dirty="0">
                <a:latin typeface="Cambria"/>
                <a:cs typeface="Cambria"/>
              </a:rPr>
              <a:t>інтервалом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3-5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spc="70" dirty="0">
                <a:latin typeface="Cambria"/>
                <a:cs typeface="Cambria"/>
              </a:rPr>
              <a:t>хвилин.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spc="140" dirty="0">
                <a:latin typeface="Cambria"/>
                <a:cs typeface="Cambria"/>
              </a:rPr>
              <a:t>Не </a:t>
            </a:r>
            <a:r>
              <a:rPr sz="1800" spc="145" dirty="0">
                <a:latin typeface="Cambria"/>
                <a:cs typeface="Cambria"/>
              </a:rPr>
              <a:t> </a:t>
            </a:r>
            <a:r>
              <a:rPr sz="1800" spc="20" dirty="0">
                <a:latin typeface="Cambria"/>
                <a:cs typeface="Cambria"/>
              </a:rPr>
              <a:t>рекомендується</a:t>
            </a:r>
            <a:r>
              <a:rPr sz="1800" spc="75" dirty="0">
                <a:latin typeface="Cambria"/>
                <a:cs typeface="Cambria"/>
              </a:rPr>
              <a:t> </a:t>
            </a:r>
            <a:r>
              <a:rPr sz="1800" spc="15" dirty="0">
                <a:latin typeface="Cambria"/>
                <a:cs typeface="Cambria"/>
              </a:rPr>
              <a:t>протягом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15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spc="80" dirty="0">
                <a:latin typeface="Cambria"/>
                <a:cs typeface="Cambria"/>
              </a:rPr>
              <a:t>хв.</a:t>
            </a:r>
            <a:r>
              <a:rPr sz="1800" spc="75" dirty="0">
                <a:latin typeface="Cambria"/>
                <a:cs typeface="Cambria"/>
              </a:rPr>
              <a:t> </a:t>
            </a:r>
            <a:r>
              <a:rPr sz="1800" spc="45" dirty="0">
                <a:latin typeface="Cambria"/>
                <a:cs typeface="Cambria"/>
              </a:rPr>
              <a:t>приймати</a:t>
            </a:r>
            <a:r>
              <a:rPr sz="1800" spc="120" dirty="0">
                <a:latin typeface="Cambria"/>
                <a:cs typeface="Cambria"/>
              </a:rPr>
              <a:t> </a:t>
            </a:r>
            <a:r>
              <a:rPr sz="1800" spc="25" dirty="0">
                <a:latin typeface="Cambria"/>
                <a:cs typeface="Cambria"/>
              </a:rPr>
              <a:t>в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60" dirty="0">
                <a:latin typeface="Cambria"/>
                <a:cs typeface="Cambria"/>
              </a:rPr>
              <a:t>загальній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50" dirty="0">
                <a:latin typeface="Cambria"/>
                <a:cs typeface="Cambria"/>
              </a:rPr>
              <a:t>сумі</a:t>
            </a:r>
            <a:endParaRPr sz="1800">
              <a:latin typeface="Cambria"/>
              <a:cs typeface="Cambria"/>
            </a:endParaRPr>
          </a:p>
          <a:p>
            <a:pPr marL="285750" algn="just">
              <a:lnSpc>
                <a:spcPts val="1510"/>
              </a:lnSpc>
            </a:pPr>
            <a:r>
              <a:rPr sz="1800" spc="45" dirty="0">
                <a:latin typeface="Cambria"/>
                <a:cs typeface="Cambria"/>
              </a:rPr>
              <a:t>понад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35" dirty="0">
                <a:latin typeface="Cambria"/>
                <a:cs typeface="Cambria"/>
              </a:rPr>
              <a:t>1,2-1,5</a:t>
            </a:r>
            <a:r>
              <a:rPr sz="1800" spc="90" dirty="0">
                <a:latin typeface="Cambria"/>
                <a:cs typeface="Cambria"/>
              </a:rPr>
              <a:t> </a:t>
            </a:r>
            <a:r>
              <a:rPr sz="1800" spc="40" dirty="0">
                <a:latin typeface="Cambria"/>
                <a:cs typeface="Cambria"/>
              </a:rPr>
              <a:t>мг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spc="45" dirty="0">
                <a:latin typeface="Cambria"/>
                <a:cs typeface="Cambria"/>
              </a:rPr>
              <a:t>нітрогліцерину.</a:t>
            </a:r>
            <a:r>
              <a:rPr sz="1800" spc="85" dirty="0">
                <a:latin typeface="Cambria"/>
                <a:cs typeface="Cambria"/>
              </a:rPr>
              <a:t> </a:t>
            </a:r>
            <a:r>
              <a:rPr sz="1800" spc="65" dirty="0">
                <a:latin typeface="Cambria"/>
                <a:cs typeface="Cambria"/>
              </a:rPr>
              <a:t>Сублінгвальний</a:t>
            </a:r>
            <a:endParaRPr sz="1800">
              <a:latin typeface="Cambria"/>
              <a:cs typeface="Cambria"/>
            </a:endParaRPr>
          </a:p>
          <a:p>
            <a:pPr marL="285750" marR="652145" algn="just">
              <a:lnSpc>
                <a:spcPct val="80000"/>
              </a:lnSpc>
              <a:spcBef>
                <a:spcPts val="215"/>
              </a:spcBef>
            </a:pPr>
            <a:r>
              <a:rPr sz="1800" spc="35" dirty="0">
                <a:latin typeface="Cambria"/>
                <a:cs typeface="Cambria"/>
              </a:rPr>
              <a:t>нітрогліцерин </a:t>
            </a:r>
            <a:r>
              <a:rPr sz="1800" spc="20" dirty="0">
                <a:latin typeface="Cambria"/>
                <a:cs typeface="Cambria"/>
              </a:rPr>
              <a:t>зовсім </a:t>
            </a:r>
            <a:r>
              <a:rPr sz="1800" spc="45" dirty="0">
                <a:latin typeface="Cambria"/>
                <a:cs typeface="Cambria"/>
              </a:rPr>
              <a:t>не </a:t>
            </a:r>
            <a:r>
              <a:rPr sz="1800" spc="-35" dirty="0">
                <a:latin typeface="Cambria"/>
                <a:cs typeface="Cambria"/>
              </a:rPr>
              <a:t>є </a:t>
            </a:r>
            <a:r>
              <a:rPr sz="1800" spc="60" dirty="0">
                <a:latin typeface="Cambria"/>
                <a:cs typeface="Cambria"/>
              </a:rPr>
              <a:t>нешкідливим </a:t>
            </a:r>
            <a:r>
              <a:rPr sz="1800" spc="50" dirty="0">
                <a:latin typeface="Cambria"/>
                <a:cs typeface="Cambria"/>
              </a:rPr>
              <a:t>препаратом, </a:t>
            </a:r>
            <a:r>
              <a:rPr sz="1800" spc="-15" dirty="0">
                <a:latin typeface="Cambria"/>
                <a:cs typeface="Cambria"/>
              </a:rPr>
              <a:t>його </a:t>
            </a:r>
            <a:r>
              <a:rPr sz="1800" spc="-10" dirty="0">
                <a:latin typeface="Cambria"/>
                <a:cs typeface="Cambria"/>
              </a:rPr>
              <a:t> </a:t>
            </a:r>
            <a:r>
              <a:rPr sz="1800" spc="60" dirty="0">
                <a:latin typeface="Cambria"/>
                <a:cs typeface="Cambria"/>
              </a:rPr>
              <a:t>призначення </a:t>
            </a:r>
            <a:r>
              <a:rPr sz="1800" spc="35" dirty="0">
                <a:latin typeface="Cambria"/>
                <a:cs typeface="Cambria"/>
              </a:rPr>
              <a:t>повинне </a:t>
            </a:r>
            <a:r>
              <a:rPr sz="1800" dirty="0">
                <a:latin typeface="Cambria"/>
                <a:cs typeface="Cambria"/>
              </a:rPr>
              <a:t>бути </a:t>
            </a:r>
            <a:r>
              <a:rPr sz="1800" spc="-20" dirty="0">
                <a:latin typeface="Cambria"/>
                <a:cs typeface="Cambria"/>
              </a:rPr>
              <a:t>строго </a:t>
            </a:r>
            <a:r>
              <a:rPr sz="1800" spc="5" dirty="0">
                <a:latin typeface="Cambria"/>
                <a:cs typeface="Cambria"/>
              </a:rPr>
              <a:t>обгрунтовано </a:t>
            </a:r>
            <a:r>
              <a:rPr sz="1800" spc="65" dirty="0">
                <a:latin typeface="Cambria"/>
                <a:cs typeface="Cambria"/>
              </a:rPr>
              <a:t>і </a:t>
            </a:r>
            <a:r>
              <a:rPr sz="1800" spc="50" dirty="0">
                <a:latin typeface="Cambria"/>
                <a:cs typeface="Cambria"/>
              </a:rPr>
              <a:t>вимагає </a:t>
            </a:r>
            <a:r>
              <a:rPr sz="1800" spc="55" dirty="0">
                <a:latin typeface="Cambria"/>
                <a:cs typeface="Cambria"/>
              </a:rPr>
              <a:t> </a:t>
            </a:r>
            <a:r>
              <a:rPr sz="1800" spc="40" dirty="0">
                <a:latin typeface="Cambria"/>
                <a:cs typeface="Cambria"/>
              </a:rPr>
              <a:t>дотримання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55" dirty="0">
                <a:latin typeface="Cambria"/>
                <a:cs typeface="Cambria"/>
              </a:rPr>
              <a:t>певних</a:t>
            </a:r>
            <a:r>
              <a:rPr sz="1800" spc="85" dirty="0">
                <a:latin typeface="Cambria"/>
                <a:cs typeface="Cambria"/>
              </a:rPr>
              <a:t> </a:t>
            </a:r>
            <a:r>
              <a:rPr sz="1800" spc="50" dirty="0">
                <a:latin typeface="Cambria"/>
                <a:cs typeface="Cambria"/>
              </a:rPr>
              <a:t>запобіжних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50" dirty="0">
                <a:latin typeface="Cambria"/>
                <a:cs typeface="Cambria"/>
              </a:rPr>
              <a:t>заходів.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5249417"/>
            <a:ext cx="7101205" cy="51943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285750" marR="5080" indent="-273685">
              <a:lnSpc>
                <a:spcPct val="80000"/>
              </a:lnSpc>
              <a:spcBef>
                <a:spcPts val="530"/>
              </a:spcBef>
              <a:buClr>
                <a:srgbClr val="FD8537"/>
              </a:buClr>
              <a:buSzPct val="69444"/>
              <a:buFont typeface="Wingdings"/>
              <a:buChar char=""/>
              <a:tabLst>
                <a:tab pos="285115" algn="l"/>
                <a:tab pos="286385" algn="l"/>
              </a:tabLst>
            </a:pPr>
            <a:r>
              <a:rPr sz="1800" spc="50" dirty="0">
                <a:latin typeface="Cambria"/>
                <a:cs typeface="Cambria"/>
              </a:rPr>
              <a:t>Протипоказань </a:t>
            </a:r>
            <a:r>
              <a:rPr sz="1800" spc="-15" dirty="0">
                <a:latin typeface="Cambria"/>
                <a:cs typeface="Cambria"/>
              </a:rPr>
              <a:t>до</a:t>
            </a:r>
            <a:r>
              <a:rPr sz="1800" spc="-10" dirty="0">
                <a:latin typeface="Cambria"/>
                <a:cs typeface="Cambria"/>
              </a:rPr>
              <a:t> </a:t>
            </a:r>
            <a:r>
              <a:rPr sz="1800" spc="40" dirty="0">
                <a:latin typeface="Cambria"/>
                <a:cs typeface="Cambria"/>
              </a:rPr>
              <a:t>прийому </a:t>
            </a:r>
            <a:r>
              <a:rPr sz="1800" spc="35" dirty="0">
                <a:latin typeface="Cambria"/>
                <a:cs typeface="Cambria"/>
              </a:rPr>
              <a:t>нітрогліцерину </a:t>
            </a:r>
            <a:r>
              <a:rPr sz="1800" spc="40" dirty="0">
                <a:latin typeface="Cambria"/>
                <a:cs typeface="Cambria"/>
              </a:rPr>
              <a:t>практично </a:t>
            </a:r>
            <a:r>
              <a:rPr sz="1800" spc="60" dirty="0">
                <a:latin typeface="Cambria"/>
                <a:cs typeface="Cambria"/>
              </a:rPr>
              <a:t>немає, </a:t>
            </a:r>
            <a:r>
              <a:rPr sz="1800" spc="-385" dirty="0">
                <a:latin typeface="Cambria"/>
                <a:cs typeface="Cambria"/>
              </a:rPr>
              <a:t> </a:t>
            </a:r>
            <a:r>
              <a:rPr sz="1800" spc="30" dirty="0">
                <a:latin typeface="Cambria"/>
                <a:cs typeface="Cambria"/>
              </a:rPr>
              <a:t>окрім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50" dirty="0">
                <a:latin typeface="Cambria"/>
                <a:cs typeface="Cambria"/>
              </a:rPr>
              <a:t>вираженої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50" dirty="0">
                <a:latin typeface="Cambria"/>
                <a:cs typeface="Cambria"/>
              </a:rPr>
              <a:t>глаукоми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30" dirty="0">
                <a:latin typeface="Cambria"/>
                <a:cs typeface="Cambria"/>
              </a:rPr>
              <a:t>(підвищує</a:t>
            </a:r>
            <a:r>
              <a:rPr sz="1800" spc="75" dirty="0">
                <a:latin typeface="Cambria"/>
                <a:cs typeface="Cambria"/>
              </a:rPr>
              <a:t> </a:t>
            </a:r>
            <a:r>
              <a:rPr sz="1800" spc="35" dirty="0">
                <a:latin typeface="Cambria"/>
                <a:cs typeface="Cambria"/>
              </a:rPr>
              <a:t>внутрішньоочний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spc="20" dirty="0">
                <a:latin typeface="Cambria"/>
                <a:cs typeface="Cambria"/>
              </a:rPr>
              <a:t>тиск).</a:t>
            </a:r>
            <a:endParaRPr sz="1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0527" y="126373"/>
            <a:ext cx="6443471" cy="106996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896239"/>
            <a:ext cx="28575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285" dirty="0">
                <a:latin typeface="Cambria"/>
                <a:cs typeface="Cambria"/>
              </a:rPr>
              <a:t>Н</a:t>
            </a:r>
            <a:r>
              <a:rPr spc="285" dirty="0">
                <a:latin typeface="Cambria"/>
                <a:cs typeface="Cambria"/>
              </a:rPr>
              <a:t>ІТРОГЛІЦЕРИН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575561"/>
            <a:ext cx="7266940" cy="411734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285750" marR="74295" indent="-273685">
              <a:lnSpc>
                <a:spcPct val="80100"/>
              </a:lnSpc>
              <a:spcBef>
                <a:spcPts val="530"/>
              </a:spcBef>
              <a:buClr>
                <a:srgbClr val="FD8537"/>
              </a:buClr>
              <a:buSzPct val="69444"/>
              <a:buFont typeface="Wingdings"/>
              <a:buChar char=""/>
              <a:tabLst>
                <a:tab pos="285115" algn="l"/>
                <a:tab pos="286385" algn="l"/>
              </a:tabLst>
            </a:pPr>
            <a:r>
              <a:rPr sz="1800" spc="245" dirty="0">
                <a:latin typeface="Cambria"/>
                <a:cs typeface="Cambria"/>
              </a:rPr>
              <a:t>Є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50" dirty="0">
                <a:latin typeface="Cambria"/>
                <a:cs typeface="Cambria"/>
              </a:rPr>
              <a:t>також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30" dirty="0">
                <a:latin typeface="Cambria"/>
                <a:cs typeface="Cambria"/>
              </a:rPr>
              <a:t>аерозольні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spc="40" dirty="0">
                <a:latin typeface="Cambria"/>
                <a:cs typeface="Cambria"/>
              </a:rPr>
              <a:t>форми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spc="35" dirty="0">
                <a:latin typeface="Cambria"/>
                <a:cs typeface="Cambria"/>
              </a:rPr>
              <a:t>нітрогліцерину</a:t>
            </a:r>
            <a:r>
              <a:rPr sz="1800" spc="90" dirty="0">
                <a:latin typeface="Cambria"/>
                <a:cs typeface="Cambria"/>
              </a:rPr>
              <a:t> </a:t>
            </a:r>
            <a:r>
              <a:rPr sz="1800" spc="15" dirty="0">
                <a:latin typeface="Cambria"/>
                <a:cs typeface="Cambria"/>
              </a:rPr>
              <a:t>(спрей),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spc="70" dirty="0">
                <a:latin typeface="Cambria"/>
                <a:cs typeface="Cambria"/>
              </a:rPr>
              <a:t>які </a:t>
            </a:r>
            <a:r>
              <a:rPr sz="1800" spc="75" dirty="0">
                <a:latin typeface="Cambria"/>
                <a:cs typeface="Cambria"/>
              </a:rPr>
              <a:t> </a:t>
            </a:r>
            <a:r>
              <a:rPr sz="1800" spc="10" dirty="0">
                <a:latin typeface="Cambria"/>
                <a:cs typeface="Cambria"/>
              </a:rPr>
              <a:t>використовуються</a:t>
            </a:r>
            <a:r>
              <a:rPr sz="1800" spc="70" dirty="0">
                <a:latin typeface="Cambria"/>
                <a:cs typeface="Cambria"/>
              </a:rPr>
              <a:t> для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spc="25" dirty="0">
                <a:latin typeface="Cambria"/>
                <a:cs typeface="Cambria"/>
              </a:rPr>
              <a:t>зняття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70" dirty="0">
                <a:latin typeface="Cambria"/>
                <a:cs typeface="Cambria"/>
              </a:rPr>
              <a:t>нападів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spc="30" dirty="0">
                <a:latin typeface="Cambria"/>
                <a:cs typeface="Cambria"/>
              </a:rPr>
              <a:t>стенокардії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spc="20" dirty="0">
                <a:latin typeface="Cambria"/>
                <a:cs typeface="Cambria"/>
              </a:rPr>
              <a:t>(нітроспрей, </a:t>
            </a:r>
            <a:r>
              <a:rPr sz="1800" spc="-380" dirty="0">
                <a:latin typeface="Cambria"/>
                <a:cs typeface="Cambria"/>
              </a:rPr>
              <a:t> </a:t>
            </a:r>
            <a:r>
              <a:rPr sz="1800" spc="30" dirty="0">
                <a:latin typeface="Cambria"/>
                <a:cs typeface="Cambria"/>
              </a:rPr>
              <a:t>нітромінт,</a:t>
            </a:r>
            <a:r>
              <a:rPr sz="1800" spc="90" dirty="0">
                <a:latin typeface="Cambria"/>
                <a:cs typeface="Cambria"/>
              </a:rPr>
              <a:t> </a:t>
            </a:r>
            <a:r>
              <a:rPr sz="1800" spc="35" dirty="0">
                <a:latin typeface="Cambria"/>
                <a:cs typeface="Cambria"/>
              </a:rPr>
              <a:t>нітролінгвал)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40" dirty="0">
                <a:latin typeface="Cambria"/>
                <a:cs typeface="Cambria"/>
              </a:rPr>
              <a:t>сублінгвально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1-2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30" dirty="0">
                <a:latin typeface="Cambria"/>
                <a:cs typeface="Cambria"/>
              </a:rPr>
              <a:t>дози.</a:t>
            </a: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FD8537"/>
              </a:buClr>
              <a:buFont typeface="Wingdings"/>
              <a:buChar char=""/>
            </a:pPr>
            <a:endParaRPr sz="2450">
              <a:latin typeface="Cambria"/>
              <a:cs typeface="Cambria"/>
            </a:endParaRPr>
          </a:p>
          <a:p>
            <a:pPr marL="285750" marR="12065" indent="-273685">
              <a:lnSpc>
                <a:spcPct val="80000"/>
              </a:lnSpc>
              <a:buClr>
                <a:srgbClr val="FD8537"/>
              </a:buClr>
              <a:buSzPct val="69444"/>
              <a:buFont typeface="Wingdings"/>
              <a:buChar char=""/>
              <a:tabLst>
                <a:tab pos="285115" algn="l"/>
                <a:tab pos="286385" algn="l"/>
              </a:tabLst>
            </a:pPr>
            <a:r>
              <a:rPr sz="1800" spc="145" dirty="0">
                <a:latin typeface="Cambria"/>
                <a:cs typeface="Cambria"/>
              </a:rPr>
              <a:t>Для </a:t>
            </a:r>
            <a:r>
              <a:rPr sz="1800" spc="25" dirty="0">
                <a:latin typeface="Cambria"/>
                <a:cs typeface="Cambria"/>
              </a:rPr>
              <a:t>зняття</a:t>
            </a:r>
            <a:r>
              <a:rPr sz="1800" spc="30" dirty="0">
                <a:latin typeface="Cambria"/>
                <a:cs typeface="Cambria"/>
              </a:rPr>
              <a:t> </a:t>
            </a:r>
            <a:r>
              <a:rPr sz="1800" spc="25" dirty="0">
                <a:latin typeface="Cambria"/>
                <a:cs typeface="Cambria"/>
              </a:rPr>
              <a:t>повторюваних </a:t>
            </a:r>
            <a:r>
              <a:rPr sz="1800" spc="85" dirty="0">
                <a:latin typeface="Cambria"/>
                <a:cs typeface="Cambria"/>
              </a:rPr>
              <a:t>важких </a:t>
            </a:r>
            <a:r>
              <a:rPr sz="1800" spc="45" dirty="0">
                <a:latin typeface="Cambria"/>
                <a:cs typeface="Cambria"/>
              </a:rPr>
              <a:t>ангінозних </a:t>
            </a:r>
            <a:r>
              <a:rPr sz="1800" spc="10" dirty="0">
                <a:latin typeface="Cambria"/>
                <a:cs typeface="Cambria"/>
              </a:rPr>
              <a:t>болів </a:t>
            </a:r>
            <a:r>
              <a:rPr sz="1800" spc="15" dirty="0">
                <a:latin typeface="Cambria"/>
                <a:cs typeface="Cambria"/>
              </a:rPr>
              <a:t> </a:t>
            </a:r>
            <a:r>
              <a:rPr sz="1800" spc="5" dirty="0">
                <a:latin typeface="Cambria"/>
                <a:cs typeface="Cambria"/>
              </a:rPr>
              <a:t>використовують</a:t>
            </a:r>
            <a:r>
              <a:rPr sz="1800" spc="60" dirty="0">
                <a:latin typeface="Cambria"/>
                <a:cs typeface="Cambria"/>
              </a:rPr>
              <a:t> </a:t>
            </a:r>
            <a:r>
              <a:rPr sz="1800" spc="25" dirty="0">
                <a:latin typeface="Cambria"/>
                <a:cs typeface="Cambria"/>
              </a:rPr>
              <a:t>довенне</a:t>
            </a:r>
            <a:r>
              <a:rPr sz="1800" spc="75" dirty="0">
                <a:latin typeface="Cambria"/>
                <a:cs typeface="Cambria"/>
              </a:rPr>
              <a:t> </a:t>
            </a:r>
            <a:r>
              <a:rPr sz="1800" spc="40" dirty="0">
                <a:latin typeface="Cambria"/>
                <a:cs typeface="Cambria"/>
              </a:rPr>
              <a:t>введення</a:t>
            </a:r>
            <a:r>
              <a:rPr sz="1800" spc="60" dirty="0">
                <a:latin typeface="Cambria"/>
                <a:cs typeface="Cambria"/>
              </a:rPr>
              <a:t> </a:t>
            </a:r>
            <a:r>
              <a:rPr sz="1800" spc="45" dirty="0">
                <a:latin typeface="Cambria"/>
                <a:cs typeface="Cambria"/>
              </a:rPr>
              <a:t>нітрогліцерину.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145" dirty="0">
                <a:latin typeface="Cambria"/>
                <a:cs typeface="Cambria"/>
              </a:rPr>
              <a:t>Для</a:t>
            </a:r>
            <a:r>
              <a:rPr sz="1800" spc="9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цього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1 </a:t>
            </a:r>
            <a:r>
              <a:rPr sz="1800" spc="-385" dirty="0">
                <a:latin typeface="Cambria"/>
                <a:cs typeface="Cambria"/>
              </a:rPr>
              <a:t> </a:t>
            </a:r>
            <a:r>
              <a:rPr sz="1800" spc="80" dirty="0">
                <a:latin typeface="Cambria"/>
                <a:cs typeface="Cambria"/>
              </a:rPr>
              <a:t>мл </a:t>
            </a:r>
            <a:r>
              <a:rPr sz="1800" spc="-55" dirty="0">
                <a:latin typeface="Cambria"/>
                <a:cs typeface="Cambria"/>
              </a:rPr>
              <a:t>1%</a:t>
            </a:r>
            <a:r>
              <a:rPr sz="1800" spc="285" dirty="0">
                <a:latin typeface="Cambria"/>
                <a:cs typeface="Cambria"/>
              </a:rPr>
              <a:t> </a:t>
            </a:r>
            <a:r>
              <a:rPr sz="1800" spc="30" dirty="0">
                <a:latin typeface="Cambria"/>
                <a:cs typeface="Cambria"/>
              </a:rPr>
              <a:t>розчину </a:t>
            </a:r>
            <a:r>
              <a:rPr sz="1800" spc="35" dirty="0">
                <a:latin typeface="Cambria"/>
                <a:cs typeface="Cambria"/>
              </a:rPr>
              <a:t>нітрогліцерину </a:t>
            </a:r>
            <a:r>
              <a:rPr sz="1800" dirty="0">
                <a:latin typeface="Cambria"/>
                <a:cs typeface="Cambria"/>
              </a:rPr>
              <a:t>розводять </a:t>
            </a:r>
            <a:r>
              <a:rPr sz="1800" spc="25" dirty="0">
                <a:latin typeface="Cambria"/>
                <a:cs typeface="Cambria"/>
              </a:rPr>
              <a:t>в </a:t>
            </a:r>
            <a:r>
              <a:rPr sz="1800" spc="-5" dirty="0">
                <a:latin typeface="Cambria"/>
                <a:cs typeface="Cambria"/>
              </a:rPr>
              <a:t>200</a:t>
            </a:r>
            <a:r>
              <a:rPr sz="1800" spc="385" dirty="0">
                <a:latin typeface="Cambria"/>
                <a:cs typeface="Cambria"/>
              </a:rPr>
              <a:t> </a:t>
            </a:r>
            <a:r>
              <a:rPr sz="1800" spc="80" dirty="0">
                <a:latin typeface="Cambria"/>
                <a:cs typeface="Cambria"/>
              </a:rPr>
              <a:t>мл </a:t>
            </a:r>
            <a:r>
              <a:rPr sz="1800" dirty="0">
                <a:latin typeface="Cambria"/>
                <a:cs typeface="Cambria"/>
              </a:rPr>
              <a:t>0,9% 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30" dirty="0">
                <a:latin typeface="Cambria"/>
                <a:cs typeface="Cambria"/>
              </a:rPr>
              <a:t>розчину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40" dirty="0">
                <a:latin typeface="Cambria"/>
                <a:cs typeface="Cambria"/>
              </a:rPr>
              <a:t>хлориду</a:t>
            </a:r>
            <a:r>
              <a:rPr sz="1800" spc="90" dirty="0">
                <a:latin typeface="Cambria"/>
                <a:cs typeface="Cambria"/>
              </a:rPr>
              <a:t> </a:t>
            </a:r>
            <a:r>
              <a:rPr sz="1800" spc="40" dirty="0">
                <a:latin typeface="Cambria"/>
                <a:cs typeface="Cambria"/>
              </a:rPr>
              <a:t>натрію.</a:t>
            </a:r>
            <a:r>
              <a:rPr sz="1800" spc="120" dirty="0">
                <a:latin typeface="Cambria"/>
                <a:cs typeface="Cambria"/>
              </a:rPr>
              <a:t> </a:t>
            </a:r>
            <a:r>
              <a:rPr sz="1800" spc="245" dirty="0">
                <a:latin typeface="Cambria"/>
                <a:cs typeface="Cambria"/>
              </a:rPr>
              <a:t>Є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50" dirty="0">
                <a:latin typeface="Cambria"/>
                <a:cs typeface="Cambria"/>
              </a:rPr>
              <a:t>й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spc="80" dirty="0">
                <a:latin typeface="Cambria"/>
                <a:cs typeface="Cambria"/>
              </a:rPr>
              <a:t>інші</a:t>
            </a:r>
            <a:r>
              <a:rPr sz="1800" spc="85" dirty="0">
                <a:latin typeface="Cambria"/>
                <a:cs typeface="Cambria"/>
              </a:rPr>
              <a:t> </a:t>
            </a:r>
            <a:r>
              <a:rPr sz="1800" spc="50" dirty="0">
                <a:latin typeface="Cambria"/>
                <a:cs typeface="Cambria"/>
              </a:rPr>
              <a:t>препарати</a:t>
            </a:r>
            <a:r>
              <a:rPr sz="1800" spc="145" dirty="0">
                <a:latin typeface="Cambria"/>
                <a:cs typeface="Cambria"/>
              </a:rPr>
              <a:t> </a:t>
            </a:r>
            <a:r>
              <a:rPr sz="1800" spc="35" dirty="0">
                <a:latin typeface="Cambria"/>
                <a:cs typeface="Cambria"/>
              </a:rPr>
              <a:t>нітрогліцерину</a:t>
            </a:r>
            <a:endParaRPr sz="1800">
              <a:latin typeface="Cambria"/>
              <a:cs typeface="Cambria"/>
            </a:endParaRPr>
          </a:p>
          <a:p>
            <a:pPr marL="285750">
              <a:lnSpc>
                <a:spcPts val="1515"/>
              </a:lnSpc>
            </a:pPr>
            <a:r>
              <a:rPr sz="1800" spc="70" dirty="0">
                <a:latin typeface="Cambria"/>
                <a:cs typeface="Cambria"/>
              </a:rPr>
              <a:t>для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25" dirty="0">
                <a:latin typeface="Cambria"/>
                <a:cs typeface="Cambria"/>
              </a:rPr>
              <a:t>внутрішньовенного</a:t>
            </a:r>
            <a:r>
              <a:rPr sz="1800" spc="70" dirty="0">
                <a:latin typeface="Cambria"/>
                <a:cs typeface="Cambria"/>
              </a:rPr>
              <a:t> </a:t>
            </a:r>
            <a:r>
              <a:rPr sz="1800" spc="40" dirty="0">
                <a:latin typeface="Cambria"/>
                <a:cs typeface="Cambria"/>
              </a:rPr>
              <a:t>введення:</a:t>
            </a:r>
            <a:r>
              <a:rPr sz="1800" spc="60" dirty="0">
                <a:latin typeface="Cambria"/>
                <a:cs typeface="Cambria"/>
              </a:rPr>
              <a:t> </a:t>
            </a:r>
            <a:r>
              <a:rPr sz="1800" spc="55" dirty="0">
                <a:latin typeface="Cambria"/>
                <a:cs typeface="Cambria"/>
              </a:rPr>
              <a:t>нірмін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-45" dirty="0">
                <a:latin typeface="Cambria"/>
                <a:cs typeface="Cambria"/>
              </a:rPr>
              <a:t>(1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85" dirty="0">
                <a:latin typeface="Cambria"/>
                <a:cs typeface="Cambria"/>
              </a:rPr>
              <a:t>ампула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-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spc="5" dirty="0">
                <a:latin typeface="Cambria"/>
                <a:cs typeface="Cambria"/>
              </a:rPr>
              <a:t>5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30" dirty="0">
                <a:latin typeface="Cambria"/>
                <a:cs typeface="Cambria"/>
              </a:rPr>
              <a:t>мг),</a:t>
            </a:r>
            <a:endParaRPr sz="1800">
              <a:latin typeface="Cambria"/>
              <a:cs typeface="Cambria"/>
            </a:endParaRPr>
          </a:p>
          <a:p>
            <a:pPr marL="285750" marR="221615">
              <a:lnSpc>
                <a:spcPct val="80000"/>
              </a:lnSpc>
              <a:spcBef>
                <a:spcPts val="215"/>
              </a:spcBef>
            </a:pPr>
            <a:r>
              <a:rPr sz="1800" spc="50" dirty="0">
                <a:latin typeface="Cambria"/>
                <a:cs typeface="Cambria"/>
              </a:rPr>
              <a:t>перлінганіт</a:t>
            </a:r>
            <a:r>
              <a:rPr sz="1800" spc="120" dirty="0">
                <a:latin typeface="Cambria"/>
                <a:cs typeface="Cambria"/>
              </a:rPr>
              <a:t> </a:t>
            </a:r>
            <a:r>
              <a:rPr sz="1800" spc="55" dirty="0">
                <a:latin typeface="Cambria"/>
                <a:cs typeface="Cambria"/>
              </a:rPr>
              <a:t>(ампули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15" dirty="0">
                <a:latin typeface="Cambria"/>
                <a:cs typeface="Cambria"/>
              </a:rPr>
              <a:t>по</a:t>
            </a:r>
            <a:r>
              <a:rPr sz="1800" spc="12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10</a:t>
            </a:r>
            <a:r>
              <a:rPr sz="1800" spc="90" dirty="0">
                <a:latin typeface="Cambria"/>
                <a:cs typeface="Cambria"/>
              </a:rPr>
              <a:t> </a:t>
            </a:r>
            <a:r>
              <a:rPr sz="1800" spc="80" dirty="0">
                <a:latin typeface="Cambria"/>
                <a:cs typeface="Cambria"/>
              </a:rPr>
              <a:t>мл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spc="15" dirty="0">
                <a:latin typeface="Cambria"/>
                <a:cs typeface="Cambria"/>
              </a:rPr>
              <a:t>з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15" dirty="0">
                <a:latin typeface="Cambria"/>
                <a:cs typeface="Cambria"/>
              </a:rPr>
              <a:t>вмістом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35" dirty="0">
                <a:latin typeface="Cambria"/>
                <a:cs typeface="Cambria"/>
              </a:rPr>
              <a:t>нітрогліцерину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1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40" dirty="0">
                <a:latin typeface="Cambria"/>
                <a:cs typeface="Cambria"/>
              </a:rPr>
              <a:t>мг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spc="-385" dirty="0">
                <a:latin typeface="Cambria"/>
                <a:cs typeface="Cambria"/>
              </a:rPr>
              <a:t>/ </a:t>
            </a:r>
            <a:r>
              <a:rPr sz="1800" spc="-380" dirty="0">
                <a:latin typeface="Cambria"/>
                <a:cs typeface="Cambria"/>
              </a:rPr>
              <a:t> </a:t>
            </a:r>
            <a:r>
              <a:rPr sz="1800" spc="90" dirty="0">
                <a:latin typeface="Cambria"/>
                <a:cs typeface="Cambria"/>
              </a:rPr>
              <a:t>м</a:t>
            </a:r>
            <a:r>
              <a:rPr sz="1800" spc="65" dirty="0">
                <a:latin typeface="Cambria"/>
                <a:cs typeface="Cambria"/>
              </a:rPr>
              <a:t>л</a:t>
            </a:r>
            <a:r>
              <a:rPr sz="1800" spc="20" dirty="0">
                <a:latin typeface="Cambria"/>
                <a:cs typeface="Cambria"/>
              </a:rPr>
              <a:t>),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spc="10" dirty="0">
                <a:latin typeface="Cambria"/>
                <a:cs typeface="Cambria"/>
              </a:rPr>
              <a:t>нітр</a:t>
            </a:r>
            <a:r>
              <a:rPr sz="1800" spc="5" dirty="0">
                <a:latin typeface="Cambria"/>
                <a:cs typeface="Cambria"/>
              </a:rPr>
              <a:t>о</a:t>
            </a:r>
            <a:r>
              <a:rPr sz="1800" dirty="0">
                <a:latin typeface="Cambria"/>
                <a:cs typeface="Cambria"/>
              </a:rPr>
              <a:t>-</a:t>
            </a:r>
            <a:r>
              <a:rPr sz="1800" spc="105" dirty="0">
                <a:latin typeface="Cambria"/>
                <a:cs typeface="Cambria"/>
              </a:rPr>
              <a:t>м</a:t>
            </a:r>
            <a:r>
              <a:rPr sz="1800" spc="65" dirty="0">
                <a:latin typeface="Cambria"/>
                <a:cs typeface="Cambria"/>
              </a:rPr>
              <a:t>ак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spc="25" dirty="0">
                <a:latin typeface="Cambria"/>
                <a:cs typeface="Cambria"/>
              </a:rPr>
              <a:t>в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-385" dirty="0">
                <a:latin typeface="Cambria"/>
                <a:cs typeface="Cambria"/>
              </a:rPr>
              <a:t>/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25" dirty="0">
                <a:latin typeface="Cambria"/>
                <a:cs typeface="Cambria"/>
              </a:rPr>
              <a:t>в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25" dirty="0">
                <a:latin typeface="Cambria"/>
                <a:cs typeface="Cambria"/>
              </a:rPr>
              <a:t>(а</a:t>
            </a:r>
            <a:r>
              <a:rPr sz="1800" spc="30" dirty="0">
                <a:latin typeface="Cambria"/>
                <a:cs typeface="Cambria"/>
              </a:rPr>
              <a:t>м</a:t>
            </a:r>
            <a:r>
              <a:rPr sz="1800" spc="75" dirty="0">
                <a:latin typeface="Cambria"/>
                <a:cs typeface="Cambria"/>
              </a:rPr>
              <a:t>пули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spc="15" dirty="0">
                <a:latin typeface="Cambria"/>
                <a:cs typeface="Cambria"/>
              </a:rPr>
              <a:t>по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5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80" dirty="0">
                <a:latin typeface="Cambria"/>
                <a:cs typeface="Cambria"/>
              </a:rPr>
              <a:t>мл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-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1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40" dirty="0">
                <a:latin typeface="Cambria"/>
                <a:cs typeface="Cambria"/>
              </a:rPr>
              <a:t>мг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-385" dirty="0">
                <a:latin typeface="Cambria"/>
                <a:cs typeface="Cambria"/>
              </a:rPr>
              <a:t>/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90" dirty="0">
                <a:latin typeface="Cambria"/>
                <a:cs typeface="Cambria"/>
              </a:rPr>
              <a:t>м</a:t>
            </a:r>
            <a:r>
              <a:rPr sz="1800" spc="65" dirty="0">
                <a:latin typeface="Cambria"/>
                <a:cs typeface="Cambria"/>
              </a:rPr>
              <a:t>л</a:t>
            </a:r>
            <a:r>
              <a:rPr sz="1800" spc="-90" dirty="0">
                <a:latin typeface="Cambria"/>
                <a:cs typeface="Cambria"/>
              </a:rPr>
              <a:t>)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spc="130" dirty="0">
                <a:latin typeface="Cambria"/>
                <a:cs typeface="Cambria"/>
              </a:rPr>
              <a:t>.</a:t>
            </a: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100">
              <a:latin typeface="Cambria"/>
              <a:cs typeface="Cambria"/>
            </a:endParaRPr>
          </a:p>
          <a:p>
            <a:pPr marL="285750" indent="-273685">
              <a:lnSpc>
                <a:spcPts val="1945"/>
              </a:lnSpc>
              <a:buClr>
                <a:srgbClr val="FD8537"/>
              </a:buClr>
              <a:buSzPct val="69444"/>
              <a:buFont typeface="Wingdings"/>
              <a:buChar char=""/>
              <a:tabLst>
                <a:tab pos="285115" algn="l"/>
                <a:tab pos="286385" algn="l"/>
              </a:tabLst>
            </a:pPr>
            <a:r>
              <a:rPr sz="1800" spc="80" dirty="0">
                <a:latin typeface="Cambria"/>
                <a:cs typeface="Cambria"/>
              </a:rPr>
              <a:t>Звикання </a:t>
            </a:r>
            <a:r>
              <a:rPr sz="1800" spc="-20" dirty="0">
                <a:latin typeface="Cambria"/>
                <a:cs typeface="Cambria"/>
              </a:rPr>
              <a:t>до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spc="35" dirty="0">
                <a:latin typeface="Cambria"/>
                <a:cs typeface="Cambria"/>
              </a:rPr>
              <a:t>нітрогліцерину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spc="45" dirty="0">
                <a:latin typeface="Cambria"/>
                <a:cs typeface="Cambria"/>
              </a:rPr>
              <a:t>виникає</a:t>
            </a:r>
            <a:r>
              <a:rPr sz="1800" spc="90" dirty="0">
                <a:latin typeface="Cambria"/>
                <a:cs typeface="Cambria"/>
              </a:rPr>
              <a:t> </a:t>
            </a:r>
            <a:r>
              <a:rPr sz="1800" spc="15" dirty="0">
                <a:latin typeface="Cambria"/>
                <a:cs typeface="Cambria"/>
              </a:rPr>
              <a:t>відносно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spc="35" dirty="0">
                <a:latin typeface="Cambria"/>
                <a:cs typeface="Cambria"/>
              </a:rPr>
              <a:t>рідко.</a:t>
            </a:r>
            <a:endParaRPr sz="1800">
              <a:latin typeface="Cambria"/>
              <a:cs typeface="Cambria"/>
            </a:endParaRPr>
          </a:p>
          <a:p>
            <a:pPr marL="285750">
              <a:lnSpc>
                <a:spcPts val="1730"/>
              </a:lnSpc>
            </a:pPr>
            <a:r>
              <a:rPr sz="1800" spc="90" dirty="0">
                <a:latin typeface="Cambria"/>
                <a:cs typeface="Cambria"/>
              </a:rPr>
              <a:t>Зниження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spc="-15" dirty="0">
                <a:latin typeface="Cambria"/>
                <a:cs typeface="Cambria"/>
              </a:rPr>
              <a:t>його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25" dirty="0">
                <a:latin typeface="Cambria"/>
                <a:cs typeface="Cambria"/>
              </a:rPr>
              <a:t>ефективності</a:t>
            </a:r>
            <a:r>
              <a:rPr sz="1800" spc="75" dirty="0">
                <a:latin typeface="Cambria"/>
                <a:cs typeface="Cambria"/>
              </a:rPr>
              <a:t> </a:t>
            </a:r>
            <a:r>
              <a:rPr sz="1800" spc="45" dirty="0">
                <a:latin typeface="Cambria"/>
                <a:cs typeface="Cambria"/>
              </a:rPr>
              <a:t>має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35" dirty="0">
                <a:latin typeface="Cambria"/>
                <a:cs typeface="Cambria"/>
              </a:rPr>
              <a:t>насторожити,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spc="40" dirty="0">
                <a:latin typeface="Cambria"/>
                <a:cs typeface="Cambria"/>
              </a:rPr>
              <a:t>оскільки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50" dirty="0">
                <a:latin typeface="Cambria"/>
                <a:cs typeface="Cambria"/>
              </a:rPr>
              <a:t>це</a:t>
            </a:r>
            <a:endParaRPr sz="1800">
              <a:latin typeface="Cambria"/>
              <a:cs typeface="Cambria"/>
            </a:endParaRPr>
          </a:p>
          <a:p>
            <a:pPr marL="285750">
              <a:lnSpc>
                <a:spcPts val="1730"/>
              </a:lnSpc>
            </a:pPr>
            <a:r>
              <a:rPr sz="1800" spc="45" dirty="0">
                <a:latin typeface="Cambria"/>
                <a:cs typeface="Cambria"/>
              </a:rPr>
              <a:t>може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30" dirty="0">
                <a:latin typeface="Cambria"/>
                <a:cs typeface="Cambria"/>
              </a:rPr>
              <a:t>свідчити</a:t>
            </a:r>
            <a:r>
              <a:rPr sz="1800" spc="70" dirty="0">
                <a:latin typeface="Cambria"/>
                <a:cs typeface="Cambria"/>
              </a:rPr>
              <a:t> </a:t>
            </a:r>
            <a:r>
              <a:rPr sz="1800" spc="15" dirty="0">
                <a:latin typeface="Cambria"/>
                <a:cs typeface="Cambria"/>
              </a:rPr>
              <a:t>про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spc="45" dirty="0">
                <a:latin typeface="Cambria"/>
                <a:cs typeface="Cambria"/>
              </a:rPr>
              <a:t>перехід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spc="30" dirty="0">
                <a:latin typeface="Cambria"/>
                <a:cs typeface="Cambria"/>
              </a:rPr>
              <a:t>стенокардії</a:t>
            </a:r>
            <a:r>
              <a:rPr sz="1800" spc="75" dirty="0">
                <a:latin typeface="Cambria"/>
                <a:cs typeface="Cambria"/>
              </a:rPr>
              <a:t> </a:t>
            </a:r>
            <a:r>
              <a:rPr sz="1800" spc="25" dirty="0">
                <a:latin typeface="Cambria"/>
                <a:cs typeface="Cambria"/>
              </a:rPr>
              <a:t>в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spc="35" dirty="0">
                <a:latin typeface="Cambria"/>
                <a:cs typeface="Cambria"/>
              </a:rPr>
              <a:t>нестабільну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55" dirty="0">
                <a:latin typeface="Cambria"/>
                <a:cs typeface="Cambria"/>
              </a:rPr>
              <a:t>форму,</a:t>
            </a:r>
            <a:endParaRPr sz="1800">
              <a:latin typeface="Cambria"/>
              <a:cs typeface="Cambria"/>
            </a:endParaRPr>
          </a:p>
          <a:p>
            <a:pPr marL="285750" marR="5080">
              <a:lnSpc>
                <a:spcPct val="80000"/>
              </a:lnSpc>
              <a:spcBef>
                <a:spcPts val="219"/>
              </a:spcBef>
            </a:pPr>
            <a:r>
              <a:rPr sz="1800" spc="30" dirty="0">
                <a:latin typeface="Cambria"/>
                <a:cs typeface="Cambria"/>
              </a:rPr>
              <a:t>неефективність</a:t>
            </a:r>
            <a:r>
              <a:rPr sz="1800" spc="85" dirty="0">
                <a:latin typeface="Cambria"/>
                <a:cs typeface="Cambria"/>
              </a:rPr>
              <a:t> </a:t>
            </a:r>
            <a:r>
              <a:rPr sz="1800" spc="160" dirty="0">
                <a:latin typeface="Cambria"/>
                <a:cs typeface="Cambria"/>
              </a:rPr>
              <a:t>ж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spc="50" dirty="0">
                <a:latin typeface="Cambria"/>
                <a:cs typeface="Cambria"/>
              </a:rPr>
              <a:t>препарату</a:t>
            </a:r>
            <a:r>
              <a:rPr sz="1800" spc="145" dirty="0">
                <a:latin typeface="Cambria"/>
                <a:cs typeface="Cambria"/>
              </a:rPr>
              <a:t> </a:t>
            </a:r>
            <a:r>
              <a:rPr sz="1800" spc="65" dirty="0">
                <a:latin typeface="Cambria"/>
                <a:cs typeface="Cambria"/>
              </a:rPr>
              <a:t>взагалі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spc="45" dirty="0">
                <a:latin typeface="Cambria"/>
                <a:cs typeface="Cambria"/>
              </a:rPr>
              <a:t>може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45" dirty="0">
                <a:latin typeface="Cambria"/>
                <a:cs typeface="Cambria"/>
              </a:rPr>
              <a:t>вимагати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50" dirty="0">
                <a:latin typeface="Cambria"/>
                <a:cs typeface="Cambria"/>
              </a:rPr>
              <a:t>перегляду </a:t>
            </a:r>
            <a:r>
              <a:rPr sz="1800" spc="-380" dirty="0">
                <a:latin typeface="Cambria"/>
                <a:cs typeface="Cambria"/>
              </a:rPr>
              <a:t> </a:t>
            </a:r>
            <a:r>
              <a:rPr sz="1800" spc="40" dirty="0">
                <a:latin typeface="Cambria"/>
                <a:cs typeface="Cambria"/>
              </a:rPr>
              <a:t>діагнозу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spc="35" dirty="0">
                <a:latin typeface="Cambria"/>
                <a:cs typeface="Cambria"/>
              </a:rPr>
              <a:t>та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55" dirty="0">
                <a:latin typeface="Cambria"/>
                <a:cs typeface="Cambria"/>
              </a:rPr>
              <a:t>пошуку</a:t>
            </a:r>
            <a:r>
              <a:rPr sz="1800" spc="85" dirty="0">
                <a:latin typeface="Cambria"/>
                <a:cs typeface="Cambria"/>
              </a:rPr>
              <a:t> </a:t>
            </a:r>
            <a:r>
              <a:rPr sz="1800" spc="75" dirty="0">
                <a:latin typeface="Cambria"/>
                <a:cs typeface="Cambria"/>
              </a:rPr>
              <a:t>інших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55" dirty="0">
                <a:latin typeface="Cambria"/>
                <a:cs typeface="Cambria"/>
              </a:rPr>
              <a:t>причин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30" dirty="0">
                <a:latin typeface="Cambria"/>
                <a:cs typeface="Cambria"/>
              </a:rPr>
              <a:t>болів.</a:t>
            </a:r>
            <a:endParaRPr sz="1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0527" y="126373"/>
            <a:ext cx="6443471" cy="106996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4540" y="1030935"/>
            <a:ext cx="402971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5" dirty="0"/>
              <a:t>ІЗОСОРБІД</a:t>
            </a:r>
            <a:r>
              <a:rPr sz="3000" spc="5" dirty="0"/>
              <a:t> </a:t>
            </a:r>
            <a:r>
              <a:rPr sz="3000" spc="-95" dirty="0"/>
              <a:t>ДИНІТРАТ</a:t>
            </a:r>
            <a:endParaRPr sz="3000"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42900" y="1771713"/>
          <a:ext cx="7771765" cy="43988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68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4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91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800" b="1" spc="-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Препарат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D853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800" b="1" spc="-2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Форма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D853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800" b="1" spc="3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Д</a:t>
                      </a:r>
                      <a:r>
                        <a:rPr sz="2800" b="1" spc="-4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2800" b="1" spc="-7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з</a:t>
                      </a:r>
                      <a:r>
                        <a:rPr sz="2800" b="1" spc="-3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у</a:t>
                      </a:r>
                      <a:r>
                        <a:rPr sz="2800" b="1" spc="-4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2800" b="1" spc="-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2800" b="1" spc="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2800" b="1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2800" b="1" spc="1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я</a:t>
                      </a:r>
                      <a:r>
                        <a:rPr sz="1200" b="1" spc="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sz="1200" b="1" spc="-1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м</a:t>
                      </a:r>
                      <a:r>
                        <a:rPr sz="1200" b="1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г)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D85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595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800" b="1" spc="-1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Нітросорбід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2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Таблетки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b="1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2000" b="1" spc="-4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2000" b="1" spc="-4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800" b="1" spc="-2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Ізодиніт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3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Таблетки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1645"/>
                        </a:spcBef>
                      </a:pPr>
                      <a:r>
                        <a:rPr sz="1800" b="1" spc="-2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Таблетки</a:t>
                      </a:r>
                      <a:r>
                        <a:rPr sz="1800" b="1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ретард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b="1" spc="-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2000" b="1" spc="-4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2000" b="1" spc="-4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800" b="1" spc="-2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Ізокет</a:t>
                      </a:r>
                      <a:r>
                        <a:rPr sz="2800" b="1" spc="-3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 ретард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2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Таблетки</a:t>
                      </a:r>
                      <a:r>
                        <a:rPr sz="1800" b="1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ретард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800" b="1" spc="-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Капсули</a:t>
                      </a:r>
                      <a:r>
                        <a:rPr sz="1800" b="1" spc="-3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ретард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b="1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20,40,60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000" b="1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120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187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800" b="1" spc="-1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Кардікет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725170">
                        <a:lnSpc>
                          <a:spcPts val="2590"/>
                        </a:lnSpc>
                        <a:spcBef>
                          <a:spcPts val="45"/>
                        </a:spcBef>
                      </a:pPr>
                      <a:r>
                        <a:rPr sz="1800" b="1" spc="-2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Таблетки </a:t>
                      </a:r>
                      <a:r>
                        <a:rPr sz="1800" b="1" spc="-2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ретард </a:t>
                      </a:r>
                      <a:r>
                        <a:rPr sz="1800" b="1" spc="-49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Капсули</a:t>
                      </a:r>
                      <a:r>
                        <a:rPr sz="1800" b="1" spc="-2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 ретард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b="1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20,60,80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000" b="1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120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06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800" b="1" spc="-1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Кардіоніт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spc="-2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Таблетки</a:t>
                      </a:r>
                      <a:r>
                        <a:rPr sz="1800" b="1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ретард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800" b="1" spc="-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Капсули</a:t>
                      </a:r>
                      <a:r>
                        <a:rPr sz="1800" b="1" spc="-3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ретард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b="1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20,40,</a:t>
                      </a:r>
                      <a:r>
                        <a:rPr sz="2000" b="1" spc="-7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60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2000" b="1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120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1226565"/>
            <a:ext cx="503174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45" dirty="0"/>
              <a:t>ІЗОСОРБІД-5-МОНОНІТРАТ</a:t>
            </a:r>
            <a:endParaRPr sz="30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57212" y="1966912"/>
          <a:ext cx="7772400" cy="43701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57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7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7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99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10" dirty="0">
                          <a:solidFill>
                            <a:srgbClr val="234583"/>
                          </a:solidFill>
                          <a:latin typeface="Microsoft Sans Serif"/>
                          <a:cs typeface="Microsoft Sans Serif"/>
                        </a:rPr>
                        <a:t>Препарат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40" dirty="0">
                          <a:solidFill>
                            <a:srgbClr val="234583"/>
                          </a:solidFill>
                          <a:latin typeface="Microsoft Sans Serif"/>
                          <a:cs typeface="Microsoft Sans Serif"/>
                        </a:rPr>
                        <a:t>Дозування </a:t>
                      </a:r>
                      <a:r>
                        <a:rPr sz="2000" spc="-25" dirty="0">
                          <a:solidFill>
                            <a:srgbClr val="234583"/>
                          </a:solidFill>
                          <a:latin typeface="Microsoft Sans Serif"/>
                          <a:cs typeface="Microsoft Sans Serif"/>
                        </a:rPr>
                        <a:t>(мг)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15" dirty="0">
                          <a:solidFill>
                            <a:srgbClr val="234583"/>
                          </a:solidFill>
                          <a:latin typeface="Microsoft Sans Serif"/>
                          <a:cs typeface="Microsoft Sans Serif"/>
                        </a:rPr>
                        <a:t>Тривалість</a:t>
                      </a:r>
                      <a:r>
                        <a:rPr sz="2000" spc="-25" dirty="0">
                          <a:solidFill>
                            <a:srgbClr val="23458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25" dirty="0">
                          <a:solidFill>
                            <a:srgbClr val="234583"/>
                          </a:solidFill>
                          <a:latin typeface="Microsoft Sans Serif"/>
                          <a:cs typeface="Microsoft Sans Serif"/>
                        </a:rPr>
                        <a:t>дії</a:t>
                      </a:r>
                      <a:r>
                        <a:rPr sz="2000" spc="-10" dirty="0">
                          <a:solidFill>
                            <a:srgbClr val="23458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30" dirty="0">
                          <a:solidFill>
                            <a:srgbClr val="234583"/>
                          </a:solidFill>
                          <a:latin typeface="Microsoft Sans Serif"/>
                          <a:cs typeface="Microsoft Sans Serif"/>
                        </a:rPr>
                        <a:t>(год)</a:t>
                      </a:r>
                      <a:endParaRPr sz="2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2495">
                <a:tc>
                  <a:txBody>
                    <a:bodyPr/>
                    <a:lstStyle/>
                    <a:p>
                      <a:pPr marL="91440" marR="610235">
                        <a:lnSpc>
                          <a:spcPts val="2590"/>
                        </a:lnSpc>
                        <a:spcBef>
                          <a:spcPts val="45"/>
                        </a:spcBef>
                      </a:pPr>
                      <a:r>
                        <a:rPr sz="1800" b="1" spc="-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Звичайні </a:t>
                      </a:r>
                      <a:r>
                        <a:rPr sz="1800" b="1" spc="-2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табл.: </a:t>
                      </a:r>
                      <a:r>
                        <a:rPr sz="1800" b="1" spc="-49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Монізол </a:t>
                      </a:r>
                      <a:r>
                        <a:rPr sz="1800" b="1" spc="-1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Моносан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 marR="1278890">
                        <a:lnSpc>
                          <a:spcPts val="2590"/>
                        </a:lnSpc>
                        <a:spcBef>
                          <a:spcPts val="5"/>
                        </a:spcBef>
                      </a:pPr>
                      <a:r>
                        <a:rPr sz="1800" b="1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Моно</a:t>
                      </a:r>
                      <a:r>
                        <a:rPr sz="1800" b="1" spc="-9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мак </a:t>
                      </a:r>
                      <a:r>
                        <a:rPr sz="1800" b="1" spc="-484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Ефокс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D853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20</a:t>
                      </a:r>
                      <a:r>
                        <a:rPr sz="1800" b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(40)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20</a:t>
                      </a:r>
                      <a:r>
                        <a:rPr sz="1800" b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(40)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20</a:t>
                      </a:r>
                      <a:r>
                        <a:rPr sz="1800" b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(40)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800" b="1" spc="-10" dirty="0">
                          <a:latin typeface="Arial"/>
                          <a:cs typeface="Arial"/>
                        </a:rPr>
                        <a:t>20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10" dirty="0">
                          <a:latin typeface="Arial"/>
                          <a:cs typeface="Arial"/>
                        </a:rPr>
                        <a:t>4–8</a:t>
                      </a:r>
                      <a:r>
                        <a:rPr sz="18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(10–12)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800" b="1" spc="-10" dirty="0">
                          <a:latin typeface="Arial"/>
                          <a:cs typeface="Arial"/>
                        </a:rPr>
                        <a:t>4–8</a:t>
                      </a:r>
                      <a:r>
                        <a:rPr sz="18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(10–12)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800" b="1" spc="-10" dirty="0">
                          <a:latin typeface="Arial"/>
                          <a:cs typeface="Arial"/>
                        </a:rPr>
                        <a:t>4–8</a:t>
                      </a:r>
                      <a:r>
                        <a:rPr sz="18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(10–12)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800" b="1" spc="-10" dirty="0">
                          <a:latin typeface="Arial"/>
                          <a:cs typeface="Arial"/>
                        </a:rPr>
                        <a:t>4–8</a:t>
                      </a:r>
                      <a:r>
                        <a:rPr sz="18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(10–12)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777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2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Ретардні</a:t>
                      </a:r>
                      <a:r>
                        <a:rPr sz="1800" b="1" spc="1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формы: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spc="-1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Олікард</a:t>
                      </a:r>
                      <a:r>
                        <a:rPr sz="1800" b="1" spc="-5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капсули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800" b="1" spc="-15" dirty="0">
                          <a:solidFill>
                            <a:srgbClr val="234583"/>
                          </a:solidFill>
                          <a:latin typeface="Arial"/>
                          <a:cs typeface="Arial"/>
                        </a:rPr>
                        <a:t>Ефокс-лонг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D853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spc="-10" dirty="0">
                          <a:latin typeface="Arial"/>
                          <a:cs typeface="Arial"/>
                        </a:rPr>
                        <a:t>40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800" b="1" spc="-10" dirty="0">
                          <a:latin typeface="Arial"/>
                          <a:cs typeface="Arial"/>
                        </a:rPr>
                        <a:t>50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1245"/>
                        </a:spcBef>
                      </a:pPr>
                      <a:r>
                        <a:rPr sz="1800" b="1" spc="-10" dirty="0">
                          <a:latin typeface="Arial"/>
                          <a:cs typeface="Arial"/>
                        </a:rPr>
                        <a:t>18–19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800" b="1" spc="-10" dirty="0">
                          <a:latin typeface="Arial"/>
                          <a:cs typeface="Arial"/>
                        </a:rPr>
                        <a:t>16–18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0527" y="126373"/>
            <a:ext cx="6443471" cy="1069966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6239"/>
            <a:ext cx="23609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305" dirty="0">
                <a:latin typeface="Cambria"/>
                <a:cs typeface="Cambria"/>
              </a:rPr>
              <a:t>М</a:t>
            </a:r>
            <a:r>
              <a:rPr spc="305" dirty="0">
                <a:latin typeface="Cambria"/>
                <a:cs typeface="Cambria"/>
              </a:rPr>
              <a:t>ОЛСІДОМІН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92326"/>
            <a:ext cx="7091680" cy="269621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85750" marR="5080" indent="-273685">
              <a:lnSpc>
                <a:spcPct val="90000"/>
              </a:lnSpc>
              <a:spcBef>
                <a:spcPts val="385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6385" algn="l"/>
              </a:tabLst>
            </a:pPr>
            <a:r>
              <a:rPr sz="2400" spc="45" dirty="0">
                <a:latin typeface="Cambria"/>
                <a:cs typeface="Cambria"/>
              </a:rPr>
              <a:t>відрізняючись </a:t>
            </a:r>
            <a:r>
              <a:rPr sz="2400" spc="90" dirty="0">
                <a:latin typeface="Cambria"/>
                <a:cs typeface="Cambria"/>
              </a:rPr>
              <a:t>за </a:t>
            </a:r>
            <a:r>
              <a:rPr sz="2400" spc="-25" dirty="0">
                <a:latin typeface="Cambria"/>
                <a:cs typeface="Cambria"/>
              </a:rPr>
              <a:t>своєю</a:t>
            </a:r>
            <a:r>
              <a:rPr sz="2400" spc="-20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хімічною </a:t>
            </a:r>
            <a:r>
              <a:rPr sz="2400" spc="5" dirty="0">
                <a:latin typeface="Cambria"/>
                <a:cs typeface="Cambria"/>
              </a:rPr>
              <a:t>структурою </a:t>
            </a:r>
            <a:r>
              <a:rPr sz="2400" spc="10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від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60" dirty="0">
                <a:latin typeface="Cambria"/>
                <a:cs typeface="Cambria"/>
              </a:rPr>
              <a:t>нітратів,</a:t>
            </a:r>
            <a:r>
              <a:rPr sz="2400" spc="105" dirty="0">
                <a:latin typeface="Cambria"/>
                <a:cs typeface="Cambria"/>
              </a:rPr>
              <a:t> </a:t>
            </a:r>
            <a:r>
              <a:rPr sz="2400" spc="110" dirty="0">
                <a:latin typeface="Cambria"/>
                <a:cs typeface="Cambria"/>
              </a:rPr>
              <a:t>майже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15" dirty="0">
                <a:latin typeface="Cambria"/>
                <a:cs typeface="Cambria"/>
              </a:rPr>
              <a:t>повністю</a:t>
            </a:r>
            <a:r>
              <a:rPr sz="2400" spc="114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ідентичний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їм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90" dirty="0">
                <a:latin typeface="Cambria"/>
                <a:cs typeface="Cambria"/>
              </a:rPr>
              <a:t>за </a:t>
            </a:r>
            <a:r>
              <a:rPr sz="2400" spc="-515" dirty="0">
                <a:latin typeface="Cambria"/>
                <a:cs typeface="Cambria"/>
              </a:rPr>
              <a:t> </a:t>
            </a:r>
            <a:r>
              <a:rPr sz="2400" spc="65" dirty="0">
                <a:latin typeface="Cambria"/>
                <a:cs typeface="Cambria"/>
              </a:rPr>
              <a:t>механізмом </a:t>
            </a:r>
            <a:r>
              <a:rPr sz="2400" spc="70" dirty="0">
                <a:latin typeface="Cambria"/>
                <a:cs typeface="Cambria"/>
              </a:rPr>
              <a:t>антиангінальної </a:t>
            </a:r>
            <a:r>
              <a:rPr sz="2400" spc="95" dirty="0">
                <a:latin typeface="Cambria"/>
                <a:cs typeface="Cambria"/>
              </a:rPr>
              <a:t>дії. </a:t>
            </a:r>
            <a:r>
              <a:rPr sz="2400" spc="330" dirty="0">
                <a:latin typeface="Cambria"/>
                <a:cs typeface="Cambria"/>
              </a:rPr>
              <a:t>У </a:t>
            </a:r>
            <a:r>
              <a:rPr sz="2400" spc="85" dirty="0">
                <a:latin typeface="Cambria"/>
                <a:cs typeface="Cambria"/>
              </a:rPr>
              <a:t>печінці </a:t>
            </a:r>
            <a:r>
              <a:rPr sz="2400" spc="90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молсідомін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трансформується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30" dirty="0">
                <a:latin typeface="Cambria"/>
                <a:cs typeface="Cambria"/>
              </a:rPr>
              <a:t>в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60" dirty="0">
                <a:latin typeface="Cambria"/>
                <a:cs typeface="Cambria"/>
              </a:rPr>
              <a:t>активний 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25" dirty="0">
                <a:latin typeface="Cambria"/>
                <a:cs typeface="Cambria"/>
              </a:rPr>
              <a:t>метаболіт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175" dirty="0">
                <a:latin typeface="Cambria"/>
                <a:cs typeface="Cambria"/>
              </a:rPr>
              <a:t>SIN-1А,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80" dirty="0">
                <a:latin typeface="Cambria"/>
                <a:cs typeface="Cambria"/>
              </a:rPr>
              <a:t>який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виділяє</a:t>
            </a:r>
            <a:r>
              <a:rPr sz="2400" spc="145" dirty="0">
                <a:latin typeface="Cambria"/>
                <a:cs typeface="Cambria"/>
              </a:rPr>
              <a:t> </a:t>
            </a:r>
            <a:r>
              <a:rPr sz="2400" spc="25" dirty="0">
                <a:latin typeface="Cambria"/>
                <a:cs typeface="Cambria"/>
              </a:rPr>
              <a:t>оксид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20" dirty="0">
                <a:latin typeface="Cambria"/>
                <a:cs typeface="Cambria"/>
              </a:rPr>
              <a:t>азоту </a:t>
            </a:r>
            <a:r>
              <a:rPr sz="2400" spc="25" dirty="0">
                <a:latin typeface="Cambria"/>
                <a:cs typeface="Cambria"/>
              </a:rPr>
              <a:t> </a:t>
            </a:r>
            <a:r>
              <a:rPr sz="2400" spc="110" dirty="0">
                <a:latin typeface="Cambria"/>
                <a:cs typeface="Cambria"/>
              </a:rPr>
              <a:t>(NО),</a:t>
            </a:r>
            <a:r>
              <a:rPr sz="2400" spc="90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що,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95" dirty="0">
                <a:latin typeface="Cambria"/>
                <a:cs typeface="Cambria"/>
              </a:rPr>
              <a:t>як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відомо,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30" dirty="0">
                <a:latin typeface="Cambria"/>
                <a:cs typeface="Cambria"/>
              </a:rPr>
              <a:t>супроводжується </a:t>
            </a:r>
            <a:r>
              <a:rPr sz="2400" spc="35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вираженим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вазодилатуючим</a:t>
            </a:r>
            <a:r>
              <a:rPr sz="2400" spc="140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і</a:t>
            </a:r>
            <a:r>
              <a:rPr sz="2400" spc="114" dirty="0">
                <a:latin typeface="Cambria"/>
                <a:cs typeface="Cambria"/>
              </a:rPr>
              <a:t> </a:t>
            </a:r>
            <a:r>
              <a:rPr sz="2400" spc="60" dirty="0">
                <a:latin typeface="Cambria"/>
                <a:cs typeface="Cambria"/>
              </a:rPr>
              <a:t>помірним 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60" dirty="0">
                <a:latin typeface="Cambria"/>
                <a:cs typeface="Cambria"/>
              </a:rPr>
              <a:t>антиагрегантну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ефектом.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4715"/>
            <a:ext cx="481584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295" dirty="0">
                <a:latin typeface="Cambria"/>
                <a:cs typeface="Cambria"/>
              </a:rPr>
              <a:t>Б</a:t>
            </a:r>
            <a:r>
              <a:rPr b="1" spc="295" dirty="0">
                <a:latin typeface="Cambria"/>
                <a:cs typeface="Cambria"/>
              </a:rPr>
              <a:t>ЕТА</a:t>
            </a:r>
            <a:r>
              <a:rPr sz="3000" b="1" spc="295" dirty="0">
                <a:latin typeface="Tahoma"/>
                <a:cs typeface="Tahoma"/>
              </a:rPr>
              <a:t>-</a:t>
            </a:r>
            <a:r>
              <a:rPr b="1" spc="295" dirty="0">
                <a:latin typeface="Cambria"/>
                <a:cs typeface="Cambria"/>
              </a:rPr>
              <a:t>АДРЕНОБЛОКАТОРИ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28597"/>
            <a:ext cx="7227570" cy="2007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0" indent="-273685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6385" algn="l"/>
              </a:tabLst>
            </a:pPr>
            <a:r>
              <a:rPr sz="2400" spc="30" dirty="0">
                <a:latin typeface="Cambria"/>
                <a:cs typeface="Cambria"/>
              </a:rPr>
              <a:t>відносяться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-25" dirty="0">
                <a:latin typeface="Cambria"/>
                <a:cs typeface="Cambria"/>
              </a:rPr>
              <a:t>до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80" dirty="0">
                <a:latin typeface="Cambria"/>
                <a:cs typeface="Cambria"/>
              </a:rPr>
              <a:t>найбільш</a:t>
            </a:r>
            <a:r>
              <a:rPr sz="2400" spc="114" dirty="0">
                <a:latin typeface="Cambria"/>
                <a:cs typeface="Cambria"/>
              </a:rPr>
              <a:t> </a:t>
            </a:r>
            <a:r>
              <a:rPr sz="2400" spc="30" dirty="0">
                <a:latin typeface="Cambria"/>
                <a:cs typeface="Cambria"/>
              </a:rPr>
              <a:t>широко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поширених</a:t>
            </a:r>
            <a:endParaRPr sz="2400">
              <a:latin typeface="Cambria"/>
              <a:cs typeface="Cambria"/>
            </a:endParaRPr>
          </a:p>
          <a:p>
            <a:pPr marL="285750">
              <a:lnSpc>
                <a:spcPct val="100000"/>
              </a:lnSpc>
              <a:spcBef>
                <a:spcPts val="5"/>
              </a:spcBef>
            </a:pPr>
            <a:r>
              <a:rPr sz="2400" spc="85" dirty="0">
                <a:latin typeface="Cambria"/>
                <a:cs typeface="Cambria"/>
              </a:rPr>
              <a:t>антиангінальних</a:t>
            </a:r>
            <a:r>
              <a:rPr sz="2400" spc="95" dirty="0">
                <a:latin typeface="Cambria"/>
                <a:cs typeface="Cambria"/>
              </a:rPr>
              <a:t> </a:t>
            </a:r>
            <a:r>
              <a:rPr sz="2400" spc="20" dirty="0">
                <a:latin typeface="Cambria"/>
                <a:cs typeface="Cambria"/>
              </a:rPr>
              <a:t>засобів;</a:t>
            </a:r>
            <a:endParaRPr sz="2400">
              <a:latin typeface="Cambria"/>
              <a:cs typeface="Cambria"/>
            </a:endParaRPr>
          </a:p>
          <a:p>
            <a:pPr marL="285750" indent="-273685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6385" algn="l"/>
              </a:tabLst>
            </a:pPr>
            <a:r>
              <a:rPr sz="2400" spc="50" dirty="0">
                <a:latin typeface="Cambria"/>
                <a:cs typeface="Cambria"/>
              </a:rPr>
              <a:t>знижують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5" dirty="0">
                <a:latin typeface="Cambria"/>
                <a:cs typeface="Cambria"/>
              </a:rPr>
              <a:t>потребу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міокарда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30" dirty="0">
                <a:latin typeface="Cambria"/>
                <a:cs typeface="Cambria"/>
              </a:rPr>
              <a:t>в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кисні;</a:t>
            </a:r>
            <a:endParaRPr sz="2400">
              <a:latin typeface="Cambria"/>
              <a:cs typeface="Cambria"/>
            </a:endParaRPr>
          </a:p>
          <a:p>
            <a:pPr marL="285750" marR="5080" indent="-273685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6385" algn="l"/>
              </a:tabLst>
            </a:pPr>
            <a:r>
              <a:rPr sz="2400" spc="40" dirty="0">
                <a:latin typeface="Cambria"/>
                <a:cs typeface="Cambria"/>
              </a:rPr>
              <a:t>зменшують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ризик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виникнення</a:t>
            </a:r>
            <a:r>
              <a:rPr sz="2400" spc="140" dirty="0">
                <a:latin typeface="Cambria"/>
                <a:cs typeface="Cambria"/>
              </a:rPr>
              <a:t> </a:t>
            </a:r>
            <a:r>
              <a:rPr sz="2400" spc="90" dirty="0">
                <a:latin typeface="Cambria"/>
                <a:cs typeface="Cambria"/>
              </a:rPr>
              <a:t>ішемії</a:t>
            </a:r>
            <a:r>
              <a:rPr sz="2400" spc="105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міокарда </a:t>
            </a:r>
            <a:r>
              <a:rPr sz="2400" spc="-515" dirty="0">
                <a:latin typeface="Cambria"/>
                <a:cs typeface="Cambria"/>
              </a:rPr>
              <a:t> </a:t>
            </a:r>
            <a:r>
              <a:rPr sz="2400" spc="75" dirty="0">
                <a:latin typeface="Cambria"/>
                <a:cs typeface="Cambria"/>
              </a:rPr>
              <a:t>під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час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навантаження;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21400"/>
              </a:lnSpc>
              <a:spcBef>
                <a:spcPts val="80"/>
              </a:spcBef>
            </a:pPr>
            <a:r>
              <a:rPr sz="2200" spc="229" dirty="0">
                <a:latin typeface="Cambria"/>
                <a:cs typeface="Cambria"/>
              </a:rPr>
              <a:t>Г</a:t>
            </a:r>
            <a:r>
              <a:rPr sz="1750" spc="229" dirty="0">
                <a:latin typeface="Cambria"/>
                <a:cs typeface="Cambria"/>
              </a:rPr>
              <a:t>РУПИ </a:t>
            </a:r>
            <a:r>
              <a:rPr sz="1750" spc="225" dirty="0">
                <a:latin typeface="Cambria"/>
                <a:cs typeface="Cambria"/>
              </a:rPr>
              <a:t>НАЙБІЛЬШ </a:t>
            </a:r>
            <a:r>
              <a:rPr sz="1750" spc="220" dirty="0">
                <a:latin typeface="Cambria"/>
                <a:cs typeface="Cambria"/>
              </a:rPr>
              <a:t>ВІДОМИХ </a:t>
            </a:r>
            <a:r>
              <a:rPr sz="1750" spc="195" dirty="0">
                <a:latin typeface="Cambria"/>
                <a:cs typeface="Cambria"/>
              </a:rPr>
              <a:t>B</a:t>
            </a:r>
            <a:r>
              <a:rPr sz="2200" spc="195" dirty="0">
                <a:latin typeface="Cambria"/>
                <a:cs typeface="Cambria"/>
              </a:rPr>
              <a:t>-</a:t>
            </a:r>
            <a:r>
              <a:rPr sz="1750" spc="195" dirty="0">
                <a:latin typeface="Cambria"/>
                <a:cs typeface="Cambria"/>
              </a:rPr>
              <a:t>АДРЕНОБЛОКАТОРІВ </a:t>
            </a:r>
            <a:r>
              <a:rPr sz="1750" spc="204" dirty="0">
                <a:latin typeface="Cambria"/>
                <a:cs typeface="Cambria"/>
              </a:rPr>
              <a:t>В </a:t>
            </a:r>
            <a:r>
              <a:rPr sz="1750" spc="-375" dirty="0">
                <a:latin typeface="Cambria"/>
                <a:cs typeface="Cambria"/>
              </a:rPr>
              <a:t> </a:t>
            </a:r>
            <a:r>
              <a:rPr sz="1750" spc="215" dirty="0">
                <a:latin typeface="Cambria"/>
                <a:cs typeface="Cambria"/>
              </a:rPr>
              <a:t>ЗАЛЕЖНОСТІ</a:t>
            </a:r>
            <a:r>
              <a:rPr sz="1750" spc="210" dirty="0">
                <a:latin typeface="Cambria"/>
                <a:cs typeface="Cambria"/>
              </a:rPr>
              <a:t> </a:t>
            </a:r>
            <a:r>
              <a:rPr sz="1750" spc="195" dirty="0">
                <a:latin typeface="Cambria"/>
                <a:cs typeface="Cambria"/>
              </a:rPr>
              <a:t>ВІД</a:t>
            </a:r>
            <a:r>
              <a:rPr sz="1750" spc="229" dirty="0">
                <a:latin typeface="Cambria"/>
                <a:cs typeface="Cambria"/>
              </a:rPr>
              <a:t> </a:t>
            </a:r>
            <a:r>
              <a:rPr sz="1750" spc="195" dirty="0">
                <a:latin typeface="Cambria"/>
                <a:cs typeface="Cambria"/>
              </a:rPr>
              <a:t>ЇХ</a:t>
            </a:r>
            <a:r>
              <a:rPr sz="1750" spc="204" dirty="0">
                <a:latin typeface="Cambria"/>
                <a:cs typeface="Cambria"/>
              </a:rPr>
              <a:t> </a:t>
            </a:r>
            <a:r>
              <a:rPr sz="1750" spc="215" dirty="0">
                <a:latin typeface="Cambria"/>
                <a:cs typeface="Cambria"/>
              </a:rPr>
              <a:t>КАРДІОСЕЛЕКТИВНОСТІ</a:t>
            </a:r>
            <a:r>
              <a:rPr sz="1750" spc="229" dirty="0">
                <a:latin typeface="Cambria"/>
                <a:cs typeface="Cambria"/>
              </a:rPr>
              <a:t> </a:t>
            </a:r>
            <a:r>
              <a:rPr sz="1750" spc="155" dirty="0">
                <a:latin typeface="Cambria"/>
                <a:cs typeface="Cambria"/>
              </a:rPr>
              <a:t>ТА </a:t>
            </a:r>
            <a:r>
              <a:rPr sz="1750" spc="160" dirty="0">
                <a:latin typeface="Cambria"/>
                <a:cs typeface="Cambria"/>
              </a:rPr>
              <a:t> </a:t>
            </a:r>
            <a:r>
              <a:rPr sz="1750" spc="220" dirty="0">
                <a:latin typeface="Cambria"/>
                <a:cs typeface="Cambria"/>
              </a:rPr>
              <a:t>СИМПАТОМІМЕТИЧНОЇ</a:t>
            </a:r>
            <a:r>
              <a:rPr sz="1750" spc="200" dirty="0">
                <a:latin typeface="Cambria"/>
                <a:cs typeface="Cambria"/>
              </a:rPr>
              <a:t> АКТИВНОСТІ</a:t>
            </a:r>
            <a:endParaRPr sz="175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67941"/>
            <a:ext cx="7055484" cy="36391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0" indent="-273685">
              <a:lnSpc>
                <a:spcPct val="100000"/>
              </a:lnSpc>
              <a:spcBef>
                <a:spcPts val="105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6385" algn="l"/>
              </a:tabLst>
            </a:pPr>
            <a:r>
              <a:rPr sz="2000" spc="55" dirty="0">
                <a:latin typeface="Cambria"/>
                <a:cs typeface="Cambria"/>
              </a:rPr>
              <a:t>Некардіоселективні</a:t>
            </a:r>
            <a:r>
              <a:rPr sz="2000" spc="50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(b1-і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10" dirty="0">
                <a:latin typeface="Cambria"/>
                <a:cs typeface="Cambria"/>
              </a:rPr>
              <a:t>b2-блокатори):</a:t>
            </a:r>
            <a:endParaRPr sz="2000">
              <a:latin typeface="Cambria"/>
              <a:cs typeface="Cambria"/>
            </a:endParaRPr>
          </a:p>
          <a:p>
            <a:pPr marL="82550">
              <a:lnSpc>
                <a:spcPts val="2160"/>
              </a:lnSpc>
              <a:spcBef>
                <a:spcPts val="120"/>
              </a:spcBef>
            </a:pPr>
            <a:r>
              <a:rPr sz="2000" spc="15" dirty="0">
                <a:latin typeface="Cambria"/>
                <a:cs typeface="Cambria"/>
              </a:rPr>
              <a:t>а)</a:t>
            </a:r>
            <a:r>
              <a:rPr sz="2000" spc="105" dirty="0">
                <a:latin typeface="Cambria"/>
                <a:cs typeface="Cambria"/>
              </a:rPr>
              <a:t> </a:t>
            </a:r>
            <a:r>
              <a:rPr sz="2000" spc="50" dirty="0">
                <a:latin typeface="Cambria"/>
                <a:cs typeface="Cambria"/>
              </a:rPr>
              <a:t>не</a:t>
            </a:r>
            <a:r>
              <a:rPr sz="2000" spc="100" dirty="0">
                <a:latin typeface="Cambria"/>
                <a:cs typeface="Cambria"/>
              </a:rPr>
              <a:t> </a:t>
            </a:r>
            <a:r>
              <a:rPr sz="2000" spc="30" dirty="0">
                <a:latin typeface="Cambria"/>
                <a:cs typeface="Cambria"/>
              </a:rPr>
              <a:t>мають</a:t>
            </a:r>
            <a:r>
              <a:rPr sz="2000" spc="100" dirty="0">
                <a:latin typeface="Cambria"/>
                <a:cs typeface="Cambria"/>
              </a:rPr>
              <a:t> </a:t>
            </a:r>
            <a:r>
              <a:rPr sz="2000" spc="35" dirty="0">
                <a:latin typeface="Cambria"/>
                <a:cs typeface="Cambria"/>
              </a:rPr>
              <a:t>симпатоміметичної</a:t>
            </a:r>
            <a:r>
              <a:rPr sz="2000" spc="80" dirty="0">
                <a:latin typeface="Cambria"/>
                <a:cs typeface="Cambria"/>
              </a:rPr>
              <a:t> </a:t>
            </a:r>
            <a:r>
              <a:rPr sz="2000" spc="25" dirty="0">
                <a:latin typeface="Cambria"/>
                <a:cs typeface="Cambria"/>
              </a:rPr>
              <a:t>активності:</a:t>
            </a:r>
            <a:r>
              <a:rPr sz="2000" spc="60" dirty="0">
                <a:latin typeface="Cambria"/>
                <a:cs typeface="Cambria"/>
              </a:rPr>
              <a:t> </a:t>
            </a:r>
            <a:r>
              <a:rPr sz="2000" spc="50" dirty="0">
                <a:latin typeface="Cambria"/>
                <a:cs typeface="Cambria"/>
              </a:rPr>
              <a:t>пропранолол</a:t>
            </a:r>
            <a:endParaRPr sz="2000">
              <a:latin typeface="Cambria"/>
              <a:cs typeface="Cambria"/>
            </a:endParaRPr>
          </a:p>
          <a:p>
            <a:pPr marL="285750" marR="760730">
              <a:lnSpc>
                <a:spcPts val="1920"/>
              </a:lnSpc>
              <a:spcBef>
                <a:spcPts val="225"/>
              </a:spcBef>
            </a:pPr>
            <a:r>
              <a:rPr sz="2000" spc="75" dirty="0">
                <a:latin typeface="Cambria"/>
                <a:cs typeface="Cambria"/>
              </a:rPr>
              <a:t>(анаприлін,</a:t>
            </a:r>
            <a:r>
              <a:rPr sz="2000" spc="65" dirty="0">
                <a:latin typeface="Cambria"/>
                <a:cs typeface="Cambria"/>
              </a:rPr>
              <a:t> </a:t>
            </a:r>
            <a:r>
              <a:rPr sz="2000" spc="45" dirty="0">
                <a:latin typeface="Cambria"/>
                <a:cs typeface="Cambria"/>
              </a:rPr>
              <a:t>обзидан,</a:t>
            </a:r>
            <a:r>
              <a:rPr sz="2000" spc="60" dirty="0">
                <a:latin typeface="Cambria"/>
                <a:cs typeface="Cambria"/>
              </a:rPr>
              <a:t> індерал),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тимолол,</a:t>
            </a:r>
            <a:r>
              <a:rPr sz="2000" spc="80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соталол, </a:t>
            </a:r>
            <a:r>
              <a:rPr sz="2000" spc="-425" dirty="0">
                <a:latin typeface="Cambria"/>
                <a:cs typeface="Cambria"/>
              </a:rPr>
              <a:t> </a:t>
            </a:r>
            <a:r>
              <a:rPr sz="2000" spc="45" dirty="0">
                <a:latin typeface="Cambria"/>
                <a:cs typeface="Cambria"/>
              </a:rPr>
              <a:t>надолол;</a:t>
            </a:r>
            <a:endParaRPr sz="2000">
              <a:latin typeface="Cambria"/>
              <a:cs typeface="Cambria"/>
            </a:endParaRPr>
          </a:p>
          <a:p>
            <a:pPr marL="285750" marR="134620" indent="-273685">
              <a:lnSpc>
                <a:spcPts val="1920"/>
              </a:lnSpc>
              <a:spcBef>
                <a:spcPts val="600"/>
              </a:spcBef>
            </a:pPr>
            <a:r>
              <a:rPr sz="2000" spc="-80" dirty="0">
                <a:latin typeface="Cambria"/>
                <a:cs typeface="Cambria"/>
              </a:rPr>
              <a:t>б)</a:t>
            </a:r>
            <a:r>
              <a:rPr sz="2000" spc="-75" dirty="0">
                <a:latin typeface="Cambria"/>
                <a:cs typeface="Cambria"/>
              </a:rPr>
              <a:t> </a:t>
            </a:r>
            <a:r>
              <a:rPr sz="2000" spc="30" dirty="0">
                <a:latin typeface="Cambria"/>
                <a:cs typeface="Cambria"/>
              </a:rPr>
              <a:t>мають </a:t>
            </a:r>
            <a:r>
              <a:rPr sz="2000" spc="45" dirty="0">
                <a:latin typeface="Cambria"/>
                <a:cs typeface="Cambria"/>
              </a:rPr>
              <a:t>симпатоміметичну </a:t>
            </a:r>
            <a:r>
              <a:rPr sz="2000" spc="35" dirty="0">
                <a:latin typeface="Cambria"/>
                <a:cs typeface="Cambria"/>
              </a:rPr>
              <a:t>активність: </a:t>
            </a:r>
            <a:r>
              <a:rPr sz="2000" spc="45" dirty="0">
                <a:latin typeface="Cambria"/>
                <a:cs typeface="Cambria"/>
              </a:rPr>
              <a:t>піндолол </a:t>
            </a:r>
            <a:r>
              <a:rPr sz="2000" spc="25" dirty="0">
                <a:latin typeface="Cambria"/>
                <a:cs typeface="Cambria"/>
              </a:rPr>
              <a:t>(віскі), </a:t>
            </a:r>
            <a:r>
              <a:rPr sz="2000" spc="-430" dirty="0">
                <a:latin typeface="Cambria"/>
                <a:cs typeface="Cambria"/>
              </a:rPr>
              <a:t> </a:t>
            </a:r>
            <a:r>
              <a:rPr sz="2000" spc="30" dirty="0">
                <a:latin typeface="Cambria"/>
                <a:cs typeface="Cambria"/>
              </a:rPr>
              <a:t>окспренолол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20" dirty="0">
                <a:latin typeface="Cambria"/>
                <a:cs typeface="Cambria"/>
              </a:rPr>
              <a:t>(тразікор).</a:t>
            </a:r>
            <a:endParaRPr sz="20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000" spc="50" dirty="0">
                <a:latin typeface="Cambria"/>
                <a:cs typeface="Cambria"/>
              </a:rPr>
              <a:t>Кардіоселективні</a:t>
            </a:r>
            <a:r>
              <a:rPr sz="2000" spc="60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(b1-блокатори):</a:t>
            </a:r>
            <a:endParaRPr sz="2000">
              <a:latin typeface="Cambria"/>
              <a:cs typeface="Cambria"/>
            </a:endParaRPr>
          </a:p>
          <a:p>
            <a:pPr marL="285750" marR="107314" indent="-133350">
              <a:lnSpc>
                <a:spcPts val="1920"/>
              </a:lnSpc>
              <a:spcBef>
                <a:spcPts val="585"/>
              </a:spcBef>
            </a:pPr>
            <a:r>
              <a:rPr sz="2000" spc="15" dirty="0">
                <a:latin typeface="Cambria"/>
                <a:cs typeface="Cambria"/>
              </a:rPr>
              <a:t>а)</a:t>
            </a:r>
            <a:r>
              <a:rPr sz="2000" spc="95" dirty="0">
                <a:latin typeface="Cambria"/>
                <a:cs typeface="Cambria"/>
              </a:rPr>
              <a:t> </a:t>
            </a:r>
            <a:r>
              <a:rPr sz="2000" spc="50" dirty="0">
                <a:latin typeface="Cambria"/>
                <a:cs typeface="Cambria"/>
              </a:rPr>
              <a:t>не</a:t>
            </a:r>
            <a:r>
              <a:rPr sz="2000" spc="114" dirty="0">
                <a:latin typeface="Cambria"/>
                <a:cs typeface="Cambria"/>
              </a:rPr>
              <a:t> </a:t>
            </a:r>
            <a:r>
              <a:rPr sz="2000" spc="30" dirty="0">
                <a:latin typeface="Cambria"/>
                <a:cs typeface="Cambria"/>
              </a:rPr>
              <a:t>мають</a:t>
            </a:r>
            <a:r>
              <a:rPr sz="2000" spc="100" dirty="0">
                <a:latin typeface="Cambria"/>
                <a:cs typeface="Cambria"/>
              </a:rPr>
              <a:t> </a:t>
            </a:r>
            <a:r>
              <a:rPr sz="2000" spc="35" dirty="0">
                <a:latin typeface="Cambria"/>
                <a:cs typeface="Cambria"/>
              </a:rPr>
              <a:t>симпатоміметичної</a:t>
            </a:r>
            <a:r>
              <a:rPr sz="2000" spc="65" dirty="0">
                <a:latin typeface="Cambria"/>
                <a:cs typeface="Cambria"/>
              </a:rPr>
              <a:t> </a:t>
            </a:r>
            <a:r>
              <a:rPr sz="2000" spc="30" dirty="0">
                <a:latin typeface="Cambria"/>
                <a:cs typeface="Cambria"/>
              </a:rPr>
              <a:t>активності:</a:t>
            </a:r>
            <a:r>
              <a:rPr sz="2000" spc="65" dirty="0">
                <a:latin typeface="Cambria"/>
                <a:cs typeface="Cambria"/>
              </a:rPr>
              <a:t> </a:t>
            </a:r>
            <a:r>
              <a:rPr sz="2000" spc="20" dirty="0">
                <a:latin typeface="Cambria"/>
                <a:cs typeface="Cambria"/>
              </a:rPr>
              <a:t>метопролол </a:t>
            </a:r>
            <a:r>
              <a:rPr sz="2000" spc="-425" dirty="0">
                <a:latin typeface="Cambria"/>
                <a:cs typeface="Cambria"/>
              </a:rPr>
              <a:t> </a:t>
            </a:r>
            <a:r>
              <a:rPr sz="2000" spc="60" dirty="0">
                <a:latin typeface="Cambria"/>
                <a:cs typeface="Cambria"/>
              </a:rPr>
              <a:t>(Беталок,</a:t>
            </a:r>
            <a:r>
              <a:rPr sz="2000" spc="65" dirty="0">
                <a:latin typeface="Cambria"/>
                <a:cs typeface="Cambria"/>
              </a:rPr>
              <a:t> </a:t>
            </a:r>
            <a:r>
              <a:rPr sz="2000" spc="50" dirty="0">
                <a:latin typeface="Cambria"/>
                <a:cs typeface="Cambria"/>
              </a:rPr>
              <a:t>Корвітол,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spc="45" dirty="0">
                <a:latin typeface="Cambria"/>
                <a:cs typeface="Cambria"/>
              </a:rPr>
              <a:t>метопролол-Акрі,</a:t>
            </a:r>
            <a:r>
              <a:rPr sz="2000" spc="50" dirty="0">
                <a:latin typeface="Cambria"/>
                <a:cs typeface="Cambria"/>
              </a:rPr>
              <a:t> </a:t>
            </a:r>
            <a:r>
              <a:rPr sz="2000" spc="175" dirty="0">
                <a:latin typeface="Cambria"/>
                <a:cs typeface="Cambria"/>
              </a:rPr>
              <a:t>ЕГІЛОК), </a:t>
            </a:r>
            <a:r>
              <a:rPr sz="2000" spc="180" dirty="0">
                <a:latin typeface="Cambria"/>
                <a:cs typeface="Cambria"/>
              </a:rPr>
              <a:t> </a:t>
            </a:r>
            <a:r>
              <a:rPr sz="2000" spc="35" dirty="0">
                <a:latin typeface="Cambria"/>
                <a:cs typeface="Cambria"/>
              </a:rPr>
              <a:t>атенолол</a:t>
            </a:r>
            <a:r>
              <a:rPr sz="2000" spc="85" dirty="0">
                <a:latin typeface="Cambria"/>
                <a:cs typeface="Cambria"/>
              </a:rPr>
              <a:t> </a:t>
            </a:r>
            <a:r>
              <a:rPr sz="2000" spc="15" dirty="0">
                <a:latin typeface="Cambria"/>
                <a:cs typeface="Cambria"/>
              </a:rPr>
              <a:t>(тенормін),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50" dirty="0">
                <a:latin typeface="Cambria"/>
                <a:cs typeface="Cambria"/>
              </a:rPr>
              <a:t>талінолол</a:t>
            </a:r>
            <a:r>
              <a:rPr sz="2000" spc="90" dirty="0">
                <a:latin typeface="Cambria"/>
                <a:cs typeface="Cambria"/>
              </a:rPr>
              <a:t> </a:t>
            </a:r>
            <a:r>
              <a:rPr sz="2000" spc="30" dirty="0">
                <a:latin typeface="Cambria"/>
                <a:cs typeface="Cambria"/>
              </a:rPr>
              <a:t>(корданум),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25" dirty="0">
                <a:latin typeface="Cambria"/>
                <a:cs typeface="Cambria"/>
              </a:rPr>
              <a:t>небіволол </a:t>
            </a:r>
            <a:r>
              <a:rPr sz="2000" spc="30" dirty="0">
                <a:latin typeface="Cambria"/>
                <a:cs typeface="Cambria"/>
              </a:rPr>
              <a:t> </a:t>
            </a:r>
            <a:r>
              <a:rPr sz="2000" spc="165" dirty="0">
                <a:latin typeface="Cambria"/>
                <a:cs typeface="Cambria"/>
              </a:rPr>
              <a:t>(НЕБІЛЕТ),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20" dirty="0">
                <a:latin typeface="Cambria"/>
                <a:cs typeface="Cambria"/>
              </a:rPr>
              <a:t>бісопролол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10" dirty="0">
                <a:latin typeface="Cambria"/>
                <a:cs typeface="Cambria"/>
              </a:rPr>
              <a:t>(Конкор);</a:t>
            </a:r>
            <a:endParaRPr sz="2000">
              <a:latin typeface="Cambria"/>
              <a:cs typeface="Cambria"/>
            </a:endParaRPr>
          </a:p>
          <a:p>
            <a:pPr marL="152400">
              <a:lnSpc>
                <a:spcPts val="2160"/>
              </a:lnSpc>
              <a:spcBef>
                <a:spcPts val="135"/>
              </a:spcBef>
            </a:pPr>
            <a:r>
              <a:rPr sz="2000" spc="-80" dirty="0">
                <a:latin typeface="Cambria"/>
                <a:cs typeface="Cambria"/>
              </a:rPr>
              <a:t>б)</a:t>
            </a:r>
            <a:r>
              <a:rPr sz="2000" spc="80" dirty="0">
                <a:latin typeface="Cambria"/>
                <a:cs typeface="Cambria"/>
              </a:rPr>
              <a:t> </a:t>
            </a:r>
            <a:r>
              <a:rPr sz="2000" spc="30" dirty="0">
                <a:latin typeface="Cambria"/>
                <a:cs typeface="Cambria"/>
              </a:rPr>
              <a:t>мають</a:t>
            </a:r>
            <a:r>
              <a:rPr sz="2000" spc="85" dirty="0">
                <a:latin typeface="Cambria"/>
                <a:cs typeface="Cambria"/>
              </a:rPr>
              <a:t> </a:t>
            </a:r>
            <a:r>
              <a:rPr sz="2000" spc="45" dirty="0">
                <a:latin typeface="Cambria"/>
                <a:cs typeface="Cambria"/>
              </a:rPr>
              <a:t>симпатоміметичну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35" dirty="0">
                <a:latin typeface="Cambria"/>
                <a:cs typeface="Cambria"/>
              </a:rPr>
              <a:t>активність:</a:t>
            </a:r>
            <a:r>
              <a:rPr sz="2000" spc="65" dirty="0">
                <a:latin typeface="Cambria"/>
                <a:cs typeface="Cambria"/>
              </a:rPr>
              <a:t> </a:t>
            </a:r>
            <a:r>
              <a:rPr sz="2000" spc="50" dirty="0">
                <a:latin typeface="Cambria"/>
                <a:cs typeface="Cambria"/>
              </a:rPr>
              <a:t>ацебуталол</a:t>
            </a:r>
            <a:endParaRPr sz="2000">
              <a:latin typeface="Cambria"/>
              <a:cs typeface="Cambria"/>
            </a:endParaRPr>
          </a:p>
          <a:p>
            <a:pPr marL="285750">
              <a:lnSpc>
                <a:spcPts val="2160"/>
              </a:lnSpc>
            </a:pPr>
            <a:r>
              <a:rPr sz="2000" spc="30" dirty="0">
                <a:latin typeface="Cambria"/>
                <a:cs typeface="Cambria"/>
              </a:rPr>
              <a:t>(сектраль),</a:t>
            </a:r>
            <a:r>
              <a:rPr sz="2000" spc="45" dirty="0">
                <a:latin typeface="Cambria"/>
                <a:cs typeface="Cambria"/>
              </a:rPr>
              <a:t> </a:t>
            </a:r>
            <a:r>
              <a:rPr sz="2000" spc="50" dirty="0">
                <a:latin typeface="Cambria"/>
                <a:cs typeface="Cambria"/>
              </a:rPr>
              <a:t>целіпролол</a:t>
            </a:r>
            <a:endParaRPr sz="2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614963"/>
            <a:ext cx="5989955" cy="108902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21400"/>
              </a:lnSpc>
              <a:spcBef>
                <a:spcPts val="75"/>
              </a:spcBef>
            </a:pPr>
            <a:r>
              <a:rPr sz="2200" spc="204" dirty="0">
                <a:latin typeface="Cambria"/>
                <a:cs typeface="Cambria"/>
              </a:rPr>
              <a:t>О</a:t>
            </a:r>
            <a:r>
              <a:rPr sz="1750" spc="204" dirty="0">
                <a:latin typeface="Cambria"/>
                <a:cs typeface="Cambria"/>
              </a:rPr>
              <a:t>РІЄНТОВНІ </a:t>
            </a:r>
            <a:r>
              <a:rPr sz="1750" spc="240" dirty="0">
                <a:latin typeface="Cambria"/>
                <a:cs typeface="Cambria"/>
              </a:rPr>
              <a:t>ДОЗИ </a:t>
            </a:r>
            <a:r>
              <a:rPr sz="1750" spc="190" dirty="0">
                <a:latin typeface="Cambria"/>
                <a:cs typeface="Cambria"/>
              </a:rPr>
              <a:t>Β</a:t>
            </a:r>
            <a:r>
              <a:rPr sz="2200" spc="190" dirty="0">
                <a:latin typeface="Cambria"/>
                <a:cs typeface="Cambria"/>
              </a:rPr>
              <a:t>-</a:t>
            </a:r>
            <a:r>
              <a:rPr sz="1750" spc="190" dirty="0">
                <a:latin typeface="Cambria"/>
                <a:cs typeface="Cambria"/>
              </a:rPr>
              <a:t>АДРЕНОБЛОКАТОРІВ</a:t>
            </a:r>
            <a:r>
              <a:rPr sz="2200" spc="190" dirty="0">
                <a:latin typeface="Cambria"/>
                <a:cs typeface="Cambria"/>
              </a:rPr>
              <a:t>, </a:t>
            </a:r>
            <a:r>
              <a:rPr sz="1750" spc="275" dirty="0">
                <a:latin typeface="Cambria"/>
                <a:cs typeface="Cambria"/>
              </a:rPr>
              <a:t>ЩО </a:t>
            </a:r>
            <a:r>
              <a:rPr sz="1750" spc="280" dirty="0">
                <a:latin typeface="Cambria"/>
                <a:cs typeface="Cambria"/>
              </a:rPr>
              <a:t> </a:t>
            </a:r>
            <a:r>
              <a:rPr sz="1750" spc="229" dirty="0">
                <a:latin typeface="Cambria"/>
                <a:cs typeface="Cambria"/>
              </a:rPr>
              <a:t>РЕКОМЕНДУЮТЬСЯ</a:t>
            </a:r>
            <a:r>
              <a:rPr sz="1750" spc="210" dirty="0">
                <a:latin typeface="Cambria"/>
                <a:cs typeface="Cambria"/>
              </a:rPr>
              <a:t> </a:t>
            </a:r>
            <a:r>
              <a:rPr sz="1750" spc="235" dirty="0">
                <a:latin typeface="Cambria"/>
                <a:cs typeface="Cambria"/>
              </a:rPr>
              <a:t>ДЛЯ</a:t>
            </a:r>
            <a:r>
              <a:rPr sz="1750" spc="210" dirty="0">
                <a:latin typeface="Cambria"/>
                <a:cs typeface="Cambria"/>
              </a:rPr>
              <a:t> </a:t>
            </a:r>
            <a:r>
              <a:rPr sz="1750" spc="215" dirty="0">
                <a:latin typeface="Cambria"/>
                <a:cs typeface="Cambria"/>
              </a:rPr>
              <a:t>ЛІКУВАННЯ</a:t>
            </a:r>
            <a:r>
              <a:rPr sz="1750" spc="210" dirty="0">
                <a:latin typeface="Cambria"/>
                <a:cs typeface="Cambria"/>
              </a:rPr>
              <a:t> </a:t>
            </a:r>
            <a:r>
              <a:rPr sz="1750" spc="225" dirty="0">
                <a:latin typeface="Cambria"/>
                <a:cs typeface="Cambria"/>
              </a:rPr>
              <a:t>ХВОРИХ</a:t>
            </a:r>
            <a:r>
              <a:rPr sz="1750" spc="210" dirty="0">
                <a:latin typeface="Cambria"/>
                <a:cs typeface="Cambria"/>
              </a:rPr>
              <a:t> </a:t>
            </a:r>
            <a:r>
              <a:rPr sz="1750" spc="175" dirty="0">
                <a:latin typeface="Cambria"/>
                <a:cs typeface="Cambria"/>
              </a:rPr>
              <a:t>ЗІ </a:t>
            </a:r>
            <a:r>
              <a:rPr sz="1750" spc="-370" dirty="0">
                <a:latin typeface="Cambria"/>
                <a:cs typeface="Cambria"/>
              </a:rPr>
              <a:t> </a:t>
            </a:r>
            <a:r>
              <a:rPr sz="1750" spc="210" dirty="0">
                <a:latin typeface="Cambria"/>
                <a:cs typeface="Cambria"/>
              </a:rPr>
              <a:t>СТАБІЛЬНОЮ</a:t>
            </a:r>
            <a:r>
              <a:rPr sz="1750" spc="204" dirty="0">
                <a:latin typeface="Cambria"/>
                <a:cs typeface="Cambria"/>
              </a:rPr>
              <a:t> </a:t>
            </a:r>
            <a:r>
              <a:rPr sz="1750" spc="220" dirty="0">
                <a:latin typeface="Cambria"/>
                <a:cs typeface="Cambria"/>
              </a:rPr>
              <a:t>СТЕНОКАРДІЄЮ НАПРУГИ</a:t>
            </a:r>
            <a:endParaRPr sz="1750">
              <a:latin typeface="Cambria"/>
              <a:cs typeface="Cambr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77862" y="1982851"/>
          <a:ext cx="7772400" cy="42788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4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39">
                <a:tc>
                  <a:txBody>
                    <a:bodyPr/>
                    <a:lstStyle/>
                    <a:p>
                      <a:pPr marL="413384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Препарат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4673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Орієнтовні</a:t>
                      </a:r>
                      <a:r>
                        <a:rPr sz="20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дози</a:t>
                      </a:r>
                      <a:r>
                        <a:rPr sz="20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(мг)</a:t>
                      </a:r>
                      <a:r>
                        <a:rPr sz="20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і</a:t>
                      </a: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кратність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прийому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27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15" dirty="0">
                          <a:latin typeface="Times New Roman"/>
                          <a:cs typeface="Times New Roman"/>
                        </a:rPr>
                        <a:t>добові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разові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265" marR="403225" indent="-58419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кр</a:t>
                      </a:r>
                      <a:r>
                        <a:rPr sz="2000" b="1" spc="-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2000" b="1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і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2000" b="1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прийому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Пропранолол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60–160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20–40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3–4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Метопролол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75–225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25–75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3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Атенолол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50–200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50–100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1–2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Талінолол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100–200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100–200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Бісопролол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5–20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5–20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Піндолол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15–40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5–10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3–4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Надолол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40–80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40–80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Бетаксолол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10–20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10–20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419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75" dirty="0"/>
              <a:t>БЛОКАТОРИ</a:t>
            </a:r>
            <a:r>
              <a:rPr spc="-5" dirty="0"/>
              <a:t> </a:t>
            </a:r>
            <a:r>
              <a:rPr spc="-15" dirty="0"/>
              <a:t>ПОВІЛЬНИХ</a:t>
            </a:r>
            <a:r>
              <a:rPr spc="15" dirty="0"/>
              <a:t> </a:t>
            </a:r>
            <a:r>
              <a:rPr spc="-35" dirty="0"/>
              <a:t>КАЛЬЦІЄВИХ</a:t>
            </a:r>
            <a:r>
              <a:rPr spc="5" dirty="0"/>
              <a:t> </a:t>
            </a:r>
            <a:r>
              <a:rPr spc="-45" dirty="0"/>
              <a:t>КАНАЛІВ </a:t>
            </a:r>
            <a:r>
              <a:rPr spc="-625" dirty="0"/>
              <a:t> </a:t>
            </a:r>
            <a:r>
              <a:rPr spc="-35" dirty="0"/>
              <a:t>(АНТАГОНІСТИ</a:t>
            </a:r>
            <a:r>
              <a:rPr spc="35" dirty="0"/>
              <a:t> </a:t>
            </a:r>
            <a:r>
              <a:rPr spc="-40" dirty="0"/>
              <a:t>КАЛЬЦІЮ)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973707"/>
            <a:ext cx="7169784" cy="332994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85750" marR="5080" indent="-273685">
              <a:lnSpc>
                <a:spcPts val="2590"/>
              </a:lnSpc>
              <a:spcBef>
                <a:spcPts val="425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6385" algn="l"/>
              </a:tabLst>
            </a:pPr>
            <a:r>
              <a:rPr sz="2400" spc="114" dirty="0">
                <a:latin typeface="Cambria"/>
                <a:cs typeface="Cambria"/>
              </a:rPr>
              <a:t>Найбільш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90" dirty="0">
                <a:latin typeface="Cambria"/>
                <a:cs typeface="Cambria"/>
              </a:rPr>
              <a:t>важливими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40" dirty="0">
                <a:latin typeface="Cambria"/>
                <a:cs typeface="Cambria"/>
              </a:rPr>
              <a:t>властивостями,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які </a:t>
            </a:r>
            <a:r>
              <a:rPr sz="2400" spc="90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визначають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терапевтичний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ефект</a:t>
            </a:r>
            <a:r>
              <a:rPr sz="2400" spc="140" dirty="0">
                <a:latin typeface="Cambria"/>
                <a:cs typeface="Cambria"/>
              </a:rPr>
              <a:t> </a:t>
            </a:r>
            <a:r>
              <a:rPr sz="2400" spc="40" dirty="0">
                <a:latin typeface="Cambria"/>
                <a:cs typeface="Cambria"/>
              </a:rPr>
              <a:t>антагоністів </a:t>
            </a:r>
            <a:r>
              <a:rPr sz="2400" spc="-509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кальцію,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-15" dirty="0">
                <a:latin typeface="Cambria"/>
                <a:cs typeface="Cambria"/>
              </a:rPr>
              <a:t>є:</a:t>
            </a:r>
            <a:endParaRPr sz="2400">
              <a:latin typeface="Cambria"/>
              <a:cs typeface="Cambria"/>
            </a:endParaRPr>
          </a:p>
          <a:p>
            <a:pPr marL="687705" lvl="1" indent="-33718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688340" algn="l"/>
              </a:tabLst>
            </a:pPr>
            <a:r>
              <a:rPr sz="2400" spc="90" dirty="0">
                <a:latin typeface="Cambria"/>
                <a:cs typeface="Cambria"/>
              </a:rPr>
              <a:t>Негативна</a:t>
            </a:r>
            <a:r>
              <a:rPr sz="2400" spc="110" dirty="0">
                <a:latin typeface="Cambria"/>
                <a:cs typeface="Cambria"/>
              </a:rPr>
              <a:t> </a:t>
            </a:r>
            <a:r>
              <a:rPr sz="2400" spc="30" dirty="0">
                <a:latin typeface="Cambria"/>
                <a:cs typeface="Cambria"/>
              </a:rPr>
              <a:t>інотропну</a:t>
            </a:r>
            <a:r>
              <a:rPr sz="2400" spc="114" dirty="0">
                <a:latin typeface="Cambria"/>
                <a:cs typeface="Cambria"/>
              </a:rPr>
              <a:t> </a:t>
            </a:r>
            <a:r>
              <a:rPr sz="2400" spc="95" dirty="0">
                <a:latin typeface="Cambria"/>
                <a:cs typeface="Cambria"/>
              </a:rPr>
              <a:t>дія.</a:t>
            </a:r>
            <a:endParaRPr sz="2400">
              <a:latin typeface="Cambria"/>
              <a:cs typeface="Cambria"/>
            </a:endParaRPr>
          </a:p>
          <a:p>
            <a:pPr marL="285750" marR="386080" lvl="1" indent="65405">
              <a:lnSpc>
                <a:spcPts val="2590"/>
              </a:lnSpc>
              <a:spcBef>
                <a:spcPts val="640"/>
              </a:spcBef>
              <a:buAutoNum type="arabicPeriod"/>
              <a:tabLst>
                <a:tab pos="688340" algn="l"/>
              </a:tabLst>
            </a:pPr>
            <a:r>
              <a:rPr sz="2400" spc="90" dirty="0">
                <a:latin typeface="Cambria"/>
                <a:cs typeface="Cambria"/>
              </a:rPr>
              <a:t>Негативна</a:t>
            </a:r>
            <a:r>
              <a:rPr sz="2400" spc="110" dirty="0">
                <a:latin typeface="Cambria"/>
                <a:cs typeface="Cambria"/>
              </a:rPr>
              <a:t> </a:t>
            </a:r>
            <a:r>
              <a:rPr sz="2400" spc="25" dirty="0">
                <a:latin typeface="Cambria"/>
                <a:cs typeface="Cambria"/>
              </a:rPr>
              <a:t>хронотропну</a:t>
            </a:r>
            <a:r>
              <a:rPr sz="2400" spc="110" dirty="0">
                <a:latin typeface="Cambria"/>
                <a:cs typeface="Cambria"/>
              </a:rPr>
              <a:t> </a:t>
            </a:r>
            <a:r>
              <a:rPr sz="2400" spc="75" dirty="0">
                <a:latin typeface="Cambria"/>
                <a:cs typeface="Cambria"/>
              </a:rPr>
              <a:t>дія</a:t>
            </a:r>
            <a:r>
              <a:rPr sz="2400" spc="114" dirty="0">
                <a:latin typeface="Cambria"/>
                <a:cs typeface="Cambria"/>
              </a:rPr>
              <a:t> </a:t>
            </a:r>
            <a:r>
              <a:rPr sz="2400" spc="60" dirty="0">
                <a:latin typeface="Cambria"/>
                <a:cs typeface="Cambria"/>
              </a:rPr>
              <a:t>(пригнічення </a:t>
            </a:r>
            <a:r>
              <a:rPr sz="2400" spc="-509" dirty="0">
                <a:latin typeface="Cambria"/>
                <a:cs typeface="Cambria"/>
              </a:rPr>
              <a:t> </a:t>
            </a:r>
            <a:r>
              <a:rPr sz="2400" spc="40" dirty="0">
                <a:latin typeface="Cambria"/>
                <a:cs typeface="Cambria"/>
              </a:rPr>
              <a:t>автоматизму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105" dirty="0">
                <a:latin typeface="Cambria"/>
                <a:cs typeface="Cambria"/>
              </a:rPr>
              <a:t>СА-вузла).</a:t>
            </a:r>
            <a:endParaRPr sz="2400">
              <a:latin typeface="Cambria"/>
              <a:cs typeface="Cambria"/>
            </a:endParaRPr>
          </a:p>
          <a:p>
            <a:pPr marL="601980" lvl="1" indent="-337185">
              <a:lnSpc>
                <a:spcPct val="100000"/>
              </a:lnSpc>
              <a:spcBef>
                <a:spcPts val="275"/>
              </a:spcBef>
              <a:buAutoNum type="arabicPeriod"/>
              <a:tabLst>
                <a:tab pos="602615" algn="l"/>
              </a:tabLst>
            </a:pPr>
            <a:r>
              <a:rPr sz="2400" spc="90" dirty="0">
                <a:latin typeface="Cambria"/>
                <a:cs typeface="Cambria"/>
              </a:rPr>
              <a:t>Системна</a:t>
            </a:r>
            <a:r>
              <a:rPr sz="2400" spc="95" dirty="0">
                <a:latin typeface="Cambria"/>
                <a:cs typeface="Cambria"/>
              </a:rPr>
              <a:t> </a:t>
            </a:r>
            <a:r>
              <a:rPr sz="2400" spc="75" dirty="0">
                <a:latin typeface="Cambria"/>
                <a:cs typeface="Cambria"/>
              </a:rPr>
              <a:t>вазодилатація.</a:t>
            </a:r>
            <a:endParaRPr sz="2400">
              <a:latin typeface="Cambria"/>
              <a:cs typeface="Cambria"/>
            </a:endParaRPr>
          </a:p>
          <a:p>
            <a:pPr marL="285750" marR="1691005" lvl="1" indent="-20320">
              <a:lnSpc>
                <a:spcPts val="2590"/>
              </a:lnSpc>
              <a:spcBef>
                <a:spcPts val="640"/>
              </a:spcBef>
              <a:buAutoNum type="arabicPeriod"/>
              <a:tabLst>
                <a:tab pos="602615" algn="l"/>
              </a:tabLst>
            </a:pPr>
            <a:r>
              <a:rPr sz="2400" spc="135" dirty="0">
                <a:latin typeface="Cambria"/>
                <a:cs typeface="Cambria"/>
              </a:rPr>
              <a:t>Дилат</a:t>
            </a:r>
            <a:r>
              <a:rPr sz="2400" spc="110" dirty="0">
                <a:latin typeface="Cambria"/>
                <a:cs typeface="Cambria"/>
              </a:rPr>
              <a:t>а</a:t>
            </a:r>
            <a:r>
              <a:rPr sz="2400" spc="90" dirty="0">
                <a:latin typeface="Cambria"/>
                <a:cs typeface="Cambria"/>
              </a:rPr>
              <a:t>ці</a:t>
            </a:r>
            <a:r>
              <a:rPr sz="2400" spc="120" dirty="0">
                <a:latin typeface="Cambria"/>
                <a:cs typeface="Cambria"/>
              </a:rPr>
              <a:t>я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245" dirty="0">
                <a:latin typeface="Cambria"/>
                <a:cs typeface="Cambria"/>
              </a:rPr>
              <a:t>КА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і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-509" dirty="0">
                <a:latin typeface="Cambria"/>
                <a:cs typeface="Cambria"/>
              </a:rPr>
              <a:t>/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аб</a:t>
            </a:r>
            <a:r>
              <a:rPr sz="2400" spc="5" dirty="0">
                <a:latin typeface="Cambria"/>
                <a:cs typeface="Cambria"/>
              </a:rPr>
              <a:t>о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30" dirty="0">
                <a:latin typeface="Cambria"/>
                <a:cs typeface="Cambria"/>
              </a:rPr>
              <a:t>з</a:t>
            </a:r>
            <a:r>
              <a:rPr sz="2400" spc="35" dirty="0">
                <a:latin typeface="Cambria"/>
                <a:cs typeface="Cambria"/>
              </a:rPr>
              <a:t>апобіг</a:t>
            </a:r>
            <a:r>
              <a:rPr sz="2400" spc="105" dirty="0">
                <a:latin typeface="Cambria"/>
                <a:cs typeface="Cambria"/>
              </a:rPr>
              <a:t>анн</a:t>
            </a:r>
            <a:r>
              <a:rPr sz="2400" spc="65" dirty="0">
                <a:latin typeface="Cambria"/>
                <a:cs typeface="Cambria"/>
              </a:rPr>
              <a:t>я  </a:t>
            </a:r>
            <a:r>
              <a:rPr sz="2400" spc="40" dirty="0">
                <a:latin typeface="Cambria"/>
                <a:cs typeface="Cambria"/>
              </a:rPr>
              <a:t>коронароспазму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0527" y="126373"/>
            <a:ext cx="6443471" cy="106996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4540" y="994994"/>
            <a:ext cx="641985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50" dirty="0"/>
              <a:t>ТЕРАПЕВТИЧНІ</a:t>
            </a:r>
            <a:r>
              <a:rPr sz="2800" spc="80" dirty="0"/>
              <a:t> </a:t>
            </a:r>
            <a:r>
              <a:rPr sz="2800" spc="-100" dirty="0"/>
              <a:t>ДОЗИ</a:t>
            </a:r>
            <a:r>
              <a:rPr sz="2800" spc="30" dirty="0"/>
              <a:t> </a:t>
            </a:r>
            <a:r>
              <a:rPr sz="2800" spc="-40" dirty="0"/>
              <a:t>АНТАГОНІСТІВ </a:t>
            </a:r>
            <a:r>
              <a:rPr sz="2800" spc="-725" dirty="0"/>
              <a:t> </a:t>
            </a:r>
            <a:r>
              <a:rPr sz="2800" spc="-50" dirty="0"/>
              <a:t>КАЛЬЦІЮ</a:t>
            </a:r>
            <a:endParaRPr sz="2800"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79450" y="1974850"/>
          <a:ext cx="7772400" cy="46634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4487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955"/>
                        </a:spcBef>
                      </a:pPr>
                      <a:r>
                        <a:rPr sz="2800" b="1" spc="-10" dirty="0">
                          <a:latin typeface="Times New Roman"/>
                          <a:cs typeface="Times New Roman"/>
                        </a:rPr>
                        <a:t>Препарат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2482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955"/>
                        </a:spcBef>
                      </a:pPr>
                      <a:r>
                        <a:rPr sz="2800" b="1" spc="-20" dirty="0">
                          <a:latin typeface="Times New Roman"/>
                          <a:cs typeface="Times New Roman"/>
                        </a:rPr>
                        <a:t>Разові </a:t>
                      </a:r>
                      <a:r>
                        <a:rPr sz="2800" b="1" spc="-5" dirty="0">
                          <a:latin typeface="Times New Roman"/>
                          <a:cs typeface="Times New Roman"/>
                        </a:rPr>
                        <a:t>дози,</a:t>
                      </a:r>
                      <a:r>
                        <a:rPr sz="28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b="1" spc="-10" dirty="0">
                          <a:latin typeface="Times New Roman"/>
                          <a:cs typeface="Times New Roman"/>
                        </a:rPr>
                        <a:t>мг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2482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68044">
                        <a:lnSpc>
                          <a:spcPct val="100400"/>
                        </a:lnSpc>
                        <a:spcBef>
                          <a:spcPts val="250"/>
                        </a:spcBef>
                      </a:pPr>
                      <a:r>
                        <a:rPr sz="2800" b="1" spc="-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2800" b="1" spc="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2800" b="1" spc="-6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2800" b="1" spc="-5" dirty="0">
                          <a:latin typeface="Times New Roman"/>
                          <a:cs typeface="Times New Roman"/>
                        </a:rPr>
                        <a:t>тність  </a:t>
                      </a:r>
                      <a:r>
                        <a:rPr sz="2800" b="1" spc="-15" dirty="0">
                          <a:latin typeface="Times New Roman"/>
                          <a:cs typeface="Times New Roman"/>
                        </a:rPr>
                        <a:t>прийому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2800" b="1" spc="-10" dirty="0">
                          <a:latin typeface="Times New Roman"/>
                          <a:cs typeface="Times New Roman"/>
                        </a:rPr>
                        <a:t>Верапаміл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2800" b="1" dirty="0">
                          <a:latin typeface="Times New Roman"/>
                          <a:cs typeface="Times New Roman"/>
                        </a:rPr>
                        <a:t>80–120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2800" b="1" dirty="0">
                          <a:latin typeface="Times New Roman"/>
                          <a:cs typeface="Times New Roman"/>
                        </a:rPr>
                        <a:t>2–3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marL="91440" marR="708660">
                        <a:lnSpc>
                          <a:spcPct val="100400"/>
                        </a:lnSpc>
                        <a:spcBef>
                          <a:spcPts val="250"/>
                        </a:spcBef>
                      </a:pPr>
                      <a:r>
                        <a:rPr sz="2800" b="1" dirty="0">
                          <a:latin typeface="Times New Roman"/>
                          <a:cs typeface="Times New Roman"/>
                        </a:rPr>
                        <a:t>Ніф</a:t>
                      </a:r>
                      <a:r>
                        <a:rPr sz="2800" b="1" spc="-4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2800" b="1" dirty="0">
                          <a:latin typeface="Times New Roman"/>
                          <a:cs typeface="Times New Roman"/>
                        </a:rPr>
                        <a:t>дипі</a:t>
                      </a:r>
                      <a:r>
                        <a:rPr sz="2800" b="1" spc="-1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2800" b="1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2800" b="1" spc="-5" dirty="0">
                          <a:latin typeface="Times New Roman"/>
                          <a:cs typeface="Times New Roman"/>
                        </a:rPr>
                        <a:t>ретард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960"/>
                        </a:spcBef>
                      </a:pPr>
                      <a:r>
                        <a:rPr sz="2800" b="1" dirty="0">
                          <a:latin typeface="Times New Roman"/>
                          <a:cs typeface="Times New Roman"/>
                        </a:rPr>
                        <a:t>20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2489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960"/>
                        </a:spcBef>
                      </a:pPr>
                      <a:r>
                        <a:rPr sz="2800" b="1" dirty="0">
                          <a:latin typeface="Times New Roman"/>
                          <a:cs typeface="Times New Roman"/>
                        </a:rPr>
                        <a:t>1–2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2489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2800" b="1" spc="-15" dirty="0">
                          <a:latin typeface="Times New Roman"/>
                          <a:cs typeface="Times New Roman"/>
                        </a:rPr>
                        <a:t>Амлодипін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2800" b="1" dirty="0">
                          <a:latin typeface="Times New Roman"/>
                          <a:cs typeface="Times New Roman"/>
                        </a:rPr>
                        <a:t>5–10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28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59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2800" b="1" spc="-15" dirty="0">
                          <a:latin typeface="Times New Roman"/>
                          <a:cs typeface="Times New Roman"/>
                        </a:rPr>
                        <a:t>Фелодипін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2800" b="1" dirty="0">
                          <a:latin typeface="Times New Roman"/>
                          <a:cs typeface="Times New Roman"/>
                        </a:rPr>
                        <a:t>5–10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28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marL="91440" marR="731520">
                        <a:lnSpc>
                          <a:spcPct val="100400"/>
                        </a:lnSpc>
                        <a:spcBef>
                          <a:spcPts val="254"/>
                        </a:spcBef>
                      </a:pPr>
                      <a:r>
                        <a:rPr sz="2800" b="1" dirty="0">
                          <a:latin typeface="Times New Roman"/>
                          <a:cs typeface="Times New Roman"/>
                        </a:rPr>
                        <a:t>Дилті</a:t>
                      </a:r>
                      <a:r>
                        <a:rPr sz="2800" b="1" spc="1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2800" b="1" dirty="0">
                          <a:latin typeface="Times New Roman"/>
                          <a:cs typeface="Times New Roman"/>
                        </a:rPr>
                        <a:t>зе</a:t>
                      </a:r>
                      <a:r>
                        <a:rPr sz="2800" b="1" spc="-1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2800" b="1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2800" b="1" spc="-5" dirty="0">
                          <a:latin typeface="Times New Roman"/>
                          <a:cs typeface="Times New Roman"/>
                        </a:rPr>
                        <a:t>ретард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960"/>
                        </a:spcBef>
                      </a:pPr>
                      <a:r>
                        <a:rPr sz="2800" b="1" dirty="0">
                          <a:latin typeface="Times New Roman"/>
                          <a:cs typeface="Times New Roman"/>
                        </a:rPr>
                        <a:t>90–180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2489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960"/>
                        </a:spcBef>
                      </a:pPr>
                      <a:r>
                        <a:rPr sz="28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2489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6239"/>
            <a:ext cx="30226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250" dirty="0">
                <a:latin typeface="Cambria"/>
                <a:cs typeface="Cambria"/>
              </a:rPr>
              <a:t>І</a:t>
            </a:r>
            <a:r>
              <a:rPr spc="250" dirty="0">
                <a:latin typeface="Cambria"/>
                <a:cs typeface="Cambria"/>
              </a:rPr>
              <a:t>НГІБІТОРИ</a:t>
            </a:r>
            <a:r>
              <a:rPr spc="254" dirty="0">
                <a:latin typeface="Cambria"/>
                <a:cs typeface="Cambria"/>
              </a:rPr>
              <a:t> </a:t>
            </a:r>
            <a:r>
              <a:rPr sz="3000" spc="345" dirty="0">
                <a:latin typeface="Cambria"/>
                <a:cs typeface="Cambria"/>
              </a:rPr>
              <a:t>АПФ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28597"/>
            <a:ext cx="7118984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0" marR="5080" indent="-273685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6385" algn="l"/>
              </a:tabLst>
            </a:pPr>
            <a:r>
              <a:rPr sz="2400" spc="40" dirty="0">
                <a:latin typeface="Cambria"/>
                <a:cs typeface="Cambria"/>
              </a:rPr>
              <a:t>Інгібітори</a:t>
            </a:r>
            <a:r>
              <a:rPr sz="2400" spc="110" dirty="0">
                <a:latin typeface="Cambria"/>
                <a:cs typeface="Cambria"/>
              </a:rPr>
              <a:t> </a:t>
            </a:r>
            <a:r>
              <a:rPr sz="2400" spc="280" dirty="0">
                <a:latin typeface="Cambria"/>
                <a:cs typeface="Cambria"/>
              </a:rPr>
              <a:t>АПФ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останнім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часом</a:t>
            </a:r>
            <a:r>
              <a:rPr sz="2400" spc="114" dirty="0">
                <a:latin typeface="Cambria"/>
                <a:cs typeface="Cambria"/>
              </a:rPr>
              <a:t> </a:t>
            </a:r>
            <a:r>
              <a:rPr sz="2400" spc="20" dirty="0">
                <a:latin typeface="Cambria"/>
                <a:cs typeface="Cambria"/>
              </a:rPr>
              <a:t>все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90" dirty="0">
                <a:latin typeface="Cambria"/>
                <a:cs typeface="Cambria"/>
              </a:rPr>
              <a:t>ширше </a:t>
            </a:r>
            <a:r>
              <a:rPr sz="2400" spc="95" dirty="0">
                <a:latin typeface="Cambria"/>
                <a:cs typeface="Cambria"/>
              </a:rPr>
              <a:t> </a:t>
            </a:r>
            <a:r>
              <a:rPr sz="2400" spc="10" dirty="0">
                <a:latin typeface="Cambria"/>
                <a:cs typeface="Cambria"/>
              </a:rPr>
              <a:t>використовуються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30" dirty="0">
                <a:latin typeface="Cambria"/>
                <a:cs typeface="Cambria"/>
              </a:rPr>
              <a:t>в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лікуванні</a:t>
            </a:r>
            <a:r>
              <a:rPr sz="2400" spc="140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хворих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125" dirty="0">
                <a:latin typeface="Cambria"/>
                <a:cs typeface="Cambria"/>
              </a:rPr>
              <a:t>на </a:t>
            </a:r>
            <a:r>
              <a:rPr sz="2400" spc="295" dirty="0">
                <a:latin typeface="Cambria"/>
                <a:cs typeface="Cambria"/>
              </a:rPr>
              <a:t>ІХС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20" dirty="0">
                <a:latin typeface="Cambria"/>
                <a:cs typeface="Cambria"/>
              </a:rPr>
              <a:t>з </a:t>
            </a:r>
            <a:r>
              <a:rPr sz="2400" spc="-515" dirty="0">
                <a:latin typeface="Cambria"/>
                <a:cs typeface="Cambria"/>
              </a:rPr>
              <a:t> </a:t>
            </a:r>
            <a:r>
              <a:rPr sz="2400" spc="-15" dirty="0">
                <a:latin typeface="Cambria"/>
                <a:cs typeface="Cambria"/>
              </a:rPr>
              <a:t>метою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профілактики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прогресування</a:t>
            </a:r>
            <a:endParaRPr sz="2400">
              <a:latin typeface="Cambria"/>
              <a:cs typeface="Cambria"/>
            </a:endParaRPr>
          </a:p>
          <a:p>
            <a:pPr marL="285750" marR="761365">
              <a:lnSpc>
                <a:spcPct val="100000"/>
              </a:lnSpc>
              <a:spcBef>
                <a:spcPts val="5"/>
              </a:spcBef>
            </a:pPr>
            <a:r>
              <a:rPr sz="2400" spc="80" dirty="0">
                <a:latin typeface="Cambria"/>
                <a:cs typeface="Cambria"/>
              </a:rPr>
              <a:t>дисфункції</a:t>
            </a:r>
            <a:r>
              <a:rPr sz="2400" spc="114" dirty="0">
                <a:latin typeface="Cambria"/>
                <a:cs typeface="Cambria"/>
              </a:rPr>
              <a:t> </a:t>
            </a:r>
            <a:r>
              <a:rPr sz="2400" spc="300" dirty="0">
                <a:latin typeface="Cambria"/>
                <a:cs typeface="Cambria"/>
              </a:rPr>
              <a:t>ЛШ.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80" dirty="0">
                <a:latin typeface="Cambria"/>
                <a:cs typeface="Cambria"/>
              </a:rPr>
              <a:t>Вони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особливо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80" dirty="0">
                <a:latin typeface="Cambria"/>
                <a:cs typeface="Cambria"/>
              </a:rPr>
              <a:t>показані </a:t>
            </a:r>
            <a:r>
              <a:rPr sz="2400" spc="85" dirty="0">
                <a:latin typeface="Cambria"/>
                <a:cs typeface="Cambria"/>
              </a:rPr>
              <a:t> </a:t>
            </a:r>
            <a:r>
              <a:rPr sz="2400" spc="60" dirty="0">
                <a:latin typeface="Cambria"/>
                <a:cs typeface="Cambria"/>
              </a:rPr>
              <a:t>хворим,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90" dirty="0">
                <a:latin typeface="Cambria"/>
                <a:cs typeface="Cambria"/>
              </a:rPr>
              <a:t>які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60" dirty="0">
                <a:latin typeface="Cambria"/>
                <a:cs typeface="Cambria"/>
              </a:rPr>
              <a:t>перенесли</a:t>
            </a:r>
            <a:r>
              <a:rPr sz="2400" spc="110" dirty="0">
                <a:latin typeface="Cambria"/>
                <a:cs typeface="Cambria"/>
              </a:rPr>
              <a:t> </a:t>
            </a:r>
            <a:r>
              <a:rPr sz="2400" spc="250" dirty="0">
                <a:latin typeface="Cambria"/>
                <a:cs typeface="Cambria"/>
              </a:rPr>
              <a:t>ІМ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і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30" dirty="0">
                <a:latin typeface="Cambria"/>
                <a:cs typeface="Cambria"/>
              </a:rPr>
              <a:t>мають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ознаки </a:t>
            </a:r>
            <a:r>
              <a:rPr sz="2400" spc="-509" dirty="0">
                <a:latin typeface="Cambria"/>
                <a:cs typeface="Cambria"/>
              </a:rPr>
              <a:t> </a:t>
            </a:r>
            <a:r>
              <a:rPr sz="2400" spc="90" dirty="0">
                <a:latin typeface="Cambria"/>
                <a:cs typeface="Cambria"/>
              </a:rPr>
              <a:t>зниження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25" dirty="0">
                <a:latin typeface="Cambria"/>
                <a:cs typeface="Cambria"/>
              </a:rPr>
              <a:t>помпової</a:t>
            </a:r>
            <a:r>
              <a:rPr sz="2400" spc="110" dirty="0">
                <a:latin typeface="Cambria"/>
                <a:cs typeface="Cambria"/>
              </a:rPr>
              <a:t> </a:t>
            </a:r>
            <a:r>
              <a:rPr sz="2400" spc="100" dirty="0">
                <a:latin typeface="Cambria"/>
                <a:cs typeface="Cambria"/>
              </a:rPr>
              <a:t>функції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75" dirty="0">
                <a:latin typeface="Cambria"/>
                <a:cs typeface="Cambria"/>
              </a:rPr>
              <a:t>серця.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1666"/>
            <a:ext cx="508889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0" dirty="0"/>
              <a:t>ГІПОЛІПІДЕМІЧНА</a:t>
            </a:r>
            <a:r>
              <a:rPr sz="3000" spc="55" dirty="0"/>
              <a:t> </a:t>
            </a:r>
            <a:r>
              <a:rPr sz="3000" spc="-35" dirty="0"/>
              <a:t>ТЕРАПІЯ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535940" y="1628597"/>
            <a:ext cx="7178040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0" indent="-273685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6385" algn="l"/>
              </a:tabLst>
            </a:pPr>
            <a:r>
              <a:rPr sz="2400" spc="85" dirty="0">
                <a:latin typeface="Cambria"/>
                <a:cs typeface="Cambria"/>
              </a:rPr>
              <a:t>Гіполіпідемічна</a:t>
            </a:r>
            <a:r>
              <a:rPr sz="2400" spc="90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терапія</a:t>
            </a:r>
            <a:r>
              <a:rPr sz="2400" spc="110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(немедикаментозних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і</a:t>
            </a:r>
            <a:endParaRPr sz="2400">
              <a:latin typeface="Cambria"/>
              <a:cs typeface="Cambria"/>
            </a:endParaRPr>
          </a:p>
          <a:p>
            <a:pPr marL="285750">
              <a:lnSpc>
                <a:spcPct val="100000"/>
              </a:lnSpc>
              <a:spcBef>
                <a:spcPts val="5"/>
              </a:spcBef>
            </a:pPr>
            <a:r>
              <a:rPr sz="2400" spc="45" dirty="0">
                <a:latin typeface="Cambria"/>
                <a:cs typeface="Cambria"/>
              </a:rPr>
              <a:t>медикаментозна)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65" dirty="0">
                <a:latin typeface="Cambria"/>
                <a:cs typeface="Cambria"/>
              </a:rPr>
              <a:t>повинна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бути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-20" dirty="0">
                <a:latin typeface="Cambria"/>
                <a:cs typeface="Cambria"/>
              </a:rPr>
              <a:t>обов'язковою</a:t>
            </a:r>
            <a:endParaRPr sz="2400">
              <a:latin typeface="Cambria"/>
              <a:cs typeface="Cambria"/>
            </a:endParaRPr>
          </a:p>
          <a:p>
            <a:pPr marL="285750" marR="86360">
              <a:lnSpc>
                <a:spcPct val="100000"/>
              </a:lnSpc>
            </a:pPr>
            <a:r>
              <a:rPr sz="2400" spc="25" dirty="0">
                <a:latin typeface="Cambria"/>
                <a:cs typeface="Cambria"/>
              </a:rPr>
              <a:t>складовою</a:t>
            </a:r>
            <a:r>
              <a:rPr sz="2400" spc="165" dirty="0">
                <a:latin typeface="Cambria"/>
                <a:cs typeface="Cambria"/>
              </a:rPr>
              <a:t> </a:t>
            </a:r>
            <a:r>
              <a:rPr sz="2400" spc="25" dirty="0">
                <a:latin typeface="Cambria"/>
                <a:cs typeface="Cambria"/>
              </a:rPr>
              <a:t>частиною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15" dirty="0">
                <a:latin typeface="Cambria"/>
                <a:cs typeface="Cambria"/>
              </a:rPr>
              <a:t>комбінованого</a:t>
            </a:r>
            <a:r>
              <a:rPr sz="2400" spc="150" dirty="0">
                <a:latin typeface="Cambria"/>
                <a:cs typeface="Cambria"/>
              </a:rPr>
              <a:t> </a:t>
            </a:r>
            <a:r>
              <a:rPr sz="2400" spc="90" dirty="0">
                <a:latin typeface="Cambria"/>
                <a:cs typeface="Cambria"/>
              </a:rPr>
              <a:t>лікування </a:t>
            </a:r>
            <a:r>
              <a:rPr sz="2400" spc="-515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хворих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зі</a:t>
            </a:r>
            <a:r>
              <a:rPr sz="2400" spc="114" dirty="0">
                <a:latin typeface="Cambria"/>
                <a:cs typeface="Cambria"/>
              </a:rPr>
              <a:t> </a:t>
            </a:r>
            <a:r>
              <a:rPr sz="2400" spc="25" dirty="0">
                <a:latin typeface="Cambria"/>
                <a:cs typeface="Cambria"/>
              </a:rPr>
              <a:t>стабільною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20" dirty="0">
                <a:latin typeface="Cambria"/>
                <a:cs typeface="Cambria"/>
              </a:rPr>
              <a:t>стенокардією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95" dirty="0">
                <a:latin typeface="Cambria"/>
                <a:cs typeface="Cambria"/>
              </a:rPr>
              <a:t>напруги.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4612" y="1175384"/>
            <a:ext cx="45046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53665" algn="l"/>
              </a:tabLst>
            </a:pPr>
            <a:r>
              <a:rPr sz="3600" b="1" spc="370" dirty="0">
                <a:latin typeface="Cambria"/>
                <a:cs typeface="Cambria"/>
              </a:rPr>
              <a:t>Х</a:t>
            </a:r>
            <a:r>
              <a:rPr sz="2850" b="1" spc="295" dirty="0">
                <a:latin typeface="Cambria"/>
                <a:cs typeface="Cambria"/>
              </a:rPr>
              <a:t>ІР</a:t>
            </a:r>
            <a:r>
              <a:rPr sz="2850" b="1" spc="385" dirty="0">
                <a:latin typeface="Cambria"/>
                <a:cs typeface="Cambria"/>
              </a:rPr>
              <a:t>У</a:t>
            </a:r>
            <a:r>
              <a:rPr sz="2850" b="1" spc="395" dirty="0">
                <a:latin typeface="Cambria"/>
                <a:cs typeface="Cambria"/>
              </a:rPr>
              <a:t>РГІЧНІ</a:t>
            </a:r>
            <a:r>
              <a:rPr sz="2850" b="1" dirty="0">
                <a:latin typeface="Cambria"/>
                <a:cs typeface="Cambria"/>
              </a:rPr>
              <a:t>	</a:t>
            </a:r>
            <a:r>
              <a:rPr sz="2850" b="1" spc="430" dirty="0">
                <a:latin typeface="Cambria"/>
                <a:cs typeface="Cambria"/>
              </a:rPr>
              <a:t>МЕТОДИ</a:t>
            </a:r>
            <a:endParaRPr sz="285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1815464"/>
            <a:ext cx="7881620" cy="24199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128395">
              <a:lnSpc>
                <a:spcPct val="100000"/>
              </a:lnSpc>
              <a:spcBef>
                <a:spcPts val="130"/>
              </a:spcBef>
              <a:tabLst>
                <a:tab pos="5601970" algn="l"/>
              </a:tabLst>
            </a:pPr>
            <a:r>
              <a:rPr sz="2850" b="1" spc="425" dirty="0">
                <a:solidFill>
                  <a:srgbClr val="565F6C"/>
                </a:solidFill>
                <a:latin typeface="Cambria"/>
                <a:cs typeface="Cambria"/>
              </a:rPr>
              <a:t>РЕВАСКУЛЯ</a:t>
            </a:r>
            <a:r>
              <a:rPr sz="2850" b="1" spc="400" dirty="0">
                <a:solidFill>
                  <a:srgbClr val="565F6C"/>
                </a:solidFill>
                <a:latin typeface="Cambria"/>
                <a:cs typeface="Cambria"/>
              </a:rPr>
              <a:t>Р</a:t>
            </a:r>
            <a:r>
              <a:rPr sz="2850" b="1" spc="409" dirty="0">
                <a:solidFill>
                  <a:srgbClr val="565F6C"/>
                </a:solidFill>
                <a:latin typeface="Cambria"/>
                <a:cs typeface="Cambria"/>
              </a:rPr>
              <a:t>ИЗА</a:t>
            </a:r>
            <a:r>
              <a:rPr sz="2850" b="1" spc="470" dirty="0">
                <a:solidFill>
                  <a:srgbClr val="565F6C"/>
                </a:solidFill>
                <a:latin typeface="Cambria"/>
                <a:cs typeface="Cambria"/>
              </a:rPr>
              <a:t>Ц</a:t>
            </a:r>
            <a:r>
              <a:rPr sz="2850" b="1" spc="280" dirty="0">
                <a:solidFill>
                  <a:srgbClr val="565F6C"/>
                </a:solidFill>
                <a:latin typeface="Cambria"/>
                <a:cs typeface="Cambria"/>
              </a:rPr>
              <a:t>ІЇ</a:t>
            </a:r>
            <a:r>
              <a:rPr sz="2850" b="1" dirty="0">
                <a:solidFill>
                  <a:srgbClr val="565F6C"/>
                </a:solidFill>
                <a:latin typeface="Cambria"/>
                <a:cs typeface="Cambria"/>
              </a:rPr>
              <a:t>	</a:t>
            </a:r>
            <a:r>
              <a:rPr sz="2850" b="1" spc="395" dirty="0">
                <a:solidFill>
                  <a:srgbClr val="565F6C"/>
                </a:solidFill>
                <a:latin typeface="Cambria"/>
                <a:cs typeface="Cambria"/>
              </a:rPr>
              <a:t>МІОКАР</a:t>
            </a:r>
            <a:r>
              <a:rPr sz="2850" b="1" spc="425" dirty="0">
                <a:solidFill>
                  <a:srgbClr val="565F6C"/>
                </a:solidFill>
                <a:latin typeface="Cambria"/>
                <a:cs typeface="Cambria"/>
              </a:rPr>
              <a:t>Д</a:t>
            </a:r>
            <a:r>
              <a:rPr sz="2850" b="1" spc="325" dirty="0">
                <a:solidFill>
                  <a:srgbClr val="565F6C"/>
                </a:solidFill>
                <a:latin typeface="Cambria"/>
                <a:cs typeface="Cambria"/>
              </a:rPr>
              <a:t>А</a:t>
            </a:r>
            <a:endParaRPr sz="2850">
              <a:latin typeface="Cambria"/>
              <a:cs typeface="Cambria"/>
            </a:endParaRPr>
          </a:p>
          <a:p>
            <a:pPr marL="285115" indent="-273050">
              <a:lnSpc>
                <a:spcPct val="100000"/>
              </a:lnSpc>
              <a:spcBef>
                <a:spcPts val="268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5750" algn="l"/>
              </a:tabLst>
            </a:pPr>
            <a:r>
              <a:rPr sz="2400" spc="330" dirty="0">
                <a:latin typeface="Cambria"/>
                <a:cs typeface="Cambria"/>
              </a:rPr>
              <a:t>У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95" dirty="0">
                <a:latin typeface="Cambria"/>
                <a:cs typeface="Cambria"/>
              </a:rPr>
              <a:t>клініці</a:t>
            </a:r>
            <a:r>
              <a:rPr sz="2400" spc="114" dirty="0">
                <a:latin typeface="Cambria"/>
                <a:cs typeface="Cambria"/>
              </a:rPr>
              <a:t> </a:t>
            </a:r>
            <a:r>
              <a:rPr sz="2400" spc="80" dirty="0">
                <a:latin typeface="Cambria"/>
                <a:cs typeface="Cambria"/>
              </a:rPr>
              <a:t>найчастіше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5" dirty="0">
                <a:latin typeface="Cambria"/>
                <a:cs typeface="Cambria"/>
              </a:rPr>
              <a:t>використовують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75" dirty="0">
                <a:latin typeface="Cambria"/>
                <a:cs typeface="Cambria"/>
              </a:rPr>
              <a:t>два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15" dirty="0">
                <a:latin typeface="Cambria"/>
                <a:cs typeface="Cambria"/>
              </a:rPr>
              <a:t>методи:</a:t>
            </a:r>
            <a:endParaRPr sz="2400">
              <a:latin typeface="Cambria"/>
              <a:cs typeface="Cambria"/>
            </a:endParaRPr>
          </a:p>
          <a:p>
            <a:pPr marL="285115" marR="1071245" lvl="1" indent="-20320">
              <a:lnSpc>
                <a:spcPct val="100000"/>
              </a:lnSpc>
              <a:spcBef>
                <a:spcPts val="600"/>
              </a:spcBef>
              <a:buAutoNum type="arabicParenR"/>
              <a:tabLst>
                <a:tab pos="621030" algn="l"/>
              </a:tabLst>
            </a:pPr>
            <a:r>
              <a:rPr sz="2400" spc="65" dirty="0">
                <a:latin typeface="Cambria"/>
                <a:cs typeface="Cambria"/>
              </a:rPr>
              <a:t>черезшкірну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транслюмінальну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40" dirty="0">
                <a:latin typeface="Cambria"/>
                <a:cs typeface="Cambria"/>
              </a:rPr>
              <a:t>коронарну </a:t>
            </a:r>
            <a:r>
              <a:rPr sz="2400" spc="-515" dirty="0">
                <a:latin typeface="Cambria"/>
                <a:cs typeface="Cambria"/>
              </a:rPr>
              <a:t> </a:t>
            </a:r>
            <a:r>
              <a:rPr sz="2400" spc="60" dirty="0">
                <a:latin typeface="Cambria"/>
                <a:cs typeface="Cambria"/>
              </a:rPr>
              <a:t>ангіопластику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110" dirty="0">
                <a:latin typeface="Cambria"/>
                <a:cs typeface="Cambria"/>
              </a:rPr>
              <a:t>(ЧТКА);</a:t>
            </a:r>
            <a:endParaRPr sz="2400">
              <a:latin typeface="Cambria"/>
              <a:cs typeface="Cambria"/>
            </a:endParaRPr>
          </a:p>
          <a:p>
            <a:pPr marL="620395" lvl="1" indent="-355600">
              <a:lnSpc>
                <a:spcPct val="100000"/>
              </a:lnSpc>
              <a:spcBef>
                <a:spcPts val="600"/>
              </a:spcBef>
              <a:buAutoNum type="arabicParenR"/>
              <a:tabLst>
                <a:tab pos="621030" algn="l"/>
              </a:tabLst>
            </a:pPr>
            <a:r>
              <a:rPr sz="2400" spc="25" dirty="0">
                <a:latin typeface="Cambria"/>
                <a:cs typeface="Cambria"/>
              </a:rPr>
              <a:t>аортокоронарне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75" dirty="0">
                <a:latin typeface="Cambria"/>
                <a:cs typeface="Cambria"/>
              </a:rPr>
              <a:t>шунтування</a:t>
            </a:r>
            <a:r>
              <a:rPr sz="2400" spc="140" dirty="0">
                <a:latin typeface="Cambria"/>
                <a:cs typeface="Cambria"/>
              </a:rPr>
              <a:t> </a:t>
            </a:r>
            <a:r>
              <a:rPr sz="2400" spc="135" dirty="0">
                <a:latin typeface="Cambria"/>
                <a:cs typeface="Cambria"/>
              </a:rPr>
              <a:t>(АКШ).</a:t>
            </a:r>
            <a:endParaRPr sz="24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0527" y="126373"/>
            <a:ext cx="6443471" cy="1069966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501523"/>
            <a:ext cx="6765925" cy="3070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270" dirty="0">
                <a:solidFill>
                  <a:srgbClr val="565F6C"/>
                </a:solidFill>
                <a:latin typeface="Cambria"/>
                <a:cs typeface="Cambria"/>
              </a:rPr>
              <a:t>Ч</a:t>
            </a:r>
            <a:r>
              <a:rPr sz="2250" spc="270" dirty="0">
                <a:solidFill>
                  <a:srgbClr val="565F6C"/>
                </a:solidFill>
                <a:latin typeface="Cambria"/>
                <a:cs typeface="Cambria"/>
              </a:rPr>
              <a:t>ЕРЕЗШКІРНА</a:t>
            </a:r>
            <a:r>
              <a:rPr sz="2250" spc="26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2250" spc="254" dirty="0">
                <a:solidFill>
                  <a:srgbClr val="565F6C"/>
                </a:solidFill>
                <a:latin typeface="Cambria"/>
                <a:cs typeface="Cambria"/>
              </a:rPr>
              <a:t>ТРАНСЛЮМІНАЛЬНА</a:t>
            </a:r>
            <a:endParaRPr sz="22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2250" spc="254" dirty="0">
                <a:solidFill>
                  <a:srgbClr val="565F6C"/>
                </a:solidFill>
                <a:latin typeface="Cambria"/>
                <a:cs typeface="Cambria"/>
              </a:rPr>
              <a:t>КОРОНАРНА</a:t>
            </a:r>
            <a:r>
              <a:rPr sz="2250" spc="21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2250" spc="254" dirty="0">
                <a:solidFill>
                  <a:srgbClr val="565F6C"/>
                </a:solidFill>
                <a:latin typeface="Cambria"/>
                <a:cs typeface="Cambria"/>
              </a:rPr>
              <a:t>АНГІОПЛАСТИКА</a:t>
            </a:r>
            <a:r>
              <a:rPr sz="2250" spc="21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2800" spc="145" dirty="0">
                <a:solidFill>
                  <a:srgbClr val="565F6C"/>
                </a:solidFill>
                <a:latin typeface="Cambria"/>
                <a:cs typeface="Cambria"/>
              </a:rPr>
              <a:t>(ЧТКА)</a:t>
            </a:r>
            <a:endParaRPr sz="2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100">
              <a:latin typeface="Cambria"/>
              <a:cs typeface="Cambria"/>
            </a:endParaRPr>
          </a:p>
          <a:p>
            <a:pPr marL="369570" indent="-274955">
              <a:lnSpc>
                <a:spcPts val="3190"/>
              </a:lnSpc>
              <a:buClr>
                <a:srgbClr val="FD8537"/>
              </a:buClr>
              <a:buSzPct val="69642"/>
              <a:buFont typeface="Wingdings"/>
              <a:buChar char=""/>
              <a:tabLst>
                <a:tab pos="370205" algn="l"/>
              </a:tabLst>
            </a:pPr>
            <a:r>
              <a:rPr sz="2800" spc="140" dirty="0">
                <a:latin typeface="Cambria"/>
                <a:cs typeface="Cambria"/>
              </a:rPr>
              <a:t>Операція</a:t>
            </a:r>
            <a:r>
              <a:rPr sz="2800" spc="160" dirty="0">
                <a:latin typeface="Cambria"/>
                <a:cs typeface="Cambria"/>
              </a:rPr>
              <a:t> </a:t>
            </a:r>
            <a:r>
              <a:rPr sz="2800" spc="70" dirty="0">
                <a:latin typeface="Cambria"/>
                <a:cs typeface="Cambria"/>
              </a:rPr>
              <a:t>полягає</a:t>
            </a:r>
            <a:r>
              <a:rPr sz="2800" spc="160" dirty="0">
                <a:latin typeface="Cambria"/>
                <a:cs typeface="Cambria"/>
              </a:rPr>
              <a:t> </a:t>
            </a:r>
            <a:r>
              <a:rPr sz="2800" spc="35" dirty="0">
                <a:latin typeface="Cambria"/>
                <a:cs typeface="Cambria"/>
              </a:rPr>
              <a:t>в</a:t>
            </a:r>
            <a:r>
              <a:rPr sz="2800" spc="135" dirty="0">
                <a:latin typeface="Cambria"/>
                <a:cs typeface="Cambria"/>
              </a:rPr>
              <a:t> </a:t>
            </a:r>
            <a:r>
              <a:rPr sz="2800" spc="85" dirty="0">
                <a:latin typeface="Cambria"/>
                <a:cs typeface="Cambria"/>
              </a:rPr>
              <a:t>механічному</a:t>
            </a:r>
            <a:endParaRPr sz="2800">
              <a:latin typeface="Cambria"/>
              <a:cs typeface="Cambria"/>
            </a:endParaRPr>
          </a:p>
          <a:p>
            <a:pPr marL="369570" marR="5080">
              <a:lnSpc>
                <a:spcPts val="3020"/>
              </a:lnSpc>
              <a:spcBef>
                <a:spcPts val="219"/>
              </a:spcBef>
            </a:pPr>
            <a:r>
              <a:rPr sz="2800" spc="65" dirty="0">
                <a:latin typeface="Cambria"/>
                <a:cs typeface="Cambria"/>
              </a:rPr>
              <a:t>розширенні</a:t>
            </a:r>
            <a:r>
              <a:rPr sz="2800" spc="165" dirty="0">
                <a:latin typeface="Cambria"/>
                <a:cs typeface="Cambria"/>
              </a:rPr>
              <a:t> </a:t>
            </a:r>
            <a:r>
              <a:rPr sz="2800" spc="20" dirty="0">
                <a:latin typeface="Cambria"/>
                <a:cs typeface="Cambria"/>
              </a:rPr>
              <a:t>стенозованої</a:t>
            </a:r>
            <a:r>
              <a:rPr sz="2800" spc="150" dirty="0">
                <a:latin typeface="Cambria"/>
                <a:cs typeface="Cambria"/>
              </a:rPr>
              <a:t> </a:t>
            </a:r>
            <a:r>
              <a:rPr sz="2800" spc="95" dirty="0">
                <a:latin typeface="Cambria"/>
                <a:cs typeface="Cambria"/>
              </a:rPr>
              <a:t>ділянки</a:t>
            </a:r>
            <a:r>
              <a:rPr sz="2800" spc="165" dirty="0">
                <a:latin typeface="Cambria"/>
                <a:cs typeface="Cambria"/>
              </a:rPr>
              <a:t> </a:t>
            </a:r>
            <a:r>
              <a:rPr sz="2800" spc="285" dirty="0">
                <a:latin typeface="Cambria"/>
                <a:cs typeface="Cambria"/>
              </a:rPr>
              <a:t>КА </a:t>
            </a:r>
            <a:r>
              <a:rPr sz="2800" spc="-600" dirty="0">
                <a:latin typeface="Cambria"/>
                <a:cs typeface="Cambria"/>
              </a:rPr>
              <a:t> </a:t>
            </a:r>
            <a:r>
              <a:rPr sz="2800" spc="100" dirty="0">
                <a:latin typeface="Cambria"/>
                <a:cs typeface="Cambria"/>
              </a:rPr>
              <a:t>шляхом</a:t>
            </a:r>
            <a:r>
              <a:rPr sz="2800" spc="165" dirty="0">
                <a:latin typeface="Cambria"/>
                <a:cs typeface="Cambria"/>
              </a:rPr>
              <a:t> </a:t>
            </a:r>
            <a:r>
              <a:rPr sz="2800" spc="65" dirty="0">
                <a:latin typeface="Cambria"/>
                <a:cs typeface="Cambria"/>
              </a:rPr>
              <a:t>роздування</a:t>
            </a:r>
            <a:r>
              <a:rPr sz="2800" spc="165" dirty="0">
                <a:latin typeface="Cambria"/>
                <a:cs typeface="Cambria"/>
              </a:rPr>
              <a:t> </a:t>
            </a:r>
            <a:r>
              <a:rPr sz="2800" spc="60" dirty="0">
                <a:latin typeface="Cambria"/>
                <a:cs typeface="Cambria"/>
              </a:rPr>
              <a:t>спеціального </a:t>
            </a:r>
            <a:r>
              <a:rPr sz="2800" spc="65" dirty="0">
                <a:latin typeface="Cambria"/>
                <a:cs typeface="Cambria"/>
              </a:rPr>
              <a:t> </a:t>
            </a:r>
            <a:r>
              <a:rPr sz="2800" spc="95" dirty="0">
                <a:latin typeface="Cambria"/>
                <a:cs typeface="Cambria"/>
              </a:rPr>
              <a:t>балончика,</a:t>
            </a:r>
            <a:r>
              <a:rPr sz="2800" spc="145" dirty="0">
                <a:latin typeface="Cambria"/>
                <a:cs typeface="Cambria"/>
              </a:rPr>
              <a:t> </a:t>
            </a:r>
            <a:r>
              <a:rPr sz="2800" spc="10" dirty="0">
                <a:latin typeface="Cambria"/>
                <a:cs typeface="Cambria"/>
              </a:rPr>
              <a:t>введеного</a:t>
            </a:r>
            <a:r>
              <a:rPr sz="2800" spc="160" dirty="0">
                <a:latin typeface="Cambria"/>
                <a:cs typeface="Cambria"/>
              </a:rPr>
              <a:t> </a:t>
            </a:r>
            <a:r>
              <a:rPr sz="2800" spc="35" dirty="0">
                <a:latin typeface="Cambria"/>
                <a:cs typeface="Cambria"/>
              </a:rPr>
              <a:t>в</a:t>
            </a:r>
            <a:r>
              <a:rPr sz="2800" spc="145" dirty="0">
                <a:latin typeface="Cambria"/>
                <a:cs typeface="Cambria"/>
              </a:rPr>
              <a:t> </a:t>
            </a:r>
            <a:r>
              <a:rPr sz="2800" spc="55" dirty="0">
                <a:latin typeface="Cambria"/>
                <a:cs typeface="Cambria"/>
              </a:rPr>
              <a:t>артерію.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6239"/>
            <a:ext cx="57613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280" dirty="0">
                <a:latin typeface="Cambria"/>
                <a:cs typeface="Cambria"/>
              </a:rPr>
              <a:t>А</a:t>
            </a:r>
            <a:r>
              <a:rPr spc="280" dirty="0">
                <a:latin typeface="Cambria"/>
                <a:cs typeface="Cambria"/>
              </a:rPr>
              <a:t>ОРТОКОРОНАРНЕ</a:t>
            </a:r>
            <a:r>
              <a:rPr spc="225" dirty="0">
                <a:latin typeface="Cambria"/>
                <a:cs typeface="Cambria"/>
              </a:rPr>
              <a:t> </a:t>
            </a:r>
            <a:r>
              <a:rPr spc="305" dirty="0">
                <a:latin typeface="Cambria"/>
                <a:cs typeface="Cambria"/>
              </a:rPr>
              <a:t>ШУНТУВАННЯ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0200" y="1948637"/>
            <a:ext cx="7725409" cy="1307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0" indent="-273685">
              <a:lnSpc>
                <a:spcPts val="2160"/>
              </a:lnSpc>
              <a:spcBef>
                <a:spcPts val="105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6385" algn="l"/>
              </a:tabLst>
            </a:pPr>
            <a:r>
              <a:rPr sz="2000" spc="100" dirty="0">
                <a:latin typeface="Cambria"/>
                <a:cs typeface="Cambria"/>
              </a:rPr>
              <a:t>Операція</a:t>
            </a:r>
            <a:r>
              <a:rPr sz="2000" spc="65" dirty="0">
                <a:latin typeface="Cambria"/>
                <a:cs typeface="Cambria"/>
              </a:rPr>
              <a:t> </a:t>
            </a:r>
            <a:r>
              <a:rPr sz="2000" spc="10" dirty="0">
                <a:latin typeface="Cambria"/>
                <a:cs typeface="Cambria"/>
              </a:rPr>
              <a:t>аортокоронарного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spc="65" dirty="0">
                <a:latin typeface="Cambria"/>
                <a:cs typeface="Cambria"/>
              </a:rPr>
              <a:t>шунтування </a:t>
            </a:r>
            <a:r>
              <a:rPr sz="2000" spc="110" dirty="0">
                <a:latin typeface="Cambria"/>
                <a:cs typeface="Cambria"/>
              </a:rPr>
              <a:t>(АКШ)</a:t>
            </a:r>
            <a:r>
              <a:rPr sz="2000" spc="85" dirty="0">
                <a:latin typeface="Cambria"/>
                <a:cs typeface="Cambria"/>
              </a:rPr>
              <a:t> </a:t>
            </a:r>
            <a:r>
              <a:rPr sz="2000" spc="50" dirty="0">
                <a:latin typeface="Cambria"/>
                <a:cs typeface="Cambria"/>
              </a:rPr>
              <a:t>полягає</a:t>
            </a:r>
            <a:r>
              <a:rPr sz="2000" spc="80" dirty="0">
                <a:latin typeface="Cambria"/>
                <a:cs typeface="Cambria"/>
              </a:rPr>
              <a:t> </a:t>
            </a:r>
            <a:r>
              <a:rPr sz="2000" spc="30" dirty="0">
                <a:latin typeface="Cambria"/>
                <a:cs typeface="Cambria"/>
              </a:rPr>
              <a:t>в</a:t>
            </a:r>
            <a:endParaRPr sz="2000">
              <a:latin typeface="Cambria"/>
              <a:cs typeface="Cambria"/>
            </a:endParaRPr>
          </a:p>
          <a:p>
            <a:pPr marL="285750" marR="5080">
              <a:lnSpc>
                <a:spcPct val="80000"/>
              </a:lnSpc>
              <a:spcBef>
                <a:spcPts val="240"/>
              </a:spcBef>
            </a:pPr>
            <a:r>
              <a:rPr sz="2000" spc="80" dirty="0">
                <a:latin typeface="Cambria"/>
                <a:cs typeface="Cambria"/>
              </a:rPr>
              <a:t>накладенні</a:t>
            </a:r>
            <a:r>
              <a:rPr sz="2000" spc="65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обхідних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spc="35" dirty="0">
                <a:latin typeface="Cambria"/>
                <a:cs typeface="Cambria"/>
              </a:rPr>
              <a:t>анастомозів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spc="110" dirty="0">
                <a:latin typeface="Cambria"/>
                <a:cs typeface="Cambria"/>
              </a:rPr>
              <a:t>між</a:t>
            </a:r>
            <a:r>
              <a:rPr sz="2000" spc="100" dirty="0">
                <a:latin typeface="Cambria"/>
                <a:cs typeface="Cambria"/>
              </a:rPr>
              <a:t> </a:t>
            </a:r>
            <a:r>
              <a:rPr sz="2000" spc="-10" dirty="0">
                <a:latin typeface="Cambria"/>
                <a:cs typeface="Cambria"/>
              </a:rPr>
              <a:t>аортою</a:t>
            </a:r>
            <a:r>
              <a:rPr sz="2000" spc="90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і</a:t>
            </a:r>
            <a:r>
              <a:rPr sz="2000" spc="114" dirty="0">
                <a:latin typeface="Cambria"/>
                <a:cs typeface="Cambria"/>
              </a:rPr>
              <a:t> </a:t>
            </a:r>
            <a:r>
              <a:rPr sz="2000" spc="50" dirty="0">
                <a:latin typeface="Cambria"/>
                <a:cs typeface="Cambria"/>
              </a:rPr>
              <a:t>ураженою</a:t>
            </a:r>
            <a:r>
              <a:rPr sz="2000" spc="85" dirty="0">
                <a:latin typeface="Cambria"/>
                <a:cs typeface="Cambria"/>
              </a:rPr>
              <a:t> </a:t>
            </a:r>
            <a:r>
              <a:rPr sz="2000" spc="204" dirty="0">
                <a:latin typeface="Cambria"/>
                <a:cs typeface="Cambria"/>
              </a:rPr>
              <a:t>КА </a:t>
            </a:r>
            <a:r>
              <a:rPr sz="2000" spc="-425" dirty="0">
                <a:latin typeface="Cambria"/>
                <a:cs typeface="Cambria"/>
              </a:rPr>
              <a:t> </a:t>
            </a:r>
            <a:r>
              <a:rPr sz="2000" spc="55" dirty="0">
                <a:latin typeface="Cambria"/>
                <a:cs typeface="Cambria"/>
              </a:rPr>
              <a:t>дистальніше</a:t>
            </a:r>
            <a:r>
              <a:rPr sz="2000" spc="80" dirty="0">
                <a:latin typeface="Cambria"/>
                <a:cs typeface="Cambria"/>
              </a:rPr>
              <a:t> </a:t>
            </a:r>
            <a:r>
              <a:rPr sz="2000" spc="70" dirty="0">
                <a:latin typeface="Cambria"/>
                <a:cs typeface="Cambria"/>
              </a:rPr>
              <a:t>місця </a:t>
            </a:r>
            <a:r>
              <a:rPr sz="2000" spc="75" dirty="0">
                <a:latin typeface="Cambria"/>
                <a:cs typeface="Cambria"/>
              </a:rPr>
              <a:t>її</a:t>
            </a:r>
            <a:r>
              <a:rPr sz="2000" spc="90" dirty="0">
                <a:latin typeface="Cambria"/>
                <a:cs typeface="Cambria"/>
              </a:rPr>
              <a:t> </a:t>
            </a:r>
            <a:r>
              <a:rPr sz="2000" spc="80" dirty="0">
                <a:latin typeface="Cambria"/>
                <a:cs typeface="Cambria"/>
              </a:rPr>
              <a:t>звуження.</a:t>
            </a:r>
            <a:r>
              <a:rPr sz="2000" spc="70" dirty="0">
                <a:latin typeface="Cambria"/>
                <a:cs typeface="Cambria"/>
              </a:rPr>
              <a:t> </a:t>
            </a:r>
            <a:r>
              <a:rPr sz="2000" spc="160" dirty="0">
                <a:latin typeface="Cambria"/>
                <a:cs typeface="Cambria"/>
              </a:rPr>
              <a:t>Для</a:t>
            </a:r>
            <a:r>
              <a:rPr sz="2000" spc="100" dirty="0">
                <a:latin typeface="Cambria"/>
                <a:cs typeface="Cambria"/>
              </a:rPr>
              <a:t> </a:t>
            </a:r>
            <a:r>
              <a:rPr sz="2000" spc="25" dirty="0">
                <a:latin typeface="Cambria"/>
                <a:cs typeface="Cambria"/>
              </a:rPr>
              <a:t>створення</a:t>
            </a:r>
            <a:r>
              <a:rPr sz="2000" spc="60" dirty="0">
                <a:latin typeface="Cambria"/>
                <a:cs typeface="Cambria"/>
              </a:rPr>
              <a:t> </a:t>
            </a:r>
            <a:r>
              <a:rPr sz="2000" spc="35" dirty="0">
                <a:latin typeface="Cambria"/>
                <a:cs typeface="Cambria"/>
              </a:rPr>
              <a:t>анастомозу</a:t>
            </a:r>
            <a:endParaRPr sz="2000">
              <a:latin typeface="Cambria"/>
              <a:cs typeface="Cambria"/>
            </a:endParaRPr>
          </a:p>
          <a:p>
            <a:pPr marL="285750" marR="477520">
              <a:lnSpc>
                <a:spcPct val="80000"/>
              </a:lnSpc>
            </a:pPr>
            <a:r>
              <a:rPr sz="2000" spc="65" dirty="0">
                <a:latin typeface="Cambria"/>
                <a:cs typeface="Cambria"/>
              </a:rPr>
              <a:t>зазвичай</a:t>
            </a:r>
            <a:r>
              <a:rPr sz="2000" spc="90" dirty="0">
                <a:latin typeface="Cambria"/>
                <a:cs typeface="Cambria"/>
              </a:rPr>
              <a:t> </a:t>
            </a:r>
            <a:r>
              <a:rPr sz="2000" spc="5" dirty="0">
                <a:latin typeface="Cambria"/>
                <a:cs typeface="Cambria"/>
              </a:rPr>
              <a:t>використовують</a:t>
            </a:r>
            <a:r>
              <a:rPr sz="2000" spc="85" dirty="0">
                <a:latin typeface="Cambria"/>
                <a:cs typeface="Cambria"/>
              </a:rPr>
              <a:t> </a:t>
            </a:r>
            <a:r>
              <a:rPr sz="2000" spc="55" dirty="0">
                <a:latin typeface="Cambria"/>
                <a:cs typeface="Cambria"/>
              </a:rPr>
              <a:t>трансплантат</a:t>
            </a:r>
            <a:r>
              <a:rPr sz="2000" spc="85" dirty="0">
                <a:latin typeface="Cambria"/>
                <a:cs typeface="Cambria"/>
              </a:rPr>
              <a:t> </a:t>
            </a:r>
            <a:r>
              <a:rPr sz="2000" spc="60" dirty="0">
                <a:latin typeface="Cambria"/>
                <a:cs typeface="Cambria"/>
              </a:rPr>
              <a:t>підшкірної</a:t>
            </a:r>
            <a:r>
              <a:rPr sz="2000" spc="65" dirty="0">
                <a:latin typeface="Cambria"/>
                <a:cs typeface="Cambria"/>
              </a:rPr>
              <a:t> </a:t>
            </a:r>
            <a:r>
              <a:rPr sz="2000" spc="45" dirty="0">
                <a:latin typeface="Cambria"/>
                <a:cs typeface="Cambria"/>
              </a:rPr>
              <a:t>вени </a:t>
            </a:r>
            <a:r>
              <a:rPr sz="2000" spc="-425" dirty="0">
                <a:latin typeface="Cambria"/>
                <a:cs typeface="Cambria"/>
              </a:rPr>
              <a:t> </a:t>
            </a:r>
            <a:r>
              <a:rPr sz="2000" spc="35" dirty="0">
                <a:latin typeface="Cambria"/>
                <a:cs typeface="Cambria"/>
              </a:rPr>
              <a:t>стегна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або</a:t>
            </a:r>
            <a:r>
              <a:rPr sz="2000" spc="110" dirty="0">
                <a:latin typeface="Cambria"/>
                <a:cs typeface="Cambria"/>
              </a:rPr>
              <a:t> </a:t>
            </a:r>
            <a:r>
              <a:rPr sz="2000" spc="45" dirty="0">
                <a:latin typeface="Cambria"/>
                <a:cs typeface="Cambria"/>
              </a:rPr>
              <a:t>лівої</a:t>
            </a:r>
            <a:r>
              <a:rPr sz="2000" spc="85" dirty="0">
                <a:latin typeface="Cambria"/>
                <a:cs typeface="Cambria"/>
              </a:rPr>
              <a:t> </a:t>
            </a:r>
            <a:r>
              <a:rPr sz="2000" spc="40" dirty="0">
                <a:latin typeface="Cambria"/>
                <a:cs typeface="Cambria"/>
              </a:rPr>
              <a:t>внутрішньої</a:t>
            </a:r>
            <a:r>
              <a:rPr sz="2000" spc="75" dirty="0">
                <a:latin typeface="Cambria"/>
                <a:cs typeface="Cambria"/>
              </a:rPr>
              <a:t> </a:t>
            </a:r>
            <a:r>
              <a:rPr sz="2000" spc="35" dirty="0">
                <a:latin typeface="Cambria"/>
                <a:cs typeface="Cambria"/>
              </a:rPr>
              <a:t>грудної</a:t>
            </a:r>
            <a:r>
              <a:rPr sz="2000" spc="85" dirty="0">
                <a:latin typeface="Cambria"/>
                <a:cs typeface="Cambria"/>
              </a:rPr>
              <a:t> </a:t>
            </a:r>
            <a:r>
              <a:rPr sz="2000" spc="60" dirty="0">
                <a:latin typeface="Cambria"/>
                <a:cs typeface="Cambria"/>
              </a:rPr>
              <a:t>артерії.</a:t>
            </a:r>
            <a:endParaRPr sz="2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6239"/>
            <a:ext cx="27819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270" dirty="0">
                <a:latin typeface="Cambria"/>
                <a:cs typeface="Cambria"/>
              </a:rPr>
              <a:t>П</a:t>
            </a:r>
            <a:r>
              <a:rPr spc="270" dirty="0">
                <a:latin typeface="Cambria"/>
                <a:cs typeface="Cambria"/>
              </a:rPr>
              <a:t>РОФІЛАКТИКА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51840" y="1621028"/>
            <a:ext cx="7666355" cy="500126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98450" marR="41910" indent="-273685" algn="just">
              <a:lnSpc>
                <a:spcPct val="90000"/>
              </a:lnSpc>
              <a:spcBef>
                <a:spcPts val="385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99085" algn="l"/>
                <a:tab pos="2410460" algn="l"/>
                <a:tab pos="5907405" algn="l"/>
              </a:tabLst>
            </a:pPr>
            <a:r>
              <a:rPr sz="2400" spc="75" dirty="0">
                <a:latin typeface="Cambria"/>
                <a:cs typeface="Cambria"/>
              </a:rPr>
              <a:t>Хворі</a:t>
            </a:r>
            <a:r>
              <a:rPr sz="2400" spc="80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повинні</a:t>
            </a:r>
            <a:r>
              <a:rPr sz="2400" spc="60" dirty="0">
                <a:latin typeface="Cambria"/>
                <a:cs typeface="Cambria"/>
              </a:rPr>
              <a:t> </a:t>
            </a:r>
            <a:r>
              <a:rPr sz="2400" spc="30" dirty="0">
                <a:latin typeface="Cambria"/>
                <a:cs typeface="Cambria"/>
              </a:rPr>
              <a:t>дотримуватися</a:t>
            </a:r>
            <a:r>
              <a:rPr sz="2400" spc="35" dirty="0">
                <a:latin typeface="Cambria"/>
                <a:cs typeface="Cambria"/>
              </a:rPr>
              <a:t> </a:t>
            </a:r>
            <a:r>
              <a:rPr sz="2400" spc="-20" dirty="0">
                <a:latin typeface="Cambria"/>
                <a:cs typeface="Cambria"/>
              </a:rPr>
              <a:t>здорового</a:t>
            </a:r>
            <a:r>
              <a:rPr sz="2400" spc="-1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способу 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життя,</a:t>
            </a:r>
            <a:r>
              <a:rPr sz="2400" spc="75" dirty="0">
                <a:latin typeface="Cambria"/>
                <a:cs typeface="Cambria"/>
              </a:rPr>
              <a:t> </a:t>
            </a:r>
            <a:r>
              <a:rPr sz="2400" spc="65" dirty="0">
                <a:latin typeface="Cambria"/>
                <a:cs typeface="Cambria"/>
              </a:rPr>
              <a:t>уникати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15" dirty="0">
                <a:latin typeface="Cambria"/>
                <a:cs typeface="Cambria"/>
              </a:rPr>
              <a:t>стресових</a:t>
            </a:r>
            <a:r>
              <a:rPr sz="2400" spc="20" dirty="0">
                <a:latin typeface="Cambria"/>
                <a:cs typeface="Cambria"/>
              </a:rPr>
              <a:t> </a:t>
            </a:r>
            <a:r>
              <a:rPr sz="2400" spc="80" dirty="0">
                <a:latin typeface="Cambria"/>
                <a:cs typeface="Cambria"/>
              </a:rPr>
              <a:t>впливів,</a:t>
            </a:r>
            <a:r>
              <a:rPr sz="2400" spc="85" dirty="0">
                <a:latin typeface="Cambria"/>
                <a:cs typeface="Cambria"/>
              </a:rPr>
              <a:t> </a:t>
            </a:r>
            <a:r>
              <a:rPr sz="2400" spc="60" dirty="0">
                <a:latin typeface="Cambria"/>
                <a:cs typeface="Cambria"/>
              </a:rPr>
              <a:t>припинити 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90" dirty="0">
                <a:latin typeface="Cambria"/>
                <a:cs typeface="Cambria"/>
              </a:rPr>
              <a:t>палити,</a:t>
            </a:r>
            <a:r>
              <a:rPr sz="2400" spc="95" dirty="0">
                <a:latin typeface="Cambria"/>
                <a:cs typeface="Cambria"/>
              </a:rPr>
              <a:t> </a:t>
            </a:r>
            <a:r>
              <a:rPr sz="2400" spc="40" dirty="0">
                <a:latin typeface="Cambria"/>
                <a:cs typeface="Cambria"/>
              </a:rPr>
              <a:t>дотримуватися</a:t>
            </a:r>
            <a:r>
              <a:rPr sz="2400" spc="45" dirty="0">
                <a:latin typeface="Cambria"/>
                <a:cs typeface="Cambria"/>
              </a:rPr>
              <a:t> </a:t>
            </a:r>
            <a:r>
              <a:rPr sz="2400" spc="15" dirty="0">
                <a:latin typeface="Cambria"/>
                <a:cs typeface="Cambria"/>
              </a:rPr>
              <a:t>дієти</a:t>
            </a:r>
            <a:r>
              <a:rPr sz="2400" spc="20" dirty="0">
                <a:latin typeface="Cambria"/>
                <a:cs typeface="Cambria"/>
              </a:rPr>
              <a:t> з</a:t>
            </a:r>
            <a:r>
              <a:rPr sz="2400" spc="25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обмеженням </a:t>
            </a:r>
            <a:r>
              <a:rPr sz="2400" spc="60" dirty="0">
                <a:latin typeface="Cambria"/>
                <a:cs typeface="Cambria"/>
              </a:rPr>
              <a:t> </a:t>
            </a:r>
            <a:r>
              <a:rPr sz="2400" spc="65" dirty="0">
                <a:latin typeface="Cambria"/>
                <a:cs typeface="Cambria"/>
              </a:rPr>
              <a:t>тваринних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жирів</a:t>
            </a:r>
            <a:r>
              <a:rPr sz="2400" spc="90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і</a:t>
            </a:r>
            <a:r>
              <a:rPr sz="2400" spc="90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продуктів,</a:t>
            </a:r>
            <a:r>
              <a:rPr sz="2400" spc="50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багатих</a:t>
            </a:r>
            <a:r>
              <a:rPr sz="2400" spc="60" dirty="0">
                <a:latin typeface="Cambria"/>
                <a:cs typeface="Cambria"/>
              </a:rPr>
              <a:t> </a:t>
            </a:r>
            <a:r>
              <a:rPr sz="2400" spc="120" dirty="0">
                <a:latin typeface="Cambria"/>
                <a:cs typeface="Cambria"/>
              </a:rPr>
              <a:t>на 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холестерин.</a:t>
            </a:r>
            <a:r>
              <a:rPr sz="2400" spc="50" dirty="0">
                <a:latin typeface="Cambria"/>
                <a:cs typeface="Cambria"/>
              </a:rPr>
              <a:t> </a:t>
            </a:r>
            <a:r>
              <a:rPr sz="2400" spc="40" dirty="0">
                <a:latin typeface="Cambria"/>
                <a:cs typeface="Cambria"/>
              </a:rPr>
              <a:t>Рекомендуються</a:t>
            </a:r>
            <a:r>
              <a:rPr sz="2400" spc="45" dirty="0">
                <a:latin typeface="Cambria"/>
                <a:cs typeface="Cambria"/>
              </a:rPr>
              <a:t> </a:t>
            </a:r>
            <a:r>
              <a:rPr sz="2400" spc="65" dirty="0">
                <a:latin typeface="Cambria"/>
                <a:cs typeface="Cambria"/>
              </a:rPr>
              <a:t>регулярні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фізичні </a:t>
            </a:r>
            <a:r>
              <a:rPr sz="2400" spc="90" dirty="0">
                <a:latin typeface="Cambria"/>
                <a:cs typeface="Cambria"/>
              </a:rPr>
              <a:t> </a:t>
            </a:r>
            <a:r>
              <a:rPr sz="2400" spc="60" dirty="0">
                <a:latin typeface="Cambria"/>
                <a:cs typeface="Cambria"/>
              </a:rPr>
              <a:t>тренування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20" dirty="0">
                <a:latin typeface="Cambria"/>
                <a:cs typeface="Cambria"/>
              </a:rPr>
              <a:t>з</a:t>
            </a:r>
            <a:r>
              <a:rPr sz="2400" spc="25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індивідуальним</a:t>
            </a:r>
            <a:r>
              <a:rPr sz="2400" spc="75" dirty="0">
                <a:latin typeface="Cambria"/>
                <a:cs typeface="Cambria"/>
              </a:rPr>
              <a:t> </a:t>
            </a:r>
            <a:r>
              <a:rPr sz="2400" spc="15" dirty="0">
                <a:latin typeface="Cambria"/>
                <a:cs typeface="Cambria"/>
              </a:rPr>
              <a:t>підбором</a:t>
            </a:r>
            <a:r>
              <a:rPr sz="2400" spc="20" dirty="0">
                <a:latin typeface="Cambria"/>
                <a:cs typeface="Cambria"/>
              </a:rPr>
              <a:t> по </a:t>
            </a:r>
            <a:r>
              <a:rPr sz="2400" spc="25" dirty="0">
                <a:latin typeface="Cambria"/>
                <a:cs typeface="Cambria"/>
              </a:rPr>
              <a:t> інтенсивності</a:t>
            </a:r>
            <a:r>
              <a:rPr sz="2400" spc="30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та</a:t>
            </a:r>
            <a:r>
              <a:rPr sz="2400" spc="50" dirty="0">
                <a:latin typeface="Cambria"/>
                <a:cs typeface="Cambria"/>
              </a:rPr>
              <a:t> </a:t>
            </a:r>
            <a:r>
              <a:rPr sz="2400" spc="40" dirty="0">
                <a:latin typeface="Cambria"/>
                <a:cs typeface="Cambria"/>
              </a:rPr>
              <a:t>тривалості.</a:t>
            </a:r>
            <a:r>
              <a:rPr sz="2400" spc="45" dirty="0">
                <a:latin typeface="Cambria"/>
                <a:cs typeface="Cambria"/>
              </a:rPr>
              <a:t> </a:t>
            </a:r>
            <a:r>
              <a:rPr sz="2400" spc="330" dirty="0">
                <a:latin typeface="Cambria"/>
                <a:cs typeface="Cambria"/>
              </a:rPr>
              <a:t>У</a:t>
            </a:r>
            <a:r>
              <a:rPr sz="2400" spc="335" dirty="0">
                <a:latin typeface="Cambria"/>
                <a:cs typeface="Cambria"/>
              </a:rPr>
              <a:t> </a:t>
            </a:r>
            <a:r>
              <a:rPr sz="2400" spc="90" dirty="0">
                <a:latin typeface="Cambria"/>
                <a:cs typeface="Cambria"/>
              </a:rPr>
              <a:t>випадку,</a:t>
            </a:r>
            <a:r>
              <a:rPr sz="2400" spc="95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якщо </a:t>
            </a:r>
            <a:r>
              <a:rPr sz="2400" spc="75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рівень</a:t>
            </a:r>
            <a:r>
              <a:rPr sz="2400" spc="50" dirty="0">
                <a:latin typeface="Cambria"/>
                <a:cs typeface="Cambria"/>
              </a:rPr>
              <a:t> </a:t>
            </a:r>
            <a:r>
              <a:rPr sz="2400" spc="40" dirty="0">
                <a:latin typeface="Cambria"/>
                <a:cs typeface="Cambria"/>
              </a:rPr>
              <a:t>холестерину</a:t>
            </a:r>
            <a:r>
              <a:rPr sz="2400" spc="45" dirty="0">
                <a:latin typeface="Cambria"/>
                <a:cs typeface="Cambria"/>
              </a:rPr>
              <a:t> </a:t>
            </a:r>
            <a:r>
              <a:rPr sz="2400" spc="40" dirty="0">
                <a:latin typeface="Cambria"/>
                <a:cs typeface="Cambria"/>
              </a:rPr>
              <a:t>ліпопротеїнів</a:t>
            </a:r>
            <a:r>
              <a:rPr sz="2400" spc="45" dirty="0">
                <a:latin typeface="Cambria"/>
                <a:cs typeface="Cambria"/>
              </a:rPr>
              <a:t> </a:t>
            </a:r>
            <a:r>
              <a:rPr sz="2400" spc="40" dirty="0">
                <a:latin typeface="Cambria"/>
                <a:cs typeface="Cambria"/>
              </a:rPr>
              <a:t>низької </a:t>
            </a:r>
            <a:r>
              <a:rPr sz="2400" spc="45" dirty="0">
                <a:latin typeface="Cambria"/>
                <a:cs typeface="Cambria"/>
              </a:rPr>
              <a:t> щільності </a:t>
            </a:r>
            <a:r>
              <a:rPr sz="2400" spc="55" dirty="0">
                <a:latin typeface="Cambria"/>
                <a:cs typeface="Cambria"/>
              </a:rPr>
              <a:t>перевищує </a:t>
            </a:r>
            <a:r>
              <a:rPr sz="2400" spc="60" dirty="0">
                <a:latin typeface="Cambria"/>
                <a:cs typeface="Cambria"/>
              </a:rPr>
              <a:t>3,4 </a:t>
            </a:r>
            <a:r>
              <a:rPr sz="2400" spc="195" dirty="0">
                <a:latin typeface="Cambria"/>
                <a:cs typeface="Cambria"/>
              </a:rPr>
              <a:t>мМ </a:t>
            </a:r>
            <a:r>
              <a:rPr sz="2400" spc="-509" dirty="0">
                <a:latin typeface="Cambria"/>
                <a:cs typeface="Cambria"/>
              </a:rPr>
              <a:t>/</a:t>
            </a:r>
            <a:r>
              <a:rPr sz="2400" spc="-505" dirty="0">
                <a:latin typeface="Cambria"/>
                <a:cs typeface="Cambria"/>
              </a:rPr>
              <a:t> </a:t>
            </a:r>
            <a:r>
              <a:rPr sz="2400" spc="150" dirty="0">
                <a:latin typeface="Cambria"/>
                <a:cs typeface="Cambria"/>
              </a:rPr>
              <a:t>л, </a:t>
            </a:r>
            <a:r>
              <a:rPr sz="2400" spc="25" dirty="0">
                <a:latin typeface="Cambria"/>
                <a:cs typeface="Cambria"/>
              </a:rPr>
              <a:t>рекомендується </a:t>
            </a:r>
            <a:r>
              <a:rPr sz="2400" spc="30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прийом</a:t>
            </a:r>
            <a:r>
              <a:rPr sz="2400" dirty="0">
                <a:latin typeface="Cambria"/>
                <a:cs typeface="Cambria"/>
              </a:rPr>
              <a:t>	</a:t>
            </a:r>
            <a:r>
              <a:rPr sz="2400" spc="70" dirty="0">
                <a:latin typeface="Cambria"/>
                <a:cs typeface="Cambria"/>
              </a:rPr>
              <a:t>г</a:t>
            </a:r>
            <a:r>
              <a:rPr sz="2400" spc="30" dirty="0">
                <a:latin typeface="Cambria"/>
                <a:cs typeface="Cambria"/>
              </a:rPr>
              <a:t>і</a:t>
            </a:r>
            <a:r>
              <a:rPr sz="2400" spc="95" dirty="0">
                <a:latin typeface="Cambria"/>
                <a:cs typeface="Cambria"/>
              </a:rPr>
              <a:t>п</a:t>
            </a:r>
            <a:r>
              <a:rPr sz="2400" spc="65" dirty="0">
                <a:latin typeface="Cambria"/>
                <a:cs typeface="Cambria"/>
              </a:rPr>
              <a:t>оліпідем</a:t>
            </a:r>
            <a:r>
              <a:rPr sz="2400" spc="20" dirty="0">
                <a:latin typeface="Cambria"/>
                <a:cs typeface="Cambria"/>
              </a:rPr>
              <a:t>і</a:t>
            </a:r>
            <a:r>
              <a:rPr sz="2400" spc="80" dirty="0">
                <a:latin typeface="Cambria"/>
                <a:cs typeface="Cambria"/>
              </a:rPr>
              <a:t>ч</a:t>
            </a:r>
            <a:r>
              <a:rPr sz="2400" spc="95" dirty="0">
                <a:latin typeface="Cambria"/>
                <a:cs typeface="Cambria"/>
              </a:rPr>
              <a:t>них</a:t>
            </a:r>
            <a:r>
              <a:rPr sz="2400" dirty="0">
                <a:latin typeface="Cambria"/>
                <a:cs typeface="Cambria"/>
              </a:rPr>
              <a:t>	</a:t>
            </a:r>
            <a:r>
              <a:rPr sz="2400" spc="80" dirty="0">
                <a:latin typeface="Cambria"/>
                <a:cs typeface="Cambria"/>
              </a:rPr>
              <a:t>препарат</a:t>
            </a:r>
            <a:r>
              <a:rPr sz="2400" spc="20" dirty="0">
                <a:latin typeface="Cambria"/>
                <a:cs typeface="Cambria"/>
              </a:rPr>
              <a:t>ів</a:t>
            </a:r>
            <a:r>
              <a:rPr sz="2400" spc="180" dirty="0">
                <a:latin typeface="Cambria"/>
                <a:cs typeface="Cambria"/>
              </a:rPr>
              <a:t>.  </a:t>
            </a:r>
            <a:r>
              <a:rPr sz="2400" spc="80" dirty="0">
                <a:latin typeface="Cambria"/>
                <a:cs typeface="Cambria"/>
              </a:rPr>
              <a:t>Артеріальна </a:t>
            </a:r>
            <a:r>
              <a:rPr sz="2400" spc="50" dirty="0">
                <a:latin typeface="Cambria"/>
                <a:cs typeface="Cambria"/>
              </a:rPr>
              <a:t>гіпертензія </a:t>
            </a:r>
            <a:r>
              <a:rPr sz="2400" spc="15" dirty="0">
                <a:latin typeface="Cambria"/>
                <a:cs typeface="Cambria"/>
              </a:rPr>
              <a:t>корегується </a:t>
            </a:r>
            <a:r>
              <a:rPr sz="2400" spc="25" dirty="0">
                <a:latin typeface="Cambria"/>
                <a:cs typeface="Cambria"/>
              </a:rPr>
              <a:t>відповідною </a:t>
            </a:r>
            <a:r>
              <a:rPr sz="2400" spc="30" dirty="0">
                <a:latin typeface="Cambria"/>
                <a:cs typeface="Cambria"/>
              </a:rPr>
              <a:t> </a:t>
            </a:r>
            <a:r>
              <a:rPr sz="2400" spc="20" dirty="0">
                <a:latin typeface="Cambria"/>
                <a:cs typeface="Cambria"/>
              </a:rPr>
              <a:t>гіпотензивною </a:t>
            </a:r>
            <a:r>
              <a:rPr sz="2400" spc="30" dirty="0">
                <a:latin typeface="Cambria"/>
                <a:cs typeface="Cambria"/>
              </a:rPr>
              <a:t>терапією </a:t>
            </a:r>
            <a:r>
              <a:rPr sz="2400" spc="20" dirty="0">
                <a:latin typeface="Cambria"/>
                <a:cs typeface="Cambria"/>
              </a:rPr>
              <a:t>з </a:t>
            </a:r>
            <a:r>
              <a:rPr sz="2400" spc="50" dirty="0">
                <a:latin typeface="Cambria"/>
                <a:cs typeface="Cambria"/>
              </a:rPr>
              <a:t>цільовим </a:t>
            </a:r>
            <a:r>
              <a:rPr sz="2400" spc="65" dirty="0">
                <a:latin typeface="Cambria"/>
                <a:cs typeface="Cambria"/>
              </a:rPr>
              <a:t>артеріальним 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15" dirty="0">
                <a:latin typeface="Cambria"/>
                <a:cs typeface="Cambria"/>
              </a:rPr>
              <a:t>тиском</a:t>
            </a:r>
            <a:r>
              <a:rPr sz="2400" spc="20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не</a:t>
            </a:r>
            <a:r>
              <a:rPr sz="2400" spc="55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вище</a:t>
            </a:r>
            <a:r>
              <a:rPr sz="2400" spc="75" dirty="0">
                <a:latin typeface="Cambria"/>
                <a:cs typeface="Cambria"/>
              </a:rPr>
              <a:t> </a:t>
            </a:r>
            <a:r>
              <a:rPr sz="2400" spc="-85" dirty="0">
                <a:latin typeface="Cambria"/>
                <a:cs typeface="Cambria"/>
              </a:rPr>
              <a:t>130/85</a:t>
            </a:r>
            <a:r>
              <a:rPr sz="2400" spc="-80" dirty="0">
                <a:latin typeface="Cambria"/>
                <a:cs typeface="Cambria"/>
              </a:rPr>
              <a:t> </a:t>
            </a:r>
            <a:r>
              <a:rPr sz="2400" spc="80" dirty="0">
                <a:latin typeface="Cambria"/>
                <a:cs typeface="Cambria"/>
              </a:rPr>
              <a:t>мм</a:t>
            </a:r>
            <a:r>
              <a:rPr sz="2400" spc="85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рт.</a:t>
            </a:r>
            <a:r>
              <a:rPr sz="2400" spc="50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ст.</a:t>
            </a:r>
            <a:r>
              <a:rPr sz="2400" spc="600" dirty="0">
                <a:latin typeface="Cambria"/>
                <a:cs typeface="Cambria"/>
              </a:rPr>
              <a:t> </a:t>
            </a:r>
            <a:r>
              <a:rPr sz="2400" spc="80" dirty="0">
                <a:latin typeface="Cambria"/>
                <a:cs typeface="Cambria"/>
              </a:rPr>
              <a:t>Необхідна </a:t>
            </a:r>
            <a:r>
              <a:rPr sz="2400" spc="85" dirty="0">
                <a:latin typeface="Cambria"/>
                <a:cs typeface="Cambria"/>
              </a:rPr>
              <a:t> </a:t>
            </a:r>
            <a:r>
              <a:rPr sz="2400" spc="80" dirty="0">
                <a:latin typeface="Cambria"/>
                <a:cs typeface="Cambria"/>
              </a:rPr>
              <a:t>нормалізація</a:t>
            </a:r>
            <a:r>
              <a:rPr sz="2400" spc="85" dirty="0">
                <a:latin typeface="Cambria"/>
                <a:cs typeface="Cambria"/>
              </a:rPr>
              <a:t> </a:t>
            </a:r>
            <a:r>
              <a:rPr sz="2400" spc="80" dirty="0">
                <a:latin typeface="Cambria"/>
                <a:cs typeface="Cambria"/>
              </a:rPr>
              <a:t>маси</a:t>
            </a:r>
            <a:r>
              <a:rPr sz="2400" spc="85" dirty="0">
                <a:latin typeface="Cambria"/>
                <a:cs typeface="Cambria"/>
              </a:rPr>
              <a:t> </a:t>
            </a:r>
            <a:r>
              <a:rPr sz="2400" spc="95" dirty="0">
                <a:latin typeface="Cambria"/>
                <a:cs typeface="Cambria"/>
              </a:rPr>
              <a:t>тіла,</a:t>
            </a:r>
            <a:r>
              <a:rPr sz="2400" spc="100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причому  індекс </a:t>
            </a:r>
            <a:r>
              <a:rPr sz="2400" spc="55" dirty="0">
                <a:latin typeface="Cambria"/>
                <a:cs typeface="Cambria"/>
              </a:rPr>
              <a:t> </a:t>
            </a:r>
            <a:r>
              <a:rPr sz="2400" spc="75" dirty="0">
                <a:latin typeface="Cambria"/>
                <a:cs typeface="Cambria"/>
              </a:rPr>
              <a:t>маси </a:t>
            </a:r>
            <a:r>
              <a:rPr sz="2400" spc="80" dirty="0">
                <a:latin typeface="Cambria"/>
                <a:cs typeface="Cambria"/>
              </a:rPr>
              <a:t> тіла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не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повинен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60" dirty="0">
                <a:latin typeface="Cambria"/>
                <a:cs typeface="Cambria"/>
              </a:rPr>
              <a:t>перевищувати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24,9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-25" dirty="0">
                <a:latin typeface="Cambria"/>
                <a:cs typeface="Cambria"/>
              </a:rPr>
              <a:t>кг/м</a:t>
            </a:r>
            <a:r>
              <a:rPr sz="2400" spc="-37" baseline="24305" dirty="0">
                <a:latin typeface="Cambria"/>
                <a:cs typeface="Cambria"/>
              </a:rPr>
              <a:t>2</a:t>
            </a:r>
            <a:r>
              <a:rPr sz="2400" spc="-25" dirty="0">
                <a:latin typeface="Cambria"/>
                <a:cs typeface="Cambria"/>
              </a:rPr>
              <a:t>.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6239"/>
            <a:ext cx="61144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310" dirty="0">
                <a:latin typeface="Cambria"/>
                <a:cs typeface="Cambria"/>
              </a:rPr>
              <a:t>М</a:t>
            </a:r>
            <a:r>
              <a:rPr spc="310" dirty="0">
                <a:latin typeface="Cambria"/>
                <a:cs typeface="Cambria"/>
              </a:rPr>
              <a:t>ЕДИКАМЕНТОЗНЕ</a:t>
            </a:r>
            <a:r>
              <a:rPr spc="285" dirty="0">
                <a:latin typeface="Cambria"/>
                <a:cs typeface="Cambria"/>
              </a:rPr>
              <a:t> ЛІКУВАННЯ</a:t>
            </a:r>
            <a:r>
              <a:rPr spc="315" dirty="0">
                <a:latin typeface="Cambria"/>
                <a:cs typeface="Cambria"/>
              </a:rPr>
              <a:t> </a:t>
            </a:r>
            <a:r>
              <a:rPr sz="3000" spc="-100" dirty="0">
                <a:latin typeface="Cambria"/>
                <a:cs typeface="Cambria"/>
              </a:rPr>
              <a:t>(1)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28597"/>
            <a:ext cx="7252970" cy="2815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0" marR="484505" indent="-273685">
              <a:lnSpc>
                <a:spcPct val="100000"/>
              </a:lnSpc>
              <a:spcBef>
                <a:spcPts val="100"/>
              </a:spcBef>
            </a:pPr>
            <a:r>
              <a:rPr sz="2400" spc="90" dirty="0">
                <a:latin typeface="Cambria"/>
                <a:cs typeface="Cambria"/>
              </a:rPr>
              <a:t>Аспірин</a:t>
            </a:r>
            <a:r>
              <a:rPr sz="2400" spc="100" dirty="0">
                <a:latin typeface="Cambria"/>
                <a:cs typeface="Cambria"/>
              </a:rPr>
              <a:t> </a:t>
            </a:r>
            <a:r>
              <a:rPr sz="2400" spc="114" dirty="0">
                <a:latin typeface="Cambria"/>
                <a:cs typeface="Cambria"/>
              </a:rPr>
              <a:t>малі </a:t>
            </a:r>
            <a:r>
              <a:rPr sz="2400" spc="10" dirty="0">
                <a:latin typeface="Cambria"/>
                <a:cs typeface="Cambria"/>
              </a:rPr>
              <a:t>дози</a:t>
            </a:r>
            <a:r>
              <a:rPr sz="2400" spc="140" dirty="0">
                <a:latin typeface="Cambria"/>
                <a:cs typeface="Cambria"/>
              </a:rPr>
              <a:t> </a:t>
            </a:r>
            <a:r>
              <a:rPr sz="2400" spc="135" dirty="0">
                <a:latin typeface="Cambria"/>
                <a:cs typeface="Cambria"/>
              </a:rPr>
              <a:t>–</a:t>
            </a:r>
            <a:r>
              <a:rPr sz="2400" spc="114" dirty="0">
                <a:latin typeface="Cambria"/>
                <a:cs typeface="Cambria"/>
              </a:rPr>
              <a:t> </a:t>
            </a:r>
            <a:r>
              <a:rPr sz="2400" spc="20" dirty="0">
                <a:latin typeface="Cambria"/>
                <a:cs typeface="Cambria"/>
              </a:rPr>
              <a:t>основа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фармакологічного </a:t>
            </a:r>
            <a:r>
              <a:rPr sz="2400" spc="-515" dirty="0">
                <a:latin typeface="Cambria"/>
                <a:cs typeface="Cambria"/>
              </a:rPr>
              <a:t> </a:t>
            </a:r>
            <a:r>
              <a:rPr sz="2400" spc="65" dirty="0">
                <a:latin typeface="Cambria"/>
                <a:cs typeface="Cambria"/>
              </a:rPr>
              <a:t>попередження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40" dirty="0">
                <a:latin typeface="Cambria"/>
                <a:cs typeface="Cambria"/>
              </a:rPr>
              <a:t>артеріального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тромбозу; </a:t>
            </a:r>
            <a:r>
              <a:rPr sz="2400" spc="-5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оптимальна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доза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75-150</a:t>
            </a:r>
            <a:r>
              <a:rPr sz="2400" spc="145" dirty="0">
                <a:latin typeface="Cambria"/>
                <a:cs typeface="Cambria"/>
              </a:rPr>
              <a:t> </a:t>
            </a:r>
            <a:r>
              <a:rPr sz="2400" spc="-60" dirty="0">
                <a:latin typeface="Cambria"/>
                <a:cs typeface="Cambria"/>
              </a:rPr>
              <a:t>мг/добу</a:t>
            </a:r>
            <a:endParaRPr sz="2400">
              <a:latin typeface="Cambria"/>
              <a:cs typeface="Cambria"/>
            </a:endParaRPr>
          </a:p>
          <a:p>
            <a:pPr marL="285750">
              <a:lnSpc>
                <a:spcPct val="100000"/>
              </a:lnSpc>
              <a:spcBef>
                <a:spcPts val="605"/>
              </a:spcBef>
            </a:pPr>
            <a:r>
              <a:rPr sz="2400" dirty="0">
                <a:latin typeface="Cambria"/>
                <a:cs typeface="Cambria"/>
              </a:rPr>
              <a:t>або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30" dirty="0">
                <a:latin typeface="Cambria"/>
                <a:cs typeface="Cambria"/>
              </a:rPr>
              <a:t>(клопідогрель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75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мг)</a:t>
            </a:r>
            <a:endParaRPr sz="2400">
              <a:latin typeface="Cambria"/>
              <a:cs typeface="Cambria"/>
            </a:endParaRPr>
          </a:p>
          <a:p>
            <a:pPr marL="273685" algn="ctr">
              <a:lnSpc>
                <a:spcPct val="100000"/>
              </a:lnSpc>
              <a:spcBef>
                <a:spcPts val="585"/>
              </a:spcBef>
            </a:pPr>
            <a:r>
              <a:rPr sz="2400" b="1" spc="-509" dirty="0">
                <a:solidFill>
                  <a:srgbClr val="FF3300"/>
                </a:solidFill>
                <a:latin typeface="Tahoma"/>
                <a:cs typeface="Tahoma"/>
              </a:rPr>
              <a:t>+</a:t>
            </a:r>
            <a:endParaRPr sz="2400">
              <a:latin typeface="Tahoma"/>
              <a:cs typeface="Tahoma"/>
            </a:endParaRPr>
          </a:p>
          <a:p>
            <a:pPr marL="285750" marR="5080" indent="-273685">
              <a:lnSpc>
                <a:spcPct val="100000"/>
              </a:lnSpc>
              <a:spcBef>
                <a:spcPts val="615"/>
              </a:spcBef>
            </a:pPr>
            <a:r>
              <a:rPr sz="2400" spc="85" dirty="0">
                <a:latin typeface="Cambria"/>
                <a:cs typeface="Cambria"/>
              </a:rPr>
              <a:t>Статини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(титрування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-35" dirty="0">
                <a:latin typeface="Cambria"/>
                <a:cs typeface="Cambria"/>
              </a:rPr>
              <a:t>доз)</a:t>
            </a:r>
            <a:r>
              <a:rPr sz="2400" spc="14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або</a:t>
            </a:r>
            <a:r>
              <a:rPr sz="2400" spc="145" dirty="0">
                <a:latin typeface="Cambria"/>
                <a:cs typeface="Cambria"/>
              </a:rPr>
              <a:t> </a:t>
            </a:r>
            <a:r>
              <a:rPr sz="2400" spc="25" dirty="0">
                <a:latin typeface="Cambria"/>
                <a:cs typeface="Cambria"/>
              </a:rPr>
              <a:t>езетиміб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125" dirty="0">
                <a:latin typeface="Cambria"/>
                <a:cs typeface="Cambria"/>
              </a:rPr>
              <a:t>+ </a:t>
            </a:r>
            <a:r>
              <a:rPr sz="2400" spc="35" dirty="0">
                <a:latin typeface="Cambria"/>
                <a:cs typeface="Cambria"/>
              </a:rPr>
              <a:t>статини </a:t>
            </a:r>
            <a:r>
              <a:rPr sz="2400" spc="-509" dirty="0">
                <a:latin typeface="Cambria"/>
                <a:cs typeface="Cambria"/>
              </a:rPr>
              <a:t> </a:t>
            </a:r>
            <a:r>
              <a:rPr sz="2400" spc="30" dirty="0">
                <a:latin typeface="Cambria"/>
                <a:cs typeface="Cambria"/>
              </a:rPr>
              <a:t>в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низьких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дозах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6239"/>
            <a:ext cx="61144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310" dirty="0">
                <a:latin typeface="Cambria"/>
                <a:cs typeface="Cambria"/>
              </a:rPr>
              <a:t>М</a:t>
            </a:r>
            <a:r>
              <a:rPr spc="310" dirty="0">
                <a:latin typeface="Cambria"/>
                <a:cs typeface="Cambria"/>
              </a:rPr>
              <a:t>ЕДИКАМЕНТОЗНЕ</a:t>
            </a:r>
            <a:r>
              <a:rPr spc="285" dirty="0">
                <a:latin typeface="Cambria"/>
                <a:cs typeface="Cambria"/>
              </a:rPr>
              <a:t> ЛІКУВАННЯ</a:t>
            </a:r>
            <a:r>
              <a:rPr spc="315" dirty="0">
                <a:latin typeface="Cambria"/>
                <a:cs typeface="Cambria"/>
              </a:rPr>
              <a:t> </a:t>
            </a:r>
            <a:r>
              <a:rPr sz="3000" spc="-100" dirty="0">
                <a:latin typeface="Cambria"/>
                <a:cs typeface="Cambria"/>
              </a:rPr>
              <a:t>(2)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3048" y="1552000"/>
            <a:ext cx="6635750" cy="216027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3417570">
              <a:lnSpc>
                <a:spcPct val="100000"/>
              </a:lnSpc>
              <a:spcBef>
                <a:spcPts val="705"/>
              </a:spcBef>
            </a:pPr>
            <a:r>
              <a:rPr sz="2400" spc="125" dirty="0">
                <a:solidFill>
                  <a:srgbClr val="FF3300"/>
                </a:solidFill>
                <a:latin typeface="Cambria"/>
                <a:cs typeface="Cambria"/>
              </a:rPr>
              <a:t>+</a:t>
            </a:r>
            <a:endParaRPr sz="2400">
              <a:latin typeface="Cambria"/>
              <a:cs typeface="Cambria"/>
            </a:endParaRPr>
          </a:p>
          <a:p>
            <a:pPr marL="817244" marR="5080" indent="-805180">
              <a:lnSpc>
                <a:spcPct val="100000"/>
              </a:lnSpc>
              <a:spcBef>
                <a:spcPts val="600"/>
              </a:spcBef>
            </a:pPr>
            <a:r>
              <a:rPr sz="2400" spc="35" dirty="0">
                <a:latin typeface="Cambria"/>
                <a:cs typeface="Cambria"/>
              </a:rPr>
              <a:t>Інгібітори</a:t>
            </a:r>
            <a:r>
              <a:rPr sz="2400" spc="114" dirty="0">
                <a:latin typeface="Cambria"/>
                <a:cs typeface="Cambria"/>
              </a:rPr>
              <a:t> </a:t>
            </a:r>
            <a:r>
              <a:rPr sz="2400" spc="275" dirty="0">
                <a:latin typeface="Cambria"/>
                <a:cs typeface="Cambria"/>
              </a:rPr>
              <a:t>АПФ</a:t>
            </a:r>
            <a:r>
              <a:rPr sz="2400" spc="140" dirty="0">
                <a:latin typeface="Cambria"/>
                <a:cs typeface="Cambria"/>
              </a:rPr>
              <a:t> </a:t>
            </a:r>
            <a:r>
              <a:rPr sz="2400" spc="75" dirty="0">
                <a:latin typeface="Cambria"/>
                <a:cs typeface="Cambria"/>
              </a:rPr>
              <a:t>при</a:t>
            </a:r>
            <a:r>
              <a:rPr sz="2400" spc="140" dirty="0">
                <a:latin typeface="Cambria"/>
                <a:cs typeface="Cambria"/>
              </a:rPr>
              <a:t> </a:t>
            </a:r>
            <a:r>
              <a:rPr sz="2400" spc="195" dirty="0">
                <a:latin typeface="Cambria"/>
                <a:cs typeface="Cambria"/>
              </a:rPr>
              <a:t>АГ,</a:t>
            </a:r>
            <a:r>
              <a:rPr sz="2400" spc="140" dirty="0">
                <a:latin typeface="Cambria"/>
                <a:cs typeface="Cambria"/>
              </a:rPr>
              <a:t> </a:t>
            </a:r>
            <a:r>
              <a:rPr sz="2400" spc="290" dirty="0">
                <a:latin typeface="Cambria"/>
                <a:cs typeface="Cambria"/>
              </a:rPr>
              <a:t>ЦД,</a:t>
            </a:r>
            <a:r>
              <a:rPr sz="2400" spc="140" dirty="0">
                <a:latin typeface="Cambria"/>
                <a:cs typeface="Cambria"/>
              </a:rPr>
              <a:t> </a:t>
            </a:r>
            <a:r>
              <a:rPr sz="2400" spc="295" dirty="0">
                <a:latin typeface="Cambria"/>
                <a:cs typeface="Cambria"/>
              </a:rPr>
              <a:t>СН,</a:t>
            </a:r>
            <a:r>
              <a:rPr sz="2400" spc="114" dirty="0">
                <a:latin typeface="Cambria"/>
                <a:cs typeface="Cambria"/>
              </a:rPr>
              <a:t> </a:t>
            </a:r>
            <a:r>
              <a:rPr sz="2400" spc="80" dirty="0">
                <a:latin typeface="Cambria"/>
                <a:cs typeface="Cambria"/>
              </a:rPr>
              <a:t>дисфункція </a:t>
            </a:r>
            <a:r>
              <a:rPr sz="2400" spc="-515" dirty="0">
                <a:latin typeface="Cambria"/>
                <a:cs typeface="Cambria"/>
              </a:rPr>
              <a:t> </a:t>
            </a:r>
            <a:r>
              <a:rPr sz="2400" spc="300" dirty="0">
                <a:latin typeface="Cambria"/>
                <a:cs typeface="Cambria"/>
              </a:rPr>
              <a:t>ЛШ,</a:t>
            </a:r>
            <a:r>
              <a:rPr sz="2400" spc="114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постінфарктний</a:t>
            </a:r>
            <a:r>
              <a:rPr sz="2400" spc="105" dirty="0">
                <a:latin typeface="Cambria"/>
                <a:cs typeface="Cambria"/>
              </a:rPr>
              <a:t> </a:t>
            </a:r>
            <a:r>
              <a:rPr sz="2400" spc="40" dirty="0">
                <a:latin typeface="Cambria"/>
                <a:cs typeface="Cambria"/>
              </a:rPr>
              <a:t>кардіосклероз</a:t>
            </a:r>
            <a:endParaRPr sz="24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sz="2400" spc="125" dirty="0">
                <a:solidFill>
                  <a:srgbClr val="FF3300"/>
                </a:solidFill>
                <a:latin typeface="Cambria"/>
                <a:cs typeface="Cambria"/>
              </a:rPr>
              <a:t>+</a:t>
            </a:r>
            <a:endParaRPr sz="2400">
              <a:latin typeface="Cambria"/>
              <a:cs typeface="Cambria"/>
            </a:endParaRPr>
          </a:p>
          <a:p>
            <a:pPr marL="635" algn="ctr">
              <a:lnSpc>
                <a:spcPct val="100000"/>
              </a:lnSpc>
              <a:spcBef>
                <a:spcPts val="600"/>
              </a:spcBef>
            </a:pPr>
            <a:r>
              <a:rPr sz="2400" spc="40" dirty="0">
                <a:latin typeface="Cambria"/>
                <a:cs typeface="Cambria"/>
              </a:rPr>
              <a:t>Бета-блокатори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75" dirty="0">
                <a:latin typeface="Cambria"/>
                <a:cs typeface="Cambria"/>
              </a:rPr>
              <a:t>при</a:t>
            </a:r>
            <a:r>
              <a:rPr sz="2400" spc="114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перенесеному</a:t>
            </a:r>
            <a:r>
              <a:rPr sz="2400" spc="110" dirty="0">
                <a:latin typeface="Cambria"/>
                <a:cs typeface="Cambria"/>
              </a:rPr>
              <a:t> </a:t>
            </a:r>
            <a:r>
              <a:rPr sz="2400" spc="250" dirty="0">
                <a:latin typeface="Cambria"/>
                <a:cs typeface="Cambria"/>
              </a:rPr>
              <a:t>ІМ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96239"/>
            <a:ext cx="61144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310" dirty="0">
                <a:latin typeface="Cambria"/>
                <a:cs typeface="Cambria"/>
              </a:rPr>
              <a:t>М</a:t>
            </a:r>
            <a:r>
              <a:rPr spc="310" dirty="0">
                <a:latin typeface="Cambria"/>
                <a:cs typeface="Cambria"/>
              </a:rPr>
              <a:t>ЕДИКАМЕНТОЗНЕ</a:t>
            </a:r>
            <a:r>
              <a:rPr spc="285" dirty="0">
                <a:latin typeface="Cambria"/>
                <a:cs typeface="Cambria"/>
              </a:rPr>
              <a:t> ЛІКУВАННЯ</a:t>
            </a:r>
            <a:r>
              <a:rPr spc="315" dirty="0">
                <a:latin typeface="Cambria"/>
                <a:cs typeface="Cambria"/>
              </a:rPr>
              <a:t> </a:t>
            </a:r>
            <a:r>
              <a:rPr sz="3000" spc="-100" dirty="0">
                <a:latin typeface="Cambria"/>
                <a:cs typeface="Cambria"/>
              </a:rPr>
              <a:t>(3)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5140" y="1552321"/>
            <a:ext cx="6462395" cy="4333875"/>
          </a:xfrm>
          <a:prstGeom prst="rect">
            <a:avLst/>
          </a:prstGeom>
        </p:spPr>
        <p:txBody>
          <a:bodyPr vert="horz" wrap="square" lIns="0" tIns="52704" rIns="0" bIns="0" rtlCol="0">
            <a:spAutoFit/>
          </a:bodyPr>
          <a:lstStyle/>
          <a:p>
            <a:pPr marL="1219835" algn="ctr">
              <a:lnSpc>
                <a:spcPct val="100000"/>
              </a:lnSpc>
              <a:spcBef>
                <a:spcPts val="414"/>
              </a:spcBef>
            </a:pPr>
            <a:r>
              <a:rPr sz="2400" spc="80" dirty="0">
                <a:latin typeface="Cambria"/>
                <a:cs typeface="Cambria"/>
              </a:rPr>
              <a:t>Симптоми</a:t>
            </a:r>
            <a:r>
              <a:rPr sz="2400" spc="110" dirty="0">
                <a:latin typeface="Cambria"/>
                <a:cs typeface="Cambria"/>
              </a:rPr>
              <a:t> </a:t>
            </a:r>
            <a:r>
              <a:rPr sz="2400" spc="375" dirty="0">
                <a:latin typeface="Cambria"/>
                <a:cs typeface="Cambria"/>
              </a:rPr>
              <a:t>СС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60" dirty="0">
                <a:latin typeface="Cambria"/>
                <a:cs typeface="Cambria"/>
              </a:rPr>
              <a:t>не</a:t>
            </a:r>
            <a:r>
              <a:rPr sz="2400" spc="114" dirty="0">
                <a:latin typeface="Cambria"/>
                <a:cs typeface="Cambria"/>
              </a:rPr>
              <a:t> </a:t>
            </a:r>
            <a:r>
              <a:rPr sz="2400" spc="30" dirty="0">
                <a:latin typeface="Cambria"/>
                <a:cs typeface="Cambria"/>
              </a:rPr>
              <a:t>контрольовані</a:t>
            </a:r>
            <a:endParaRPr sz="2400">
              <a:latin typeface="Cambria"/>
              <a:cs typeface="Cambria"/>
            </a:endParaRPr>
          </a:p>
          <a:p>
            <a:pPr marL="1165860" algn="ctr">
              <a:lnSpc>
                <a:spcPct val="100000"/>
              </a:lnSpc>
              <a:spcBef>
                <a:spcPts val="315"/>
              </a:spcBef>
            </a:pPr>
            <a:r>
              <a:rPr sz="2400" spc="125" dirty="0">
                <a:solidFill>
                  <a:srgbClr val="FF3300"/>
                </a:solidFill>
                <a:latin typeface="Cambria"/>
                <a:cs typeface="Cambria"/>
              </a:rPr>
              <a:t>+</a:t>
            </a:r>
            <a:endParaRPr sz="2400">
              <a:latin typeface="Cambria"/>
              <a:cs typeface="Cambria"/>
            </a:endParaRPr>
          </a:p>
          <a:p>
            <a:pPr marL="946785" algn="ctr">
              <a:lnSpc>
                <a:spcPct val="100000"/>
              </a:lnSpc>
              <a:spcBef>
                <a:spcPts val="310"/>
              </a:spcBef>
            </a:pPr>
            <a:r>
              <a:rPr sz="2400" spc="240" dirty="0">
                <a:latin typeface="Cambria"/>
                <a:cs typeface="Cambria"/>
              </a:rPr>
              <a:t>АК</a:t>
            </a:r>
            <a:r>
              <a:rPr sz="2400" spc="114" dirty="0">
                <a:latin typeface="Cambria"/>
                <a:cs typeface="Cambria"/>
              </a:rPr>
              <a:t> </a:t>
            </a:r>
            <a:r>
              <a:rPr sz="2400" spc="5" dirty="0">
                <a:latin typeface="Cambria"/>
                <a:cs typeface="Cambria"/>
              </a:rPr>
              <a:t>або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нітрати</a:t>
            </a:r>
            <a:r>
              <a:rPr sz="2400" spc="105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тривалої</a:t>
            </a:r>
            <a:r>
              <a:rPr sz="2400" spc="114" dirty="0">
                <a:latin typeface="Cambria"/>
                <a:cs typeface="Cambria"/>
              </a:rPr>
              <a:t> </a:t>
            </a:r>
            <a:r>
              <a:rPr sz="2400" spc="60" dirty="0">
                <a:latin typeface="Cambria"/>
                <a:cs typeface="Cambria"/>
              </a:rPr>
              <a:t>дії;</a:t>
            </a:r>
            <a:endParaRPr sz="2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950">
              <a:latin typeface="Cambria"/>
              <a:cs typeface="Cambria"/>
            </a:endParaRPr>
          </a:p>
          <a:p>
            <a:pPr marL="63500">
              <a:lnSpc>
                <a:spcPct val="100000"/>
              </a:lnSpc>
            </a:pPr>
            <a:r>
              <a:rPr sz="2400" spc="165" dirty="0">
                <a:latin typeface="Cambria"/>
                <a:cs typeface="Cambria"/>
              </a:rPr>
              <a:t>При</a:t>
            </a:r>
            <a:r>
              <a:rPr sz="2400" spc="114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неефективності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390" dirty="0">
                <a:solidFill>
                  <a:srgbClr val="FF3300"/>
                </a:solidFill>
                <a:latin typeface="Cambria"/>
                <a:cs typeface="Cambria"/>
              </a:rPr>
              <a:t>→</a:t>
            </a:r>
            <a:r>
              <a:rPr sz="2400" spc="135" dirty="0">
                <a:solidFill>
                  <a:srgbClr val="FF3300"/>
                </a:solidFill>
                <a:latin typeface="Cambria"/>
                <a:cs typeface="Cambria"/>
              </a:rPr>
              <a:t> </a:t>
            </a:r>
            <a:r>
              <a:rPr sz="2400" spc="40" dirty="0">
                <a:latin typeface="Cambria"/>
                <a:cs typeface="Cambria"/>
              </a:rPr>
              <a:t>1F-інгібітор;</a:t>
            </a:r>
            <a:endParaRPr sz="2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250">
              <a:latin typeface="Cambria"/>
              <a:cs typeface="Cambria"/>
            </a:endParaRPr>
          </a:p>
          <a:p>
            <a:pPr marL="336550" marR="55880" indent="-273685">
              <a:lnSpc>
                <a:spcPts val="2590"/>
              </a:lnSpc>
            </a:pPr>
            <a:r>
              <a:rPr sz="2400" spc="80" dirty="0">
                <a:latin typeface="Cambria"/>
                <a:cs typeface="Cambria"/>
              </a:rPr>
              <a:t>Симптоми </a:t>
            </a:r>
            <a:r>
              <a:rPr sz="2400" spc="60" dirty="0">
                <a:latin typeface="Cambria"/>
                <a:cs typeface="Cambria"/>
              </a:rPr>
              <a:t>не </a:t>
            </a:r>
            <a:r>
              <a:rPr sz="2400" dirty="0">
                <a:latin typeface="Cambria"/>
                <a:cs typeface="Cambria"/>
              </a:rPr>
              <a:t>котролюються </a:t>
            </a:r>
            <a:r>
              <a:rPr sz="2400" spc="385" dirty="0">
                <a:solidFill>
                  <a:srgbClr val="FF3300"/>
                </a:solidFill>
                <a:latin typeface="Cambria"/>
                <a:cs typeface="Cambria"/>
              </a:rPr>
              <a:t>→ </a:t>
            </a:r>
            <a:r>
              <a:rPr sz="2400" spc="55" dirty="0">
                <a:latin typeface="Cambria"/>
                <a:cs typeface="Cambria"/>
              </a:rPr>
              <a:t>поєднання </a:t>
            </a:r>
            <a:r>
              <a:rPr sz="2400" spc="60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нітратів</a:t>
            </a:r>
            <a:r>
              <a:rPr sz="2400" spc="100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і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235" dirty="0">
                <a:latin typeface="Cambria"/>
                <a:cs typeface="Cambria"/>
              </a:rPr>
              <a:t>АК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або</a:t>
            </a:r>
            <a:r>
              <a:rPr sz="2400" spc="140" dirty="0">
                <a:latin typeface="Cambria"/>
                <a:cs typeface="Cambria"/>
              </a:rPr>
              <a:t> </a:t>
            </a:r>
            <a:r>
              <a:rPr sz="2400" spc="60" dirty="0">
                <a:latin typeface="Cambria"/>
                <a:cs typeface="Cambria"/>
              </a:rPr>
              <a:t>відкривачів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100" dirty="0">
                <a:latin typeface="Cambria"/>
                <a:cs typeface="Cambria"/>
              </a:rPr>
              <a:t>К</a:t>
            </a:r>
            <a:r>
              <a:rPr sz="2400" spc="150" baseline="24305" dirty="0">
                <a:latin typeface="Cambria"/>
                <a:cs typeface="Cambria"/>
              </a:rPr>
              <a:t>+</a:t>
            </a:r>
            <a:r>
              <a:rPr sz="2400" spc="100" dirty="0">
                <a:latin typeface="Cambria"/>
                <a:cs typeface="Cambria"/>
              </a:rPr>
              <a:t>-каналів;</a:t>
            </a:r>
            <a:endParaRPr sz="2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200">
              <a:latin typeface="Cambria"/>
              <a:cs typeface="Cambria"/>
            </a:endParaRPr>
          </a:p>
          <a:p>
            <a:pPr marL="336550" marR="1715135" indent="-273685">
              <a:lnSpc>
                <a:spcPts val="2590"/>
              </a:lnSpc>
            </a:pPr>
            <a:r>
              <a:rPr sz="2400" spc="80" dirty="0">
                <a:latin typeface="Cambria"/>
                <a:cs typeface="Cambria"/>
              </a:rPr>
              <a:t>Симптоми</a:t>
            </a:r>
            <a:r>
              <a:rPr sz="2400" spc="90" dirty="0">
                <a:latin typeface="Cambria"/>
                <a:cs typeface="Cambria"/>
              </a:rPr>
              <a:t> </a:t>
            </a:r>
            <a:r>
              <a:rPr sz="2400" spc="60" dirty="0">
                <a:latin typeface="Cambria"/>
                <a:cs typeface="Cambria"/>
              </a:rPr>
              <a:t>не</a:t>
            </a:r>
            <a:r>
              <a:rPr sz="2400" spc="95" dirty="0">
                <a:latin typeface="Cambria"/>
                <a:cs typeface="Cambria"/>
              </a:rPr>
              <a:t> </a:t>
            </a:r>
            <a:r>
              <a:rPr sz="2400" spc="10" dirty="0">
                <a:latin typeface="Cambria"/>
                <a:cs typeface="Cambria"/>
              </a:rPr>
              <a:t>контролюються</a:t>
            </a:r>
            <a:r>
              <a:rPr sz="2400" spc="114" dirty="0">
                <a:latin typeface="Cambria"/>
                <a:cs typeface="Cambria"/>
              </a:rPr>
              <a:t> </a:t>
            </a:r>
            <a:r>
              <a:rPr sz="2400" spc="385" dirty="0">
                <a:solidFill>
                  <a:srgbClr val="FF3300"/>
                </a:solidFill>
                <a:latin typeface="Cambria"/>
                <a:cs typeface="Cambria"/>
              </a:rPr>
              <a:t>→ </a:t>
            </a:r>
            <a:r>
              <a:rPr sz="2400" spc="-509" dirty="0">
                <a:solidFill>
                  <a:srgbClr val="FF3300"/>
                </a:solidFill>
                <a:latin typeface="Cambria"/>
                <a:cs typeface="Cambria"/>
              </a:rPr>
              <a:t> </a:t>
            </a:r>
            <a:r>
              <a:rPr sz="2400" spc="80" dirty="0">
                <a:solidFill>
                  <a:srgbClr val="FF3300"/>
                </a:solidFill>
                <a:latin typeface="Cambria"/>
                <a:cs typeface="Cambria"/>
              </a:rPr>
              <a:t>реваскуляризація</a:t>
            </a:r>
            <a:r>
              <a:rPr sz="2400" spc="80" dirty="0">
                <a:latin typeface="Cambria"/>
                <a:cs typeface="Cambria"/>
              </a:rPr>
              <a:t>.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267" y="803275"/>
            <a:ext cx="83369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375" dirty="0">
                <a:latin typeface="Cambria"/>
                <a:cs typeface="Cambria"/>
              </a:rPr>
              <a:t>О</a:t>
            </a:r>
            <a:r>
              <a:rPr sz="2850" spc="375" dirty="0">
                <a:latin typeface="Cambria"/>
                <a:cs typeface="Cambria"/>
              </a:rPr>
              <a:t>СОБЛИВОСТІ</a:t>
            </a:r>
            <a:r>
              <a:rPr sz="2850" spc="350" dirty="0">
                <a:latin typeface="Cambria"/>
                <a:cs typeface="Cambria"/>
              </a:rPr>
              <a:t> </a:t>
            </a:r>
            <a:r>
              <a:rPr sz="3600" spc="565" dirty="0">
                <a:latin typeface="Cambria"/>
                <a:cs typeface="Cambria"/>
              </a:rPr>
              <a:t>СС</a:t>
            </a:r>
            <a:r>
              <a:rPr sz="3600" spc="220" dirty="0">
                <a:latin typeface="Cambria"/>
                <a:cs typeface="Cambria"/>
              </a:rPr>
              <a:t> </a:t>
            </a:r>
            <a:r>
              <a:rPr sz="2850" spc="335" dirty="0">
                <a:latin typeface="Cambria"/>
                <a:cs typeface="Cambria"/>
              </a:rPr>
              <a:t>В</a:t>
            </a:r>
            <a:r>
              <a:rPr sz="2850" spc="355" dirty="0">
                <a:latin typeface="Cambria"/>
                <a:cs typeface="Cambria"/>
              </a:rPr>
              <a:t> </a:t>
            </a:r>
            <a:r>
              <a:rPr sz="2850" spc="415" dirty="0">
                <a:latin typeface="Cambria"/>
                <a:cs typeface="Cambria"/>
              </a:rPr>
              <a:t>ПОХИЛОМУ</a:t>
            </a:r>
            <a:r>
              <a:rPr sz="2850" spc="340" dirty="0">
                <a:latin typeface="Cambria"/>
                <a:cs typeface="Cambria"/>
              </a:rPr>
              <a:t> </a:t>
            </a:r>
            <a:r>
              <a:rPr sz="2850" spc="320" dirty="0">
                <a:latin typeface="Cambria"/>
                <a:cs typeface="Cambria"/>
              </a:rPr>
              <a:t>ВІЦІ</a:t>
            </a:r>
            <a:r>
              <a:rPr sz="2850" spc="360" dirty="0">
                <a:latin typeface="Cambria"/>
                <a:cs typeface="Cambria"/>
              </a:rPr>
              <a:t> </a:t>
            </a:r>
            <a:r>
              <a:rPr sz="3600" spc="-114" dirty="0">
                <a:latin typeface="Cambria"/>
                <a:cs typeface="Cambria"/>
              </a:rPr>
              <a:t>(1)</a:t>
            </a:r>
            <a:endParaRPr sz="36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2296795"/>
            <a:ext cx="184785" cy="5899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FD8537"/>
                </a:solidFill>
                <a:latin typeface="Wingdings"/>
                <a:cs typeface="Wingdings"/>
              </a:rPr>
              <a:t></a:t>
            </a:r>
            <a:endParaRPr sz="14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sz="1400" dirty="0">
                <a:solidFill>
                  <a:srgbClr val="FD8537"/>
                </a:solidFill>
                <a:latin typeface="Wingdings"/>
                <a:cs typeface="Wingdings"/>
              </a:rPr>
              <a:t></a:t>
            </a:r>
            <a:endParaRPr sz="1400">
              <a:latin typeface="Wingdings"/>
              <a:cs typeface="Wingding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3546728"/>
            <a:ext cx="1847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FD8537"/>
                </a:solidFill>
                <a:latin typeface="Wingdings"/>
                <a:cs typeface="Wingdings"/>
              </a:rPr>
              <a:t></a:t>
            </a:r>
            <a:endParaRPr sz="140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4171569"/>
            <a:ext cx="1847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D8537"/>
                </a:solidFill>
                <a:latin typeface="Wingdings"/>
                <a:cs typeface="Wingdings"/>
              </a:rPr>
              <a:t></a:t>
            </a:r>
            <a:endParaRPr sz="140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4796409"/>
            <a:ext cx="184785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D8537"/>
                </a:solidFill>
                <a:latin typeface="Wingdings"/>
                <a:cs typeface="Wingdings"/>
              </a:rPr>
              <a:t></a:t>
            </a:r>
            <a:endParaRPr sz="14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1085"/>
              </a:spcBef>
            </a:pPr>
            <a:r>
              <a:rPr sz="1400" dirty="0">
                <a:solidFill>
                  <a:srgbClr val="FD8537"/>
                </a:solidFill>
                <a:latin typeface="Wingdings"/>
                <a:cs typeface="Wingdings"/>
              </a:rPr>
              <a:t></a:t>
            </a:r>
            <a:endParaRPr sz="14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400" dirty="0">
                <a:solidFill>
                  <a:srgbClr val="FD8537"/>
                </a:solidFill>
                <a:latin typeface="Wingdings"/>
                <a:cs typeface="Wingdings"/>
              </a:rPr>
              <a:t></a:t>
            </a:r>
            <a:endParaRPr sz="1400">
              <a:latin typeface="Wingdings"/>
              <a:cs typeface="Wingding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22300" indent="-610235">
              <a:lnSpc>
                <a:spcPts val="2280"/>
              </a:lnSpc>
              <a:spcBef>
                <a:spcPts val="105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622300" algn="l"/>
                <a:tab pos="622935" algn="l"/>
              </a:tabLst>
            </a:pPr>
            <a:r>
              <a:rPr spc="-5" dirty="0"/>
              <a:t>старше 75</a:t>
            </a:r>
            <a:r>
              <a:rPr spc="10" dirty="0"/>
              <a:t> </a:t>
            </a:r>
            <a:r>
              <a:rPr spc="-30" dirty="0"/>
              <a:t>років</a:t>
            </a:r>
            <a:r>
              <a:rPr spc="10" dirty="0"/>
              <a:t> </a:t>
            </a:r>
            <a:r>
              <a:rPr spc="-10" dirty="0"/>
              <a:t>поширеність</a:t>
            </a:r>
            <a:r>
              <a:rPr spc="-5" dirty="0"/>
              <a:t> </a:t>
            </a:r>
            <a:r>
              <a:rPr dirty="0"/>
              <a:t>СС</a:t>
            </a:r>
            <a:r>
              <a:rPr spc="15" dirty="0"/>
              <a:t> </a:t>
            </a:r>
            <a:r>
              <a:rPr spc="-25" dirty="0"/>
              <a:t>однакова</a:t>
            </a:r>
            <a:r>
              <a:rPr spc="-5" dirty="0"/>
              <a:t> </a:t>
            </a:r>
            <a:r>
              <a:rPr dirty="0"/>
              <a:t>у</a:t>
            </a:r>
            <a:r>
              <a:rPr spc="25" dirty="0"/>
              <a:t> </a:t>
            </a:r>
            <a:r>
              <a:rPr spc="-25" dirty="0"/>
              <a:t>чоловіків</a:t>
            </a:r>
            <a:r>
              <a:rPr dirty="0"/>
              <a:t> </a:t>
            </a:r>
            <a:r>
              <a:rPr spc="-15" dirty="0"/>
              <a:t>і</a:t>
            </a:r>
          </a:p>
          <a:p>
            <a:pPr marL="622300">
              <a:lnSpc>
                <a:spcPts val="2280"/>
              </a:lnSpc>
            </a:pPr>
            <a:r>
              <a:rPr spc="-45" dirty="0"/>
              <a:t>жінок</a:t>
            </a:r>
            <a:r>
              <a:rPr spc="-5" dirty="0"/>
              <a:t> </a:t>
            </a:r>
            <a:r>
              <a:rPr dirty="0"/>
              <a:t>(Lernfelt</a:t>
            </a:r>
            <a:r>
              <a:rPr spc="-30" dirty="0"/>
              <a:t> </a:t>
            </a:r>
            <a:r>
              <a:rPr spc="-5" dirty="0"/>
              <a:t>B,</a:t>
            </a:r>
            <a:r>
              <a:rPr spc="10" dirty="0"/>
              <a:t> </a:t>
            </a:r>
            <a:r>
              <a:rPr dirty="0"/>
              <a:t>at</a:t>
            </a:r>
            <a:r>
              <a:rPr spc="5" dirty="0"/>
              <a:t> </a:t>
            </a:r>
            <a:r>
              <a:rPr spc="-10" dirty="0"/>
              <a:t>all</a:t>
            </a:r>
            <a:r>
              <a:rPr spc="10" dirty="0"/>
              <a:t> </a:t>
            </a:r>
            <a:r>
              <a:rPr dirty="0"/>
              <a:t>1990);</a:t>
            </a:r>
          </a:p>
          <a:p>
            <a:pPr marL="622300">
              <a:lnSpc>
                <a:spcPct val="100000"/>
              </a:lnSpc>
              <a:spcBef>
                <a:spcPts val="360"/>
              </a:spcBef>
            </a:pPr>
            <a:r>
              <a:rPr spc="-15" dirty="0"/>
              <a:t>перебіг</a:t>
            </a:r>
            <a:r>
              <a:rPr spc="-25" dirty="0"/>
              <a:t> важчий;</a:t>
            </a:r>
          </a:p>
          <a:p>
            <a:pPr marL="622300" marR="406400">
              <a:lnSpc>
                <a:spcPts val="2160"/>
              </a:lnSpc>
              <a:spcBef>
                <a:spcPts val="630"/>
              </a:spcBef>
            </a:pPr>
            <a:r>
              <a:rPr spc="-10" dirty="0"/>
              <a:t>виявлення</a:t>
            </a:r>
            <a:r>
              <a:rPr dirty="0"/>
              <a:t> </a:t>
            </a:r>
            <a:r>
              <a:rPr spc="-20" dirty="0"/>
              <a:t>больового</a:t>
            </a:r>
            <a:r>
              <a:rPr spc="-5" dirty="0"/>
              <a:t> синдрому</a:t>
            </a:r>
            <a:r>
              <a:rPr spc="-25" dirty="0"/>
              <a:t> </a:t>
            </a:r>
            <a:r>
              <a:rPr spc="-30" dirty="0"/>
              <a:t>важче</a:t>
            </a:r>
            <a:r>
              <a:rPr spc="-5" dirty="0"/>
              <a:t> </a:t>
            </a:r>
            <a:r>
              <a:rPr spc="-30" dirty="0"/>
              <a:t>оскільки </a:t>
            </a:r>
            <a:r>
              <a:rPr spc="-25" dirty="0"/>
              <a:t> дискомфорт </a:t>
            </a:r>
            <a:r>
              <a:rPr spc="-10" dirty="0"/>
              <a:t>супроводжується </a:t>
            </a:r>
            <a:r>
              <a:rPr dirty="0"/>
              <a:t>слабістю, </a:t>
            </a:r>
            <a:r>
              <a:rPr spc="-25" dirty="0"/>
              <a:t>задишкою, </a:t>
            </a:r>
            <a:r>
              <a:rPr spc="-520" dirty="0"/>
              <a:t> </a:t>
            </a:r>
            <a:r>
              <a:rPr spc="-30" dirty="0"/>
              <a:t>зниженням</a:t>
            </a:r>
            <a:r>
              <a:rPr spc="-25" dirty="0"/>
              <a:t> </a:t>
            </a:r>
            <a:r>
              <a:rPr spc="-5" dirty="0"/>
              <a:t>фізичної</a:t>
            </a:r>
            <a:r>
              <a:rPr spc="-10" dirty="0"/>
              <a:t> </a:t>
            </a:r>
            <a:r>
              <a:rPr spc="-15" dirty="0"/>
              <a:t>активності;</a:t>
            </a:r>
          </a:p>
          <a:p>
            <a:pPr marL="622300">
              <a:lnSpc>
                <a:spcPts val="2280"/>
              </a:lnSpc>
              <a:spcBef>
                <a:spcPts val="330"/>
              </a:spcBef>
            </a:pPr>
            <a:r>
              <a:rPr spc="-10" dirty="0"/>
              <a:t>рівень</a:t>
            </a:r>
            <a:r>
              <a:rPr spc="10" dirty="0"/>
              <a:t> </a:t>
            </a:r>
            <a:r>
              <a:rPr dirty="0"/>
              <a:t>трирічної </a:t>
            </a:r>
            <a:r>
              <a:rPr spc="5" dirty="0"/>
              <a:t>серцевої</a:t>
            </a:r>
            <a:r>
              <a:rPr spc="-20" dirty="0"/>
              <a:t> </a:t>
            </a:r>
            <a:r>
              <a:rPr spc="-15" dirty="0"/>
              <a:t>смертності</a:t>
            </a:r>
            <a:r>
              <a:rPr spc="-5" dirty="0"/>
              <a:t> </a:t>
            </a:r>
            <a:r>
              <a:rPr dirty="0"/>
              <a:t>у</a:t>
            </a:r>
            <a:r>
              <a:rPr spc="20" dirty="0"/>
              <a:t> </a:t>
            </a:r>
            <a:r>
              <a:rPr spc="-25" dirty="0"/>
              <a:t>чоловіків</a:t>
            </a:r>
            <a:r>
              <a:rPr spc="15" dirty="0"/>
              <a:t> </a:t>
            </a:r>
            <a:r>
              <a:rPr spc="-15" dirty="0"/>
              <a:t>і</a:t>
            </a:r>
            <a:r>
              <a:rPr spc="35" dirty="0"/>
              <a:t> </a:t>
            </a:r>
            <a:r>
              <a:rPr spc="-45" dirty="0"/>
              <a:t>жінок</a:t>
            </a:r>
          </a:p>
          <a:p>
            <a:pPr marL="622300">
              <a:lnSpc>
                <a:spcPts val="2280"/>
              </a:lnSpc>
            </a:pPr>
            <a:r>
              <a:rPr dirty="0"/>
              <a:t>&gt;</a:t>
            </a:r>
            <a:r>
              <a:rPr spc="10" dirty="0"/>
              <a:t> </a:t>
            </a:r>
            <a:r>
              <a:rPr spc="-5" dirty="0"/>
              <a:t>65</a:t>
            </a:r>
            <a:r>
              <a:rPr spc="10" dirty="0"/>
              <a:t> </a:t>
            </a:r>
            <a:r>
              <a:rPr spc="-30" dirty="0"/>
              <a:t>років</a:t>
            </a:r>
            <a:r>
              <a:rPr spc="10" dirty="0"/>
              <a:t> </a:t>
            </a:r>
            <a:r>
              <a:rPr spc="-20" dirty="0"/>
              <a:t>одинаковий </a:t>
            </a:r>
            <a:r>
              <a:rPr spc="-65" dirty="0"/>
              <a:t>як</a:t>
            </a:r>
            <a:r>
              <a:rPr spc="25" dirty="0"/>
              <a:t> </a:t>
            </a:r>
            <a:r>
              <a:rPr spc="-50" dirty="0"/>
              <a:t>із</a:t>
            </a:r>
            <a:r>
              <a:rPr spc="15" dirty="0"/>
              <a:t> </a:t>
            </a:r>
            <a:r>
              <a:rPr spc="-10" dirty="0"/>
              <a:t>типовою,</a:t>
            </a:r>
            <a:r>
              <a:rPr dirty="0"/>
              <a:t> </a:t>
            </a:r>
            <a:r>
              <a:rPr spc="-55" dirty="0"/>
              <a:t>так</a:t>
            </a:r>
            <a:r>
              <a:rPr spc="25" dirty="0"/>
              <a:t> </a:t>
            </a:r>
            <a:r>
              <a:rPr spc="-15" dirty="0"/>
              <a:t>і</a:t>
            </a:r>
            <a:r>
              <a:rPr spc="10" dirty="0"/>
              <a:t> </a:t>
            </a:r>
            <a:r>
              <a:rPr spc="-15" dirty="0"/>
              <a:t>атиповою</a:t>
            </a:r>
            <a:r>
              <a:rPr spc="15" dirty="0"/>
              <a:t> </a:t>
            </a:r>
            <a:r>
              <a:rPr spc="-5" dirty="0"/>
              <a:t>С;</a:t>
            </a:r>
          </a:p>
          <a:p>
            <a:pPr marL="622300" marR="1103630">
              <a:lnSpc>
                <a:spcPts val="2160"/>
              </a:lnSpc>
              <a:spcBef>
                <a:spcPts val="635"/>
              </a:spcBef>
            </a:pPr>
            <a:r>
              <a:rPr spc="-15" dirty="0"/>
              <a:t>проведення</a:t>
            </a:r>
            <a:r>
              <a:rPr spc="-10" dirty="0"/>
              <a:t> </a:t>
            </a:r>
            <a:r>
              <a:rPr spc="-5" dirty="0"/>
              <a:t>тесту</a:t>
            </a:r>
            <a:r>
              <a:rPr spc="-10" dirty="0"/>
              <a:t> </a:t>
            </a:r>
            <a:r>
              <a:rPr spc="-85" dirty="0"/>
              <a:t>з</a:t>
            </a:r>
            <a:r>
              <a:rPr dirty="0"/>
              <a:t> </a:t>
            </a:r>
            <a:r>
              <a:rPr spc="-25" dirty="0"/>
              <a:t>фізичним</a:t>
            </a:r>
            <a:r>
              <a:rPr spc="-15" dirty="0"/>
              <a:t> </a:t>
            </a:r>
            <a:r>
              <a:rPr spc="-20" dirty="0"/>
              <a:t>навантаженням </a:t>
            </a:r>
            <a:r>
              <a:rPr spc="-515" dirty="0"/>
              <a:t> </a:t>
            </a:r>
            <a:r>
              <a:rPr spc="-20" dirty="0"/>
              <a:t>проблематичне;</a:t>
            </a:r>
          </a:p>
          <a:p>
            <a:pPr marL="622300" marR="1629410">
              <a:lnSpc>
                <a:spcPts val="2760"/>
              </a:lnSpc>
              <a:spcBef>
                <a:spcPts val="120"/>
              </a:spcBef>
            </a:pPr>
            <a:r>
              <a:rPr dirty="0"/>
              <a:t>більш </a:t>
            </a:r>
            <a:r>
              <a:rPr spc="-5" dirty="0"/>
              <a:t>часті </a:t>
            </a:r>
            <a:r>
              <a:rPr spc="-15" dirty="0"/>
              <a:t>“хибно-негативні” </a:t>
            </a:r>
            <a:r>
              <a:rPr spc="-40" dirty="0"/>
              <a:t>результати; </a:t>
            </a:r>
            <a:r>
              <a:rPr spc="-520" dirty="0"/>
              <a:t> </a:t>
            </a:r>
            <a:r>
              <a:rPr spc="-15" dirty="0"/>
              <a:t>аритмія</a:t>
            </a:r>
            <a:r>
              <a:rPr spc="10" dirty="0"/>
              <a:t> </a:t>
            </a:r>
            <a:r>
              <a:rPr spc="-85" dirty="0"/>
              <a:t>з</a:t>
            </a:r>
            <a:r>
              <a:rPr spc="10" dirty="0"/>
              <a:t> </a:t>
            </a:r>
            <a:r>
              <a:rPr spc="-35" dirty="0"/>
              <a:t>віком</a:t>
            </a:r>
            <a:r>
              <a:rPr spc="10" dirty="0"/>
              <a:t> </a:t>
            </a:r>
            <a:r>
              <a:rPr spc="-10" dirty="0"/>
              <a:t>збільшується;</a:t>
            </a:r>
          </a:p>
          <a:p>
            <a:pPr marL="622300" marR="205740">
              <a:lnSpc>
                <a:spcPts val="2160"/>
              </a:lnSpc>
              <a:spcBef>
                <a:spcPts val="480"/>
              </a:spcBef>
            </a:pPr>
            <a:r>
              <a:rPr spc="-20" dirty="0"/>
              <a:t>медичне</a:t>
            </a:r>
            <a:r>
              <a:rPr spc="-10" dirty="0"/>
              <a:t> </a:t>
            </a:r>
            <a:r>
              <a:rPr spc="-20" dirty="0"/>
              <a:t>лікування</a:t>
            </a:r>
            <a:r>
              <a:rPr spc="15" dirty="0"/>
              <a:t> </a:t>
            </a:r>
            <a:r>
              <a:rPr spc="-10" dirty="0"/>
              <a:t>повинне </a:t>
            </a:r>
            <a:r>
              <a:rPr spc="-15" dirty="0"/>
              <a:t>бути</a:t>
            </a:r>
            <a:r>
              <a:rPr spc="15" dirty="0"/>
              <a:t> </a:t>
            </a:r>
            <a:r>
              <a:rPr spc="-30" dirty="0"/>
              <a:t>комплексне</a:t>
            </a:r>
            <a:r>
              <a:rPr dirty="0"/>
              <a:t> </a:t>
            </a:r>
            <a:r>
              <a:rPr spc="-55" dirty="0"/>
              <a:t>із </a:t>
            </a:r>
            <a:r>
              <a:rPr spc="-50" dirty="0"/>
              <a:t> </a:t>
            </a:r>
            <a:r>
              <a:rPr spc="-15" dirty="0"/>
              <a:t>врахуванням </a:t>
            </a:r>
            <a:r>
              <a:rPr spc="-10" dirty="0"/>
              <a:t>особливостей </a:t>
            </a:r>
            <a:r>
              <a:rPr spc="-15" dirty="0"/>
              <a:t>біоеквівалентності </a:t>
            </a:r>
            <a:r>
              <a:rPr spc="-10" dirty="0"/>
              <a:t> елімінації</a:t>
            </a:r>
            <a:r>
              <a:rPr spc="25" dirty="0"/>
              <a:t> </a:t>
            </a:r>
            <a:r>
              <a:rPr spc="-15" dirty="0"/>
              <a:t>і</a:t>
            </a:r>
            <a:r>
              <a:rPr spc="35" dirty="0"/>
              <a:t> </a:t>
            </a:r>
            <a:r>
              <a:rPr spc="-15" dirty="0"/>
              <a:t>чутливості,</a:t>
            </a:r>
            <a:r>
              <a:rPr spc="10" dirty="0"/>
              <a:t> </a:t>
            </a:r>
            <a:r>
              <a:rPr spc="-45" dirty="0"/>
              <a:t>ризик</a:t>
            </a:r>
            <a:r>
              <a:rPr spc="5" dirty="0"/>
              <a:t> </a:t>
            </a:r>
            <a:r>
              <a:rPr spc="-15" dirty="0"/>
              <a:t>взаємодії,</a:t>
            </a:r>
            <a:r>
              <a:rPr spc="10" dirty="0"/>
              <a:t> </a:t>
            </a:r>
            <a:r>
              <a:rPr spc="-10" dirty="0"/>
              <a:t>поліфармації;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389890"/>
            <a:ext cx="80029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290" dirty="0">
                <a:solidFill>
                  <a:srgbClr val="000000"/>
                </a:solidFill>
                <a:latin typeface="Cambria"/>
                <a:cs typeface="Cambria"/>
              </a:rPr>
              <a:t>РЕКОМЕНДАЦІЇ</a:t>
            </a:r>
            <a:r>
              <a:rPr spc="135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pc="330" dirty="0">
                <a:solidFill>
                  <a:srgbClr val="000000"/>
                </a:solidFill>
                <a:latin typeface="Cambria"/>
                <a:cs typeface="Cambria"/>
              </a:rPr>
              <a:t>ЩОДО</a:t>
            </a:r>
            <a:r>
              <a:rPr spc="110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pc="285" dirty="0">
                <a:solidFill>
                  <a:srgbClr val="000000"/>
                </a:solidFill>
                <a:latin typeface="Cambria"/>
                <a:cs typeface="Cambria"/>
              </a:rPr>
              <a:t>ЛІКУВАННЯ</a:t>
            </a:r>
            <a:r>
              <a:rPr spc="140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pc="260" dirty="0">
                <a:solidFill>
                  <a:srgbClr val="000000"/>
                </a:solidFill>
                <a:latin typeface="Cambria"/>
                <a:cs typeface="Cambria"/>
              </a:rPr>
              <a:t>СТАБІЛЬНОЇ </a:t>
            </a:r>
            <a:r>
              <a:rPr spc="-515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pc="270" dirty="0">
                <a:solidFill>
                  <a:srgbClr val="000000"/>
                </a:solidFill>
                <a:latin typeface="Cambria"/>
                <a:cs typeface="Cambria"/>
              </a:rPr>
              <a:t>СТЕНОКАРДІЇ</a:t>
            </a:r>
            <a:r>
              <a:rPr spc="125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pc="275" dirty="0">
                <a:solidFill>
                  <a:srgbClr val="000000"/>
                </a:solidFill>
                <a:latin typeface="Cambria"/>
                <a:cs typeface="Cambria"/>
              </a:rPr>
              <a:t>ЗГІДНО</a:t>
            </a:r>
            <a:r>
              <a:rPr spc="100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pc="270" dirty="0">
                <a:solidFill>
                  <a:srgbClr val="000000"/>
                </a:solidFill>
                <a:latin typeface="Cambria"/>
                <a:cs typeface="Cambria"/>
              </a:rPr>
              <a:t>ДОКАЗОВОЇ</a:t>
            </a:r>
            <a:r>
              <a:rPr spc="90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pc="350" dirty="0">
                <a:solidFill>
                  <a:srgbClr val="000000"/>
                </a:solidFill>
                <a:latin typeface="Cambria"/>
                <a:cs typeface="Cambria"/>
              </a:rPr>
              <a:t>МЕДИЦИНИ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1134435"/>
            <a:ext cx="8896985" cy="3123565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285115" indent="-273050">
              <a:lnSpc>
                <a:spcPct val="100000"/>
              </a:lnSpc>
              <a:spcBef>
                <a:spcPts val="489"/>
              </a:spcBef>
              <a:buClr>
                <a:srgbClr val="FD8537"/>
              </a:buClr>
              <a:buSzPct val="69444"/>
              <a:buFont typeface="Wingdings"/>
              <a:buChar char=""/>
              <a:tabLst>
                <a:tab pos="285115" algn="l"/>
                <a:tab pos="285750" algn="l"/>
              </a:tabLst>
            </a:pPr>
            <a:r>
              <a:rPr sz="1800" spc="-40" dirty="0">
                <a:latin typeface="Microsoft Sans Serif"/>
                <a:cs typeface="Microsoft Sans Serif"/>
              </a:rPr>
              <a:t>Клас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І</a:t>
            </a:r>
            <a:endParaRPr sz="1800">
              <a:latin typeface="Microsoft Sans Serif"/>
              <a:cs typeface="Microsoft Sans Serif"/>
            </a:endParaRPr>
          </a:p>
          <a:p>
            <a:pPr marL="285115" marR="674370" lvl="1" indent="-18415">
              <a:lnSpc>
                <a:spcPts val="1939"/>
              </a:lnSpc>
              <a:spcBef>
                <a:spcPts val="635"/>
              </a:spcBef>
              <a:buAutoNum type="arabicPeriod"/>
              <a:tabLst>
                <a:tab pos="520700" algn="l"/>
              </a:tabLst>
            </a:pPr>
            <a:r>
              <a:rPr sz="1800" spc="-55" dirty="0">
                <a:latin typeface="Microsoft Sans Serif"/>
                <a:cs typeface="Microsoft Sans Serif"/>
              </a:rPr>
              <a:t>Для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усунення</a:t>
            </a:r>
            <a:r>
              <a:rPr sz="1800" spc="7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приступів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стенокардії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і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його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ситуаційної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профілактики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слід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призначати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короткодіючий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нітрогліцерин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(рівень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доказів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В)</a:t>
            </a:r>
            <a:endParaRPr sz="1800">
              <a:latin typeface="Microsoft Sans Serif"/>
              <a:cs typeface="Microsoft Sans Serif"/>
            </a:endParaRPr>
          </a:p>
          <a:p>
            <a:pPr marL="285115" marR="5080" lvl="1" indent="-18415">
              <a:lnSpc>
                <a:spcPts val="1939"/>
              </a:lnSpc>
              <a:spcBef>
                <a:spcPts val="605"/>
              </a:spcBef>
              <a:buAutoNum type="arabicPeriod"/>
              <a:tabLst>
                <a:tab pos="520700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Планову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антиангінальну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терапію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слід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розпочинати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75" dirty="0">
                <a:latin typeface="Microsoft Sans Serif"/>
                <a:cs typeface="Microsoft Sans Serif"/>
              </a:rPr>
              <a:t>з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бета-адреноблокаторів</a:t>
            </a:r>
            <a:r>
              <a:rPr sz="1800" spc="6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і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у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випадку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35" dirty="0">
                <a:latin typeface="Microsoft Sans Serif"/>
                <a:cs typeface="Microsoft Sans Serif"/>
              </a:rPr>
              <a:t>їх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ефективності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титрувати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дозу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до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оптимальної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75" dirty="0">
                <a:latin typeface="Microsoft Sans Serif"/>
                <a:cs typeface="Microsoft Sans Serif"/>
              </a:rPr>
              <a:t>з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тривалістю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20" dirty="0">
                <a:latin typeface="Microsoft Sans Serif"/>
                <a:cs typeface="Microsoft Sans Serif"/>
              </a:rPr>
              <a:t>дії</a:t>
            </a:r>
            <a:endParaRPr sz="1800">
              <a:latin typeface="Microsoft Sans Serif"/>
              <a:cs typeface="Microsoft Sans Serif"/>
            </a:endParaRPr>
          </a:p>
          <a:p>
            <a:pPr marL="285115">
              <a:lnSpc>
                <a:spcPts val="1920"/>
              </a:lnSpc>
            </a:pPr>
            <a:r>
              <a:rPr sz="1800" spc="-30" dirty="0">
                <a:latin typeface="Microsoft Sans Serif"/>
                <a:cs typeface="Microsoft Sans Serif"/>
              </a:rPr>
              <a:t>протягом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24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годин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(рівень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доказів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А)</a:t>
            </a:r>
            <a:endParaRPr sz="1800">
              <a:latin typeface="Microsoft Sans Serif"/>
              <a:cs typeface="Microsoft Sans Serif"/>
            </a:endParaRPr>
          </a:p>
          <a:p>
            <a:pPr marL="285115" marR="6985" lvl="1" indent="-18415">
              <a:lnSpc>
                <a:spcPts val="1939"/>
              </a:lnSpc>
              <a:spcBef>
                <a:spcPts val="635"/>
              </a:spcBef>
              <a:buAutoNum type="arabicPeriod" startAt="3"/>
              <a:tabLst>
                <a:tab pos="520700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У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випадку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непереносимоті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бета-адреноблокатора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чи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його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неефективності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слід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призначити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антагоніст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кальцію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(рівень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А),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або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тривалодіючий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нітрат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(рівень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С)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або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нікорандил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(рівень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С)</a:t>
            </a:r>
            <a:endParaRPr sz="1800">
              <a:latin typeface="Microsoft Sans Serif"/>
              <a:cs typeface="Microsoft Sans Serif"/>
            </a:endParaRPr>
          </a:p>
          <a:p>
            <a:pPr marL="285115" marR="187960" lvl="1" indent="-18415">
              <a:lnSpc>
                <a:spcPts val="1939"/>
              </a:lnSpc>
              <a:spcBef>
                <a:spcPts val="610"/>
              </a:spcBef>
              <a:buAutoNum type="arabicPeriod" startAt="3"/>
              <a:tabLst>
                <a:tab pos="520700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У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випадку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неефективності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монотерапіїї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бета-адреноблокатором,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слід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додати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дигідропіридиновий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антагоніст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кальцію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(рівень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В)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4927854"/>
            <a:ext cx="8891270" cy="1839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115" indent="-27305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9444"/>
              <a:buFont typeface="Wingdings"/>
              <a:buChar char=""/>
              <a:tabLst>
                <a:tab pos="285115" algn="l"/>
                <a:tab pos="28575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При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однакових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умовах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бета-блокатори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15" dirty="0">
                <a:latin typeface="Microsoft Sans Serif"/>
                <a:cs typeface="Microsoft Sans Serif"/>
              </a:rPr>
              <a:t>є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препаратами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першого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вибору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D8537"/>
              </a:buClr>
              <a:buFont typeface="Wingdings"/>
              <a:buChar char=""/>
            </a:pPr>
            <a:endParaRPr sz="2550">
              <a:latin typeface="Microsoft Sans Serif"/>
              <a:cs typeface="Microsoft Sans Serif"/>
            </a:endParaRPr>
          </a:p>
          <a:p>
            <a:pPr marL="285115" indent="-273050">
              <a:lnSpc>
                <a:spcPct val="100000"/>
              </a:lnSpc>
              <a:buClr>
                <a:srgbClr val="FD8537"/>
              </a:buClr>
              <a:buSzPct val="69444"/>
              <a:buFont typeface="Wingdings"/>
              <a:buChar char=""/>
              <a:tabLst>
                <a:tab pos="285115" algn="l"/>
                <a:tab pos="285750" algn="l"/>
              </a:tabLst>
            </a:pPr>
            <a:r>
              <a:rPr sz="1800" spc="-30" dirty="0">
                <a:latin typeface="Microsoft Sans Serif"/>
                <a:cs typeface="Microsoft Sans Serif"/>
              </a:rPr>
              <a:t>За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45" dirty="0">
                <a:latin typeface="Microsoft Sans Serif"/>
                <a:cs typeface="Microsoft Sans Serif"/>
              </a:rPr>
              <a:t>результатами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10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досліджень:</a:t>
            </a:r>
            <a:endParaRPr sz="1800">
              <a:latin typeface="Microsoft Sans Serif"/>
              <a:cs typeface="Microsoft Sans Serif"/>
            </a:endParaRPr>
          </a:p>
          <a:p>
            <a:pPr marL="285115" marR="5080" indent="-273050">
              <a:lnSpc>
                <a:spcPts val="1939"/>
              </a:lnSpc>
              <a:spcBef>
                <a:spcPts val="635"/>
              </a:spcBef>
              <a:buClr>
                <a:srgbClr val="FD8537"/>
              </a:buClr>
              <a:buSzPct val="69444"/>
              <a:buFont typeface="Wingdings"/>
              <a:buChar char=""/>
              <a:tabLst>
                <a:tab pos="285115" algn="l"/>
                <a:tab pos="285750" algn="l"/>
              </a:tabLst>
            </a:pPr>
            <a:r>
              <a:rPr sz="1800" spc="-15" dirty="0">
                <a:latin typeface="Microsoft Sans Serif"/>
                <a:cs typeface="Microsoft Sans Serif"/>
              </a:rPr>
              <a:t>при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використанні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бета-адреноблокаторів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спостерігається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тенденція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до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зниження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потреби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нітрогліцерині</a:t>
            </a:r>
            <a:endParaRPr sz="1800">
              <a:latin typeface="Microsoft Sans Serif"/>
              <a:cs typeface="Microsoft Sans Serif"/>
            </a:endParaRPr>
          </a:p>
          <a:p>
            <a:pPr marL="285115" indent="-273050">
              <a:lnSpc>
                <a:spcPct val="100000"/>
              </a:lnSpc>
              <a:spcBef>
                <a:spcPts val="360"/>
              </a:spcBef>
              <a:buClr>
                <a:srgbClr val="FD8537"/>
              </a:buClr>
              <a:buSzPct val="69444"/>
              <a:buFont typeface="Wingdings"/>
              <a:buChar char=""/>
              <a:tabLst>
                <a:tab pos="285115" algn="l"/>
                <a:tab pos="28575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При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використанні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антагоністів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кальцію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спостерігається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тенденція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до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зниження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389890"/>
            <a:ext cx="8562975" cy="5514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64515">
              <a:lnSpc>
                <a:spcPct val="100000"/>
              </a:lnSpc>
              <a:spcBef>
                <a:spcPts val="100"/>
              </a:spcBef>
            </a:pPr>
            <a:r>
              <a:rPr sz="2400" spc="290" dirty="0">
                <a:latin typeface="Cambria"/>
                <a:cs typeface="Cambria"/>
              </a:rPr>
              <a:t>РЕКОМЕНДАЦІЇ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330" dirty="0">
                <a:latin typeface="Cambria"/>
                <a:cs typeface="Cambria"/>
              </a:rPr>
              <a:t>ЩОДО</a:t>
            </a:r>
            <a:r>
              <a:rPr sz="2400" spc="110" dirty="0">
                <a:latin typeface="Cambria"/>
                <a:cs typeface="Cambria"/>
              </a:rPr>
              <a:t> </a:t>
            </a:r>
            <a:r>
              <a:rPr sz="2400" spc="285" dirty="0">
                <a:latin typeface="Cambria"/>
                <a:cs typeface="Cambria"/>
              </a:rPr>
              <a:t>ЛІКУВАННЯ</a:t>
            </a:r>
            <a:r>
              <a:rPr sz="2400" spc="140" dirty="0">
                <a:latin typeface="Cambria"/>
                <a:cs typeface="Cambria"/>
              </a:rPr>
              <a:t> </a:t>
            </a:r>
            <a:r>
              <a:rPr sz="2400" spc="260" dirty="0">
                <a:latin typeface="Cambria"/>
                <a:cs typeface="Cambria"/>
              </a:rPr>
              <a:t>СТАБІЛЬНОЇ </a:t>
            </a:r>
            <a:r>
              <a:rPr sz="2400" spc="-515" dirty="0">
                <a:latin typeface="Cambria"/>
                <a:cs typeface="Cambria"/>
              </a:rPr>
              <a:t> </a:t>
            </a:r>
            <a:r>
              <a:rPr sz="2400" spc="270" dirty="0">
                <a:latin typeface="Cambria"/>
                <a:cs typeface="Cambria"/>
              </a:rPr>
              <a:t>СТЕНОКАРДІЇ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275" dirty="0">
                <a:latin typeface="Cambria"/>
                <a:cs typeface="Cambria"/>
              </a:rPr>
              <a:t>ЗГІДНО</a:t>
            </a:r>
            <a:r>
              <a:rPr sz="2400" spc="100" dirty="0">
                <a:latin typeface="Cambria"/>
                <a:cs typeface="Cambria"/>
              </a:rPr>
              <a:t> </a:t>
            </a:r>
            <a:r>
              <a:rPr sz="2400" spc="270" dirty="0">
                <a:latin typeface="Cambria"/>
                <a:cs typeface="Cambria"/>
              </a:rPr>
              <a:t>ДОКАЗОВОЇ</a:t>
            </a:r>
            <a:r>
              <a:rPr sz="2400" spc="90" dirty="0">
                <a:latin typeface="Cambria"/>
                <a:cs typeface="Cambria"/>
              </a:rPr>
              <a:t> </a:t>
            </a:r>
            <a:r>
              <a:rPr sz="2400" spc="350" dirty="0">
                <a:latin typeface="Cambria"/>
                <a:cs typeface="Cambria"/>
              </a:rPr>
              <a:t>МЕДИЦИНИ</a:t>
            </a:r>
            <a:endParaRPr sz="2400">
              <a:latin typeface="Cambria"/>
              <a:cs typeface="Cambria"/>
            </a:endParaRPr>
          </a:p>
          <a:p>
            <a:pPr marL="464820" indent="-273685">
              <a:lnSpc>
                <a:spcPct val="100000"/>
              </a:lnSpc>
              <a:spcBef>
                <a:spcPts val="107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465455" algn="l"/>
              </a:tabLst>
            </a:pPr>
            <a:r>
              <a:rPr sz="2400" spc="-45" dirty="0">
                <a:latin typeface="Microsoft Sans Serif"/>
                <a:cs typeface="Microsoft Sans Serif"/>
              </a:rPr>
              <a:t>Клас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ІІа</a:t>
            </a:r>
            <a:endParaRPr sz="2400">
              <a:latin typeface="Microsoft Sans Serif"/>
              <a:cs typeface="Microsoft Sans Serif"/>
            </a:endParaRPr>
          </a:p>
          <a:p>
            <a:pPr marL="464820" marR="400685" lvl="1" indent="65405" algn="just">
              <a:lnSpc>
                <a:spcPts val="2590"/>
              </a:lnSpc>
              <a:spcBef>
                <a:spcPts val="640"/>
              </a:spcBef>
              <a:buAutoNum type="arabicPeriod"/>
              <a:tabLst>
                <a:tab pos="867410" algn="l"/>
              </a:tabLst>
            </a:pPr>
            <a:r>
              <a:rPr sz="2400" spc="-15" dirty="0">
                <a:latin typeface="Microsoft Sans Serif"/>
                <a:cs typeface="Microsoft Sans Serif"/>
              </a:rPr>
              <a:t>У </a:t>
            </a:r>
            <a:r>
              <a:rPr sz="2400" spc="-25" dirty="0">
                <a:latin typeface="Microsoft Sans Serif"/>
                <a:cs typeface="Microsoft Sans Serif"/>
              </a:rPr>
              <a:t>випадку </a:t>
            </a:r>
            <a:r>
              <a:rPr sz="2400" spc="-10" dirty="0">
                <a:latin typeface="Microsoft Sans Serif"/>
                <a:cs typeface="Microsoft Sans Serif"/>
              </a:rPr>
              <a:t>толерантності </a:t>
            </a:r>
            <a:r>
              <a:rPr sz="2400" spc="-5" dirty="0">
                <a:latin typeface="Microsoft Sans Serif"/>
                <a:cs typeface="Microsoft Sans Serif"/>
              </a:rPr>
              <a:t>до </a:t>
            </a:r>
            <a:r>
              <a:rPr sz="2400" spc="-25" dirty="0">
                <a:latin typeface="Microsoft Sans Serif"/>
                <a:cs typeface="Microsoft Sans Serif"/>
              </a:rPr>
              <a:t>бета-адреноблокаторів </a:t>
            </a:r>
            <a:r>
              <a:rPr sz="2400" spc="-625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доцільно </a:t>
            </a:r>
            <a:r>
              <a:rPr sz="2400" spc="-25" dirty="0">
                <a:latin typeface="Microsoft Sans Serif"/>
                <a:cs typeface="Microsoft Sans Serif"/>
              </a:rPr>
              <a:t>призначити </a:t>
            </a:r>
            <a:r>
              <a:rPr sz="2400" spc="-20" dirty="0">
                <a:latin typeface="Microsoft Sans Serif"/>
                <a:cs typeface="Microsoft Sans Serif"/>
              </a:rPr>
              <a:t>інгібітор синусного </a:t>
            </a:r>
            <a:r>
              <a:rPr sz="2400" spc="-30" dirty="0">
                <a:latin typeface="Microsoft Sans Serif"/>
                <a:cs typeface="Microsoft Sans Serif"/>
              </a:rPr>
              <a:t>вузла </a:t>
            </a:r>
            <a:r>
              <a:rPr sz="2400" spc="-15" dirty="0">
                <a:latin typeface="Microsoft Sans Serif"/>
                <a:cs typeface="Microsoft Sans Serif"/>
              </a:rPr>
              <a:t>(рівень 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spc="-40" dirty="0">
                <a:latin typeface="Microsoft Sans Serif"/>
                <a:cs typeface="Microsoft Sans Serif"/>
              </a:rPr>
              <a:t>доказів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В)</a:t>
            </a:r>
            <a:endParaRPr sz="2400">
              <a:latin typeface="Microsoft Sans Serif"/>
              <a:cs typeface="Microsoft Sans Serif"/>
            </a:endParaRPr>
          </a:p>
          <a:p>
            <a:pPr marL="464820" marR="5080" lvl="1" indent="65405">
              <a:lnSpc>
                <a:spcPts val="2590"/>
              </a:lnSpc>
              <a:spcBef>
                <a:spcPts val="610"/>
              </a:spcBef>
              <a:buAutoNum type="arabicPeriod"/>
              <a:tabLst>
                <a:tab pos="867410" algn="l"/>
              </a:tabLst>
            </a:pPr>
            <a:r>
              <a:rPr sz="2400" spc="-15" dirty="0">
                <a:latin typeface="Microsoft Sans Serif"/>
                <a:cs typeface="Microsoft Sans Serif"/>
              </a:rPr>
              <a:t>У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випадку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недостатньої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ефективності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монотерапії 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антагоніста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кальцію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чи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його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комбінації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100" dirty="0">
                <a:latin typeface="Microsoft Sans Serif"/>
                <a:cs typeface="Microsoft Sans Serif"/>
              </a:rPr>
              <a:t>з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бета- 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адреноблокатором</a:t>
            </a:r>
            <a:r>
              <a:rPr sz="2400" spc="4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слід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призначити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комбінацію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100" dirty="0">
                <a:latin typeface="Microsoft Sans Serif"/>
                <a:cs typeface="Microsoft Sans Serif"/>
              </a:rPr>
              <a:t>з </a:t>
            </a:r>
            <a:r>
              <a:rPr sz="2400" spc="-9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антагоніста</a:t>
            </a:r>
            <a:r>
              <a:rPr sz="2400" spc="5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кальцію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та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тривалодіючого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нітрату</a:t>
            </a:r>
            <a:r>
              <a:rPr sz="2400" spc="4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(рівень</a:t>
            </a:r>
            <a:r>
              <a:rPr sz="2400" spc="6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С) </a:t>
            </a:r>
            <a:r>
              <a:rPr sz="2400" spc="-625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або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нікорандил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(рівень</a:t>
            </a:r>
            <a:r>
              <a:rPr sz="2400" spc="5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С)</a:t>
            </a:r>
            <a:endParaRPr sz="2400">
              <a:latin typeface="Microsoft Sans Serif"/>
              <a:cs typeface="Microsoft Sans Serif"/>
            </a:endParaRPr>
          </a:p>
          <a:p>
            <a:pPr marL="464820" indent="-273685">
              <a:lnSpc>
                <a:spcPct val="100000"/>
              </a:lnSpc>
              <a:spcBef>
                <a:spcPts val="285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465455" algn="l"/>
              </a:tabLst>
            </a:pPr>
            <a:r>
              <a:rPr sz="2400" spc="-45" dirty="0">
                <a:latin typeface="Microsoft Sans Serif"/>
                <a:cs typeface="Microsoft Sans Serif"/>
              </a:rPr>
              <a:t>Клас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ІІб</a:t>
            </a:r>
            <a:endParaRPr sz="2400">
              <a:latin typeface="Microsoft Sans Serif"/>
              <a:cs typeface="Microsoft Sans Serif"/>
            </a:endParaRPr>
          </a:p>
          <a:p>
            <a:pPr marL="464820" marR="42545" lvl="1" indent="65405" algn="just">
              <a:lnSpc>
                <a:spcPts val="2590"/>
              </a:lnSpc>
              <a:spcBef>
                <a:spcPts val="640"/>
              </a:spcBef>
              <a:buAutoNum type="arabicPeriod"/>
              <a:tabLst>
                <a:tab pos="867410" algn="l"/>
              </a:tabLst>
            </a:pPr>
            <a:r>
              <a:rPr sz="2400" spc="-20" dirty="0">
                <a:latin typeface="Microsoft Sans Serif"/>
                <a:cs typeface="Microsoft Sans Serif"/>
              </a:rPr>
              <a:t>Метаболічні </a:t>
            </a:r>
            <a:r>
              <a:rPr sz="2400" spc="-30" dirty="0">
                <a:latin typeface="Microsoft Sans Serif"/>
                <a:cs typeface="Microsoft Sans Serif"/>
              </a:rPr>
              <a:t>середники можуть </a:t>
            </a:r>
            <a:r>
              <a:rPr sz="2400" spc="-15" dirty="0">
                <a:latin typeface="Microsoft Sans Serif"/>
                <a:cs typeface="Microsoft Sans Serif"/>
              </a:rPr>
              <a:t>бути </a:t>
            </a:r>
            <a:r>
              <a:rPr sz="2400" spc="-25" dirty="0">
                <a:latin typeface="Microsoft Sans Serif"/>
                <a:cs typeface="Microsoft Sans Serif"/>
              </a:rPr>
              <a:t>використаними </a:t>
            </a:r>
            <a:r>
              <a:rPr sz="2400" dirty="0">
                <a:latin typeface="Microsoft Sans Serif"/>
                <a:cs typeface="Microsoft Sans Serif"/>
              </a:rPr>
              <a:t>у 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якості </a:t>
            </a:r>
            <a:r>
              <a:rPr sz="2400" spc="-15" dirty="0">
                <a:latin typeface="Microsoft Sans Serif"/>
                <a:cs typeface="Microsoft Sans Serif"/>
              </a:rPr>
              <a:t>додаткової </a:t>
            </a:r>
            <a:r>
              <a:rPr sz="2400" dirty="0">
                <a:latin typeface="Microsoft Sans Serif"/>
                <a:cs typeface="Microsoft Sans Serif"/>
              </a:rPr>
              <a:t>терапії </a:t>
            </a:r>
            <a:r>
              <a:rPr sz="2400" spc="-5" dirty="0">
                <a:latin typeface="Microsoft Sans Serif"/>
                <a:cs typeface="Microsoft Sans Serif"/>
              </a:rPr>
              <a:t>або </a:t>
            </a:r>
            <a:r>
              <a:rPr sz="2400" dirty="0">
                <a:latin typeface="Microsoft Sans Serif"/>
                <a:cs typeface="Microsoft Sans Serif"/>
              </a:rPr>
              <a:t>у </a:t>
            </a:r>
            <a:r>
              <a:rPr sz="2400" spc="-30" dirty="0">
                <a:latin typeface="Microsoft Sans Serif"/>
                <a:cs typeface="Microsoft Sans Serif"/>
              </a:rPr>
              <a:t>випадку </a:t>
            </a:r>
            <a:r>
              <a:rPr sz="2400" spc="-15" dirty="0">
                <a:latin typeface="Microsoft Sans Serif"/>
                <a:cs typeface="Microsoft Sans Serif"/>
              </a:rPr>
              <a:t>непереносимості </a:t>
            </a:r>
            <a:r>
              <a:rPr sz="2400" spc="-62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загальнопринятої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терапії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замість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30" dirty="0">
                <a:latin typeface="Microsoft Sans Serif"/>
                <a:cs typeface="Microsoft Sans Serif"/>
              </a:rPr>
              <a:t>неї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(рівень</a:t>
            </a:r>
            <a:r>
              <a:rPr sz="2400" spc="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В)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3640</Words>
  <Application>Microsoft Office PowerPoint</Application>
  <PresentationFormat>Экран (4:3)</PresentationFormat>
  <Paragraphs>520</Paragraphs>
  <Slides>60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9" baseType="lpstr">
      <vt:lpstr>Arial</vt:lpstr>
      <vt:lpstr>Calibri</vt:lpstr>
      <vt:lpstr>Cambria</vt:lpstr>
      <vt:lpstr>Microsoft Sans Serif</vt:lpstr>
      <vt:lpstr>Tahoma</vt:lpstr>
      <vt:lpstr>Times New Roman</vt:lpstr>
      <vt:lpstr>Verdana</vt:lpstr>
      <vt:lpstr>Wingdings</vt:lpstr>
      <vt:lpstr>Office Theme</vt:lpstr>
      <vt:lpstr>Одеський національний медичний університет  Кафедра внутрішньої медицини №1</vt:lpstr>
      <vt:lpstr>За даними офіційної статистики в Україні зареєстровано більше 20 млн. пацієнтів  з серцево-судинною патологією,</vt:lpstr>
      <vt:lpstr>ВИЗНАЧЕННЯ</vt:lpstr>
      <vt:lpstr>Ішемічна хвороба серця</vt:lpstr>
      <vt:lpstr>АНАТОМІЯ СТЕНОКАРДІЇ</vt:lpstr>
      <vt:lpstr>ПРОГРЕСУВАННЯ  АТЕРОСКЛЕРОЗУ</vt:lpstr>
      <vt:lpstr>Презентация PowerPoint</vt:lpstr>
      <vt:lpstr>ЕТІОЛОГІЯ</vt:lpstr>
      <vt:lpstr>Презентация PowerPoint</vt:lpstr>
      <vt:lpstr>МІНІСТЕРСТВО ОХОРОНИ ЗДОРОВ’Я УКРАЇНИ Н А К А З</vt:lpstr>
      <vt:lpstr>Клінічна картина стенокардії</vt:lpstr>
      <vt:lpstr>КЛІНІЧНА КАРТИНА СТЕНОКАРДІЇ</vt:lpstr>
      <vt:lpstr>ПАТОГЕНЕЗ ПРИСТУПУ</vt:lpstr>
      <vt:lpstr>КЛІНІЧНА КЛАСИФІКАЦІЯ БОЛЮ У ГРУДНІЙ КЛІТЦІ</vt:lpstr>
      <vt:lpstr>КЛІНІЧНА КЛАСИФІКАЦІЯ СТЕНОКАРДІЇ  ЗА ТЕТЕЛЬБАУМОМ</vt:lpstr>
      <vt:lpstr>ВИДИ СТЕНОКАРДІЇ</vt:lpstr>
      <vt:lpstr>НЕСТАБІЛЬНА СТЕНОКАРДІЯ</vt:lpstr>
      <vt:lpstr>СТЕНОКАРДІЯ НАПРУГИ.</vt:lpstr>
      <vt:lpstr>СТЕНОКАРДІЯ НАПРУГИ.</vt:lpstr>
      <vt:lpstr>СТЕНОКАРДІЯ НАПРУГИ.</vt:lpstr>
      <vt:lpstr>СТЕНОКАРДІЯ НАПРУГИ.</vt:lpstr>
      <vt:lpstr>СПОНТАННА (ОСОБЛИВА, ВАРІАНТНА,  ПРИНЦМЕТАЛА)СТЕНОКАРДІЯ</vt:lpstr>
      <vt:lpstr>ФАКТОРИ РИЗИКУ</vt:lpstr>
      <vt:lpstr>ФАКТОРИ РИЗИКУ</vt:lpstr>
      <vt:lpstr>ДІАГНОСТИКА СТЕНОКАРДІЇ</vt:lpstr>
      <vt:lpstr>ПІД ЧАС НАПАДУ СТЕНОКАРДІЇ</vt:lpstr>
      <vt:lpstr>ДІАГНОСТИКА СТЕНОКАРДІЇ (ЕКГ)</vt:lpstr>
      <vt:lpstr>КОРОНАРОГРАФІЯ</vt:lpstr>
      <vt:lpstr>КОРОНАРОГРАФІЯ</vt:lpstr>
      <vt:lpstr>КОРОНАРОГРАФІЯ</vt:lpstr>
      <vt:lpstr>ФУНКЦІОНАЛЬНІ ТЕСТИ З  НАВАНТАЖЕННЯМ</vt:lpstr>
      <vt:lpstr>ОЗНАКИ ТА КРИТЕРІЇ ДІАГНОСТИКИ ЗАХВОРЮВАННЯ ЗА  ФУНКЦІОНАЛЬНИМИ ПОКАЗНИКАМИ</vt:lpstr>
      <vt:lpstr>ДІАГНОСТИКА СТЕНОКАРДІЇ</vt:lpstr>
      <vt:lpstr>ЛІКУВАННЯ</vt:lpstr>
      <vt:lpstr>АНТИТРОМБОЦИТАРНА ТЕРАПІЯ</vt:lpstr>
      <vt:lpstr>АНТИАНГІНАЛЬНІ СЕРЕДНИКИ</vt:lpstr>
      <vt:lpstr>НІТРАТИ</vt:lpstr>
      <vt:lpstr>КЛАСИФІКАЦІЯ НІТРАТІВ</vt:lpstr>
      <vt:lpstr>НІТРОГЛІЦЕРИН</vt:lpstr>
      <vt:lpstr>НІТРОГЛІЦЕРИН</vt:lpstr>
      <vt:lpstr>ІЗОСОРБІД ДИНІТРАТ</vt:lpstr>
      <vt:lpstr>ІЗОСОРБІД-5-МОНОНІТРАТ</vt:lpstr>
      <vt:lpstr>МОЛСІДОМІН</vt:lpstr>
      <vt:lpstr>БЕТА-АДРЕНОБЛОКАТОРИ</vt:lpstr>
      <vt:lpstr>ГРУПИ НАЙБІЛЬШ ВІДОМИХ B-АДРЕНОБЛОКАТОРІВ В  ЗАЛЕЖНОСТІ ВІД ЇХ КАРДІОСЕЛЕКТИВНОСТІ ТА  СИМПАТОМІМЕТИЧНОЇ АКТИВНОСТІ</vt:lpstr>
      <vt:lpstr>ОРІЄНТОВНІ ДОЗИ Β-АДРЕНОБЛОКАТОРІВ, ЩО  РЕКОМЕНДУЮТЬСЯ ДЛЯ ЛІКУВАННЯ ХВОРИХ ЗІ  СТАБІЛЬНОЮ СТЕНОКАРДІЄЮ НАПРУГИ</vt:lpstr>
      <vt:lpstr>БЛОКАТОРИ ПОВІЛЬНИХ КАЛЬЦІЄВИХ КАНАЛІВ  (АНТАГОНІСТИ КАЛЬЦІЮ)</vt:lpstr>
      <vt:lpstr>ТЕРАПЕВТИЧНІ ДОЗИ АНТАГОНІСТІВ  КАЛЬЦІЮ</vt:lpstr>
      <vt:lpstr>ІНГІБІТОРИ АПФ</vt:lpstr>
      <vt:lpstr>ГІПОЛІПІДЕМІЧНА ТЕРАПІЯ</vt:lpstr>
      <vt:lpstr>ХІРУРГІЧНІ МЕТОДИ</vt:lpstr>
      <vt:lpstr>Презентация PowerPoint</vt:lpstr>
      <vt:lpstr>АОРТОКОРОНАРНЕ ШУНТУВАННЯ</vt:lpstr>
      <vt:lpstr>ПРОФІЛАКТИКА</vt:lpstr>
      <vt:lpstr>МЕДИКАМЕНТОЗНЕ ЛІКУВАННЯ (1)</vt:lpstr>
      <vt:lpstr>МЕДИКАМЕНТОЗНЕ ЛІКУВАННЯ (2)</vt:lpstr>
      <vt:lpstr>МЕДИКАМЕНТОЗНЕ ЛІКУВАННЯ (3)</vt:lpstr>
      <vt:lpstr>ОСОБЛИВОСТІ СС В ПОХИЛОМУ ВІЦІ (1)</vt:lpstr>
      <vt:lpstr>РЕКОМЕНДАЦІЇ ЩОДО ЛІКУВАННЯ СТАБІЛЬНОЇ  СТЕНОКАРДІЇ ЗГІДНО ДОКАЗОВОЇ МЕДИЦИНИ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Ischemic Heart Disease</dc:title>
  <dc:creator>кафедра</dc:creator>
  <cp:lastModifiedBy>Олена</cp:lastModifiedBy>
  <cp:revision>1</cp:revision>
  <dcterms:created xsi:type="dcterms:W3CDTF">2023-09-25T09:16:19Z</dcterms:created>
  <dcterms:modified xsi:type="dcterms:W3CDTF">2023-09-25T09:19:58Z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2022-11-15T00:00:00Z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2023-09-25T00:00:00Z</vt:filetime>
  </property>
</Properties>
</file>