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9144000" cy="6858000" type="screen4x3"/>
  <p:notesSz cx="9144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9811"/>
            <a:ext cx="9140952" cy="519531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6220" y="0"/>
            <a:ext cx="8904732" cy="514807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5449823"/>
            <a:ext cx="6409944" cy="30327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09944" y="5678423"/>
            <a:ext cx="2731007" cy="10363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5914644"/>
            <a:ext cx="7594092" cy="522732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5745480" y="5876544"/>
            <a:ext cx="3395979" cy="494030"/>
          </a:xfrm>
          <a:custGeom>
            <a:avLst/>
            <a:gdLst/>
            <a:ahLst/>
            <a:cxnLst/>
            <a:rect l="l" t="t" r="r" b="b"/>
            <a:pathLst>
              <a:path w="3395979" h="494029">
                <a:moveTo>
                  <a:pt x="3395472" y="179832"/>
                </a:moveTo>
                <a:lnTo>
                  <a:pt x="0" y="427177"/>
                </a:lnTo>
                <a:lnTo>
                  <a:pt x="0" y="493776"/>
                </a:lnTo>
                <a:lnTo>
                  <a:pt x="3395472" y="179832"/>
                </a:lnTo>
                <a:close/>
              </a:path>
              <a:path w="3395979" h="494029">
                <a:moveTo>
                  <a:pt x="3395472" y="0"/>
                </a:moveTo>
                <a:lnTo>
                  <a:pt x="1848612" y="38023"/>
                </a:lnTo>
                <a:lnTo>
                  <a:pt x="1848612" y="160020"/>
                </a:lnTo>
                <a:lnTo>
                  <a:pt x="3395472" y="76047"/>
                </a:lnTo>
                <a:lnTo>
                  <a:pt x="3395472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6303264"/>
            <a:ext cx="5745480" cy="553211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3328415" y="6417564"/>
            <a:ext cx="3991610" cy="439420"/>
          </a:xfrm>
          <a:custGeom>
            <a:avLst/>
            <a:gdLst/>
            <a:ahLst/>
            <a:cxnLst/>
            <a:rect l="l" t="t" r="r" b="b"/>
            <a:pathLst>
              <a:path w="3991609" h="439420">
                <a:moveTo>
                  <a:pt x="3583813" y="0"/>
                </a:moveTo>
                <a:lnTo>
                  <a:pt x="0" y="438911"/>
                </a:lnTo>
                <a:lnTo>
                  <a:pt x="3460115" y="438911"/>
                </a:lnTo>
                <a:lnTo>
                  <a:pt x="3991356" y="324412"/>
                </a:lnTo>
                <a:lnTo>
                  <a:pt x="3583813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911340" y="6141720"/>
            <a:ext cx="2229611" cy="600454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7985759" y="5001767"/>
            <a:ext cx="1155700" cy="381000"/>
          </a:xfrm>
          <a:custGeom>
            <a:avLst/>
            <a:gdLst/>
            <a:ahLst/>
            <a:cxnLst/>
            <a:rect l="l" t="t" r="r" b="b"/>
            <a:pathLst>
              <a:path w="1155700" h="381000">
                <a:moveTo>
                  <a:pt x="0" y="0"/>
                </a:moveTo>
                <a:lnTo>
                  <a:pt x="0" y="9524"/>
                </a:lnTo>
                <a:lnTo>
                  <a:pt x="1155192" y="380999"/>
                </a:lnTo>
                <a:lnTo>
                  <a:pt x="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bg 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2359151"/>
            <a:ext cx="7985759" cy="2653284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85759" y="4840223"/>
            <a:ext cx="1155192" cy="504444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0" y="1453896"/>
            <a:ext cx="7985759" cy="3471672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642359" y="0"/>
            <a:ext cx="5013960" cy="4326636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27364" y="4290059"/>
            <a:ext cx="513587" cy="473963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8694419" y="4108703"/>
            <a:ext cx="447040" cy="532130"/>
          </a:xfrm>
          <a:custGeom>
            <a:avLst/>
            <a:gdLst/>
            <a:ahLst/>
            <a:cxnLst/>
            <a:rect l="l" t="t" r="r" b="b"/>
            <a:pathLst>
              <a:path w="447040" h="532129">
                <a:moveTo>
                  <a:pt x="152526" y="0"/>
                </a:moveTo>
                <a:lnTo>
                  <a:pt x="0" y="142875"/>
                </a:lnTo>
                <a:lnTo>
                  <a:pt x="446531" y="531876"/>
                </a:lnTo>
                <a:lnTo>
                  <a:pt x="446531" y="274701"/>
                </a:lnTo>
                <a:lnTo>
                  <a:pt x="152526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895344" y="0"/>
            <a:ext cx="4951476" cy="4251960"/>
          </a:xfrm>
          <a:prstGeom prst="rect">
            <a:avLst/>
          </a:prstGeom>
        </p:spPr>
      </p:pic>
      <p:sp>
        <p:nvSpPr>
          <p:cNvPr id="34" name="bg object 34"/>
          <p:cNvSpPr/>
          <p:nvPr/>
        </p:nvSpPr>
        <p:spPr>
          <a:xfrm>
            <a:off x="8930640" y="4023359"/>
            <a:ext cx="210820" cy="208915"/>
          </a:xfrm>
          <a:custGeom>
            <a:avLst/>
            <a:gdLst/>
            <a:ahLst/>
            <a:cxnLst/>
            <a:rect l="l" t="t" r="r" b="b"/>
            <a:pathLst>
              <a:path w="210820" h="208914">
                <a:moveTo>
                  <a:pt x="0" y="0"/>
                </a:moveTo>
                <a:lnTo>
                  <a:pt x="210311" y="208787"/>
                </a:lnTo>
                <a:lnTo>
                  <a:pt x="0" y="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bg object 3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940808" y="0"/>
            <a:ext cx="3989832" cy="4023360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536691" y="0"/>
            <a:ext cx="3489960" cy="3936492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006840" y="3927347"/>
            <a:ext cx="134111" cy="152400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8894064" y="1348739"/>
            <a:ext cx="247015" cy="820419"/>
          </a:xfrm>
          <a:custGeom>
            <a:avLst/>
            <a:gdLst/>
            <a:ahLst/>
            <a:cxnLst/>
            <a:rect l="l" t="t" r="r" b="b"/>
            <a:pathLst>
              <a:path w="247015" h="820419">
                <a:moveTo>
                  <a:pt x="122681" y="0"/>
                </a:moveTo>
                <a:lnTo>
                  <a:pt x="0" y="305054"/>
                </a:lnTo>
                <a:lnTo>
                  <a:pt x="246887" y="819912"/>
                </a:lnTo>
                <a:lnTo>
                  <a:pt x="246887" y="324104"/>
                </a:lnTo>
                <a:lnTo>
                  <a:pt x="122681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107680" y="0"/>
            <a:ext cx="909827" cy="1653539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589264" y="0"/>
            <a:ext cx="542543" cy="1263396"/>
          </a:xfrm>
          <a:prstGeom prst="rect">
            <a:avLst/>
          </a:prstGeom>
        </p:spPr>
      </p:pic>
      <p:sp>
        <p:nvSpPr>
          <p:cNvPr id="41" name="bg object 41"/>
          <p:cNvSpPr/>
          <p:nvPr/>
        </p:nvSpPr>
        <p:spPr>
          <a:xfrm>
            <a:off x="9044940" y="1036319"/>
            <a:ext cx="96520" cy="494030"/>
          </a:xfrm>
          <a:custGeom>
            <a:avLst/>
            <a:gdLst/>
            <a:ahLst/>
            <a:cxnLst/>
            <a:rect l="l" t="t" r="r" b="b"/>
            <a:pathLst>
              <a:path w="96520" h="494030">
                <a:moveTo>
                  <a:pt x="86359" y="0"/>
                </a:moveTo>
                <a:lnTo>
                  <a:pt x="0" y="227837"/>
                </a:lnTo>
                <a:lnTo>
                  <a:pt x="96011" y="493775"/>
                </a:lnTo>
                <a:lnTo>
                  <a:pt x="96011" y="9525"/>
                </a:lnTo>
                <a:lnTo>
                  <a:pt x="86359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047" y="2542032"/>
            <a:ext cx="9131808" cy="2958083"/>
          </a:xfrm>
          <a:prstGeom prst="rect">
            <a:avLst/>
          </a:prstGeom>
        </p:spPr>
      </p:pic>
      <p:sp>
        <p:nvSpPr>
          <p:cNvPr id="43" name="bg object 43"/>
          <p:cNvSpPr/>
          <p:nvPr/>
        </p:nvSpPr>
        <p:spPr>
          <a:xfrm>
            <a:off x="9134856" y="5529071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0"/>
                </a:moveTo>
                <a:lnTo>
                  <a:pt x="0" y="9143"/>
                </a:lnTo>
                <a:lnTo>
                  <a:pt x="9144" y="9143"/>
                </a:lnTo>
                <a:lnTo>
                  <a:pt x="0" y="0"/>
                </a:lnTo>
                <a:close/>
              </a:path>
            </a:pathLst>
          </a:custGeom>
          <a:solidFill>
            <a:srgbClr val="17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bg object 4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047" y="3416808"/>
            <a:ext cx="9131808" cy="2121407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047" y="5042915"/>
            <a:ext cx="9131808" cy="658367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2058923" y="0"/>
            <a:ext cx="7075932" cy="5042916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271515" y="0"/>
            <a:ext cx="3863340" cy="4149852"/>
          </a:xfrm>
          <a:prstGeom prst="rect">
            <a:avLst/>
          </a:prstGeom>
        </p:spPr>
      </p:pic>
      <p:pic>
        <p:nvPicPr>
          <p:cNvPr id="48" name="bg object 4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271259" y="0"/>
            <a:ext cx="2863595" cy="3912107"/>
          </a:xfrm>
          <a:prstGeom prst="rect">
            <a:avLst/>
          </a:prstGeom>
        </p:spPr>
      </p:pic>
      <p:pic>
        <p:nvPicPr>
          <p:cNvPr id="49" name="bg object 4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173468" y="0"/>
            <a:ext cx="1961387" cy="3291840"/>
          </a:xfrm>
          <a:prstGeom prst="rect">
            <a:avLst/>
          </a:prstGeom>
        </p:spPr>
      </p:pic>
      <p:pic>
        <p:nvPicPr>
          <p:cNvPr id="50" name="bg object 50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7452359" y="0"/>
            <a:ext cx="1682496" cy="3073908"/>
          </a:xfrm>
          <a:prstGeom prst="rect">
            <a:avLst/>
          </a:prstGeom>
        </p:spPr>
      </p:pic>
      <p:pic>
        <p:nvPicPr>
          <p:cNvPr id="51" name="bg object 51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908035" y="0"/>
            <a:ext cx="1226820" cy="2360676"/>
          </a:xfrm>
          <a:prstGeom prst="rect">
            <a:avLst/>
          </a:prstGeom>
        </p:spPr>
      </p:pic>
      <p:pic>
        <p:nvPicPr>
          <p:cNvPr id="52" name="bg object 52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0" y="2590800"/>
            <a:ext cx="5826252" cy="2084832"/>
          </a:xfrm>
          <a:prstGeom prst="rect">
            <a:avLst/>
          </a:prstGeom>
        </p:spPr>
      </p:pic>
      <p:pic>
        <p:nvPicPr>
          <p:cNvPr id="53" name="bg object 53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788152" y="4436364"/>
            <a:ext cx="3352800" cy="1103376"/>
          </a:xfrm>
          <a:prstGeom prst="rect">
            <a:avLst/>
          </a:prstGeom>
        </p:spPr>
      </p:pic>
      <p:pic>
        <p:nvPicPr>
          <p:cNvPr id="54" name="bg object 54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085088" y="2502407"/>
            <a:ext cx="7186421" cy="1338833"/>
          </a:xfrm>
          <a:prstGeom prst="rect">
            <a:avLst/>
          </a:prstGeom>
        </p:spPr>
      </p:pic>
      <p:pic>
        <p:nvPicPr>
          <p:cNvPr id="55" name="bg object 55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2868167" y="3233927"/>
            <a:ext cx="3446526" cy="133883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99613" y="300562"/>
            <a:ext cx="3865879" cy="849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FFFF00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FFFF00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107744" y="1560016"/>
            <a:ext cx="2947670" cy="3538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070728" y="1310386"/>
            <a:ext cx="3614420" cy="3905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 u="heavy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FFFF00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26" Type="http://schemas.openxmlformats.org/officeDocument/2006/relationships/image" Target="../media/image20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5.png"/><Relationship Id="rId34" Type="http://schemas.openxmlformats.org/officeDocument/2006/relationships/image" Target="../media/image28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5" Type="http://schemas.openxmlformats.org/officeDocument/2006/relationships/image" Target="../media/image19.png"/><Relationship Id="rId3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29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24" Type="http://schemas.openxmlformats.org/officeDocument/2006/relationships/image" Target="../media/image18.png"/><Relationship Id="rId32" Type="http://schemas.openxmlformats.org/officeDocument/2006/relationships/image" Target="../media/image26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23" Type="http://schemas.openxmlformats.org/officeDocument/2006/relationships/image" Target="../media/image17.png"/><Relationship Id="rId28" Type="http://schemas.openxmlformats.org/officeDocument/2006/relationships/image" Target="../media/image22.png"/><Relationship Id="rId36" Type="http://schemas.openxmlformats.org/officeDocument/2006/relationships/image" Target="../media/image30.png"/><Relationship Id="rId10" Type="http://schemas.openxmlformats.org/officeDocument/2006/relationships/image" Target="../media/image4.png"/><Relationship Id="rId19" Type="http://schemas.openxmlformats.org/officeDocument/2006/relationships/image" Target="../media/image13.png"/><Relationship Id="rId31" Type="http://schemas.openxmlformats.org/officeDocument/2006/relationships/image" Target="../media/image25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Relationship Id="rId27" Type="http://schemas.openxmlformats.org/officeDocument/2006/relationships/image" Target="../media/image21.png"/><Relationship Id="rId30" Type="http://schemas.openxmlformats.org/officeDocument/2006/relationships/image" Target="../media/image24.png"/><Relationship Id="rId35" Type="http://schemas.openxmlformats.org/officeDocument/2006/relationships/image" Target="../media/image2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19811"/>
            <a:ext cx="9140952" cy="519531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6220" y="0"/>
            <a:ext cx="8904732" cy="514807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5449823"/>
            <a:ext cx="6409944" cy="30327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409944" y="5678423"/>
            <a:ext cx="2731007" cy="10363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0" y="5914644"/>
            <a:ext cx="7594092" cy="522732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5745480" y="5876544"/>
            <a:ext cx="3395979" cy="494030"/>
          </a:xfrm>
          <a:custGeom>
            <a:avLst/>
            <a:gdLst/>
            <a:ahLst/>
            <a:cxnLst/>
            <a:rect l="l" t="t" r="r" b="b"/>
            <a:pathLst>
              <a:path w="3395979" h="494029">
                <a:moveTo>
                  <a:pt x="3395472" y="179832"/>
                </a:moveTo>
                <a:lnTo>
                  <a:pt x="0" y="427177"/>
                </a:lnTo>
                <a:lnTo>
                  <a:pt x="0" y="493776"/>
                </a:lnTo>
                <a:lnTo>
                  <a:pt x="3395472" y="179832"/>
                </a:lnTo>
                <a:close/>
              </a:path>
              <a:path w="3395979" h="494029">
                <a:moveTo>
                  <a:pt x="3395472" y="0"/>
                </a:moveTo>
                <a:lnTo>
                  <a:pt x="1848612" y="38023"/>
                </a:lnTo>
                <a:lnTo>
                  <a:pt x="1848612" y="160020"/>
                </a:lnTo>
                <a:lnTo>
                  <a:pt x="3395472" y="76047"/>
                </a:lnTo>
                <a:lnTo>
                  <a:pt x="3395472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0" y="6303264"/>
            <a:ext cx="5745480" cy="553211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3328415" y="6417564"/>
            <a:ext cx="3991610" cy="439420"/>
          </a:xfrm>
          <a:custGeom>
            <a:avLst/>
            <a:gdLst/>
            <a:ahLst/>
            <a:cxnLst/>
            <a:rect l="l" t="t" r="r" b="b"/>
            <a:pathLst>
              <a:path w="3991609" h="439420">
                <a:moveTo>
                  <a:pt x="3583813" y="0"/>
                </a:moveTo>
                <a:lnTo>
                  <a:pt x="0" y="438911"/>
                </a:lnTo>
                <a:lnTo>
                  <a:pt x="3460115" y="438911"/>
                </a:lnTo>
                <a:lnTo>
                  <a:pt x="3991356" y="324412"/>
                </a:lnTo>
                <a:lnTo>
                  <a:pt x="3583813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911340" y="6141720"/>
            <a:ext cx="2229611" cy="600454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7985759" y="5001767"/>
            <a:ext cx="1155700" cy="381000"/>
          </a:xfrm>
          <a:custGeom>
            <a:avLst/>
            <a:gdLst/>
            <a:ahLst/>
            <a:cxnLst/>
            <a:rect l="l" t="t" r="r" b="b"/>
            <a:pathLst>
              <a:path w="1155700" h="381000">
                <a:moveTo>
                  <a:pt x="0" y="0"/>
                </a:moveTo>
                <a:lnTo>
                  <a:pt x="0" y="9524"/>
                </a:lnTo>
                <a:lnTo>
                  <a:pt x="1155192" y="380999"/>
                </a:lnTo>
                <a:lnTo>
                  <a:pt x="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bg object 2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0" y="2359151"/>
            <a:ext cx="7985759" cy="2653284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985759" y="4840223"/>
            <a:ext cx="1155192" cy="504444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0" y="1453896"/>
            <a:ext cx="7985759" cy="3471672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642359" y="0"/>
            <a:ext cx="5013960" cy="4326636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627364" y="4290059"/>
            <a:ext cx="513587" cy="473963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8694419" y="4108703"/>
            <a:ext cx="447040" cy="532130"/>
          </a:xfrm>
          <a:custGeom>
            <a:avLst/>
            <a:gdLst/>
            <a:ahLst/>
            <a:cxnLst/>
            <a:rect l="l" t="t" r="r" b="b"/>
            <a:pathLst>
              <a:path w="447040" h="532129">
                <a:moveTo>
                  <a:pt x="152526" y="0"/>
                </a:moveTo>
                <a:lnTo>
                  <a:pt x="0" y="142875"/>
                </a:lnTo>
                <a:lnTo>
                  <a:pt x="446531" y="531876"/>
                </a:lnTo>
                <a:lnTo>
                  <a:pt x="446531" y="274701"/>
                </a:lnTo>
                <a:lnTo>
                  <a:pt x="152526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895344" y="0"/>
            <a:ext cx="4951476" cy="4251960"/>
          </a:xfrm>
          <a:prstGeom prst="rect">
            <a:avLst/>
          </a:prstGeom>
        </p:spPr>
      </p:pic>
      <p:sp>
        <p:nvSpPr>
          <p:cNvPr id="34" name="bg object 34"/>
          <p:cNvSpPr/>
          <p:nvPr/>
        </p:nvSpPr>
        <p:spPr>
          <a:xfrm>
            <a:off x="8930640" y="4023359"/>
            <a:ext cx="210820" cy="208915"/>
          </a:xfrm>
          <a:custGeom>
            <a:avLst/>
            <a:gdLst/>
            <a:ahLst/>
            <a:cxnLst/>
            <a:rect l="l" t="t" r="r" b="b"/>
            <a:pathLst>
              <a:path w="210820" h="208914">
                <a:moveTo>
                  <a:pt x="0" y="0"/>
                </a:moveTo>
                <a:lnTo>
                  <a:pt x="210311" y="208787"/>
                </a:lnTo>
                <a:lnTo>
                  <a:pt x="0" y="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bg object 3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940808" y="0"/>
            <a:ext cx="3989832" cy="4023360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536691" y="0"/>
            <a:ext cx="3489960" cy="3936492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006840" y="3927347"/>
            <a:ext cx="134111" cy="152400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8894064" y="1348739"/>
            <a:ext cx="247015" cy="820419"/>
          </a:xfrm>
          <a:custGeom>
            <a:avLst/>
            <a:gdLst/>
            <a:ahLst/>
            <a:cxnLst/>
            <a:rect l="l" t="t" r="r" b="b"/>
            <a:pathLst>
              <a:path w="247015" h="820419">
                <a:moveTo>
                  <a:pt x="122681" y="0"/>
                </a:moveTo>
                <a:lnTo>
                  <a:pt x="0" y="305054"/>
                </a:lnTo>
                <a:lnTo>
                  <a:pt x="246887" y="819912"/>
                </a:lnTo>
                <a:lnTo>
                  <a:pt x="246887" y="324104"/>
                </a:lnTo>
                <a:lnTo>
                  <a:pt x="122681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107680" y="0"/>
            <a:ext cx="909827" cy="1653539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589264" y="0"/>
            <a:ext cx="542543" cy="1263396"/>
          </a:xfrm>
          <a:prstGeom prst="rect">
            <a:avLst/>
          </a:prstGeom>
        </p:spPr>
      </p:pic>
      <p:sp>
        <p:nvSpPr>
          <p:cNvPr id="41" name="bg object 41"/>
          <p:cNvSpPr/>
          <p:nvPr/>
        </p:nvSpPr>
        <p:spPr>
          <a:xfrm>
            <a:off x="9044940" y="1036319"/>
            <a:ext cx="96520" cy="494030"/>
          </a:xfrm>
          <a:custGeom>
            <a:avLst/>
            <a:gdLst/>
            <a:ahLst/>
            <a:cxnLst/>
            <a:rect l="l" t="t" r="r" b="b"/>
            <a:pathLst>
              <a:path w="96520" h="494030">
                <a:moveTo>
                  <a:pt x="86359" y="0"/>
                </a:moveTo>
                <a:lnTo>
                  <a:pt x="0" y="227837"/>
                </a:lnTo>
                <a:lnTo>
                  <a:pt x="96011" y="493775"/>
                </a:lnTo>
                <a:lnTo>
                  <a:pt x="96011" y="9525"/>
                </a:lnTo>
                <a:lnTo>
                  <a:pt x="86359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047" y="2542032"/>
            <a:ext cx="9131808" cy="2958083"/>
          </a:xfrm>
          <a:prstGeom prst="rect">
            <a:avLst/>
          </a:prstGeom>
        </p:spPr>
      </p:pic>
      <p:sp>
        <p:nvSpPr>
          <p:cNvPr id="43" name="bg object 43"/>
          <p:cNvSpPr/>
          <p:nvPr/>
        </p:nvSpPr>
        <p:spPr>
          <a:xfrm>
            <a:off x="9134856" y="5529071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0"/>
                </a:moveTo>
                <a:lnTo>
                  <a:pt x="0" y="9143"/>
                </a:lnTo>
                <a:lnTo>
                  <a:pt x="9144" y="9143"/>
                </a:lnTo>
                <a:lnTo>
                  <a:pt x="0" y="0"/>
                </a:lnTo>
                <a:close/>
              </a:path>
            </a:pathLst>
          </a:custGeom>
          <a:solidFill>
            <a:srgbClr val="17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bg object 4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3047" y="3416808"/>
            <a:ext cx="9131808" cy="2121407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047" y="5042915"/>
            <a:ext cx="9131808" cy="658367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058923" y="0"/>
            <a:ext cx="7075932" cy="5042916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5271515" y="0"/>
            <a:ext cx="3863340" cy="4149852"/>
          </a:xfrm>
          <a:prstGeom prst="rect">
            <a:avLst/>
          </a:prstGeom>
        </p:spPr>
      </p:pic>
      <p:pic>
        <p:nvPicPr>
          <p:cNvPr id="48" name="bg object 48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6271259" y="0"/>
            <a:ext cx="2863595" cy="3912107"/>
          </a:xfrm>
          <a:prstGeom prst="rect">
            <a:avLst/>
          </a:prstGeom>
        </p:spPr>
      </p:pic>
      <p:pic>
        <p:nvPicPr>
          <p:cNvPr id="49" name="bg object 49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173468" y="0"/>
            <a:ext cx="1961387" cy="3291840"/>
          </a:xfrm>
          <a:prstGeom prst="rect">
            <a:avLst/>
          </a:prstGeom>
        </p:spPr>
      </p:pic>
      <p:pic>
        <p:nvPicPr>
          <p:cNvPr id="50" name="bg object 50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7452359" y="0"/>
            <a:ext cx="1682496" cy="3073908"/>
          </a:xfrm>
          <a:prstGeom prst="rect">
            <a:avLst/>
          </a:prstGeom>
        </p:spPr>
      </p:pic>
      <p:pic>
        <p:nvPicPr>
          <p:cNvPr id="51" name="bg object 51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7908035" y="0"/>
            <a:ext cx="1226820" cy="2360676"/>
          </a:xfrm>
          <a:prstGeom prst="rect">
            <a:avLst/>
          </a:prstGeom>
        </p:spPr>
      </p:pic>
      <p:pic>
        <p:nvPicPr>
          <p:cNvPr id="52" name="bg object 52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0" y="2590800"/>
            <a:ext cx="5826252" cy="2084832"/>
          </a:xfrm>
          <a:prstGeom prst="rect">
            <a:avLst/>
          </a:prstGeom>
        </p:spPr>
      </p:pic>
      <p:pic>
        <p:nvPicPr>
          <p:cNvPr id="53" name="bg object 53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5788152" y="4436364"/>
            <a:ext cx="3352800" cy="11033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23366" y="213486"/>
            <a:ext cx="7497267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FFFF00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0890" y="1552702"/>
            <a:ext cx="7802219" cy="4635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26" Type="http://schemas.openxmlformats.org/officeDocument/2006/relationships/image" Target="../media/image57.png"/><Relationship Id="rId3" Type="http://schemas.openxmlformats.org/officeDocument/2006/relationships/image" Target="../media/image34.png"/><Relationship Id="rId21" Type="http://schemas.openxmlformats.org/officeDocument/2006/relationships/image" Target="../media/image52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33" Type="http://schemas.openxmlformats.org/officeDocument/2006/relationships/image" Target="../media/image64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29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24" Type="http://schemas.openxmlformats.org/officeDocument/2006/relationships/image" Target="../media/image55.png"/><Relationship Id="rId32" Type="http://schemas.openxmlformats.org/officeDocument/2006/relationships/image" Target="../media/image63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28" Type="http://schemas.openxmlformats.org/officeDocument/2006/relationships/image" Target="../media/image59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31" Type="http://schemas.openxmlformats.org/officeDocument/2006/relationships/image" Target="../media/image62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Relationship Id="rId27" Type="http://schemas.openxmlformats.org/officeDocument/2006/relationships/image" Target="../media/image58.png"/><Relationship Id="rId30" Type="http://schemas.openxmlformats.org/officeDocument/2006/relationships/image" Target="../media/image6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36.png"/><Relationship Id="rId18" Type="http://schemas.openxmlformats.org/officeDocument/2006/relationships/image" Target="../media/image84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3.png"/><Relationship Id="rId2" Type="http://schemas.openxmlformats.org/officeDocument/2006/relationships/image" Target="../media/image69.png"/><Relationship Id="rId16" Type="http://schemas.openxmlformats.org/officeDocument/2006/relationships/image" Target="../media/image8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1.png"/><Relationship Id="rId10" Type="http://schemas.openxmlformats.org/officeDocument/2006/relationships/image" Target="../media/image77.png"/><Relationship Id="rId19" Type="http://schemas.openxmlformats.org/officeDocument/2006/relationships/image" Target="../media/image85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p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3" Type="http://schemas.openxmlformats.org/officeDocument/2006/relationships/image" Target="../media/image90.png"/><Relationship Id="rId7" Type="http://schemas.openxmlformats.org/officeDocument/2006/relationships/image" Target="../media/image36.png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" Type="http://schemas.openxmlformats.org/officeDocument/2006/relationships/image" Target="../media/image89.png"/><Relationship Id="rId16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96.png"/><Relationship Id="rId5" Type="http://schemas.openxmlformats.org/officeDocument/2006/relationships/image" Target="../media/image92.png"/><Relationship Id="rId15" Type="http://schemas.openxmlformats.org/officeDocument/2006/relationships/image" Target="../media/image100.png"/><Relationship Id="rId10" Type="http://schemas.openxmlformats.org/officeDocument/2006/relationships/image" Target="../media/image95.png"/><Relationship Id="rId4" Type="http://schemas.openxmlformats.org/officeDocument/2006/relationships/image" Target="../media/image91.png"/><Relationship Id="rId9" Type="http://schemas.openxmlformats.org/officeDocument/2006/relationships/image" Target="../media/image94.png"/><Relationship Id="rId14" Type="http://schemas.openxmlformats.org/officeDocument/2006/relationships/image" Target="../media/image9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3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12" Type="http://schemas.openxmlformats.org/officeDocument/2006/relationships/image" Target="../media/image112.png"/><Relationship Id="rId2" Type="http://schemas.openxmlformats.org/officeDocument/2006/relationships/image" Target="../media/image103.png"/><Relationship Id="rId16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11" Type="http://schemas.openxmlformats.org/officeDocument/2006/relationships/image" Target="../media/image111.png"/><Relationship Id="rId5" Type="http://schemas.openxmlformats.org/officeDocument/2006/relationships/image" Target="../media/image106.png"/><Relationship Id="rId15" Type="http://schemas.openxmlformats.org/officeDocument/2006/relationships/image" Target="../media/image115.png"/><Relationship Id="rId10" Type="http://schemas.openxmlformats.org/officeDocument/2006/relationships/image" Target="../media/image110.png"/><Relationship Id="rId4" Type="http://schemas.openxmlformats.org/officeDocument/2006/relationships/image" Target="../media/image105.png"/><Relationship Id="rId9" Type="http://schemas.openxmlformats.org/officeDocument/2006/relationships/image" Target="../media/image36.png"/><Relationship Id="rId14" Type="http://schemas.openxmlformats.org/officeDocument/2006/relationships/image" Target="../media/image1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18" Type="http://schemas.openxmlformats.org/officeDocument/2006/relationships/image" Target="../media/image132.png"/><Relationship Id="rId3" Type="http://schemas.openxmlformats.org/officeDocument/2006/relationships/image" Target="../media/image118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17" Type="http://schemas.openxmlformats.org/officeDocument/2006/relationships/image" Target="../media/image131.png"/><Relationship Id="rId2" Type="http://schemas.openxmlformats.org/officeDocument/2006/relationships/image" Target="../media/image117.png"/><Relationship Id="rId16" Type="http://schemas.openxmlformats.org/officeDocument/2006/relationships/image" Target="../media/image130.png"/><Relationship Id="rId20" Type="http://schemas.openxmlformats.org/officeDocument/2006/relationships/image" Target="../media/image1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36.png"/><Relationship Id="rId15" Type="http://schemas.openxmlformats.org/officeDocument/2006/relationships/image" Target="../media/image129.png"/><Relationship Id="rId10" Type="http://schemas.openxmlformats.org/officeDocument/2006/relationships/image" Target="../media/image124.png"/><Relationship Id="rId19" Type="http://schemas.openxmlformats.org/officeDocument/2006/relationships/image" Target="../media/image133.png"/><Relationship Id="rId4" Type="http://schemas.openxmlformats.org/officeDocument/2006/relationships/image" Target="../media/image119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6.png"/><Relationship Id="rId7" Type="http://schemas.openxmlformats.org/officeDocument/2006/relationships/image" Target="../media/image138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11" Type="http://schemas.openxmlformats.org/officeDocument/2006/relationships/image" Target="../media/image142.png"/><Relationship Id="rId5" Type="http://schemas.openxmlformats.org/officeDocument/2006/relationships/image" Target="../media/image36.png"/><Relationship Id="rId10" Type="http://schemas.openxmlformats.org/officeDocument/2006/relationships/image" Target="../media/image141.png"/><Relationship Id="rId4" Type="http://schemas.openxmlformats.org/officeDocument/2006/relationships/image" Target="../media/image35.png"/><Relationship Id="rId9" Type="http://schemas.openxmlformats.org/officeDocument/2006/relationships/image" Target="../media/image1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3.png"/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12" Type="http://schemas.openxmlformats.org/officeDocument/2006/relationships/image" Target="../media/image36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11" Type="http://schemas.openxmlformats.org/officeDocument/2006/relationships/image" Target="../media/image152.png"/><Relationship Id="rId5" Type="http://schemas.openxmlformats.org/officeDocument/2006/relationships/image" Target="../media/image146.png"/><Relationship Id="rId15" Type="http://schemas.openxmlformats.org/officeDocument/2006/relationships/image" Target="../media/image155.png"/><Relationship Id="rId10" Type="http://schemas.openxmlformats.org/officeDocument/2006/relationships/image" Target="../media/image151.png"/><Relationship Id="rId4" Type="http://schemas.openxmlformats.org/officeDocument/2006/relationships/image" Target="../media/image145.png"/><Relationship Id="rId9" Type="http://schemas.openxmlformats.org/officeDocument/2006/relationships/image" Target="../media/image150.png"/><Relationship Id="rId14" Type="http://schemas.openxmlformats.org/officeDocument/2006/relationships/image" Target="../media/image1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13" Type="http://schemas.openxmlformats.org/officeDocument/2006/relationships/image" Target="../media/image167.png"/><Relationship Id="rId3" Type="http://schemas.openxmlformats.org/officeDocument/2006/relationships/image" Target="../media/image157.png"/><Relationship Id="rId7" Type="http://schemas.openxmlformats.org/officeDocument/2006/relationships/image" Target="../media/image161.png"/><Relationship Id="rId12" Type="http://schemas.openxmlformats.org/officeDocument/2006/relationships/image" Target="../media/image166.png"/><Relationship Id="rId2" Type="http://schemas.openxmlformats.org/officeDocument/2006/relationships/image" Target="../media/image156.png"/><Relationship Id="rId16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11" Type="http://schemas.openxmlformats.org/officeDocument/2006/relationships/image" Target="../media/image165.png"/><Relationship Id="rId5" Type="http://schemas.openxmlformats.org/officeDocument/2006/relationships/image" Target="../media/image159.png"/><Relationship Id="rId15" Type="http://schemas.openxmlformats.org/officeDocument/2006/relationships/image" Target="../media/image169.png"/><Relationship Id="rId10" Type="http://schemas.openxmlformats.org/officeDocument/2006/relationships/image" Target="../media/image164.png"/><Relationship Id="rId4" Type="http://schemas.openxmlformats.org/officeDocument/2006/relationships/image" Target="../media/image158.png"/><Relationship Id="rId9" Type="http://schemas.openxmlformats.org/officeDocument/2006/relationships/image" Target="../media/image163.png"/><Relationship Id="rId14" Type="http://schemas.openxmlformats.org/officeDocument/2006/relationships/image" Target="../media/image16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7.jpg"/><Relationship Id="rId5" Type="http://schemas.openxmlformats.org/officeDocument/2006/relationships/image" Target="../media/image176.png"/><Relationship Id="rId4" Type="http://schemas.openxmlformats.org/officeDocument/2006/relationships/image" Target="../media/image17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13" Type="http://schemas.openxmlformats.org/officeDocument/2006/relationships/image" Target="../media/image194.png"/><Relationship Id="rId3" Type="http://schemas.openxmlformats.org/officeDocument/2006/relationships/image" Target="../media/image185.png"/><Relationship Id="rId7" Type="http://schemas.openxmlformats.org/officeDocument/2006/relationships/image" Target="../media/image188.png"/><Relationship Id="rId12" Type="http://schemas.openxmlformats.org/officeDocument/2006/relationships/image" Target="../media/image193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192.png"/><Relationship Id="rId5" Type="http://schemas.openxmlformats.org/officeDocument/2006/relationships/image" Target="../media/image187.png"/><Relationship Id="rId10" Type="http://schemas.openxmlformats.org/officeDocument/2006/relationships/image" Target="../media/image191.png"/><Relationship Id="rId4" Type="http://schemas.openxmlformats.org/officeDocument/2006/relationships/image" Target="../media/image186.png"/><Relationship Id="rId9" Type="http://schemas.openxmlformats.org/officeDocument/2006/relationships/image" Target="../media/image190.png"/><Relationship Id="rId14" Type="http://schemas.openxmlformats.org/officeDocument/2006/relationships/image" Target="../media/image19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13" Type="http://schemas.openxmlformats.org/officeDocument/2006/relationships/image" Target="../media/image205.png"/><Relationship Id="rId18" Type="http://schemas.openxmlformats.org/officeDocument/2006/relationships/image" Target="../media/image210.png"/><Relationship Id="rId26" Type="http://schemas.openxmlformats.org/officeDocument/2006/relationships/image" Target="../media/image218.png"/><Relationship Id="rId39" Type="http://schemas.openxmlformats.org/officeDocument/2006/relationships/image" Target="../media/image231.png"/><Relationship Id="rId3" Type="http://schemas.openxmlformats.org/officeDocument/2006/relationships/image" Target="../media/image49.png"/><Relationship Id="rId21" Type="http://schemas.openxmlformats.org/officeDocument/2006/relationships/image" Target="../media/image213.png"/><Relationship Id="rId34" Type="http://schemas.openxmlformats.org/officeDocument/2006/relationships/image" Target="../media/image226.png"/><Relationship Id="rId42" Type="http://schemas.openxmlformats.org/officeDocument/2006/relationships/image" Target="../media/image234.png"/><Relationship Id="rId7" Type="http://schemas.openxmlformats.org/officeDocument/2006/relationships/image" Target="../media/image199.png"/><Relationship Id="rId12" Type="http://schemas.openxmlformats.org/officeDocument/2006/relationships/image" Target="../media/image204.png"/><Relationship Id="rId17" Type="http://schemas.openxmlformats.org/officeDocument/2006/relationships/image" Target="../media/image209.png"/><Relationship Id="rId25" Type="http://schemas.openxmlformats.org/officeDocument/2006/relationships/image" Target="../media/image217.png"/><Relationship Id="rId33" Type="http://schemas.openxmlformats.org/officeDocument/2006/relationships/image" Target="../media/image225.png"/><Relationship Id="rId38" Type="http://schemas.openxmlformats.org/officeDocument/2006/relationships/image" Target="../media/image230.png"/><Relationship Id="rId2" Type="http://schemas.openxmlformats.org/officeDocument/2006/relationships/image" Target="../media/image196.png"/><Relationship Id="rId16" Type="http://schemas.openxmlformats.org/officeDocument/2006/relationships/image" Target="../media/image208.png"/><Relationship Id="rId20" Type="http://schemas.openxmlformats.org/officeDocument/2006/relationships/image" Target="../media/image212.png"/><Relationship Id="rId29" Type="http://schemas.openxmlformats.org/officeDocument/2006/relationships/image" Target="../media/image221.png"/><Relationship Id="rId41" Type="http://schemas.openxmlformats.org/officeDocument/2006/relationships/image" Target="../media/image2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8.png"/><Relationship Id="rId11" Type="http://schemas.openxmlformats.org/officeDocument/2006/relationships/image" Target="../media/image203.png"/><Relationship Id="rId24" Type="http://schemas.openxmlformats.org/officeDocument/2006/relationships/image" Target="../media/image216.png"/><Relationship Id="rId32" Type="http://schemas.openxmlformats.org/officeDocument/2006/relationships/image" Target="../media/image224.png"/><Relationship Id="rId37" Type="http://schemas.openxmlformats.org/officeDocument/2006/relationships/image" Target="../media/image229.png"/><Relationship Id="rId40" Type="http://schemas.openxmlformats.org/officeDocument/2006/relationships/image" Target="../media/image232.png"/><Relationship Id="rId45" Type="http://schemas.openxmlformats.org/officeDocument/2006/relationships/image" Target="../media/image237.png"/><Relationship Id="rId5" Type="http://schemas.openxmlformats.org/officeDocument/2006/relationships/image" Target="../media/image197.png"/><Relationship Id="rId15" Type="http://schemas.openxmlformats.org/officeDocument/2006/relationships/image" Target="../media/image207.png"/><Relationship Id="rId23" Type="http://schemas.openxmlformats.org/officeDocument/2006/relationships/image" Target="../media/image215.png"/><Relationship Id="rId28" Type="http://schemas.openxmlformats.org/officeDocument/2006/relationships/image" Target="../media/image220.png"/><Relationship Id="rId36" Type="http://schemas.openxmlformats.org/officeDocument/2006/relationships/image" Target="../media/image228.png"/><Relationship Id="rId10" Type="http://schemas.openxmlformats.org/officeDocument/2006/relationships/image" Target="../media/image202.png"/><Relationship Id="rId19" Type="http://schemas.openxmlformats.org/officeDocument/2006/relationships/image" Target="../media/image211.png"/><Relationship Id="rId31" Type="http://schemas.openxmlformats.org/officeDocument/2006/relationships/image" Target="../media/image223.png"/><Relationship Id="rId44" Type="http://schemas.openxmlformats.org/officeDocument/2006/relationships/image" Target="../media/image236.png"/><Relationship Id="rId4" Type="http://schemas.openxmlformats.org/officeDocument/2006/relationships/image" Target="../media/image36.png"/><Relationship Id="rId9" Type="http://schemas.openxmlformats.org/officeDocument/2006/relationships/image" Target="../media/image201.png"/><Relationship Id="rId14" Type="http://schemas.openxmlformats.org/officeDocument/2006/relationships/image" Target="../media/image206.png"/><Relationship Id="rId22" Type="http://schemas.openxmlformats.org/officeDocument/2006/relationships/image" Target="../media/image214.png"/><Relationship Id="rId27" Type="http://schemas.openxmlformats.org/officeDocument/2006/relationships/image" Target="../media/image219.png"/><Relationship Id="rId30" Type="http://schemas.openxmlformats.org/officeDocument/2006/relationships/image" Target="../media/image222.png"/><Relationship Id="rId35" Type="http://schemas.openxmlformats.org/officeDocument/2006/relationships/image" Target="../media/image227.png"/><Relationship Id="rId43" Type="http://schemas.openxmlformats.org/officeDocument/2006/relationships/image" Target="../media/image2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3" Type="http://schemas.openxmlformats.org/officeDocument/2006/relationships/image" Target="../media/image241.png"/><Relationship Id="rId7" Type="http://schemas.openxmlformats.org/officeDocument/2006/relationships/image" Target="../media/image245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4.png"/><Relationship Id="rId5" Type="http://schemas.openxmlformats.org/officeDocument/2006/relationships/image" Target="../media/image243.png"/><Relationship Id="rId4" Type="http://schemas.openxmlformats.org/officeDocument/2006/relationships/image" Target="../media/image242.png"/><Relationship Id="rId9" Type="http://schemas.openxmlformats.org/officeDocument/2006/relationships/image" Target="../media/image24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3.png"/><Relationship Id="rId13" Type="http://schemas.openxmlformats.org/officeDocument/2006/relationships/image" Target="../media/image258.png"/><Relationship Id="rId18" Type="http://schemas.openxmlformats.org/officeDocument/2006/relationships/image" Target="../media/image263.png"/><Relationship Id="rId26" Type="http://schemas.openxmlformats.org/officeDocument/2006/relationships/image" Target="../media/image271.png"/><Relationship Id="rId3" Type="http://schemas.openxmlformats.org/officeDocument/2006/relationships/image" Target="../media/image249.png"/><Relationship Id="rId21" Type="http://schemas.openxmlformats.org/officeDocument/2006/relationships/image" Target="../media/image266.png"/><Relationship Id="rId7" Type="http://schemas.openxmlformats.org/officeDocument/2006/relationships/image" Target="../media/image252.png"/><Relationship Id="rId12" Type="http://schemas.openxmlformats.org/officeDocument/2006/relationships/image" Target="../media/image257.png"/><Relationship Id="rId17" Type="http://schemas.openxmlformats.org/officeDocument/2006/relationships/image" Target="../media/image262.png"/><Relationship Id="rId25" Type="http://schemas.openxmlformats.org/officeDocument/2006/relationships/image" Target="../media/image270.png"/><Relationship Id="rId2" Type="http://schemas.openxmlformats.org/officeDocument/2006/relationships/image" Target="../media/image248.png"/><Relationship Id="rId16" Type="http://schemas.openxmlformats.org/officeDocument/2006/relationships/image" Target="../media/image261.png"/><Relationship Id="rId20" Type="http://schemas.openxmlformats.org/officeDocument/2006/relationships/image" Target="../media/image265.png"/><Relationship Id="rId29" Type="http://schemas.openxmlformats.org/officeDocument/2006/relationships/image" Target="../media/image2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256.png"/><Relationship Id="rId24" Type="http://schemas.openxmlformats.org/officeDocument/2006/relationships/image" Target="../media/image269.png"/><Relationship Id="rId5" Type="http://schemas.openxmlformats.org/officeDocument/2006/relationships/image" Target="../media/image251.png"/><Relationship Id="rId15" Type="http://schemas.openxmlformats.org/officeDocument/2006/relationships/image" Target="../media/image260.png"/><Relationship Id="rId23" Type="http://schemas.openxmlformats.org/officeDocument/2006/relationships/image" Target="../media/image268.png"/><Relationship Id="rId28" Type="http://schemas.openxmlformats.org/officeDocument/2006/relationships/image" Target="../media/image273.png"/><Relationship Id="rId10" Type="http://schemas.openxmlformats.org/officeDocument/2006/relationships/image" Target="../media/image255.png"/><Relationship Id="rId19" Type="http://schemas.openxmlformats.org/officeDocument/2006/relationships/image" Target="../media/image264.png"/><Relationship Id="rId4" Type="http://schemas.openxmlformats.org/officeDocument/2006/relationships/image" Target="../media/image250.png"/><Relationship Id="rId9" Type="http://schemas.openxmlformats.org/officeDocument/2006/relationships/image" Target="../media/image254.png"/><Relationship Id="rId14" Type="http://schemas.openxmlformats.org/officeDocument/2006/relationships/image" Target="../media/image259.png"/><Relationship Id="rId22" Type="http://schemas.openxmlformats.org/officeDocument/2006/relationships/image" Target="../media/image267.png"/><Relationship Id="rId27" Type="http://schemas.openxmlformats.org/officeDocument/2006/relationships/image" Target="../media/image272.png"/><Relationship Id="rId30" Type="http://schemas.openxmlformats.org/officeDocument/2006/relationships/image" Target="../media/image27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png"/><Relationship Id="rId13" Type="http://schemas.openxmlformats.org/officeDocument/2006/relationships/image" Target="../media/image286.png"/><Relationship Id="rId18" Type="http://schemas.openxmlformats.org/officeDocument/2006/relationships/image" Target="../media/image291.png"/><Relationship Id="rId26" Type="http://schemas.openxmlformats.org/officeDocument/2006/relationships/image" Target="../media/image299.png"/><Relationship Id="rId3" Type="http://schemas.openxmlformats.org/officeDocument/2006/relationships/image" Target="../media/image277.png"/><Relationship Id="rId21" Type="http://schemas.openxmlformats.org/officeDocument/2006/relationships/image" Target="../media/image294.png"/><Relationship Id="rId7" Type="http://schemas.openxmlformats.org/officeDocument/2006/relationships/image" Target="../media/image36.png"/><Relationship Id="rId12" Type="http://schemas.openxmlformats.org/officeDocument/2006/relationships/image" Target="../media/image285.png"/><Relationship Id="rId17" Type="http://schemas.openxmlformats.org/officeDocument/2006/relationships/image" Target="../media/image290.png"/><Relationship Id="rId25" Type="http://schemas.openxmlformats.org/officeDocument/2006/relationships/image" Target="../media/image298.png"/><Relationship Id="rId2" Type="http://schemas.openxmlformats.org/officeDocument/2006/relationships/image" Target="../media/image276.png"/><Relationship Id="rId16" Type="http://schemas.openxmlformats.org/officeDocument/2006/relationships/image" Target="../media/image289.png"/><Relationship Id="rId20" Type="http://schemas.openxmlformats.org/officeDocument/2006/relationships/image" Target="../media/image2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0.png"/><Relationship Id="rId11" Type="http://schemas.openxmlformats.org/officeDocument/2006/relationships/image" Target="../media/image284.png"/><Relationship Id="rId24" Type="http://schemas.openxmlformats.org/officeDocument/2006/relationships/image" Target="../media/image297.png"/><Relationship Id="rId5" Type="http://schemas.openxmlformats.org/officeDocument/2006/relationships/image" Target="../media/image279.png"/><Relationship Id="rId15" Type="http://schemas.openxmlformats.org/officeDocument/2006/relationships/image" Target="../media/image288.png"/><Relationship Id="rId23" Type="http://schemas.openxmlformats.org/officeDocument/2006/relationships/image" Target="../media/image296.png"/><Relationship Id="rId28" Type="http://schemas.openxmlformats.org/officeDocument/2006/relationships/image" Target="../media/image301.png"/><Relationship Id="rId10" Type="http://schemas.openxmlformats.org/officeDocument/2006/relationships/image" Target="../media/image283.png"/><Relationship Id="rId19" Type="http://schemas.openxmlformats.org/officeDocument/2006/relationships/image" Target="../media/image292.png"/><Relationship Id="rId4" Type="http://schemas.openxmlformats.org/officeDocument/2006/relationships/image" Target="../media/image278.png"/><Relationship Id="rId9" Type="http://schemas.openxmlformats.org/officeDocument/2006/relationships/image" Target="../media/image282.png"/><Relationship Id="rId14" Type="http://schemas.openxmlformats.org/officeDocument/2006/relationships/image" Target="../media/image287.png"/><Relationship Id="rId22" Type="http://schemas.openxmlformats.org/officeDocument/2006/relationships/image" Target="../media/image295.png"/><Relationship Id="rId27" Type="http://schemas.openxmlformats.org/officeDocument/2006/relationships/image" Target="../media/image30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6.png"/><Relationship Id="rId13" Type="http://schemas.openxmlformats.org/officeDocument/2006/relationships/image" Target="../media/image311.png"/><Relationship Id="rId18" Type="http://schemas.openxmlformats.org/officeDocument/2006/relationships/image" Target="../media/image315.png"/><Relationship Id="rId3" Type="http://schemas.openxmlformats.org/officeDocument/2006/relationships/image" Target="../media/image303.png"/><Relationship Id="rId21" Type="http://schemas.openxmlformats.org/officeDocument/2006/relationships/image" Target="../media/image318.png"/><Relationship Id="rId7" Type="http://schemas.openxmlformats.org/officeDocument/2006/relationships/image" Target="../media/image305.png"/><Relationship Id="rId12" Type="http://schemas.openxmlformats.org/officeDocument/2006/relationships/image" Target="../media/image310.png"/><Relationship Id="rId17" Type="http://schemas.openxmlformats.org/officeDocument/2006/relationships/image" Target="../media/image314.png"/><Relationship Id="rId2" Type="http://schemas.openxmlformats.org/officeDocument/2006/relationships/image" Target="../media/image302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309.png"/><Relationship Id="rId5" Type="http://schemas.openxmlformats.org/officeDocument/2006/relationships/image" Target="../media/image49.png"/><Relationship Id="rId15" Type="http://schemas.openxmlformats.org/officeDocument/2006/relationships/image" Target="../media/image50.png"/><Relationship Id="rId10" Type="http://schemas.openxmlformats.org/officeDocument/2006/relationships/image" Target="../media/image308.png"/><Relationship Id="rId19" Type="http://schemas.openxmlformats.org/officeDocument/2006/relationships/image" Target="../media/image316.png"/><Relationship Id="rId4" Type="http://schemas.openxmlformats.org/officeDocument/2006/relationships/image" Target="../media/image304.png"/><Relationship Id="rId9" Type="http://schemas.openxmlformats.org/officeDocument/2006/relationships/image" Target="../media/image307.png"/><Relationship Id="rId14" Type="http://schemas.openxmlformats.org/officeDocument/2006/relationships/image" Target="../media/image312.png"/><Relationship Id="rId22" Type="http://schemas.openxmlformats.org/officeDocument/2006/relationships/image" Target="../media/image31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png"/><Relationship Id="rId13" Type="http://schemas.openxmlformats.org/officeDocument/2006/relationships/image" Target="../media/image328.png"/><Relationship Id="rId18" Type="http://schemas.openxmlformats.org/officeDocument/2006/relationships/image" Target="../media/image333.png"/><Relationship Id="rId3" Type="http://schemas.openxmlformats.org/officeDocument/2006/relationships/image" Target="../media/image321.png"/><Relationship Id="rId7" Type="http://schemas.openxmlformats.org/officeDocument/2006/relationships/image" Target="../media/image50.png"/><Relationship Id="rId12" Type="http://schemas.openxmlformats.org/officeDocument/2006/relationships/image" Target="../media/image327.png"/><Relationship Id="rId17" Type="http://schemas.openxmlformats.org/officeDocument/2006/relationships/image" Target="../media/image332.png"/><Relationship Id="rId2" Type="http://schemas.openxmlformats.org/officeDocument/2006/relationships/image" Target="../media/image320.png"/><Relationship Id="rId16" Type="http://schemas.openxmlformats.org/officeDocument/2006/relationships/image" Target="../media/image331.png"/><Relationship Id="rId20" Type="http://schemas.openxmlformats.org/officeDocument/2006/relationships/image" Target="../media/image3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11" Type="http://schemas.openxmlformats.org/officeDocument/2006/relationships/image" Target="../media/image326.png"/><Relationship Id="rId5" Type="http://schemas.openxmlformats.org/officeDocument/2006/relationships/image" Target="../media/image49.png"/><Relationship Id="rId15" Type="http://schemas.openxmlformats.org/officeDocument/2006/relationships/image" Target="../media/image330.png"/><Relationship Id="rId10" Type="http://schemas.openxmlformats.org/officeDocument/2006/relationships/image" Target="../media/image325.png"/><Relationship Id="rId19" Type="http://schemas.openxmlformats.org/officeDocument/2006/relationships/image" Target="../media/image334.png"/><Relationship Id="rId4" Type="http://schemas.openxmlformats.org/officeDocument/2006/relationships/image" Target="../media/image322.png"/><Relationship Id="rId9" Type="http://schemas.openxmlformats.org/officeDocument/2006/relationships/image" Target="../media/image324.png"/><Relationship Id="rId14" Type="http://schemas.openxmlformats.org/officeDocument/2006/relationships/image" Target="../media/image32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9.png"/><Relationship Id="rId13" Type="http://schemas.openxmlformats.org/officeDocument/2006/relationships/image" Target="../media/image343.png"/><Relationship Id="rId18" Type="http://schemas.openxmlformats.org/officeDocument/2006/relationships/image" Target="../media/image348.png"/><Relationship Id="rId3" Type="http://schemas.openxmlformats.org/officeDocument/2006/relationships/image" Target="../media/image337.png"/><Relationship Id="rId7" Type="http://schemas.openxmlformats.org/officeDocument/2006/relationships/image" Target="../media/image50.png"/><Relationship Id="rId12" Type="http://schemas.openxmlformats.org/officeDocument/2006/relationships/image" Target="../media/image342.png"/><Relationship Id="rId17" Type="http://schemas.openxmlformats.org/officeDocument/2006/relationships/image" Target="../media/image347.png"/><Relationship Id="rId2" Type="http://schemas.openxmlformats.org/officeDocument/2006/relationships/image" Target="../media/image336.png"/><Relationship Id="rId16" Type="http://schemas.openxmlformats.org/officeDocument/2006/relationships/image" Target="../media/image3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8.png"/><Relationship Id="rId11" Type="http://schemas.openxmlformats.org/officeDocument/2006/relationships/image" Target="../media/image341.png"/><Relationship Id="rId5" Type="http://schemas.openxmlformats.org/officeDocument/2006/relationships/image" Target="../media/image36.png"/><Relationship Id="rId15" Type="http://schemas.openxmlformats.org/officeDocument/2006/relationships/image" Target="../media/image345.png"/><Relationship Id="rId10" Type="http://schemas.openxmlformats.org/officeDocument/2006/relationships/image" Target="../media/image308.png"/><Relationship Id="rId19" Type="http://schemas.openxmlformats.org/officeDocument/2006/relationships/image" Target="../media/image349.png"/><Relationship Id="rId4" Type="http://schemas.openxmlformats.org/officeDocument/2006/relationships/image" Target="../media/image49.png"/><Relationship Id="rId9" Type="http://schemas.openxmlformats.org/officeDocument/2006/relationships/image" Target="../media/image340.png"/><Relationship Id="rId14" Type="http://schemas.openxmlformats.org/officeDocument/2006/relationships/image" Target="../media/image3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4.png"/><Relationship Id="rId3" Type="http://schemas.openxmlformats.org/officeDocument/2006/relationships/image" Target="../media/image35.png"/><Relationship Id="rId7" Type="http://schemas.openxmlformats.org/officeDocument/2006/relationships/image" Target="../media/image353.png"/><Relationship Id="rId12" Type="http://schemas.openxmlformats.org/officeDocument/2006/relationships/image" Target="../media/image358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2.png"/><Relationship Id="rId11" Type="http://schemas.openxmlformats.org/officeDocument/2006/relationships/image" Target="../media/image357.png"/><Relationship Id="rId5" Type="http://schemas.openxmlformats.org/officeDocument/2006/relationships/image" Target="../media/image351.png"/><Relationship Id="rId10" Type="http://schemas.openxmlformats.org/officeDocument/2006/relationships/image" Target="../media/image356.png"/><Relationship Id="rId4" Type="http://schemas.openxmlformats.org/officeDocument/2006/relationships/image" Target="../media/image36.png"/><Relationship Id="rId9" Type="http://schemas.openxmlformats.org/officeDocument/2006/relationships/image" Target="../media/image35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4.png"/><Relationship Id="rId13" Type="http://schemas.openxmlformats.org/officeDocument/2006/relationships/image" Target="../media/image369.png"/><Relationship Id="rId18" Type="http://schemas.openxmlformats.org/officeDocument/2006/relationships/image" Target="../media/image374.png"/><Relationship Id="rId3" Type="http://schemas.openxmlformats.org/officeDocument/2006/relationships/image" Target="../media/image360.png"/><Relationship Id="rId7" Type="http://schemas.openxmlformats.org/officeDocument/2006/relationships/image" Target="../media/image363.png"/><Relationship Id="rId12" Type="http://schemas.openxmlformats.org/officeDocument/2006/relationships/image" Target="../media/image368.png"/><Relationship Id="rId17" Type="http://schemas.openxmlformats.org/officeDocument/2006/relationships/image" Target="../media/image373.png"/><Relationship Id="rId2" Type="http://schemas.openxmlformats.org/officeDocument/2006/relationships/image" Target="../media/image359.png"/><Relationship Id="rId16" Type="http://schemas.openxmlformats.org/officeDocument/2006/relationships/image" Target="../media/image372.png"/><Relationship Id="rId20" Type="http://schemas.openxmlformats.org/officeDocument/2006/relationships/image" Target="../media/image3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2.png"/><Relationship Id="rId11" Type="http://schemas.openxmlformats.org/officeDocument/2006/relationships/image" Target="../media/image367.png"/><Relationship Id="rId5" Type="http://schemas.openxmlformats.org/officeDocument/2006/relationships/image" Target="../media/image36.png"/><Relationship Id="rId15" Type="http://schemas.openxmlformats.org/officeDocument/2006/relationships/image" Target="../media/image371.png"/><Relationship Id="rId10" Type="http://schemas.openxmlformats.org/officeDocument/2006/relationships/image" Target="../media/image366.png"/><Relationship Id="rId19" Type="http://schemas.openxmlformats.org/officeDocument/2006/relationships/image" Target="../media/image375.png"/><Relationship Id="rId4" Type="http://schemas.openxmlformats.org/officeDocument/2006/relationships/image" Target="../media/image361.png"/><Relationship Id="rId9" Type="http://schemas.openxmlformats.org/officeDocument/2006/relationships/image" Target="../media/image365.png"/><Relationship Id="rId14" Type="http://schemas.openxmlformats.org/officeDocument/2006/relationships/image" Target="../media/image37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2.png"/><Relationship Id="rId13" Type="http://schemas.openxmlformats.org/officeDocument/2006/relationships/image" Target="../media/image387.png"/><Relationship Id="rId3" Type="http://schemas.openxmlformats.org/officeDocument/2006/relationships/image" Target="../media/image378.png"/><Relationship Id="rId7" Type="http://schemas.openxmlformats.org/officeDocument/2006/relationships/image" Target="../media/image381.png"/><Relationship Id="rId12" Type="http://schemas.openxmlformats.org/officeDocument/2006/relationships/image" Target="../media/image386.png"/><Relationship Id="rId2" Type="http://schemas.openxmlformats.org/officeDocument/2006/relationships/image" Target="../media/image3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0.png"/><Relationship Id="rId11" Type="http://schemas.openxmlformats.org/officeDocument/2006/relationships/image" Target="../media/image385.png"/><Relationship Id="rId5" Type="http://schemas.openxmlformats.org/officeDocument/2006/relationships/image" Target="../media/image36.png"/><Relationship Id="rId10" Type="http://schemas.openxmlformats.org/officeDocument/2006/relationships/image" Target="../media/image384.png"/><Relationship Id="rId4" Type="http://schemas.openxmlformats.org/officeDocument/2006/relationships/image" Target="../media/image379.png"/><Relationship Id="rId9" Type="http://schemas.openxmlformats.org/officeDocument/2006/relationships/image" Target="../media/image383.png"/><Relationship Id="rId14" Type="http://schemas.openxmlformats.org/officeDocument/2006/relationships/image" Target="../media/image38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38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6.png"/><Relationship Id="rId13" Type="http://schemas.openxmlformats.org/officeDocument/2006/relationships/image" Target="../media/image401.png"/><Relationship Id="rId18" Type="http://schemas.openxmlformats.org/officeDocument/2006/relationships/image" Target="../media/image405.png"/><Relationship Id="rId3" Type="http://schemas.openxmlformats.org/officeDocument/2006/relationships/image" Target="../media/image393.png"/><Relationship Id="rId21" Type="http://schemas.openxmlformats.org/officeDocument/2006/relationships/image" Target="../media/image408.png"/><Relationship Id="rId7" Type="http://schemas.openxmlformats.org/officeDocument/2006/relationships/image" Target="../media/image395.png"/><Relationship Id="rId12" Type="http://schemas.openxmlformats.org/officeDocument/2006/relationships/image" Target="../media/image400.png"/><Relationship Id="rId17" Type="http://schemas.openxmlformats.org/officeDocument/2006/relationships/image" Target="../media/image404.png"/><Relationship Id="rId2" Type="http://schemas.openxmlformats.org/officeDocument/2006/relationships/image" Target="../media/image392.png"/><Relationship Id="rId16" Type="http://schemas.openxmlformats.org/officeDocument/2006/relationships/image" Target="../media/image225.png"/><Relationship Id="rId20" Type="http://schemas.openxmlformats.org/officeDocument/2006/relationships/image" Target="../media/image4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399.png"/><Relationship Id="rId5" Type="http://schemas.openxmlformats.org/officeDocument/2006/relationships/image" Target="../media/image379.png"/><Relationship Id="rId15" Type="http://schemas.openxmlformats.org/officeDocument/2006/relationships/image" Target="../media/image403.png"/><Relationship Id="rId10" Type="http://schemas.openxmlformats.org/officeDocument/2006/relationships/image" Target="../media/image398.png"/><Relationship Id="rId19" Type="http://schemas.openxmlformats.org/officeDocument/2006/relationships/image" Target="../media/image406.png"/><Relationship Id="rId4" Type="http://schemas.openxmlformats.org/officeDocument/2006/relationships/image" Target="../media/image394.png"/><Relationship Id="rId9" Type="http://schemas.openxmlformats.org/officeDocument/2006/relationships/image" Target="../media/image397.png"/><Relationship Id="rId14" Type="http://schemas.openxmlformats.org/officeDocument/2006/relationships/image" Target="../media/image402.png"/><Relationship Id="rId22" Type="http://schemas.openxmlformats.org/officeDocument/2006/relationships/image" Target="../media/image40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1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7.png"/><Relationship Id="rId3" Type="http://schemas.openxmlformats.org/officeDocument/2006/relationships/image" Target="../media/image414.png"/><Relationship Id="rId7" Type="http://schemas.openxmlformats.org/officeDocument/2006/relationships/image" Target="../media/image416.png"/><Relationship Id="rId2" Type="http://schemas.openxmlformats.org/officeDocument/2006/relationships/image" Target="../media/image4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1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3.png"/><Relationship Id="rId13" Type="http://schemas.openxmlformats.org/officeDocument/2006/relationships/image" Target="../media/image428.png"/><Relationship Id="rId18" Type="http://schemas.openxmlformats.org/officeDocument/2006/relationships/image" Target="../media/image433.png"/><Relationship Id="rId3" Type="http://schemas.openxmlformats.org/officeDocument/2006/relationships/image" Target="../media/image420.png"/><Relationship Id="rId7" Type="http://schemas.openxmlformats.org/officeDocument/2006/relationships/image" Target="../media/image422.png"/><Relationship Id="rId12" Type="http://schemas.openxmlformats.org/officeDocument/2006/relationships/image" Target="../media/image427.png"/><Relationship Id="rId17" Type="http://schemas.openxmlformats.org/officeDocument/2006/relationships/image" Target="../media/image432.png"/><Relationship Id="rId2" Type="http://schemas.openxmlformats.org/officeDocument/2006/relationships/image" Target="../media/image419.png"/><Relationship Id="rId16" Type="http://schemas.openxmlformats.org/officeDocument/2006/relationships/image" Target="../media/image4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1.png"/><Relationship Id="rId11" Type="http://schemas.openxmlformats.org/officeDocument/2006/relationships/image" Target="../media/image426.png"/><Relationship Id="rId5" Type="http://schemas.openxmlformats.org/officeDocument/2006/relationships/image" Target="../media/image36.png"/><Relationship Id="rId15" Type="http://schemas.openxmlformats.org/officeDocument/2006/relationships/image" Target="../media/image430.png"/><Relationship Id="rId10" Type="http://schemas.openxmlformats.org/officeDocument/2006/relationships/image" Target="../media/image425.png"/><Relationship Id="rId4" Type="http://schemas.openxmlformats.org/officeDocument/2006/relationships/image" Target="../media/image49.png"/><Relationship Id="rId9" Type="http://schemas.openxmlformats.org/officeDocument/2006/relationships/image" Target="../media/image424.png"/><Relationship Id="rId14" Type="http://schemas.openxmlformats.org/officeDocument/2006/relationships/image" Target="../media/image42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8.png"/><Relationship Id="rId13" Type="http://schemas.openxmlformats.org/officeDocument/2006/relationships/image" Target="../media/image443.png"/><Relationship Id="rId3" Type="http://schemas.openxmlformats.org/officeDocument/2006/relationships/image" Target="../media/image435.png"/><Relationship Id="rId7" Type="http://schemas.openxmlformats.org/officeDocument/2006/relationships/image" Target="../media/image437.png"/><Relationship Id="rId12" Type="http://schemas.openxmlformats.org/officeDocument/2006/relationships/image" Target="../media/image442.png"/><Relationship Id="rId2" Type="http://schemas.openxmlformats.org/officeDocument/2006/relationships/image" Target="../media/image4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6.png"/><Relationship Id="rId11" Type="http://schemas.openxmlformats.org/officeDocument/2006/relationships/image" Target="../media/image441.png"/><Relationship Id="rId5" Type="http://schemas.openxmlformats.org/officeDocument/2006/relationships/image" Target="../media/image36.png"/><Relationship Id="rId10" Type="http://schemas.openxmlformats.org/officeDocument/2006/relationships/image" Target="../media/image440.png"/><Relationship Id="rId4" Type="http://schemas.openxmlformats.org/officeDocument/2006/relationships/image" Target="../media/image49.png"/><Relationship Id="rId9" Type="http://schemas.openxmlformats.org/officeDocument/2006/relationships/image" Target="../media/image439.png"/><Relationship Id="rId14" Type="http://schemas.openxmlformats.org/officeDocument/2006/relationships/image" Target="../media/image44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9.png"/><Relationship Id="rId13" Type="http://schemas.openxmlformats.org/officeDocument/2006/relationships/image" Target="../media/image454.png"/><Relationship Id="rId18" Type="http://schemas.openxmlformats.org/officeDocument/2006/relationships/image" Target="../media/image459.png"/><Relationship Id="rId3" Type="http://schemas.openxmlformats.org/officeDocument/2006/relationships/image" Target="../media/image446.png"/><Relationship Id="rId21" Type="http://schemas.openxmlformats.org/officeDocument/2006/relationships/image" Target="../media/image462.png"/><Relationship Id="rId7" Type="http://schemas.openxmlformats.org/officeDocument/2006/relationships/image" Target="../media/image448.png"/><Relationship Id="rId12" Type="http://schemas.openxmlformats.org/officeDocument/2006/relationships/image" Target="../media/image453.png"/><Relationship Id="rId17" Type="http://schemas.openxmlformats.org/officeDocument/2006/relationships/image" Target="../media/image458.png"/><Relationship Id="rId2" Type="http://schemas.openxmlformats.org/officeDocument/2006/relationships/image" Target="../media/image445.png"/><Relationship Id="rId16" Type="http://schemas.openxmlformats.org/officeDocument/2006/relationships/image" Target="../media/image457.png"/><Relationship Id="rId20" Type="http://schemas.openxmlformats.org/officeDocument/2006/relationships/image" Target="../media/image4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7.png"/><Relationship Id="rId11" Type="http://schemas.openxmlformats.org/officeDocument/2006/relationships/image" Target="../media/image452.png"/><Relationship Id="rId5" Type="http://schemas.openxmlformats.org/officeDocument/2006/relationships/image" Target="../media/image36.png"/><Relationship Id="rId15" Type="http://schemas.openxmlformats.org/officeDocument/2006/relationships/image" Target="../media/image456.png"/><Relationship Id="rId10" Type="http://schemas.openxmlformats.org/officeDocument/2006/relationships/image" Target="../media/image451.png"/><Relationship Id="rId19" Type="http://schemas.openxmlformats.org/officeDocument/2006/relationships/image" Target="../media/image460.png"/><Relationship Id="rId4" Type="http://schemas.openxmlformats.org/officeDocument/2006/relationships/image" Target="../media/image379.png"/><Relationship Id="rId9" Type="http://schemas.openxmlformats.org/officeDocument/2006/relationships/image" Target="../media/image450.png"/><Relationship Id="rId14" Type="http://schemas.openxmlformats.org/officeDocument/2006/relationships/image" Target="../media/image45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471.png"/><Relationship Id="rId3" Type="http://schemas.openxmlformats.org/officeDocument/2006/relationships/image" Target="../media/image464.png"/><Relationship Id="rId7" Type="http://schemas.openxmlformats.org/officeDocument/2006/relationships/image" Target="../media/image466.png"/><Relationship Id="rId12" Type="http://schemas.openxmlformats.org/officeDocument/2006/relationships/image" Target="../media/image470.png"/><Relationship Id="rId2" Type="http://schemas.openxmlformats.org/officeDocument/2006/relationships/image" Target="../media/image4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69.png"/><Relationship Id="rId5" Type="http://schemas.openxmlformats.org/officeDocument/2006/relationships/image" Target="../media/image35.png"/><Relationship Id="rId15" Type="http://schemas.openxmlformats.org/officeDocument/2006/relationships/image" Target="../media/image473.png"/><Relationship Id="rId10" Type="http://schemas.openxmlformats.org/officeDocument/2006/relationships/image" Target="../media/image468.png"/><Relationship Id="rId4" Type="http://schemas.openxmlformats.org/officeDocument/2006/relationships/image" Target="../media/image465.png"/><Relationship Id="rId9" Type="http://schemas.openxmlformats.org/officeDocument/2006/relationships/image" Target="../media/image467.png"/><Relationship Id="rId14" Type="http://schemas.openxmlformats.org/officeDocument/2006/relationships/image" Target="../media/image47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8.png"/><Relationship Id="rId13" Type="http://schemas.openxmlformats.org/officeDocument/2006/relationships/image" Target="../media/image483.png"/><Relationship Id="rId3" Type="http://schemas.openxmlformats.org/officeDocument/2006/relationships/image" Target="../media/image474.png"/><Relationship Id="rId7" Type="http://schemas.openxmlformats.org/officeDocument/2006/relationships/image" Target="../media/image477.png"/><Relationship Id="rId12" Type="http://schemas.openxmlformats.org/officeDocument/2006/relationships/image" Target="../media/image482.png"/><Relationship Id="rId2" Type="http://schemas.openxmlformats.org/officeDocument/2006/relationships/image" Target="../media/image4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81.png"/><Relationship Id="rId5" Type="http://schemas.openxmlformats.org/officeDocument/2006/relationships/image" Target="../media/image476.png"/><Relationship Id="rId10" Type="http://schemas.openxmlformats.org/officeDocument/2006/relationships/image" Target="../media/image480.png"/><Relationship Id="rId4" Type="http://schemas.openxmlformats.org/officeDocument/2006/relationships/image" Target="../media/image475.png"/><Relationship Id="rId9" Type="http://schemas.openxmlformats.org/officeDocument/2006/relationships/image" Target="../media/image47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7.png"/><Relationship Id="rId13" Type="http://schemas.openxmlformats.org/officeDocument/2006/relationships/image" Target="../media/image492.png"/><Relationship Id="rId3" Type="http://schemas.openxmlformats.org/officeDocument/2006/relationships/image" Target="../media/image484.png"/><Relationship Id="rId7" Type="http://schemas.openxmlformats.org/officeDocument/2006/relationships/image" Target="../media/image486.png"/><Relationship Id="rId12" Type="http://schemas.openxmlformats.org/officeDocument/2006/relationships/image" Target="../media/image491.png"/><Relationship Id="rId2" Type="http://schemas.openxmlformats.org/officeDocument/2006/relationships/image" Target="../media/image4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90.png"/><Relationship Id="rId5" Type="http://schemas.openxmlformats.org/officeDocument/2006/relationships/image" Target="../media/image49.png"/><Relationship Id="rId10" Type="http://schemas.openxmlformats.org/officeDocument/2006/relationships/image" Target="../media/image489.png"/><Relationship Id="rId4" Type="http://schemas.openxmlformats.org/officeDocument/2006/relationships/image" Target="../media/image485.png"/><Relationship Id="rId9" Type="http://schemas.openxmlformats.org/officeDocument/2006/relationships/image" Target="../media/image48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7.png"/><Relationship Id="rId13" Type="http://schemas.openxmlformats.org/officeDocument/2006/relationships/image" Target="../media/image502.png"/><Relationship Id="rId3" Type="http://schemas.openxmlformats.org/officeDocument/2006/relationships/image" Target="../media/image494.png"/><Relationship Id="rId7" Type="http://schemas.openxmlformats.org/officeDocument/2006/relationships/image" Target="../media/image496.png"/><Relationship Id="rId12" Type="http://schemas.openxmlformats.org/officeDocument/2006/relationships/image" Target="../media/image501.png"/><Relationship Id="rId17" Type="http://schemas.openxmlformats.org/officeDocument/2006/relationships/image" Target="../media/image505.png"/><Relationship Id="rId2" Type="http://schemas.openxmlformats.org/officeDocument/2006/relationships/image" Target="../media/image493.png"/><Relationship Id="rId16" Type="http://schemas.openxmlformats.org/officeDocument/2006/relationships/image" Target="../media/image5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500.png"/><Relationship Id="rId5" Type="http://schemas.openxmlformats.org/officeDocument/2006/relationships/image" Target="../media/image49.png"/><Relationship Id="rId15" Type="http://schemas.openxmlformats.org/officeDocument/2006/relationships/image" Target="../media/image50.png"/><Relationship Id="rId10" Type="http://schemas.openxmlformats.org/officeDocument/2006/relationships/image" Target="../media/image499.png"/><Relationship Id="rId4" Type="http://schemas.openxmlformats.org/officeDocument/2006/relationships/image" Target="../media/image495.png"/><Relationship Id="rId9" Type="http://schemas.openxmlformats.org/officeDocument/2006/relationships/image" Target="../media/image498.png"/><Relationship Id="rId14" Type="http://schemas.openxmlformats.org/officeDocument/2006/relationships/image" Target="../media/image50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0.png"/><Relationship Id="rId13" Type="http://schemas.openxmlformats.org/officeDocument/2006/relationships/image" Target="../media/image515.png"/><Relationship Id="rId3" Type="http://schemas.openxmlformats.org/officeDocument/2006/relationships/image" Target="../media/image35.png"/><Relationship Id="rId7" Type="http://schemas.openxmlformats.org/officeDocument/2006/relationships/image" Target="../media/image509.png"/><Relationship Id="rId12" Type="http://schemas.openxmlformats.org/officeDocument/2006/relationships/image" Target="../media/image514.png"/><Relationship Id="rId2" Type="http://schemas.openxmlformats.org/officeDocument/2006/relationships/image" Target="../media/image5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8.png"/><Relationship Id="rId11" Type="http://schemas.openxmlformats.org/officeDocument/2006/relationships/image" Target="../media/image513.png"/><Relationship Id="rId5" Type="http://schemas.openxmlformats.org/officeDocument/2006/relationships/image" Target="../media/image507.png"/><Relationship Id="rId10" Type="http://schemas.openxmlformats.org/officeDocument/2006/relationships/image" Target="../media/image512.png"/><Relationship Id="rId4" Type="http://schemas.openxmlformats.org/officeDocument/2006/relationships/image" Target="../media/image36.png"/><Relationship Id="rId9" Type="http://schemas.openxmlformats.org/officeDocument/2006/relationships/image" Target="../media/image51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3" Type="http://schemas.openxmlformats.org/officeDocument/2006/relationships/image" Target="../media/image517.png"/><Relationship Id="rId7" Type="http://schemas.openxmlformats.org/officeDocument/2006/relationships/image" Target="../media/image519.png"/><Relationship Id="rId2" Type="http://schemas.openxmlformats.org/officeDocument/2006/relationships/image" Target="../media/image5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8.png"/><Relationship Id="rId11" Type="http://schemas.openxmlformats.org/officeDocument/2006/relationships/image" Target="../media/image523.png"/><Relationship Id="rId5" Type="http://schemas.openxmlformats.org/officeDocument/2006/relationships/image" Target="../media/image36.png"/><Relationship Id="rId10" Type="http://schemas.openxmlformats.org/officeDocument/2006/relationships/image" Target="../media/image522.png"/><Relationship Id="rId4" Type="http://schemas.openxmlformats.org/officeDocument/2006/relationships/image" Target="../media/image35.png"/><Relationship Id="rId9" Type="http://schemas.openxmlformats.org/officeDocument/2006/relationships/image" Target="../media/image52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8.png"/><Relationship Id="rId13" Type="http://schemas.openxmlformats.org/officeDocument/2006/relationships/image" Target="../media/image533.png"/><Relationship Id="rId3" Type="http://schemas.openxmlformats.org/officeDocument/2006/relationships/image" Target="../media/image525.png"/><Relationship Id="rId7" Type="http://schemas.openxmlformats.org/officeDocument/2006/relationships/image" Target="../media/image527.png"/><Relationship Id="rId12" Type="http://schemas.openxmlformats.org/officeDocument/2006/relationships/image" Target="../media/image532.png"/><Relationship Id="rId2" Type="http://schemas.openxmlformats.org/officeDocument/2006/relationships/image" Target="../media/image5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531.png"/><Relationship Id="rId5" Type="http://schemas.openxmlformats.org/officeDocument/2006/relationships/image" Target="../media/image35.png"/><Relationship Id="rId10" Type="http://schemas.openxmlformats.org/officeDocument/2006/relationships/image" Target="../media/image530.png"/><Relationship Id="rId4" Type="http://schemas.openxmlformats.org/officeDocument/2006/relationships/image" Target="../media/image526.png"/><Relationship Id="rId9" Type="http://schemas.openxmlformats.org/officeDocument/2006/relationships/image" Target="../media/image529.png"/><Relationship Id="rId14" Type="http://schemas.openxmlformats.org/officeDocument/2006/relationships/image" Target="../media/image53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9.png"/><Relationship Id="rId3" Type="http://schemas.openxmlformats.org/officeDocument/2006/relationships/image" Target="../media/image35.png"/><Relationship Id="rId7" Type="http://schemas.openxmlformats.org/officeDocument/2006/relationships/image" Target="../media/image538.png"/><Relationship Id="rId2" Type="http://schemas.openxmlformats.org/officeDocument/2006/relationships/image" Target="../media/image5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7.png"/><Relationship Id="rId5" Type="http://schemas.openxmlformats.org/officeDocument/2006/relationships/image" Target="../media/image536.png"/><Relationship Id="rId4" Type="http://schemas.openxmlformats.org/officeDocument/2006/relationships/image" Target="../media/image36.png"/><Relationship Id="rId9" Type="http://schemas.openxmlformats.org/officeDocument/2006/relationships/image" Target="../media/image5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4.png"/><Relationship Id="rId3" Type="http://schemas.openxmlformats.org/officeDocument/2006/relationships/image" Target="../media/image35.png"/><Relationship Id="rId7" Type="http://schemas.openxmlformats.org/officeDocument/2006/relationships/image" Target="../media/image543.png"/><Relationship Id="rId12" Type="http://schemas.openxmlformats.org/officeDocument/2006/relationships/image" Target="../media/image548.png"/><Relationship Id="rId2" Type="http://schemas.openxmlformats.org/officeDocument/2006/relationships/image" Target="../media/image5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2.png"/><Relationship Id="rId11" Type="http://schemas.openxmlformats.org/officeDocument/2006/relationships/image" Target="../media/image547.png"/><Relationship Id="rId5" Type="http://schemas.openxmlformats.org/officeDocument/2006/relationships/image" Target="../media/image541.png"/><Relationship Id="rId10" Type="http://schemas.openxmlformats.org/officeDocument/2006/relationships/image" Target="../media/image546.png"/><Relationship Id="rId4" Type="http://schemas.openxmlformats.org/officeDocument/2006/relationships/image" Target="../media/image36.png"/><Relationship Id="rId9" Type="http://schemas.openxmlformats.org/officeDocument/2006/relationships/image" Target="../media/image54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3.png"/><Relationship Id="rId13" Type="http://schemas.openxmlformats.org/officeDocument/2006/relationships/image" Target="../media/image50.png"/><Relationship Id="rId3" Type="http://schemas.openxmlformats.org/officeDocument/2006/relationships/image" Target="../media/image550.png"/><Relationship Id="rId7" Type="http://schemas.openxmlformats.org/officeDocument/2006/relationships/image" Target="../media/image552.png"/><Relationship Id="rId12" Type="http://schemas.openxmlformats.org/officeDocument/2006/relationships/image" Target="../media/image557.png"/><Relationship Id="rId2" Type="http://schemas.openxmlformats.org/officeDocument/2006/relationships/image" Target="../media/image549.png"/><Relationship Id="rId16" Type="http://schemas.openxmlformats.org/officeDocument/2006/relationships/image" Target="../media/image5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1.png"/><Relationship Id="rId11" Type="http://schemas.openxmlformats.org/officeDocument/2006/relationships/image" Target="../media/image556.png"/><Relationship Id="rId5" Type="http://schemas.openxmlformats.org/officeDocument/2006/relationships/image" Target="../media/image36.png"/><Relationship Id="rId15" Type="http://schemas.openxmlformats.org/officeDocument/2006/relationships/image" Target="../media/image559.png"/><Relationship Id="rId10" Type="http://schemas.openxmlformats.org/officeDocument/2006/relationships/image" Target="../media/image555.png"/><Relationship Id="rId4" Type="http://schemas.openxmlformats.org/officeDocument/2006/relationships/image" Target="../media/image49.png"/><Relationship Id="rId9" Type="http://schemas.openxmlformats.org/officeDocument/2006/relationships/image" Target="../media/image554.png"/><Relationship Id="rId14" Type="http://schemas.openxmlformats.org/officeDocument/2006/relationships/image" Target="../media/image55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6.png"/><Relationship Id="rId13" Type="http://schemas.openxmlformats.org/officeDocument/2006/relationships/image" Target="../media/image570.png"/><Relationship Id="rId18" Type="http://schemas.openxmlformats.org/officeDocument/2006/relationships/image" Target="../media/image575.png"/><Relationship Id="rId3" Type="http://schemas.openxmlformats.org/officeDocument/2006/relationships/image" Target="../media/image562.png"/><Relationship Id="rId21" Type="http://schemas.openxmlformats.org/officeDocument/2006/relationships/image" Target="../media/image578.png"/><Relationship Id="rId7" Type="http://schemas.openxmlformats.org/officeDocument/2006/relationships/image" Target="../media/image565.png"/><Relationship Id="rId12" Type="http://schemas.openxmlformats.org/officeDocument/2006/relationships/image" Target="../media/image569.png"/><Relationship Id="rId17" Type="http://schemas.openxmlformats.org/officeDocument/2006/relationships/image" Target="../media/image574.png"/><Relationship Id="rId2" Type="http://schemas.openxmlformats.org/officeDocument/2006/relationships/image" Target="../media/image561.png"/><Relationship Id="rId16" Type="http://schemas.openxmlformats.org/officeDocument/2006/relationships/image" Target="../media/image573.png"/><Relationship Id="rId20" Type="http://schemas.openxmlformats.org/officeDocument/2006/relationships/image" Target="../media/image5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4.png"/><Relationship Id="rId11" Type="http://schemas.openxmlformats.org/officeDocument/2006/relationships/image" Target="../media/image568.png"/><Relationship Id="rId24" Type="http://schemas.openxmlformats.org/officeDocument/2006/relationships/image" Target="../media/image581.png"/><Relationship Id="rId5" Type="http://schemas.openxmlformats.org/officeDocument/2006/relationships/image" Target="../media/image36.png"/><Relationship Id="rId15" Type="http://schemas.openxmlformats.org/officeDocument/2006/relationships/image" Target="../media/image572.png"/><Relationship Id="rId23" Type="http://schemas.openxmlformats.org/officeDocument/2006/relationships/image" Target="../media/image580.png"/><Relationship Id="rId10" Type="http://schemas.openxmlformats.org/officeDocument/2006/relationships/image" Target="../media/image457.png"/><Relationship Id="rId19" Type="http://schemas.openxmlformats.org/officeDocument/2006/relationships/image" Target="../media/image576.png"/><Relationship Id="rId4" Type="http://schemas.openxmlformats.org/officeDocument/2006/relationships/image" Target="../media/image563.png"/><Relationship Id="rId9" Type="http://schemas.openxmlformats.org/officeDocument/2006/relationships/image" Target="../media/image567.png"/><Relationship Id="rId14" Type="http://schemas.openxmlformats.org/officeDocument/2006/relationships/image" Target="../media/image571.png"/><Relationship Id="rId22" Type="http://schemas.openxmlformats.org/officeDocument/2006/relationships/image" Target="../media/image57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7.png"/><Relationship Id="rId13" Type="http://schemas.openxmlformats.org/officeDocument/2006/relationships/image" Target="../media/image592.png"/><Relationship Id="rId18" Type="http://schemas.openxmlformats.org/officeDocument/2006/relationships/image" Target="../media/image597.png"/><Relationship Id="rId26" Type="http://schemas.openxmlformats.org/officeDocument/2006/relationships/image" Target="../media/image604.png"/><Relationship Id="rId3" Type="http://schemas.openxmlformats.org/officeDocument/2006/relationships/image" Target="../media/image583.png"/><Relationship Id="rId21" Type="http://schemas.openxmlformats.org/officeDocument/2006/relationships/image" Target="../media/image600.png"/><Relationship Id="rId7" Type="http://schemas.openxmlformats.org/officeDocument/2006/relationships/image" Target="../media/image586.png"/><Relationship Id="rId12" Type="http://schemas.openxmlformats.org/officeDocument/2006/relationships/image" Target="../media/image591.png"/><Relationship Id="rId17" Type="http://schemas.openxmlformats.org/officeDocument/2006/relationships/image" Target="../media/image596.png"/><Relationship Id="rId25" Type="http://schemas.openxmlformats.org/officeDocument/2006/relationships/image" Target="../media/image603.png"/><Relationship Id="rId2" Type="http://schemas.openxmlformats.org/officeDocument/2006/relationships/image" Target="../media/image582.png"/><Relationship Id="rId16" Type="http://schemas.openxmlformats.org/officeDocument/2006/relationships/image" Target="../media/image595.png"/><Relationship Id="rId20" Type="http://schemas.openxmlformats.org/officeDocument/2006/relationships/image" Target="../media/image5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5.png"/><Relationship Id="rId11" Type="http://schemas.openxmlformats.org/officeDocument/2006/relationships/image" Target="../media/image590.png"/><Relationship Id="rId24" Type="http://schemas.openxmlformats.org/officeDocument/2006/relationships/image" Target="../media/image602.png"/><Relationship Id="rId5" Type="http://schemas.openxmlformats.org/officeDocument/2006/relationships/image" Target="../media/image36.png"/><Relationship Id="rId15" Type="http://schemas.openxmlformats.org/officeDocument/2006/relationships/image" Target="../media/image594.png"/><Relationship Id="rId23" Type="http://schemas.openxmlformats.org/officeDocument/2006/relationships/image" Target="../media/image369.png"/><Relationship Id="rId10" Type="http://schemas.openxmlformats.org/officeDocument/2006/relationships/image" Target="../media/image589.png"/><Relationship Id="rId19" Type="http://schemas.openxmlformats.org/officeDocument/2006/relationships/image" Target="../media/image598.png"/><Relationship Id="rId4" Type="http://schemas.openxmlformats.org/officeDocument/2006/relationships/image" Target="../media/image584.png"/><Relationship Id="rId9" Type="http://schemas.openxmlformats.org/officeDocument/2006/relationships/image" Target="../media/image588.png"/><Relationship Id="rId14" Type="http://schemas.openxmlformats.org/officeDocument/2006/relationships/image" Target="../media/image593.png"/><Relationship Id="rId22" Type="http://schemas.openxmlformats.org/officeDocument/2006/relationships/image" Target="../media/image60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981200"/>
            <a:ext cx="8610600" cy="29803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2700" algn="ctr">
              <a:lnSpc>
                <a:spcPct val="100000"/>
              </a:lnSpc>
              <a:spcBef>
                <a:spcPts val="100"/>
              </a:spcBef>
              <a:tabLst>
                <a:tab pos="8523288" algn="l"/>
              </a:tabLst>
            </a:pPr>
            <a:r>
              <a:rPr lang="ru-RU" sz="4800" b="1" spc="-50" dirty="0" smtClean="0">
                <a:solidFill>
                  <a:srgbClr val="FFFFFF"/>
                </a:solidFill>
                <a:latin typeface="Arial"/>
                <a:cs typeface="Arial"/>
              </a:rPr>
              <a:t>Гострий </a:t>
            </a:r>
            <a:r>
              <a:rPr lang="ru-RU" sz="4800" b="1" spc="-50" dirty="0" err="1" smtClean="0">
                <a:solidFill>
                  <a:srgbClr val="FFFFFF"/>
                </a:solidFill>
                <a:latin typeface="Arial"/>
                <a:cs typeface="Arial"/>
              </a:rPr>
              <a:t>коронарний</a:t>
            </a:r>
            <a:r>
              <a:rPr lang="ru-RU" sz="4800" b="1" spc="-50" dirty="0" smtClean="0">
                <a:solidFill>
                  <a:srgbClr val="FFFFFF"/>
                </a:solidFill>
                <a:latin typeface="Arial"/>
                <a:cs typeface="Arial"/>
              </a:rPr>
              <a:t> синдром  (</a:t>
            </a:r>
            <a:r>
              <a:rPr lang="ru-RU" sz="4800" b="1" spc="-50" dirty="0" err="1" smtClean="0">
                <a:solidFill>
                  <a:srgbClr val="FFFFFF"/>
                </a:solidFill>
                <a:latin typeface="Arial"/>
                <a:cs typeface="Arial"/>
              </a:rPr>
              <a:t>нестабільна</a:t>
            </a:r>
            <a:r>
              <a:rPr lang="ru-RU" sz="4800" b="1" spc="-5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4800" b="1" spc="-50" dirty="0" err="1" smtClean="0">
                <a:solidFill>
                  <a:srgbClr val="FFFFFF"/>
                </a:solidFill>
                <a:latin typeface="Arial"/>
                <a:cs typeface="Arial"/>
              </a:rPr>
              <a:t>стенокардія</a:t>
            </a:r>
            <a:r>
              <a:rPr lang="ru-RU" sz="4800" b="1" spc="-50" dirty="0" smtClean="0">
                <a:solidFill>
                  <a:srgbClr val="FFFFFF"/>
                </a:solidFill>
                <a:latin typeface="Arial"/>
                <a:cs typeface="Arial"/>
              </a:rPr>
              <a:t>, гострий </a:t>
            </a:r>
            <a:r>
              <a:rPr lang="ru-RU" sz="4800" b="1" spc="-50" dirty="0" err="1" smtClean="0">
                <a:solidFill>
                  <a:srgbClr val="FFFFFF"/>
                </a:solidFill>
                <a:latin typeface="Arial"/>
                <a:cs typeface="Arial"/>
              </a:rPr>
              <a:t>інфаркт</a:t>
            </a:r>
            <a:r>
              <a:rPr lang="ru-RU" sz="4800" b="1" spc="-5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4800" b="1" spc="-50" dirty="0" err="1" smtClean="0">
                <a:solidFill>
                  <a:srgbClr val="FFFFFF"/>
                </a:solidFill>
                <a:latin typeface="Arial"/>
                <a:cs typeface="Arial"/>
              </a:rPr>
              <a:t>міокарда</a:t>
            </a:r>
            <a:r>
              <a:rPr lang="ru-RU" sz="4800" b="1" spc="-50" dirty="0" smtClean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54020" y="26923"/>
            <a:ext cx="4954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Одеський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національний</a:t>
            </a:r>
            <a:r>
              <a:rPr sz="1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медичний</a:t>
            </a:r>
            <a:r>
              <a:rPr sz="1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університет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xfrm>
            <a:off x="2999613" y="300562"/>
            <a:ext cx="3865879" cy="428964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pc="-35" dirty="0"/>
              <a:t>Кафедра</a:t>
            </a:r>
            <a:r>
              <a:rPr spc="5" dirty="0"/>
              <a:t> </a:t>
            </a:r>
            <a:r>
              <a:rPr dirty="0"/>
              <a:t>внутрішньої</a:t>
            </a:r>
            <a:r>
              <a:rPr spc="55" dirty="0"/>
              <a:t> </a:t>
            </a:r>
            <a:r>
              <a:rPr spc="-15" dirty="0"/>
              <a:t>медицини</a:t>
            </a:r>
            <a:r>
              <a:rPr spc="-30" dirty="0"/>
              <a:t> </a:t>
            </a:r>
            <a:r>
              <a:rPr spc="65" dirty="0"/>
              <a:t>№</a:t>
            </a:r>
            <a:r>
              <a:rPr spc="65" dirty="0" smtClean="0"/>
              <a:t>1</a:t>
            </a:r>
            <a:endParaRPr spc="6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3704" y="338327"/>
            <a:ext cx="4770882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36698" y="485978"/>
            <a:ext cx="40665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0" dirty="0"/>
              <a:t>Фактори</a:t>
            </a:r>
            <a:r>
              <a:rPr sz="4400" dirty="0"/>
              <a:t> </a:t>
            </a:r>
            <a:r>
              <a:rPr sz="4400" spc="-85" dirty="0"/>
              <a:t>ризику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539495" y="1466088"/>
            <a:ext cx="4051935" cy="4807585"/>
            <a:chOff x="539495" y="1466088"/>
            <a:chExt cx="4051935" cy="480758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555" y="1466088"/>
              <a:ext cx="1960626" cy="8999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1729727"/>
              <a:ext cx="300977" cy="30252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1738884"/>
              <a:ext cx="254508" cy="2560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555" y="2002536"/>
              <a:ext cx="1026413" cy="8999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2266175"/>
              <a:ext cx="300977" cy="30252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2275332"/>
              <a:ext cx="254508" cy="2560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8555" y="2538984"/>
              <a:ext cx="3646170" cy="89992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2802623"/>
              <a:ext cx="300977" cy="30252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2811780"/>
              <a:ext cx="254508" cy="2560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555" y="3075432"/>
              <a:ext cx="2934462" cy="89992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3339071"/>
              <a:ext cx="300977" cy="30252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3348227"/>
              <a:ext cx="254508" cy="2560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0100" y="3654552"/>
              <a:ext cx="634745" cy="73380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1372" y="3622548"/>
              <a:ext cx="2521457" cy="78714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26307" y="3622548"/>
              <a:ext cx="1169670" cy="78714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0100" y="4123944"/>
              <a:ext cx="634745" cy="73380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71372" y="4091939"/>
              <a:ext cx="3338322" cy="78714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44695" y="4091939"/>
              <a:ext cx="546353" cy="78714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71372" y="4475988"/>
              <a:ext cx="875538" cy="7871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8555" y="4934711"/>
              <a:ext cx="2548890" cy="89992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5198351"/>
              <a:ext cx="300977" cy="30252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5207508"/>
              <a:ext cx="254508" cy="25603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8555" y="5373623"/>
              <a:ext cx="2734818" cy="899921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879144" y="1523694"/>
            <a:ext cx="3479165" cy="4471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30730">
              <a:lnSpc>
                <a:spcPct val="110100"/>
              </a:lnSpc>
              <a:spcBef>
                <a:spcPts val="100"/>
              </a:spcBef>
            </a:pPr>
            <a:r>
              <a:rPr sz="3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Курін</a:t>
            </a:r>
            <a:r>
              <a:rPr sz="3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я  </a:t>
            </a:r>
            <a:r>
              <a:rPr sz="3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АГ</a:t>
            </a:r>
            <a:endParaRPr sz="3200">
              <a:latin typeface="Microsoft Sans Serif"/>
              <a:cs typeface="Microsoft Sans Serif"/>
            </a:endParaRPr>
          </a:p>
          <a:p>
            <a:pPr marL="12700" marR="346710">
              <a:lnSpc>
                <a:spcPct val="110000"/>
              </a:lnSpc>
            </a:pP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Цукровий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діабет </a:t>
            </a:r>
            <a:r>
              <a:rPr sz="3200" spc="-8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Дисліпідемія</a:t>
            </a:r>
            <a:endParaRPr sz="3200">
              <a:latin typeface="Microsoft Sans Serif"/>
              <a:cs typeface="Microsoft Sans Serif"/>
            </a:endParaRPr>
          </a:p>
          <a:p>
            <a:pPr marL="413384" indent="-287020">
              <a:lnSpc>
                <a:spcPct val="100000"/>
              </a:lnSpc>
              <a:spcBef>
                <a:spcPts val="355"/>
              </a:spcBef>
              <a:buChar char="–"/>
              <a:tabLst>
                <a:tab pos="414020" algn="l"/>
              </a:tabLst>
            </a:pPr>
            <a:r>
              <a:rPr sz="2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Низькі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ЛПВГ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&lt;</a:t>
            </a:r>
            <a:r>
              <a:rPr sz="2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40</a:t>
            </a:r>
            <a:endParaRPr sz="2800">
              <a:latin typeface="Microsoft Sans Serif"/>
              <a:cs typeface="Microsoft Sans Serif"/>
            </a:endParaRPr>
          </a:p>
          <a:p>
            <a:pPr marL="413384" marR="5080" indent="-287020">
              <a:lnSpc>
                <a:spcPts val="3020"/>
              </a:lnSpc>
              <a:spcBef>
                <a:spcPts val="720"/>
              </a:spcBef>
              <a:buChar char="–"/>
              <a:tabLst>
                <a:tab pos="414020" algn="l"/>
              </a:tabLst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Підвищені</a:t>
            </a:r>
            <a:r>
              <a:rPr sz="2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ЛПНЩ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і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ТГ</a:t>
            </a:r>
            <a:endParaRPr sz="2800">
              <a:latin typeface="Microsoft Sans Serif"/>
              <a:cs typeface="Microsoft Sans Serif"/>
            </a:endParaRPr>
          </a:p>
          <a:p>
            <a:pPr marL="12700" marR="1257935">
              <a:lnSpc>
                <a:spcPts val="3460"/>
              </a:lnSpc>
              <a:spcBef>
                <a:spcPts val="760"/>
              </a:spcBef>
            </a:pP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Обтяжена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спадковість</a:t>
            </a:r>
            <a:endParaRPr sz="3200">
              <a:latin typeface="Microsoft Sans Serif"/>
              <a:cs typeface="Microsoft Sans Serif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960620" y="1531619"/>
            <a:ext cx="3636010" cy="4286250"/>
            <a:chOff x="4960620" y="1531619"/>
            <a:chExt cx="3636010" cy="4286250"/>
          </a:xfrm>
        </p:grpSpPr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090160" y="1531619"/>
              <a:ext cx="938022" cy="7871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60620" y="1761756"/>
              <a:ext cx="256806" cy="26440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68240" y="1769363"/>
              <a:ext cx="216408" cy="22402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561076" y="1531619"/>
              <a:ext cx="585977" cy="78714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779008" y="1531619"/>
              <a:ext cx="674370" cy="78714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992368" y="2022347"/>
              <a:ext cx="247662" cy="6629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085332" y="1531619"/>
              <a:ext cx="962406" cy="78714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580632" y="1531619"/>
              <a:ext cx="1174242" cy="78714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090160" y="1958339"/>
              <a:ext cx="2044445" cy="78714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67500" y="1958339"/>
              <a:ext cx="1061466" cy="78714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261860" y="1958339"/>
              <a:ext cx="1172718" cy="787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090160" y="2385059"/>
              <a:ext cx="1334262" cy="78714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90160" y="2854452"/>
              <a:ext cx="3505962" cy="78714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60620" y="3084588"/>
              <a:ext cx="256806" cy="26440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68240" y="3092195"/>
              <a:ext cx="216408" cy="22402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90160" y="3238499"/>
              <a:ext cx="1413510" cy="78714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090160" y="3707891"/>
              <a:ext cx="2436114" cy="78714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60620" y="3938028"/>
              <a:ext cx="256806" cy="26440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68240" y="3945636"/>
              <a:ext cx="216408" cy="22402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90160" y="4177284"/>
              <a:ext cx="2041397" cy="78714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60620" y="4407420"/>
              <a:ext cx="256806" cy="26440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68240" y="4415027"/>
              <a:ext cx="216408" cy="22402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090160" y="4646675"/>
              <a:ext cx="2780538" cy="78714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60620" y="4876812"/>
              <a:ext cx="256806" cy="26440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68240" y="4884419"/>
              <a:ext cx="216408" cy="22402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090160" y="5030723"/>
              <a:ext cx="2192274" cy="787145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5299328" y="1624024"/>
            <a:ext cx="2963545" cy="3952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Вік-</a:t>
            </a:r>
            <a:r>
              <a:rPr sz="2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&gt;</a:t>
            </a:r>
            <a:r>
              <a:rPr sz="2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45</a:t>
            </a:r>
            <a:r>
              <a:rPr sz="2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</a:t>
            </a:r>
            <a:endParaRPr sz="2800">
              <a:latin typeface="Microsoft Sans Serif"/>
              <a:cs typeface="Microsoft Sans Serif"/>
            </a:endParaRPr>
          </a:p>
          <a:p>
            <a:pPr marL="12700" marR="165100">
              <a:lnSpc>
                <a:spcPct val="100000"/>
              </a:lnSpc>
              <a:spcBef>
                <a:spcPts val="5"/>
              </a:spcBef>
            </a:pP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чоловіків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/55</a:t>
            </a:r>
            <a:r>
              <a:rPr sz="2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 </a:t>
            </a:r>
            <a:r>
              <a:rPr sz="2800" spc="-7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жінок</a:t>
            </a:r>
            <a:endParaRPr sz="2800">
              <a:latin typeface="Microsoft Sans Serif"/>
              <a:cs typeface="Microsoft Sans Serif"/>
            </a:endParaRPr>
          </a:p>
          <a:p>
            <a:pPr marL="12700" marR="5080">
              <a:lnSpc>
                <a:spcPts val="3020"/>
              </a:lnSpc>
              <a:spcBef>
                <a:spcPts val="720"/>
              </a:spcBef>
            </a:pP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Хронічна</a:t>
            </a:r>
            <a:r>
              <a:rPr sz="2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хвороба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нирок</a:t>
            </a:r>
            <a:endParaRPr sz="2800">
              <a:latin typeface="Microsoft Sans Serif"/>
              <a:cs typeface="Microsoft Sans Serif"/>
            </a:endParaRPr>
          </a:p>
          <a:p>
            <a:pPr marL="12700" marR="729615">
              <a:lnSpc>
                <a:spcPts val="3700"/>
              </a:lnSpc>
              <a:spcBef>
                <a:spcPts val="140"/>
              </a:spcBef>
            </a:pP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Гіподинамія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Ожиріння</a:t>
            </a:r>
            <a:endParaRPr sz="2800">
              <a:latin typeface="Microsoft Sans Serif"/>
              <a:cs typeface="Microsoft Sans Serif"/>
            </a:endParaRPr>
          </a:p>
          <a:p>
            <a:pPr marL="12700" marR="729615">
              <a:lnSpc>
                <a:spcPts val="3030"/>
              </a:lnSpc>
              <a:spcBef>
                <a:spcPts val="525"/>
              </a:spcBef>
            </a:pP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2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вжи</a:t>
            </a:r>
            <a:r>
              <a:rPr sz="28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ан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ня  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алкоголем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8408" y="836675"/>
            <a:ext cx="4355592" cy="50947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768222"/>
            <a:ext cx="4377055" cy="52197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461645" indent="147320">
              <a:lnSpc>
                <a:spcPct val="100699"/>
              </a:lnSpc>
              <a:spcBef>
                <a:spcPts val="85"/>
              </a:spcBef>
            </a:pP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Причиною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ГКС</a:t>
            </a:r>
            <a:r>
              <a:rPr sz="2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майже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завжди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є </a:t>
            </a:r>
            <a:r>
              <a:rPr sz="2000" spc="-5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раптове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зменшення коронарного </a:t>
            </a:r>
            <a:r>
              <a:rPr sz="2000" spc="-5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кровотоку,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викликане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атеросклерозом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поєднанні</a:t>
            </a:r>
            <a:r>
              <a:rPr sz="2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з </a:t>
            </a:r>
            <a:r>
              <a:rPr sz="20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тромбозом,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без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 супутньої 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вазоконстрикції.</a:t>
            </a:r>
            <a:endParaRPr sz="2000">
              <a:latin typeface="Microsoft Sans Serif"/>
              <a:cs typeface="Microsoft Sans Serif"/>
            </a:endParaRPr>
          </a:p>
          <a:p>
            <a:pPr marL="170815" indent="-158750">
              <a:lnSpc>
                <a:spcPct val="100000"/>
              </a:lnSpc>
              <a:buChar char="•"/>
              <a:tabLst>
                <a:tab pos="171450" algn="l"/>
              </a:tabLst>
            </a:pP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Приблизно</a:t>
            </a: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2/3–3/4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випадків</a:t>
            </a:r>
            <a:endParaRPr sz="2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формуванню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коронарного тромбу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передує</a:t>
            </a:r>
            <a:r>
              <a:rPr sz="2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раптовий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розрив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вразливої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бляшки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(запаленої,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багатої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2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ліпіди, </a:t>
            </a:r>
            <a:r>
              <a:rPr sz="2000" spc="-5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покритої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тонкою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фіброзною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оболонкою).</a:t>
            </a:r>
            <a:endParaRPr sz="2000">
              <a:latin typeface="Microsoft Sans Serif"/>
              <a:cs typeface="Microsoft Sans Serif"/>
            </a:endParaRPr>
          </a:p>
          <a:p>
            <a:pPr marL="12700" marR="235585">
              <a:lnSpc>
                <a:spcPct val="100000"/>
              </a:lnSpc>
              <a:spcBef>
                <a:spcPts val="5"/>
              </a:spcBef>
              <a:buChar char="•"/>
              <a:tabLst>
                <a:tab pos="171450" algn="l"/>
              </a:tabLst>
            </a:pP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3/4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випадків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тромби,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які</a:t>
            </a:r>
            <a:r>
              <a:rPr sz="2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ведуть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інфаркту,</a:t>
            </a:r>
            <a:r>
              <a:rPr sz="2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формуються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 в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ділянці </a:t>
            </a:r>
            <a:r>
              <a:rPr sz="2000" spc="-5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бляшок,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які</a:t>
            </a:r>
            <a:r>
              <a:rPr sz="2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викликають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лише 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незначний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помірний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стеноз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вінцевої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артерії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18716" y="0"/>
            <a:ext cx="5214365" cy="100355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21483" y="20573"/>
            <a:ext cx="45815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Патофізіологія</a:t>
            </a:r>
            <a:r>
              <a:rPr spc="35" dirty="0"/>
              <a:t> </a:t>
            </a:r>
            <a:r>
              <a:rPr spc="-150" dirty="0"/>
              <a:t>ГКС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0911" y="257556"/>
            <a:ext cx="6743700" cy="63428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8048" y="188975"/>
            <a:ext cx="5687567" cy="666902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143" y="338327"/>
            <a:ext cx="8399526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2782" y="485978"/>
            <a:ext cx="77076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/>
              <a:t>Гострий</a:t>
            </a:r>
            <a:r>
              <a:rPr sz="4400" spc="40" dirty="0"/>
              <a:t> </a:t>
            </a:r>
            <a:r>
              <a:rPr sz="4400" spc="-30" dirty="0"/>
              <a:t>коронарний</a:t>
            </a:r>
            <a:r>
              <a:rPr sz="4400" spc="25" dirty="0"/>
              <a:t> </a:t>
            </a:r>
            <a:r>
              <a:rPr sz="4400" spc="-20" dirty="0"/>
              <a:t>синдром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4841747" y="2019300"/>
            <a:ext cx="3797300" cy="3310890"/>
            <a:chOff x="4841747" y="2019300"/>
            <a:chExt cx="3797300" cy="33108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1747" y="2019300"/>
              <a:ext cx="3662934" cy="67741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70703" y="2750819"/>
              <a:ext cx="3714750" cy="67741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44439" y="3043427"/>
              <a:ext cx="2905506" cy="67741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70703" y="3774948"/>
              <a:ext cx="2833878" cy="67741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44439" y="4067555"/>
              <a:ext cx="791717" cy="67741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33059" y="4067555"/>
              <a:ext cx="3205734" cy="6774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44439" y="4360164"/>
              <a:ext cx="2638806" cy="67741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44439" y="4652772"/>
              <a:ext cx="3496817" cy="67741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020436" y="2098675"/>
            <a:ext cx="3330575" cy="3025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00"/>
                </a:solidFill>
                <a:latin typeface="Microsoft Sans Serif"/>
                <a:cs typeface="Microsoft Sans Serif"/>
              </a:rPr>
              <a:t>Подібна</a:t>
            </a:r>
            <a:r>
              <a:rPr sz="2400" spc="-25" dirty="0">
                <a:solidFill>
                  <a:srgbClr val="FFFF00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00"/>
                </a:solidFill>
                <a:latin typeface="Microsoft Sans Serif"/>
                <a:cs typeface="Microsoft Sans Serif"/>
              </a:rPr>
              <a:t>патофізіологія</a:t>
            </a:r>
            <a:endParaRPr sz="2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000">
              <a:latin typeface="Microsoft Sans Serif"/>
              <a:cs typeface="Microsoft Sans Serif"/>
            </a:endParaRPr>
          </a:p>
          <a:p>
            <a:pPr marL="215265" marR="53975" indent="-173990">
              <a:lnSpc>
                <a:spcPts val="2300"/>
              </a:lnSpc>
              <a:spcBef>
                <a:spcPts val="5"/>
              </a:spcBef>
            </a:pPr>
            <a:r>
              <a:rPr sz="2400" spc="-5" dirty="0">
                <a:solidFill>
                  <a:srgbClr val="FFFF00"/>
                </a:solidFill>
                <a:latin typeface="Microsoft Sans Serif"/>
                <a:cs typeface="Microsoft Sans Serif"/>
              </a:rPr>
              <a:t>Подібна</a:t>
            </a:r>
            <a:r>
              <a:rPr sz="2400" spc="5" dirty="0">
                <a:solidFill>
                  <a:srgbClr val="FFFF00"/>
                </a:solidFill>
                <a:latin typeface="Microsoft Sans Serif"/>
                <a:cs typeface="Microsoft Sans Serif"/>
              </a:rPr>
              <a:t> </a:t>
            </a:r>
            <a:r>
              <a:rPr sz="2400" spc="-50" dirty="0">
                <a:solidFill>
                  <a:srgbClr val="FFFF00"/>
                </a:solidFill>
                <a:latin typeface="Microsoft Sans Serif"/>
                <a:cs typeface="Microsoft Sans Serif"/>
              </a:rPr>
              <a:t>клініка</a:t>
            </a:r>
            <a:r>
              <a:rPr sz="2400" spc="5" dirty="0">
                <a:solidFill>
                  <a:srgbClr val="FFFF00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00"/>
                </a:solidFill>
                <a:latin typeface="Microsoft Sans Serif"/>
                <a:cs typeface="Microsoft Sans Serif"/>
              </a:rPr>
              <a:t>і</a:t>
            </a:r>
            <a:r>
              <a:rPr sz="2400" dirty="0">
                <a:solidFill>
                  <a:srgbClr val="FFFF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Microsoft Sans Serif"/>
                <a:cs typeface="Microsoft Sans Serif"/>
              </a:rPr>
              <a:t>рання </a:t>
            </a:r>
            <a:r>
              <a:rPr sz="2400" spc="-620" dirty="0">
                <a:solidFill>
                  <a:srgbClr val="FFFF00"/>
                </a:solidFill>
                <a:latin typeface="Microsoft Sans Serif"/>
                <a:cs typeface="Microsoft Sans Serif"/>
              </a:rPr>
              <a:t> </a:t>
            </a:r>
            <a:r>
              <a:rPr sz="2400" spc="-45" dirty="0">
                <a:solidFill>
                  <a:srgbClr val="FFFF00"/>
                </a:solidFill>
                <a:latin typeface="Microsoft Sans Serif"/>
                <a:cs typeface="Microsoft Sans Serif"/>
              </a:rPr>
              <a:t>тактика</a:t>
            </a:r>
            <a:r>
              <a:rPr sz="2400" spc="5" dirty="0">
                <a:solidFill>
                  <a:srgbClr val="FFFF0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00"/>
                </a:solidFill>
                <a:latin typeface="Microsoft Sans Serif"/>
                <a:cs typeface="Microsoft Sans Serif"/>
              </a:rPr>
              <a:t>лікування</a:t>
            </a:r>
            <a:endParaRPr sz="2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50">
              <a:latin typeface="Microsoft Sans Serif"/>
              <a:cs typeface="Microsoft Sans Serif"/>
            </a:endParaRPr>
          </a:p>
          <a:p>
            <a:pPr marL="215265" marR="5080" indent="-173990">
              <a:lnSpc>
                <a:spcPts val="2300"/>
              </a:lnSpc>
            </a:pPr>
            <a:r>
              <a:rPr sz="2400" spc="-90" dirty="0">
                <a:solidFill>
                  <a:srgbClr val="FFFF00"/>
                </a:solidFill>
                <a:latin typeface="Microsoft Sans Serif"/>
                <a:cs typeface="Microsoft Sans Serif"/>
              </a:rPr>
              <a:t>ГКС</a:t>
            </a:r>
            <a:r>
              <a:rPr sz="2400" spc="10" dirty="0">
                <a:solidFill>
                  <a:srgbClr val="FFFF00"/>
                </a:solidFill>
                <a:latin typeface="Microsoft Sans Serif"/>
                <a:cs typeface="Microsoft Sans Serif"/>
              </a:rPr>
              <a:t> </a:t>
            </a:r>
            <a:r>
              <a:rPr sz="2400" spc="-100" dirty="0">
                <a:solidFill>
                  <a:srgbClr val="FFFF00"/>
                </a:solidFill>
                <a:latin typeface="Microsoft Sans Serif"/>
                <a:cs typeface="Microsoft Sans Serif"/>
              </a:rPr>
              <a:t>з</a:t>
            </a:r>
            <a:r>
              <a:rPr sz="2400" spc="20" dirty="0">
                <a:solidFill>
                  <a:srgbClr val="FFFF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00"/>
                </a:solidFill>
                <a:latin typeface="Microsoft Sans Serif"/>
                <a:cs typeface="Microsoft Sans Serif"/>
              </a:rPr>
              <a:t>елевацією </a:t>
            </a:r>
            <a:r>
              <a:rPr sz="2400" spc="5" dirty="0">
                <a:solidFill>
                  <a:srgbClr val="FFFF00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00"/>
                </a:solidFill>
                <a:latin typeface="Microsoft Sans Serif"/>
                <a:cs typeface="Microsoft Sans Serif"/>
              </a:rPr>
              <a:t>STвимагає </a:t>
            </a:r>
            <a:r>
              <a:rPr sz="2400" spc="-10" dirty="0">
                <a:solidFill>
                  <a:srgbClr val="FFFF00"/>
                </a:solidFill>
                <a:latin typeface="Microsoft Sans Serif"/>
                <a:cs typeface="Microsoft Sans Serif"/>
              </a:rPr>
              <a:t>вирішення </a:t>
            </a:r>
            <a:r>
              <a:rPr sz="2400" spc="-625" dirty="0">
                <a:solidFill>
                  <a:srgbClr val="FFFF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Microsoft Sans Serif"/>
                <a:cs typeface="Microsoft Sans Serif"/>
              </a:rPr>
              <a:t>питання</a:t>
            </a:r>
            <a:r>
              <a:rPr sz="2400" spc="20" dirty="0">
                <a:solidFill>
                  <a:srgbClr val="FFFF00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FFFF00"/>
                </a:solidFill>
                <a:latin typeface="Microsoft Sans Serif"/>
                <a:cs typeface="Microsoft Sans Serif"/>
              </a:rPr>
              <a:t>раньої</a:t>
            </a:r>
            <a:endParaRPr sz="2400">
              <a:latin typeface="Microsoft Sans Serif"/>
              <a:cs typeface="Microsoft Sans Serif"/>
            </a:endParaRPr>
          </a:p>
          <a:p>
            <a:pPr marL="215265">
              <a:lnSpc>
                <a:spcPts val="2330"/>
              </a:lnSpc>
            </a:pPr>
            <a:r>
              <a:rPr sz="2400" spc="-10" dirty="0">
                <a:solidFill>
                  <a:srgbClr val="FFFF00"/>
                </a:solidFill>
                <a:latin typeface="Microsoft Sans Serif"/>
                <a:cs typeface="Microsoft Sans Serif"/>
              </a:rPr>
              <a:t>реперфузійної</a:t>
            </a:r>
            <a:r>
              <a:rPr sz="2400" dirty="0">
                <a:solidFill>
                  <a:srgbClr val="FFFF00"/>
                </a:solidFill>
                <a:latin typeface="Microsoft Sans Serif"/>
                <a:cs typeface="Microsoft Sans Serif"/>
              </a:rPr>
              <a:t> </a:t>
            </a:r>
            <a:r>
              <a:rPr sz="2400" spc="5" dirty="0">
                <a:solidFill>
                  <a:srgbClr val="FFFF00"/>
                </a:solidFill>
                <a:latin typeface="Microsoft Sans Serif"/>
                <a:cs typeface="Microsoft Sans Serif"/>
              </a:rPr>
              <a:t>терапії</a:t>
            </a:r>
            <a:endParaRPr sz="2400">
              <a:latin typeface="Microsoft Sans Serif"/>
              <a:cs typeface="Microsoft Sans Serif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68095" y="1440180"/>
            <a:ext cx="3588385" cy="3972560"/>
            <a:chOff x="768095" y="1440180"/>
            <a:chExt cx="3588385" cy="3972560"/>
          </a:xfrm>
        </p:grpSpPr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6675" y="1440180"/>
              <a:ext cx="3376422" cy="100965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8095" y="1735848"/>
              <a:ext cx="328409" cy="33755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39" y="1744980"/>
              <a:ext cx="278891" cy="2880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36675" y="1879092"/>
              <a:ext cx="3121914" cy="100965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36675" y="2976372"/>
              <a:ext cx="2422398" cy="100965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8095" y="3272040"/>
              <a:ext cx="328409" cy="33755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39" y="3281172"/>
              <a:ext cx="278891" cy="2880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36675" y="3415284"/>
              <a:ext cx="2487929" cy="100965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726435" y="3415284"/>
              <a:ext cx="1181862" cy="100965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36675" y="3963924"/>
              <a:ext cx="1905762" cy="100965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8095" y="4259592"/>
              <a:ext cx="328409" cy="33755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39" y="4268724"/>
              <a:ext cx="278891" cy="28803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36675" y="4402836"/>
              <a:ext cx="2935986" cy="100965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74491" y="4402836"/>
              <a:ext cx="1181861" cy="1009650"/>
            </a:xfrm>
            <a:prstGeom prst="rect">
              <a:avLst/>
            </a:prstGeom>
          </p:spPr>
        </p:pic>
      </p:grpSp>
      <p:sp>
        <p:nvSpPr>
          <p:cNvPr id="29" name="object 29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 marR="274955">
              <a:lnSpc>
                <a:spcPts val="3460"/>
              </a:lnSpc>
              <a:spcBef>
                <a:spcPts val="935"/>
              </a:spcBef>
            </a:pPr>
            <a:r>
              <a:rPr spc="-5" dirty="0"/>
              <a:t>Нестабільна  </a:t>
            </a:r>
            <a:r>
              <a:rPr spc="-25" dirty="0"/>
              <a:t>стенокардія</a:t>
            </a: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200"/>
          </a:p>
          <a:p>
            <a:pPr marL="12700" marR="452755">
              <a:lnSpc>
                <a:spcPct val="90000"/>
              </a:lnSpc>
              <a:spcBef>
                <a:spcPts val="5"/>
              </a:spcBef>
            </a:pPr>
            <a:r>
              <a:rPr spc="-135" dirty="0"/>
              <a:t>ГКС</a:t>
            </a:r>
            <a:r>
              <a:rPr spc="20" dirty="0"/>
              <a:t> </a:t>
            </a:r>
            <a:r>
              <a:rPr spc="-50" dirty="0"/>
              <a:t>без </a:t>
            </a:r>
            <a:r>
              <a:rPr spc="-45" dirty="0"/>
              <a:t> </a:t>
            </a:r>
            <a:r>
              <a:rPr spc="20" dirty="0"/>
              <a:t>елевації</a:t>
            </a:r>
            <a:r>
              <a:rPr spc="-40" dirty="0"/>
              <a:t> </a:t>
            </a:r>
            <a:r>
              <a:rPr spc="-5" dirty="0"/>
              <a:t>ST </a:t>
            </a:r>
            <a:r>
              <a:rPr spc="-944" dirty="0"/>
              <a:t> </a:t>
            </a:r>
            <a:r>
              <a:rPr spc="-135" dirty="0"/>
              <a:t>ГКС</a:t>
            </a:r>
            <a:r>
              <a:rPr spc="35" dirty="0"/>
              <a:t> </a:t>
            </a:r>
            <a:r>
              <a:rPr spc="-150" dirty="0"/>
              <a:t>з</a:t>
            </a:r>
          </a:p>
          <a:p>
            <a:pPr marL="12700">
              <a:lnSpc>
                <a:spcPts val="3454"/>
              </a:lnSpc>
            </a:pPr>
            <a:r>
              <a:rPr spc="5" dirty="0"/>
              <a:t>елевацією</a:t>
            </a:r>
            <a:r>
              <a:rPr spc="-50" dirty="0"/>
              <a:t> </a:t>
            </a:r>
            <a:r>
              <a:rPr spc="-5" dirty="0"/>
              <a:t>ST</a:t>
            </a:r>
          </a:p>
        </p:txBody>
      </p:sp>
      <p:sp>
        <p:nvSpPr>
          <p:cNvPr id="30" name="object 30"/>
          <p:cNvSpPr/>
          <p:nvPr/>
        </p:nvSpPr>
        <p:spPr>
          <a:xfrm>
            <a:off x="3962400" y="1905000"/>
            <a:ext cx="914400" cy="3962400"/>
          </a:xfrm>
          <a:custGeom>
            <a:avLst/>
            <a:gdLst/>
            <a:ahLst/>
            <a:cxnLst/>
            <a:rect l="l" t="t" r="r" b="b"/>
            <a:pathLst>
              <a:path w="914400" h="3962400">
                <a:moveTo>
                  <a:pt x="914400" y="3962400"/>
                </a:moveTo>
                <a:lnTo>
                  <a:pt x="861086" y="3960178"/>
                </a:lnTo>
                <a:lnTo>
                  <a:pt x="809577" y="3953678"/>
                </a:lnTo>
                <a:lnTo>
                  <a:pt x="760216" y="3943149"/>
                </a:lnTo>
                <a:lnTo>
                  <a:pt x="713347" y="3928837"/>
                </a:lnTo>
                <a:lnTo>
                  <a:pt x="669313" y="3910990"/>
                </a:lnTo>
                <a:lnTo>
                  <a:pt x="628456" y="3889857"/>
                </a:lnTo>
                <a:lnTo>
                  <a:pt x="591121" y="3865684"/>
                </a:lnTo>
                <a:lnTo>
                  <a:pt x="557650" y="3838721"/>
                </a:lnTo>
                <a:lnTo>
                  <a:pt x="528387" y="3809214"/>
                </a:lnTo>
                <a:lnTo>
                  <a:pt x="503675" y="3777411"/>
                </a:lnTo>
                <a:lnTo>
                  <a:pt x="483857" y="3743560"/>
                </a:lnTo>
                <a:lnTo>
                  <a:pt x="469276" y="3707910"/>
                </a:lnTo>
                <a:lnTo>
                  <a:pt x="460276" y="3670707"/>
                </a:lnTo>
                <a:lnTo>
                  <a:pt x="457200" y="3632200"/>
                </a:lnTo>
                <a:lnTo>
                  <a:pt x="457200" y="2311400"/>
                </a:lnTo>
                <a:lnTo>
                  <a:pt x="454123" y="2272890"/>
                </a:lnTo>
                <a:lnTo>
                  <a:pt x="445123" y="2235685"/>
                </a:lnTo>
                <a:lnTo>
                  <a:pt x="430542" y="2200034"/>
                </a:lnTo>
                <a:lnTo>
                  <a:pt x="410724" y="2166183"/>
                </a:lnTo>
                <a:lnTo>
                  <a:pt x="386012" y="2134380"/>
                </a:lnTo>
                <a:lnTo>
                  <a:pt x="356749" y="2104873"/>
                </a:lnTo>
                <a:lnTo>
                  <a:pt x="323278" y="2077910"/>
                </a:lnTo>
                <a:lnTo>
                  <a:pt x="285943" y="2053738"/>
                </a:lnTo>
                <a:lnTo>
                  <a:pt x="245086" y="2032606"/>
                </a:lnTo>
                <a:lnTo>
                  <a:pt x="201052" y="2014760"/>
                </a:lnTo>
                <a:lnTo>
                  <a:pt x="154183" y="2000449"/>
                </a:lnTo>
                <a:lnTo>
                  <a:pt x="104822" y="1989920"/>
                </a:lnTo>
                <a:lnTo>
                  <a:pt x="53313" y="1983421"/>
                </a:lnTo>
                <a:lnTo>
                  <a:pt x="0" y="1981200"/>
                </a:lnTo>
                <a:lnTo>
                  <a:pt x="53313" y="1978978"/>
                </a:lnTo>
                <a:lnTo>
                  <a:pt x="104822" y="1972479"/>
                </a:lnTo>
                <a:lnTo>
                  <a:pt x="154183" y="1961950"/>
                </a:lnTo>
                <a:lnTo>
                  <a:pt x="201052" y="1947639"/>
                </a:lnTo>
                <a:lnTo>
                  <a:pt x="245086" y="1929793"/>
                </a:lnTo>
                <a:lnTo>
                  <a:pt x="285943" y="1908661"/>
                </a:lnTo>
                <a:lnTo>
                  <a:pt x="323278" y="1884489"/>
                </a:lnTo>
                <a:lnTo>
                  <a:pt x="356749" y="1857526"/>
                </a:lnTo>
                <a:lnTo>
                  <a:pt x="386012" y="1828019"/>
                </a:lnTo>
                <a:lnTo>
                  <a:pt x="410724" y="1796216"/>
                </a:lnTo>
                <a:lnTo>
                  <a:pt x="430542" y="1762365"/>
                </a:lnTo>
                <a:lnTo>
                  <a:pt x="445123" y="1726714"/>
                </a:lnTo>
                <a:lnTo>
                  <a:pt x="454123" y="1689509"/>
                </a:lnTo>
                <a:lnTo>
                  <a:pt x="457200" y="1651000"/>
                </a:lnTo>
                <a:lnTo>
                  <a:pt x="457200" y="330200"/>
                </a:lnTo>
                <a:lnTo>
                  <a:pt x="460276" y="291690"/>
                </a:lnTo>
                <a:lnTo>
                  <a:pt x="469276" y="254485"/>
                </a:lnTo>
                <a:lnTo>
                  <a:pt x="483857" y="218834"/>
                </a:lnTo>
                <a:lnTo>
                  <a:pt x="503675" y="184983"/>
                </a:lnTo>
                <a:lnTo>
                  <a:pt x="528387" y="153180"/>
                </a:lnTo>
                <a:lnTo>
                  <a:pt x="557650" y="123673"/>
                </a:lnTo>
                <a:lnTo>
                  <a:pt x="591121" y="96710"/>
                </a:lnTo>
                <a:lnTo>
                  <a:pt x="628456" y="72538"/>
                </a:lnTo>
                <a:lnTo>
                  <a:pt x="669313" y="51406"/>
                </a:lnTo>
                <a:lnTo>
                  <a:pt x="713347" y="33560"/>
                </a:lnTo>
                <a:lnTo>
                  <a:pt x="760216" y="19249"/>
                </a:lnTo>
                <a:lnTo>
                  <a:pt x="809577" y="8720"/>
                </a:lnTo>
                <a:lnTo>
                  <a:pt x="861086" y="2221"/>
                </a:lnTo>
                <a:lnTo>
                  <a:pt x="914400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1208" y="77723"/>
            <a:ext cx="8279130" cy="1729105"/>
            <a:chOff x="521208" y="77723"/>
            <a:chExt cx="8279130" cy="1729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" y="77723"/>
              <a:ext cx="8279130" cy="11193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89404" y="687323"/>
              <a:ext cx="4996434" cy="111937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1150" marR="5080" indent="-1569085">
              <a:lnSpc>
                <a:spcPct val="100000"/>
              </a:lnSpc>
              <a:spcBef>
                <a:spcPts val="95"/>
              </a:spcBef>
            </a:pPr>
            <a:r>
              <a:rPr spc="-45" dirty="0"/>
              <a:t>Початкова</a:t>
            </a:r>
            <a:r>
              <a:rPr spc="55" dirty="0"/>
              <a:t> </a:t>
            </a:r>
            <a:r>
              <a:rPr spc="-40" dirty="0"/>
              <a:t>діагностика</a:t>
            </a:r>
            <a:r>
              <a:rPr spc="50" dirty="0"/>
              <a:t> </a:t>
            </a:r>
            <a:r>
              <a:rPr spc="-20" dirty="0"/>
              <a:t>гострого </a:t>
            </a:r>
            <a:r>
              <a:rPr spc="-1045" dirty="0"/>
              <a:t> </a:t>
            </a:r>
            <a:r>
              <a:rPr spc="-45" dirty="0"/>
              <a:t>інфаркту</a:t>
            </a:r>
            <a:r>
              <a:rPr spc="40" dirty="0"/>
              <a:t> </a:t>
            </a:r>
            <a:r>
              <a:rPr spc="-50" dirty="0"/>
              <a:t>міокарда</a:t>
            </a: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440" y="2090927"/>
            <a:ext cx="190500" cy="1920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440" y="2749295"/>
            <a:ext cx="190500" cy="1920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440" y="4578096"/>
            <a:ext cx="190500" cy="19202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02944" y="1964563"/>
            <a:ext cx="4273550" cy="434213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41275">
              <a:lnSpc>
                <a:spcPts val="2300"/>
              </a:lnSpc>
              <a:spcBef>
                <a:spcPts val="660"/>
              </a:spcBef>
            </a:pP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Анамнез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болю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дискомфорту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грудній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клітці.</a:t>
            </a:r>
            <a:endParaRPr sz="2400">
              <a:latin typeface="Microsoft Sans Serif"/>
              <a:cs typeface="Microsoft Sans Serif"/>
            </a:endParaRPr>
          </a:p>
          <a:p>
            <a:pPr marL="12700" marR="516255">
              <a:lnSpc>
                <a:spcPts val="2300"/>
              </a:lnSpc>
              <a:spcBef>
                <a:spcPts val="580"/>
              </a:spcBef>
            </a:pP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Елевація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сегмента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 ST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припущення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щодо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нової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039"/>
              </a:lnSpc>
            </a:pP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блокади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лівої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ніжки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пучка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Гіса</a:t>
            </a:r>
            <a:endParaRPr sz="2400">
              <a:latin typeface="Microsoft Sans Serif"/>
              <a:cs typeface="Microsoft Sans Serif"/>
            </a:endParaRPr>
          </a:p>
          <a:p>
            <a:pPr marL="12700" marR="172085">
              <a:lnSpc>
                <a:spcPts val="2300"/>
              </a:lnSpc>
              <a:spcBef>
                <a:spcPts val="275"/>
              </a:spcBef>
            </a:pP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ЕКГ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госпіталізації.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Слід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зареєструвати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повторні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ЕКГ.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590"/>
              </a:lnSpc>
              <a:spcBef>
                <a:spcPts val="30"/>
              </a:spcBef>
            </a:pP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Підвищені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маркери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некрозу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305"/>
              </a:lnSpc>
            </a:pP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(MB-КФК,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тропоніни,</a:t>
            </a:r>
            <a:endParaRPr sz="2400">
              <a:latin typeface="Microsoft Sans Serif"/>
              <a:cs typeface="Microsoft Sans Serif"/>
            </a:endParaRPr>
          </a:p>
          <a:p>
            <a:pPr marL="12700" marR="106680">
              <a:lnSpc>
                <a:spcPct val="80000"/>
              </a:lnSpc>
              <a:spcBef>
                <a:spcPts val="290"/>
              </a:spcBef>
            </a:pP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міоглобін).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рішення</a:t>
            </a:r>
            <a:r>
              <a:rPr sz="24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початок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реперфузійної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терапії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потрібно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чекати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результати.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34000" y="3200400"/>
            <a:ext cx="3352800" cy="23926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4503" y="338327"/>
            <a:ext cx="7210806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17116" y="485978"/>
            <a:ext cx="65087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Нестабільна</a:t>
            </a:r>
            <a:r>
              <a:rPr sz="4400" spc="5" dirty="0"/>
              <a:t> </a:t>
            </a:r>
            <a:r>
              <a:rPr sz="4400" spc="-30" dirty="0"/>
              <a:t>стенокардія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673608" y="1466088"/>
            <a:ext cx="7682230" cy="4801870"/>
            <a:chOff x="673608" y="1466088"/>
            <a:chExt cx="7682230" cy="480187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3608" y="1466088"/>
              <a:ext cx="5225034" cy="8999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0956" y="1905000"/>
              <a:ext cx="3986022" cy="89992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0956" y="2441448"/>
              <a:ext cx="1757933" cy="89992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1896" y="2705087"/>
              <a:ext cx="300977" cy="30252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1040" y="2714244"/>
              <a:ext cx="254508" cy="25603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14727" y="2441448"/>
              <a:ext cx="669798" cy="89992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50363" y="2441448"/>
              <a:ext cx="6204966" cy="89992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90956" y="2880360"/>
              <a:ext cx="1399794" cy="89992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0956" y="3416808"/>
              <a:ext cx="7229094" cy="89992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1896" y="3680447"/>
              <a:ext cx="300977" cy="30252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1040" y="3689604"/>
              <a:ext cx="254508" cy="25603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0956" y="3855720"/>
              <a:ext cx="2471166" cy="89992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0956" y="4392167"/>
              <a:ext cx="6026658" cy="89992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1896" y="4655807"/>
              <a:ext cx="300977" cy="30252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1040" y="4664964"/>
              <a:ext cx="254508" cy="25603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90956" y="4831079"/>
              <a:ext cx="2362962" cy="89992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619756" y="4831079"/>
              <a:ext cx="1053845" cy="89992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39440" y="4831079"/>
              <a:ext cx="669798" cy="89992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0956" y="5367528"/>
              <a:ext cx="7276338" cy="899922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914196" y="1572208"/>
            <a:ext cx="7068184" cy="441642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9539" marR="2463165" indent="-117475">
              <a:lnSpc>
                <a:spcPts val="3460"/>
              </a:lnSpc>
              <a:spcBef>
                <a:spcPts val="535"/>
              </a:spcBef>
            </a:pPr>
            <a:r>
              <a:rPr sz="3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Клінічний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синдром,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який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характеризується</a:t>
            </a:r>
            <a:endParaRPr sz="3200">
              <a:latin typeface="Microsoft Sans Serif"/>
              <a:cs typeface="Microsoft Sans Serif"/>
            </a:endParaRPr>
          </a:p>
          <a:p>
            <a:pPr marL="129539" marR="5080">
              <a:lnSpc>
                <a:spcPts val="3460"/>
              </a:lnSpc>
              <a:spcBef>
                <a:spcPts val="765"/>
              </a:spcBef>
            </a:pP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клініко-інструментальними</a:t>
            </a:r>
            <a:r>
              <a:rPr sz="3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ознаками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ГКС,</a:t>
            </a:r>
            <a:endParaRPr sz="3200">
              <a:latin typeface="Microsoft Sans Serif"/>
              <a:cs typeface="Microsoft Sans Serif"/>
            </a:endParaRPr>
          </a:p>
          <a:p>
            <a:pPr marL="129539" marR="337185">
              <a:lnSpc>
                <a:spcPts val="3460"/>
              </a:lnSpc>
              <a:spcBef>
                <a:spcPts val="760"/>
              </a:spcBef>
            </a:pP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наявністю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характерного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больового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синдрому</a:t>
            </a:r>
            <a:endParaRPr sz="3200">
              <a:latin typeface="Microsoft Sans Serif"/>
              <a:cs typeface="Microsoft Sans Serif"/>
            </a:endParaRPr>
          </a:p>
          <a:p>
            <a:pPr marL="129539" marR="1548130">
              <a:lnSpc>
                <a:spcPts val="3460"/>
              </a:lnSpc>
              <a:spcBef>
                <a:spcPts val="760"/>
              </a:spcBef>
            </a:pPr>
            <a:r>
              <a:rPr sz="3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динамікою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ЕКГ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(без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елеваціі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сегмента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ST)</a:t>
            </a:r>
            <a:endParaRPr sz="3200">
              <a:latin typeface="Microsoft Sans Serif"/>
              <a:cs typeface="Microsoft Sans Serif"/>
            </a:endParaRPr>
          </a:p>
          <a:p>
            <a:pPr marL="129539">
              <a:lnSpc>
                <a:spcPct val="100000"/>
              </a:lnSpc>
              <a:spcBef>
                <a:spcPts val="334"/>
              </a:spcBef>
            </a:pP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відсутність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маркерів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пошкодження.</a:t>
            </a:r>
            <a:endParaRPr sz="32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91895" y="5631179"/>
            <a:ext cx="300990" cy="302895"/>
            <a:chOff x="691895" y="5631179"/>
            <a:chExt cx="300990" cy="302895"/>
          </a:xfrm>
        </p:grpSpPr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1895" y="5631179"/>
              <a:ext cx="300977" cy="30252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1039" y="5640323"/>
              <a:ext cx="254508" cy="2560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3963" y="0"/>
            <a:ext cx="8326755" cy="1293495"/>
            <a:chOff x="473963" y="0"/>
            <a:chExt cx="8326755" cy="12934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3963" y="0"/>
              <a:ext cx="8326374" cy="7597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7128" y="496823"/>
              <a:ext cx="4839462" cy="79628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81634" y="0"/>
            <a:ext cx="7777480" cy="107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8785" marR="5080" indent="-1696720">
              <a:lnSpc>
                <a:spcPct val="123200"/>
              </a:lnSpc>
              <a:spcBef>
                <a:spcPts val="100"/>
              </a:spcBef>
            </a:pPr>
            <a:r>
              <a:rPr sz="2800" b="1" spc="-10" dirty="0">
                <a:solidFill>
                  <a:srgbClr val="FFFF00"/>
                </a:solidFill>
                <a:latin typeface="Arial"/>
                <a:cs typeface="Arial"/>
              </a:rPr>
              <a:t>АЛГОРИТМ</a:t>
            </a:r>
            <a:r>
              <a:rPr sz="2800" b="1" spc="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00"/>
                </a:solidFill>
                <a:latin typeface="Arial"/>
                <a:cs typeface="Arial"/>
              </a:rPr>
              <a:t>ДИФЕРЕНЦІЙНОЇ</a:t>
            </a:r>
            <a:r>
              <a:rPr sz="2800" b="1" spc="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00"/>
                </a:solidFill>
                <a:latin typeface="Arial"/>
                <a:cs typeface="Arial"/>
              </a:rPr>
              <a:t>ДІАГНОСТИКИ </a:t>
            </a:r>
            <a:r>
              <a:rPr sz="2800" b="1" spc="-7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00"/>
                </a:solidFill>
                <a:latin typeface="Arial"/>
                <a:cs typeface="Arial"/>
              </a:rPr>
              <a:t>БОЛЮ</a:t>
            </a:r>
            <a:r>
              <a:rPr sz="2800" b="1" spc="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Arial"/>
                <a:cs typeface="Arial"/>
              </a:rPr>
              <a:t>В</a:t>
            </a:r>
            <a:r>
              <a:rPr sz="2800" b="1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Arial"/>
                <a:cs typeface="Arial"/>
              </a:rPr>
              <a:t>ГРУДНІЙ</a:t>
            </a:r>
            <a:r>
              <a:rPr sz="2800" b="1" spc="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00"/>
                </a:solidFill>
                <a:latin typeface="Arial"/>
                <a:cs typeface="Arial"/>
              </a:rPr>
              <a:t>КЛІТЦІ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95656" y="1207008"/>
            <a:ext cx="7592059" cy="2509520"/>
            <a:chOff x="295656" y="1207008"/>
            <a:chExt cx="7592059" cy="250952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5656" y="1207008"/>
              <a:ext cx="4446270" cy="89992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07764" y="1207008"/>
              <a:ext cx="624077" cy="8999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97679" y="1207008"/>
              <a:ext cx="3589781" cy="8999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8556" y="1743456"/>
              <a:ext cx="3522726" cy="89992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9496" y="2007095"/>
              <a:ext cx="300977" cy="30252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8640" y="2016633"/>
              <a:ext cx="254508" cy="2560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8556" y="2279904"/>
              <a:ext cx="2910077" cy="89992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9496" y="2543543"/>
              <a:ext cx="300977" cy="30252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8640" y="2552954"/>
              <a:ext cx="254508" cy="2560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8556" y="2816352"/>
              <a:ext cx="2719577" cy="899922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35940" y="1265402"/>
            <a:ext cx="7087234" cy="2172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10100"/>
              </a:lnSpc>
              <a:spcBef>
                <a:spcPts val="95"/>
              </a:spcBef>
            </a:pPr>
            <a:r>
              <a:rPr sz="3200" spc="-5" dirty="0">
                <a:solidFill>
                  <a:srgbClr val="FFFFFF"/>
                </a:solidFill>
              </a:rPr>
              <a:t>При</a:t>
            </a:r>
            <a:r>
              <a:rPr sz="3200" spc="20" dirty="0">
                <a:solidFill>
                  <a:srgbClr val="FFFFFF"/>
                </a:solidFill>
              </a:rPr>
              <a:t> </a:t>
            </a:r>
            <a:r>
              <a:rPr sz="3200" spc="-15" dirty="0">
                <a:solidFill>
                  <a:srgbClr val="FFFFFF"/>
                </a:solidFill>
              </a:rPr>
              <a:t>опитуванні</a:t>
            </a:r>
            <a:r>
              <a:rPr sz="3200" spc="15" dirty="0">
                <a:solidFill>
                  <a:srgbClr val="FFFFFF"/>
                </a:solidFill>
              </a:rPr>
              <a:t> </a:t>
            </a:r>
            <a:r>
              <a:rPr sz="3200" spc="-35" dirty="0">
                <a:solidFill>
                  <a:srgbClr val="FFFFFF"/>
                </a:solidFill>
              </a:rPr>
              <a:t>обов’язково</a:t>
            </a:r>
            <a:r>
              <a:rPr sz="3200" spc="25" dirty="0">
                <a:solidFill>
                  <a:srgbClr val="FFFFFF"/>
                </a:solidFill>
              </a:rPr>
              <a:t> </a:t>
            </a:r>
            <a:r>
              <a:rPr sz="3200" spc="-10" dirty="0">
                <a:solidFill>
                  <a:srgbClr val="FFFFFF"/>
                </a:solidFill>
              </a:rPr>
              <a:t>уточнити </a:t>
            </a:r>
            <a:r>
              <a:rPr sz="3200" spc="-835" dirty="0">
                <a:solidFill>
                  <a:srgbClr val="FFFFFF"/>
                </a:solidFill>
              </a:rPr>
              <a:t> </a:t>
            </a:r>
            <a:r>
              <a:rPr sz="3200" spc="-30" dirty="0">
                <a:solidFill>
                  <a:srgbClr val="FFFFFF"/>
                </a:solidFill>
              </a:rPr>
              <a:t>Характер</a:t>
            </a:r>
            <a:r>
              <a:rPr sz="3200" spc="15" dirty="0">
                <a:solidFill>
                  <a:srgbClr val="FFFFFF"/>
                </a:solidFill>
              </a:rPr>
              <a:t> </a:t>
            </a:r>
            <a:r>
              <a:rPr sz="3200" spc="10" dirty="0">
                <a:solidFill>
                  <a:srgbClr val="FFFFFF"/>
                </a:solidFill>
              </a:rPr>
              <a:t>болю.</a:t>
            </a:r>
            <a:endParaRPr sz="3200"/>
          </a:p>
          <a:p>
            <a:pPr marL="355600" marR="4347845">
              <a:lnSpc>
                <a:spcPct val="110000"/>
              </a:lnSpc>
            </a:pPr>
            <a:r>
              <a:rPr sz="3200" spc="-95" dirty="0">
                <a:solidFill>
                  <a:srgbClr val="FFFFFF"/>
                </a:solidFill>
              </a:rPr>
              <a:t>Лок</a:t>
            </a:r>
            <a:r>
              <a:rPr sz="3200" spc="-100" dirty="0">
                <a:solidFill>
                  <a:srgbClr val="FFFFFF"/>
                </a:solidFill>
              </a:rPr>
              <a:t>а</a:t>
            </a:r>
            <a:r>
              <a:rPr sz="3200" spc="-30" dirty="0">
                <a:solidFill>
                  <a:srgbClr val="FFFFFF"/>
                </a:solidFill>
              </a:rPr>
              <a:t>лізаці</a:t>
            </a:r>
            <a:r>
              <a:rPr sz="3200" spc="5" dirty="0">
                <a:solidFill>
                  <a:srgbClr val="FFFFFF"/>
                </a:solidFill>
              </a:rPr>
              <a:t>ю.  </a:t>
            </a:r>
            <a:r>
              <a:rPr sz="3200" dirty="0">
                <a:solidFill>
                  <a:srgbClr val="FFFFFF"/>
                </a:solidFill>
              </a:rPr>
              <a:t>Тривалість.</a:t>
            </a:r>
            <a:endParaRPr sz="3200"/>
          </a:p>
        </p:txBody>
      </p:sp>
      <p:grpSp>
        <p:nvGrpSpPr>
          <p:cNvPr id="18" name="object 18"/>
          <p:cNvGrpSpPr/>
          <p:nvPr/>
        </p:nvGrpSpPr>
        <p:grpSpPr>
          <a:xfrm>
            <a:off x="539495" y="3079991"/>
            <a:ext cx="7484109" cy="3123565"/>
            <a:chOff x="539495" y="3079991"/>
            <a:chExt cx="7484109" cy="3123565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9495" y="3079991"/>
              <a:ext cx="300977" cy="30252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8639" y="3089401"/>
              <a:ext cx="254508" cy="25603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8555" y="3352799"/>
              <a:ext cx="2391918" cy="89992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9495" y="3616439"/>
              <a:ext cx="300977" cy="30252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8639" y="3625976"/>
              <a:ext cx="254508" cy="25603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8555" y="3889247"/>
              <a:ext cx="6526530" cy="89992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9495" y="4152887"/>
              <a:ext cx="300977" cy="30252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8639" y="4162297"/>
              <a:ext cx="254508" cy="25603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8555" y="4328159"/>
              <a:ext cx="7384542" cy="89992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8555" y="4767072"/>
              <a:ext cx="6963918" cy="89992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8555" y="5303519"/>
              <a:ext cx="7239761" cy="899922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879144" y="3412083"/>
            <a:ext cx="6765290" cy="251333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Ірадіацію.</a:t>
            </a:r>
            <a:endParaRPr sz="3200">
              <a:latin typeface="Microsoft Sans Serif"/>
              <a:cs typeface="Microsoft Sans Serif"/>
            </a:endParaRPr>
          </a:p>
          <a:p>
            <a:pPr marL="12700" marR="5080">
              <a:lnSpc>
                <a:spcPts val="3460"/>
              </a:lnSpc>
              <a:spcBef>
                <a:spcPts val="820"/>
              </a:spcBef>
            </a:pPr>
            <a:r>
              <a:rPr sz="3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Зв’язок</a:t>
            </a:r>
            <a:r>
              <a:rPr sz="3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із</a:t>
            </a:r>
            <a:r>
              <a:rPr sz="3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фізичним,</a:t>
            </a:r>
            <a:r>
              <a:rPr sz="3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емоційним 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навантаженням,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рухами,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диханням,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прийомом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їжі,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іншими</a:t>
            </a:r>
            <a:r>
              <a:rPr sz="3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факторами.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Вплив</a:t>
            </a:r>
            <a:r>
              <a:rPr sz="3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різних</a:t>
            </a:r>
            <a:r>
              <a:rPr sz="3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медикаментів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на</a:t>
            </a:r>
            <a:r>
              <a:rPr sz="3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біль.</a:t>
            </a:r>
            <a:endParaRPr sz="3200">
              <a:latin typeface="Microsoft Sans Serif"/>
              <a:cs typeface="Microsoft Sans Serif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39495" y="5567171"/>
            <a:ext cx="300990" cy="302895"/>
            <a:chOff x="539495" y="5567171"/>
            <a:chExt cx="300990" cy="302895"/>
          </a:xfrm>
        </p:grpSpPr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9495" y="5567171"/>
              <a:ext cx="300977" cy="30252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8639" y="5576633"/>
              <a:ext cx="254508" cy="2560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8600" y="344424"/>
            <a:ext cx="4155186" cy="10096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11141" y="464896"/>
            <a:ext cx="358330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latin typeface="Arial"/>
                <a:cs typeface="Arial"/>
              </a:rPr>
              <a:t>Клінічні</a:t>
            </a:r>
            <a:r>
              <a:rPr sz="3600" b="1" spc="-70" dirty="0">
                <a:latin typeface="Arial"/>
                <a:cs typeface="Arial"/>
              </a:rPr>
              <a:t> </a:t>
            </a:r>
            <a:r>
              <a:rPr sz="3600" b="1" spc="-5" dirty="0">
                <a:latin typeface="Arial"/>
                <a:cs typeface="Arial"/>
              </a:rPr>
              <a:t>прояви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72383" y="1251203"/>
            <a:ext cx="6071870" cy="5359400"/>
            <a:chOff x="3072383" y="1251203"/>
            <a:chExt cx="6071870" cy="53594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2403" y="1251203"/>
              <a:ext cx="5911595" cy="67741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2383" y="1449311"/>
              <a:ext cx="227825" cy="2293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79114" y="1457324"/>
              <a:ext cx="190500" cy="1920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32403" y="1580387"/>
              <a:ext cx="4847082" cy="67741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32403" y="1909571"/>
              <a:ext cx="5817870" cy="67741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32403" y="2238755"/>
              <a:ext cx="5911595" cy="6774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32403" y="2567939"/>
              <a:ext cx="4798314" cy="67741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32403" y="2897124"/>
              <a:ext cx="2649473" cy="67741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32403" y="3299459"/>
              <a:ext cx="4830318" cy="67741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2383" y="3497567"/>
              <a:ext cx="227825" cy="2293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79114" y="3505580"/>
              <a:ext cx="190500" cy="19202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32403" y="3628643"/>
              <a:ext cx="5911595" cy="6774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32403" y="3957827"/>
              <a:ext cx="4711446" cy="6774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32403" y="4287011"/>
              <a:ext cx="5673090" cy="6774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232403" y="4616195"/>
              <a:ext cx="5911595" cy="67741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32403" y="4945380"/>
              <a:ext cx="5911595" cy="67741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32403" y="5274563"/>
              <a:ext cx="5673090" cy="67741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32403" y="5603747"/>
              <a:ext cx="5825490" cy="67741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232403" y="5932932"/>
              <a:ext cx="1821942" cy="677418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3409950" y="1330578"/>
            <a:ext cx="5593715" cy="507428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29209">
              <a:lnSpc>
                <a:spcPts val="2590"/>
              </a:lnSpc>
              <a:spcBef>
                <a:spcPts val="425"/>
              </a:spcBef>
            </a:pP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Інтенсивні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загрудинні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болі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стискаючого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характеру,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які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виникають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</a:t>
            </a:r>
            <a:endParaRPr sz="2400">
              <a:latin typeface="Microsoft Sans Serif"/>
              <a:cs typeface="Microsoft Sans Serif"/>
            </a:endParaRPr>
          </a:p>
          <a:p>
            <a:pPr marL="12700" marR="81280">
              <a:lnSpc>
                <a:spcPts val="2590"/>
              </a:lnSpc>
              <a:spcBef>
                <a:spcPts val="10"/>
              </a:spcBef>
            </a:pP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фізичного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навантаження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емоційного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напруження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зменшуються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через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5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хв.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відпочинку,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прийому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нітрогліцерину.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735"/>
              </a:lnSpc>
              <a:spcBef>
                <a:spcPts val="254"/>
              </a:spcBef>
            </a:pPr>
            <a:r>
              <a:rPr sz="2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Такі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симптоми,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гострий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,або</a:t>
            </a:r>
            <a:endParaRPr sz="2400">
              <a:latin typeface="Microsoft Sans Serif"/>
              <a:cs typeface="Microsoft Sans Serif"/>
            </a:endParaRPr>
          </a:p>
          <a:p>
            <a:pPr marL="12700" marR="137795">
              <a:lnSpc>
                <a:spcPts val="2590"/>
              </a:lnSpc>
              <a:spcBef>
                <a:spcPts val="185"/>
              </a:spcBef>
            </a:pP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кинджальний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біль,який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виникає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підчас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дихання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,або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кашлю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,відчуття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дискомфорту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середній,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нижній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415"/>
              </a:lnSpc>
            </a:pP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частині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живота,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біль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ділянці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верхівки</a:t>
            </a:r>
            <a:endParaRPr sz="2400">
              <a:latin typeface="Microsoft Sans Serif"/>
              <a:cs typeface="Microsoft Sans Serif"/>
            </a:endParaRPr>
          </a:p>
          <a:p>
            <a:pPr marL="12700" marR="5080">
              <a:lnSpc>
                <a:spcPts val="2590"/>
              </a:lnSpc>
              <a:spcBef>
                <a:spcPts val="185"/>
              </a:spcBef>
              <a:tabLst>
                <a:tab pos="3283585" algn="l"/>
              </a:tabLst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серця,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який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появляється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пальпаціі,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біль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який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виникає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	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рухах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грудної</a:t>
            </a:r>
            <a:endParaRPr sz="2400">
              <a:latin typeface="Microsoft Sans Serif"/>
              <a:cs typeface="Microsoft Sans Serif"/>
            </a:endParaRPr>
          </a:p>
          <a:p>
            <a:pPr marL="12700" marR="240029">
              <a:lnSpc>
                <a:spcPts val="2590"/>
              </a:lnSpc>
              <a:spcBef>
                <a:spcPts val="5"/>
              </a:spcBef>
            </a:pP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клітини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рук,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характерні</a:t>
            </a:r>
            <a:r>
              <a:rPr sz="2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ішеміі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міокарду.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25" name="object 2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0" y="1412747"/>
            <a:ext cx="2953512" cy="41818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1427" y="382524"/>
            <a:ext cx="4612385" cy="111937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83942" y="518286"/>
            <a:ext cx="39757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5" dirty="0">
                <a:latin typeface="Arial"/>
                <a:cs typeface="Arial"/>
              </a:rPr>
              <a:t>Клінічні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прояви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39495" y="1514855"/>
            <a:ext cx="8255000" cy="4021454"/>
            <a:chOff x="539495" y="1514855"/>
            <a:chExt cx="8255000" cy="4021454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555" y="1514855"/>
              <a:ext cx="7341870" cy="8999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1778495"/>
              <a:ext cx="300977" cy="30252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1787651"/>
              <a:ext cx="254508" cy="2560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555" y="2002536"/>
              <a:ext cx="7757922" cy="8999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8555" y="2490216"/>
              <a:ext cx="3783329" cy="8999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555" y="3075431"/>
              <a:ext cx="8155685" cy="89992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3339071"/>
              <a:ext cx="300977" cy="30252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3348227"/>
              <a:ext cx="254508" cy="2560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555" y="3660648"/>
              <a:ext cx="7546085" cy="89992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3924287"/>
              <a:ext cx="300977" cy="30252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3933444"/>
              <a:ext cx="254508" cy="25603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8555" y="4148327"/>
              <a:ext cx="7229094" cy="89992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8555" y="4636007"/>
              <a:ext cx="6464046" cy="899921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879144" y="1620977"/>
            <a:ext cx="7648575" cy="3636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12445">
              <a:lnSpc>
                <a:spcPct val="100000"/>
              </a:lnSpc>
              <a:spcBef>
                <a:spcPts val="105"/>
              </a:spcBef>
            </a:pP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симптоми,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характерні</a:t>
            </a:r>
            <a:r>
              <a:rPr sz="3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</a:t>
            </a:r>
            <a:r>
              <a:rPr sz="3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активації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вегетативної 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нервової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системи: 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бліда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шкіра,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пітливість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3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гіпотензія</a:t>
            </a:r>
            <a:r>
              <a:rPr sz="3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чи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зниження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пульсового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тиску</a:t>
            </a:r>
            <a:endParaRPr sz="3200">
              <a:latin typeface="Microsoft Sans Serif"/>
              <a:cs typeface="Microsoft Sans Serif"/>
            </a:endParaRPr>
          </a:p>
          <a:p>
            <a:pPr marL="12700" marR="727710">
              <a:lnSpc>
                <a:spcPct val="100000"/>
              </a:lnSpc>
              <a:spcBef>
                <a:spcPts val="770"/>
              </a:spcBef>
            </a:pP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нерегулярний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пульс,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брадикардія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чи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тахікардія,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третій</a:t>
            </a:r>
            <a:r>
              <a:rPr sz="3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тон</a:t>
            </a:r>
            <a:r>
              <a:rPr sz="3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серця,</a:t>
            </a:r>
            <a:r>
              <a:rPr sz="3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вологі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хрипи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3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нижніх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відділах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легень.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77339" y="842772"/>
            <a:ext cx="6485890" cy="1544955"/>
            <a:chOff x="1577339" y="842772"/>
            <a:chExt cx="6485890" cy="1544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7339" y="842772"/>
              <a:ext cx="6485382" cy="89992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17163" y="1478280"/>
              <a:ext cx="2472690" cy="9090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46548" y="1478280"/>
              <a:ext cx="1062989" cy="90906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66231" y="1478280"/>
              <a:ext cx="656082" cy="90906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818258" y="800201"/>
            <a:ext cx="5869940" cy="1299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2270" marR="5080" indent="-1640205">
              <a:lnSpc>
                <a:spcPct val="130600"/>
              </a:lnSpc>
              <a:spcBef>
                <a:spcPts val="100"/>
              </a:spcBef>
            </a:pPr>
            <a:r>
              <a:rPr sz="3200" b="1" spc="-5" dirty="0">
                <a:latin typeface="Arial"/>
                <a:cs typeface="Arial"/>
              </a:rPr>
              <a:t>Діагностика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ГКС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без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елеваціі </a:t>
            </a:r>
            <a:r>
              <a:rPr sz="3200" b="1" spc="-869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сегмента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ST.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38327" y="2136648"/>
            <a:ext cx="8536940" cy="3176905"/>
            <a:chOff x="338327" y="2136648"/>
            <a:chExt cx="8536940" cy="317690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8327" y="2136648"/>
              <a:ext cx="7626858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98080" y="2136648"/>
              <a:ext cx="919733" cy="7871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1227" y="2563368"/>
              <a:ext cx="6179058" cy="787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93180" y="2563368"/>
              <a:ext cx="566153" cy="7871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1227" y="3075432"/>
              <a:ext cx="8193785" cy="7871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1687" y="3305568"/>
              <a:ext cx="256806" cy="26440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9752" y="3312922"/>
              <a:ext cx="216408" cy="2240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1227" y="3502152"/>
              <a:ext cx="2853690" cy="78714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1687" y="4244352"/>
              <a:ext cx="256806" cy="26440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9752" y="4251705"/>
              <a:ext cx="216408" cy="22402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0287" y="4014216"/>
              <a:ext cx="6942581" cy="78714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1687" y="4756416"/>
              <a:ext cx="256806" cy="26440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9752" y="4763770"/>
              <a:ext cx="216408" cy="22402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0287" y="4526280"/>
              <a:ext cx="6160770" cy="787145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547217" y="2229357"/>
            <a:ext cx="7990840" cy="2842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356235" indent="-3429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діагностиці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ГКС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без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елеваціі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сегмента</a:t>
            </a:r>
            <a:r>
              <a:rPr sz="2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ST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слід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вирішити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три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основні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питання:</a:t>
            </a:r>
            <a:endParaRPr sz="2800">
              <a:latin typeface="Microsoft Sans Serif"/>
              <a:cs typeface="Microsoft Sans Serif"/>
            </a:endParaRPr>
          </a:p>
          <a:p>
            <a:pPr marL="354965" marR="5080">
              <a:lnSpc>
                <a:spcPct val="100000"/>
              </a:lnSpc>
              <a:spcBef>
                <a:spcPts val="675"/>
              </a:spcBef>
            </a:pP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чи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зв’язаний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больовий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синдром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коронарною </a:t>
            </a:r>
            <a:r>
              <a:rPr sz="2800" spc="-7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недостатністю</a:t>
            </a:r>
            <a:endParaRPr sz="2800">
              <a:latin typeface="Microsoft Sans Serif"/>
              <a:cs typeface="Microsoft Sans Serif"/>
            </a:endParaRPr>
          </a:p>
          <a:p>
            <a:pPr marL="454659" marR="1049020">
              <a:lnSpc>
                <a:spcPts val="4029"/>
              </a:lnSpc>
              <a:spcBef>
                <a:spcPts val="105"/>
              </a:spcBef>
              <a:tabLst>
                <a:tab pos="6340475" algn="l"/>
              </a:tabLst>
            </a:pP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чи</a:t>
            </a:r>
            <a:r>
              <a:rPr sz="2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є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зн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ки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дест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білізаціі</a:t>
            </a:r>
            <a:r>
              <a:rPr sz="2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перебігу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ІХС 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наявність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пошкодження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міокарду.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1888" y="173736"/>
            <a:ext cx="4874514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84882" y="322833"/>
            <a:ext cx="416941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60" dirty="0">
                <a:solidFill>
                  <a:srgbClr val="FFFFFF"/>
                </a:solidFill>
              </a:rPr>
              <a:t>ЕКГ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40" dirty="0">
                <a:solidFill>
                  <a:srgbClr val="FFFFFF"/>
                </a:solidFill>
              </a:rPr>
              <a:t>діагностика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202692" y="1545336"/>
            <a:ext cx="5455285" cy="1464310"/>
            <a:chOff x="202692" y="1545336"/>
            <a:chExt cx="5455285" cy="1464310"/>
          </a:xfrm>
        </p:grpSpPr>
        <p:sp>
          <p:nvSpPr>
            <p:cNvPr id="5" name="object 5"/>
            <p:cNvSpPr/>
            <p:nvPr/>
          </p:nvSpPr>
          <p:spPr>
            <a:xfrm>
              <a:off x="325373" y="1558290"/>
              <a:ext cx="5184775" cy="1371600"/>
            </a:xfrm>
            <a:custGeom>
              <a:avLst/>
              <a:gdLst/>
              <a:ahLst/>
              <a:cxnLst/>
              <a:rect l="l" t="t" r="r" b="b"/>
              <a:pathLst>
                <a:path w="5184775" h="1371600">
                  <a:moveTo>
                    <a:pt x="0" y="228600"/>
                  </a:moveTo>
                  <a:lnTo>
                    <a:pt x="4644" y="182533"/>
                  </a:lnTo>
                  <a:lnTo>
                    <a:pt x="17964" y="139624"/>
                  </a:lnTo>
                  <a:lnTo>
                    <a:pt x="39041" y="100793"/>
                  </a:lnTo>
                  <a:lnTo>
                    <a:pt x="66955" y="66960"/>
                  </a:lnTo>
                  <a:lnTo>
                    <a:pt x="100788" y="39045"/>
                  </a:lnTo>
                  <a:lnTo>
                    <a:pt x="139619" y="17966"/>
                  </a:lnTo>
                  <a:lnTo>
                    <a:pt x="182529" y="4644"/>
                  </a:lnTo>
                  <a:lnTo>
                    <a:pt x="228599" y="0"/>
                  </a:lnTo>
                  <a:lnTo>
                    <a:pt x="4956048" y="0"/>
                  </a:lnTo>
                  <a:lnTo>
                    <a:pt x="5002114" y="4644"/>
                  </a:lnTo>
                  <a:lnTo>
                    <a:pt x="5045023" y="17966"/>
                  </a:lnTo>
                  <a:lnTo>
                    <a:pt x="5083854" y="39045"/>
                  </a:lnTo>
                  <a:lnTo>
                    <a:pt x="5117687" y="66960"/>
                  </a:lnTo>
                  <a:lnTo>
                    <a:pt x="5145602" y="100793"/>
                  </a:lnTo>
                  <a:lnTo>
                    <a:pt x="5166681" y="139624"/>
                  </a:lnTo>
                  <a:lnTo>
                    <a:pt x="5180003" y="182533"/>
                  </a:lnTo>
                  <a:lnTo>
                    <a:pt x="5184648" y="228600"/>
                  </a:lnTo>
                  <a:lnTo>
                    <a:pt x="5184648" y="1143000"/>
                  </a:lnTo>
                  <a:lnTo>
                    <a:pt x="5180003" y="1189066"/>
                  </a:lnTo>
                  <a:lnTo>
                    <a:pt x="5166681" y="1231975"/>
                  </a:lnTo>
                  <a:lnTo>
                    <a:pt x="5145602" y="1270806"/>
                  </a:lnTo>
                  <a:lnTo>
                    <a:pt x="5117687" y="1304639"/>
                  </a:lnTo>
                  <a:lnTo>
                    <a:pt x="5083854" y="1332554"/>
                  </a:lnTo>
                  <a:lnTo>
                    <a:pt x="5045023" y="1353633"/>
                  </a:lnTo>
                  <a:lnTo>
                    <a:pt x="5002114" y="1366955"/>
                  </a:lnTo>
                  <a:lnTo>
                    <a:pt x="4956048" y="1371600"/>
                  </a:lnTo>
                  <a:lnTo>
                    <a:pt x="228599" y="1371600"/>
                  </a:lnTo>
                  <a:lnTo>
                    <a:pt x="182529" y="1366955"/>
                  </a:lnTo>
                  <a:lnTo>
                    <a:pt x="139619" y="1353633"/>
                  </a:lnTo>
                  <a:lnTo>
                    <a:pt x="100788" y="1332554"/>
                  </a:lnTo>
                  <a:lnTo>
                    <a:pt x="66955" y="1304639"/>
                  </a:lnTo>
                  <a:lnTo>
                    <a:pt x="39041" y="1270806"/>
                  </a:lnTo>
                  <a:lnTo>
                    <a:pt x="17964" y="1231975"/>
                  </a:lnTo>
                  <a:lnTo>
                    <a:pt x="4644" y="1189066"/>
                  </a:lnTo>
                  <a:lnTo>
                    <a:pt x="0" y="1143000"/>
                  </a:lnTo>
                  <a:lnTo>
                    <a:pt x="0" y="228600"/>
                  </a:lnTo>
                  <a:close/>
                </a:path>
              </a:pathLst>
            </a:custGeom>
            <a:ln w="25908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692" y="1624584"/>
              <a:ext cx="1076706" cy="8968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8283" y="1624584"/>
              <a:ext cx="1890522" cy="8968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11324" y="1624584"/>
              <a:ext cx="3446526" cy="8968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6696" y="2112263"/>
              <a:ext cx="3419094" cy="8968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84676" y="2112263"/>
              <a:ext cx="976122" cy="896874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4303776" y="4864608"/>
            <a:ext cx="4611370" cy="1357630"/>
            <a:chOff x="4303776" y="4864608"/>
            <a:chExt cx="4611370" cy="1357630"/>
          </a:xfrm>
        </p:grpSpPr>
        <p:sp>
          <p:nvSpPr>
            <p:cNvPr id="12" name="object 12"/>
            <p:cNvSpPr/>
            <p:nvPr/>
          </p:nvSpPr>
          <p:spPr>
            <a:xfrm>
              <a:off x="4427982" y="4877562"/>
              <a:ext cx="4335780" cy="1216660"/>
            </a:xfrm>
            <a:custGeom>
              <a:avLst/>
              <a:gdLst/>
              <a:ahLst/>
              <a:cxnLst/>
              <a:rect l="l" t="t" r="r" b="b"/>
              <a:pathLst>
                <a:path w="4335780" h="1216660">
                  <a:moveTo>
                    <a:pt x="0" y="202692"/>
                  </a:moveTo>
                  <a:lnTo>
                    <a:pt x="5356" y="156234"/>
                  </a:lnTo>
                  <a:lnTo>
                    <a:pt x="20611" y="113577"/>
                  </a:lnTo>
                  <a:lnTo>
                    <a:pt x="44547" y="75942"/>
                  </a:lnTo>
                  <a:lnTo>
                    <a:pt x="75942" y="44547"/>
                  </a:lnTo>
                  <a:lnTo>
                    <a:pt x="113577" y="20611"/>
                  </a:lnTo>
                  <a:lnTo>
                    <a:pt x="156234" y="5356"/>
                  </a:lnTo>
                  <a:lnTo>
                    <a:pt x="202691" y="0"/>
                  </a:lnTo>
                  <a:lnTo>
                    <a:pt x="4133088" y="0"/>
                  </a:lnTo>
                  <a:lnTo>
                    <a:pt x="4179545" y="5356"/>
                  </a:lnTo>
                  <a:lnTo>
                    <a:pt x="4222202" y="20611"/>
                  </a:lnTo>
                  <a:lnTo>
                    <a:pt x="4259837" y="44547"/>
                  </a:lnTo>
                  <a:lnTo>
                    <a:pt x="4291232" y="75942"/>
                  </a:lnTo>
                  <a:lnTo>
                    <a:pt x="4315168" y="113577"/>
                  </a:lnTo>
                  <a:lnTo>
                    <a:pt x="4330423" y="156234"/>
                  </a:lnTo>
                  <a:lnTo>
                    <a:pt x="4335779" y="202692"/>
                  </a:lnTo>
                  <a:lnTo>
                    <a:pt x="4335779" y="1013460"/>
                  </a:lnTo>
                  <a:lnTo>
                    <a:pt x="4330423" y="1059933"/>
                  </a:lnTo>
                  <a:lnTo>
                    <a:pt x="4315168" y="1102596"/>
                  </a:lnTo>
                  <a:lnTo>
                    <a:pt x="4291232" y="1140231"/>
                  </a:lnTo>
                  <a:lnTo>
                    <a:pt x="4259837" y="1171620"/>
                  </a:lnTo>
                  <a:lnTo>
                    <a:pt x="4222202" y="1195549"/>
                  </a:lnTo>
                  <a:lnTo>
                    <a:pt x="4179545" y="1210798"/>
                  </a:lnTo>
                  <a:lnTo>
                    <a:pt x="4133088" y="1216152"/>
                  </a:lnTo>
                  <a:lnTo>
                    <a:pt x="202691" y="1216152"/>
                  </a:lnTo>
                  <a:lnTo>
                    <a:pt x="156234" y="1210798"/>
                  </a:lnTo>
                  <a:lnTo>
                    <a:pt x="113577" y="1195549"/>
                  </a:lnTo>
                  <a:lnTo>
                    <a:pt x="75942" y="1171620"/>
                  </a:lnTo>
                  <a:lnTo>
                    <a:pt x="44547" y="1140231"/>
                  </a:lnTo>
                  <a:lnTo>
                    <a:pt x="20611" y="1102596"/>
                  </a:lnTo>
                  <a:lnTo>
                    <a:pt x="5356" y="1059933"/>
                  </a:lnTo>
                  <a:lnTo>
                    <a:pt x="0" y="1013460"/>
                  </a:lnTo>
                  <a:lnTo>
                    <a:pt x="0" y="202692"/>
                  </a:lnTo>
                  <a:close/>
                </a:path>
              </a:pathLst>
            </a:custGeom>
            <a:ln w="25908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7324" y="4913376"/>
              <a:ext cx="4220718" cy="7871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03776" y="5324856"/>
              <a:ext cx="4610862" cy="896874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2426207" y="3063239"/>
            <a:ext cx="4674235" cy="1735455"/>
            <a:chOff x="2426207" y="3063239"/>
            <a:chExt cx="4674235" cy="1735455"/>
          </a:xfrm>
        </p:grpSpPr>
        <p:sp>
          <p:nvSpPr>
            <p:cNvPr id="16" name="object 16"/>
            <p:cNvSpPr/>
            <p:nvPr/>
          </p:nvSpPr>
          <p:spPr>
            <a:xfrm>
              <a:off x="2439161" y="3124961"/>
              <a:ext cx="4648200" cy="1447800"/>
            </a:xfrm>
            <a:custGeom>
              <a:avLst/>
              <a:gdLst/>
              <a:ahLst/>
              <a:cxnLst/>
              <a:rect l="l" t="t" r="r" b="b"/>
              <a:pathLst>
                <a:path w="4648200" h="1447800">
                  <a:moveTo>
                    <a:pt x="0" y="241300"/>
                  </a:moveTo>
                  <a:lnTo>
                    <a:pt x="4904" y="192682"/>
                  </a:lnTo>
                  <a:lnTo>
                    <a:pt x="18968" y="147393"/>
                  </a:lnTo>
                  <a:lnTo>
                    <a:pt x="41221" y="106405"/>
                  </a:lnTo>
                  <a:lnTo>
                    <a:pt x="70691" y="70691"/>
                  </a:lnTo>
                  <a:lnTo>
                    <a:pt x="106405" y="41221"/>
                  </a:lnTo>
                  <a:lnTo>
                    <a:pt x="147393" y="18968"/>
                  </a:lnTo>
                  <a:lnTo>
                    <a:pt x="192682" y="4904"/>
                  </a:lnTo>
                  <a:lnTo>
                    <a:pt x="241300" y="0"/>
                  </a:lnTo>
                  <a:lnTo>
                    <a:pt x="4406899" y="0"/>
                  </a:lnTo>
                  <a:lnTo>
                    <a:pt x="4455517" y="4904"/>
                  </a:lnTo>
                  <a:lnTo>
                    <a:pt x="4500806" y="18968"/>
                  </a:lnTo>
                  <a:lnTo>
                    <a:pt x="4541794" y="41221"/>
                  </a:lnTo>
                  <a:lnTo>
                    <a:pt x="4577508" y="70691"/>
                  </a:lnTo>
                  <a:lnTo>
                    <a:pt x="4606978" y="106405"/>
                  </a:lnTo>
                  <a:lnTo>
                    <a:pt x="4629231" y="147393"/>
                  </a:lnTo>
                  <a:lnTo>
                    <a:pt x="4643295" y="192682"/>
                  </a:lnTo>
                  <a:lnTo>
                    <a:pt x="4648199" y="241300"/>
                  </a:lnTo>
                  <a:lnTo>
                    <a:pt x="4648199" y="1206500"/>
                  </a:lnTo>
                  <a:lnTo>
                    <a:pt x="4643295" y="1255117"/>
                  </a:lnTo>
                  <a:lnTo>
                    <a:pt x="4629231" y="1300406"/>
                  </a:lnTo>
                  <a:lnTo>
                    <a:pt x="4606978" y="1341394"/>
                  </a:lnTo>
                  <a:lnTo>
                    <a:pt x="4577508" y="1377108"/>
                  </a:lnTo>
                  <a:lnTo>
                    <a:pt x="4541794" y="1406578"/>
                  </a:lnTo>
                  <a:lnTo>
                    <a:pt x="4500806" y="1428831"/>
                  </a:lnTo>
                  <a:lnTo>
                    <a:pt x="4455517" y="1442895"/>
                  </a:lnTo>
                  <a:lnTo>
                    <a:pt x="4406899" y="1447800"/>
                  </a:lnTo>
                  <a:lnTo>
                    <a:pt x="241300" y="1447800"/>
                  </a:lnTo>
                  <a:lnTo>
                    <a:pt x="192682" y="1442895"/>
                  </a:lnTo>
                  <a:lnTo>
                    <a:pt x="147393" y="1428831"/>
                  </a:lnTo>
                  <a:lnTo>
                    <a:pt x="106405" y="1406578"/>
                  </a:lnTo>
                  <a:lnTo>
                    <a:pt x="70691" y="1377108"/>
                  </a:lnTo>
                  <a:lnTo>
                    <a:pt x="41221" y="1341394"/>
                  </a:lnTo>
                  <a:lnTo>
                    <a:pt x="18968" y="1300406"/>
                  </a:lnTo>
                  <a:lnTo>
                    <a:pt x="4904" y="1255117"/>
                  </a:lnTo>
                  <a:lnTo>
                    <a:pt x="0" y="1206500"/>
                  </a:lnTo>
                  <a:lnTo>
                    <a:pt x="0" y="241300"/>
                  </a:lnTo>
                  <a:close/>
                </a:path>
              </a:pathLst>
            </a:custGeom>
            <a:ln w="25908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01467" y="3063239"/>
              <a:ext cx="945642" cy="7871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80003" y="3063239"/>
              <a:ext cx="3868674" cy="7871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74135" y="3489959"/>
              <a:ext cx="1686306" cy="78714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93335" y="3489959"/>
              <a:ext cx="685038" cy="78714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01183" y="3489959"/>
              <a:ext cx="1273302" cy="78714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653283" y="3901439"/>
              <a:ext cx="3797046" cy="89687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919216" y="3901439"/>
              <a:ext cx="976121" cy="896874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442671" y="1709674"/>
            <a:ext cx="8210550" cy="42138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06450" marR="3265170" indent="-794385">
              <a:lnSpc>
                <a:spcPct val="100000"/>
              </a:lnSpc>
              <a:spcBef>
                <a:spcPts val="105"/>
              </a:spcBef>
            </a:pPr>
            <a:r>
              <a:rPr sz="3200" spc="15" dirty="0">
                <a:solidFill>
                  <a:srgbClr val="FFFFFF"/>
                </a:solidFill>
                <a:latin typeface="Sylfaen"/>
                <a:cs typeface="Sylfaen"/>
              </a:rPr>
              <a:t>ST</a:t>
            </a:r>
            <a:r>
              <a:rPr sz="3200" spc="-20" dirty="0">
                <a:solidFill>
                  <a:srgbClr val="FFFFFF"/>
                </a:solidFill>
                <a:latin typeface="Sylfaen"/>
                <a:cs typeface="Sylfaen"/>
              </a:rPr>
              <a:t> </a:t>
            </a:r>
            <a:r>
              <a:rPr sz="3200" spc="-150" dirty="0">
                <a:solidFill>
                  <a:srgbClr val="FFFFFF"/>
                </a:solidFill>
                <a:latin typeface="Sylfaen"/>
                <a:cs typeface="Sylfaen"/>
              </a:rPr>
              <a:t>елевація</a:t>
            </a:r>
            <a:r>
              <a:rPr sz="3200" spc="10" dirty="0">
                <a:solidFill>
                  <a:srgbClr val="FFFFFF"/>
                </a:solidFill>
                <a:latin typeface="Sylfaen"/>
                <a:cs typeface="Sylfaen"/>
              </a:rPr>
              <a:t> </a:t>
            </a:r>
            <a:r>
              <a:rPr sz="3200" spc="-45" dirty="0">
                <a:solidFill>
                  <a:srgbClr val="FFFFFF"/>
                </a:solidFill>
                <a:latin typeface="Sylfaen"/>
                <a:cs typeface="Sylfaen"/>
              </a:rPr>
              <a:t>або</a:t>
            </a:r>
            <a:r>
              <a:rPr sz="3200" spc="-15" dirty="0">
                <a:solidFill>
                  <a:srgbClr val="FFFFFF"/>
                </a:solidFill>
                <a:latin typeface="Sylfaen"/>
                <a:cs typeface="Sylfaen"/>
              </a:rPr>
              <a:t> </a:t>
            </a:r>
            <a:r>
              <a:rPr sz="3200" spc="-85" dirty="0">
                <a:solidFill>
                  <a:srgbClr val="FFFFFF"/>
                </a:solidFill>
                <a:latin typeface="Sylfaen"/>
                <a:cs typeface="Sylfaen"/>
              </a:rPr>
              <a:t>нова</a:t>
            </a:r>
            <a:r>
              <a:rPr sz="3200" spc="-5" dirty="0">
                <a:solidFill>
                  <a:srgbClr val="FFFFFF"/>
                </a:solidFill>
                <a:latin typeface="Sylfaen"/>
                <a:cs typeface="Sylfaen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Sylfaen"/>
                <a:cs typeface="Sylfaen"/>
              </a:rPr>
              <a:t>БЛНПГ </a:t>
            </a:r>
            <a:r>
              <a:rPr sz="3200" spc="-785" dirty="0">
                <a:solidFill>
                  <a:srgbClr val="FFFFFF"/>
                </a:solidFill>
                <a:latin typeface="Sylfaen"/>
                <a:cs typeface="Sylfaen"/>
              </a:rPr>
              <a:t> </a:t>
            </a:r>
            <a:r>
              <a:rPr sz="3200" spc="-30" dirty="0">
                <a:solidFill>
                  <a:srgbClr val="85D1EB"/>
                </a:solidFill>
                <a:latin typeface="Sylfaen"/>
                <a:cs typeface="Sylfaen"/>
              </a:rPr>
              <a:t>ГКС</a:t>
            </a:r>
            <a:r>
              <a:rPr sz="3200" spc="-10" dirty="0">
                <a:solidFill>
                  <a:srgbClr val="85D1EB"/>
                </a:solidFill>
                <a:latin typeface="Sylfaen"/>
                <a:cs typeface="Sylfaen"/>
              </a:rPr>
              <a:t> </a:t>
            </a:r>
            <a:r>
              <a:rPr sz="3200" spc="25" dirty="0">
                <a:solidFill>
                  <a:srgbClr val="85D1EB"/>
                </a:solidFill>
                <a:latin typeface="Sylfaen"/>
                <a:cs typeface="Sylfaen"/>
              </a:rPr>
              <a:t>з</a:t>
            </a:r>
            <a:r>
              <a:rPr sz="3200" spc="-10" dirty="0">
                <a:solidFill>
                  <a:srgbClr val="85D1EB"/>
                </a:solidFill>
                <a:latin typeface="Sylfaen"/>
                <a:cs typeface="Sylfaen"/>
              </a:rPr>
              <a:t> </a:t>
            </a:r>
            <a:r>
              <a:rPr sz="3200" spc="-105" dirty="0">
                <a:solidFill>
                  <a:srgbClr val="85D1EB"/>
                </a:solidFill>
                <a:latin typeface="Sylfaen"/>
                <a:cs typeface="Sylfaen"/>
              </a:rPr>
              <a:t>елевацією</a:t>
            </a:r>
            <a:r>
              <a:rPr sz="3200" spc="5" dirty="0">
                <a:solidFill>
                  <a:srgbClr val="85D1EB"/>
                </a:solidFill>
                <a:latin typeface="Sylfaen"/>
                <a:cs typeface="Sylfaen"/>
              </a:rPr>
              <a:t> </a:t>
            </a:r>
            <a:r>
              <a:rPr sz="3200" spc="15" dirty="0">
                <a:solidFill>
                  <a:srgbClr val="85D1EB"/>
                </a:solidFill>
                <a:latin typeface="Sylfaen"/>
                <a:cs typeface="Sylfaen"/>
              </a:rPr>
              <a:t>ST</a:t>
            </a:r>
            <a:endParaRPr sz="3200">
              <a:latin typeface="Sylfaen"/>
              <a:cs typeface="Sylfaen"/>
            </a:endParaRPr>
          </a:p>
          <a:p>
            <a:pPr>
              <a:lnSpc>
                <a:spcPct val="100000"/>
              </a:lnSpc>
            </a:pPr>
            <a:endParaRPr sz="2700">
              <a:latin typeface="Sylfaen"/>
              <a:cs typeface="Sylfaen"/>
            </a:endParaRPr>
          </a:p>
          <a:p>
            <a:pPr marL="2379980" marR="1942464" algn="ctr">
              <a:lnSpc>
                <a:spcPct val="100000"/>
              </a:lnSpc>
            </a:pPr>
            <a:r>
              <a:rPr sz="2800" spc="10" dirty="0">
                <a:solidFill>
                  <a:srgbClr val="FFFFFF"/>
                </a:solidFill>
                <a:latin typeface="Sylfaen"/>
                <a:cs typeface="Sylfaen"/>
              </a:rPr>
              <a:t>ST</a:t>
            </a:r>
            <a:r>
              <a:rPr sz="2800" spc="-10" dirty="0">
                <a:solidFill>
                  <a:srgbClr val="FFFFFF"/>
                </a:solidFill>
                <a:latin typeface="Sylfaen"/>
                <a:cs typeface="Sylfaen"/>
              </a:rPr>
              <a:t> </a:t>
            </a:r>
            <a:r>
              <a:rPr sz="2800" spc="-130" dirty="0">
                <a:solidFill>
                  <a:srgbClr val="FFFFFF"/>
                </a:solidFill>
                <a:latin typeface="Sylfaen"/>
                <a:cs typeface="Sylfaen"/>
              </a:rPr>
              <a:t>депресія</a:t>
            </a:r>
            <a:r>
              <a:rPr sz="2800" spc="-15" dirty="0">
                <a:solidFill>
                  <a:srgbClr val="FFFFFF"/>
                </a:solidFill>
                <a:latin typeface="Sylfaen"/>
                <a:cs typeface="Sylfaen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Sylfaen"/>
                <a:cs typeface="Sylfaen"/>
              </a:rPr>
              <a:t>або</a:t>
            </a:r>
            <a:r>
              <a:rPr sz="2800" spc="-35" dirty="0">
                <a:solidFill>
                  <a:srgbClr val="FFFFFF"/>
                </a:solidFill>
                <a:latin typeface="Sylfaen"/>
                <a:cs typeface="Sylfaen"/>
              </a:rPr>
              <a:t> </a:t>
            </a:r>
            <a:r>
              <a:rPr sz="2800" spc="-130" dirty="0">
                <a:solidFill>
                  <a:srgbClr val="FFFFFF"/>
                </a:solidFill>
                <a:latin typeface="Sylfaen"/>
                <a:cs typeface="Sylfaen"/>
              </a:rPr>
              <a:t>динамічна </a:t>
            </a:r>
            <a:r>
              <a:rPr sz="2800" spc="-685" dirty="0">
                <a:solidFill>
                  <a:srgbClr val="FFFFFF"/>
                </a:solidFill>
                <a:latin typeface="Sylfaen"/>
                <a:cs typeface="Sylfaen"/>
              </a:rPr>
              <a:t> </a:t>
            </a:r>
            <a:r>
              <a:rPr sz="2800" spc="-125" dirty="0">
                <a:solidFill>
                  <a:srgbClr val="FFFFFF"/>
                </a:solidFill>
                <a:latin typeface="Sylfaen"/>
                <a:cs typeface="Sylfaen"/>
              </a:rPr>
              <a:t>інверсія</a:t>
            </a:r>
            <a:r>
              <a:rPr sz="2800" spc="-5" dirty="0">
                <a:solidFill>
                  <a:srgbClr val="FFFFFF"/>
                </a:solidFill>
                <a:latin typeface="Sylfaen"/>
                <a:cs typeface="Sylfaen"/>
              </a:rPr>
              <a:t> </a:t>
            </a:r>
            <a:r>
              <a:rPr sz="2800" spc="30" dirty="0">
                <a:solidFill>
                  <a:srgbClr val="FFFFFF"/>
                </a:solidFill>
                <a:latin typeface="Sylfaen"/>
                <a:cs typeface="Sylfaen"/>
              </a:rPr>
              <a:t>T</a:t>
            </a:r>
            <a:r>
              <a:rPr sz="2800" dirty="0">
                <a:solidFill>
                  <a:srgbClr val="FFFFFF"/>
                </a:solidFill>
                <a:latin typeface="Sylfaen"/>
                <a:cs typeface="Sylfaen"/>
              </a:rPr>
              <a:t> </a:t>
            </a:r>
            <a:r>
              <a:rPr sz="2800" spc="-125" dirty="0">
                <a:solidFill>
                  <a:srgbClr val="FFFFFF"/>
                </a:solidFill>
                <a:latin typeface="Sylfaen"/>
                <a:cs typeface="Sylfaen"/>
              </a:rPr>
              <a:t>зубця</a:t>
            </a:r>
            <a:endParaRPr sz="2800">
              <a:latin typeface="Sylfaen"/>
              <a:cs typeface="Sylfaen"/>
            </a:endParaRPr>
          </a:p>
          <a:p>
            <a:pPr marL="428625" algn="ctr">
              <a:lnSpc>
                <a:spcPts val="3800"/>
              </a:lnSpc>
            </a:pPr>
            <a:r>
              <a:rPr sz="3200" spc="-30" dirty="0">
                <a:solidFill>
                  <a:srgbClr val="85D1EB"/>
                </a:solidFill>
                <a:latin typeface="Sylfaen"/>
                <a:cs typeface="Sylfaen"/>
              </a:rPr>
              <a:t>ГКС</a:t>
            </a:r>
            <a:r>
              <a:rPr sz="3200" spc="-15" dirty="0">
                <a:solidFill>
                  <a:srgbClr val="85D1EB"/>
                </a:solidFill>
                <a:latin typeface="Sylfaen"/>
                <a:cs typeface="Sylfaen"/>
              </a:rPr>
              <a:t> </a:t>
            </a:r>
            <a:r>
              <a:rPr sz="3200" spc="-45" dirty="0">
                <a:solidFill>
                  <a:srgbClr val="85D1EB"/>
                </a:solidFill>
                <a:latin typeface="Sylfaen"/>
                <a:cs typeface="Sylfaen"/>
              </a:rPr>
              <a:t>без</a:t>
            </a:r>
            <a:r>
              <a:rPr sz="3200" dirty="0">
                <a:solidFill>
                  <a:srgbClr val="85D1EB"/>
                </a:solidFill>
                <a:latin typeface="Sylfaen"/>
                <a:cs typeface="Sylfaen"/>
              </a:rPr>
              <a:t> </a:t>
            </a:r>
            <a:r>
              <a:rPr sz="3200" spc="-105" dirty="0">
                <a:solidFill>
                  <a:srgbClr val="85D1EB"/>
                </a:solidFill>
                <a:latin typeface="Sylfaen"/>
                <a:cs typeface="Sylfaen"/>
              </a:rPr>
              <a:t>елевацією</a:t>
            </a:r>
            <a:r>
              <a:rPr sz="3200" spc="-15" dirty="0">
                <a:solidFill>
                  <a:srgbClr val="85D1EB"/>
                </a:solidFill>
                <a:latin typeface="Sylfaen"/>
                <a:cs typeface="Sylfaen"/>
              </a:rPr>
              <a:t> </a:t>
            </a:r>
            <a:r>
              <a:rPr sz="3200" spc="15" dirty="0">
                <a:solidFill>
                  <a:srgbClr val="85D1EB"/>
                </a:solidFill>
                <a:latin typeface="Sylfaen"/>
                <a:cs typeface="Sylfaen"/>
              </a:rPr>
              <a:t>ST</a:t>
            </a:r>
            <a:endParaRPr sz="3200">
              <a:latin typeface="Sylfaen"/>
              <a:cs typeface="Sylfae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050">
              <a:latin typeface="Sylfaen"/>
              <a:cs typeface="Sylfaen"/>
            </a:endParaRPr>
          </a:p>
          <a:p>
            <a:pPr marL="4276725">
              <a:lnSpc>
                <a:spcPts val="3340"/>
              </a:lnSpc>
            </a:pPr>
            <a:r>
              <a:rPr sz="2800" spc="-75" dirty="0">
                <a:solidFill>
                  <a:srgbClr val="FFFFFF"/>
                </a:solidFill>
                <a:latin typeface="Sylfaen"/>
                <a:cs typeface="Sylfaen"/>
              </a:rPr>
              <a:t>Неспецифічні</a:t>
            </a:r>
            <a:r>
              <a:rPr sz="2800" spc="-15" dirty="0">
                <a:solidFill>
                  <a:srgbClr val="FFFFFF"/>
                </a:solidFill>
                <a:latin typeface="Sylfaen"/>
                <a:cs typeface="Sylfaen"/>
              </a:rPr>
              <a:t> </a:t>
            </a:r>
            <a:r>
              <a:rPr sz="2800" spc="45" dirty="0">
                <a:solidFill>
                  <a:srgbClr val="FFFFFF"/>
                </a:solidFill>
                <a:latin typeface="Sylfaen"/>
                <a:cs typeface="Sylfaen"/>
              </a:rPr>
              <a:t>ЕКГ</a:t>
            </a:r>
            <a:r>
              <a:rPr sz="2800" spc="-20" dirty="0">
                <a:solidFill>
                  <a:srgbClr val="FFFFFF"/>
                </a:solidFill>
                <a:latin typeface="Sylfaen"/>
                <a:cs typeface="Sylfaen"/>
              </a:rPr>
              <a:t> </a:t>
            </a:r>
            <a:r>
              <a:rPr sz="2800" spc="-110" dirty="0">
                <a:solidFill>
                  <a:srgbClr val="FFFFFF"/>
                </a:solidFill>
                <a:latin typeface="Sylfaen"/>
                <a:cs typeface="Sylfaen"/>
              </a:rPr>
              <a:t>зміни</a:t>
            </a:r>
            <a:endParaRPr sz="2800">
              <a:latin typeface="Sylfaen"/>
              <a:cs typeface="Sylfaen"/>
            </a:endParaRPr>
          </a:p>
          <a:p>
            <a:pPr marL="4112895">
              <a:lnSpc>
                <a:spcPts val="3820"/>
              </a:lnSpc>
            </a:pPr>
            <a:r>
              <a:rPr sz="3200" spc="-105" dirty="0">
                <a:solidFill>
                  <a:srgbClr val="85D1EB"/>
                </a:solidFill>
                <a:latin typeface="Sylfaen"/>
                <a:cs typeface="Sylfaen"/>
              </a:rPr>
              <a:t>Нестабільна</a:t>
            </a:r>
            <a:r>
              <a:rPr sz="3200" spc="-45" dirty="0">
                <a:solidFill>
                  <a:srgbClr val="85D1EB"/>
                </a:solidFill>
                <a:latin typeface="Sylfaen"/>
                <a:cs typeface="Sylfaen"/>
              </a:rPr>
              <a:t> </a:t>
            </a:r>
            <a:r>
              <a:rPr sz="3200" spc="-140" dirty="0">
                <a:solidFill>
                  <a:srgbClr val="85D1EB"/>
                </a:solidFill>
                <a:latin typeface="Sylfaen"/>
                <a:cs typeface="Sylfaen"/>
              </a:rPr>
              <a:t>стенокардія</a:t>
            </a:r>
            <a:endParaRPr sz="3200">
              <a:latin typeface="Sylfaen"/>
              <a:cs typeface="Sylfae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8651" y="338327"/>
            <a:ext cx="4840986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01645" y="485978"/>
            <a:ext cx="41376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>
                <a:solidFill>
                  <a:srgbClr val="FFFFFF"/>
                </a:solidFill>
              </a:rPr>
              <a:t>Нормальна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60" dirty="0">
                <a:solidFill>
                  <a:srgbClr val="FFFFFF"/>
                </a:solidFill>
              </a:rPr>
              <a:t>ЕКГ</a:t>
            </a:r>
            <a:endParaRPr sz="44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1752600"/>
            <a:ext cx="81534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8659" y="382524"/>
            <a:ext cx="7759700" cy="1119505"/>
            <a:chOff x="708659" y="382524"/>
            <a:chExt cx="7759700" cy="11195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8659" y="382524"/>
              <a:ext cx="2911602" cy="11193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58083" y="382524"/>
              <a:ext cx="1451609" cy="111937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7515" y="382524"/>
              <a:ext cx="4411218" cy="11193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96555" y="382524"/>
              <a:ext cx="971550" cy="111937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0818" y="518286"/>
            <a:ext cx="71247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70" dirty="0">
                <a:solidFill>
                  <a:srgbClr val="FFFFFF"/>
                </a:solidFill>
              </a:rPr>
              <a:t>Депресія</a:t>
            </a:r>
            <a:r>
              <a:rPr spc="65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ST</a:t>
            </a:r>
            <a:r>
              <a:rPr spc="40" dirty="0">
                <a:solidFill>
                  <a:srgbClr val="FFFFFF"/>
                </a:solidFill>
              </a:rPr>
              <a:t> </a:t>
            </a:r>
            <a:r>
              <a:rPr spc="-25" dirty="0">
                <a:solidFill>
                  <a:srgbClr val="FFFFFF"/>
                </a:solidFill>
              </a:rPr>
              <a:t>і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15" dirty="0">
                <a:solidFill>
                  <a:srgbClr val="FFFFFF"/>
                </a:solidFill>
              </a:rPr>
              <a:t>інверсія</a:t>
            </a:r>
            <a:r>
              <a:rPr spc="50" dirty="0">
                <a:solidFill>
                  <a:srgbClr val="FFFFFF"/>
                </a:solidFill>
              </a:rPr>
              <a:t> </a:t>
            </a:r>
            <a:r>
              <a:rPr spc="-40" dirty="0">
                <a:solidFill>
                  <a:srgbClr val="FFFFFF"/>
                </a:solidFill>
              </a:rPr>
              <a:t>зубця</a:t>
            </a:r>
            <a:r>
              <a:rPr spc="6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T</a:t>
            </a: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1000" y="1447800"/>
            <a:ext cx="84582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86255" y="338327"/>
            <a:ext cx="6605905" cy="1229360"/>
            <a:chOff x="1286255" y="338327"/>
            <a:chExt cx="6605905" cy="1229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6255" y="338327"/>
              <a:ext cx="5891022" cy="122910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51091" y="338327"/>
              <a:ext cx="1440941" cy="122910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18869" y="485978"/>
            <a:ext cx="59067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88590" algn="l"/>
              </a:tabLst>
            </a:pPr>
            <a:r>
              <a:rPr sz="4400" spc="5" dirty="0">
                <a:solidFill>
                  <a:srgbClr val="FFFFFF"/>
                </a:solidFill>
              </a:rPr>
              <a:t>Елевація	</a:t>
            </a:r>
            <a:r>
              <a:rPr sz="4400" spc="-25" dirty="0">
                <a:solidFill>
                  <a:srgbClr val="FFFFFF"/>
                </a:solidFill>
              </a:rPr>
              <a:t>сегменту</a:t>
            </a:r>
            <a:r>
              <a:rPr sz="4400" spc="-4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ST</a:t>
            </a:r>
            <a:endParaRPr sz="4400"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1123" y="1484375"/>
            <a:ext cx="8077200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6072" y="77723"/>
            <a:ext cx="8166734" cy="1729105"/>
            <a:chOff x="576072" y="77723"/>
            <a:chExt cx="8166734" cy="1729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6072" y="77723"/>
              <a:ext cx="8166354" cy="11193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94760" y="687323"/>
              <a:ext cx="1585722" cy="111937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86125" marR="5080" indent="-321945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FFFFFF"/>
                </a:solidFill>
              </a:rPr>
              <a:t>Нова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-35" dirty="0">
                <a:solidFill>
                  <a:srgbClr val="FFFFFF"/>
                </a:solidFill>
              </a:rPr>
              <a:t>блокада</a:t>
            </a:r>
            <a:r>
              <a:rPr spc="50" dirty="0">
                <a:solidFill>
                  <a:srgbClr val="FFFFFF"/>
                </a:solidFill>
              </a:rPr>
              <a:t> </a:t>
            </a:r>
            <a:r>
              <a:rPr spc="40" dirty="0">
                <a:solidFill>
                  <a:srgbClr val="FFFFFF"/>
                </a:solidFill>
              </a:rPr>
              <a:t>лівої</a:t>
            </a:r>
            <a:r>
              <a:rPr spc="50" dirty="0">
                <a:solidFill>
                  <a:srgbClr val="FFFFFF"/>
                </a:solidFill>
              </a:rPr>
              <a:t> </a:t>
            </a:r>
            <a:r>
              <a:rPr spc="-100" dirty="0">
                <a:solidFill>
                  <a:srgbClr val="FFFFFF"/>
                </a:solidFill>
              </a:rPr>
              <a:t>ніжки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-75" dirty="0">
                <a:solidFill>
                  <a:srgbClr val="FFFFFF"/>
                </a:solidFill>
              </a:rPr>
              <a:t>пучка </a:t>
            </a:r>
            <a:r>
              <a:rPr spc="-1045" dirty="0">
                <a:solidFill>
                  <a:srgbClr val="FFFFFF"/>
                </a:solidFill>
              </a:rPr>
              <a:t> </a:t>
            </a:r>
            <a:r>
              <a:rPr spc="-35" dirty="0">
                <a:solidFill>
                  <a:srgbClr val="FFFFFF"/>
                </a:solidFill>
              </a:rPr>
              <a:t>Гіса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-6095" y="1629155"/>
            <a:ext cx="8662670" cy="5234940"/>
            <a:chOff x="-6095" y="1629155"/>
            <a:chExt cx="8662670" cy="523494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1629155"/>
              <a:ext cx="8116823" cy="46573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5181600"/>
              <a:ext cx="4648200" cy="1676400"/>
            </a:xfrm>
            <a:custGeom>
              <a:avLst/>
              <a:gdLst/>
              <a:ahLst/>
              <a:cxnLst/>
              <a:rect l="l" t="t" r="r" b="b"/>
              <a:pathLst>
                <a:path w="4648200" h="1676400">
                  <a:moveTo>
                    <a:pt x="4368800" y="0"/>
                  </a:moveTo>
                  <a:lnTo>
                    <a:pt x="279400" y="0"/>
                  </a:lnTo>
                  <a:lnTo>
                    <a:pt x="234080" y="3656"/>
                  </a:lnTo>
                  <a:lnTo>
                    <a:pt x="191088" y="14244"/>
                  </a:lnTo>
                  <a:lnTo>
                    <a:pt x="151000" y="31186"/>
                  </a:lnTo>
                  <a:lnTo>
                    <a:pt x="114390" y="53908"/>
                  </a:lnTo>
                  <a:lnTo>
                    <a:pt x="81835" y="81835"/>
                  </a:lnTo>
                  <a:lnTo>
                    <a:pt x="53908" y="114391"/>
                  </a:lnTo>
                  <a:lnTo>
                    <a:pt x="31186" y="151001"/>
                  </a:lnTo>
                  <a:lnTo>
                    <a:pt x="14244" y="191089"/>
                  </a:lnTo>
                  <a:lnTo>
                    <a:pt x="3656" y="234080"/>
                  </a:lnTo>
                  <a:lnTo>
                    <a:pt x="0" y="279400"/>
                  </a:lnTo>
                  <a:lnTo>
                    <a:pt x="0" y="1397000"/>
                  </a:lnTo>
                  <a:lnTo>
                    <a:pt x="3656" y="1442319"/>
                  </a:lnTo>
                  <a:lnTo>
                    <a:pt x="14244" y="1485310"/>
                  </a:lnTo>
                  <a:lnTo>
                    <a:pt x="31186" y="1525398"/>
                  </a:lnTo>
                  <a:lnTo>
                    <a:pt x="53908" y="1562008"/>
                  </a:lnTo>
                  <a:lnTo>
                    <a:pt x="81835" y="1594563"/>
                  </a:lnTo>
                  <a:lnTo>
                    <a:pt x="114390" y="1622490"/>
                  </a:lnTo>
                  <a:lnTo>
                    <a:pt x="151000" y="1645212"/>
                  </a:lnTo>
                  <a:lnTo>
                    <a:pt x="191088" y="1662154"/>
                  </a:lnTo>
                  <a:lnTo>
                    <a:pt x="234080" y="1672742"/>
                  </a:lnTo>
                  <a:lnTo>
                    <a:pt x="279400" y="1676399"/>
                  </a:lnTo>
                  <a:lnTo>
                    <a:pt x="4368800" y="1676399"/>
                  </a:lnTo>
                  <a:lnTo>
                    <a:pt x="4414119" y="1672742"/>
                  </a:lnTo>
                  <a:lnTo>
                    <a:pt x="4457110" y="1662154"/>
                  </a:lnTo>
                  <a:lnTo>
                    <a:pt x="4497198" y="1645212"/>
                  </a:lnTo>
                  <a:lnTo>
                    <a:pt x="4533808" y="1622490"/>
                  </a:lnTo>
                  <a:lnTo>
                    <a:pt x="4566364" y="1594563"/>
                  </a:lnTo>
                  <a:lnTo>
                    <a:pt x="4594291" y="1562008"/>
                  </a:lnTo>
                  <a:lnTo>
                    <a:pt x="4617013" y="1525398"/>
                  </a:lnTo>
                  <a:lnTo>
                    <a:pt x="4633955" y="1485310"/>
                  </a:lnTo>
                  <a:lnTo>
                    <a:pt x="4644543" y="1442319"/>
                  </a:lnTo>
                  <a:lnTo>
                    <a:pt x="4648200" y="1397000"/>
                  </a:lnTo>
                  <a:lnTo>
                    <a:pt x="4648200" y="279400"/>
                  </a:lnTo>
                  <a:lnTo>
                    <a:pt x="4644543" y="234080"/>
                  </a:lnTo>
                  <a:lnTo>
                    <a:pt x="4633955" y="191089"/>
                  </a:lnTo>
                  <a:lnTo>
                    <a:pt x="4617013" y="151001"/>
                  </a:lnTo>
                  <a:lnTo>
                    <a:pt x="4594291" y="114391"/>
                  </a:lnTo>
                  <a:lnTo>
                    <a:pt x="4566364" y="81835"/>
                  </a:lnTo>
                  <a:lnTo>
                    <a:pt x="4533808" y="53908"/>
                  </a:lnTo>
                  <a:lnTo>
                    <a:pt x="4497198" y="31186"/>
                  </a:lnTo>
                  <a:lnTo>
                    <a:pt x="4457110" y="14244"/>
                  </a:lnTo>
                  <a:lnTo>
                    <a:pt x="4414119" y="3656"/>
                  </a:lnTo>
                  <a:lnTo>
                    <a:pt x="4368800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5181600"/>
              <a:ext cx="4648200" cy="1676400"/>
            </a:xfrm>
            <a:custGeom>
              <a:avLst/>
              <a:gdLst/>
              <a:ahLst/>
              <a:cxnLst/>
              <a:rect l="l" t="t" r="r" b="b"/>
              <a:pathLst>
                <a:path w="4648200" h="1676400">
                  <a:moveTo>
                    <a:pt x="0" y="279400"/>
                  </a:moveTo>
                  <a:lnTo>
                    <a:pt x="3656" y="234080"/>
                  </a:lnTo>
                  <a:lnTo>
                    <a:pt x="14244" y="191089"/>
                  </a:lnTo>
                  <a:lnTo>
                    <a:pt x="31186" y="151001"/>
                  </a:lnTo>
                  <a:lnTo>
                    <a:pt x="53908" y="114391"/>
                  </a:lnTo>
                  <a:lnTo>
                    <a:pt x="81835" y="81835"/>
                  </a:lnTo>
                  <a:lnTo>
                    <a:pt x="114390" y="53908"/>
                  </a:lnTo>
                  <a:lnTo>
                    <a:pt x="151000" y="31186"/>
                  </a:lnTo>
                  <a:lnTo>
                    <a:pt x="191088" y="14244"/>
                  </a:lnTo>
                  <a:lnTo>
                    <a:pt x="234080" y="3656"/>
                  </a:lnTo>
                  <a:lnTo>
                    <a:pt x="279400" y="0"/>
                  </a:lnTo>
                  <a:lnTo>
                    <a:pt x="4368800" y="0"/>
                  </a:lnTo>
                  <a:lnTo>
                    <a:pt x="4414119" y="3656"/>
                  </a:lnTo>
                  <a:lnTo>
                    <a:pt x="4457110" y="14244"/>
                  </a:lnTo>
                  <a:lnTo>
                    <a:pt x="4497198" y="31186"/>
                  </a:lnTo>
                  <a:lnTo>
                    <a:pt x="4533808" y="53908"/>
                  </a:lnTo>
                  <a:lnTo>
                    <a:pt x="4566364" y="81835"/>
                  </a:lnTo>
                  <a:lnTo>
                    <a:pt x="4594291" y="114391"/>
                  </a:lnTo>
                  <a:lnTo>
                    <a:pt x="4617013" y="151001"/>
                  </a:lnTo>
                  <a:lnTo>
                    <a:pt x="4633955" y="191089"/>
                  </a:lnTo>
                  <a:lnTo>
                    <a:pt x="4644543" y="234080"/>
                  </a:lnTo>
                  <a:lnTo>
                    <a:pt x="4648200" y="279400"/>
                  </a:lnTo>
                  <a:lnTo>
                    <a:pt x="4648200" y="1397000"/>
                  </a:lnTo>
                  <a:lnTo>
                    <a:pt x="4644543" y="1442319"/>
                  </a:lnTo>
                  <a:lnTo>
                    <a:pt x="4633955" y="1485310"/>
                  </a:lnTo>
                  <a:lnTo>
                    <a:pt x="4617013" y="1525398"/>
                  </a:lnTo>
                  <a:lnTo>
                    <a:pt x="4594291" y="1562008"/>
                  </a:lnTo>
                  <a:lnTo>
                    <a:pt x="4566364" y="1594563"/>
                  </a:lnTo>
                  <a:lnTo>
                    <a:pt x="4533808" y="1622490"/>
                  </a:lnTo>
                  <a:lnTo>
                    <a:pt x="4497198" y="1645212"/>
                  </a:lnTo>
                  <a:lnTo>
                    <a:pt x="4457110" y="1662154"/>
                  </a:lnTo>
                  <a:lnTo>
                    <a:pt x="4414119" y="1672742"/>
                  </a:lnTo>
                  <a:lnTo>
                    <a:pt x="4368800" y="1676399"/>
                  </a:lnTo>
                  <a:lnTo>
                    <a:pt x="279400" y="1676399"/>
                  </a:lnTo>
                  <a:lnTo>
                    <a:pt x="234080" y="1672742"/>
                  </a:lnTo>
                  <a:lnTo>
                    <a:pt x="191088" y="1662154"/>
                  </a:lnTo>
                  <a:lnTo>
                    <a:pt x="151000" y="1645212"/>
                  </a:lnTo>
                  <a:lnTo>
                    <a:pt x="114390" y="1622490"/>
                  </a:lnTo>
                  <a:lnTo>
                    <a:pt x="81835" y="1594563"/>
                  </a:lnTo>
                  <a:lnTo>
                    <a:pt x="53908" y="1562008"/>
                  </a:lnTo>
                  <a:lnTo>
                    <a:pt x="31186" y="1525398"/>
                  </a:lnTo>
                  <a:lnTo>
                    <a:pt x="14244" y="1485310"/>
                  </a:lnTo>
                  <a:lnTo>
                    <a:pt x="3656" y="1442319"/>
                  </a:lnTo>
                  <a:lnTo>
                    <a:pt x="0" y="1397000"/>
                  </a:lnTo>
                  <a:lnTo>
                    <a:pt x="0" y="279400"/>
                  </a:lnTo>
                  <a:close/>
                </a:path>
              </a:pathLst>
            </a:custGeom>
            <a:ln w="12191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60731" y="5238750"/>
            <a:ext cx="3782060" cy="155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0080"/>
                </a:solidFill>
                <a:latin typeface="Microsoft Sans Serif"/>
                <a:cs typeface="Microsoft Sans Serif"/>
              </a:rPr>
              <a:t>QRS</a:t>
            </a:r>
            <a:r>
              <a:rPr sz="2000" spc="-15" dirty="0">
                <a:solidFill>
                  <a:srgbClr val="00008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0080"/>
                </a:solidFill>
                <a:latin typeface="Microsoft Sans Serif"/>
                <a:cs typeface="Microsoft Sans Serif"/>
              </a:rPr>
              <a:t>&gt;</a:t>
            </a:r>
            <a:r>
              <a:rPr sz="2000" spc="-10" dirty="0">
                <a:solidFill>
                  <a:srgbClr val="00008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0080"/>
                </a:solidFill>
                <a:latin typeface="Microsoft Sans Serif"/>
                <a:cs typeface="Microsoft Sans Serif"/>
              </a:rPr>
              <a:t>0.12</a:t>
            </a:r>
            <a:r>
              <a:rPr sz="2000" spc="-10" dirty="0">
                <a:solidFill>
                  <a:srgbClr val="00008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0080"/>
                </a:solidFill>
                <a:latin typeface="Microsoft Sans Serif"/>
                <a:cs typeface="Microsoft Sans Serif"/>
              </a:rPr>
              <a:t>с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000080"/>
                </a:solidFill>
                <a:latin typeface="Microsoft Sans Serif"/>
                <a:cs typeface="Microsoft Sans Serif"/>
              </a:rPr>
              <a:t>Відхилення</a:t>
            </a:r>
            <a:r>
              <a:rPr sz="2000" dirty="0">
                <a:solidFill>
                  <a:srgbClr val="000080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0080"/>
                </a:solidFill>
                <a:latin typeface="Microsoft Sans Serif"/>
                <a:cs typeface="Microsoft Sans Serif"/>
              </a:rPr>
              <a:t>ЕВС</a:t>
            </a:r>
            <a:r>
              <a:rPr sz="2000" spc="20" dirty="0">
                <a:solidFill>
                  <a:srgbClr val="000080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0080"/>
                </a:solidFill>
                <a:latin typeface="Microsoft Sans Serif"/>
                <a:cs typeface="Microsoft Sans Serif"/>
              </a:rPr>
              <a:t>вліво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20" dirty="0">
                <a:solidFill>
                  <a:srgbClr val="000080"/>
                </a:solidFill>
                <a:latin typeface="Microsoft Sans Serif"/>
                <a:cs typeface="Microsoft Sans Serif"/>
              </a:rPr>
              <a:t>Високий </a:t>
            </a:r>
            <a:r>
              <a:rPr sz="2000" dirty="0">
                <a:solidFill>
                  <a:srgbClr val="000080"/>
                </a:solidFill>
                <a:latin typeface="Microsoft Sans Serif"/>
                <a:cs typeface="Microsoft Sans Serif"/>
              </a:rPr>
              <a:t>S</a:t>
            </a:r>
            <a:r>
              <a:rPr sz="2000" spc="10" dirty="0">
                <a:solidFill>
                  <a:srgbClr val="00008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0080"/>
                </a:solidFill>
                <a:latin typeface="Microsoft Sans Serif"/>
                <a:cs typeface="Microsoft Sans Serif"/>
              </a:rPr>
              <a:t>зубець</a:t>
            </a:r>
            <a:r>
              <a:rPr sz="2000" spc="-5" dirty="0">
                <a:solidFill>
                  <a:srgbClr val="000080"/>
                </a:solidFill>
                <a:latin typeface="Microsoft Sans Serif"/>
                <a:cs typeface="Microsoft Sans Serif"/>
              </a:rPr>
              <a:t> V1-V3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20" dirty="0">
                <a:solidFill>
                  <a:srgbClr val="000080"/>
                </a:solidFill>
                <a:latin typeface="Microsoft Sans Serif"/>
                <a:cs typeface="Microsoft Sans Serif"/>
              </a:rPr>
              <a:t>Високий </a:t>
            </a:r>
            <a:r>
              <a:rPr sz="2000" dirty="0">
                <a:solidFill>
                  <a:srgbClr val="000080"/>
                </a:solidFill>
                <a:latin typeface="Microsoft Sans Serif"/>
                <a:cs typeface="Microsoft Sans Serif"/>
              </a:rPr>
              <a:t>R</a:t>
            </a:r>
            <a:r>
              <a:rPr sz="2000" spc="15" dirty="0">
                <a:solidFill>
                  <a:srgbClr val="00008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0080"/>
                </a:solidFill>
                <a:latin typeface="Microsoft Sans Serif"/>
                <a:cs typeface="Microsoft Sans Serif"/>
              </a:rPr>
              <a:t>зубець</a:t>
            </a:r>
            <a:r>
              <a:rPr sz="2000" spc="-5" dirty="0">
                <a:solidFill>
                  <a:srgbClr val="00008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0080"/>
                </a:solidFill>
                <a:latin typeface="Microsoft Sans Serif"/>
                <a:cs typeface="Microsoft Sans Serif"/>
              </a:rPr>
              <a:t>1,</a:t>
            </a:r>
            <a:r>
              <a:rPr sz="2000" spc="-5" dirty="0">
                <a:solidFill>
                  <a:srgbClr val="00008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0080"/>
                </a:solidFill>
                <a:latin typeface="Microsoft Sans Serif"/>
                <a:cs typeface="Microsoft Sans Serif"/>
              </a:rPr>
              <a:t>aVL,</a:t>
            </a:r>
            <a:r>
              <a:rPr sz="2000" spc="5" dirty="0">
                <a:solidFill>
                  <a:srgbClr val="00008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0080"/>
                </a:solidFill>
                <a:latin typeface="Microsoft Sans Serif"/>
                <a:cs typeface="Microsoft Sans Serif"/>
              </a:rPr>
              <a:t>V5-V6</a:t>
            </a:r>
            <a:endParaRPr sz="2000">
              <a:latin typeface="Microsoft Sans Serif"/>
              <a:cs typeface="Microsoft Sans Serif"/>
            </a:endParaRPr>
          </a:p>
          <a:p>
            <a:pPr marL="152400">
              <a:lnSpc>
                <a:spcPct val="100000"/>
              </a:lnSpc>
            </a:pPr>
            <a:r>
              <a:rPr sz="2000" spc="-85" dirty="0">
                <a:solidFill>
                  <a:srgbClr val="000080"/>
                </a:solidFill>
                <a:latin typeface="Microsoft Sans Serif"/>
                <a:cs typeface="Microsoft Sans Serif"/>
              </a:rPr>
              <a:t>з</a:t>
            </a:r>
            <a:r>
              <a:rPr sz="2000" spc="-5" dirty="0">
                <a:solidFill>
                  <a:srgbClr val="000080"/>
                </a:solidFill>
                <a:latin typeface="Microsoft Sans Serif"/>
                <a:cs typeface="Microsoft Sans Serif"/>
              </a:rPr>
              <a:t> інверсією</a:t>
            </a:r>
            <a:r>
              <a:rPr sz="2000" spc="-15" dirty="0">
                <a:solidFill>
                  <a:srgbClr val="00008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0080"/>
                </a:solidFill>
                <a:latin typeface="Microsoft Sans Serif"/>
                <a:cs typeface="Microsoft Sans Serif"/>
              </a:rPr>
              <a:t>зубця</a:t>
            </a:r>
            <a:r>
              <a:rPr sz="2000" spc="-10" dirty="0">
                <a:solidFill>
                  <a:srgbClr val="00008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0080"/>
                </a:solidFill>
                <a:latin typeface="Microsoft Sans Serif"/>
                <a:cs typeface="Microsoft Sans Serif"/>
              </a:rPr>
              <a:t>Т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7363" y="420623"/>
            <a:ext cx="7278370" cy="1370965"/>
            <a:chOff x="1007363" y="420623"/>
            <a:chExt cx="7278370" cy="13709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7363" y="420623"/>
              <a:ext cx="7277861" cy="7871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5544" y="992123"/>
              <a:ext cx="5825489" cy="79933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15339" y="364388"/>
            <a:ext cx="6735445" cy="1174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4055" marR="5080" indent="-681990">
              <a:lnSpc>
                <a:spcPct val="134600"/>
              </a:lnSpc>
              <a:spcBef>
                <a:spcPts val="100"/>
              </a:spcBef>
            </a:pPr>
            <a:r>
              <a:rPr sz="2800" spc="-30" dirty="0"/>
              <a:t>Маркери</a:t>
            </a:r>
            <a:r>
              <a:rPr sz="2800" spc="35" dirty="0"/>
              <a:t> </a:t>
            </a:r>
            <a:r>
              <a:rPr sz="2800" spc="-35" dirty="0"/>
              <a:t>пошкодження</a:t>
            </a:r>
            <a:r>
              <a:rPr sz="2800" spc="55" dirty="0"/>
              <a:t> </a:t>
            </a:r>
            <a:r>
              <a:rPr sz="2800" spc="-40" dirty="0"/>
              <a:t>міокарду</a:t>
            </a:r>
            <a:r>
              <a:rPr sz="2800" spc="55" dirty="0"/>
              <a:t> </a:t>
            </a:r>
            <a:r>
              <a:rPr sz="2800" spc="-15" dirty="0"/>
              <a:t>повинні </a:t>
            </a:r>
            <a:r>
              <a:rPr sz="2800" spc="-730" dirty="0"/>
              <a:t> </a:t>
            </a:r>
            <a:r>
              <a:rPr sz="2800" spc="-10" dirty="0"/>
              <a:t>відповідати</a:t>
            </a:r>
            <a:r>
              <a:rPr sz="2800" spc="45" dirty="0"/>
              <a:t> </a:t>
            </a:r>
            <a:r>
              <a:rPr sz="2800" spc="-20" dirty="0"/>
              <a:t>наступним</a:t>
            </a:r>
            <a:r>
              <a:rPr sz="2800" spc="25" dirty="0"/>
              <a:t> </a:t>
            </a:r>
            <a:r>
              <a:rPr sz="2800" spc="-30" dirty="0"/>
              <a:t>вимогам:</a:t>
            </a:r>
            <a:endParaRPr sz="2800"/>
          </a:p>
        </p:txBody>
      </p:sp>
      <p:grpSp>
        <p:nvGrpSpPr>
          <p:cNvPr id="6" name="object 6"/>
          <p:cNvGrpSpPr/>
          <p:nvPr/>
        </p:nvGrpSpPr>
        <p:grpSpPr>
          <a:xfrm>
            <a:off x="541019" y="2296667"/>
            <a:ext cx="8550910" cy="3896360"/>
            <a:chOff x="541019" y="2296667"/>
            <a:chExt cx="8550910" cy="389636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1039" y="2296667"/>
              <a:ext cx="6448806" cy="67741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2494775"/>
              <a:ext cx="227825" cy="2293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2501899"/>
              <a:ext cx="190500" cy="1920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1039" y="2662427"/>
              <a:ext cx="4427982" cy="6774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1039" y="3101339"/>
              <a:ext cx="8390382" cy="67741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3299447"/>
              <a:ext cx="227825" cy="22937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3306571"/>
              <a:ext cx="190500" cy="1920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1039" y="3467100"/>
              <a:ext cx="6813042" cy="6774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1039" y="3906011"/>
              <a:ext cx="7347966" cy="67741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4104119"/>
              <a:ext cx="227825" cy="22937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4111244"/>
              <a:ext cx="190500" cy="1920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1039" y="4271772"/>
              <a:ext cx="8038338" cy="6774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01039" y="4710683"/>
              <a:ext cx="7741158" cy="67741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4908791"/>
              <a:ext cx="227825" cy="22937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4915916"/>
              <a:ext cx="190500" cy="19202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1039" y="5149595"/>
              <a:ext cx="8135874" cy="67741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5347703"/>
              <a:ext cx="227825" cy="22937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5354827"/>
              <a:ext cx="190500" cy="19202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1039" y="5515355"/>
              <a:ext cx="3717798" cy="677418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879144" y="2375408"/>
            <a:ext cx="7928609" cy="3610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4945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Забезпечувати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діагностику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незначних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пошкодженнях(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чутливість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).</a:t>
            </a:r>
            <a:endParaRPr sz="24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575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Бути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присутніми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високій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концентрації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міокарді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бути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відсутніми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інших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тканинах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специфічність).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Появлятись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якомога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раніше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зберігатись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якомога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довше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рання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ретроспективна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діагностика).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Рівень</a:t>
            </a:r>
            <a:r>
              <a:rPr sz="24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маркера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пропорційний</a:t>
            </a:r>
            <a:r>
              <a:rPr sz="24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об’єму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пошкодження.</a:t>
            </a:r>
            <a:endParaRPr sz="2400">
              <a:latin typeface="Microsoft Sans Serif"/>
              <a:cs typeface="Microsoft Sans Serif"/>
            </a:endParaRPr>
          </a:p>
          <a:p>
            <a:pPr marL="12700" marR="262890">
              <a:lnSpc>
                <a:spcPct val="100000"/>
              </a:lnSpc>
              <a:spcBef>
                <a:spcPts val="575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Метод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визначення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повинен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бути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недорогим,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що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легко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виконується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швидким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9972" y="201168"/>
            <a:ext cx="6578346" cy="12291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32585" y="349122"/>
            <a:ext cx="588581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40" dirty="0"/>
              <a:t>Кардіальні</a:t>
            </a:r>
            <a:r>
              <a:rPr sz="4400" spc="-45" dirty="0"/>
              <a:t> </a:t>
            </a:r>
            <a:r>
              <a:rPr sz="4400" spc="-40" dirty="0"/>
              <a:t>біомаркери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541019" y="1260347"/>
            <a:ext cx="3155950" cy="787400"/>
            <a:chOff x="541019" y="1260347"/>
            <a:chExt cx="3155950" cy="7874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1019" y="1490484"/>
              <a:ext cx="256806" cy="26440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39" y="1498091"/>
              <a:ext cx="216408" cy="2240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0559" y="1260347"/>
              <a:ext cx="683514" cy="7871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3919" y="1751120"/>
              <a:ext cx="2599182" cy="769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6967" y="1260347"/>
              <a:ext cx="1860042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80487" y="1260347"/>
              <a:ext cx="1315974" cy="787146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856488" y="2217407"/>
            <a:ext cx="3750310" cy="4641215"/>
            <a:chOff x="856488" y="2217407"/>
            <a:chExt cx="3750310" cy="4641215"/>
          </a:xfrm>
        </p:grpSpPr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6488" y="2240292"/>
              <a:ext cx="459486" cy="52957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32332" y="2217407"/>
              <a:ext cx="3190494" cy="56770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6488" y="2575572"/>
              <a:ext cx="459486" cy="52957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32332" y="2552699"/>
              <a:ext cx="2242566" cy="56768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35808" y="2552699"/>
              <a:ext cx="424421" cy="56768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21152" y="2552699"/>
              <a:ext cx="1000505" cy="56768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32332" y="2827019"/>
              <a:ext cx="2398014" cy="56768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6488" y="3185172"/>
              <a:ext cx="459486" cy="52957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2332" y="3162300"/>
              <a:ext cx="2768346" cy="56768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32332" y="3436619"/>
              <a:ext cx="2530601" cy="56768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6488" y="3794772"/>
              <a:ext cx="459486" cy="52957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32332" y="3771900"/>
              <a:ext cx="3423666" cy="56768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32332" y="4046220"/>
              <a:ext cx="2169414" cy="56768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32332" y="4320539"/>
              <a:ext cx="3461766" cy="56769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32332" y="4594860"/>
              <a:ext cx="2801873" cy="56768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95116" y="4594860"/>
              <a:ext cx="424421" cy="56768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680460" y="4594860"/>
              <a:ext cx="689610" cy="56768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32332" y="4869179"/>
              <a:ext cx="1003554" cy="56769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6488" y="5227320"/>
              <a:ext cx="459486" cy="52957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32332" y="5204460"/>
              <a:ext cx="3387090" cy="56768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32332" y="5478779"/>
              <a:ext cx="3473958" cy="56769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32332" y="5753100"/>
              <a:ext cx="3041142" cy="56769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32332" y="6027420"/>
              <a:ext cx="1707642" cy="56769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32332" y="6301745"/>
              <a:ext cx="2149601" cy="556251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879144" y="1353058"/>
            <a:ext cx="3495675" cy="5344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Tропонін</a:t>
            </a:r>
            <a:r>
              <a:rPr sz="2800" b="1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(</a:t>
            </a:r>
            <a:r>
              <a:rPr sz="28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T,</a:t>
            </a:r>
            <a:r>
              <a:rPr sz="28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400">
              <a:latin typeface="Arial"/>
              <a:cs typeface="Arial"/>
            </a:endParaRPr>
          </a:p>
          <a:p>
            <a:pPr marL="413384" indent="-287020">
              <a:lnSpc>
                <a:spcPct val="100000"/>
              </a:lnSpc>
              <a:buChar char="–"/>
              <a:tabLst>
                <a:tab pos="413384" algn="l"/>
                <a:tab pos="414020" algn="l"/>
              </a:tabLst>
            </a:pP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Специфічний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2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чутливий</a:t>
            </a:r>
            <a:endParaRPr sz="2000">
              <a:latin typeface="Microsoft Sans Serif"/>
              <a:cs typeface="Microsoft Sans Serif"/>
            </a:endParaRPr>
          </a:p>
          <a:p>
            <a:pPr marL="413384" marR="491490" indent="-287020">
              <a:lnSpc>
                <a:spcPts val="2160"/>
              </a:lnSpc>
              <a:spcBef>
                <a:spcPts val="509"/>
              </a:spcBef>
              <a:buChar char="–"/>
              <a:tabLst>
                <a:tab pos="413384" algn="l"/>
                <a:tab pos="414020" algn="l"/>
              </a:tabLst>
            </a:pP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Зростає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через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3-4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год </a:t>
            </a:r>
            <a:r>
              <a:rPr sz="2000" spc="-5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</a:t>
            </a:r>
            <a:r>
              <a:rPr sz="2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розвитку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ІМ</a:t>
            </a:r>
            <a:endParaRPr sz="2000">
              <a:latin typeface="Microsoft Sans Serif"/>
              <a:cs typeface="Microsoft Sans Serif"/>
            </a:endParaRPr>
          </a:p>
          <a:p>
            <a:pPr marL="413384" marR="713740" indent="-287020">
              <a:lnSpc>
                <a:spcPts val="2160"/>
              </a:lnSpc>
              <a:spcBef>
                <a:spcPts val="480"/>
              </a:spcBef>
              <a:buChar char="–"/>
              <a:tabLst>
                <a:tab pos="413384" algn="l"/>
                <a:tab pos="414020" algn="l"/>
              </a:tabLst>
            </a:pP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Може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утримуватися </a:t>
            </a:r>
            <a:r>
              <a:rPr sz="2000" spc="-5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впродовж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r>
              <a:rPr sz="2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тижнів</a:t>
            </a:r>
            <a:endParaRPr sz="2000">
              <a:latin typeface="Microsoft Sans Serif"/>
              <a:cs typeface="Microsoft Sans Serif"/>
            </a:endParaRPr>
          </a:p>
          <a:p>
            <a:pPr marL="413384" marR="20955" indent="-287020">
              <a:lnSpc>
                <a:spcPts val="2160"/>
              </a:lnSpc>
              <a:spcBef>
                <a:spcPts val="484"/>
              </a:spcBef>
              <a:buChar char="–"/>
              <a:tabLst>
                <a:tab pos="413384" algn="l"/>
                <a:tab pos="414020" algn="l"/>
              </a:tabLst>
            </a:pP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Повторювати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визначення </a:t>
            </a:r>
            <a:r>
              <a:rPr sz="2000" spc="-5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потрібно,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якщо 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попередній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результат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був </a:t>
            </a:r>
            <a:r>
              <a:rPr sz="2000" spc="-5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нормальний,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через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6-12</a:t>
            </a:r>
            <a:endParaRPr sz="2000">
              <a:latin typeface="Microsoft Sans Serif"/>
              <a:cs typeface="Microsoft Sans Serif"/>
            </a:endParaRPr>
          </a:p>
          <a:p>
            <a:pPr marL="413384">
              <a:lnSpc>
                <a:spcPts val="2130"/>
              </a:lnSpc>
            </a:pP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годин</a:t>
            </a:r>
            <a:endParaRPr sz="2000">
              <a:latin typeface="Microsoft Sans Serif"/>
              <a:cs typeface="Microsoft Sans Serif"/>
            </a:endParaRPr>
          </a:p>
          <a:p>
            <a:pPr marL="413384" marR="5080" indent="-287020">
              <a:lnSpc>
                <a:spcPts val="2160"/>
              </a:lnSpc>
              <a:spcBef>
                <a:spcPts val="515"/>
              </a:spcBef>
              <a:buChar char="–"/>
              <a:tabLst>
                <a:tab pos="413384" algn="l"/>
                <a:tab pos="414020" algn="l"/>
              </a:tabLst>
            </a:pP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Може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підвищуватися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розшаровуючій</a:t>
            </a:r>
            <a:r>
              <a:rPr sz="20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аневризмі </a:t>
            </a:r>
            <a:r>
              <a:rPr sz="2000" spc="-5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аорти,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емболії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легень,</a:t>
            </a:r>
            <a:endParaRPr sz="2000">
              <a:latin typeface="Microsoft Sans Serif"/>
              <a:cs typeface="Microsoft Sans Serif"/>
            </a:endParaRPr>
          </a:p>
          <a:p>
            <a:pPr marL="413384">
              <a:lnSpc>
                <a:spcPts val="2010"/>
              </a:lnSpc>
            </a:pP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міокардиті,</a:t>
            </a:r>
            <a:endParaRPr sz="2000">
              <a:latin typeface="Microsoft Sans Serif"/>
              <a:cs typeface="Microsoft Sans Serif"/>
            </a:endParaRPr>
          </a:p>
          <a:p>
            <a:pPr marL="413384">
              <a:lnSpc>
                <a:spcPts val="2280"/>
              </a:lnSpc>
            </a:pP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дерматоміозиті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732020" y="1217675"/>
            <a:ext cx="4234815" cy="4204335"/>
            <a:chOff x="4732020" y="1217675"/>
            <a:chExt cx="4234815" cy="4204335"/>
          </a:xfrm>
        </p:grpSpPr>
        <p:pic>
          <p:nvPicPr>
            <p:cNvPr id="38" name="object 3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861560" y="1217675"/>
              <a:ext cx="1855469" cy="78714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74920" y="1708448"/>
              <a:ext cx="1428750" cy="7691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32020" y="1447812"/>
              <a:ext cx="256806" cy="26440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39640" y="1455419"/>
              <a:ext cx="216408" cy="22402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020056" y="1991867"/>
              <a:ext cx="546353" cy="63322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292852" y="1964435"/>
              <a:ext cx="2521457" cy="67741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495032" y="1964435"/>
              <a:ext cx="572262" cy="677418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664196" y="1964435"/>
              <a:ext cx="505205" cy="67741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766304" y="1964435"/>
              <a:ext cx="572261" cy="67741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020811" y="1964435"/>
              <a:ext cx="945642" cy="67741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292852" y="2257043"/>
              <a:ext cx="3478529" cy="67741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020056" y="2650236"/>
              <a:ext cx="546353" cy="63322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292852" y="2622803"/>
              <a:ext cx="3557778" cy="67741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292852" y="2915411"/>
              <a:ext cx="2125218" cy="67741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014972" y="2915411"/>
              <a:ext cx="505205" cy="677418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117080" y="2915411"/>
              <a:ext cx="1287018" cy="67741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020056" y="3308603"/>
              <a:ext cx="546353" cy="63322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292852" y="3281171"/>
              <a:ext cx="2809494" cy="67741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292852" y="3573780"/>
              <a:ext cx="2663190" cy="67741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292852" y="3866387"/>
              <a:ext cx="3387090" cy="67741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292852" y="4158996"/>
              <a:ext cx="2747009" cy="67741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292852" y="4451603"/>
              <a:ext cx="3132581" cy="67741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292852" y="4744211"/>
              <a:ext cx="2573274" cy="677418"/>
            </a:xfrm>
            <a:prstGeom prst="rect">
              <a:avLst/>
            </a:prstGeom>
          </p:spPr>
        </p:pic>
      </p:grpSp>
      <p:sp>
        <p:nvSpPr>
          <p:cNvPr id="61" name="object 61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МВ</a:t>
            </a:r>
            <a:r>
              <a:rPr spc="-40" dirty="0"/>
              <a:t> </a:t>
            </a:r>
            <a:r>
              <a:rPr spc="-10" dirty="0"/>
              <a:t>КФК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/>
          </a:p>
          <a:p>
            <a:pPr marL="413384" marR="5080" indent="-287020">
              <a:lnSpc>
                <a:spcPts val="2300"/>
              </a:lnSpc>
              <a:buChar char="–"/>
              <a:tabLst>
                <a:tab pos="414020" algn="l"/>
                <a:tab pos="2615565" algn="l"/>
              </a:tabLst>
            </a:pPr>
            <a:r>
              <a:rPr sz="2400" b="0" u="none" spc="-10" dirty="0">
                <a:latin typeface="Microsoft Sans Serif"/>
                <a:cs typeface="Microsoft Sans Serif"/>
              </a:rPr>
              <a:t>Зростає</a:t>
            </a:r>
            <a:r>
              <a:rPr sz="2400" b="0" u="none" spc="65" dirty="0">
                <a:latin typeface="Microsoft Sans Serif"/>
                <a:cs typeface="Microsoft Sans Serif"/>
              </a:rPr>
              <a:t> </a:t>
            </a:r>
            <a:r>
              <a:rPr sz="2400" b="0" u="none" spc="-30" dirty="0">
                <a:latin typeface="Microsoft Sans Serif"/>
                <a:cs typeface="Microsoft Sans Serif"/>
              </a:rPr>
              <a:t>через	</a:t>
            </a:r>
            <a:r>
              <a:rPr sz="2400" b="0" u="none" spc="-5" dirty="0">
                <a:latin typeface="Microsoft Sans Serif"/>
                <a:cs typeface="Microsoft Sans Serif"/>
              </a:rPr>
              <a:t>4-6</a:t>
            </a:r>
            <a:r>
              <a:rPr sz="2400" b="0" u="none" spc="-55" dirty="0">
                <a:latin typeface="Microsoft Sans Serif"/>
                <a:cs typeface="Microsoft Sans Serif"/>
              </a:rPr>
              <a:t> </a:t>
            </a:r>
            <a:r>
              <a:rPr sz="2400" b="0" u="none" spc="-15" dirty="0">
                <a:latin typeface="Microsoft Sans Serif"/>
                <a:cs typeface="Microsoft Sans Serif"/>
              </a:rPr>
              <a:t>год </a:t>
            </a:r>
            <a:r>
              <a:rPr sz="2400" b="0" u="none" spc="-620" dirty="0">
                <a:latin typeface="Microsoft Sans Serif"/>
                <a:cs typeface="Microsoft Sans Serif"/>
              </a:rPr>
              <a:t> </a:t>
            </a:r>
            <a:r>
              <a:rPr sz="2400" b="0" u="none" spc="-10" dirty="0">
                <a:latin typeface="Microsoft Sans Serif"/>
                <a:cs typeface="Microsoft Sans Serif"/>
              </a:rPr>
              <a:t>після</a:t>
            </a:r>
            <a:r>
              <a:rPr sz="2400" b="0" u="none" spc="15" dirty="0">
                <a:latin typeface="Microsoft Sans Serif"/>
                <a:cs typeface="Microsoft Sans Serif"/>
              </a:rPr>
              <a:t> </a:t>
            </a:r>
            <a:r>
              <a:rPr sz="2400" b="0" u="none" dirty="0">
                <a:latin typeface="Microsoft Sans Serif"/>
                <a:cs typeface="Microsoft Sans Serif"/>
              </a:rPr>
              <a:t>ІМ,</a:t>
            </a:r>
            <a:r>
              <a:rPr sz="2400" b="0" u="none" spc="5" dirty="0">
                <a:latin typeface="Microsoft Sans Serif"/>
                <a:cs typeface="Microsoft Sans Serif"/>
              </a:rPr>
              <a:t> </a:t>
            </a:r>
            <a:r>
              <a:rPr sz="2400" b="0" u="none" spc="-70" dirty="0">
                <a:latin typeface="Microsoft Sans Serif"/>
                <a:cs typeface="Microsoft Sans Serif"/>
              </a:rPr>
              <a:t>пік</a:t>
            </a:r>
            <a:r>
              <a:rPr sz="2400" b="0" u="none" spc="20" dirty="0">
                <a:latin typeface="Microsoft Sans Serif"/>
                <a:cs typeface="Microsoft Sans Serif"/>
              </a:rPr>
              <a:t> </a:t>
            </a:r>
            <a:r>
              <a:rPr sz="2400" b="0" u="none" spc="-10" dirty="0">
                <a:latin typeface="Microsoft Sans Serif"/>
                <a:cs typeface="Microsoft Sans Serif"/>
              </a:rPr>
              <a:t>на</a:t>
            </a:r>
            <a:r>
              <a:rPr sz="2400" b="0" u="none" spc="20" dirty="0">
                <a:latin typeface="Microsoft Sans Serif"/>
                <a:cs typeface="Microsoft Sans Serif"/>
              </a:rPr>
              <a:t> </a:t>
            </a:r>
            <a:r>
              <a:rPr sz="2400" b="0" u="none" spc="-5" dirty="0">
                <a:latin typeface="Microsoft Sans Serif"/>
                <a:cs typeface="Microsoft Sans Serif"/>
              </a:rPr>
              <a:t>24</a:t>
            </a:r>
            <a:r>
              <a:rPr sz="2400" b="0" u="none" spc="15" dirty="0">
                <a:latin typeface="Microsoft Sans Serif"/>
                <a:cs typeface="Microsoft Sans Serif"/>
              </a:rPr>
              <a:t> </a:t>
            </a:r>
            <a:r>
              <a:rPr sz="2400" b="0" u="none" spc="-15" dirty="0">
                <a:latin typeface="Microsoft Sans Serif"/>
                <a:cs typeface="Microsoft Sans Serif"/>
              </a:rPr>
              <a:t>год</a:t>
            </a:r>
            <a:endParaRPr sz="2400">
              <a:latin typeface="Microsoft Sans Serif"/>
              <a:cs typeface="Microsoft Sans Serif"/>
            </a:endParaRPr>
          </a:p>
          <a:p>
            <a:pPr marL="413384" marR="121920" indent="-287020">
              <a:lnSpc>
                <a:spcPts val="2300"/>
              </a:lnSpc>
              <a:spcBef>
                <a:spcPts val="585"/>
              </a:spcBef>
              <a:buChar char="–"/>
              <a:tabLst>
                <a:tab pos="414020" algn="l"/>
              </a:tabLst>
            </a:pPr>
            <a:r>
              <a:rPr sz="2400" b="0" u="none" spc="-15" dirty="0">
                <a:latin typeface="Microsoft Sans Serif"/>
                <a:cs typeface="Microsoft Sans Serif"/>
              </a:rPr>
              <a:t>Зберігається</a:t>
            </a:r>
            <a:r>
              <a:rPr sz="2400" b="0" u="none" spc="15" dirty="0">
                <a:latin typeface="Microsoft Sans Serif"/>
                <a:cs typeface="Microsoft Sans Serif"/>
              </a:rPr>
              <a:t> </a:t>
            </a:r>
            <a:r>
              <a:rPr sz="2400" b="0" u="none" spc="-40" dirty="0">
                <a:latin typeface="Microsoft Sans Serif"/>
                <a:cs typeface="Microsoft Sans Serif"/>
              </a:rPr>
              <a:t>високим </a:t>
            </a:r>
            <a:r>
              <a:rPr sz="2400" b="0" u="none" spc="-620" dirty="0">
                <a:latin typeface="Microsoft Sans Serif"/>
                <a:cs typeface="Microsoft Sans Serif"/>
              </a:rPr>
              <a:t> </a:t>
            </a:r>
            <a:r>
              <a:rPr sz="2400" b="0" u="none" spc="-25" dirty="0">
                <a:latin typeface="Microsoft Sans Serif"/>
                <a:cs typeface="Microsoft Sans Serif"/>
              </a:rPr>
              <a:t>протягом</a:t>
            </a:r>
            <a:r>
              <a:rPr sz="2400" b="0" u="none" spc="15" dirty="0">
                <a:latin typeface="Microsoft Sans Serif"/>
                <a:cs typeface="Microsoft Sans Serif"/>
              </a:rPr>
              <a:t> </a:t>
            </a:r>
            <a:r>
              <a:rPr sz="2400" b="0" u="none" spc="-5" dirty="0">
                <a:latin typeface="Microsoft Sans Serif"/>
                <a:cs typeface="Microsoft Sans Serif"/>
              </a:rPr>
              <a:t>36-48</a:t>
            </a:r>
            <a:r>
              <a:rPr sz="2400" b="0" u="none" spc="25" dirty="0">
                <a:latin typeface="Microsoft Sans Serif"/>
                <a:cs typeface="Microsoft Sans Serif"/>
              </a:rPr>
              <a:t> </a:t>
            </a:r>
            <a:r>
              <a:rPr sz="2400" b="0" u="none" spc="-15" dirty="0">
                <a:latin typeface="Microsoft Sans Serif"/>
                <a:cs typeface="Microsoft Sans Serif"/>
              </a:rPr>
              <a:t>год</a:t>
            </a:r>
            <a:endParaRPr sz="2400">
              <a:latin typeface="Microsoft Sans Serif"/>
              <a:cs typeface="Microsoft Sans Serif"/>
            </a:endParaRPr>
          </a:p>
          <a:p>
            <a:pPr marL="413384" marR="292100" indent="-287020">
              <a:lnSpc>
                <a:spcPct val="80000"/>
              </a:lnSpc>
              <a:spcBef>
                <a:spcPts val="600"/>
              </a:spcBef>
              <a:buChar char="–"/>
              <a:tabLst>
                <a:tab pos="414020" algn="l"/>
                <a:tab pos="2034539" algn="l"/>
              </a:tabLst>
            </a:pPr>
            <a:r>
              <a:rPr sz="2400" b="0" u="none" spc="-5" dirty="0">
                <a:latin typeface="Microsoft Sans Serif"/>
                <a:cs typeface="Microsoft Sans Serif"/>
              </a:rPr>
              <a:t>Хибно</a:t>
            </a:r>
            <a:r>
              <a:rPr sz="2400" b="0" u="none" dirty="0">
                <a:latin typeface="Microsoft Sans Serif"/>
                <a:cs typeface="Microsoft Sans Serif"/>
              </a:rPr>
              <a:t> </a:t>
            </a:r>
            <a:r>
              <a:rPr sz="2400" b="0" u="none" spc="-20" dirty="0">
                <a:latin typeface="Microsoft Sans Serif"/>
                <a:cs typeface="Microsoft Sans Serif"/>
              </a:rPr>
              <a:t>позитивні </a:t>
            </a:r>
            <a:r>
              <a:rPr sz="2400" b="0" u="none" spc="-15" dirty="0">
                <a:latin typeface="Microsoft Sans Serif"/>
                <a:cs typeface="Microsoft Sans Serif"/>
              </a:rPr>
              <a:t> результати</a:t>
            </a:r>
            <a:r>
              <a:rPr sz="2400" b="0" u="none" spc="15" dirty="0">
                <a:latin typeface="Microsoft Sans Serif"/>
                <a:cs typeface="Microsoft Sans Serif"/>
              </a:rPr>
              <a:t> </a:t>
            </a:r>
            <a:r>
              <a:rPr sz="2400" b="0" u="none" spc="-20" dirty="0">
                <a:latin typeface="Microsoft Sans Serif"/>
                <a:cs typeface="Microsoft Sans Serif"/>
              </a:rPr>
              <a:t>при </a:t>
            </a:r>
            <a:r>
              <a:rPr sz="2400" b="0" u="none" spc="-15" dirty="0">
                <a:latin typeface="Microsoft Sans Serif"/>
                <a:cs typeface="Microsoft Sans Serif"/>
              </a:rPr>
              <a:t> </a:t>
            </a:r>
            <a:r>
              <a:rPr sz="2400" b="0" u="none" spc="-10" dirty="0">
                <a:latin typeface="Microsoft Sans Serif"/>
                <a:cs typeface="Microsoft Sans Serif"/>
              </a:rPr>
              <a:t>н</a:t>
            </a:r>
            <a:r>
              <a:rPr sz="2400" b="0" u="none" spc="-15" dirty="0">
                <a:latin typeface="Microsoft Sans Serif"/>
                <a:cs typeface="Microsoft Sans Serif"/>
              </a:rPr>
              <a:t>а</a:t>
            </a:r>
            <a:r>
              <a:rPr sz="2400" b="0" u="none" spc="-35" dirty="0">
                <a:latin typeface="Microsoft Sans Serif"/>
                <a:cs typeface="Microsoft Sans Serif"/>
              </a:rPr>
              <a:t>д</a:t>
            </a:r>
            <a:r>
              <a:rPr sz="2400" b="0" u="none" spc="-30" dirty="0">
                <a:latin typeface="Microsoft Sans Serif"/>
                <a:cs typeface="Microsoft Sans Serif"/>
              </a:rPr>
              <a:t>м</a:t>
            </a:r>
            <a:r>
              <a:rPr sz="2400" b="0" u="none" spc="-10" dirty="0">
                <a:latin typeface="Microsoft Sans Serif"/>
                <a:cs typeface="Microsoft Sans Serif"/>
              </a:rPr>
              <a:t>і</a:t>
            </a:r>
            <a:r>
              <a:rPr sz="2400" b="0" u="none" spc="-20" dirty="0">
                <a:latin typeface="Microsoft Sans Serif"/>
                <a:cs typeface="Microsoft Sans Serif"/>
              </a:rPr>
              <a:t>р</a:t>
            </a:r>
            <a:r>
              <a:rPr sz="2400" b="0" u="none" spc="-10" dirty="0">
                <a:latin typeface="Microsoft Sans Serif"/>
                <a:cs typeface="Microsoft Sans Serif"/>
              </a:rPr>
              <a:t>ни</a:t>
            </a:r>
            <a:r>
              <a:rPr sz="2400" b="0" u="none" spc="-5" dirty="0">
                <a:latin typeface="Microsoft Sans Serif"/>
                <a:cs typeface="Microsoft Sans Serif"/>
              </a:rPr>
              <a:t>х</a:t>
            </a:r>
            <a:r>
              <a:rPr sz="2400" b="0" u="none" dirty="0">
                <a:latin typeface="Microsoft Sans Serif"/>
                <a:cs typeface="Microsoft Sans Serif"/>
              </a:rPr>
              <a:t>	ф</a:t>
            </a:r>
            <a:r>
              <a:rPr sz="2400" b="0" u="none" spc="-25" dirty="0">
                <a:latin typeface="Microsoft Sans Serif"/>
                <a:cs typeface="Microsoft Sans Serif"/>
              </a:rPr>
              <a:t>ізичних  </a:t>
            </a:r>
            <a:r>
              <a:rPr sz="2400" b="0" u="none" spc="-15" dirty="0">
                <a:latin typeface="Microsoft Sans Serif"/>
                <a:cs typeface="Microsoft Sans Serif"/>
              </a:rPr>
              <a:t>навантаженнях,</a:t>
            </a:r>
            <a:endParaRPr sz="2400">
              <a:latin typeface="Microsoft Sans Serif"/>
              <a:cs typeface="Microsoft Sans Serif"/>
            </a:endParaRPr>
          </a:p>
          <a:p>
            <a:pPr marL="413384" marR="549910">
              <a:lnSpc>
                <a:spcPct val="80000"/>
              </a:lnSpc>
            </a:pPr>
            <a:r>
              <a:rPr sz="2400" b="0" u="none" spc="-25" dirty="0">
                <a:latin typeface="Microsoft Sans Serif"/>
                <a:cs typeface="Microsoft Sans Serif"/>
              </a:rPr>
              <a:t>міозитах, </a:t>
            </a:r>
            <a:r>
              <a:rPr sz="2400" b="0" u="none" spc="-10" dirty="0">
                <a:latin typeface="Microsoft Sans Serif"/>
                <a:cs typeface="Microsoft Sans Serif"/>
              </a:rPr>
              <a:t>травмах, </a:t>
            </a:r>
            <a:r>
              <a:rPr sz="2400" b="0" u="none" spc="-625" dirty="0">
                <a:latin typeface="Microsoft Sans Serif"/>
                <a:cs typeface="Microsoft Sans Serif"/>
              </a:rPr>
              <a:t> </a:t>
            </a:r>
            <a:r>
              <a:rPr sz="2400" b="0" u="none" spc="-25" dirty="0">
                <a:latin typeface="Microsoft Sans Serif"/>
                <a:cs typeface="Microsoft Sans Serif"/>
              </a:rPr>
              <a:t>дерматоміозиті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688" y="338327"/>
            <a:ext cx="6552438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46301" y="485978"/>
            <a:ext cx="58508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" dirty="0"/>
              <a:t>Характеристика</a:t>
            </a:r>
            <a:r>
              <a:rPr sz="4400" dirty="0"/>
              <a:t> </a:t>
            </a:r>
            <a:r>
              <a:rPr sz="4400" spc="-5" dirty="0"/>
              <a:t>тестів</a:t>
            </a:r>
            <a:endParaRPr sz="44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2416" y="2133600"/>
            <a:ext cx="7633716" cy="44470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4191" y="0"/>
            <a:ext cx="7776209" cy="1670050"/>
            <a:chOff x="774191" y="0"/>
            <a:chExt cx="7776209" cy="16700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4191" y="0"/>
              <a:ext cx="7776209" cy="105994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16580" y="550163"/>
              <a:ext cx="2943606" cy="111937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76350" y="75641"/>
            <a:ext cx="6993255" cy="1245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55215" marR="5080" indent="-234315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Прогнозування</a:t>
            </a:r>
            <a:r>
              <a:rPr spc="60" dirty="0"/>
              <a:t> </a:t>
            </a:r>
            <a:r>
              <a:rPr spc="-90" dirty="0"/>
              <a:t>за</a:t>
            </a:r>
            <a:r>
              <a:rPr spc="15" dirty="0"/>
              <a:t> </a:t>
            </a:r>
            <a:r>
              <a:rPr spc="-35" dirty="0"/>
              <a:t>допомогою </a:t>
            </a:r>
            <a:r>
              <a:rPr spc="-1045" dirty="0"/>
              <a:t> </a:t>
            </a:r>
            <a:r>
              <a:rPr spc="-15" dirty="0"/>
              <a:t>тропоніну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284749" y="1943840"/>
            <a:ext cx="6784340" cy="3084195"/>
            <a:chOff x="1284749" y="1943840"/>
            <a:chExt cx="6784340" cy="308419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1489" y="4634761"/>
              <a:ext cx="1118875" cy="3810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352050" y="4641112"/>
              <a:ext cx="1120140" cy="382270"/>
            </a:xfrm>
            <a:custGeom>
              <a:avLst/>
              <a:gdLst/>
              <a:ahLst/>
              <a:cxnLst/>
              <a:rect l="l" t="t" r="r" b="b"/>
              <a:pathLst>
                <a:path w="1120139" h="382270">
                  <a:moveTo>
                    <a:pt x="0" y="382052"/>
                  </a:moveTo>
                  <a:lnTo>
                    <a:pt x="1119996" y="382052"/>
                  </a:lnTo>
                  <a:lnTo>
                    <a:pt x="1119996" y="0"/>
                  </a:lnTo>
                  <a:lnTo>
                    <a:pt x="0" y="0"/>
                  </a:lnTo>
                  <a:lnTo>
                    <a:pt x="0" y="382052"/>
                  </a:lnTo>
                  <a:close/>
                </a:path>
              </a:pathLst>
            </a:custGeom>
            <a:ln w="941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70420" y="4367991"/>
              <a:ext cx="1118875" cy="64786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472102" y="4373707"/>
              <a:ext cx="1120775" cy="649605"/>
            </a:xfrm>
            <a:custGeom>
              <a:avLst/>
              <a:gdLst/>
              <a:ahLst/>
              <a:cxnLst/>
              <a:rect l="l" t="t" r="r" b="b"/>
              <a:pathLst>
                <a:path w="1120775" h="649604">
                  <a:moveTo>
                    <a:pt x="0" y="649457"/>
                  </a:moveTo>
                  <a:lnTo>
                    <a:pt x="1120277" y="649457"/>
                  </a:lnTo>
                  <a:lnTo>
                    <a:pt x="1120277" y="0"/>
                  </a:lnTo>
                  <a:lnTo>
                    <a:pt x="0" y="0"/>
                  </a:lnTo>
                  <a:lnTo>
                    <a:pt x="0" y="649457"/>
                  </a:lnTo>
                  <a:close/>
                </a:path>
              </a:pathLst>
            </a:custGeom>
            <a:ln w="924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89295" y="3710593"/>
              <a:ext cx="1118875" cy="130526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592324" y="3714976"/>
              <a:ext cx="1120775" cy="1308735"/>
            </a:xfrm>
            <a:custGeom>
              <a:avLst/>
              <a:gdLst/>
              <a:ahLst/>
              <a:cxnLst/>
              <a:rect l="l" t="t" r="r" b="b"/>
              <a:pathLst>
                <a:path w="1120775" h="1308735">
                  <a:moveTo>
                    <a:pt x="0" y="1308188"/>
                  </a:moveTo>
                  <a:lnTo>
                    <a:pt x="1120277" y="1308188"/>
                  </a:lnTo>
                  <a:lnTo>
                    <a:pt x="1120277" y="0"/>
                  </a:lnTo>
                  <a:lnTo>
                    <a:pt x="0" y="0"/>
                  </a:lnTo>
                  <a:lnTo>
                    <a:pt x="0" y="1308188"/>
                  </a:lnTo>
                  <a:close/>
                </a:path>
              </a:pathLst>
            </a:custGeom>
            <a:ln w="88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08170" y="3596264"/>
              <a:ext cx="1110462" cy="141959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712545" y="3600392"/>
              <a:ext cx="1111885" cy="1423035"/>
            </a:xfrm>
            <a:custGeom>
              <a:avLst/>
              <a:gdLst/>
              <a:ahLst/>
              <a:cxnLst/>
              <a:rect l="l" t="t" r="r" b="b"/>
              <a:pathLst>
                <a:path w="1111885" h="1423035">
                  <a:moveTo>
                    <a:pt x="0" y="1422773"/>
                  </a:moveTo>
                  <a:lnTo>
                    <a:pt x="1111584" y="1422773"/>
                  </a:lnTo>
                  <a:lnTo>
                    <a:pt x="1111584" y="0"/>
                  </a:lnTo>
                  <a:lnTo>
                    <a:pt x="0" y="0"/>
                  </a:lnTo>
                  <a:lnTo>
                    <a:pt x="0" y="1422773"/>
                  </a:lnTo>
                  <a:close/>
                </a:path>
              </a:pathLst>
            </a:custGeom>
            <a:ln w="883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18633" y="2719734"/>
              <a:ext cx="1118875" cy="229612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824241" y="2721957"/>
              <a:ext cx="1120775" cy="2301240"/>
            </a:xfrm>
            <a:custGeom>
              <a:avLst/>
              <a:gdLst/>
              <a:ahLst/>
              <a:cxnLst/>
              <a:rect l="l" t="t" r="r" b="b"/>
              <a:pathLst>
                <a:path w="1120775" h="2301240">
                  <a:moveTo>
                    <a:pt x="0" y="2301208"/>
                  </a:moveTo>
                  <a:lnTo>
                    <a:pt x="1120277" y="2301208"/>
                  </a:lnTo>
                  <a:lnTo>
                    <a:pt x="1120277" y="0"/>
                  </a:lnTo>
                  <a:lnTo>
                    <a:pt x="0" y="0"/>
                  </a:lnTo>
                  <a:lnTo>
                    <a:pt x="0" y="2301208"/>
                  </a:lnTo>
                  <a:close/>
                </a:path>
              </a:pathLst>
            </a:custGeom>
            <a:ln w="862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37508" y="2138556"/>
              <a:ext cx="1118875" cy="287730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944462" y="2139763"/>
              <a:ext cx="1120140" cy="2883535"/>
            </a:xfrm>
            <a:custGeom>
              <a:avLst/>
              <a:gdLst/>
              <a:ahLst/>
              <a:cxnLst/>
              <a:rect l="l" t="t" r="r" b="b"/>
              <a:pathLst>
                <a:path w="1120140" h="2883535">
                  <a:moveTo>
                    <a:pt x="0" y="2883402"/>
                  </a:moveTo>
                  <a:lnTo>
                    <a:pt x="1119996" y="2883402"/>
                  </a:lnTo>
                  <a:lnTo>
                    <a:pt x="1119996" y="0"/>
                  </a:lnTo>
                  <a:lnTo>
                    <a:pt x="0" y="0"/>
                  </a:lnTo>
                  <a:lnTo>
                    <a:pt x="0" y="2883402"/>
                  </a:lnTo>
                  <a:close/>
                </a:path>
              </a:pathLst>
            </a:custGeom>
            <a:ln w="855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84749" y="1948603"/>
              <a:ext cx="6771640" cy="3074670"/>
            </a:xfrm>
            <a:custGeom>
              <a:avLst/>
              <a:gdLst/>
              <a:ahLst/>
              <a:cxnLst/>
              <a:rect l="l" t="t" r="r" b="b"/>
              <a:pathLst>
                <a:path w="6771640" h="3074670">
                  <a:moveTo>
                    <a:pt x="67300" y="0"/>
                  </a:moveTo>
                  <a:lnTo>
                    <a:pt x="67300" y="3065034"/>
                  </a:lnTo>
                </a:path>
                <a:path w="6771640" h="3074670">
                  <a:moveTo>
                    <a:pt x="0" y="3074561"/>
                  </a:moveTo>
                  <a:lnTo>
                    <a:pt x="58888" y="3074561"/>
                  </a:lnTo>
                </a:path>
                <a:path w="6771640" h="3074670">
                  <a:moveTo>
                    <a:pt x="0" y="2692470"/>
                  </a:moveTo>
                  <a:lnTo>
                    <a:pt x="58888" y="2692470"/>
                  </a:lnTo>
                </a:path>
                <a:path w="6771640" h="3074670">
                  <a:moveTo>
                    <a:pt x="0" y="2310735"/>
                  </a:moveTo>
                  <a:lnTo>
                    <a:pt x="58888" y="2310735"/>
                  </a:lnTo>
                </a:path>
                <a:path w="6771640" h="3074670">
                  <a:moveTo>
                    <a:pt x="0" y="1919219"/>
                  </a:moveTo>
                  <a:lnTo>
                    <a:pt x="58888" y="1919219"/>
                  </a:lnTo>
                </a:path>
                <a:path w="6771640" h="3074670">
                  <a:moveTo>
                    <a:pt x="0" y="1537484"/>
                  </a:moveTo>
                  <a:lnTo>
                    <a:pt x="58888" y="1537484"/>
                  </a:lnTo>
                </a:path>
                <a:path w="6771640" h="3074670">
                  <a:moveTo>
                    <a:pt x="0" y="1155367"/>
                  </a:moveTo>
                  <a:lnTo>
                    <a:pt x="58888" y="1155367"/>
                  </a:lnTo>
                </a:path>
                <a:path w="6771640" h="3074670">
                  <a:moveTo>
                    <a:pt x="0" y="773378"/>
                  </a:moveTo>
                  <a:lnTo>
                    <a:pt x="58888" y="773378"/>
                  </a:lnTo>
                </a:path>
                <a:path w="6771640" h="3074670">
                  <a:moveTo>
                    <a:pt x="0" y="382116"/>
                  </a:moveTo>
                  <a:lnTo>
                    <a:pt x="58888" y="382116"/>
                  </a:lnTo>
                </a:path>
                <a:path w="6771640" h="3074670">
                  <a:moveTo>
                    <a:pt x="0" y="0"/>
                  </a:moveTo>
                  <a:lnTo>
                    <a:pt x="58888" y="0"/>
                  </a:lnTo>
                </a:path>
                <a:path w="6771640" h="3074670">
                  <a:moveTo>
                    <a:pt x="67300" y="3074561"/>
                  </a:moveTo>
                  <a:lnTo>
                    <a:pt x="6771297" y="3074561"/>
                  </a:lnTo>
                </a:path>
              </a:pathLst>
            </a:custGeom>
            <a:ln w="89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722403" y="4184393"/>
            <a:ext cx="364490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b="1" spc="-14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2150" b="1" spc="-95" dirty="0">
                <a:solidFill>
                  <a:srgbClr val="FFFFFF"/>
                </a:solidFill>
                <a:latin typeface="Arial"/>
                <a:cs typeface="Arial"/>
              </a:rPr>
              <a:t>,0</a:t>
            </a:r>
            <a:endParaRPr sz="21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57247" y="1681328"/>
            <a:ext cx="138430" cy="3481704"/>
          </a:xfrm>
          <a:prstGeom prst="rect">
            <a:avLst/>
          </a:prstGeom>
        </p:spPr>
        <p:txBody>
          <a:bodyPr vert="horz" wrap="square" lIns="0" tIns="1200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5"/>
              </a:spcBef>
            </a:pP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19"/>
              </a:spcBef>
            </a:pP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86570" y="5215624"/>
            <a:ext cx="84455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1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25" dirty="0">
                <a:solidFill>
                  <a:srgbClr val="FFFFFF"/>
                </a:solidFill>
                <a:latin typeface="Arial"/>
                <a:cs typeface="Arial"/>
              </a:rPr>
              <a:t>&lt;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56879" y="5215624"/>
            <a:ext cx="30607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5502" y="2381062"/>
            <a:ext cx="281305" cy="21685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Mortality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42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Days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44726" y="4618482"/>
            <a:ext cx="4508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831</a:t>
            </a:r>
            <a:endParaRPr sz="20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22777" y="4618482"/>
            <a:ext cx="4372610" cy="1308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685">
              <a:lnSpc>
                <a:spcPct val="100000"/>
              </a:lnSpc>
              <a:spcBef>
                <a:spcPts val="100"/>
              </a:spcBef>
              <a:tabLst>
                <a:tab pos="1397635" algn="l"/>
                <a:tab pos="2550795" algn="l"/>
                <a:tab pos="3726815" algn="l"/>
              </a:tabLst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174	148	134	50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1119505" algn="l"/>
                <a:tab pos="2239645" algn="l"/>
                <a:tab pos="3359785" algn="l"/>
              </a:tabLst>
            </a:pP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1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25" dirty="0">
                <a:solidFill>
                  <a:srgbClr val="FFFFFF"/>
                </a:solidFill>
                <a:latin typeface="Arial"/>
                <a:cs typeface="Arial"/>
              </a:rPr>
              <a:t>&lt;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1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25" dirty="0">
                <a:solidFill>
                  <a:srgbClr val="FFFFFF"/>
                </a:solidFill>
                <a:latin typeface="Arial"/>
                <a:cs typeface="Arial"/>
              </a:rPr>
              <a:t>&lt;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1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25" dirty="0">
                <a:solidFill>
                  <a:srgbClr val="FFFFFF"/>
                </a:solidFill>
                <a:latin typeface="Arial"/>
                <a:cs typeface="Arial"/>
              </a:rPr>
              <a:t>&lt;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1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25" dirty="0">
                <a:solidFill>
                  <a:srgbClr val="FFFFFF"/>
                </a:solidFill>
                <a:latin typeface="Arial"/>
                <a:cs typeface="Arial"/>
              </a:rPr>
              <a:t>&lt;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R="5080" algn="ctr">
              <a:lnSpc>
                <a:spcPct val="100000"/>
              </a:lnSpc>
              <a:spcBef>
                <a:spcPts val="1070"/>
              </a:spcBef>
            </a:pPr>
            <a:r>
              <a:rPr sz="1800" b="1" spc="-17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spc="-110" dirty="0">
                <a:solidFill>
                  <a:srgbClr val="FFFFFF"/>
                </a:solidFill>
                <a:latin typeface="Arial"/>
                <a:cs typeface="Arial"/>
              </a:rPr>
              <a:t>rd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7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800" b="1" spc="-110" dirty="0">
                <a:solidFill>
                  <a:srgbClr val="FFFFFF"/>
                </a:solidFill>
                <a:latin typeface="Arial"/>
                <a:cs typeface="Arial"/>
              </a:rPr>
              <a:t>opon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b="1" spc="-13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7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-11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1800" b="1" spc="-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800" b="1" spc="-7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377176" y="4618482"/>
            <a:ext cx="3092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67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85213" y="4149344"/>
            <a:ext cx="2520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2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17280" y="3916988"/>
            <a:ext cx="682625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150" b="1" spc="-14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2150" b="1" spc="-95" dirty="0">
                <a:solidFill>
                  <a:srgbClr val="FFFFFF"/>
                </a:solidFill>
                <a:latin typeface="Arial"/>
                <a:cs typeface="Arial"/>
              </a:rPr>
              <a:t>,7</a:t>
            </a:r>
            <a:r>
              <a:rPr sz="2150" b="1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="1" baseline="13888" dirty="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3000" baseline="13888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57611" y="3143736"/>
            <a:ext cx="663575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150" b="1" spc="-40" dirty="0">
                <a:solidFill>
                  <a:srgbClr val="FFFFFF"/>
                </a:solidFill>
                <a:latin typeface="Arial"/>
                <a:cs typeface="Arial"/>
              </a:rPr>
              <a:t>3,7</a:t>
            </a:r>
            <a:r>
              <a:rPr sz="3000" b="1" spc="-60" baseline="13888" dirty="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3000" baseline="13888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937501" y="3258320"/>
            <a:ext cx="659130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150" b="1" spc="-50" dirty="0">
                <a:solidFill>
                  <a:srgbClr val="FFFFFF"/>
                </a:solidFill>
                <a:latin typeface="Arial"/>
                <a:cs typeface="Arial"/>
              </a:rPr>
              <a:t>3,4</a:t>
            </a:r>
            <a:r>
              <a:rPr sz="3000" b="1" spc="-75" baseline="11111" dirty="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3000" baseline="11111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169419" y="2265301"/>
            <a:ext cx="660400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150" b="1" spc="-45" dirty="0">
                <a:solidFill>
                  <a:srgbClr val="FFFFFF"/>
                </a:solidFill>
                <a:latin typeface="Arial"/>
                <a:cs typeface="Arial"/>
              </a:rPr>
              <a:t>6,0</a:t>
            </a:r>
            <a:r>
              <a:rPr sz="3000" b="1" spc="-67" baseline="19444" dirty="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3000" baseline="19444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289416" y="1702162"/>
            <a:ext cx="663575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150" b="1" spc="-40" dirty="0">
                <a:solidFill>
                  <a:srgbClr val="FFFFFF"/>
                </a:solidFill>
                <a:latin typeface="Arial"/>
                <a:cs typeface="Arial"/>
              </a:rPr>
              <a:t>7,5</a:t>
            </a:r>
            <a:r>
              <a:rPr sz="3000" b="1" spc="-60" baseline="19444" dirty="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3000" baseline="19444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5131" y="384047"/>
            <a:ext cx="7904480" cy="1043305"/>
            <a:chOff x="675131" y="384047"/>
            <a:chExt cx="7904480" cy="10433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5131" y="384047"/>
              <a:ext cx="7904226" cy="67741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0315" y="749807"/>
              <a:ext cx="2586990" cy="67741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2636" rIns="0" bIns="0" rtlCol="0">
            <a:spAutoFit/>
          </a:bodyPr>
          <a:lstStyle/>
          <a:p>
            <a:pPr marL="2656205" marR="5080" indent="-2615565">
              <a:lnSpc>
                <a:spcPct val="100000"/>
              </a:lnSpc>
              <a:spcBef>
                <a:spcPts val="100"/>
              </a:spcBef>
            </a:pPr>
            <a:r>
              <a:rPr sz="2400" spc="-15" dirty="0"/>
              <a:t>Патологічні</a:t>
            </a:r>
            <a:r>
              <a:rPr sz="2400" spc="65" dirty="0"/>
              <a:t> </a:t>
            </a:r>
            <a:r>
              <a:rPr sz="2400" spc="-5" dirty="0"/>
              <a:t>стани,</a:t>
            </a:r>
            <a:r>
              <a:rPr sz="2400" spc="30" dirty="0"/>
              <a:t> </a:t>
            </a:r>
            <a:r>
              <a:rPr sz="2400" spc="-60" dirty="0"/>
              <a:t>які</a:t>
            </a:r>
            <a:r>
              <a:rPr sz="2400" spc="45" dirty="0"/>
              <a:t> </a:t>
            </a:r>
            <a:r>
              <a:rPr sz="2400" spc="-30" dirty="0"/>
              <a:t>можуть</a:t>
            </a:r>
            <a:r>
              <a:rPr sz="2400" spc="20" dirty="0"/>
              <a:t> </a:t>
            </a:r>
            <a:r>
              <a:rPr sz="2400" spc="-35" dirty="0"/>
              <a:t>викликати</a:t>
            </a:r>
            <a:r>
              <a:rPr sz="2400" spc="15" dirty="0"/>
              <a:t> </a:t>
            </a:r>
            <a:r>
              <a:rPr sz="2400" spc="-15" dirty="0"/>
              <a:t>підвищення </a:t>
            </a:r>
            <a:r>
              <a:rPr sz="2400" spc="-620" dirty="0"/>
              <a:t> </a:t>
            </a:r>
            <a:r>
              <a:rPr sz="2400" spc="-15" dirty="0"/>
              <a:t>рівня</a:t>
            </a:r>
            <a:r>
              <a:rPr sz="2400" spc="35" dirty="0"/>
              <a:t> </a:t>
            </a:r>
            <a:r>
              <a:rPr sz="2400" spc="-15" dirty="0"/>
              <a:t>тропоніну</a:t>
            </a:r>
            <a:endParaRPr sz="2400"/>
          </a:p>
        </p:txBody>
      </p:sp>
      <p:grpSp>
        <p:nvGrpSpPr>
          <p:cNvPr id="6" name="object 6"/>
          <p:cNvGrpSpPr/>
          <p:nvPr/>
        </p:nvGrpSpPr>
        <p:grpSpPr>
          <a:xfrm>
            <a:off x="553212" y="1545348"/>
            <a:ext cx="7938134" cy="5313045"/>
            <a:chOff x="553212" y="1545348"/>
            <a:chExt cx="7938134" cy="531304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8952" y="1545348"/>
              <a:ext cx="7568946" cy="51128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212" y="1694662"/>
              <a:ext cx="171450" cy="1745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752" y="1700402"/>
              <a:ext cx="140208" cy="14325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8952" y="1764804"/>
              <a:ext cx="7041642" cy="51128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8952" y="2039124"/>
              <a:ext cx="1678686" cy="5112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212" y="2188438"/>
              <a:ext cx="171450" cy="17452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752" y="2194179"/>
              <a:ext cx="140208" cy="14325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32076" y="2039124"/>
              <a:ext cx="534149" cy="51128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24684" y="2039124"/>
              <a:ext cx="2145030" cy="51128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8952" y="2313444"/>
              <a:ext cx="6528054" cy="51128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212" y="2462758"/>
              <a:ext cx="171450" cy="17452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752" y="2468499"/>
              <a:ext cx="140208" cy="14325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8952" y="2587764"/>
              <a:ext cx="980694" cy="51128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212" y="2737078"/>
              <a:ext cx="171450" cy="17452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752" y="2742819"/>
              <a:ext cx="140208" cy="14325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58952" y="2862084"/>
              <a:ext cx="736854" cy="51128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212" y="3011398"/>
              <a:ext cx="171450" cy="17452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752" y="3017138"/>
              <a:ext cx="140208" cy="14325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90244" y="2862084"/>
              <a:ext cx="381762" cy="51128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30452" y="2862084"/>
              <a:ext cx="3284982" cy="51128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8952" y="3136404"/>
              <a:ext cx="3876294" cy="51128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212" y="3285718"/>
              <a:ext cx="171450" cy="17452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752" y="3291458"/>
              <a:ext cx="140208" cy="14325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58952" y="3410724"/>
              <a:ext cx="4089654" cy="51128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212" y="3560038"/>
              <a:ext cx="171450" cy="17452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752" y="3565779"/>
              <a:ext cx="140208" cy="14325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58952" y="3685044"/>
              <a:ext cx="3923538" cy="51128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212" y="3834358"/>
              <a:ext cx="171450" cy="17452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752" y="3840098"/>
              <a:ext cx="140208" cy="14325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58952" y="3959364"/>
              <a:ext cx="2807970" cy="51128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212" y="4108678"/>
              <a:ext cx="171450" cy="17452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752" y="4114419"/>
              <a:ext cx="140208" cy="14325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58952" y="4233684"/>
              <a:ext cx="6579870" cy="51128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212" y="4382998"/>
              <a:ext cx="171450" cy="17452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752" y="4388739"/>
              <a:ext cx="140208" cy="14325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58952" y="4453140"/>
              <a:ext cx="3451098" cy="51128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58952" y="4727460"/>
              <a:ext cx="6624066" cy="51128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212" y="4876774"/>
              <a:ext cx="171450" cy="17452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752" y="4882515"/>
              <a:ext cx="140208" cy="14325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58952" y="4946916"/>
              <a:ext cx="1815845" cy="51128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58952" y="5221223"/>
              <a:ext cx="7526274" cy="511289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212" y="5370550"/>
              <a:ext cx="171450" cy="17452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752" y="5376290"/>
              <a:ext cx="140208" cy="143256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58952" y="5495544"/>
              <a:ext cx="5179314" cy="51128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212" y="5644883"/>
              <a:ext cx="171450" cy="17452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752" y="5650610"/>
              <a:ext cx="140208" cy="14325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58952" y="5769864"/>
              <a:ext cx="7732014" cy="51128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212" y="5919215"/>
              <a:ext cx="171450" cy="17452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752" y="5924930"/>
              <a:ext cx="140208" cy="14325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58952" y="5989320"/>
              <a:ext cx="1821942" cy="51128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58952" y="6263645"/>
              <a:ext cx="5360670" cy="51128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212" y="6412979"/>
              <a:ext cx="171450" cy="17452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752" y="6418707"/>
              <a:ext cx="140208" cy="14325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58952" y="6537961"/>
              <a:ext cx="3637026" cy="320036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890117" y="1601215"/>
            <a:ext cx="7385050" cy="529336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170815">
              <a:lnSpc>
                <a:spcPct val="80000"/>
              </a:lnSpc>
              <a:spcBef>
                <a:spcPts val="530"/>
              </a:spcBef>
            </a:pPr>
            <a:r>
              <a:rPr sz="1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Контузія</a:t>
            </a:r>
            <a:r>
              <a:rPr sz="1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серця</a:t>
            </a:r>
            <a:r>
              <a:rPr sz="1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1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інші</a:t>
            </a:r>
            <a:r>
              <a:rPr sz="1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травматичні</a:t>
            </a:r>
            <a:r>
              <a:rPr sz="1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ураження,</a:t>
            </a:r>
            <a:r>
              <a:rPr sz="1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включаючи</a:t>
            </a:r>
            <a:r>
              <a:rPr sz="1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операції </a:t>
            </a:r>
            <a:r>
              <a:rPr sz="1800" spc="-4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шунтування,</a:t>
            </a:r>
            <a:r>
              <a:rPr sz="18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абляції,</a:t>
            </a:r>
            <a:r>
              <a:rPr sz="1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установка</a:t>
            </a:r>
            <a:r>
              <a:rPr sz="1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штучного</a:t>
            </a:r>
            <a:r>
              <a:rPr sz="1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водія</a:t>
            </a:r>
            <a:r>
              <a:rPr sz="1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ритму</a:t>
            </a:r>
            <a:r>
              <a:rPr sz="1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r>
              <a:rPr sz="1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інших.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Застійна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СН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745" dirty="0">
                <a:solidFill>
                  <a:srgbClr val="FFFFFF"/>
                </a:solidFill>
                <a:latin typeface="Microsoft Sans Serif"/>
                <a:cs typeface="Microsoft Sans Serif"/>
              </a:rPr>
              <a:t>—</a:t>
            </a:r>
            <a:r>
              <a:rPr sz="1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гостра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хронічна.</a:t>
            </a:r>
            <a:endParaRPr sz="1800">
              <a:latin typeface="Microsoft Sans Serif"/>
              <a:cs typeface="Microsoft Sans Serif"/>
            </a:endParaRPr>
          </a:p>
          <a:p>
            <a:pPr marL="12700" marR="1144905">
              <a:lnSpc>
                <a:spcPct val="100000"/>
              </a:lnSpc>
              <a:spcBef>
                <a:spcPts val="5"/>
              </a:spcBef>
            </a:pP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Розшарування</a:t>
            </a:r>
            <a:r>
              <a:rPr sz="18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аорти,</a:t>
            </a:r>
            <a:r>
              <a:rPr sz="1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захворювання</a:t>
            </a:r>
            <a:r>
              <a:rPr sz="18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аортальних</a:t>
            </a:r>
            <a:r>
              <a:rPr sz="1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клапанів. </a:t>
            </a:r>
            <a:r>
              <a:rPr sz="1800" spc="-4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ГКМП.</a:t>
            </a:r>
            <a:endParaRPr sz="1800">
              <a:latin typeface="Microsoft Sans Serif"/>
              <a:cs typeface="Microsoft Sans Serif"/>
            </a:endParaRPr>
          </a:p>
          <a:p>
            <a:pPr marL="12700" marR="379349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Тахі-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1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брадиаритмія,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блокада. </a:t>
            </a:r>
            <a:r>
              <a:rPr sz="1800" spc="-4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Апікальний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«балонний»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синдром.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Рабдоміоліз</a:t>
            </a:r>
            <a:r>
              <a:rPr sz="1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ураженням</a:t>
            </a:r>
            <a:r>
              <a:rPr sz="1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Емболія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ЛА,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легенева</a:t>
            </a:r>
            <a:r>
              <a:rPr sz="1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гіпертензія.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Ниркова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недостатність.</a:t>
            </a:r>
            <a:endParaRPr sz="1800">
              <a:latin typeface="Microsoft Sans Serif"/>
              <a:cs typeface="Microsoft Sans Serif"/>
            </a:endParaRPr>
          </a:p>
          <a:p>
            <a:pPr marL="12700" marR="1156335">
              <a:lnSpc>
                <a:spcPct val="80000"/>
              </a:lnSpc>
              <a:spcBef>
                <a:spcPts val="434"/>
              </a:spcBef>
            </a:pP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Гострі</a:t>
            </a:r>
            <a:r>
              <a:rPr sz="1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неврологічні</a:t>
            </a:r>
            <a:r>
              <a:rPr sz="1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захворювання,</a:t>
            </a:r>
            <a:r>
              <a:rPr sz="1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включаючи</a:t>
            </a:r>
            <a:r>
              <a:rPr sz="1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інсульт</a:t>
            </a:r>
            <a:r>
              <a:rPr sz="1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 </a:t>
            </a:r>
            <a:r>
              <a:rPr sz="1800" spc="-4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субарахноїдальна</a:t>
            </a:r>
            <a:r>
              <a:rPr sz="18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кровотеча.</a:t>
            </a:r>
            <a:endParaRPr sz="1800">
              <a:latin typeface="Microsoft Sans Serif"/>
              <a:cs typeface="Microsoft Sans Serif"/>
            </a:endParaRPr>
          </a:p>
          <a:p>
            <a:pPr marL="12700" marR="1111885">
              <a:lnSpc>
                <a:spcPct val="80000"/>
              </a:lnSpc>
              <a:spcBef>
                <a:spcPts val="430"/>
              </a:spcBef>
            </a:pP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Інфільтративні</a:t>
            </a:r>
            <a:r>
              <a:rPr sz="1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захворювання,</a:t>
            </a:r>
            <a:r>
              <a:rPr sz="1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такі</a:t>
            </a:r>
            <a:r>
              <a:rPr sz="1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</a:t>
            </a:r>
            <a:r>
              <a:rPr sz="1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амілоїдоз,</a:t>
            </a:r>
            <a:r>
              <a:rPr sz="1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саркоїдоз, </a:t>
            </a:r>
            <a:r>
              <a:rPr sz="1800" spc="-4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склеродермія.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Запальні</a:t>
            </a:r>
            <a:r>
              <a:rPr sz="1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захворювання,</a:t>
            </a:r>
            <a:r>
              <a:rPr sz="1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такі</a:t>
            </a:r>
            <a:r>
              <a:rPr sz="1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</a:t>
            </a:r>
            <a:r>
              <a:rPr sz="1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міокардит,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перикардит,</a:t>
            </a:r>
            <a:r>
              <a:rPr sz="1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ендокардит.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Отруєння</a:t>
            </a:r>
            <a:r>
              <a:rPr sz="1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токсинами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 </a:t>
            </a:r>
            <a:r>
              <a:rPr sz="1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лікарським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засобом.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80000"/>
              </a:lnSpc>
              <a:spcBef>
                <a:spcPts val="434"/>
              </a:spcBef>
            </a:pP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пацієнтів</a:t>
            </a:r>
            <a:r>
              <a:rPr sz="1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критичному</a:t>
            </a:r>
            <a:r>
              <a:rPr sz="1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стані,</a:t>
            </a:r>
            <a:r>
              <a:rPr sz="1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особливо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1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дихальною</a:t>
            </a:r>
            <a:r>
              <a:rPr sz="1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недостатністю </a:t>
            </a:r>
            <a:r>
              <a:rPr sz="1800" spc="-4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1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сепсисом.</a:t>
            </a:r>
            <a:endParaRPr sz="1800">
              <a:latin typeface="Microsoft Sans Serif"/>
              <a:cs typeface="Microsoft Sans Serif"/>
            </a:endParaRPr>
          </a:p>
          <a:p>
            <a:pPr marL="12700" marR="2309495">
              <a:lnSpc>
                <a:spcPct val="100000"/>
              </a:lnSpc>
            </a:pP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Опіки,</a:t>
            </a:r>
            <a:r>
              <a:rPr sz="1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особливо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&gt;30%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ураженні</a:t>
            </a:r>
            <a:r>
              <a:rPr sz="1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площі</a:t>
            </a:r>
            <a:r>
              <a:rPr sz="1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тіла. </a:t>
            </a:r>
            <a:r>
              <a:rPr sz="1800" spc="-459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Екстремальні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перевантаження.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553212" y="6687304"/>
            <a:ext cx="171450" cy="170815"/>
            <a:chOff x="553212" y="6687304"/>
            <a:chExt cx="171450" cy="170815"/>
          </a:xfrm>
        </p:grpSpPr>
        <p:pic>
          <p:nvPicPr>
            <p:cNvPr id="63" name="object 6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53212" y="6687304"/>
              <a:ext cx="171450" cy="170692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752" y="6693025"/>
              <a:ext cx="140208" cy="1432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0055" y="338327"/>
            <a:ext cx="6758178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42669" y="485978"/>
            <a:ext cx="60585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Чотири</a:t>
            </a:r>
            <a:r>
              <a:rPr sz="4400" spc="30" dirty="0"/>
              <a:t> </a:t>
            </a:r>
            <a:r>
              <a:rPr sz="4400" spc="-55" dirty="0"/>
              <a:t>фази</a:t>
            </a:r>
            <a:r>
              <a:rPr sz="4400" spc="20" dirty="0"/>
              <a:t> </a:t>
            </a:r>
            <a:r>
              <a:rPr sz="4400" spc="-35" dirty="0"/>
              <a:t>лікування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388620" y="1501139"/>
            <a:ext cx="8299450" cy="5200650"/>
            <a:chOff x="388620" y="1501139"/>
            <a:chExt cx="8299450" cy="52006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" y="1501139"/>
              <a:ext cx="2635758" cy="56768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20" y="1851659"/>
              <a:ext cx="2330958" cy="5257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1520" y="1805939"/>
              <a:ext cx="7413498" cy="56768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1020" y="1970531"/>
              <a:ext cx="186677" cy="1943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8640" y="1978151"/>
              <a:ext cx="152400" cy="1600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1520" y="2049779"/>
              <a:ext cx="7956042" cy="56768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1520" y="2293607"/>
              <a:ext cx="7015733" cy="56770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1520" y="2537459"/>
              <a:ext cx="1943862" cy="5676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8620" y="3147060"/>
              <a:ext cx="1873758" cy="56768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1020" y="3497579"/>
              <a:ext cx="1568958" cy="5257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1520" y="3451860"/>
              <a:ext cx="4176522" cy="56768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1020" y="3616451"/>
              <a:ext cx="186677" cy="19431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8640" y="3624072"/>
              <a:ext cx="152400" cy="16001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68952" y="3451860"/>
              <a:ext cx="480834" cy="56768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79264" y="3451860"/>
              <a:ext cx="3522726" cy="56768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31520" y="3695700"/>
              <a:ext cx="7110222" cy="56768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31520" y="3939539"/>
              <a:ext cx="7751826" cy="56769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31520" y="4183379"/>
              <a:ext cx="3865626" cy="56769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1020" y="5143499"/>
              <a:ext cx="7625333" cy="5257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8620" y="4792980"/>
              <a:ext cx="7997190" cy="56769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31520" y="5036819"/>
              <a:ext cx="1331214" cy="56769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83920" y="5387339"/>
              <a:ext cx="887730" cy="5257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41020" y="5996939"/>
              <a:ext cx="7387590" cy="5257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88620" y="5646419"/>
              <a:ext cx="7759446" cy="56769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83920" y="6240780"/>
              <a:ext cx="6185154" cy="5257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31520" y="5890260"/>
              <a:ext cx="6557009" cy="56769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31520" y="6134099"/>
              <a:ext cx="3083814" cy="567690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535940" y="1564894"/>
            <a:ext cx="7914005" cy="4965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Невідкладні</a:t>
            </a:r>
            <a:r>
              <a:rPr sz="2000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заходи</a:t>
            </a:r>
            <a:endParaRPr sz="2000">
              <a:latin typeface="Microsoft Sans Serif"/>
              <a:cs typeface="Microsoft Sans Serif"/>
            </a:endParaRPr>
          </a:p>
          <a:p>
            <a:pPr marL="355600" marR="5080">
              <a:lnSpc>
                <a:spcPct val="80100"/>
              </a:lnSpc>
              <a:spcBef>
                <a:spcPts val="475"/>
              </a:spcBef>
            </a:pP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Основні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завдання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цієї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фази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надання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допомоги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полягають</a:t>
            </a:r>
            <a:r>
              <a:rPr sz="2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швидкому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встановленні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діагнозу,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знятті</a:t>
            </a:r>
            <a:r>
              <a:rPr sz="2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болю,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профілактиці</a:t>
            </a:r>
            <a:r>
              <a:rPr sz="2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 </a:t>
            </a:r>
            <a:r>
              <a:rPr sz="2000" spc="-5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лікуванні</a:t>
            </a:r>
            <a:r>
              <a:rPr sz="2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ускладнень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захворювання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(гемодинамічних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1920"/>
              </a:lnSpc>
            </a:pP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аритмічних).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Ранні</a:t>
            </a:r>
            <a:r>
              <a:rPr sz="2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заходи</a:t>
            </a:r>
            <a:endParaRPr sz="2000">
              <a:latin typeface="Microsoft Sans Serif"/>
              <a:cs typeface="Microsoft Sans Serif"/>
            </a:endParaRPr>
          </a:p>
          <a:p>
            <a:pPr marL="355600" marR="207645">
              <a:lnSpc>
                <a:spcPct val="80000"/>
              </a:lnSpc>
              <a:spcBef>
                <a:spcPts val="480"/>
              </a:spcBef>
            </a:pP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Принципове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завдання </a:t>
            </a:r>
            <a:r>
              <a:rPr sz="2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цієї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фази </a:t>
            </a:r>
            <a:r>
              <a:rPr sz="2000" spc="525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якомога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швидший 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початок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реперфузійної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терапії</a:t>
            </a:r>
            <a:r>
              <a:rPr sz="2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</a:t>
            </a:r>
            <a:r>
              <a:rPr sz="2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обмеження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розмірів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інфаркту,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запобігання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розширенню</a:t>
            </a: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зони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некрозу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(extension)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r>
              <a:rPr sz="2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раннього </a:t>
            </a:r>
            <a:r>
              <a:rPr sz="2000" spc="-5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ремоделювання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(expansion).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00">
              <a:latin typeface="Microsoft Sans Serif"/>
              <a:cs typeface="Microsoft Sans Serif"/>
            </a:endParaRPr>
          </a:p>
          <a:p>
            <a:pPr marL="12700">
              <a:lnSpc>
                <a:spcPts val="2160"/>
              </a:lnSpc>
              <a:spcBef>
                <a:spcPts val="5"/>
              </a:spcBef>
            </a:pPr>
            <a:r>
              <a:rPr sz="2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Подальші</a:t>
            </a:r>
            <a:r>
              <a:rPr sz="2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заходи</a:t>
            </a:r>
            <a:r>
              <a:rPr sz="2000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з</a:t>
            </a:r>
            <a:r>
              <a:rPr sz="2000" u="heavy" spc="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метою</a:t>
            </a:r>
            <a:r>
              <a:rPr sz="2000" u="heavy" spc="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подолання</a:t>
            </a:r>
            <a:r>
              <a:rPr sz="2000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ускладнень,</a:t>
            </a:r>
            <a:r>
              <a:rPr sz="2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які</a:t>
            </a:r>
            <a:r>
              <a:rPr sz="2000" u="heavy" spc="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виникають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160"/>
              </a:lnSpc>
            </a:pPr>
            <a:r>
              <a:rPr sz="2000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пізніше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00">
              <a:latin typeface="Microsoft Sans Serif"/>
              <a:cs typeface="Microsoft Sans Serif"/>
            </a:endParaRPr>
          </a:p>
          <a:p>
            <a:pPr marL="355600" marR="539115" indent="-343535">
              <a:lnSpc>
                <a:spcPct val="80000"/>
              </a:lnSpc>
              <a:spcBef>
                <a:spcPts val="5"/>
              </a:spcBef>
            </a:pPr>
            <a:r>
              <a:rPr sz="2000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Оцінка</a:t>
            </a:r>
            <a:r>
              <a:rPr sz="2000" u="heavy" spc="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ризику</a:t>
            </a:r>
            <a:r>
              <a:rPr sz="2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та</a:t>
            </a:r>
            <a:r>
              <a:rPr sz="2000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заходи</a:t>
            </a:r>
            <a:r>
              <a:rPr sz="2000" u="heavy" spc="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з</a:t>
            </a:r>
            <a:r>
              <a:rPr sz="2000" u="heavy" spc="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метою</a:t>
            </a:r>
            <a:r>
              <a:rPr sz="2000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профілактики</a:t>
            </a:r>
            <a:r>
              <a:rPr sz="2000" u="heavy" spc="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прогресування </a:t>
            </a:r>
            <a:r>
              <a:rPr sz="2000" spc="-5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ішемічної</a:t>
            </a:r>
            <a:r>
              <a:rPr sz="20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хвороби</a:t>
            </a:r>
            <a:r>
              <a:rPr sz="2000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серця,</a:t>
            </a:r>
            <a:r>
              <a:rPr sz="20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нового</a:t>
            </a:r>
            <a:r>
              <a:rPr sz="2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інфаркту,</a:t>
            </a:r>
            <a:r>
              <a:rPr sz="2000" u="heavy" spc="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серцевої </a:t>
            </a:r>
            <a:r>
              <a:rPr sz="2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недостатності</a:t>
            </a:r>
            <a:r>
              <a:rPr sz="2000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і</a:t>
            </a:r>
            <a:r>
              <a:rPr sz="2000" u="heavy" spc="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смерті.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33" name="object 33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83919" y="6484620"/>
            <a:ext cx="2711958" cy="5257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2875" y="77723"/>
            <a:ext cx="7489825" cy="1729105"/>
            <a:chOff x="912875" y="77723"/>
            <a:chExt cx="7489825" cy="1729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2875" y="77723"/>
              <a:ext cx="7489698" cy="11193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91611" y="687323"/>
              <a:ext cx="3193541" cy="111937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82850" marR="5080" indent="-2079625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Зменшення</a:t>
            </a:r>
            <a:r>
              <a:rPr spc="65" dirty="0"/>
              <a:t> </a:t>
            </a:r>
            <a:r>
              <a:rPr spc="10" dirty="0"/>
              <a:t>болю,</a:t>
            </a:r>
            <a:r>
              <a:rPr spc="40" dirty="0"/>
              <a:t> </a:t>
            </a:r>
            <a:r>
              <a:rPr spc="-70" dirty="0"/>
              <a:t>задишки</a:t>
            </a:r>
            <a:r>
              <a:rPr spc="65" dirty="0"/>
              <a:t> </a:t>
            </a:r>
            <a:r>
              <a:rPr spc="-25" dirty="0"/>
              <a:t>і </a:t>
            </a:r>
            <a:r>
              <a:rPr spc="-1045" dirty="0"/>
              <a:t> </a:t>
            </a:r>
            <a:r>
              <a:rPr spc="-50" dirty="0"/>
              <a:t>збудження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1019" y="1446275"/>
            <a:ext cx="8002270" cy="5225415"/>
            <a:chOff x="541019" y="1446275"/>
            <a:chExt cx="8002270" cy="522541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559" y="1446275"/>
              <a:ext cx="7081266" cy="7871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1676412"/>
              <a:ext cx="256806" cy="26440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1684019"/>
              <a:ext cx="216408" cy="2240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0559" y="1787651"/>
              <a:ext cx="7424166" cy="7871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559" y="2129027"/>
              <a:ext cx="7395209" cy="787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0559" y="2555747"/>
              <a:ext cx="2045969" cy="7871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2785884"/>
              <a:ext cx="256806" cy="26440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2793491"/>
              <a:ext cx="216408" cy="2240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49424" y="2555747"/>
              <a:ext cx="665226" cy="78714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47543" y="2555747"/>
              <a:ext cx="6017513" cy="78714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0559" y="2897123"/>
              <a:ext cx="3083814" cy="78714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0559" y="3323843"/>
              <a:ext cx="7872222" cy="7871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3553980"/>
              <a:ext cx="256806" cy="26440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3561587"/>
              <a:ext cx="216408" cy="22402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0559" y="3665219"/>
              <a:ext cx="2338578" cy="78714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542031" y="3665219"/>
              <a:ext cx="585978" cy="78714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660903" y="3665219"/>
              <a:ext cx="5720334" cy="78714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70559" y="4006596"/>
              <a:ext cx="7290054" cy="78714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0559" y="4347971"/>
              <a:ext cx="2483357" cy="78714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70559" y="4774691"/>
              <a:ext cx="5671566" cy="78714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5004828"/>
              <a:ext cx="256806" cy="26440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5012435"/>
              <a:ext cx="216408" cy="22402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70559" y="5116067"/>
              <a:ext cx="3422141" cy="78714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70559" y="5542787"/>
              <a:ext cx="7565898" cy="7871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5772911"/>
              <a:ext cx="256806" cy="26440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5780531"/>
              <a:ext cx="216408" cy="22402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70559" y="5884163"/>
              <a:ext cx="4967478" cy="787145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879144" y="1538986"/>
            <a:ext cx="7320915" cy="4890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025"/>
              </a:lnSpc>
              <a:spcBef>
                <a:spcPts val="95"/>
              </a:spcBef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Внутрішньовенні</a:t>
            </a:r>
            <a:r>
              <a:rPr sz="2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опіоїди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(від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5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мг</a:t>
            </a:r>
            <a:endParaRPr sz="2800">
              <a:latin typeface="Microsoft Sans Serif"/>
              <a:cs typeface="Microsoft Sans Serif"/>
            </a:endParaRPr>
          </a:p>
          <a:p>
            <a:pPr marL="12700" marR="443230">
              <a:lnSpc>
                <a:spcPts val="2690"/>
              </a:lnSpc>
              <a:spcBef>
                <a:spcPts val="315"/>
              </a:spcBef>
            </a:pP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морфіну)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додатковими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дозами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мг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з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інтервалами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5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хв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(контроль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дихання).</a:t>
            </a:r>
            <a:endParaRPr sz="2800">
              <a:latin typeface="Microsoft Sans Serif"/>
              <a:cs typeface="Microsoft Sans Serif"/>
            </a:endParaRPr>
          </a:p>
          <a:p>
            <a:pPr marL="12700" marR="74930">
              <a:lnSpc>
                <a:spcPts val="2690"/>
              </a:lnSpc>
              <a:spcBef>
                <a:spcPts val="665"/>
              </a:spcBef>
            </a:pP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Кисень</a:t>
            </a:r>
            <a:r>
              <a:rPr sz="2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185" dirty="0">
                <a:solidFill>
                  <a:srgbClr val="FFFFFF"/>
                </a:solidFill>
                <a:latin typeface="Microsoft Sans Serif"/>
                <a:cs typeface="Microsoft Sans Serif"/>
              </a:rPr>
              <a:t>(2–4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л/хв)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задишці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серцевій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недостатності.</a:t>
            </a:r>
            <a:endParaRPr sz="2800">
              <a:latin typeface="Microsoft Sans Serif"/>
              <a:cs typeface="Microsoft Sans Serif"/>
            </a:endParaRPr>
          </a:p>
          <a:p>
            <a:pPr marL="12700" marR="5080">
              <a:lnSpc>
                <a:spcPct val="80000"/>
              </a:lnSpc>
              <a:spcBef>
                <a:spcPts val="695"/>
              </a:spcBef>
            </a:pP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Розглянути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необхідність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внутрішньовенного </a:t>
            </a:r>
            <a:r>
              <a:rPr sz="2800" spc="-7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введення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β-адреноблокаторів</a:t>
            </a:r>
            <a:r>
              <a:rPr sz="28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нітратів,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якщо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</a:t>
            </a:r>
            <a:r>
              <a:rPr sz="2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застосування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опіоїдів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біль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</a:t>
            </a:r>
            <a:endParaRPr sz="2800">
              <a:latin typeface="Microsoft Sans Serif"/>
              <a:cs typeface="Microsoft Sans Serif"/>
            </a:endParaRPr>
          </a:p>
          <a:p>
            <a:pPr marL="12700">
              <a:lnSpc>
                <a:spcPts val="2690"/>
              </a:lnSpc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проходить.</a:t>
            </a:r>
            <a:endParaRPr sz="2800">
              <a:latin typeface="Microsoft Sans Serif"/>
              <a:cs typeface="Microsoft Sans Serif"/>
            </a:endParaRPr>
          </a:p>
          <a:p>
            <a:pPr marL="12700" marR="2196465">
              <a:lnSpc>
                <a:spcPts val="2690"/>
              </a:lnSpc>
              <a:spcBef>
                <a:spcPts val="650"/>
              </a:spcBef>
            </a:pP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Корисним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може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бути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введення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транквілізаторів.</a:t>
            </a:r>
            <a:endParaRPr sz="2800">
              <a:latin typeface="Microsoft Sans Serif"/>
              <a:cs typeface="Microsoft Sans Serif"/>
            </a:endParaRPr>
          </a:p>
          <a:p>
            <a:pPr marL="12700" marR="306070">
              <a:lnSpc>
                <a:spcPct val="80000"/>
              </a:lnSpc>
              <a:spcBef>
                <a:spcPts val="695"/>
              </a:spcBef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використовувати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зменшення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болю </a:t>
            </a:r>
            <a:r>
              <a:rPr sz="2800" spc="-7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інгібітори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циклооксигенази.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1019" y="216408"/>
            <a:ext cx="8235315" cy="6642100"/>
            <a:chOff x="541019" y="216408"/>
            <a:chExt cx="8235315" cy="6642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8095" y="216408"/>
              <a:ext cx="7736585" cy="7871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0908" y="789431"/>
              <a:ext cx="5313426" cy="7993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559" y="1531619"/>
              <a:ext cx="2439162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1761756"/>
              <a:ext cx="256806" cy="2644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1769363"/>
              <a:ext cx="216408" cy="2240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42615" y="1531619"/>
              <a:ext cx="585978" cy="787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61487" y="1531619"/>
              <a:ext cx="5522214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0559" y="1958340"/>
              <a:ext cx="1840229" cy="7871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43683" y="1958340"/>
              <a:ext cx="585978" cy="787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62555" y="1958340"/>
              <a:ext cx="5654802" cy="7871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0559" y="2385059"/>
              <a:ext cx="1716786" cy="7871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0559" y="2897124"/>
              <a:ext cx="7308342" cy="78714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3127260"/>
              <a:ext cx="256806" cy="26440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3134868"/>
              <a:ext cx="216408" cy="2240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0559" y="3323843"/>
              <a:ext cx="7126985" cy="7871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0559" y="3835908"/>
              <a:ext cx="3562350" cy="78714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4066044"/>
              <a:ext cx="256806" cy="26440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4073652"/>
              <a:ext cx="216408" cy="22402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65803" y="3835908"/>
              <a:ext cx="585977" cy="78714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84675" y="3835908"/>
              <a:ext cx="4723637" cy="78714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0559" y="4262628"/>
              <a:ext cx="3565398" cy="78714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70559" y="4774692"/>
              <a:ext cx="6793230" cy="78714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5004828"/>
              <a:ext cx="256806" cy="26440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5012436"/>
              <a:ext cx="216408" cy="22402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0559" y="5201411"/>
              <a:ext cx="2902457" cy="78714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70559" y="5713475"/>
              <a:ext cx="6701790" cy="78714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5943599"/>
              <a:ext cx="256806" cy="26440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5951219"/>
              <a:ext cx="216408" cy="22402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70559" y="6140191"/>
              <a:ext cx="8105394" cy="717805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879144" y="161492"/>
            <a:ext cx="7657465" cy="6523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5080" marR="372745" indent="-1165860">
              <a:lnSpc>
                <a:spcPct val="1346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FFFF00"/>
                </a:solidFill>
                <a:latin typeface="Arial"/>
                <a:cs typeface="Arial"/>
              </a:rPr>
              <a:t>Рутинні</a:t>
            </a:r>
            <a:r>
              <a:rPr sz="2800" b="1" spc="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Arial"/>
                <a:cs typeface="Arial"/>
              </a:rPr>
              <a:t>засоби</a:t>
            </a:r>
            <a:r>
              <a:rPr sz="2800" b="1" spc="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00"/>
                </a:solidFill>
                <a:latin typeface="Arial"/>
                <a:cs typeface="Arial"/>
              </a:rPr>
              <a:t>профілактичної</a:t>
            </a:r>
            <a:r>
              <a:rPr sz="2800" b="1" spc="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00"/>
                </a:solidFill>
                <a:latin typeface="Arial"/>
                <a:cs typeface="Arial"/>
              </a:rPr>
              <a:t>терапії</a:t>
            </a:r>
            <a:r>
              <a:rPr sz="2800" b="1" spc="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00"/>
                </a:solidFill>
                <a:latin typeface="Arial"/>
                <a:cs typeface="Arial"/>
              </a:rPr>
              <a:t>у </a:t>
            </a:r>
            <a:r>
              <a:rPr sz="2800" b="1" spc="-7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00"/>
                </a:solidFill>
                <a:latin typeface="Arial"/>
                <a:cs typeface="Arial"/>
              </a:rPr>
              <a:t>гострій</a:t>
            </a:r>
            <a:r>
              <a:rPr sz="2800" b="1" spc="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фазі </a:t>
            </a:r>
            <a:r>
              <a:rPr sz="2800" b="1" spc="-5" dirty="0">
                <a:solidFill>
                  <a:srgbClr val="FFFF00"/>
                </a:solidFill>
                <a:latin typeface="Arial"/>
                <a:cs typeface="Arial"/>
              </a:rPr>
              <a:t>захворювання</a:t>
            </a:r>
            <a:endParaRPr sz="2800">
              <a:latin typeface="Arial"/>
              <a:cs typeface="Arial"/>
            </a:endParaRPr>
          </a:p>
          <a:p>
            <a:pPr marL="12700" marR="591185">
              <a:lnSpc>
                <a:spcPct val="100000"/>
              </a:lnSpc>
              <a:spcBef>
                <a:spcPts val="2470"/>
              </a:spcBef>
            </a:pP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Аспірин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150-325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мг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(форма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без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оболонки),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потім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75-100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мг/добу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(кишковорозчинна</a:t>
            </a:r>
            <a:endParaRPr sz="2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форма)</a:t>
            </a:r>
            <a:endParaRPr sz="2800">
              <a:latin typeface="Microsoft Sans Serif"/>
              <a:cs typeface="Microsoft Sans Serif"/>
            </a:endParaRPr>
          </a:p>
          <a:p>
            <a:pPr marL="12700" marR="897255">
              <a:lnSpc>
                <a:spcPct val="100000"/>
              </a:lnSpc>
              <a:spcBef>
                <a:spcPts val="670"/>
              </a:spcBef>
            </a:pP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Клопідогрель</a:t>
            </a:r>
            <a:r>
              <a:rPr sz="2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300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мг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(якщо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немає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ризику </a:t>
            </a:r>
            <a:r>
              <a:rPr sz="2800" spc="-7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кровотечі)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одноразово,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потім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75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мг/добу</a:t>
            </a:r>
            <a:endParaRPr sz="2800">
              <a:latin typeface="Microsoft Sans Serif"/>
              <a:cs typeface="Microsoft Sans Serif"/>
            </a:endParaRPr>
          </a:p>
          <a:p>
            <a:pPr marL="12700" marR="267970">
              <a:lnSpc>
                <a:spcPct val="100000"/>
              </a:lnSpc>
              <a:spcBef>
                <a:spcPts val="675"/>
              </a:spcBef>
            </a:pP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Пероральний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бета-блокатор: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усім</a:t>
            </a:r>
            <a:r>
              <a:rPr sz="2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пацієнтам </a:t>
            </a:r>
            <a:r>
              <a:rPr sz="2800" spc="-7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без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протипоказань</a:t>
            </a:r>
            <a:endParaRPr sz="2800">
              <a:latin typeface="Microsoft Sans Serif"/>
              <a:cs typeface="Microsoft Sans Serif"/>
            </a:endParaRPr>
          </a:p>
          <a:p>
            <a:pPr marL="12700" marR="1410335">
              <a:lnSpc>
                <a:spcPct val="100000"/>
              </a:lnSpc>
              <a:spcBef>
                <a:spcPts val="670"/>
              </a:spcBef>
            </a:pPr>
            <a:r>
              <a:rPr sz="28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ІАПФ</a:t>
            </a:r>
            <a:r>
              <a:rPr sz="2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перорально: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усім</a:t>
            </a:r>
            <a:r>
              <a:rPr sz="2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пацієнтам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без </a:t>
            </a:r>
            <a:r>
              <a:rPr sz="2800" spc="-7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протипоказань</a:t>
            </a:r>
            <a:endParaRPr sz="2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675"/>
              </a:spcBef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Нітрати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наявності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післяінфарктної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стенокардії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чи</a:t>
            </a:r>
            <a:r>
              <a:rPr sz="2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лівошлуночкової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недостатності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1183" y="338327"/>
            <a:ext cx="6997446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23797" y="485978"/>
            <a:ext cx="62934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" dirty="0"/>
              <a:t>Фібринолітична</a:t>
            </a:r>
            <a:r>
              <a:rPr sz="4400" spc="-25" dirty="0"/>
              <a:t> </a:t>
            </a:r>
            <a:r>
              <a:rPr sz="4400" spc="-10" dirty="0"/>
              <a:t>терапія.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541019" y="1446275"/>
            <a:ext cx="8187690" cy="2152650"/>
            <a:chOff x="541019" y="1446275"/>
            <a:chExt cx="8187690" cy="21526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59" y="1446275"/>
              <a:ext cx="7536942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1676412"/>
              <a:ext cx="256806" cy="2644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1684019"/>
              <a:ext cx="216408" cy="2240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0559" y="1787651"/>
              <a:ext cx="2699766" cy="787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03219" y="1787651"/>
              <a:ext cx="585978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19627" y="1787651"/>
              <a:ext cx="5578602" cy="7871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0559" y="2129027"/>
              <a:ext cx="5186934" cy="787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90387" y="2129027"/>
              <a:ext cx="665226" cy="7871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87567" y="2129027"/>
              <a:ext cx="1876806" cy="7871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0559" y="2470403"/>
              <a:ext cx="8058150" cy="78714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0559" y="2811779"/>
              <a:ext cx="6709409" cy="787146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541019" y="3665220"/>
            <a:ext cx="8212455" cy="2494280"/>
            <a:chOff x="541019" y="3665220"/>
            <a:chExt cx="8212455" cy="249428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3895356"/>
              <a:ext cx="256806" cy="26440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3902964"/>
              <a:ext cx="216408" cy="22402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69619" y="3665220"/>
              <a:ext cx="6683502" cy="78714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0559" y="4006596"/>
              <a:ext cx="7887461" cy="78714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0559" y="4347972"/>
              <a:ext cx="7411974" cy="78714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70559" y="4689348"/>
              <a:ext cx="6992874" cy="78714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0559" y="5030724"/>
              <a:ext cx="8082533" cy="78714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70559" y="5372100"/>
              <a:ext cx="7875270" cy="787146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879144" y="1538986"/>
            <a:ext cx="7536180" cy="437832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 marR="54610">
              <a:lnSpc>
                <a:spcPct val="80000"/>
              </a:lnSpc>
              <a:spcBef>
                <a:spcPts val="765"/>
              </a:spcBef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наявності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можливості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тромболітичної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терапії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(ТЛТ)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2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рекомендується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проводити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 </a:t>
            </a:r>
            <a:r>
              <a:rPr sz="2800" spc="-7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догоспітальному</a:t>
            </a:r>
            <a:r>
              <a:rPr sz="2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етапі.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Ціль</a:t>
            </a:r>
            <a:r>
              <a:rPr sz="28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730" dirty="0">
                <a:solidFill>
                  <a:srgbClr val="FFFFFF"/>
                </a:solidFill>
                <a:latin typeface="Microsoft Sans Serif"/>
                <a:cs typeface="Microsoft Sans Serif"/>
              </a:rPr>
              <a:t>–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ініціація</a:t>
            </a:r>
            <a:endParaRPr sz="2800">
              <a:latin typeface="Microsoft Sans Serif"/>
              <a:cs typeface="Microsoft Sans Serif"/>
            </a:endParaRPr>
          </a:p>
          <a:p>
            <a:pPr marL="12700" marR="24765">
              <a:lnSpc>
                <a:spcPct val="80000"/>
              </a:lnSpc>
            </a:pP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фібринолізу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протягом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90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хв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</a:t>
            </a:r>
            <a:r>
              <a:rPr sz="2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моменту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його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початку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30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хв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</a:t>
            </a:r>
            <a:r>
              <a:rPr sz="2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госпіталізації.</a:t>
            </a:r>
            <a:endParaRPr sz="2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50">
              <a:latin typeface="Microsoft Sans Serif"/>
              <a:cs typeface="Microsoft Sans Serif"/>
            </a:endParaRPr>
          </a:p>
          <a:p>
            <a:pPr marL="111125">
              <a:lnSpc>
                <a:spcPts val="3025"/>
              </a:lnSpc>
            </a:pPr>
            <a:r>
              <a:rPr sz="2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ТЛТ</a:t>
            </a:r>
            <a:r>
              <a:rPr sz="2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</a:t>
            </a:r>
            <a:r>
              <a:rPr sz="2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проводять,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якщо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</a:t>
            </a:r>
            <a:r>
              <a:rPr sz="2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моменту</a:t>
            </a:r>
            <a:endParaRPr sz="2800">
              <a:latin typeface="Microsoft Sans Serif"/>
              <a:cs typeface="Microsoft Sans Serif"/>
            </a:endParaRPr>
          </a:p>
          <a:p>
            <a:pPr marL="12700" marR="5080">
              <a:lnSpc>
                <a:spcPct val="80000"/>
              </a:lnSpc>
              <a:spcBef>
                <a:spcPts val="335"/>
              </a:spcBef>
            </a:pP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ангінозного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нападу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пройшло</a:t>
            </a:r>
            <a:r>
              <a:rPr sz="28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більш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12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годин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винятком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продовження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нападів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ішемії. </a:t>
            </a:r>
            <a:r>
              <a:rPr sz="2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(біль,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подйом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сегмента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ST).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Пацієнтам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літнього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віку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ТЛТ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проводять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віддобуності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можливості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виконати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механічну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реперфузію.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8908" y="338327"/>
            <a:ext cx="6841998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01521" y="485978"/>
            <a:ext cx="61379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" dirty="0"/>
              <a:t>Фібринолітична</a:t>
            </a:r>
            <a:r>
              <a:rPr sz="4400" dirty="0"/>
              <a:t> </a:t>
            </a:r>
            <a:r>
              <a:rPr sz="4400" spc="-15" dirty="0"/>
              <a:t>терапія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539495" y="1514855"/>
            <a:ext cx="8151495" cy="3435985"/>
            <a:chOff x="539495" y="1514855"/>
            <a:chExt cx="8151495" cy="343598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95" y="1778495"/>
              <a:ext cx="300977" cy="3025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39" y="1787651"/>
              <a:ext cx="254508" cy="25603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1331" y="1514855"/>
              <a:ext cx="3294126" cy="89992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11295" y="1514855"/>
              <a:ext cx="759713" cy="8999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49624" y="1514855"/>
              <a:ext cx="4578858" cy="8999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555" y="2002536"/>
              <a:ext cx="7908798" cy="89992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555" y="2490216"/>
              <a:ext cx="8049006" cy="89992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8555" y="2977895"/>
              <a:ext cx="6432042" cy="89992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95" y="3826751"/>
              <a:ext cx="300977" cy="30252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39" y="3835907"/>
              <a:ext cx="254508" cy="25603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1331" y="3563111"/>
              <a:ext cx="7939278" cy="89992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8555" y="4050791"/>
              <a:ext cx="6983730" cy="899922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1610" rIns="0" bIns="0" rtlCol="0">
            <a:spAutoFit/>
          </a:bodyPr>
          <a:lstStyle/>
          <a:p>
            <a:pPr marL="220345" marR="10795" indent="112395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Реальна </a:t>
            </a:r>
            <a:r>
              <a:rPr sz="3200" spc="-20" dirty="0"/>
              <a:t>мета </a:t>
            </a:r>
            <a:r>
              <a:rPr sz="3200" spc="844" dirty="0"/>
              <a:t>– </a:t>
            </a:r>
            <a:r>
              <a:rPr sz="3200" spc="-15" dirty="0"/>
              <a:t>починати фібриноліз </a:t>
            </a:r>
            <a:r>
              <a:rPr sz="3200" spc="-10" dirty="0"/>
              <a:t> </a:t>
            </a:r>
            <a:r>
              <a:rPr sz="3200" spc="-25" dirty="0"/>
              <a:t>протягом</a:t>
            </a:r>
            <a:r>
              <a:rPr sz="3200" spc="10" dirty="0"/>
              <a:t> </a:t>
            </a:r>
            <a:r>
              <a:rPr sz="3200" spc="-5" dirty="0"/>
              <a:t>90</a:t>
            </a:r>
            <a:r>
              <a:rPr sz="3200" spc="30" dirty="0"/>
              <a:t> </a:t>
            </a:r>
            <a:r>
              <a:rPr sz="3200" dirty="0"/>
              <a:t>хв</a:t>
            </a:r>
            <a:r>
              <a:rPr sz="3200" spc="40" dirty="0"/>
              <a:t> </a:t>
            </a:r>
            <a:r>
              <a:rPr sz="3200" spc="-10" dirty="0"/>
              <a:t>від</a:t>
            </a:r>
            <a:r>
              <a:rPr sz="3200" spc="15" dirty="0"/>
              <a:t> </a:t>
            </a:r>
            <a:r>
              <a:rPr sz="3200" spc="-30" dirty="0"/>
              <a:t>моменту</a:t>
            </a:r>
            <a:r>
              <a:rPr sz="3200" spc="20" dirty="0"/>
              <a:t> </a:t>
            </a:r>
            <a:r>
              <a:rPr sz="3200" spc="-25" dirty="0"/>
              <a:t>звертання </a:t>
            </a:r>
            <a:r>
              <a:rPr sz="3200" spc="-20" dirty="0"/>
              <a:t> </a:t>
            </a:r>
            <a:r>
              <a:rPr sz="3200" spc="-10" dirty="0"/>
              <a:t>пацієнта</a:t>
            </a:r>
            <a:r>
              <a:rPr sz="3200" spc="20" dirty="0"/>
              <a:t> </a:t>
            </a:r>
            <a:r>
              <a:rPr sz="3200" spc="-70" dirty="0"/>
              <a:t>за</a:t>
            </a:r>
            <a:r>
              <a:rPr sz="3200" spc="15" dirty="0"/>
              <a:t> </a:t>
            </a:r>
            <a:r>
              <a:rPr sz="3200" spc="-15" dirty="0"/>
              <a:t>медичною</a:t>
            </a:r>
            <a:r>
              <a:rPr sz="3200" spc="5" dirty="0"/>
              <a:t> </a:t>
            </a:r>
            <a:r>
              <a:rPr sz="3200" spc="-25" dirty="0"/>
              <a:t>допомогою</a:t>
            </a:r>
            <a:r>
              <a:rPr sz="3200" spc="-5" dirty="0"/>
              <a:t> </a:t>
            </a:r>
            <a:r>
              <a:rPr sz="3200" spc="-10" dirty="0"/>
              <a:t>(«від </a:t>
            </a:r>
            <a:r>
              <a:rPr sz="3200" spc="-835" dirty="0"/>
              <a:t> </a:t>
            </a:r>
            <a:r>
              <a:rPr sz="3200" spc="-25" dirty="0"/>
              <a:t>звертання</a:t>
            </a:r>
            <a:r>
              <a:rPr sz="3200" spc="15" dirty="0"/>
              <a:t> </a:t>
            </a:r>
            <a:r>
              <a:rPr sz="3200" dirty="0"/>
              <a:t>до</a:t>
            </a:r>
            <a:r>
              <a:rPr sz="3200" spc="10" dirty="0"/>
              <a:t> </a:t>
            </a:r>
            <a:r>
              <a:rPr sz="3200" spc="-5" dirty="0"/>
              <a:t>введення</a:t>
            </a:r>
            <a:r>
              <a:rPr sz="3200" dirty="0"/>
              <a:t> </a:t>
            </a:r>
            <a:r>
              <a:rPr sz="3200" spc="-35" dirty="0"/>
              <a:t>голки»)</a:t>
            </a:r>
            <a:endParaRPr sz="3200"/>
          </a:p>
          <a:p>
            <a:pPr marL="220345" marR="5080" indent="112395">
              <a:lnSpc>
                <a:spcPct val="100000"/>
              </a:lnSpc>
              <a:spcBef>
                <a:spcPts val="775"/>
              </a:spcBef>
            </a:pPr>
            <a:r>
              <a:rPr sz="3200" spc="-5" dirty="0"/>
              <a:t>або</a:t>
            </a:r>
            <a:r>
              <a:rPr sz="3200" spc="25" dirty="0"/>
              <a:t> </a:t>
            </a:r>
            <a:r>
              <a:rPr sz="3200" spc="-25" dirty="0"/>
              <a:t>протягом</a:t>
            </a:r>
            <a:r>
              <a:rPr sz="3200" spc="15" dirty="0"/>
              <a:t> </a:t>
            </a:r>
            <a:r>
              <a:rPr sz="3200" spc="-5" dirty="0"/>
              <a:t>30</a:t>
            </a:r>
            <a:r>
              <a:rPr sz="3200" spc="30" dirty="0"/>
              <a:t> </a:t>
            </a:r>
            <a:r>
              <a:rPr sz="3200" dirty="0"/>
              <a:t>хв</a:t>
            </a:r>
            <a:r>
              <a:rPr sz="3200" spc="35" dirty="0"/>
              <a:t> </a:t>
            </a:r>
            <a:r>
              <a:rPr sz="3200" spc="-5" dirty="0"/>
              <a:t>після</a:t>
            </a:r>
            <a:r>
              <a:rPr sz="3200" spc="20" dirty="0"/>
              <a:t> </a:t>
            </a:r>
            <a:r>
              <a:rPr sz="3200" spc="-10" dirty="0"/>
              <a:t>госпіталізації </a:t>
            </a:r>
            <a:r>
              <a:rPr sz="3200" spc="-835" dirty="0"/>
              <a:t> </a:t>
            </a:r>
            <a:r>
              <a:rPr sz="3200" spc="-10" dirty="0"/>
              <a:t>(«від</a:t>
            </a:r>
            <a:r>
              <a:rPr sz="3200" spc="20" dirty="0"/>
              <a:t> </a:t>
            </a:r>
            <a:r>
              <a:rPr sz="3200" spc="-5" dirty="0"/>
              <a:t>дверей</a:t>
            </a:r>
            <a:r>
              <a:rPr sz="3200" dirty="0"/>
              <a:t> до</a:t>
            </a:r>
            <a:r>
              <a:rPr sz="3200" spc="20" dirty="0"/>
              <a:t> </a:t>
            </a:r>
            <a:r>
              <a:rPr sz="3200" spc="-10" dirty="0"/>
              <a:t>введення</a:t>
            </a:r>
            <a:r>
              <a:rPr sz="3200" spc="20" dirty="0"/>
              <a:t> </a:t>
            </a:r>
            <a:r>
              <a:rPr sz="3200" spc="-35" dirty="0"/>
              <a:t>голки»).</a:t>
            </a:r>
            <a:endParaRPr sz="32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5612" y="77723"/>
            <a:ext cx="7907655" cy="1729105"/>
            <a:chOff x="705612" y="77723"/>
            <a:chExt cx="7907655" cy="1729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5612" y="77723"/>
              <a:ext cx="7907274" cy="11193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05812" y="687323"/>
              <a:ext cx="4563618" cy="111937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97050" marR="5080" indent="-1600835">
              <a:lnSpc>
                <a:spcPct val="100000"/>
              </a:lnSpc>
              <a:spcBef>
                <a:spcPts val="95"/>
              </a:spcBef>
            </a:pPr>
            <a:r>
              <a:rPr dirty="0"/>
              <a:t>Абсолютні</a:t>
            </a:r>
            <a:r>
              <a:rPr spc="30" dirty="0"/>
              <a:t> </a:t>
            </a:r>
            <a:r>
              <a:rPr spc="-45" dirty="0"/>
              <a:t>протипоказання</a:t>
            </a:r>
            <a:r>
              <a:rPr spc="60" dirty="0"/>
              <a:t> </a:t>
            </a:r>
            <a:r>
              <a:rPr spc="-10" dirty="0"/>
              <a:t>до </a:t>
            </a:r>
            <a:r>
              <a:rPr spc="-1045" dirty="0"/>
              <a:t> </a:t>
            </a:r>
            <a:r>
              <a:rPr spc="-15" dirty="0"/>
              <a:t>проводення</a:t>
            </a:r>
            <a:r>
              <a:rPr spc="60" dirty="0"/>
              <a:t> </a:t>
            </a:r>
            <a:r>
              <a:rPr spc="-70" dirty="0"/>
              <a:t>ТЛТ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623316" y="1502663"/>
            <a:ext cx="8213725" cy="4042410"/>
            <a:chOff x="623316" y="1502663"/>
            <a:chExt cx="8213725" cy="404241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3316" y="1732775"/>
              <a:ext cx="189737" cy="19737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190" y="1740027"/>
              <a:ext cx="152400" cy="1600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3440" y="1502663"/>
              <a:ext cx="6849618" cy="67741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3336" y="1795272"/>
              <a:ext cx="7306818" cy="67741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3316" y="2359139"/>
              <a:ext cx="227825" cy="2293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190" y="2366391"/>
              <a:ext cx="190500" cy="19202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7156" y="2161031"/>
              <a:ext cx="7011161" cy="67741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3316" y="2724899"/>
              <a:ext cx="227825" cy="2293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190" y="2732150"/>
              <a:ext cx="190500" cy="19202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7156" y="2526791"/>
              <a:ext cx="5075682" cy="67741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3316" y="3090659"/>
              <a:ext cx="227825" cy="22937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190" y="3097911"/>
              <a:ext cx="190500" cy="19202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7156" y="2892552"/>
              <a:ext cx="6785609" cy="67741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3336" y="3185159"/>
              <a:ext cx="3230117" cy="67741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10355" y="3185159"/>
              <a:ext cx="505205" cy="67741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12464" y="3185159"/>
              <a:ext cx="1738122" cy="67741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3316" y="3749027"/>
              <a:ext cx="227825" cy="22937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190" y="3756278"/>
              <a:ext cx="190500" cy="19202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67156" y="3550919"/>
              <a:ext cx="1779270" cy="67741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43327" y="3550919"/>
              <a:ext cx="505206" cy="67741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45436" y="3550919"/>
              <a:ext cx="6491477" cy="67741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83336" y="3843528"/>
              <a:ext cx="1422653" cy="67741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3316" y="4407395"/>
              <a:ext cx="227825" cy="22937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190" y="4414646"/>
              <a:ext cx="190500" cy="19202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67156" y="4209287"/>
              <a:ext cx="7721346" cy="67741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83336" y="4501896"/>
              <a:ext cx="1759458" cy="67741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3316" y="5065763"/>
              <a:ext cx="227825" cy="22937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190" y="5073015"/>
              <a:ext cx="190500" cy="19202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67156" y="4867655"/>
              <a:ext cx="5193030" cy="677418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961440" y="1581403"/>
            <a:ext cx="7588884" cy="3757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>
              <a:lnSpc>
                <a:spcPts val="2590"/>
              </a:lnSpc>
              <a:spcBef>
                <a:spcPts val="100"/>
              </a:spcBef>
            </a:pP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Геморагічний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інсульт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інсульт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невідомого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590"/>
              </a:lnSpc>
            </a:pP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походження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незалежно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давнини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виникнення;</a:t>
            </a:r>
            <a:endParaRPr sz="2400">
              <a:latin typeface="Microsoft Sans Serif"/>
              <a:cs typeface="Microsoft Sans Serif"/>
            </a:endParaRPr>
          </a:p>
          <a:p>
            <a:pPr marL="96520">
              <a:lnSpc>
                <a:spcPct val="100000"/>
              </a:lnSpc>
            </a:pP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ішемічний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інсульт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протягом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останніх</a:t>
            </a:r>
            <a:r>
              <a:rPr sz="2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6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місяців;</a:t>
            </a:r>
            <a:endParaRPr sz="2400">
              <a:latin typeface="Microsoft Sans Serif"/>
              <a:cs typeface="Microsoft Sans Serif"/>
            </a:endParaRPr>
          </a:p>
          <a:p>
            <a:pPr marL="96520">
              <a:lnSpc>
                <a:spcPct val="100000"/>
              </a:lnSpc>
            </a:pP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травма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новоутворення</a:t>
            </a:r>
            <a:r>
              <a:rPr sz="2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ЦНС;</a:t>
            </a:r>
            <a:endParaRPr sz="2400">
              <a:latin typeface="Microsoft Sans Serif"/>
              <a:cs typeface="Microsoft Sans Serif"/>
            </a:endParaRPr>
          </a:p>
          <a:p>
            <a:pPr marL="12700" marR="1181100" indent="83820">
              <a:lnSpc>
                <a:spcPct val="80000"/>
              </a:lnSpc>
              <a:spcBef>
                <a:spcPts val="575"/>
              </a:spcBef>
            </a:pPr>
            <a:r>
              <a:rPr sz="2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важка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травма,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операція</a:t>
            </a:r>
            <a:r>
              <a:rPr sz="2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травма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голови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(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протягом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останніх</a:t>
            </a:r>
            <a:r>
              <a:rPr sz="2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3-х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тижнів);</a:t>
            </a:r>
            <a:endParaRPr sz="2400">
              <a:latin typeface="Microsoft Sans Serif"/>
              <a:cs typeface="Microsoft Sans Serif"/>
            </a:endParaRPr>
          </a:p>
          <a:p>
            <a:pPr marL="96520">
              <a:lnSpc>
                <a:spcPts val="2595"/>
              </a:lnSpc>
            </a:pP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шлунково-кишкова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кровотеча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протягом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останнього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595"/>
              </a:lnSpc>
            </a:pP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місяця;</a:t>
            </a:r>
            <a:endParaRPr sz="2400">
              <a:latin typeface="Microsoft Sans Serif"/>
              <a:cs typeface="Microsoft Sans Serif"/>
            </a:endParaRPr>
          </a:p>
          <a:p>
            <a:pPr marL="12700" marR="241935" indent="83820">
              <a:lnSpc>
                <a:spcPct val="80000"/>
              </a:lnSpc>
              <a:spcBef>
                <a:spcPts val="580"/>
              </a:spcBef>
            </a:pP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патологія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системи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згортання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крові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зі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схильністю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кровотеч;</a:t>
            </a:r>
            <a:endParaRPr sz="2400">
              <a:latin typeface="Microsoft Sans Serif"/>
              <a:cs typeface="Microsoft Sans Serif"/>
            </a:endParaRPr>
          </a:p>
          <a:p>
            <a:pPr marL="96520">
              <a:lnSpc>
                <a:spcPct val="100000"/>
              </a:lnSpc>
            </a:pP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розшаровуюча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аневризма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аорти.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0532" y="473963"/>
            <a:ext cx="5228082" cy="89992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11704" y="580770"/>
            <a:ext cx="47294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/>
              <a:t>Відносні</a:t>
            </a:r>
            <a:r>
              <a:rPr sz="3200" spc="25" dirty="0"/>
              <a:t> </a:t>
            </a:r>
            <a:r>
              <a:rPr sz="3200" spc="-35" dirty="0"/>
              <a:t>протипоказання</a:t>
            </a:r>
            <a:endParaRPr sz="3200"/>
          </a:p>
        </p:txBody>
      </p:sp>
      <p:grpSp>
        <p:nvGrpSpPr>
          <p:cNvPr id="4" name="object 4"/>
          <p:cNvGrpSpPr/>
          <p:nvPr/>
        </p:nvGrpSpPr>
        <p:grpSpPr>
          <a:xfrm>
            <a:off x="541019" y="1473708"/>
            <a:ext cx="7930515" cy="3896360"/>
            <a:chOff x="541019" y="1473708"/>
            <a:chExt cx="7930515" cy="38963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1039" y="1473708"/>
              <a:ext cx="7739633" cy="67741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1671815"/>
              <a:ext cx="227825" cy="2293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1679448"/>
              <a:ext cx="190500" cy="1920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2037575"/>
              <a:ext cx="227825" cy="2293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2045208"/>
              <a:ext cx="190500" cy="1920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4859" y="1839468"/>
              <a:ext cx="5886449" cy="67741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2403335"/>
              <a:ext cx="227825" cy="2293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2410968"/>
              <a:ext cx="190500" cy="19202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4859" y="2205227"/>
              <a:ext cx="5869686" cy="67741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2769095"/>
              <a:ext cx="227825" cy="2293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2776727"/>
              <a:ext cx="190500" cy="19202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4859" y="2570988"/>
              <a:ext cx="5714238" cy="6774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3134855"/>
              <a:ext cx="227825" cy="22937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3142487"/>
              <a:ext cx="190500" cy="19202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4859" y="2936747"/>
              <a:ext cx="3928110" cy="67741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3500615"/>
              <a:ext cx="227825" cy="22937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3508247"/>
              <a:ext cx="190500" cy="19202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4859" y="3302508"/>
              <a:ext cx="7686294" cy="67741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1039" y="3595115"/>
              <a:ext cx="4658106" cy="67741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01039" y="3960875"/>
              <a:ext cx="4450842" cy="67741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4158983"/>
              <a:ext cx="227825" cy="22937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4166615"/>
              <a:ext cx="190500" cy="19202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4524743"/>
              <a:ext cx="227825" cy="22937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4532375"/>
              <a:ext cx="190500" cy="19202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4859" y="4326636"/>
              <a:ext cx="3929634" cy="67741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4890503"/>
              <a:ext cx="227825" cy="22937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4898136"/>
              <a:ext cx="190500" cy="19202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4859" y="4692396"/>
              <a:ext cx="5331714" cy="677418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879144" y="1552702"/>
            <a:ext cx="7358380" cy="3610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885" marR="5080" indent="-8382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Транзиторні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ішемічні</a:t>
            </a:r>
            <a:r>
              <a:rPr sz="2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атаки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протягом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останніх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6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міс.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терапія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непрямими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антикоагулянтами;</a:t>
            </a:r>
            <a:endParaRPr sz="2400">
              <a:latin typeface="Microsoft Sans Serif"/>
              <a:cs typeface="Microsoft Sans Serif"/>
            </a:endParaRPr>
          </a:p>
          <a:p>
            <a:pPr marL="95885" marR="1788795">
              <a:lnSpc>
                <a:spcPct val="100000"/>
              </a:lnSpc>
            </a:pP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вагітність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тиждень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пологів;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пункція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судин,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які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можна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стиснути;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травматична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реанімація;</a:t>
            </a:r>
            <a:endParaRPr sz="2400">
              <a:latin typeface="Microsoft Sans Serif"/>
              <a:cs typeface="Microsoft Sans Serif"/>
            </a:endParaRPr>
          </a:p>
          <a:p>
            <a:pPr marL="95885">
              <a:lnSpc>
                <a:spcPts val="2595"/>
              </a:lnSpc>
            </a:pP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рефрактерна</a:t>
            </a:r>
            <a:r>
              <a:rPr sz="2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артеріальна</a:t>
            </a:r>
            <a:r>
              <a:rPr sz="24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гіпертензія</a:t>
            </a:r>
            <a:r>
              <a:rPr sz="24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(систолічний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595"/>
              </a:lnSpc>
            </a:pP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АТ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більший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180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мм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рт.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ст.);</a:t>
            </a:r>
            <a:endParaRPr sz="2400">
              <a:latin typeface="Microsoft Sans Serif"/>
              <a:cs typeface="Microsoft Sans Serif"/>
            </a:endParaRPr>
          </a:p>
          <a:p>
            <a:pPr marL="95885" marR="3293110" indent="-83820">
              <a:lnSpc>
                <a:spcPct val="100000"/>
              </a:lnSpc>
            </a:pPr>
            <a:r>
              <a:rPr sz="2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важкі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захворювання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печінки;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інфекційний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ендокардит;</a:t>
            </a:r>
            <a:endParaRPr sz="2400">
              <a:latin typeface="Microsoft Sans Serif"/>
              <a:cs typeface="Microsoft Sans Serif"/>
            </a:endParaRPr>
          </a:p>
          <a:p>
            <a:pPr marL="95885">
              <a:lnSpc>
                <a:spcPct val="100000"/>
              </a:lnSpc>
            </a:pP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виразка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шлунка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ст.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загострення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42644" y="77723"/>
            <a:ext cx="6491605" cy="1729105"/>
            <a:chOff x="1342644" y="77723"/>
            <a:chExt cx="6491605" cy="1729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41576" y="77723"/>
              <a:ext cx="5577078" cy="11193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2644" y="687323"/>
              <a:ext cx="6491478" cy="111937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3755" marR="5080" indent="598805">
              <a:lnSpc>
                <a:spcPct val="100000"/>
              </a:lnSpc>
              <a:spcBef>
                <a:spcPts val="95"/>
              </a:spcBef>
            </a:pPr>
            <a:r>
              <a:rPr spc="-70" dirty="0"/>
              <a:t>Дозування</a:t>
            </a:r>
            <a:r>
              <a:rPr spc="45" dirty="0"/>
              <a:t> </a:t>
            </a:r>
            <a:r>
              <a:rPr spc="-10" dirty="0"/>
              <a:t>сучасних </a:t>
            </a:r>
            <a:r>
              <a:rPr spc="-5" dirty="0"/>
              <a:t> </a:t>
            </a:r>
            <a:r>
              <a:rPr spc="-10" dirty="0"/>
              <a:t>фібринолітичних</a:t>
            </a:r>
            <a:r>
              <a:rPr spc="10" dirty="0"/>
              <a:t> </a:t>
            </a:r>
            <a:r>
              <a:rPr spc="-35" dirty="0"/>
              <a:t>засобів</a:t>
            </a: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200" y="1600200"/>
            <a:ext cx="8229600" cy="499719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99972" y="77723"/>
            <a:ext cx="6575425" cy="1729105"/>
            <a:chOff x="1299972" y="77723"/>
            <a:chExt cx="6575425" cy="1729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7715" y="77723"/>
              <a:ext cx="6247638" cy="11193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9972" y="687323"/>
              <a:ext cx="6575298" cy="111937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91210" marR="5080" indent="23749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Повторне</a:t>
            </a:r>
            <a:r>
              <a:rPr spc="70" dirty="0"/>
              <a:t> </a:t>
            </a:r>
            <a:r>
              <a:rPr spc="-35" dirty="0"/>
              <a:t>призначення </a:t>
            </a:r>
            <a:r>
              <a:rPr spc="-30" dirty="0"/>
              <a:t> </a:t>
            </a:r>
            <a:r>
              <a:rPr spc="-15" dirty="0"/>
              <a:t>фібринолітичного</a:t>
            </a:r>
            <a:r>
              <a:rPr spc="15" dirty="0"/>
              <a:t> </a:t>
            </a:r>
            <a:r>
              <a:rPr spc="-35" dirty="0"/>
              <a:t>засобу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1019" y="1473708"/>
            <a:ext cx="8331200" cy="4700905"/>
            <a:chOff x="541019" y="1473708"/>
            <a:chExt cx="8331200" cy="470090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1039" y="1473708"/>
              <a:ext cx="7207758" cy="67741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1671815"/>
              <a:ext cx="227825" cy="2293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1679448"/>
              <a:ext cx="190500" cy="1920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1039" y="1766316"/>
              <a:ext cx="7646670" cy="67741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1039" y="2058924"/>
              <a:ext cx="6058662" cy="67741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1039" y="2351532"/>
              <a:ext cx="7116318" cy="67741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1039" y="2644140"/>
              <a:ext cx="5346954" cy="67741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1039" y="3009900"/>
              <a:ext cx="7681722" cy="6774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3208007"/>
              <a:ext cx="227825" cy="22937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3215640"/>
              <a:ext cx="190500" cy="1920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01039" y="3302508"/>
              <a:ext cx="7341870" cy="6774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1039" y="3595115"/>
              <a:ext cx="7515606" cy="6774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1039" y="3887724"/>
              <a:ext cx="5214366" cy="67741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1039" y="4253484"/>
              <a:ext cx="2346198" cy="67741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4451591"/>
              <a:ext cx="227825" cy="22937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4459224"/>
              <a:ext cx="190500" cy="19202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644140" y="4253484"/>
              <a:ext cx="505206" cy="67741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746247" y="4253484"/>
              <a:ext cx="1995677" cy="67741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338828" y="4253484"/>
              <a:ext cx="505205" cy="67741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40935" y="4253484"/>
              <a:ext cx="2876550" cy="67741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1039" y="4546091"/>
              <a:ext cx="3475482" cy="67741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1039" y="4911852"/>
              <a:ext cx="8170926" cy="67741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5109959"/>
              <a:ext cx="227825" cy="22937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5117592"/>
              <a:ext cx="190500" cy="19202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01039" y="5204460"/>
              <a:ext cx="8027670" cy="67741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01039" y="5497067"/>
              <a:ext cx="2533650" cy="677418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879144" y="1552702"/>
            <a:ext cx="7709534" cy="441579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 marR="528955">
              <a:lnSpc>
                <a:spcPct val="80100"/>
              </a:lnSpc>
              <a:spcBef>
                <a:spcPts val="670"/>
              </a:spcBef>
            </a:pP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Якщо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наявні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ознаки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реоклюзії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реінфаркту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з </a:t>
            </a:r>
            <a:r>
              <a:rPr sz="24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відновленням</a:t>
            </a:r>
            <a:r>
              <a:rPr sz="2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елевації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сегмента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ST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блокадою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ніжки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пучка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Гіса,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слід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знову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призначати</a:t>
            </a:r>
            <a:endParaRPr sz="2400">
              <a:latin typeface="Microsoft Sans Serif"/>
              <a:cs typeface="Microsoft Sans Serif"/>
            </a:endParaRPr>
          </a:p>
          <a:p>
            <a:pPr marL="12700" marR="1057275">
              <a:lnSpc>
                <a:spcPct val="80000"/>
              </a:lnSpc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фібринолітичну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терапію,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якщо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немає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умов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здійснення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механічної</a:t>
            </a:r>
            <a:r>
              <a:rPr sz="24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реперфузії.</a:t>
            </a:r>
            <a:endParaRPr sz="2400">
              <a:latin typeface="Microsoft Sans Serif"/>
              <a:cs typeface="Microsoft Sans Serif"/>
            </a:endParaRPr>
          </a:p>
          <a:p>
            <a:pPr marL="12700" marR="497205">
              <a:lnSpc>
                <a:spcPct val="80000"/>
              </a:lnSpc>
              <a:spcBef>
                <a:spcPts val="580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Повторно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повинна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призначатися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стрептокіназа,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оскільки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антитіла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стрептокінази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зберігаються</a:t>
            </a:r>
            <a:endParaRPr sz="2400">
              <a:latin typeface="Microsoft Sans Serif"/>
              <a:cs typeface="Microsoft Sans Serif"/>
            </a:endParaRPr>
          </a:p>
          <a:p>
            <a:pPr marL="12700" marR="660400">
              <a:lnSpc>
                <a:spcPct val="80000"/>
              </a:lnSpc>
            </a:pP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протягом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принаймні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років,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концентраціях,</a:t>
            </a:r>
            <a:r>
              <a:rPr sz="24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які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можуть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вплинути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її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активність.</a:t>
            </a:r>
            <a:endParaRPr sz="2400">
              <a:latin typeface="Microsoft Sans Serif"/>
              <a:cs typeface="Microsoft Sans Serif"/>
            </a:endParaRPr>
          </a:p>
          <a:p>
            <a:pPr marL="12700" marR="1558290">
              <a:lnSpc>
                <a:spcPct val="80000"/>
              </a:lnSpc>
              <a:spcBef>
                <a:spcPts val="575"/>
              </a:spcBef>
            </a:pP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Альтеплаза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(t-PA)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TNK-tPA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ведуть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формування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антитіл.</a:t>
            </a:r>
            <a:endParaRPr sz="2400">
              <a:latin typeface="Microsoft Sans Serif"/>
              <a:cs typeface="Microsoft Sans Serif"/>
            </a:endParaRPr>
          </a:p>
          <a:p>
            <a:pPr marL="12700" marR="5080">
              <a:lnSpc>
                <a:spcPct val="80000"/>
              </a:lnSpc>
              <a:spcBef>
                <a:spcPts val="580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Повторне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призначення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фібринолітичних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засобів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може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призвести</a:t>
            </a:r>
            <a:r>
              <a:rPr sz="24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r>
              <a:rPr sz="24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надмірного</a:t>
            </a:r>
            <a:r>
              <a:rPr sz="24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ризику</a:t>
            </a:r>
            <a:r>
              <a:rPr sz="24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ускладнень</a:t>
            </a:r>
            <a:r>
              <a:rPr sz="24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4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зв'язку </a:t>
            </a:r>
            <a:r>
              <a:rPr sz="2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кровотечами.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63167" y="77723"/>
            <a:ext cx="7400290" cy="1729105"/>
            <a:chOff x="963167" y="77723"/>
            <a:chExt cx="7400290" cy="1729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3167" y="77723"/>
              <a:ext cx="7399782" cy="11193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6327" y="687323"/>
              <a:ext cx="2402586" cy="111937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7185" marR="5080" indent="-2423795">
              <a:lnSpc>
                <a:spcPct val="100000"/>
              </a:lnSpc>
              <a:spcBef>
                <a:spcPts val="95"/>
              </a:spcBef>
            </a:pPr>
            <a:r>
              <a:rPr spc="-80" dirty="0"/>
              <a:t>Додаткова</a:t>
            </a:r>
            <a:r>
              <a:rPr spc="20" dirty="0"/>
              <a:t> </a:t>
            </a:r>
            <a:r>
              <a:rPr spc="-30" dirty="0"/>
              <a:t>антикоагулянтна </a:t>
            </a:r>
            <a:r>
              <a:rPr spc="-1045" dirty="0"/>
              <a:t> </a:t>
            </a:r>
            <a:r>
              <a:rPr spc="-15" dirty="0"/>
              <a:t>терапія</a:t>
            </a: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3267" y="1499615"/>
            <a:ext cx="5689091" cy="5358382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0708" y="382524"/>
            <a:ext cx="8513826" cy="111937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2561" y="518286"/>
            <a:ext cx="78886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" dirty="0"/>
              <a:t>Черезшкірні</a:t>
            </a:r>
            <a:r>
              <a:rPr spc="35" dirty="0"/>
              <a:t> </a:t>
            </a:r>
            <a:r>
              <a:rPr spc="-35" dirty="0"/>
              <a:t>коронарні</a:t>
            </a:r>
            <a:r>
              <a:rPr spc="55" dirty="0"/>
              <a:t> </a:t>
            </a:r>
            <a:r>
              <a:rPr spc="-15" dirty="0"/>
              <a:t>втручання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39495" y="1514855"/>
            <a:ext cx="8322309" cy="3046095"/>
            <a:chOff x="539495" y="1514855"/>
            <a:chExt cx="8322309" cy="304609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555" y="1514855"/>
              <a:ext cx="3397758" cy="8999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1778495"/>
              <a:ext cx="300977" cy="30252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1787651"/>
              <a:ext cx="254508" cy="2560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555" y="2100072"/>
              <a:ext cx="7503414" cy="8999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2363711"/>
              <a:ext cx="300977" cy="30252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2372867"/>
              <a:ext cx="254508" cy="2560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8555" y="2587752"/>
              <a:ext cx="5363718" cy="89992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555" y="3172967"/>
              <a:ext cx="8222742" cy="89992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3436607"/>
              <a:ext cx="300977" cy="30252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3445763"/>
              <a:ext cx="254508" cy="25603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555" y="3660648"/>
              <a:ext cx="5865114" cy="899921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879144" y="1523658"/>
            <a:ext cx="7607934" cy="275780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Первинне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ЧКВ</a:t>
            </a:r>
            <a:endParaRPr sz="3200">
              <a:latin typeface="Microsoft Sans Serif"/>
              <a:cs typeface="Microsoft Sans Serif"/>
            </a:endParaRPr>
          </a:p>
          <a:p>
            <a:pPr marL="12700" marR="721995">
              <a:lnSpc>
                <a:spcPct val="100000"/>
              </a:lnSpc>
              <a:spcBef>
                <a:spcPts val="770"/>
              </a:spcBef>
            </a:pPr>
            <a:r>
              <a:rPr sz="32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ЧКВ</a:t>
            </a:r>
            <a:r>
              <a:rPr sz="3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3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поєднанні</a:t>
            </a:r>
            <a:r>
              <a:rPr sz="3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35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3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фармакологічною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реперфузійною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терапією</a:t>
            </a:r>
            <a:endParaRPr sz="32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770"/>
              </a:spcBef>
            </a:pPr>
            <a:r>
              <a:rPr sz="3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«ЧКВ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порятунку»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невдалої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спроби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фармакологічної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реперфузії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23" y="382524"/>
            <a:ext cx="8259318" cy="111937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0882" y="518286"/>
            <a:ext cx="76276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40" dirty="0"/>
              <a:t>ЧКВ</a:t>
            </a:r>
            <a:r>
              <a:rPr spc="35" dirty="0"/>
              <a:t> </a:t>
            </a:r>
            <a:r>
              <a:rPr spc="-5" dirty="0"/>
              <a:t>у</a:t>
            </a:r>
            <a:r>
              <a:rPr spc="30" dirty="0"/>
              <a:t> </a:t>
            </a:r>
            <a:r>
              <a:rPr spc="-15" dirty="0"/>
              <a:t>поєднанні</a:t>
            </a:r>
            <a:r>
              <a:rPr spc="60" dirty="0"/>
              <a:t> </a:t>
            </a:r>
            <a:r>
              <a:rPr spc="-170" dirty="0"/>
              <a:t>з</a:t>
            </a:r>
            <a:r>
              <a:rPr spc="25" dirty="0"/>
              <a:t> </a:t>
            </a:r>
            <a:r>
              <a:rPr spc="-30" dirty="0"/>
              <a:t>фібринолізом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41019" y="1446275"/>
            <a:ext cx="8018780" cy="5310505"/>
            <a:chOff x="541019" y="1446275"/>
            <a:chExt cx="8018780" cy="531050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59" y="1446275"/>
              <a:ext cx="5478018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1676412"/>
              <a:ext cx="256806" cy="2644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1684019"/>
              <a:ext cx="216408" cy="2240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0559" y="1787651"/>
              <a:ext cx="7562850" cy="787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0559" y="2129027"/>
              <a:ext cx="7888985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559" y="2470403"/>
              <a:ext cx="4859274" cy="7871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0559" y="2897123"/>
              <a:ext cx="6791706" cy="78714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3127260"/>
              <a:ext cx="256806" cy="26440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3134868"/>
              <a:ext cx="216408" cy="2240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0559" y="3238499"/>
              <a:ext cx="7303770" cy="78714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0559" y="3579875"/>
              <a:ext cx="6017514" cy="78714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0559" y="3921252"/>
              <a:ext cx="6992874" cy="78714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0559" y="4262627"/>
              <a:ext cx="6744461" cy="78714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0559" y="4604003"/>
              <a:ext cx="7543038" cy="78714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0559" y="4945379"/>
              <a:ext cx="7162038" cy="78714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0559" y="5286755"/>
              <a:ext cx="7014209" cy="78714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70559" y="5628131"/>
              <a:ext cx="7453122" cy="78714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0559" y="5969511"/>
              <a:ext cx="6726174" cy="787146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879144" y="1538986"/>
            <a:ext cx="7341870" cy="4975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025"/>
              </a:lnSpc>
              <a:spcBef>
                <a:spcPts val="95"/>
              </a:spcBef>
            </a:pP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Виконання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ЧКВ</a:t>
            </a:r>
            <a:r>
              <a:rPr sz="2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негайно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</a:t>
            </a:r>
            <a:endParaRPr sz="2800">
              <a:latin typeface="Microsoft Sans Serif"/>
              <a:cs typeface="Microsoft Sans Serif"/>
            </a:endParaRPr>
          </a:p>
          <a:p>
            <a:pPr marL="12700" marR="5080">
              <a:lnSpc>
                <a:spcPts val="2690"/>
              </a:lnSpc>
              <a:spcBef>
                <a:spcPts val="315"/>
              </a:spcBef>
            </a:pP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фібринолітичної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терапії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метою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сприяння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реперфузії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зменшення</a:t>
            </a:r>
            <a:r>
              <a:rPr sz="28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ризику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реоклюзії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виправдало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сподівань.</a:t>
            </a:r>
            <a:endParaRPr sz="2800">
              <a:latin typeface="Microsoft Sans Serif"/>
              <a:cs typeface="Microsoft Sans Serif"/>
            </a:endParaRPr>
          </a:p>
          <a:p>
            <a:pPr marL="12700" marR="590550">
              <a:lnSpc>
                <a:spcPct val="80000"/>
              </a:lnSpc>
              <a:spcBef>
                <a:spcPts val="690"/>
              </a:spcBef>
            </a:pP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низці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раніше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виконаних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досліджень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спостерігалася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тенденція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збільшення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ризику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ускладнень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смерті.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Втім,</a:t>
            </a:r>
            <a:endParaRPr sz="2800">
              <a:latin typeface="Microsoft Sans Serif"/>
              <a:cs typeface="Microsoft Sans Serif"/>
            </a:endParaRPr>
          </a:p>
          <a:p>
            <a:pPr marL="12700" marR="350520">
              <a:lnSpc>
                <a:spcPct val="80000"/>
              </a:lnSpc>
            </a:pP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ефективність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безпечність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ЧКВ</a:t>
            </a:r>
            <a:r>
              <a:rPr sz="2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введення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тромболітиків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підвищилися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внаслідок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накопичення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досвіду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виконання </a:t>
            </a:r>
            <a:r>
              <a:rPr sz="2800" spc="-7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процедур,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також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появи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стентів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більш</a:t>
            </a:r>
            <a:endParaRPr sz="2800">
              <a:latin typeface="Microsoft Sans Serif"/>
              <a:cs typeface="Microsoft Sans Serif"/>
            </a:endParaRPr>
          </a:p>
          <a:p>
            <a:pPr marL="12700" marR="438150">
              <a:lnSpc>
                <a:spcPct val="80000"/>
              </a:lnSpc>
            </a:pP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потужних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антитромбоцитарних</a:t>
            </a:r>
            <a:r>
              <a:rPr sz="28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засобів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(антагоністів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глікопротеїнових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рецепторів </a:t>
            </a:r>
            <a:r>
              <a:rPr sz="2800" spc="-7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тромбоцитів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IIb/IIIa</a:t>
            </a:r>
            <a:r>
              <a:rPr sz="2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тієнопіридинів).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1720" y="338327"/>
            <a:ext cx="4514850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64714" y="485978"/>
            <a:ext cx="38169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Первинне</a:t>
            </a:r>
            <a:r>
              <a:rPr sz="4400" spc="-35" dirty="0"/>
              <a:t> </a:t>
            </a:r>
            <a:r>
              <a:rPr sz="4400" spc="-150" dirty="0"/>
              <a:t>ЧКВ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541019" y="1488947"/>
            <a:ext cx="8345170" cy="4414520"/>
            <a:chOff x="541019" y="1488947"/>
            <a:chExt cx="8345170" cy="44145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59" y="1488947"/>
              <a:ext cx="7529322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1719084"/>
              <a:ext cx="256806" cy="2644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1726691"/>
              <a:ext cx="216408" cy="2240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0559" y="1872995"/>
              <a:ext cx="7587233" cy="787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0559" y="2257043"/>
              <a:ext cx="7718298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559" y="2726436"/>
              <a:ext cx="7232142" cy="7871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2956572"/>
              <a:ext cx="256806" cy="26440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2964180"/>
              <a:ext cx="216408" cy="2240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0559" y="3110483"/>
              <a:ext cx="8215122" cy="78714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0559" y="3494531"/>
              <a:ext cx="6790182" cy="78714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0559" y="3878580"/>
              <a:ext cx="6726174" cy="78714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0559" y="4262627"/>
              <a:ext cx="2430017" cy="78714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0559" y="4732019"/>
              <a:ext cx="6811518" cy="7871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4962156"/>
              <a:ext cx="256806" cy="26440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4969763"/>
              <a:ext cx="216408" cy="22402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0559" y="5116068"/>
              <a:ext cx="5846825" cy="787145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879144" y="1581353"/>
            <a:ext cx="7669530" cy="408051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497840" algn="just">
              <a:lnSpc>
                <a:spcPct val="90000"/>
              </a:lnSpc>
              <a:spcBef>
                <a:spcPts val="434"/>
              </a:spcBef>
            </a:pP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Первинному </a:t>
            </a:r>
            <a:r>
              <a:rPr sz="28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ЧКВ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надають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перевагу, 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якщо 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його 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можна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виконати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протягом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90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хв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першого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контакту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медичним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персоналом.</a:t>
            </a:r>
            <a:endParaRPr sz="2800">
              <a:latin typeface="Microsoft Sans Serif"/>
              <a:cs typeface="Microsoft Sans Serif"/>
            </a:endParaRPr>
          </a:p>
          <a:p>
            <a:pPr marL="12700" marR="5080">
              <a:lnSpc>
                <a:spcPct val="90000"/>
              </a:lnSpc>
              <a:spcBef>
                <a:spcPts val="670"/>
              </a:spcBef>
            </a:pP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Здійснення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первинного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ЧКВ</a:t>
            </a:r>
            <a:r>
              <a:rPr sz="2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можливе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 </a:t>
            </a:r>
            <a:r>
              <a:rPr sz="2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наявності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досвідченої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бригади,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яку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включені </a:t>
            </a:r>
            <a:r>
              <a:rPr sz="2800" spc="-7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лише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інтервенційні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кардіологи,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й</a:t>
            </a:r>
            <a:endParaRPr sz="2800">
              <a:latin typeface="Microsoft Sans Serif"/>
              <a:cs typeface="Microsoft Sans Serif"/>
            </a:endParaRPr>
          </a:p>
          <a:p>
            <a:pPr marL="12700" marR="1493520">
              <a:lnSpc>
                <a:spcPts val="3020"/>
              </a:lnSpc>
              <a:spcBef>
                <a:spcPts val="50"/>
              </a:spcBef>
            </a:pP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допоміжний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персонал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2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відповідними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навичками.</a:t>
            </a:r>
            <a:endParaRPr sz="2800">
              <a:latin typeface="Microsoft Sans Serif"/>
              <a:cs typeface="Microsoft Sans Serif"/>
            </a:endParaRPr>
          </a:p>
          <a:p>
            <a:pPr marL="12700" marR="1406525">
              <a:lnSpc>
                <a:spcPts val="3030"/>
              </a:lnSpc>
              <a:spcBef>
                <a:spcPts val="670"/>
              </a:spcBef>
            </a:pP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Первинне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ЧКВ</a:t>
            </a:r>
            <a:r>
              <a:rPr sz="2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є</a:t>
            </a:r>
            <a:r>
              <a:rPr sz="2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переважним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шляхом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лікування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пацієнтів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стані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шоку.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2535" y="338327"/>
            <a:ext cx="5174742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35148" y="485978"/>
            <a:ext cx="44780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14" dirty="0"/>
              <a:t>«ЧКВ</a:t>
            </a:r>
            <a:r>
              <a:rPr sz="4400" spc="5" dirty="0"/>
              <a:t> </a:t>
            </a:r>
            <a:r>
              <a:rPr sz="4400" spc="-35" dirty="0"/>
              <a:t>порятунку»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541019" y="1473708"/>
            <a:ext cx="8218170" cy="4920615"/>
            <a:chOff x="541019" y="1473708"/>
            <a:chExt cx="8218170" cy="492061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1039" y="1473708"/>
              <a:ext cx="7692390" cy="67741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1671815"/>
              <a:ext cx="227825" cy="2293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1679448"/>
              <a:ext cx="190500" cy="1920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1039" y="1766316"/>
              <a:ext cx="7578090" cy="6774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1039" y="2058924"/>
              <a:ext cx="3737610" cy="67741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1039" y="2424683"/>
              <a:ext cx="8058150" cy="6774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2622791"/>
              <a:ext cx="227825" cy="2293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2630424"/>
              <a:ext cx="190500" cy="19202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1039" y="2717291"/>
              <a:ext cx="6724650" cy="67741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1039" y="3009900"/>
              <a:ext cx="7780782" cy="6774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1039" y="3302508"/>
              <a:ext cx="7759446" cy="67741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01039" y="3595115"/>
              <a:ext cx="4149090" cy="6774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1039" y="3960875"/>
              <a:ext cx="7402830" cy="6774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4158983"/>
              <a:ext cx="227825" cy="22937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4166615"/>
              <a:ext cx="190500" cy="19202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1039" y="4253484"/>
              <a:ext cx="6901433" cy="67741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1039" y="4546091"/>
              <a:ext cx="5540502" cy="67741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38443" y="4546091"/>
              <a:ext cx="572262" cy="67741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092952" y="4546091"/>
              <a:ext cx="1838705" cy="67741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01039" y="4838699"/>
              <a:ext cx="6963918" cy="67741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1039" y="5131308"/>
              <a:ext cx="7105650" cy="67741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1039" y="5423916"/>
              <a:ext cx="7396733" cy="67741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01039" y="5716523"/>
              <a:ext cx="3356610" cy="677418"/>
            </a:xfrm>
            <a:prstGeom prst="rect">
              <a:avLst/>
            </a:prstGeom>
          </p:spPr>
        </p:pic>
      </p:grpSp>
      <p:sp>
        <p:nvSpPr>
          <p:cNvPr id="28" name="object 2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20345" marR="368935">
              <a:lnSpc>
                <a:spcPct val="80100"/>
              </a:lnSpc>
              <a:spcBef>
                <a:spcPts val="670"/>
              </a:spcBef>
            </a:pPr>
            <a:r>
              <a:rPr sz="2400" spc="-65" dirty="0"/>
              <a:t>«ЧКВ</a:t>
            </a:r>
            <a:r>
              <a:rPr sz="2400" spc="35" dirty="0"/>
              <a:t> </a:t>
            </a:r>
            <a:r>
              <a:rPr sz="2400" spc="-25" dirty="0"/>
              <a:t>порятунку»</a:t>
            </a:r>
            <a:r>
              <a:rPr sz="2400" spc="50" dirty="0"/>
              <a:t> </a:t>
            </a:r>
            <a:r>
              <a:rPr sz="2400" spc="-20" dirty="0"/>
              <a:t>визначають</a:t>
            </a:r>
            <a:r>
              <a:rPr sz="2400" spc="35" dirty="0"/>
              <a:t> </a:t>
            </a:r>
            <a:r>
              <a:rPr sz="2400" spc="-80" dirty="0"/>
              <a:t>як</a:t>
            </a:r>
            <a:r>
              <a:rPr sz="2400" spc="25" dirty="0"/>
              <a:t> </a:t>
            </a:r>
            <a:r>
              <a:rPr sz="2400" spc="-30" dirty="0"/>
              <a:t>виконання</a:t>
            </a:r>
            <a:r>
              <a:rPr sz="2400" spc="35" dirty="0"/>
              <a:t> </a:t>
            </a:r>
            <a:r>
              <a:rPr sz="2400" spc="-85" dirty="0"/>
              <a:t>ЧКВ</a:t>
            </a:r>
            <a:r>
              <a:rPr sz="2400" spc="25" dirty="0"/>
              <a:t> </a:t>
            </a:r>
            <a:r>
              <a:rPr sz="2400" spc="-10" dirty="0"/>
              <a:t>на </a:t>
            </a:r>
            <a:r>
              <a:rPr sz="2400" spc="-620" dirty="0"/>
              <a:t> </a:t>
            </a:r>
            <a:r>
              <a:rPr sz="2400" spc="-15" dirty="0"/>
              <a:t>вінцевій</a:t>
            </a:r>
            <a:r>
              <a:rPr sz="2400" spc="35" dirty="0"/>
              <a:t> </a:t>
            </a:r>
            <a:r>
              <a:rPr sz="2400" spc="5" dirty="0"/>
              <a:t>артерії,</a:t>
            </a:r>
            <a:r>
              <a:rPr sz="2400" spc="65" dirty="0"/>
              <a:t> </a:t>
            </a:r>
            <a:r>
              <a:rPr sz="2400" spc="-50" dirty="0"/>
              <a:t>яка</a:t>
            </a:r>
            <a:r>
              <a:rPr sz="2400" spc="35" dirty="0"/>
              <a:t> </a:t>
            </a:r>
            <a:r>
              <a:rPr sz="2400" spc="-10" dirty="0"/>
              <a:t>після</a:t>
            </a:r>
            <a:r>
              <a:rPr sz="2400" spc="20" dirty="0"/>
              <a:t> </a:t>
            </a:r>
            <a:r>
              <a:rPr sz="2400" dirty="0"/>
              <a:t>фібринолітичної</a:t>
            </a:r>
            <a:r>
              <a:rPr sz="2400" spc="40" dirty="0"/>
              <a:t> </a:t>
            </a:r>
            <a:r>
              <a:rPr sz="2400" spc="5" dirty="0"/>
              <a:t>терапії </a:t>
            </a:r>
            <a:r>
              <a:rPr sz="2400" spc="10" dirty="0"/>
              <a:t> </a:t>
            </a:r>
            <a:r>
              <a:rPr sz="2400" spc="-10" dirty="0"/>
              <a:t>залишається</a:t>
            </a:r>
            <a:r>
              <a:rPr sz="2400" spc="25" dirty="0"/>
              <a:t> </a:t>
            </a:r>
            <a:r>
              <a:rPr sz="2400" spc="-35" dirty="0"/>
              <a:t>закритою.</a:t>
            </a:r>
            <a:endParaRPr sz="2400"/>
          </a:p>
          <a:p>
            <a:pPr marL="220345" marR="5080">
              <a:lnSpc>
                <a:spcPct val="80000"/>
              </a:lnSpc>
              <a:spcBef>
                <a:spcPts val="580"/>
              </a:spcBef>
            </a:pPr>
            <a:r>
              <a:rPr sz="2400" spc="-30" dirty="0"/>
              <a:t>Коронарне</a:t>
            </a:r>
            <a:r>
              <a:rPr sz="2400" spc="50" dirty="0"/>
              <a:t> </a:t>
            </a:r>
            <a:r>
              <a:rPr sz="2400" spc="-15" dirty="0"/>
              <a:t>втручання</a:t>
            </a:r>
            <a:r>
              <a:rPr sz="2400" spc="50" dirty="0"/>
              <a:t> </a:t>
            </a:r>
            <a:r>
              <a:rPr sz="2400" dirty="0"/>
              <a:t>в</a:t>
            </a:r>
            <a:r>
              <a:rPr sz="2400" spc="20" dirty="0"/>
              <a:t> </a:t>
            </a:r>
            <a:r>
              <a:rPr sz="2400" spc="-10" dirty="0"/>
              <a:t>пацієнтів,</a:t>
            </a:r>
            <a:r>
              <a:rPr sz="2400" spc="45" dirty="0"/>
              <a:t> </a:t>
            </a:r>
            <a:r>
              <a:rPr sz="2400" spc="-60" dirty="0"/>
              <a:t>які</a:t>
            </a:r>
            <a:r>
              <a:rPr sz="2400" spc="35" dirty="0"/>
              <a:t> </a:t>
            </a:r>
            <a:r>
              <a:rPr sz="2400" spc="-10" dirty="0"/>
              <a:t>отримали</a:t>
            </a:r>
            <a:r>
              <a:rPr sz="2400" spc="15" dirty="0"/>
              <a:t> </a:t>
            </a:r>
            <a:r>
              <a:rPr sz="2400" spc="-15" dirty="0"/>
              <a:t>повну </a:t>
            </a:r>
            <a:r>
              <a:rPr sz="2400" spc="-625" dirty="0"/>
              <a:t> </a:t>
            </a:r>
            <a:r>
              <a:rPr sz="2400" spc="-30" dirty="0"/>
              <a:t>дозу</a:t>
            </a:r>
            <a:r>
              <a:rPr sz="2400" spc="20" dirty="0"/>
              <a:t> </a:t>
            </a:r>
            <a:r>
              <a:rPr sz="2400" spc="-10" dirty="0"/>
              <a:t>фібринолітичного</a:t>
            </a:r>
            <a:r>
              <a:rPr sz="2400" spc="35" dirty="0"/>
              <a:t> </a:t>
            </a:r>
            <a:r>
              <a:rPr sz="2400" spc="-25" dirty="0"/>
              <a:t>засобу</a:t>
            </a:r>
            <a:r>
              <a:rPr sz="2400" spc="30" dirty="0"/>
              <a:t> </a:t>
            </a:r>
            <a:r>
              <a:rPr sz="2400" dirty="0"/>
              <a:t>в</a:t>
            </a:r>
            <a:r>
              <a:rPr sz="2400" spc="25" dirty="0"/>
              <a:t> </a:t>
            </a:r>
            <a:r>
              <a:rPr sz="2400" spc="-15" dirty="0"/>
              <a:t>поєднанні</a:t>
            </a:r>
            <a:r>
              <a:rPr sz="2400" spc="45" dirty="0"/>
              <a:t> </a:t>
            </a:r>
            <a:r>
              <a:rPr sz="2400" spc="-100" dirty="0"/>
              <a:t>з </a:t>
            </a:r>
            <a:r>
              <a:rPr sz="2400" spc="-95" dirty="0"/>
              <a:t> </a:t>
            </a:r>
            <a:r>
              <a:rPr sz="2400" spc="-15" dirty="0"/>
              <a:t>антагоністом</a:t>
            </a:r>
            <a:r>
              <a:rPr sz="2400" spc="45" dirty="0"/>
              <a:t> </a:t>
            </a:r>
            <a:r>
              <a:rPr sz="2400" spc="-10" dirty="0"/>
              <a:t>рецепторів</a:t>
            </a:r>
            <a:r>
              <a:rPr sz="2400" spc="65" dirty="0"/>
              <a:t> </a:t>
            </a:r>
            <a:r>
              <a:rPr sz="2400" spc="-15" dirty="0"/>
              <a:t>глікопротеїну</a:t>
            </a:r>
            <a:r>
              <a:rPr sz="2400" spc="55" dirty="0"/>
              <a:t> </a:t>
            </a:r>
            <a:r>
              <a:rPr sz="2400" spc="-5" dirty="0"/>
              <a:t>IIb/IIIa,</a:t>
            </a:r>
            <a:r>
              <a:rPr sz="2400" spc="-10" dirty="0"/>
              <a:t> </a:t>
            </a:r>
            <a:r>
              <a:rPr sz="2400" spc="-40" dirty="0"/>
              <a:t>може </a:t>
            </a:r>
            <a:r>
              <a:rPr sz="2400" spc="-35" dirty="0"/>
              <a:t> </a:t>
            </a:r>
            <a:r>
              <a:rPr sz="2400" spc="-15" dirty="0"/>
              <a:t>супроводжуватися</a:t>
            </a:r>
            <a:r>
              <a:rPr sz="2400" spc="25" dirty="0"/>
              <a:t> </a:t>
            </a:r>
            <a:r>
              <a:rPr sz="2400" spc="-25" dirty="0"/>
              <a:t>надмірним</a:t>
            </a:r>
            <a:r>
              <a:rPr sz="2400" spc="35" dirty="0"/>
              <a:t> </a:t>
            </a:r>
            <a:r>
              <a:rPr sz="2400" spc="-50" dirty="0"/>
              <a:t>ризиком</a:t>
            </a:r>
            <a:r>
              <a:rPr sz="2400" spc="20" dirty="0"/>
              <a:t> </a:t>
            </a:r>
            <a:r>
              <a:rPr sz="2400" spc="-15" dirty="0"/>
              <a:t>ускладнень, </a:t>
            </a:r>
            <a:r>
              <a:rPr sz="2400" spc="-10" dirty="0"/>
              <a:t> </a:t>
            </a:r>
            <a:r>
              <a:rPr sz="2400" spc="-20" dirty="0"/>
              <a:t>зумовлених</a:t>
            </a:r>
            <a:r>
              <a:rPr sz="2400" spc="15" dirty="0"/>
              <a:t> </a:t>
            </a:r>
            <a:r>
              <a:rPr sz="2400" spc="-25" dirty="0"/>
              <a:t>кровотечами.</a:t>
            </a:r>
            <a:endParaRPr sz="2400"/>
          </a:p>
          <a:p>
            <a:pPr marL="220345" marR="661670">
              <a:lnSpc>
                <a:spcPts val="2300"/>
              </a:lnSpc>
              <a:spcBef>
                <a:spcPts val="560"/>
              </a:spcBef>
            </a:pPr>
            <a:r>
              <a:rPr sz="2400" spc="-20" dirty="0"/>
              <a:t>Термін</a:t>
            </a:r>
            <a:r>
              <a:rPr sz="2400" spc="30" dirty="0"/>
              <a:t> </a:t>
            </a:r>
            <a:r>
              <a:rPr sz="2400" spc="10" dirty="0"/>
              <a:t>для </a:t>
            </a:r>
            <a:r>
              <a:rPr sz="2400" spc="-35" dirty="0"/>
              <a:t>оцінки</a:t>
            </a:r>
            <a:r>
              <a:rPr sz="2400" spc="15" dirty="0"/>
              <a:t> </a:t>
            </a:r>
            <a:r>
              <a:rPr sz="2400" spc="-20" dirty="0"/>
              <a:t>ефективності</a:t>
            </a:r>
            <a:r>
              <a:rPr sz="2400" spc="15" dirty="0"/>
              <a:t> </a:t>
            </a:r>
            <a:r>
              <a:rPr sz="2400" dirty="0"/>
              <a:t>фібринолітичної </a:t>
            </a:r>
            <a:r>
              <a:rPr sz="2400" spc="-625" dirty="0"/>
              <a:t> </a:t>
            </a:r>
            <a:r>
              <a:rPr sz="2400" spc="5" dirty="0"/>
              <a:t>терапії</a:t>
            </a:r>
            <a:r>
              <a:rPr sz="2400" spc="35" dirty="0"/>
              <a:t> </a:t>
            </a:r>
            <a:r>
              <a:rPr sz="2400" spc="-15" dirty="0"/>
              <a:t>повинен</a:t>
            </a:r>
            <a:r>
              <a:rPr sz="2400" spc="35" dirty="0"/>
              <a:t> </a:t>
            </a:r>
            <a:r>
              <a:rPr sz="2400" spc="-5" dirty="0"/>
              <a:t>становити</a:t>
            </a:r>
            <a:r>
              <a:rPr sz="2400" spc="25" dirty="0"/>
              <a:t> </a:t>
            </a:r>
            <a:r>
              <a:rPr sz="2400" spc="-5" dirty="0"/>
              <a:t>180</a:t>
            </a:r>
            <a:r>
              <a:rPr sz="2400" spc="25" dirty="0"/>
              <a:t> </a:t>
            </a:r>
            <a:r>
              <a:rPr sz="2400" spc="-5" dirty="0"/>
              <a:t>хв,</a:t>
            </a:r>
            <a:r>
              <a:rPr sz="2400" spc="25" dirty="0"/>
              <a:t> </a:t>
            </a:r>
            <a:r>
              <a:rPr sz="2400" spc="-35" dirty="0"/>
              <a:t>оцінка</a:t>
            </a:r>
            <a:r>
              <a:rPr sz="2400" spc="35" dirty="0"/>
              <a:t> </a:t>
            </a:r>
            <a:r>
              <a:rPr sz="2400" spc="-15" dirty="0"/>
              <a:t>має</a:t>
            </a:r>
            <a:endParaRPr sz="2400"/>
          </a:p>
          <a:p>
            <a:pPr marL="220345" marR="668020">
              <a:lnSpc>
                <a:spcPct val="80000"/>
              </a:lnSpc>
              <a:spcBef>
                <a:spcPts val="20"/>
              </a:spcBef>
            </a:pPr>
            <a:r>
              <a:rPr sz="2400" spc="-10" dirty="0"/>
              <a:t>проводитися </a:t>
            </a:r>
            <a:r>
              <a:rPr sz="2400" spc="-55" dirty="0"/>
              <a:t>за </a:t>
            </a:r>
            <a:r>
              <a:rPr sz="2400" spc="-15" dirty="0"/>
              <a:t>єдиним </a:t>
            </a:r>
            <a:r>
              <a:rPr sz="2400" spc="-55" dirty="0"/>
              <a:t>показником </a:t>
            </a:r>
            <a:r>
              <a:rPr sz="2400" spc="630" dirty="0"/>
              <a:t>– </a:t>
            </a:r>
            <a:r>
              <a:rPr sz="2400" spc="-35" dirty="0"/>
              <a:t>зниження </a:t>
            </a:r>
            <a:r>
              <a:rPr sz="2400" spc="-30" dirty="0"/>
              <a:t> </a:t>
            </a:r>
            <a:r>
              <a:rPr sz="2400" spc="10" dirty="0"/>
              <a:t>елевації</a:t>
            </a:r>
            <a:r>
              <a:rPr sz="2400" spc="25" dirty="0"/>
              <a:t> </a:t>
            </a:r>
            <a:r>
              <a:rPr sz="2400" spc="-20" dirty="0"/>
              <a:t>сегмента</a:t>
            </a:r>
            <a:r>
              <a:rPr sz="2400" spc="30" dirty="0"/>
              <a:t> </a:t>
            </a:r>
            <a:r>
              <a:rPr sz="2400" dirty="0"/>
              <a:t>ST</a:t>
            </a:r>
            <a:r>
              <a:rPr sz="2400" spc="25" dirty="0"/>
              <a:t> </a:t>
            </a:r>
            <a:r>
              <a:rPr sz="2400" dirty="0"/>
              <a:t>у</a:t>
            </a:r>
            <a:r>
              <a:rPr sz="2400" spc="15" dirty="0"/>
              <a:t> </a:t>
            </a:r>
            <a:r>
              <a:rPr sz="2400" spc="-10" dirty="0"/>
              <a:t>відведенні</a:t>
            </a:r>
            <a:r>
              <a:rPr sz="2400" spc="35" dirty="0"/>
              <a:t> </a:t>
            </a:r>
            <a:r>
              <a:rPr sz="2400" spc="-100" dirty="0"/>
              <a:t>з</a:t>
            </a:r>
            <a:r>
              <a:rPr sz="2400" spc="25" dirty="0"/>
              <a:t> </a:t>
            </a:r>
            <a:r>
              <a:rPr sz="2400" spc="-5" dirty="0"/>
              <a:t>найбільш </a:t>
            </a:r>
            <a:r>
              <a:rPr sz="2400" dirty="0"/>
              <a:t> </a:t>
            </a:r>
            <a:r>
              <a:rPr sz="2400" spc="-20" dirty="0"/>
              <a:t>вираженою</a:t>
            </a:r>
            <a:r>
              <a:rPr sz="2400" spc="35" dirty="0"/>
              <a:t> </a:t>
            </a:r>
            <a:r>
              <a:rPr sz="2400" dirty="0"/>
              <a:t>елевацією</a:t>
            </a:r>
            <a:r>
              <a:rPr sz="2400" spc="20" dirty="0"/>
              <a:t> </a:t>
            </a:r>
            <a:r>
              <a:rPr sz="2400" dirty="0"/>
              <a:t>ST</a:t>
            </a:r>
            <a:r>
              <a:rPr sz="2400" spc="25" dirty="0"/>
              <a:t> </a:t>
            </a:r>
            <a:r>
              <a:rPr sz="2400" dirty="0"/>
              <a:t>&gt;</a:t>
            </a:r>
            <a:r>
              <a:rPr sz="2400" spc="20" dirty="0"/>
              <a:t> </a:t>
            </a:r>
            <a:r>
              <a:rPr sz="2400" spc="-5" dirty="0"/>
              <a:t>50</a:t>
            </a:r>
            <a:r>
              <a:rPr sz="2400" spc="25" dirty="0"/>
              <a:t> </a:t>
            </a:r>
            <a:r>
              <a:rPr sz="2400" dirty="0"/>
              <a:t>%</a:t>
            </a:r>
            <a:r>
              <a:rPr sz="2400" spc="20" dirty="0"/>
              <a:t> </a:t>
            </a:r>
            <a:r>
              <a:rPr sz="2400" spc="-20" dirty="0"/>
              <a:t>при</a:t>
            </a:r>
            <a:r>
              <a:rPr sz="2400" spc="20" dirty="0"/>
              <a:t> </a:t>
            </a:r>
            <a:r>
              <a:rPr sz="2400" spc="-10" dirty="0"/>
              <a:t>передній </a:t>
            </a:r>
            <a:r>
              <a:rPr sz="2400" spc="-5" dirty="0"/>
              <a:t> </a:t>
            </a:r>
            <a:r>
              <a:rPr sz="2400" spc="-15" dirty="0"/>
              <a:t>локалізації</a:t>
            </a:r>
            <a:r>
              <a:rPr sz="2400" spc="10" dirty="0"/>
              <a:t> </a:t>
            </a:r>
            <a:r>
              <a:rPr sz="2400" spc="-25" dirty="0"/>
              <a:t>інфаркту</a:t>
            </a:r>
            <a:r>
              <a:rPr sz="2400" spc="35" dirty="0"/>
              <a:t> </a:t>
            </a:r>
            <a:r>
              <a:rPr sz="2400" dirty="0"/>
              <a:t>та</a:t>
            </a:r>
            <a:r>
              <a:rPr sz="2400" spc="15" dirty="0"/>
              <a:t> </a:t>
            </a:r>
            <a:r>
              <a:rPr sz="2400" dirty="0"/>
              <a:t>&gt;</a:t>
            </a:r>
            <a:r>
              <a:rPr sz="2400" spc="15" dirty="0"/>
              <a:t> </a:t>
            </a:r>
            <a:r>
              <a:rPr sz="2400" spc="-5" dirty="0"/>
              <a:t>70</a:t>
            </a:r>
            <a:r>
              <a:rPr sz="2400" spc="20" dirty="0"/>
              <a:t> </a:t>
            </a:r>
            <a:r>
              <a:rPr sz="2400" dirty="0"/>
              <a:t>%</a:t>
            </a:r>
            <a:r>
              <a:rPr sz="2400" spc="20" dirty="0"/>
              <a:t> </a:t>
            </a:r>
            <a:r>
              <a:rPr sz="2400" dirty="0"/>
              <a:t>у</a:t>
            </a:r>
            <a:r>
              <a:rPr sz="2400" spc="5" dirty="0"/>
              <a:t> </a:t>
            </a:r>
            <a:r>
              <a:rPr sz="2400" spc="-30" dirty="0"/>
              <a:t>випадку</a:t>
            </a:r>
            <a:r>
              <a:rPr sz="2400" spc="15" dirty="0"/>
              <a:t> </a:t>
            </a:r>
            <a:r>
              <a:rPr sz="2400" spc="-5" dirty="0"/>
              <a:t>задньої </a:t>
            </a:r>
            <a:r>
              <a:rPr sz="2400" spc="-625" dirty="0"/>
              <a:t> </a:t>
            </a:r>
            <a:r>
              <a:rPr sz="2400" spc="-15" dirty="0"/>
              <a:t>локалізації</a:t>
            </a:r>
            <a:r>
              <a:rPr sz="2400" spc="15" dirty="0"/>
              <a:t> </a:t>
            </a:r>
            <a:r>
              <a:rPr sz="2400" spc="-25" dirty="0"/>
              <a:t>інфаркту.</a:t>
            </a:r>
            <a:endParaRPr sz="24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683" y="338327"/>
            <a:ext cx="8138922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52322" y="485978"/>
            <a:ext cx="74371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Насосна</a:t>
            </a:r>
            <a:r>
              <a:rPr sz="4400" spc="15" dirty="0"/>
              <a:t> </a:t>
            </a:r>
            <a:r>
              <a:rPr sz="4400" spc="-10" dirty="0"/>
              <a:t>недостатність</a:t>
            </a:r>
            <a:r>
              <a:rPr sz="4400" dirty="0"/>
              <a:t> </a:t>
            </a:r>
            <a:r>
              <a:rPr sz="4400" spc="-25" dirty="0"/>
              <a:t>і</a:t>
            </a:r>
            <a:r>
              <a:rPr sz="4400" spc="35" dirty="0"/>
              <a:t> </a:t>
            </a:r>
            <a:r>
              <a:rPr sz="4400" spc="-95" dirty="0"/>
              <a:t>шок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295656" y="1514855"/>
            <a:ext cx="8460740" cy="4704080"/>
            <a:chOff x="295656" y="1514855"/>
            <a:chExt cx="8460740" cy="47040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5656" y="1514855"/>
              <a:ext cx="7433309" cy="8999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8556" y="2100072"/>
              <a:ext cx="1864614" cy="89992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496" y="2363711"/>
              <a:ext cx="300977" cy="30252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40" y="2372867"/>
              <a:ext cx="254508" cy="2560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8556" y="2685288"/>
              <a:ext cx="3096006" cy="8999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496" y="2948927"/>
              <a:ext cx="300977" cy="3025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40" y="2958083"/>
              <a:ext cx="254508" cy="2560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00400" y="2685288"/>
              <a:ext cx="669798" cy="89992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36035" y="2685288"/>
              <a:ext cx="3193541" cy="89992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8556" y="3172967"/>
              <a:ext cx="7645146" cy="89992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49539" y="3172967"/>
              <a:ext cx="669798" cy="89992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85175" y="3172967"/>
              <a:ext cx="870966" cy="89992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8556" y="3660648"/>
              <a:ext cx="1596390" cy="89992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8556" y="4245863"/>
              <a:ext cx="7686294" cy="89992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496" y="4509503"/>
              <a:ext cx="300977" cy="30252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40" y="4518660"/>
              <a:ext cx="254508" cy="25603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8556" y="4831079"/>
              <a:ext cx="6265926" cy="89992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496" y="5094719"/>
              <a:ext cx="300977" cy="30252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40" y="5103876"/>
              <a:ext cx="254508" cy="25603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8556" y="5318759"/>
              <a:ext cx="7219950" cy="899922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535940" y="1523658"/>
            <a:ext cx="7842884" cy="441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923290" indent="-343535">
              <a:lnSpc>
                <a:spcPct val="120100"/>
              </a:lnSpc>
              <a:spcBef>
                <a:spcPts val="100"/>
              </a:spcBef>
            </a:pPr>
            <a:r>
              <a:rPr sz="3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Лікування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незначної</a:t>
            </a:r>
            <a:r>
              <a:rPr sz="3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чи</a:t>
            </a:r>
            <a:r>
              <a:rPr sz="3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помірної</a:t>
            </a:r>
            <a:r>
              <a:rPr sz="3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СН: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Кисень</a:t>
            </a:r>
            <a:endParaRPr sz="3200">
              <a:latin typeface="Microsoft Sans Serif"/>
              <a:cs typeface="Microsoft Sans Serif"/>
            </a:endParaRPr>
          </a:p>
          <a:p>
            <a:pPr marL="355600" marR="5080">
              <a:lnSpc>
                <a:spcPct val="100000"/>
              </a:lnSpc>
              <a:spcBef>
                <a:spcPts val="765"/>
              </a:spcBef>
            </a:pPr>
            <a:r>
              <a:rPr sz="3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Фуросемід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20-40</a:t>
            </a:r>
            <a:r>
              <a:rPr sz="3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мг</a:t>
            </a:r>
            <a:r>
              <a:rPr sz="3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в/в,</a:t>
            </a:r>
            <a:r>
              <a:rPr sz="3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необхідності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повторно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3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3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інтервалом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1-4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годин</a:t>
            </a:r>
            <a:endParaRPr sz="3200">
              <a:latin typeface="Microsoft Sans Serif"/>
              <a:cs typeface="Microsoft Sans Serif"/>
            </a:endParaRPr>
          </a:p>
          <a:p>
            <a:pPr marL="355600" marR="325755">
              <a:lnSpc>
                <a:spcPts val="4610"/>
              </a:lnSpc>
              <a:spcBef>
                <a:spcPts val="285"/>
              </a:spcBef>
            </a:pP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Нітрогліцерин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</a:t>
            </a:r>
            <a:r>
              <a:rPr sz="3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відсутності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гіпотензії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ІАПФ</a:t>
            </a:r>
            <a:r>
              <a:rPr sz="3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</a:t>
            </a:r>
            <a:r>
              <a:rPr sz="3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відсутності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гіпотензії,</a:t>
            </a:r>
            <a:endParaRPr sz="3200">
              <a:latin typeface="Microsoft Sans Serif"/>
              <a:cs typeface="Microsoft Sans Serif"/>
            </a:endParaRPr>
          </a:p>
          <a:p>
            <a:pPr marL="355600">
              <a:lnSpc>
                <a:spcPts val="3560"/>
              </a:lnSpc>
            </a:pP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гіповолемії,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ниркової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недостатності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683" y="338327"/>
            <a:ext cx="8138922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52322" y="485978"/>
            <a:ext cx="74371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Насосна</a:t>
            </a:r>
            <a:r>
              <a:rPr sz="4400" spc="15" dirty="0"/>
              <a:t> </a:t>
            </a:r>
            <a:r>
              <a:rPr sz="4400" spc="-10" dirty="0"/>
              <a:t>недостатність</a:t>
            </a:r>
            <a:r>
              <a:rPr sz="4400" dirty="0"/>
              <a:t> </a:t>
            </a:r>
            <a:r>
              <a:rPr sz="4400" spc="-25" dirty="0"/>
              <a:t>і</a:t>
            </a:r>
            <a:r>
              <a:rPr sz="4400" spc="35" dirty="0"/>
              <a:t> </a:t>
            </a:r>
            <a:r>
              <a:rPr sz="4400" spc="-95" dirty="0"/>
              <a:t>шок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0" y="1415796"/>
            <a:ext cx="8407400" cy="4712970"/>
            <a:chOff x="0" y="1415796"/>
            <a:chExt cx="8407400" cy="471297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415796"/>
              <a:ext cx="3711702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3359" y="1927860"/>
              <a:ext cx="1629918" cy="78714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819" y="2157996"/>
              <a:ext cx="256806" cy="26440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439" y="2165604"/>
              <a:ext cx="216408" cy="2240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3359" y="2439924"/>
              <a:ext cx="6742938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819" y="2670060"/>
              <a:ext cx="256806" cy="26440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439" y="2677668"/>
              <a:ext cx="216408" cy="2240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3359" y="2951988"/>
              <a:ext cx="8193785" cy="78714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819" y="3182124"/>
              <a:ext cx="256806" cy="26440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439" y="3189731"/>
              <a:ext cx="216408" cy="2240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3359" y="3464052"/>
              <a:ext cx="7431785" cy="78714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819" y="3694188"/>
              <a:ext cx="256806" cy="26440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439" y="3701796"/>
              <a:ext cx="216408" cy="2240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3359" y="3890772"/>
              <a:ext cx="5884926" cy="78714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3359" y="4402836"/>
              <a:ext cx="7402830" cy="78714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819" y="4632972"/>
              <a:ext cx="256806" cy="26440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439" y="4640453"/>
              <a:ext cx="216408" cy="22402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3359" y="4829555"/>
              <a:ext cx="3364229" cy="78714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3359" y="5341619"/>
              <a:ext cx="7873746" cy="787146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78739" y="1422930"/>
            <a:ext cx="8092440" cy="446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699000" indent="-342900">
              <a:lnSpc>
                <a:spcPct val="120000"/>
              </a:lnSpc>
              <a:spcBef>
                <a:spcPts val="95"/>
              </a:spcBef>
            </a:pP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Лікування</a:t>
            </a:r>
            <a:r>
              <a:rPr sz="2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тяжкої</a:t>
            </a:r>
            <a:r>
              <a:rPr sz="2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СН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Кисень</a:t>
            </a:r>
            <a:endParaRPr sz="280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  <a:spcBef>
                <a:spcPts val="675"/>
              </a:spcBef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Нітрогліцерин</a:t>
            </a:r>
            <a:r>
              <a:rPr sz="28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відсутності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гіпотензії</a:t>
            </a:r>
            <a:endParaRPr sz="2800">
              <a:latin typeface="Microsoft Sans Serif"/>
              <a:cs typeface="Microsoft Sans Serif"/>
            </a:endParaRPr>
          </a:p>
          <a:p>
            <a:pPr marL="355600" marR="5080">
              <a:lnSpc>
                <a:spcPct val="120000"/>
              </a:lnSpc>
            </a:pP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Інотропні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засоби: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допамін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та/чи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левосимендан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Оцінка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стану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гемодинаміки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допомогою</a:t>
            </a:r>
            <a:endParaRPr sz="280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балонного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флотуючого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катетера</a:t>
            </a:r>
            <a:endParaRPr sz="2800">
              <a:latin typeface="Microsoft Sans Serif"/>
              <a:cs typeface="Microsoft Sans Serif"/>
            </a:endParaRPr>
          </a:p>
          <a:p>
            <a:pPr marL="355600" marR="895350">
              <a:lnSpc>
                <a:spcPct val="100000"/>
              </a:lnSpc>
              <a:spcBef>
                <a:spcPts val="670"/>
              </a:spcBef>
            </a:pP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Підтримка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вентиляції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неадекватному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насиченні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киснем</a:t>
            </a:r>
            <a:endParaRPr sz="280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  <a:spcBef>
                <a:spcPts val="675"/>
              </a:spcBef>
            </a:pP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Оцінка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можливості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ранньої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реваскуляризації</a:t>
            </a:r>
            <a:endParaRPr sz="28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83819" y="5571744"/>
            <a:ext cx="257175" cy="264795"/>
            <a:chOff x="83819" y="5571744"/>
            <a:chExt cx="257175" cy="264795"/>
          </a:xfrm>
        </p:grpSpPr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819" y="5571744"/>
              <a:ext cx="256806" cy="26440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439" y="5579300"/>
              <a:ext cx="216408" cy="2240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683" y="338327"/>
            <a:ext cx="8138922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52322" y="485978"/>
            <a:ext cx="74371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Насосна</a:t>
            </a:r>
            <a:r>
              <a:rPr sz="4400" spc="15" dirty="0"/>
              <a:t> </a:t>
            </a:r>
            <a:r>
              <a:rPr sz="4400" spc="-10" dirty="0"/>
              <a:t>недостатність</a:t>
            </a:r>
            <a:r>
              <a:rPr sz="4400" dirty="0"/>
              <a:t> </a:t>
            </a:r>
            <a:r>
              <a:rPr sz="4400" spc="-25" dirty="0"/>
              <a:t>і</a:t>
            </a:r>
            <a:r>
              <a:rPr sz="4400" spc="35" dirty="0"/>
              <a:t> </a:t>
            </a:r>
            <a:r>
              <a:rPr sz="4400" spc="-95" dirty="0"/>
              <a:t>шок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327659" y="1531619"/>
            <a:ext cx="8216900" cy="4627880"/>
            <a:chOff x="327659" y="1531619"/>
            <a:chExt cx="8216900" cy="46278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659" y="1531619"/>
              <a:ext cx="3100578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559" y="2043683"/>
              <a:ext cx="1629917" cy="78714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2273820"/>
              <a:ext cx="256806" cy="26440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2281427"/>
              <a:ext cx="216408" cy="2240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0559" y="2555747"/>
              <a:ext cx="5784342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2785884"/>
              <a:ext cx="256806" cy="26440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2793491"/>
              <a:ext cx="216408" cy="2240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559" y="2982467"/>
              <a:ext cx="2876550" cy="7871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0559" y="3494531"/>
              <a:ext cx="7431785" cy="7871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3724668"/>
              <a:ext cx="256806" cy="26440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3732275"/>
              <a:ext cx="216408" cy="22402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0559" y="3921252"/>
              <a:ext cx="5884925" cy="78714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0559" y="4433315"/>
              <a:ext cx="7402830" cy="78714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4663452"/>
              <a:ext cx="256806" cy="26440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4671059"/>
              <a:ext cx="216408" cy="22402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0559" y="4860035"/>
              <a:ext cx="3364229" cy="78714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0559" y="5372099"/>
              <a:ext cx="7873746" cy="787146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535940" y="1537677"/>
            <a:ext cx="7771130" cy="4380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119370" indent="-343535">
              <a:lnSpc>
                <a:spcPct val="120100"/>
              </a:lnSpc>
              <a:spcBef>
                <a:spcPts val="100"/>
              </a:spcBef>
            </a:pP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Лікування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шоку: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Кисень</a:t>
            </a:r>
            <a:endParaRPr sz="2800">
              <a:latin typeface="Microsoft Sans Serif"/>
              <a:cs typeface="Microsoft Sans Serif"/>
            </a:endParaRPr>
          </a:p>
          <a:p>
            <a:pPr marL="355600" marR="2191385">
              <a:lnSpc>
                <a:spcPct val="100000"/>
              </a:lnSpc>
              <a:spcBef>
                <a:spcPts val="675"/>
              </a:spcBef>
            </a:pP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Інотропні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засоби: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допамін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та/чи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левосимендан</a:t>
            </a:r>
            <a:endParaRPr sz="2800">
              <a:latin typeface="Microsoft Sans Serif"/>
              <a:cs typeface="Microsoft Sans Serif"/>
            </a:endParaRPr>
          </a:p>
          <a:p>
            <a:pPr marL="355600" marR="546100">
              <a:lnSpc>
                <a:spcPct val="100000"/>
              </a:lnSpc>
              <a:spcBef>
                <a:spcPts val="670"/>
              </a:spcBef>
            </a:pP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Оцінка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стану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гемодинаміки</a:t>
            </a:r>
            <a:r>
              <a:rPr sz="2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допомогою </a:t>
            </a:r>
            <a:r>
              <a:rPr sz="2800" spc="-7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балонного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флотуючого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катетера</a:t>
            </a:r>
            <a:endParaRPr sz="2800">
              <a:latin typeface="Microsoft Sans Serif"/>
              <a:cs typeface="Microsoft Sans Serif"/>
            </a:endParaRPr>
          </a:p>
          <a:p>
            <a:pPr marL="355600" marR="574040">
              <a:lnSpc>
                <a:spcPct val="100000"/>
              </a:lnSpc>
              <a:spcBef>
                <a:spcPts val="675"/>
              </a:spcBef>
            </a:pP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Підтримка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вентиляції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неадекватному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насиченні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киснем</a:t>
            </a:r>
            <a:endParaRPr sz="280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  <a:spcBef>
                <a:spcPts val="675"/>
              </a:spcBef>
            </a:pP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Оцінка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можливості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ранньої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реваскуляризації</a:t>
            </a:r>
            <a:endParaRPr sz="2800">
              <a:latin typeface="Microsoft Sans Serif"/>
              <a:cs typeface="Microsoft Sans Serif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41019" y="5602223"/>
            <a:ext cx="257175" cy="264795"/>
            <a:chOff x="541019" y="5602223"/>
            <a:chExt cx="257175" cy="264795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5602223"/>
              <a:ext cx="256806" cy="26440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5609843"/>
              <a:ext cx="216408" cy="2240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0660" y="338327"/>
            <a:ext cx="6236970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03273" y="485978"/>
            <a:ext cx="55352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" dirty="0"/>
              <a:t>Розрив</a:t>
            </a:r>
            <a:r>
              <a:rPr sz="4400" spc="30" dirty="0"/>
              <a:t> вільної</a:t>
            </a:r>
            <a:r>
              <a:rPr sz="4400" spc="-5" dirty="0"/>
              <a:t> </a:t>
            </a:r>
            <a:r>
              <a:rPr sz="4400" spc="-55" dirty="0"/>
              <a:t>стінки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541019" y="1488947"/>
            <a:ext cx="8361680" cy="4798695"/>
            <a:chOff x="541019" y="1488947"/>
            <a:chExt cx="8361680" cy="479869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1952" y="1488947"/>
              <a:ext cx="5362194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559" y="1958339"/>
              <a:ext cx="6351270" cy="78714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2188476"/>
              <a:ext cx="256806" cy="26440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2196083"/>
              <a:ext cx="216408" cy="2240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0559" y="2342387"/>
              <a:ext cx="5461254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559" y="2726436"/>
              <a:ext cx="7046214" cy="7871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0559" y="3110483"/>
              <a:ext cx="7053833" cy="78714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0559" y="3494531"/>
              <a:ext cx="7398258" cy="7871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0559" y="3878580"/>
              <a:ext cx="1783841" cy="78714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0559" y="4347971"/>
              <a:ext cx="8231885" cy="78714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4578108"/>
              <a:ext cx="256806" cy="26440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4585715"/>
              <a:ext cx="216408" cy="22402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0559" y="4732019"/>
              <a:ext cx="6398514" cy="7871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0559" y="5116068"/>
              <a:ext cx="5293614" cy="78714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97067" y="5116068"/>
              <a:ext cx="585977" cy="78714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615940" y="5116068"/>
              <a:ext cx="2183130" cy="78714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70559" y="5500115"/>
              <a:ext cx="4525518" cy="787145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879144" y="1537714"/>
            <a:ext cx="7687309" cy="450786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43965">
              <a:lnSpc>
                <a:spcPct val="100000"/>
              </a:lnSpc>
              <a:spcBef>
                <a:spcPts val="440"/>
              </a:spcBef>
            </a:pPr>
            <a:r>
              <a:rPr sz="2800" spc="-15" dirty="0">
                <a:solidFill>
                  <a:srgbClr val="FF6600"/>
                </a:solidFill>
                <a:latin typeface="Microsoft Sans Serif"/>
                <a:cs typeface="Microsoft Sans Serif"/>
              </a:rPr>
              <a:t>Гострий</a:t>
            </a:r>
            <a:r>
              <a:rPr sz="2800" spc="15" dirty="0">
                <a:solidFill>
                  <a:srgbClr val="FF6600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6600"/>
                </a:solidFill>
                <a:latin typeface="Microsoft Sans Serif"/>
                <a:cs typeface="Microsoft Sans Serif"/>
              </a:rPr>
              <a:t>розрив</a:t>
            </a:r>
            <a:r>
              <a:rPr sz="2800" spc="40" dirty="0">
                <a:solidFill>
                  <a:srgbClr val="FF6600"/>
                </a:solidFill>
                <a:latin typeface="Microsoft Sans Serif"/>
                <a:cs typeface="Microsoft Sans Serif"/>
              </a:rPr>
              <a:t> </a:t>
            </a:r>
            <a:r>
              <a:rPr sz="2800" spc="15" dirty="0">
                <a:solidFill>
                  <a:srgbClr val="FF6600"/>
                </a:solidFill>
                <a:latin typeface="Microsoft Sans Serif"/>
                <a:cs typeface="Microsoft Sans Serif"/>
              </a:rPr>
              <a:t>вільної</a:t>
            </a:r>
            <a:r>
              <a:rPr sz="2800" spc="40" dirty="0">
                <a:solidFill>
                  <a:srgbClr val="FF6600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FF6600"/>
                </a:solidFill>
                <a:latin typeface="Microsoft Sans Serif"/>
                <a:cs typeface="Microsoft Sans Serif"/>
              </a:rPr>
              <a:t>стінки</a:t>
            </a:r>
            <a:endParaRPr sz="2800">
              <a:latin typeface="Microsoft Sans Serif"/>
              <a:cs typeface="Microsoft Sans Serif"/>
            </a:endParaRPr>
          </a:p>
          <a:p>
            <a:pPr marL="12700" marR="1884045">
              <a:lnSpc>
                <a:spcPts val="3020"/>
              </a:lnSpc>
              <a:spcBef>
                <a:spcPts val="725"/>
              </a:spcBef>
            </a:pP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Клінічна</a:t>
            </a:r>
            <a:r>
              <a:rPr sz="2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картина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характеризується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серцевосудинним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колапсом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endParaRPr sz="2800">
              <a:latin typeface="Microsoft Sans Serif"/>
              <a:cs typeface="Microsoft Sans Serif"/>
            </a:endParaRPr>
          </a:p>
          <a:p>
            <a:pPr marL="12700" marR="1180465">
              <a:lnSpc>
                <a:spcPts val="3020"/>
              </a:lnSpc>
              <a:spcBef>
                <a:spcPts val="5"/>
              </a:spcBef>
            </a:pP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електромеханічною</a:t>
            </a:r>
            <a:r>
              <a:rPr sz="28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дисоціацією,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тобто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збереженням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електричної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активності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із</a:t>
            </a:r>
            <a:endParaRPr sz="2800">
              <a:latin typeface="Microsoft Sans Serif"/>
              <a:cs typeface="Microsoft Sans Serif"/>
            </a:endParaRPr>
          </a:p>
          <a:p>
            <a:pPr marL="12700" marR="840740">
              <a:lnSpc>
                <a:spcPts val="3020"/>
              </a:lnSpc>
              <a:spcBef>
                <a:spcPts val="10"/>
              </a:spcBef>
            </a:pP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втратою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серцевого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викиду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відсутністю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пульсу.</a:t>
            </a:r>
            <a:endParaRPr sz="2800">
              <a:latin typeface="Microsoft Sans Serif"/>
              <a:cs typeface="Microsoft Sans Serif"/>
            </a:endParaRPr>
          </a:p>
          <a:p>
            <a:pPr marL="12700" marR="5080">
              <a:lnSpc>
                <a:spcPct val="90000"/>
              </a:lnSpc>
              <a:spcBef>
                <a:spcPts val="635"/>
              </a:spcBef>
            </a:pPr>
            <a:r>
              <a:rPr sz="28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Як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правило,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цей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стан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закінчується</a:t>
            </a:r>
            <a:r>
              <a:rPr sz="28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фатальним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виходом</a:t>
            </a:r>
            <a:r>
              <a:rPr sz="2800" spc="1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протягом</a:t>
            </a:r>
            <a:r>
              <a:rPr sz="2800" spc="1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кількох</a:t>
            </a:r>
            <a:r>
              <a:rPr sz="2800" spc="1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хвилин,</a:t>
            </a:r>
            <a:r>
              <a:rPr sz="2800" spc="1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і </a:t>
            </a:r>
            <a:r>
              <a:rPr sz="2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стандартні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заходи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із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серцево-легеневої </a:t>
            </a:r>
            <a:r>
              <a:rPr sz="2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реанімації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неефективні.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100" y="382524"/>
            <a:ext cx="8338566" cy="111937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1258" y="518286"/>
            <a:ext cx="769683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Підгострий</a:t>
            </a:r>
            <a:r>
              <a:rPr spc="75" dirty="0"/>
              <a:t> </a:t>
            </a:r>
            <a:r>
              <a:rPr spc="-35" dirty="0"/>
              <a:t>розрив</a:t>
            </a:r>
            <a:r>
              <a:rPr spc="65" dirty="0"/>
              <a:t> </a:t>
            </a:r>
            <a:r>
              <a:rPr spc="20" dirty="0"/>
              <a:t>вільної</a:t>
            </a:r>
            <a:r>
              <a:rPr spc="65" dirty="0"/>
              <a:t> </a:t>
            </a:r>
            <a:r>
              <a:rPr spc="-55" dirty="0"/>
              <a:t>стінки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39495" y="1466088"/>
            <a:ext cx="8337550" cy="4509135"/>
            <a:chOff x="539495" y="1466088"/>
            <a:chExt cx="8337550" cy="450913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95" y="1729727"/>
              <a:ext cx="300977" cy="3025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39" y="1738884"/>
              <a:ext cx="254508" cy="25603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1331" y="1466088"/>
              <a:ext cx="7131558" cy="89992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555" y="1905000"/>
              <a:ext cx="6259830" cy="8999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8555" y="2343912"/>
              <a:ext cx="6942582" cy="8999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555" y="2782824"/>
              <a:ext cx="5487162" cy="89992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555" y="3221736"/>
              <a:ext cx="7506461" cy="89992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8555" y="3660648"/>
              <a:ext cx="7373874" cy="89992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8555" y="4099560"/>
              <a:ext cx="4394454" cy="89992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8555" y="4636008"/>
              <a:ext cx="8237982" cy="89992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95" y="4899647"/>
              <a:ext cx="300977" cy="30252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39" y="4908803"/>
              <a:ext cx="254508" cy="25603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8555" y="5074920"/>
              <a:ext cx="1643633" cy="89992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879144" y="1572208"/>
            <a:ext cx="7621270" cy="412432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737235" indent="112395">
              <a:lnSpc>
                <a:spcPct val="90000"/>
              </a:lnSpc>
              <a:spcBef>
                <a:spcPts val="490"/>
              </a:spcBef>
            </a:pPr>
            <a:r>
              <a:rPr sz="3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Клінічна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картина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може</a:t>
            </a:r>
            <a:r>
              <a:rPr sz="3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нагадувати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рецидив</a:t>
            </a:r>
            <a:r>
              <a:rPr sz="3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інфаркту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35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3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огляду</a:t>
            </a:r>
            <a:r>
              <a:rPr sz="3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відновлення </a:t>
            </a:r>
            <a:r>
              <a:rPr sz="3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болю</a:t>
            </a:r>
            <a:r>
              <a:rPr sz="3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r>
              <a:rPr sz="3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реелевацію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сегмента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 ST,</a:t>
            </a:r>
            <a:r>
              <a:rPr sz="3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але</a:t>
            </a:r>
            <a:r>
              <a:rPr sz="3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частіше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спостерігається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раптове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погіршення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стану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гемодинаміки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35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минущою</a:t>
            </a:r>
            <a:r>
              <a:rPr sz="3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стійкою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гіпотензією.</a:t>
            </a:r>
            <a:endParaRPr sz="3200">
              <a:latin typeface="Microsoft Sans Serif"/>
              <a:cs typeface="Microsoft Sans Serif"/>
            </a:endParaRPr>
          </a:p>
          <a:p>
            <a:pPr marL="12700" marR="5080">
              <a:lnSpc>
                <a:spcPts val="3460"/>
              </a:lnSpc>
              <a:spcBef>
                <a:spcPts val="815"/>
              </a:spcBef>
            </a:pP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З'являються </a:t>
            </a: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класичні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ознаки</a:t>
            </a:r>
            <a:r>
              <a:rPr sz="3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тампонади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серця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4351" y="338327"/>
            <a:ext cx="5069586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86964" y="485978"/>
            <a:ext cx="43732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80" dirty="0"/>
              <a:t>Тактика</a:t>
            </a:r>
            <a:r>
              <a:rPr sz="4400" spc="-5" dirty="0"/>
              <a:t> ведення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539495" y="1514855"/>
            <a:ext cx="8247380" cy="3923665"/>
            <a:chOff x="539495" y="1514855"/>
            <a:chExt cx="8247380" cy="392366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555" y="1514855"/>
              <a:ext cx="8148066" cy="8999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1778495"/>
              <a:ext cx="300977" cy="30252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1787651"/>
              <a:ext cx="254508" cy="2560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555" y="2002536"/>
              <a:ext cx="7389114" cy="8999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8555" y="2490216"/>
              <a:ext cx="3766566" cy="8999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555" y="3075431"/>
              <a:ext cx="6814566" cy="89992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3339071"/>
              <a:ext cx="300977" cy="30252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3348227"/>
              <a:ext cx="254508" cy="2560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555" y="3563111"/>
              <a:ext cx="7757922" cy="89992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8555" y="4050791"/>
              <a:ext cx="6621018" cy="89992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8555" y="4538472"/>
              <a:ext cx="5214366" cy="899921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879144" y="1620977"/>
            <a:ext cx="7526655" cy="35388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Слід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розглянути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необхідність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негайного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хірургічного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втручання,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залежно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клінічного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стану.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Перикардіоцентез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може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сприяти</a:t>
            </a:r>
            <a:endParaRPr sz="3200">
              <a:latin typeface="Microsoft Sans Serif"/>
              <a:cs typeface="Microsoft Sans Serif"/>
            </a:endParaRPr>
          </a:p>
          <a:p>
            <a:pPr marL="12700" marR="389255">
              <a:lnSpc>
                <a:spcPct val="100000"/>
              </a:lnSpc>
              <a:spcBef>
                <a:spcPts val="5"/>
              </a:spcBef>
            </a:pPr>
            <a:r>
              <a:rPr sz="3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корекції</a:t>
            </a:r>
            <a:r>
              <a:rPr sz="3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тампонади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3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пацієнтів</a:t>
            </a:r>
            <a:r>
              <a:rPr sz="3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3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стані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шоку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3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період</a:t>
            </a:r>
            <a:r>
              <a:rPr sz="3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очікування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перед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хірургічним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втручанням.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55419" y="77723"/>
            <a:ext cx="6414135" cy="1729105"/>
            <a:chOff x="1455419" y="77723"/>
            <a:chExt cx="6414135" cy="1729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5419" y="77723"/>
              <a:ext cx="6413754" cy="11193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77795" y="687323"/>
              <a:ext cx="4819650" cy="111937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69414" marR="5080" indent="-723265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Внутрішньопорожнинне </a:t>
            </a:r>
            <a:r>
              <a:rPr spc="-1050" dirty="0"/>
              <a:t> </a:t>
            </a:r>
            <a:r>
              <a:rPr spc="-15" dirty="0"/>
              <a:t>тромбоутворення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39495" y="1466088"/>
            <a:ext cx="8437880" cy="4509135"/>
            <a:chOff x="539495" y="1466088"/>
            <a:chExt cx="8437880" cy="45091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8555" y="1466088"/>
              <a:ext cx="5125974" cy="89992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495" y="1729727"/>
              <a:ext cx="300977" cy="30252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1738884"/>
              <a:ext cx="254508" cy="25603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8555" y="1905000"/>
              <a:ext cx="8338566" cy="89992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555" y="2343912"/>
              <a:ext cx="8216646" cy="89992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555" y="2782824"/>
              <a:ext cx="3809238" cy="89992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495" y="3582911"/>
              <a:ext cx="300977" cy="30252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3592067"/>
              <a:ext cx="254508" cy="2560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1331" y="3319272"/>
              <a:ext cx="6666738" cy="89992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8555" y="3758183"/>
              <a:ext cx="5705094" cy="89992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8555" y="4197095"/>
              <a:ext cx="7785354" cy="89992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8555" y="4636008"/>
              <a:ext cx="5278374" cy="89992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8555" y="5074920"/>
              <a:ext cx="6640830" cy="899922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879144" y="1572208"/>
            <a:ext cx="7722870" cy="4124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650"/>
              </a:lnSpc>
              <a:spcBef>
                <a:spcPts val="105"/>
              </a:spcBef>
            </a:pP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Внутрішньопорожнинне</a:t>
            </a:r>
            <a:endParaRPr sz="3200">
              <a:latin typeface="Microsoft Sans Serif"/>
              <a:cs typeface="Microsoft Sans Serif"/>
            </a:endParaRPr>
          </a:p>
          <a:p>
            <a:pPr marL="12700" marR="5080">
              <a:lnSpc>
                <a:spcPts val="3460"/>
              </a:lnSpc>
              <a:spcBef>
                <a:spcPts val="240"/>
              </a:spcBef>
            </a:pP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тромбоутворення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зазвичай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супроводжує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широкі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інфаркти</a:t>
            </a:r>
            <a:r>
              <a:rPr sz="3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передньої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стінки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лівого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шлуночка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серця.</a:t>
            </a:r>
            <a:endParaRPr sz="3200">
              <a:latin typeface="Microsoft Sans Serif"/>
              <a:cs typeface="Microsoft Sans Serif"/>
            </a:endParaRPr>
          </a:p>
          <a:p>
            <a:pPr marL="12700" marR="560705" indent="112395">
              <a:lnSpc>
                <a:spcPts val="3460"/>
              </a:lnSpc>
              <a:spcBef>
                <a:spcPts val="760"/>
              </a:spcBef>
            </a:pP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Необхідне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проведення</a:t>
            </a:r>
            <a:r>
              <a:rPr sz="3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активної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антикоагулянтної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терапії</a:t>
            </a:r>
            <a:r>
              <a:rPr sz="3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із </a:t>
            </a:r>
            <a:r>
              <a:rPr sz="3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застосуванням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гепаринів</a:t>
            </a:r>
            <a:r>
              <a:rPr sz="3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35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3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наступним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призначенням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непрямих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ts val="3395"/>
              </a:lnSpc>
            </a:pP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антикоагулянтів 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протягом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6</a:t>
            </a:r>
            <a:r>
              <a:rPr sz="3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міс.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338327"/>
            <a:ext cx="7654290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94638" y="485978"/>
            <a:ext cx="695705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" dirty="0"/>
              <a:t>Інфаркт</a:t>
            </a:r>
            <a:r>
              <a:rPr sz="4400" spc="10" dirty="0"/>
              <a:t> </a:t>
            </a:r>
            <a:r>
              <a:rPr sz="4400" spc="-20" dirty="0"/>
              <a:t>правого</a:t>
            </a:r>
            <a:r>
              <a:rPr sz="4400" spc="30" dirty="0"/>
              <a:t> </a:t>
            </a:r>
            <a:r>
              <a:rPr sz="4400" spc="-40" dirty="0"/>
              <a:t>шлуночка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539495" y="1514855"/>
            <a:ext cx="8338820" cy="3143250"/>
            <a:chOff x="539495" y="1514855"/>
            <a:chExt cx="8338820" cy="31432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95" y="1778495"/>
              <a:ext cx="300977" cy="3025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39" y="1787651"/>
              <a:ext cx="254508" cy="25603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1331" y="1514855"/>
              <a:ext cx="2576322" cy="89992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555" y="2100072"/>
              <a:ext cx="4283202" cy="8999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95" y="2363711"/>
              <a:ext cx="300977" cy="30252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39" y="2372867"/>
              <a:ext cx="254508" cy="2560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8555" y="2685288"/>
              <a:ext cx="7117842" cy="89992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95" y="2948927"/>
              <a:ext cx="300977" cy="30252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39" y="2958083"/>
              <a:ext cx="254508" cy="2560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555" y="3270504"/>
              <a:ext cx="8239506" cy="89992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95" y="3534143"/>
              <a:ext cx="300977" cy="30252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39" y="3543300"/>
              <a:ext cx="254508" cy="25603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555" y="3758183"/>
              <a:ext cx="4296918" cy="899921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879144" y="1523658"/>
            <a:ext cx="7620634" cy="285559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5095">
              <a:lnSpc>
                <a:spcPct val="100000"/>
              </a:lnSpc>
              <a:spcBef>
                <a:spcPts val="869"/>
              </a:spcBef>
            </a:pP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гіпотензія,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чисті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легеневі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поля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підвищення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тиску</a:t>
            </a:r>
            <a:r>
              <a:rPr sz="3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3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яремних</a:t>
            </a:r>
            <a:r>
              <a:rPr sz="3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венах</a:t>
            </a:r>
            <a:endParaRPr sz="32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770"/>
              </a:spcBef>
            </a:pP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спостерігаються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3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пацієнтів</a:t>
            </a:r>
            <a:r>
              <a:rPr sz="3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35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3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інфарктом </a:t>
            </a:r>
            <a:r>
              <a:rPr sz="320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нижньої</a:t>
            </a:r>
            <a:r>
              <a:rPr sz="3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локалізації.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4351" y="338327"/>
            <a:ext cx="5069586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86964" y="485978"/>
            <a:ext cx="43732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80" dirty="0"/>
              <a:t>Тактика</a:t>
            </a:r>
            <a:r>
              <a:rPr sz="4400" spc="-5" dirty="0"/>
              <a:t> ведення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539495" y="1514855"/>
            <a:ext cx="8230870" cy="4509135"/>
            <a:chOff x="539495" y="1514855"/>
            <a:chExt cx="8230870" cy="450913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95" y="1778495"/>
              <a:ext cx="300977" cy="3025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39" y="1787651"/>
              <a:ext cx="254508" cy="25603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1331" y="1514855"/>
              <a:ext cx="6617970" cy="89992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555" y="2002536"/>
              <a:ext cx="8131302" cy="8999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8555" y="2490216"/>
              <a:ext cx="7509509" cy="8999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555" y="3075431"/>
              <a:ext cx="7276338" cy="89992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95" y="3339071"/>
              <a:ext cx="300977" cy="30252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39" y="3348227"/>
              <a:ext cx="254508" cy="2560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555" y="3563111"/>
              <a:ext cx="6695694" cy="89992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8555" y="4050791"/>
              <a:ext cx="2292858" cy="89992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95" y="4899647"/>
              <a:ext cx="300977" cy="30252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39" y="4908803"/>
              <a:ext cx="254508" cy="25603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1331" y="4636007"/>
              <a:ext cx="7972806" cy="89992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8555" y="5123688"/>
              <a:ext cx="5328666" cy="899922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1610" rIns="0" bIns="0" rtlCol="0">
            <a:spAutoFit/>
          </a:bodyPr>
          <a:lstStyle/>
          <a:p>
            <a:pPr marL="220345" marR="5080" indent="112395">
              <a:lnSpc>
                <a:spcPct val="100000"/>
              </a:lnSpc>
              <a:spcBef>
                <a:spcPts val="105"/>
              </a:spcBef>
            </a:pPr>
            <a:r>
              <a:rPr sz="3200" spc="-40" dirty="0"/>
              <a:t>Уникати</a:t>
            </a:r>
            <a:r>
              <a:rPr sz="3200" spc="10" dirty="0"/>
              <a:t> </a:t>
            </a:r>
            <a:r>
              <a:rPr sz="3200" spc="-15" dirty="0"/>
              <a:t>застосування</a:t>
            </a:r>
            <a:r>
              <a:rPr sz="3200" spc="5" dirty="0"/>
              <a:t> </a:t>
            </a:r>
            <a:r>
              <a:rPr sz="3200" spc="-25" dirty="0"/>
              <a:t>засобів</a:t>
            </a:r>
            <a:r>
              <a:rPr sz="3200" spc="15" dirty="0"/>
              <a:t> </a:t>
            </a:r>
            <a:r>
              <a:rPr sz="3200" spc="-130" dirty="0"/>
              <a:t>з </a:t>
            </a:r>
            <a:r>
              <a:rPr sz="3200" spc="-125" dirty="0"/>
              <a:t> </a:t>
            </a:r>
            <a:r>
              <a:rPr sz="3200" spc="-15" dirty="0"/>
              <a:t>вазодилатуючою</a:t>
            </a:r>
            <a:r>
              <a:rPr sz="3200" dirty="0"/>
              <a:t> дією,</a:t>
            </a:r>
            <a:r>
              <a:rPr sz="3200" spc="35" dirty="0"/>
              <a:t> </a:t>
            </a:r>
            <a:r>
              <a:rPr sz="3200" spc="-45" dirty="0"/>
              <a:t>таких</a:t>
            </a:r>
            <a:r>
              <a:rPr sz="3200" spc="50" dirty="0"/>
              <a:t> </a:t>
            </a:r>
            <a:r>
              <a:rPr sz="3200" spc="-100" dirty="0"/>
              <a:t>як</a:t>
            </a:r>
            <a:r>
              <a:rPr sz="3200" spc="35" dirty="0"/>
              <a:t> </a:t>
            </a:r>
            <a:r>
              <a:rPr sz="3200" spc="5" dirty="0"/>
              <a:t>опіоїди, </a:t>
            </a:r>
            <a:r>
              <a:rPr sz="3200" spc="-835" dirty="0"/>
              <a:t> </a:t>
            </a:r>
            <a:r>
              <a:rPr sz="3200" spc="-10" dirty="0"/>
              <a:t>нітрати,</a:t>
            </a:r>
            <a:r>
              <a:rPr sz="3200" spc="20" dirty="0"/>
              <a:t> </a:t>
            </a:r>
            <a:r>
              <a:rPr sz="3200" spc="-30" dirty="0"/>
              <a:t>діуретики</a:t>
            </a:r>
            <a:r>
              <a:rPr sz="3200" spc="10" dirty="0"/>
              <a:t> </a:t>
            </a:r>
            <a:r>
              <a:rPr sz="3200" spc="-5" dirty="0"/>
              <a:t>та</a:t>
            </a:r>
            <a:r>
              <a:rPr sz="3200" spc="20" dirty="0"/>
              <a:t> </a:t>
            </a:r>
            <a:r>
              <a:rPr sz="3200" spc="-20" dirty="0"/>
              <a:t>інгібітори</a:t>
            </a:r>
            <a:r>
              <a:rPr sz="3200" spc="40" dirty="0"/>
              <a:t> </a:t>
            </a:r>
            <a:r>
              <a:rPr sz="3200" spc="-75" dirty="0"/>
              <a:t>АПФ.</a:t>
            </a:r>
            <a:endParaRPr sz="3200"/>
          </a:p>
          <a:p>
            <a:pPr marL="220345" marR="857885">
              <a:lnSpc>
                <a:spcPct val="100000"/>
              </a:lnSpc>
              <a:spcBef>
                <a:spcPts val="770"/>
              </a:spcBef>
            </a:pPr>
            <a:r>
              <a:rPr sz="3200" spc="-15" dirty="0"/>
              <a:t>У</a:t>
            </a:r>
            <a:r>
              <a:rPr sz="3200" spc="25" dirty="0"/>
              <a:t> </a:t>
            </a:r>
            <a:r>
              <a:rPr sz="3200" spc="-10" dirty="0"/>
              <a:t>багатьох</a:t>
            </a:r>
            <a:r>
              <a:rPr sz="3200" dirty="0"/>
              <a:t> </a:t>
            </a:r>
            <a:r>
              <a:rPr sz="3200" spc="-35" dirty="0"/>
              <a:t>випадках</a:t>
            </a:r>
            <a:r>
              <a:rPr sz="3200" spc="5" dirty="0"/>
              <a:t> </a:t>
            </a:r>
            <a:r>
              <a:rPr sz="3200" spc="-35" dirty="0"/>
              <a:t>ефективним</a:t>
            </a:r>
            <a:r>
              <a:rPr sz="3200" spc="10" dirty="0"/>
              <a:t> </a:t>
            </a:r>
            <a:r>
              <a:rPr sz="3200" spc="35" dirty="0"/>
              <a:t>є </a:t>
            </a:r>
            <a:r>
              <a:rPr sz="3200" spc="-835" dirty="0"/>
              <a:t> </a:t>
            </a:r>
            <a:r>
              <a:rPr sz="3200" spc="-10" dirty="0"/>
              <a:t>внутрішньовенне </a:t>
            </a:r>
            <a:r>
              <a:rPr sz="3200" spc="-20" dirty="0"/>
              <a:t>навантаження </a:t>
            </a:r>
            <a:r>
              <a:rPr sz="3200" spc="-15" dirty="0"/>
              <a:t> </a:t>
            </a:r>
            <a:r>
              <a:rPr sz="3200" spc="-10" dirty="0"/>
              <a:t>рідиною.</a:t>
            </a:r>
            <a:endParaRPr sz="3200"/>
          </a:p>
          <a:p>
            <a:pPr marL="220345" marR="46355" indent="112395">
              <a:lnSpc>
                <a:spcPct val="100000"/>
              </a:lnSpc>
              <a:spcBef>
                <a:spcPts val="770"/>
              </a:spcBef>
            </a:pPr>
            <a:r>
              <a:rPr sz="3200" spc="-20" dirty="0"/>
              <a:t>Пряме</a:t>
            </a:r>
            <a:r>
              <a:rPr sz="3200" spc="5" dirty="0"/>
              <a:t> </a:t>
            </a:r>
            <a:r>
              <a:rPr sz="3200" spc="-80" dirty="0"/>
              <a:t>ЧКВ,</a:t>
            </a:r>
            <a:r>
              <a:rPr sz="3200" spc="15" dirty="0"/>
              <a:t> </a:t>
            </a:r>
            <a:r>
              <a:rPr sz="3200" spc="-30" dirty="0"/>
              <a:t>здатне</a:t>
            </a:r>
            <a:r>
              <a:rPr sz="3200" spc="5" dirty="0"/>
              <a:t> </a:t>
            </a:r>
            <a:r>
              <a:rPr sz="3200" spc="-35" dirty="0"/>
              <a:t>швидко</a:t>
            </a:r>
            <a:r>
              <a:rPr sz="3200" spc="-20" dirty="0"/>
              <a:t> </a:t>
            </a:r>
            <a:r>
              <a:rPr sz="3200" spc="-30" dirty="0"/>
              <a:t>покращити </a:t>
            </a:r>
            <a:r>
              <a:rPr sz="3200" spc="-835" dirty="0"/>
              <a:t> </a:t>
            </a:r>
            <a:r>
              <a:rPr sz="3200" spc="-70" dirty="0"/>
              <a:t>показники</a:t>
            </a:r>
            <a:r>
              <a:rPr sz="3200" spc="5" dirty="0"/>
              <a:t> </a:t>
            </a:r>
            <a:r>
              <a:rPr sz="3200" spc="-35" dirty="0"/>
              <a:t>гемодинаміки.</a:t>
            </a:r>
            <a:endParaRPr sz="32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1888" y="338327"/>
            <a:ext cx="4874514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84882" y="485978"/>
            <a:ext cx="41700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60" dirty="0"/>
              <a:t>ЕКГ</a:t>
            </a:r>
            <a:r>
              <a:rPr sz="4400" spc="-25" dirty="0"/>
              <a:t> </a:t>
            </a:r>
            <a:r>
              <a:rPr sz="4400" spc="-40" dirty="0"/>
              <a:t>діагностика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541019" y="1488947"/>
            <a:ext cx="8049259" cy="4414520"/>
            <a:chOff x="541019" y="1488947"/>
            <a:chExt cx="8049259" cy="44145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59" y="1488947"/>
              <a:ext cx="7137654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1719084"/>
              <a:ext cx="256806" cy="2644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1726691"/>
              <a:ext cx="216408" cy="2240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0559" y="1872995"/>
              <a:ext cx="6950202" cy="787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0559" y="2257043"/>
              <a:ext cx="2269998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559" y="2726436"/>
              <a:ext cx="7919466" cy="7871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2956572"/>
              <a:ext cx="256806" cy="26440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2964180"/>
              <a:ext cx="216408" cy="2240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0559" y="3110483"/>
              <a:ext cx="7273290" cy="78714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0559" y="3494531"/>
              <a:ext cx="4976622" cy="78714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0559" y="3963924"/>
              <a:ext cx="7555230" cy="78714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4194060"/>
              <a:ext cx="256806" cy="26440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4201668"/>
              <a:ext cx="216408" cy="22402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0559" y="4347971"/>
              <a:ext cx="3033522" cy="78714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36975" y="4347971"/>
              <a:ext cx="585977" cy="78714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55847" y="4347971"/>
              <a:ext cx="5194554" cy="78714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0559" y="4732019"/>
              <a:ext cx="7349490" cy="78714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0559" y="5116068"/>
              <a:ext cx="6406134" cy="787145"/>
            </a:xfrm>
            <a:prstGeom prst="rect">
              <a:avLst/>
            </a:prstGeom>
          </p:spPr>
        </p:pic>
      </p:grpSp>
      <p:sp>
        <p:nvSpPr>
          <p:cNvPr id="23" name="object 2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20345" marR="780415">
              <a:lnSpc>
                <a:spcPct val="90000"/>
              </a:lnSpc>
              <a:spcBef>
                <a:spcPts val="434"/>
              </a:spcBef>
            </a:pPr>
            <a:r>
              <a:rPr dirty="0"/>
              <a:t>Елевація</a:t>
            </a:r>
            <a:r>
              <a:rPr spc="25" dirty="0"/>
              <a:t> </a:t>
            </a:r>
            <a:r>
              <a:rPr spc="-20" dirty="0"/>
              <a:t>сегмента</a:t>
            </a:r>
            <a:r>
              <a:rPr spc="50" dirty="0"/>
              <a:t> </a:t>
            </a:r>
            <a:r>
              <a:rPr spc="-5" dirty="0"/>
              <a:t>ST</a:t>
            </a:r>
            <a:r>
              <a:rPr spc="20" dirty="0"/>
              <a:t> </a:t>
            </a:r>
            <a:r>
              <a:rPr spc="-5" dirty="0"/>
              <a:t>у</a:t>
            </a:r>
            <a:r>
              <a:rPr spc="25" dirty="0"/>
              <a:t> </a:t>
            </a:r>
            <a:r>
              <a:rPr spc="-10" dirty="0"/>
              <a:t>відведенні</a:t>
            </a:r>
            <a:r>
              <a:rPr spc="40" dirty="0"/>
              <a:t> </a:t>
            </a:r>
            <a:r>
              <a:rPr spc="-5" dirty="0"/>
              <a:t>V4R </a:t>
            </a:r>
            <a:r>
              <a:rPr spc="-725" dirty="0"/>
              <a:t> </a:t>
            </a:r>
            <a:r>
              <a:rPr spc="-15" dirty="0"/>
              <a:t>дозволяє</a:t>
            </a:r>
            <a:r>
              <a:rPr spc="30" dirty="0"/>
              <a:t> </a:t>
            </a:r>
            <a:r>
              <a:rPr spc="-30" dirty="0"/>
              <a:t>запідозрити</a:t>
            </a:r>
            <a:r>
              <a:rPr spc="50" dirty="0"/>
              <a:t> </a:t>
            </a:r>
            <a:r>
              <a:rPr spc="-35" dirty="0"/>
              <a:t>інфаркт</a:t>
            </a:r>
            <a:r>
              <a:rPr spc="30" dirty="0"/>
              <a:t> </a:t>
            </a:r>
            <a:r>
              <a:rPr spc="-15" dirty="0"/>
              <a:t>правого </a:t>
            </a:r>
            <a:r>
              <a:rPr spc="-10" dirty="0"/>
              <a:t> </a:t>
            </a:r>
            <a:r>
              <a:rPr spc="-25" dirty="0"/>
              <a:t>шлуночка;</a:t>
            </a:r>
          </a:p>
          <a:p>
            <a:pPr marL="220345" marR="5080">
              <a:lnSpc>
                <a:spcPct val="90000"/>
              </a:lnSpc>
              <a:spcBef>
                <a:spcPts val="670"/>
              </a:spcBef>
            </a:pPr>
            <a:r>
              <a:rPr spc="-5" dirty="0"/>
              <a:t>реєстрацію</a:t>
            </a:r>
            <a:r>
              <a:rPr spc="40" dirty="0"/>
              <a:t> </a:t>
            </a:r>
            <a:r>
              <a:rPr spc="-105" dirty="0"/>
              <a:t>ЕКГ</a:t>
            </a:r>
            <a:r>
              <a:rPr spc="15" dirty="0"/>
              <a:t> </a:t>
            </a:r>
            <a:r>
              <a:rPr spc="-5" dirty="0"/>
              <a:t>у</a:t>
            </a:r>
            <a:r>
              <a:rPr spc="30" dirty="0"/>
              <a:t> </a:t>
            </a:r>
            <a:r>
              <a:rPr spc="-25" dirty="0"/>
              <a:t>цьому</a:t>
            </a:r>
            <a:r>
              <a:rPr spc="45" dirty="0"/>
              <a:t> </a:t>
            </a:r>
            <a:r>
              <a:rPr spc="-10" dirty="0"/>
              <a:t>відведенні</a:t>
            </a:r>
            <a:r>
              <a:rPr spc="50" dirty="0"/>
              <a:t> </a:t>
            </a:r>
            <a:r>
              <a:rPr spc="-15" dirty="0"/>
              <a:t>потрібно </a:t>
            </a:r>
            <a:r>
              <a:rPr spc="-730" dirty="0"/>
              <a:t> </a:t>
            </a:r>
            <a:r>
              <a:rPr spc="-35" dirty="0"/>
              <a:t>обов'язково</a:t>
            </a:r>
            <a:r>
              <a:rPr spc="55" dirty="0"/>
              <a:t> </a:t>
            </a:r>
            <a:r>
              <a:rPr spc="-15" dirty="0"/>
              <a:t>здійснювати</a:t>
            </a:r>
            <a:r>
              <a:rPr spc="35" dirty="0"/>
              <a:t> </a:t>
            </a:r>
            <a:r>
              <a:rPr spc="-5" dirty="0"/>
              <a:t>у</a:t>
            </a:r>
            <a:r>
              <a:rPr spc="30" dirty="0"/>
              <a:t> </a:t>
            </a:r>
            <a:r>
              <a:rPr spc="-10" dirty="0"/>
              <a:t>всіх</a:t>
            </a:r>
            <a:r>
              <a:rPr spc="20" dirty="0"/>
              <a:t> </a:t>
            </a:r>
            <a:r>
              <a:rPr spc="-35" dirty="0"/>
              <a:t>випадках </a:t>
            </a:r>
            <a:r>
              <a:rPr spc="-30" dirty="0"/>
              <a:t> </a:t>
            </a:r>
            <a:r>
              <a:rPr spc="-40" dirty="0"/>
              <a:t>шоку,</a:t>
            </a:r>
            <a:r>
              <a:rPr spc="25" dirty="0"/>
              <a:t> </a:t>
            </a:r>
            <a:r>
              <a:rPr spc="-5" dirty="0"/>
              <a:t>а</a:t>
            </a:r>
            <a:r>
              <a:rPr spc="30" dirty="0"/>
              <a:t> </a:t>
            </a:r>
            <a:r>
              <a:rPr spc="-20" dirty="0"/>
              <a:t>можливо,</a:t>
            </a:r>
            <a:r>
              <a:rPr spc="40" dirty="0"/>
              <a:t> </a:t>
            </a:r>
            <a:r>
              <a:rPr spc="-10" dirty="0"/>
              <a:t>рутинно.</a:t>
            </a:r>
          </a:p>
          <a:p>
            <a:pPr marL="220345" marR="38735">
              <a:lnSpc>
                <a:spcPct val="90000"/>
              </a:lnSpc>
              <a:spcBef>
                <a:spcPts val="670"/>
              </a:spcBef>
            </a:pPr>
            <a:r>
              <a:rPr spc="-5" dirty="0"/>
              <a:t>Поява</a:t>
            </a:r>
            <a:r>
              <a:rPr spc="45" dirty="0"/>
              <a:t> </a:t>
            </a:r>
            <a:r>
              <a:rPr spc="-30" dirty="0"/>
              <a:t>зубців</a:t>
            </a:r>
            <a:r>
              <a:rPr spc="35" dirty="0"/>
              <a:t> </a:t>
            </a:r>
            <a:r>
              <a:rPr spc="-5" dirty="0"/>
              <a:t>Q</a:t>
            </a:r>
            <a:r>
              <a:rPr spc="25" dirty="0"/>
              <a:t> </a:t>
            </a:r>
            <a:r>
              <a:rPr spc="-5" dirty="0"/>
              <a:t>та</a:t>
            </a:r>
            <a:r>
              <a:rPr spc="40" dirty="0"/>
              <a:t> </a:t>
            </a:r>
            <a:r>
              <a:rPr spc="-5" dirty="0"/>
              <a:t>елевацій</a:t>
            </a:r>
            <a:r>
              <a:rPr spc="35" dirty="0"/>
              <a:t> </a:t>
            </a:r>
            <a:r>
              <a:rPr spc="-20" dirty="0"/>
              <a:t>сегмента</a:t>
            </a:r>
            <a:r>
              <a:rPr spc="45" dirty="0"/>
              <a:t> </a:t>
            </a:r>
            <a:r>
              <a:rPr spc="-5" dirty="0"/>
              <a:t>ST</a:t>
            </a:r>
            <a:r>
              <a:rPr spc="30" dirty="0"/>
              <a:t> </a:t>
            </a:r>
            <a:r>
              <a:rPr spc="-5" dirty="0"/>
              <a:t>у </a:t>
            </a:r>
            <a:r>
              <a:rPr dirty="0"/>
              <a:t> </a:t>
            </a:r>
            <a:r>
              <a:rPr spc="-10" dirty="0"/>
              <a:t>відведеннях</a:t>
            </a:r>
            <a:r>
              <a:rPr spc="40" dirty="0"/>
              <a:t> </a:t>
            </a:r>
            <a:r>
              <a:rPr dirty="0"/>
              <a:t>V1-3,</a:t>
            </a:r>
            <a:r>
              <a:rPr spc="30" dirty="0"/>
              <a:t> </a:t>
            </a:r>
            <a:r>
              <a:rPr spc="-10" dirty="0"/>
              <a:t>негативних</a:t>
            </a:r>
            <a:r>
              <a:rPr spc="45" dirty="0"/>
              <a:t> </a:t>
            </a:r>
            <a:r>
              <a:rPr spc="-30" dirty="0"/>
              <a:t>зубців</a:t>
            </a:r>
            <a:r>
              <a:rPr spc="25" dirty="0"/>
              <a:t> </a:t>
            </a:r>
            <a:r>
              <a:rPr spc="-5" dirty="0"/>
              <a:t>Т</a:t>
            </a:r>
            <a:r>
              <a:rPr spc="30" dirty="0"/>
              <a:t> </a:t>
            </a:r>
            <a:r>
              <a:rPr spc="-5" dirty="0"/>
              <a:t>у</a:t>
            </a:r>
            <a:r>
              <a:rPr spc="25" dirty="0"/>
              <a:t> </a:t>
            </a:r>
            <a:r>
              <a:rPr spc="-10" dirty="0"/>
              <a:t>цих </a:t>
            </a:r>
            <a:r>
              <a:rPr spc="-730" dirty="0"/>
              <a:t> </a:t>
            </a:r>
            <a:r>
              <a:rPr spc="-10" dirty="0"/>
              <a:t>відведеннях</a:t>
            </a:r>
            <a:r>
              <a:rPr spc="45" dirty="0"/>
              <a:t> </a:t>
            </a:r>
            <a:r>
              <a:rPr spc="-60" dirty="0"/>
              <a:t>також</a:t>
            </a:r>
            <a:r>
              <a:rPr spc="50" dirty="0"/>
              <a:t> </a:t>
            </a:r>
            <a:r>
              <a:rPr spc="-15" dirty="0"/>
              <a:t>дозволяє</a:t>
            </a:r>
            <a:r>
              <a:rPr spc="40" dirty="0"/>
              <a:t> </a:t>
            </a:r>
            <a:r>
              <a:rPr spc="-35" dirty="0"/>
              <a:t>запідозрити </a:t>
            </a:r>
            <a:r>
              <a:rPr spc="-30" dirty="0"/>
              <a:t> діагноз</a:t>
            </a:r>
            <a:r>
              <a:rPr spc="35" dirty="0"/>
              <a:t> </a:t>
            </a:r>
            <a:r>
              <a:rPr spc="-30" dirty="0"/>
              <a:t>інфаркту</a:t>
            </a:r>
            <a:r>
              <a:rPr spc="35" dirty="0"/>
              <a:t> </a:t>
            </a:r>
            <a:r>
              <a:rPr spc="-15" dirty="0"/>
              <a:t>правого</a:t>
            </a:r>
            <a:r>
              <a:rPr spc="45" dirty="0"/>
              <a:t> </a:t>
            </a:r>
            <a:r>
              <a:rPr spc="-25" dirty="0"/>
              <a:t>шлуночка.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5183" y="59435"/>
            <a:ext cx="3824478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48685" y="208533"/>
            <a:ext cx="312547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30" dirty="0"/>
              <a:t>Перикардит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541019" y="781812"/>
            <a:ext cx="8018780" cy="6076315"/>
            <a:chOff x="541019" y="781812"/>
            <a:chExt cx="8018780" cy="607631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1039" y="781812"/>
              <a:ext cx="5177790" cy="67741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979919"/>
              <a:ext cx="227825" cy="2293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987298"/>
              <a:ext cx="190500" cy="1920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1039" y="1147572"/>
              <a:ext cx="6689598" cy="6774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1345679"/>
              <a:ext cx="227825" cy="2293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1353058"/>
              <a:ext cx="190500" cy="1920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1039" y="1440180"/>
              <a:ext cx="7847838" cy="67741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1039" y="1732787"/>
              <a:ext cx="5542026" cy="67741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1039" y="2098548"/>
              <a:ext cx="3083814" cy="67741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2296655"/>
              <a:ext cx="227825" cy="2293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2304034"/>
              <a:ext cx="190500" cy="19202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81755" y="2098548"/>
              <a:ext cx="572262" cy="67741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36263" y="2098548"/>
              <a:ext cx="3583686" cy="67741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01039" y="2391156"/>
              <a:ext cx="6697218" cy="6774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1039" y="2683763"/>
              <a:ext cx="7858506" cy="67741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1039" y="3049523"/>
              <a:ext cx="6925818" cy="67741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3247631"/>
              <a:ext cx="227825" cy="22937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3255010"/>
              <a:ext cx="190500" cy="19202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1039" y="3342132"/>
              <a:ext cx="7023354" cy="67741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1039" y="3634740"/>
              <a:ext cx="4406646" cy="67741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4198607"/>
              <a:ext cx="227825" cy="22937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4205985"/>
              <a:ext cx="190500" cy="19202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84859" y="4000500"/>
              <a:ext cx="6447282" cy="67741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01039" y="4293108"/>
              <a:ext cx="6229350" cy="67741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1039" y="4658868"/>
              <a:ext cx="7815833" cy="67741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4856975"/>
              <a:ext cx="227825" cy="22937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4864353"/>
              <a:ext cx="190500" cy="19202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1039" y="4951476"/>
              <a:ext cx="7110222" cy="67741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01039" y="5244083"/>
              <a:ext cx="7706106" cy="67741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01039" y="5536691"/>
              <a:ext cx="1383030" cy="67741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01039" y="5902452"/>
              <a:ext cx="7803642" cy="67741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19" y="6100571"/>
              <a:ext cx="227825" cy="22937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6107938"/>
              <a:ext cx="190500" cy="19202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01039" y="6195063"/>
              <a:ext cx="3097530" cy="662933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879144" y="860552"/>
            <a:ext cx="7390765" cy="5805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Асоціюється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гіршим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прогнозом.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590"/>
              </a:lnSpc>
            </a:pP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Спричиняє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біль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грудній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клітці,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який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можна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305"/>
              </a:lnSpc>
            </a:pP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помилково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інтерпретувати</a:t>
            </a:r>
            <a:r>
              <a:rPr sz="24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як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рецидив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інфаркту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595"/>
              </a:lnSpc>
            </a:pP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ранню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післяінфарктну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стенокардію.</a:t>
            </a:r>
            <a:endParaRPr sz="2400">
              <a:latin typeface="Microsoft Sans Serif"/>
              <a:cs typeface="Microsoft Sans Serif"/>
            </a:endParaRPr>
          </a:p>
          <a:p>
            <a:pPr marL="12700" marR="1164590">
              <a:lnSpc>
                <a:spcPts val="2300"/>
              </a:lnSpc>
              <a:spcBef>
                <a:spcPts val="560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Особливість 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болю </a:t>
            </a:r>
            <a:r>
              <a:rPr sz="2400" spc="63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його </a:t>
            </a: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різкість, </a:t>
            </a:r>
            <a:r>
              <a:rPr sz="2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зв'язок </a:t>
            </a:r>
            <a:r>
              <a:rPr sz="24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з </a:t>
            </a:r>
            <a:r>
              <a:rPr sz="24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положенням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тіла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фазами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дихання.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Діагноз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330"/>
              </a:lnSpc>
            </a:pP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підтверджують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наявністю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шуму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тертя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перикарду.</a:t>
            </a:r>
            <a:endParaRPr sz="2400">
              <a:latin typeface="Microsoft Sans Serif"/>
              <a:cs typeface="Microsoft Sans Serif"/>
            </a:endParaRPr>
          </a:p>
          <a:p>
            <a:pPr marL="12700" marR="835660">
              <a:lnSpc>
                <a:spcPct val="80100"/>
              </a:lnSpc>
              <a:spcBef>
                <a:spcPts val="570"/>
              </a:spcBef>
            </a:pP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Якщо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біль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сильно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турбує,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можна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застосувати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пероральний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внутрішньовенний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аспірин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високих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дозах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стероїди.</a:t>
            </a:r>
            <a:endParaRPr sz="2400">
              <a:latin typeface="Microsoft Sans Serif"/>
              <a:cs typeface="Microsoft Sans Serif"/>
            </a:endParaRPr>
          </a:p>
          <a:p>
            <a:pPr marL="12700" marR="1327150" indent="83820">
              <a:lnSpc>
                <a:spcPct val="80000"/>
              </a:lnSpc>
              <a:spcBef>
                <a:spcPts val="580"/>
              </a:spcBef>
            </a:pP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НСПЗ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можуть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бути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використані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великою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обережністю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короткотривала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терапія.</a:t>
            </a:r>
            <a:endParaRPr sz="2400">
              <a:latin typeface="Microsoft Sans Serif"/>
              <a:cs typeface="Microsoft Sans Serif"/>
            </a:endParaRPr>
          </a:p>
          <a:p>
            <a:pPr marL="12700" marR="44450">
              <a:lnSpc>
                <a:spcPts val="2300"/>
              </a:lnSpc>
              <a:spcBef>
                <a:spcPts val="560"/>
              </a:spcBef>
            </a:pP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Геморагічний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випіт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перикард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тампонадою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серця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зустрічається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нечасто,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може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бути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пов'язаний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з </a:t>
            </a:r>
            <a:r>
              <a:rPr sz="24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антикоагулянтною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терапією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порушенні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функції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нирок.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595"/>
              </a:lnSpc>
              <a:spcBef>
                <a:spcPts val="30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виражених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розладах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гемодинаміки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здійснюють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595"/>
              </a:lnSpc>
            </a:pP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перикардіоцентез.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8991" y="59435"/>
            <a:ext cx="7043166" cy="12291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11986" y="208533"/>
            <a:ext cx="634492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5" dirty="0"/>
              <a:t>Пізні</a:t>
            </a:r>
            <a:r>
              <a:rPr sz="4400" spc="10" dirty="0"/>
              <a:t> </a:t>
            </a:r>
            <a:r>
              <a:rPr sz="4400" spc="-35" dirty="0"/>
              <a:t>шлуночкові</a:t>
            </a:r>
            <a:r>
              <a:rPr sz="4400" spc="10" dirty="0"/>
              <a:t> </a:t>
            </a:r>
            <a:r>
              <a:rPr sz="4400" spc="5" dirty="0"/>
              <a:t>аритмії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551687" y="854963"/>
            <a:ext cx="8294370" cy="5944870"/>
            <a:chOff x="551687" y="854963"/>
            <a:chExt cx="8294370" cy="594487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1707" y="854963"/>
              <a:ext cx="7602474" cy="67741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1687" y="1053071"/>
              <a:ext cx="227825" cy="2293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9752" y="1060322"/>
              <a:ext cx="190500" cy="1920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1707" y="1147572"/>
              <a:ext cx="7445502" cy="6774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1707" y="1440180"/>
              <a:ext cx="7824978" cy="67741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1707" y="1732788"/>
              <a:ext cx="1668018" cy="6774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1707" y="2098547"/>
              <a:ext cx="7113270" cy="67741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1687" y="2296655"/>
              <a:ext cx="227825" cy="22937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9752" y="2303906"/>
              <a:ext cx="190500" cy="1920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1707" y="2391155"/>
              <a:ext cx="7526274" cy="6774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1707" y="2683763"/>
              <a:ext cx="1480566" cy="67741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1707" y="3049524"/>
              <a:ext cx="7514082" cy="6774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1687" y="3247631"/>
              <a:ext cx="227825" cy="22937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9752" y="3254883"/>
              <a:ext cx="190500" cy="19202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11707" y="3342131"/>
              <a:ext cx="8044433" cy="67741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1707" y="3634740"/>
              <a:ext cx="6921246" cy="67741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11707" y="4000499"/>
              <a:ext cx="7815833" cy="67741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1687" y="4198607"/>
              <a:ext cx="227825" cy="22937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9752" y="4205859"/>
              <a:ext cx="190500" cy="19202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1707" y="4293108"/>
              <a:ext cx="7933182" cy="67741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1707" y="4585716"/>
              <a:ext cx="7579614" cy="67741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11707" y="4951475"/>
              <a:ext cx="6247638" cy="67741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1687" y="5149583"/>
              <a:ext cx="227825" cy="22937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9752" y="5156835"/>
              <a:ext cx="190500" cy="19202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11707" y="5244084"/>
              <a:ext cx="7776209" cy="67741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11707" y="5536692"/>
              <a:ext cx="1213866" cy="67741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522476" y="5536692"/>
              <a:ext cx="572262" cy="67741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76984" y="5536692"/>
              <a:ext cx="4322826" cy="67741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696711" y="5536692"/>
              <a:ext cx="505206" cy="67741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798820" y="5536692"/>
              <a:ext cx="3047237" cy="67741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11707" y="5829299"/>
              <a:ext cx="6386321" cy="67741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694931" y="5829299"/>
              <a:ext cx="505205" cy="67741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11707" y="6121911"/>
              <a:ext cx="2743962" cy="677418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890117" y="933703"/>
            <a:ext cx="7670165" cy="565912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34035">
              <a:lnSpc>
                <a:spcPts val="2300"/>
              </a:lnSpc>
              <a:spcBef>
                <a:spcPts val="660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Шлуночкова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тахікардія</a:t>
            </a:r>
            <a:r>
              <a:rPr sz="2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фібриляція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шлуночків,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які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виникають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протягом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першого</a:t>
            </a:r>
            <a:r>
              <a:rPr sz="2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дня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захворювання,</a:t>
            </a:r>
            <a:endParaRPr sz="2400">
              <a:latin typeface="Microsoft Sans Serif"/>
              <a:cs typeface="Microsoft Sans Serif"/>
            </a:endParaRPr>
          </a:p>
          <a:p>
            <a:pPr marL="12700" marR="314325">
              <a:lnSpc>
                <a:spcPts val="2300"/>
              </a:lnSpc>
              <a:spcBef>
                <a:spcPts val="5"/>
              </a:spcBef>
            </a:pP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мають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низьку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цінність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передбачення</a:t>
            </a:r>
            <a:r>
              <a:rPr sz="2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зворотних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аритмій.</a:t>
            </a:r>
            <a:endParaRPr sz="2400">
              <a:latin typeface="Microsoft Sans Serif"/>
              <a:cs typeface="Microsoft Sans Serif"/>
            </a:endParaRPr>
          </a:p>
          <a:p>
            <a:pPr marL="12700" marR="615950">
              <a:lnSpc>
                <a:spcPts val="2310"/>
              </a:lnSpc>
              <a:spcBef>
                <a:spcPts val="580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більш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пізньому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виникненні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аритмії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можуть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відновлюватися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асоціюються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високим</a:t>
            </a:r>
            <a:r>
              <a:rPr sz="2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ризиком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смерті.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590"/>
              </a:lnSpc>
              <a:spcBef>
                <a:spcPts val="5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Шлуночкова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тахікардія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фібриляція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шлуночків</a:t>
            </a:r>
            <a:endParaRPr sz="2400">
              <a:latin typeface="Microsoft Sans Serif"/>
              <a:cs typeface="Microsoft Sans Serif"/>
            </a:endParaRPr>
          </a:p>
          <a:p>
            <a:pPr marL="12700" marR="96520">
              <a:lnSpc>
                <a:spcPct val="80000"/>
              </a:lnSpc>
              <a:spcBef>
                <a:spcPts val="290"/>
              </a:spcBef>
            </a:pP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протягом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першого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тижня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інфаркту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асоціюються </a:t>
            </a:r>
            <a:r>
              <a:rPr sz="2400" spc="-6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з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більш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поширеним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пошкодженням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міокарда;</a:t>
            </a:r>
            <a:endParaRPr sz="2400">
              <a:latin typeface="Microsoft Sans Serif"/>
              <a:cs typeface="Microsoft Sans Serif"/>
            </a:endParaRPr>
          </a:p>
          <a:p>
            <a:pPr marL="12700" marR="202565">
              <a:lnSpc>
                <a:spcPts val="2300"/>
              </a:lnSpc>
              <a:spcBef>
                <a:spcPts val="560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високій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імовірності</a:t>
            </a:r>
            <a:r>
              <a:rPr sz="24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індукування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аритмії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фоні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ішемії,</a:t>
            </a:r>
            <a:r>
              <a:rPr sz="24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слід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розглянути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можливість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реваскуляризації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методом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ЧКВ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або</a:t>
            </a:r>
            <a:r>
              <a:rPr sz="2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шляхом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хірургічного</a:t>
            </a:r>
            <a:r>
              <a:rPr sz="24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втручання.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595"/>
              </a:lnSpc>
              <a:spcBef>
                <a:spcPts val="30"/>
              </a:spcBef>
            </a:pP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Якщо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це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малоімовірно,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існує</a:t>
            </a: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можливість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305"/>
              </a:lnSpc>
            </a:pP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застосування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інших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терапевтичних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підходів,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4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тому</a:t>
            </a:r>
            <a:endParaRPr sz="2400">
              <a:latin typeface="Microsoft Sans Serif"/>
              <a:cs typeface="Microsoft Sans Serif"/>
            </a:endParaRPr>
          </a:p>
          <a:p>
            <a:pPr marL="12700" marR="5080">
              <a:lnSpc>
                <a:spcPct val="80000"/>
              </a:lnSpc>
              <a:spcBef>
                <a:spcPts val="290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числі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630" dirty="0">
                <a:solidFill>
                  <a:srgbClr val="FFFFFF"/>
                </a:solidFill>
                <a:latin typeface="Microsoft Sans Serif"/>
                <a:cs typeface="Microsoft Sans Serif"/>
              </a:rPr>
              <a:t>–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комбіноване</a:t>
            </a:r>
            <a:r>
              <a:rPr sz="2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призначення</a:t>
            </a:r>
            <a:r>
              <a:rPr sz="2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β-адреноблокаторів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</a:t>
            </a:r>
            <a:r>
              <a:rPr sz="2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аміодарону,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імплантація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кардіовертера-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дефібрилятора.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366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2145</Words>
  <Application>Microsoft Office PowerPoint</Application>
  <PresentationFormat>Экран (4:3)</PresentationFormat>
  <Paragraphs>302</Paragraphs>
  <Slides>49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4" baseType="lpstr">
      <vt:lpstr>Arial</vt:lpstr>
      <vt:lpstr>Calibri</vt:lpstr>
      <vt:lpstr>Microsoft Sans Serif</vt:lpstr>
      <vt:lpstr>Sylfaen</vt:lpstr>
      <vt:lpstr>Office Theme</vt:lpstr>
      <vt:lpstr>Кафедра внутрішньої медицини №1</vt:lpstr>
      <vt:lpstr>Фактори ризику</vt:lpstr>
      <vt:lpstr>Патофізіологія ГКС</vt:lpstr>
      <vt:lpstr>Презентация PowerPoint</vt:lpstr>
      <vt:lpstr>Презентация PowerPoint</vt:lpstr>
      <vt:lpstr>Гострий коронарний синдром</vt:lpstr>
      <vt:lpstr>Початкова діагностика гострого  інфаркту міокарда</vt:lpstr>
      <vt:lpstr>Нестабільна стенокардія</vt:lpstr>
      <vt:lpstr>При опитуванні обов’язково уточнити  Характер болю. Локалізацію.  Тривалість.</vt:lpstr>
      <vt:lpstr>Клінічні прояви</vt:lpstr>
      <vt:lpstr>Клінічні прояви</vt:lpstr>
      <vt:lpstr>Діагностика ГКС без елеваціі  сегмента ST.</vt:lpstr>
      <vt:lpstr>ЕКГ діагностика</vt:lpstr>
      <vt:lpstr>Нормальна ЕКГ</vt:lpstr>
      <vt:lpstr>Депресія ST і інверсія зубця T</vt:lpstr>
      <vt:lpstr>Елевація сегменту ST</vt:lpstr>
      <vt:lpstr>Нова блокада лівої ніжки пучка  Гіса</vt:lpstr>
      <vt:lpstr>Маркери пошкодження міокарду повинні  відповідати наступним вимогам:</vt:lpstr>
      <vt:lpstr>Кардіальні біомаркери</vt:lpstr>
      <vt:lpstr>Характеристика тестів</vt:lpstr>
      <vt:lpstr>Прогнозування за допомогою  тропоніну</vt:lpstr>
      <vt:lpstr>Патологічні стани, які можуть викликати підвищення  рівня тропоніну</vt:lpstr>
      <vt:lpstr>Чотири фази лікування</vt:lpstr>
      <vt:lpstr>Зменшення болю, задишки і  збудження</vt:lpstr>
      <vt:lpstr>Презентация PowerPoint</vt:lpstr>
      <vt:lpstr>Фібринолітична терапія.</vt:lpstr>
      <vt:lpstr>Фібринолітична терапія</vt:lpstr>
      <vt:lpstr>Абсолютні протипоказання до  проводення ТЛТ</vt:lpstr>
      <vt:lpstr>Відносні протипоказання</vt:lpstr>
      <vt:lpstr>Дозування сучасних  фібринолітичних засобів</vt:lpstr>
      <vt:lpstr>Повторне призначення  фібринолітичного засобу</vt:lpstr>
      <vt:lpstr>Додаткова антикоагулянтна  терапія</vt:lpstr>
      <vt:lpstr>Черезшкірні коронарні втручання</vt:lpstr>
      <vt:lpstr>ЧКВ у поєднанні з фібринолізом</vt:lpstr>
      <vt:lpstr>Первинне ЧКВ</vt:lpstr>
      <vt:lpstr>«ЧКВ порятунку»</vt:lpstr>
      <vt:lpstr>Насосна недостатність і шок</vt:lpstr>
      <vt:lpstr>Насосна недостатність і шок</vt:lpstr>
      <vt:lpstr>Насосна недостатність і шок</vt:lpstr>
      <vt:lpstr>Розрив вільної стінки</vt:lpstr>
      <vt:lpstr>Підгострий розрив вільної стінки</vt:lpstr>
      <vt:lpstr>Тактика ведення</vt:lpstr>
      <vt:lpstr>Внутрішньопорожнинне  тромбоутворення</vt:lpstr>
      <vt:lpstr>Інфаркт правого шлуночка</vt:lpstr>
      <vt:lpstr>Тактика ведення</vt:lpstr>
      <vt:lpstr>ЕКГ діагностика</vt:lpstr>
      <vt:lpstr>Перикардит</vt:lpstr>
      <vt:lpstr>Пізні шлуночкові аритмії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кафедра</dc:creator>
  <cp:lastModifiedBy>Олена</cp:lastModifiedBy>
  <cp:revision>1</cp:revision>
  <dcterms:created xsi:type="dcterms:W3CDTF">2023-09-25T09:17:13Z</dcterms:created>
  <dcterms:modified xsi:type="dcterms:W3CDTF">2023-09-25T09:23:58Z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2022-11-15T00:00:00Z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2023-09-25T00:00:00Z</vt:filetime>
  </property>
</Properties>
</file>