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30678" y="480821"/>
            <a:ext cx="4882642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rgbClr val="FF33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FF33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FF33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FF33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6669" y="171653"/>
            <a:ext cx="8090661" cy="1338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FF33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587500"/>
            <a:ext cx="8248650" cy="4786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21623" y="6288397"/>
            <a:ext cx="216534" cy="1708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jp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jp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9.jpg"/><Relationship Id="rId4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52397" y="3100527"/>
            <a:ext cx="587057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4930" marR="5080" indent="-1332865">
              <a:lnSpc>
                <a:spcPct val="100000"/>
              </a:lnSpc>
              <a:spcBef>
                <a:spcPts val="100"/>
              </a:spcBef>
            </a:pPr>
            <a:r>
              <a:rPr sz="4800" b="1" spc="-10" dirty="0">
                <a:solidFill>
                  <a:srgbClr val="330033"/>
                </a:solidFill>
                <a:latin typeface="Times New Roman"/>
                <a:cs typeface="Times New Roman"/>
              </a:rPr>
              <a:t>Порушення</a:t>
            </a:r>
            <a:r>
              <a:rPr sz="4800" b="1" spc="-85" dirty="0">
                <a:solidFill>
                  <a:srgbClr val="330033"/>
                </a:solidFill>
                <a:latin typeface="Times New Roman"/>
                <a:cs typeface="Times New Roman"/>
              </a:rPr>
              <a:t> </a:t>
            </a:r>
            <a:r>
              <a:rPr sz="4800" b="1" spc="-10" dirty="0">
                <a:solidFill>
                  <a:srgbClr val="330033"/>
                </a:solidFill>
                <a:latin typeface="Times New Roman"/>
                <a:cs typeface="Times New Roman"/>
              </a:rPr>
              <a:t>ритму</a:t>
            </a:r>
            <a:r>
              <a:rPr sz="4800" b="1" spc="-45" dirty="0">
                <a:solidFill>
                  <a:srgbClr val="330033"/>
                </a:solidFill>
                <a:latin typeface="Times New Roman"/>
                <a:cs typeface="Times New Roman"/>
              </a:rPr>
              <a:t> </a:t>
            </a:r>
            <a:r>
              <a:rPr sz="4800" b="1" spc="15" dirty="0">
                <a:solidFill>
                  <a:srgbClr val="330033"/>
                </a:solidFill>
                <a:latin typeface="Times New Roman"/>
                <a:cs typeface="Times New Roman"/>
              </a:rPr>
              <a:t>та </a:t>
            </a:r>
            <a:r>
              <a:rPr sz="4800" b="1" spc="-1185" dirty="0">
                <a:solidFill>
                  <a:srgbClr val="330033"/>
                </a:solidFill>
                <a:latin typeface="Times New Roman"/>
                <a:cs typeface="Times New Roman"/>
              </a:rPr>
              <a:t> </a:t>
            </a:r>
            <a:r>
              <a:rPr sz="4800" b="1" spc="-20" dirty="0">
                <a:solidFill>
                  <a:srgbClr val="330033"/>
                </a:solidFill>
                <a:latin typeface="Times New Roman"/>
                <a:cs typeface="Times New Roman"/>
              </a:rPr>
              <a:t>провідності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1091" y="122001"/>
            <a:ext cx="6621780" cy="7788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8300"/>
              </a:lnSpc>
              <a:spcBef>
                <a:spcPts val="95"/>
              </a:spcBef>
            </a:pPr>
            <a:r>
              <a:rPr sz="2400" spc="-25" dirty="0">
                <a:latin typeface="Microsoft Sans Serif"/>
                <a:cs typeface="Microsoft Sans Serif"/>
              </a:rPr>
              <a:t>Одеський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національний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медичний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університет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Кафедра</a:t>
            </a:r>
            <a:r>
              <a:rPr sz="2400" spc="-9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внутрішньої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медицини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95" dirty="0">
                <a:latin typeface="Microsoft Sans Serif"/>
                <a:cs typeface="Microsoft Sans Serif"/>
              </a:rPr>
              <a:t>№1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039" rIns="0" bIns="0" rtlCol="0">
            <a:spAutoFit/>
          </a:bodyPr>
          <a:lstStyle/>
          <a:p>
            <a:pPr marL="479425" marR="5080">
              <a:lnSpc>
                <a:spcPct val="100000"/>
              </a:lnSpc>
              <a:spcBef>
                <a:spcPts val="95"/>
              </a:spcBef>
            </a:pPr>
            <a:r>
              <a:rPr sz="3800" spc="-10" dirty="0">
                <a:solidFill>
                  <a:srgbClr val="000000"/>
                </a:solidFill>
              </a:rPr>
              <a:t>Порушеннями</a:t>
            </a:r>
            <a:r>
              <a:rPr sz="3800" spc="-75" dirty="0">
                <a:solidFill>
                  <a:srgbClr val="000000"/>
                </a:solidFill>
              </a:rPr>
              <a:t> </a:t>
            </a:r>
            <a:r>
              <a:rPr sz="3800" spc="-10" dirty="0">
                <a:solidFill>
                  <a:srgbClr val="000000"/>
                </a:solidFill>
              </a:rPr>
              <a:t>серцевого</a:t>
            </a:r>
            <a:r>
              <a:rPr sz="3800" spc="-35" dirty="0">
                <a:solidFill>
                  <a:srgbClr val="000000"/>
                </a:solidFill>
              </a:rPr>
              <a:t> </a:t>
            </a:r>
            <a:r>
              <a:rPr sz="3800" dirty="0">
                <a:solidFill>
                  <a:srgbClr val="000000"/>
                </a:solidFill>
              </a:rPr>
              <a:t>ритму, </a:t>
            </a:r>
            <a:r>
              <a:rPr sz="3800" spc="-935" dirty="0">
                <a:solidFill>
                  <a:srgbClr val="000000"/>
                </a:solidFill>
              </a:rPr>
              <a:t> </a:t>
            </a:r>
            <a:r>
              <a:rPr sz="3800" spc="-10" dirty="0">
                <a:solidFill>
                  <a:srgbClr val="000000"/>
                </a:solidFill>
              </a:rPr>
              <a:t>або</a:t>
            </a:r>
            <a:r>
              <a:rPr sz="3800" spc="-25" dirty="0">
                <a:solidFill>
                  <a:srgbClr val="000000"/>
                </a:solidFill>
              </a:rPr>
              <a:t> </a:t>
            </a:r>
            <a:r>
              <a:rPr sz="3800" spc="-5" dirty="0">
                <a:solidFill>
                  <a:srgbClr val="000000"/>
                </a:solidFill>
              </a:rPr>
              <a:t>аритміями,</a:t>
            </a:r>
            <a:r>
              <a:rPr sz="3800" spc="-45" dirty="0">
                <a:solidFill>
                  <a:srgbClr val="000000"/>
                </a:solidFill>
              </a:rPr>
              <a:t> </a:t>
            </a:r>
            <a:r>
              <a:rPr sz="3800" spc="-10" dirty="0">
                <a:solidFill>
                  <a:srgbClr val="000000"/>
                </a:solidFill>
              </a:rPr>
              <a:t>називають:</a:t>
            </a:r>
            <a:endParaRPr sz="3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2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840747"/>
            <a:ext cx="7784465" cy="294703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19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dirty="0">
                <a:latin typeface="Arial"/>
                <a:cs typeface="Arial"/>
              </a:rPr>
              <a:t>ЧСС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&gt;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100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або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&lt;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60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30" dirty="0">
                <a:latin typeface="Arial"/>
                <a:cs typeface="Arial"/>
              </a:rPr>
              <a:t>ударів</a:t>
            </a:r>
            <a:r>
              <a:rPr sz="2800" b="1" spc="6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за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хвил.</a:t>
            </a:r>
            <a:endParaRPr sz="2800">
              <a:latin typeface="Arial"/>
              <a:cs typeface="Arial"/>
            </a:endParaRPr>
          </a:p>
          <a:p>
            <a:pPr marL="356870" marR="1825625" indent="-344805">
              <a:lnSpc>
                <a:spcPct val="100000"/>
              </a:lnSpc>
              <a:spcBef>
                <a:spcPts val="72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5" dirty="0">
                <a:latin typeface="Arial"/>
                <a:cs typeface="Arial"/>
              </a:rPr>
              <a:t>Неправильний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ритм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-35" dirty="0">
                <a:latin typeface="Arial"/>
                <a:cs typeface="Arial"/>
              </a:rPr>
              <a:t>будь-якого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походження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0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25" dirty="0">
                <a:latin typeface="Arial"/>
                <a:cs typeface="Arial"/>
              </a:rPr>
              <a:t>Будь-який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несинусовий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ритм</a:t>
            </a:r>
            <a:endParaRPr sz="2800">
              <a:latin typeface="Arial"/>
              <a:cs typeface="Arial"/>
            </a:endParaRPr>
          </a:p>
          <a:p>
            <a:pPr marL="356870" marR="5080" indent="-344805">
              <a:lnSpc>
                <a:spcPct val="100000"/>
              </a:lnSpc>
              <a:spcBef>
                <a:spcPts val="70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15" dirty="0">
                <a:latin typeface="Arial"/>
                <a:cs typeface="Arial"/>
              </a:rPr>
              <a:t>Порушення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провідності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імпульсу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різними </a:t>
            </a:r>
            <a:r>
              <a:rPr sz="2800" b="1" spc="-76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ділянками</a:t>
            </a:r>
            <a:r>
              <a:rPr sz="2800" b="1" spc="-11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провідникової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системи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серця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435" y="0"/>
            <a:ext cx="6983095" cy="1063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3400" dirty="0">
                <a:solidFill>
                  <a:srgbClr val="000000"/>
                </a:solidFill>
              </a:rPr>
              <a:t>Найбільш</a:t>
            </a:r>
            <a:r>
              <a:rPr sz="3400" spc="-35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часті</a:t>
            </a:r>
            <a:r>
              <a:rPr sz="3400" spc="-50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причини</a:t>
            </a:r>
            <a:r>
              <a:rPr sz="3400" spc="-60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порушень </a:t>
            </a:r>
            <a:r>
              <a:rPr sz="3400" spc="-835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серцевого</a:t>
            </a:r>
            <a:r>
              <a:rPr sz="3400" spc="-90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ритму</a:t>
            </a:r>
            <a:endParaRPr sz="3400"/>
          </a:p>
        </p:txBody>
      </p:sp>
      <p:sp>
        <p:nvSpPr>
          <p:cNvPr id="3" name="object 3"/>
          <p:cNvSpPr/>
          <p:nvPr/>
        </p:nvSpPr>
        <p:spPr>
          <a:xfrm>
            <a:off x="450850" y="1365249"/>
            <a:ext cx="8229600" cy="4843780"/>
          </a:xfrm>
          <a:custGeom>
            <a:avLst/>
            <a:gdLst/>
            <a:ahLst/>
            <a:cxnLst/>
            <a:rect l="l" t="t" r="r" b="b"/>
            <a:pathLst>
              <a:path w="8229600" h="4843780">
                <a:moveTo>
                  <a:pt x="8229600" y="0"/>
                </a:moveTo>
                <a:lnTo>
                  <a:pt x="4114800" y="0"/>
                </a:lnTo>
                <a:lnTo>
                  <a:pt x="0" y="0"/>
                </a:lnTo>
                <a:lnTo>
                  <a:pt x="0" y="381000"/>
                </a:lnTo>
                <a:lnTo>
                  <a:pt x="0" y="4843462"/>
                </a:lnTo>
                <a:lnTo>
                  <a:pt x="4114800" y="4843462"/>
                </a:lnTo>
                <a:lnTo>
                  <a:pt x="8229600" y="4843462"/>
                </a:lnTo>
                <a:lnTo>
                  <a:pt x="8229600" y="3630549"/>
                </a:lnTo>
                <a:lnTo>
                  <a:pt x="8229600" y="3217799"/>
                </a:lnTo>
                <a:lnTo>
                  <a:pt x="8229600" y="1728724"/>
                </a:lnTo>
                <a:lnTo>
                  <a:pt x="8229600" y="1316101"/>
                </a:lnTo>
                <a:lnTo>
                  <a:pt x="8229600" y="381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44500" y="1358900"/>
          <a:ext cx="8229600" cy="48434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b="1" spc="-25" dirty="0">
                          <a:latin typeface="Arial"/>
                          <a:cs typeface="Arial"/>
                        </a:rPr>
                        <a:t>Захворювання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міокарда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latin typeface="Tahoma"/>
                          <a:cs typeface="Tahoma"/>
                        </a:rPr>
                        <a:t>Токсичні</a:t>
                      </a:r>
                      <a:r>
                        <a:rPr sz="1600" b="1" spc="-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впливи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5101">
                <a:tc>
                  <a:txBody>
                    <a:bodyPr/>
                    <a:lstStyle/>
                    <a:p>
                      <a:pPr marL="91440" marR="1732914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latin typeface="Tahoma"/>
                          <a:cs typeface="Tahoma"/>
                        </a:rPr>
                        <a:t>ІХС</a:t>
                      </a:r>
                      <a:r>
                        <a:rPr sz="1600" b="1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(хронічні</a:t>
                      </a:r>
                      <a:r>
                        <a:rPr sz="1600" b="1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форми) </a:t>
                      </a:r>
                      <a:r>
                        <a:rPr sz="1600" b="1" spc="-4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Інфаркт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міокарда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Tahoma"/>
                          <a:cs typeface="Tahoma"/>
                        </a:rPr>
                        <a:t>Нестабільна</a:t>
                      </a:r>
                      <a:r>
                        <a:rPr sz="1600" b="1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стенокардія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5457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Паління 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Алкоголь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е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к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си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к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з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62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latin typeface="Tahoma"/>
                          <a:cs typeface="Tahoma"/>
                        </a:rPr>
                        <a:t>Серцева</a:t>
                      </a:r>
                      <a:r>
                        <a:rPr sz="1600" b="1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недостатність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Л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ік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арс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ь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к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і</a:t>
                      </a:r>
                      <a:r>
                        <a:rPr sz="16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п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л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ив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и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9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latin typeface="Tahoma"/>
                          <a:cs typeface="Tahoma"/>
                        </a:rPr>
                        <a:t>Кардіоміопатії</a:t>
                      </a:r>
                      <a:r>
                        <a:rPr sz="1600" b="1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(ГКМП,</a:t>
                      </a:r>
                      <a:r>
                        <a:rPr sz="1600" b="1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ДКМП,</a:t>
                      </a:r>
                      <a:r>
                        <a:rPr sz="1600" b="1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РКМП)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91440" marR="1759585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ahoma"/>
                          <a:cs typeface="Tahoma"/>
                        </a:rPr>
                        <a:t>Набуті вади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серця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Вроджені</a:t>
                      </a:r>
                      <a:r>
                        <a:rPr sz="1600" b="1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вади</a:t>
                      </a:r>
                      <a:r>
                        <a:rPr sz="1600" b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серця </a:t>
                      </a:r>
                      <a:r>
                        <a:rPr sz="1600" b="1" spc="-4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Міокардити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latin typeface="Tahoma"/>
                          <a:cs typeface="Tahoma"/>
                        </a:rPr>
                        <a:t>Пролапс</a:t>
                      </a:r>
                      <a:r>
                        <a:rPr sz="1600" b="1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мітрального</a:t>
                      </a:r>
                      <a:r>
                        <a:rPr sz="1600" b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клапану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Се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рц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е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ві</a:t>
                      </a:r>
                      <a:r>
                        <a:rPr sz="16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г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л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і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к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з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и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7515" marR="296545" indent="-344805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Антиаритмічні</a:t>
                      </a:r>
                      <a:r>
                        <a:rPr sz="16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засоби</a:t>
                      </a:r>
                      <a:r>
                        <a:rPr sz="1600" b="1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(проаритмічна </a:t>
                      </a:r>
                      <a:r>
                        <a:rPr sz="1600" b="1" spc="-4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дія)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25" dirty="0">
                          <a:latin typeface="Arial"/>
                          <a:cs typeface="Arial"/>
                        </a:rPr>
                        <a:t>Діуретики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Симпатоміметики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spc="-5" dirty="0">
                          <a:latin typeface="Tahoma"/>
                          <a:cs typeface="Tahoma"/>
                        </a:rPr>
                        <a:t>Електролітні</a:t>
                      </a:r>
                      <a:r>
                        <a:rPr sz="1600" b="1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порушення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Ідіопатичні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аритмії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2913">
                <a:tc>
                  <a:txBody>
                    <a:bodyPr/>
                    <a:lstStyle/>
                    <a:p>
                      <a:pPr marL="91440" marR="25590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Tahoma"/>
                          <a:cs typeface="Tahoma"/>
                        </a:rPr>
                        <a:t>Гіпокаліємія 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Гіперкаліємія </a:t>
                      </a:r>
                      <a:r>
                        <a:rPr sz="1600" b="1" spc="-4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Гі</a:t>
                      </a:r>
                      <a:r>
                        <a:rPr sz="1600" b="1" spc="-15" dirty="0">
                          <a:latin typeface="Tahoma"/>
                          <a:cs typeface="Tahoma"/>
                        </a:rPr>
                        <a:t>п</a:t>
                      </a:r>
                      <a:r>
                        <a:rPr sz="1600" b="1" spc="-10" dirty="0">
                          <a:latin typeface="Tahoma"/>
                          <a:cs typeface="Tahoma"/>
                        </a:rPr>
                        <a:t>о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м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а</a:t>
                      </a:r>
                      <a:r>
                        <a:rPr sz="1600" b="1" spc="-15" dirty="0">
                          <a:latin typeface="Tahoma"/>
                          <a:cs typeface="Tahoma"/>
                        </a:rPr>
                        <a:t>г</a:t>
                      </a:r>
                      <a:r>
                        <a:rPr sz="1600" b="1" spc="15" dirty="0">
                          <a:latin typeface="Tahoma"/>
                          <a:cs typeface="Tahoma"/>
                        </a:rPr>
                        <a:t>н</a:t>
                      </a:r>
                      <a:r>
                        <a:rPr sz="1600" b="1" spc="-10" dirty="0">
                          <a:latin typeface="Tahoma"/>
                          <a:cs typeface="Tahoma"/>
                        </a:rPr>
                        <a:t>і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єм</a:t>
                      </a:r>
                      <a:r>
                        <a:rPr sz="1600" b="1" spc="-10" dirty="0">
                          <a:latin typeface="Tahoma"/>
                          <a:cs typeface="Tahoma"/>
                        </a:rPr>
                        <a:t>ія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latin typeface="Tahoma"/>
                          <a:cs typeface="Tahoma"/>
                        </a:rPr>
                        <a:t>Гіпо-</a:t>
                      </a:r>
                      <a:r>
                        <a:rPr sz="1600" b="1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та</a:t>
                      </a:r>
                      <a:r>
                        <a:rPr sz="16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гіперкальціємія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</a:t>
            </a:fld>
            <a:endParaRPr spc="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214325"/>
            <a:ext cx="6092825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800" spc="-10" dirty="0"/>
              <a:t>Схема</a:t>
            </a:r>
            <a:r>
              <a:rPr sz="3800" spc="-40" dirty="0"/>
              <a:t> </a:t>
            </a:r>
            <a:r>
              <a:rPr sz="3800" spc="-15" dirty="0"/>
              <a:t>поширення</a:t>
            </a:r>
            <a:r>
              <a:rPr sz="3800" spc="-70" dirty="0"/>
              <a:t> </a:t>
            </a:r>
            <a:r>
              <a:rPr sz="3800" dirty="0"/>
              <a:t>імпульсу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066800"/>
            <a:ext cx="8610600" cy="5638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</a:t>
            </a:fld>
            <a:endParaRPr spc="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122046"/>
            <a:ext cx="661797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5" dirty="0"/>
              <a:t>Електрофізіологічні</a:t>
            </a:r>
            <a:r>
              <a:rPr sz="2900" spc="-114" dirty="0"/>
              <a:t> </a:t>
            </a:r>
            <a:r>
              <a:rPr sz="2900" dirty="0"/>
              <a:t>механізми</a:t>
            </a:r>
            <a:r>
              <a:rPr sz="2900" spc="-75" dirty="0"/>
              <a:t> </a:t>
            </a:r>
            <a:r>
              <a:rPr sz="2900" spc="-5" dirty="0"/>
              <a:t>аритмій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651205"/>
            <a:ext cx="8118475" cy="496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700" b="1" u="heavy" spc="-4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ш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нн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1700" b="1" u="heavy" spc="-6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700" b="1" u="heavy" spc="-2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вор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нн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1700" b="1" u="heavy" spc="-9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і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м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1700" b="1" u="heavy" spc="-4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л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ьсу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: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ts val="2030"/>
              </a:lnSpc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spc="-5" dirty="0">
                <a:latin typeface="Times New Roman"/>
                <a:cs typeface="Times New Roman"/>
              </a:rPr>
              <a:t>Зміна</a:t>
            </a:r>
            <a:r>
              <a:rPr sz="1700" b="1" spc="-1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нормального</a:t>
            </a:r>
            <a:r>
              <a:rPr sz="1700" b="1" spc="-80" dirty="0">
                <a:latin typeface="Times New Roman"/>
                <a:cs typeface="Times New Roman"/>
              </a:rPr>
              <a:t> </a:t>
            </a:r>
            <a:r>
              <a:rPr sz="1700" b="1" spc="-20" dirty="0">
                <a:latin typeface="Times New Roman"/>
                <a:cs typeface="Times New Roman"/>
              </a:rPr>
              <a:t>автоматизму</a:t>
            </a:r>
            <a:r>
              <a:rPr sz="1700" b="1" spc="-15" dirty="0">
                <a:latin typeface="Times New Roman"/>
                <a:cs typeface="Times New Roman"/>
              </a:rPr>
              <a:t> </a:t>
            </a:r>
            <a:r>
              <a:rPr sz="1700" b="1" spc="-20" dirty="0">
                <a:latin typeface="Times New Roman"/>
                <a:cs typeface="Times New Roman"/>
              </a:rPr>
              <a:t>СА-вузла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ts val="1800"/>
              </a:lnSpc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spc="-5" dirty="0">
                <a:latin typeface="Times New Roman"/>
                <a:cs typeface="Times New Roman"/>
              </a:rPr>
              <a:t>Виникнення</a:t>
            </a:r>
            <a:r>
              <a:rPr sz="1700" b="1" spc="-110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патологічного</a:t>
            </a:r>
            <a:r>
              <a:rPr sz="1700" b="1" spc="25" dirty="0">
                <a:latin typeface="Times New Roman"/>
                <a:cs typeface="Times New Roman"/>
              </a:rPr>
              <a:t> </a:t>
            </a:r>
            <a:r>
              <a:rPr sz="1700" b="1" spc="-20" dirty="0">
                <a:latin typeface="Times New Roman"/>
                <a:cs typeface="Times New Roman"/>
              </a:rPr>
              <a:t>автоматизму</a:t>
            </a:r>
            <a:r>
              <a:rPr sz="1700" b="1" spc="-3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спеціалізованих</a:t>
            </a:r>
            <a:r>
              <a:rPr sz="1700" b="1" spc="-7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клітин</a:t>
            </a:r>
            <a:r>
              <a:rPr sz="1700" b="1" spc="-7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провідної</a:t>
            </a:r>
            <a:endParaRPr sz="1700">
              <a:latin typeface="Times New Roman"/>
              <a:cs typeface="Times New Roman"/>
            </a:endParaRPr>
          </a:p>
          <a:p>
            <a:pPr marL="356870">
              <a:lnSpc>
                <a:spcPts val="1695"/>
              </a:lnSpc>
            </a:pPr>
            <a:r>
              <a:rPr sz="1700" b="1" dirty="0">
                <a:latin typeface="Times New Roman"/>
                <a:cs typeface="Times New Roman"/>
              </a:rPr>
              <a:t>системи</a:t>
            </a:r>
            <a:r>
              <a:rPr sz="1700" b="1" spc="-105" dirty="0">
                <a:latin typeface="Times New Roman"/>
                <a:cs typeface="Times New Roman"/>
              </a:rPr>
              <a:t> </a:t>
            </a:r>
            <a:r>
              <a:rPr sz="1700" b="1" spc="5" dirty="0">
                <a:latin typeface="Times New Roman"/>
                <a:cs typeface="Times New Roman"/>
              </a:rPr>
              <a:t>серця</a:t>
            </a:r>
            <a:r>
              <a:rPr sz="1700" b="1" spc="-2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і</a:t>
            </a:r>
            <a:r>
              <a:rPr sz="1700" b="1" spc="-2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кардіоміоцитів</a:t>
            </a:r>
            <a:r>
              <a:rPr sz="1700" b="1" spc="-9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ектопічна</a:t>
            </a:r>
            <a:r>
              <a:rPr sz="1700" b="1" spc="-5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активність</a:t>
            </a:r>
            <a:endParaRPr sz="1700">
              <a:latin typeface="Times New Roman"/>
              <a:cs typeface="Times New Roman"/>
            </a:endParaRPr>
          </a:p>
          <a:p>
            <a:pPr marL="356870" marR="5080" indent="-344805">
              <a:lnSpc>
                <a:spcPts val="1800"/>
              </a:lnSpc>
              <a:spcBef>
                <a:spcPts val="145"/>
              </a:spcBef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spc="-15" dirty="0">
                <a:latin typeface="Times New Roman"/>
                <a:cs typeface="Times New Roman"/>
              </a:rPr>
              <a:t>Триггерна</a:t>
            </a:r>
            <a:r>
              <a:rPr sz="1700" b="1" spc="3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активність</a:t>
            </a:r>
            <a:r>
              <a:rPr sz="1700" b="1" spc="-6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спеціалізованих</a:t>
            </a:r>
            <a:r>
              <a:rPr sz="1700" b="1" spc="-8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і</a:t>
            </a:r>
            <a:r>
              <a:rPr sz="1700" b="1" spc="25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скоротливих</a:t>
            </a:r>
            <a:r>
              <a:rPr sz="1700" b="1" spc="-6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клітин</a:t>
            </a:r>
            <a:r>
              <a:rPr sz="1700" b="1" spc="-7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(виникнення</a:t>
            </a:r>
            <a:r>
              <a:rPr sz="1700" b="1" spc="-10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раніх </a:t>
            </a:r>
            <a:r>
              <a:rPr sz="1700" b="1" spc="-409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і</a:t>
            </a:r>
            <a:r>
              <a:rPr sz="1700" b="1" spc="-1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пізніх</a:t>
            </a:r>
            <a:r>
              <a:rPr sz="1700" b="1" spc="-9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деполяризацій)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2020"/>
              </a:lnSpc>
            </a:pPr>
            <a:r>
              <a:rPr sz="1700" b="1" u="heavy" spc="1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1700" b="1" u="heavy" spc="-4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700" b="1" u="heavy" spc="-4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ш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нн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1700" b="1" u="heavy" spc="-4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1700" b="1" u="heavy" spc="-6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ве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д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1700" b="1" u="heavy" spc="-2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1700" b="1" u="heavy" spc="-9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і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м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1700" b="1" u="heavy" spc="-4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л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ьсу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: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ts val="2030"/>
              </a:lnSpc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spc="-5" dirty="0">
                <a:latin typeface="Times New Roman"/>
                <a:cs typeface="Times New Roman"/>
              </a:rPr>
              <a:t>Проста</a:t>
            </a:r>
            <a:r>
              <a:rPr sz="1700" b="1" spc="-1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фізіологічна</a:t>
            </a:r>
            <a:r>
              <a:rPr sz="1700" b="1" spc="-3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рефрактерність</a:t>
            </a:r>
            <a:r>
              <a:rPr sz="1700" b="1" spc="-6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або</a:t>
            </a:r>
            <a:r>
              <a:rPr sz="1700" b="1" spc="-2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її</a:t>
            </a:r>
            <a:r>
              <a:rPr sz="1700" b="1" spc="-5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патологічне </a:t>
            </a:r>
            <a:r>
              <a:rPr sz="1700" b="1" spc="-20" dirty="0">
                <a:latin typeface="Times New Roman"/>
                <a:cs typeface="Times New Roman"/>
              </a:rPr>
              <a:t>подовження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ts val="1800"/>
              </a:lnSpc>
              <a:buClr>
                <a:srgbClr val="B0B0B0"/>
              </a:buClr>
              <a:buSzPct val="8823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dirty="0">
                <a:latin typeface="Times New Roman"/>
                <a:cs typeface="Times New Roman"/>
              </a:rPr>
              <a:t>Зменшення</a:t>
            </a:r>
            <a:r>
              <a:rPr sz="1700" b="1" spc="-65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максимального</a:t>
            </a:r>
            <a:r>
              <a:rPr sz="1700" b="1" spc="-8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діастолічного</a:t>
            </a:r>
            <a:r>
              <a:rPr sz="1700" b="1" spc="2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потенціалу</a:t>
            </a:r>
            <a:r>
              <a:rPr sz="1700" b="1" spc="-5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спокою</a:t>
            </a:r>
            <a:r>
              <a:rPr sz="1700" b="1" spc="-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(трансформація</a:t>
            </a:r>
            <a:endParaRPr sz="1700">
              <a:latin typeface="Times New Roman"/>
              <a:cs typeface="Times New Roman"/>
            </a:endParaRPr>
          </a:p>
          <a:p>
            <a:pPr marL="356870">
              <a:lnSpc>
                <a:spcPts val="1814"/>
              </a:lnSpc>
            </a:pPr>
            <a:r>
              <a:rPr sz="1700" b="1" spc="-5" dirty="0">
                <a:latin typeface="Times New Roman"/>
                <a:cs typeface="Times New Roman"/>
              </a:rPr>
              <a:t>швидкої</a:t>
            </a:r>
            <a:r>
              <a:rPr sz="1700" b="1" spc="-7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електричної</a:t>
            </a:r>
            <a:r>
              <a:rPr sz="1700" b="1" spc="-9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відповіді</a:t>
            </a:r>
            <a:r>
              <a:rPr sz="1700" b="1" spc="-7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в</a:t>
            </a:r>
            <a:r>
              <a:rPr sz="1700" b="1" spc="-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повільну)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dirty="0">
                <a:latin typeface="Times New Roman"/>
                <a:cs typeface="Times New Roman"/>
              </a:rPr>
              <a:t>Декрементне</a:t>
            </a:r>
            <a:r>
              <a:rPr sz="1700" b="1" spc="-130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(затухаюче)</a:t>
            </a:r>
            <a:r>
              <a:rPr sz="1700" b="1" spc="-6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проведення</a:t>
            </a:r>
            <a:r>
              <a:rPr sz="1700" b="1" spc="-80" dirty="0">
                <a:latin typeface="Times New Roman"/>
                <a:cs typeface="Times New Roman"/>
              </a:rPr>
              <a:t> </a:t>
            </a:r>
            <a:r>
              <a:rPr sz="1700" b="1" spc="-25" dirty="0">
                <a:latin typeface="Times New Roman"/>
                <a:cs typeface="Times New Roman"/>
              </a:rPr>
              <a:t>імпульсу,</a:t>
            </a:r>
            <a:r>
              <a:rPr sz="1700" b="1" spc="-7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в</a:t>
            </a:r>
            <a:r>
              <a:rPr sz="1700" b="1" spc="5" dirty="0">
                <a:latin typeface="Times New Roman"/>
                <a:cs typeface="Times New Roman"/>
              </a:rPr>
              <a:t> </a:t>
            </a:r>
            <a:r>
              <a:rPr sz="1700" b="1" spc="-30" dirty="0">
                <a:latin typeface="Times New Roman"/>
                <a:cs typeface="Times New Roman"/>
              </a:rPr>
              <a:t>том</a:t>
            </a:r>
            <a:r>
              <a:rPr sz="1700" b="1" spc="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числі</a:t>
            </a:r>
            <a:r>
              <a:rPr sz="1700" b="1" spc="-2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нерівномірне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8823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spc="-5" dirty="0">
                <a:latin typeface="Times New Roman"/>
                <a:cs typeface="Times New Roman"/>
              </a:rPr>
              <a:t>Порушення</a:t>
            </a:r>
            <a:r>
              <a:rPr sz="1700" b="1" spc="-5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межклітинної</a:t>
            </a:r>
            <a:r>
              <a:rPr sz="1700" b="1" spc="-6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електротонічної взаємодії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spc="-20" dirty="0">
                <a:latin typeface="Times New Roman"/>
                <a:cs typeface="Times New Roman"/>
              </a:rPr>
              <a:t>Повторний</a:t>
            </a:r>
            <a:r>
              <a:rPr sz="1700" b="1" spc="-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вхід</a:t>
            </a:r>
            <a:r>
              <a:rPr sz="1700" b="1" spc="-3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хвилі</a:t>
            </a:r>
            <a:r>
              <a:rPr sz="1700" b="1" spc="-100" dirty="0">
                <a:latin typeface="Times New Roman"/>
                <a:cs typeface="Times New Roman"/>
              </a:rPr>
              <a:t> </a:t>
            </a:r>
            <a:r>
              <a:rPr sz="1700" b="1" spc="-25" dirty="0">
                <a:latin typeface="Times New Roman"/>
                <a:cs typeface="Times New Roman"/>
              </a:rPr>
              <a:t>збудження</a:t>
            </a:r>
            <a:r>
              <a:rPr sz="1700" b="1" spc="-4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(re-entry)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dirty="0">
                <a:latin typeface="Times New Roman"/>
                <a:cs typeface="Times New Roman"/>
              </a:rPr>
              <a:t>Інші</a:t>
            </a:r>
            <a:r>
              <a:rPr sz="1700" b="1" spc="-9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механізми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b="1" u="heavy" spc="1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3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spc="-11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1700" b="1" u="heavy" spc="-4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м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б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і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1700" b="1" u="heavy" spc="-6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і</a:t>
            </a:r>
            <a:r>
              <a:rPr sz="1700" b="1" u="heavy" spc="-9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700" b="1" u="heavy" spc="-4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ш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нн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1700" b="1" u="heavy" spc="-4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700" b="1" u="heavy" spc="-2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вор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нн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1700" b="1" u="heavy" spc="-7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і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1700" b="1" u="heavy" spc="-6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ве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д</a:t>
            </a:r>
            <a:r>
              <a:rPr sz="1700" b="1" u="heavy" spc="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нн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1700" b="1" u="heavy" spc="-9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і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м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1700" b="1" u="heavy" spc="-40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700" b="1" u="heavy" spc="-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л</a:t>
            </a:r>
            <a:r>
              <a:rPr sz="1700" b="1" u="heavy" spc="-15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ьсу</a:t>
            </a:r>
            <a:r>
              <a:rPr sz="1700" b="1" u="heavy" dirty="0">
                <a:solidFill>
                  <a:srgbClr val="FF33CC"/>
                </a:solidFill>
                <a:uFill>
                  <a:solidFill>
                    <a:srgbClr val="FF33CC"/>
                  </a:solidFill>
                </a:uFill>
                <a:latin typeface="Times New Roman"/>
                <a:cs typeface="Times New Roman"/>
              </a:rPr>
              <a:t>: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dirty="0">
                <a:latin typeface="Times New Roman"/>
                <a:cs typeface="Times New Roman"/>
              </a:rPr>
              <a:t>П</a:t>
            </a:r>
            <a:r>
              <a:rPr sz="1700" b="1" spc="10" dirty="0">
                <a:latin typeface="Times New Roman"/>
                <a:cs typeface="Times New Roman"/>
              </a:rPr>
              <a:t>а</a:t>
            </a:r>
            <a:r>
              <a:rPr sz="1700" b="1" spc="-10" dirty="0">
                <a:latin typeface="Times New Roman"/>
                <a:cs typeface="Times New Roman"/>
              </a:rPr>
              <a:t>р</a:t>
            </a:r>
            <a:r>
              <a:rPr sz="1700" b="1" spc="10" dirty="0">
                <a:latin typeface="Times New Roman"/>
                <a:cs typeface="Times New Roman"/>
              </a:rPr>
              <a:t>ас</a:t>
            </a:r>
            <a:r>
              <a:rPr sz="1700" b="1" spc="-5" dirty="0">
                <a:latin typeface="Times New Roman"/>
                <a:cs typeface="Times New Roman"/>
              </a:rPr>
              <a:t>и</a:t>
            </a:r>
            <a:r>
              <a:rPr sz="1700" b="1" spc="15" dirty="0">
                <a:latin typeface="Times New Roman"/>
                <a:cs typeface="Times New Roman"/>
              </a:rPr>
              <a:t>с</a:t>
            </a:r>
            <a:r>
              <a:rPr sz="1700" b="1" spc="-45" dirty="0">
                <a:latin typeface="Times New Roman"/>
                <a:cs typeface="Times New Roman"/>
              </a:rPr>
              <a:t>т</a:t>
            </a:r>
            <a:r>
              <a:rPr sz="1700" b="1" spc="-35" dirty="0">
                <a:latin typeface="Times New Roman"/>
                <a:cs typeface="Times New Roman"/>
              </a:rPr>
              <a:t>о</a:t>
            </a:r>
            <a:r>
              <a:rPr sz="1700" b="1" spc="5" dirty="0">
                <a:latin typeface="Times New Roman"/>
                <a:cs typeface="Times New Roman"/>
              </a:rPr>
              <a:t>лі</a:t>
            </a:r>
            <a:r>
              <a:rPr sz="1700" b="1" dirty="0">
                <a:latin typeface="Times New Roman"/>
                <a:cs typeface="Times New Roman"/>
              </a:rPr>
              <a:t>ч</a:t>
            </a:r>
            <a:r>
              <a:rPr sz="1700" b="1" spc="5" dirty="0">
                <a:latin typeface="Times New Roman"/>
                <a:cs typeface="Times New Roman"/>
              </a:rPr>
              <a:t>н</a:t>
            </a:r>
            <a:r>
              <a:rPr sz="1700" b="1" dirty="0">
                <a:latin typeface="Times New Roman"/>
                <a:cs typeface="Times New Roman"/>
              </a:rPr>
              <a:t>а</a:t>
            </a:r>
            <a:r>
              <a:rPr sz="1700" b="1" spc="-95" dirty="0">
                <a:latin typeface="Times New Roman"/>
                <a:cs typeface="Times New Roman"/>
              </a:rPr>
              <a:t> </a:t>
            </a:r>
            <a:r>
              <a:rPr sz="1700" b="1" spc="10" dirty="0">
                <a:latin typeface="Times New Roman"/>
                <a:cs typeface="Times New Roman"/>
              </a:rPr>
              <a:t>а</a:t>
            </a:r>
            <a:r>
              <a:rPr sz="1700" b="1" spc="-5" dirty="0">
                <a:latin typeface="Times New Roman"/>
                <a:cs typeface="Times New Roman"/>
              </a:rPr>
              <a:t>к</a:t>
            </a:r>
            <a:r>
              <a:rPr sz="1700" b="1" spc="-20" dirty="0">
                <a:latin typeface="Times New Roman"/>
                <a:cs typeface="Times New Roman"/>
              </a:rPr>
              <a:t>т</a:t>
            </a:r>
            <a:r>
              <a:rPr sz="1700" b="1" spc="-5" dirty="0">
                <a:latin typeface="Times New Roman"/>
                <a:cs typeface="Times New Roman"/>
              </a:rPr>
              <a:t>и</a:t>
            </a:r>
            <a:r>
              <a:rPr sz="1700" b="1" spc="-10" dirty="0">
                <a:latin typeface="Times New Roman"/>
                <a:cs typeface="Times New Roman"/>
              </a:rPr>
              <a:t>в</a:t>
            </a:r>
            <a:r>
              <a:rPr sz="1700" b="1" spc="-5" dirty="0">
                <a:latin typeface="Times New Roman"/>
                <a:cs typeface="Times New Roman"/>
              </a:rPr>
              <a:t>н</a:t>
            </a:r>
            <a:r>
              <a:rPr sz="1700" b="1" spc="5" dirty="0">
                <a:latin typeface="Times New Roman"/>
                <a:cs typeface="Times New Roman"/>
              </a:rPr>
              <a:t>і</a:t>
            </a:r>
            <a:r>
              <a:rPr sz="1700" b="1" spc="-15" dirty="0">
                <a:latin typeface="Times New Roman"/>
                <a:cs typeface="Times New Roman"/>
              </a:rPr>
              <a:t>с</a:t>
            </a:r>
            <a:r>
              <a:rPr sz="1700" b="1" spc="-25" dirty="0">
                <a:latin typeface="Times New Roman"/>
                <a:cs typeface="Times New Roman"/>
              </a:rPr>
              <a:t>т</a:t>
            </a:r>
            <a:r>
              <a:rPr sz="1700" b="1" dirty="0">
                <a:latin typeface="Times New Roman"/>
                <a:cs typeface="Times New Roman"/>
              </a:rPr>
              <a:t>ь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ts val="1920"/>
              </a:lnSpc>
              <a:buClr>
                <a:srgbClr val="B0B0B0"/>
              </a:buClr>
              <a:buSzPct val="8823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spc="-5" dirty="0">
                <a:latin typeface="Times New Roman"/>
                <a:cs typeface="Times New Roman"/>
              </a:rPr>
              <a:t>Гіпополяризація</a:t>
            </a:r>
            <a:r>
              <a:rPr sz="1700" b="1" spc="-9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мембрани</a:t>
            </a:r>
            <a:r>
              <a:rPr sz="1700" b="1" spc="-5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+</a:t>
            </a:r>
            <a:r>
              <a:rPr sz="1700" b="1" spc="-5" dirty="0">
                <a:latin typeface="Times New Roman"/>
                <a:cs typeface="Times New Roman"/>
              </a:rPr>
              <a:t> пришвидчення</a:t>
            </a:r>
            <a:r>
              <a:rPr sz="1700" b="1" spc="-10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діастолічної деполяризації</a:t>
            </a:r>
            <a:endParaRPr sz="1700">
              <a:latin typeface="Times New Roman"/>
              <a:cs typeface="Times New Roman"/>
            </a:endParaRPr>
          </a:p>
          <a:p>
            <a:pPr marL="356870" marR="1113155" indent="-344805">
              <a:lnSpc>
                <a:spcPts val="1800"/>
              </a:lnSpc>
              <a:spcBef>
                <a:spcPts val="140"/>
              </a:spcBef>
              <a:buClr>
                <a:srgbClr val="B0B0B0"/>
              </a:buClr>
              <a:buSzPct val="85294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spc="-5" dirty="0">
                <a:latin typeface="Times New Roman"/>
                <a:cs typeface="Times New Roman"/>
              </a:rPr>
              <a:t>Гіпополяризація</a:t>
            </a:r>
            <a:r>
              <a:rPr sz="1700" b="1" spc="-11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мембрани</a:t>
            </a:r>
            <a:r>
              <a:rPr sz="1700" b="1" spc="-7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+</a:t>
            </a:r>
            <a:r>
              <a:rPr sz="1700" b="1" spc="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зміщення</a:t>
            </a:r>
            <a:r>
              <a:rPr sz="1700" b="1" spc="-60" dirty="0">
                <a:latin typeface="Times New Roman"/>
                <a:cs typeface="Times New Roman"/>
              </a:rPr>
              <a:t> </a:t>
            </a:r>
            <a:r>
              <a:rPr sz="1700" b="1" spc="-25" dirty="0">
                <a:latin typeface="Times New Roman"/>
                <a:cs typeface="Times New Roman"/>
              </a:rPr>
              <a:t>порогового</a:t>
            </a:r>
            <a:r>
              <a:rPr sz="1700" b="1" spc="3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потенциалу</a:t>
            </a:r>
            <a:r>
              <a:rPr sz="1700" b="1" spc="-6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в</a:t>
            </a:r>
            <a:r>
              <a:rPr sz="1700" b="1" spc="-20" dirty="0">
                <a:latin typeface="Times New Roman"/>
                <a:cs typeface="Times New Roman"/>
              </a:rPr>
              <a:t> </a:t>
            </a:r>
            <a:r>
              <a:rPr sz="1700" b="1" spc="5" dirty="0">
                <a:latin typeface="Times New Roman"/>
                <a:cs typeface="Times New Roman"/>
              </a:rPr>
              <a:t>бік </a:t>
            </a:r>
            <a:r>
              <a:rPr sz="1700" b="1" spc="-409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позитивних</a:t>
            </a:r>
            <a:r>
              <a:rPr sz="1700" b="1" spc="-17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значень</a:t>
            </a:r>
            <a:endParaRPr sz="1700">
              <a:latin typeface="Times New Roman"/>
              <a:cs typeface="Times New Roman"/>
            </a:endParaRPr>
          </a:p>
          <a:p>
            <a:pPr marL="356870" indent="-344805">
              <a:lnSpc>
                <a:spcPts val="2020"/>
              </a:lnSpc>
              <a:buClr>
                <a:srgbClr val="B0B0B0"/>
              </a:buClr>
              <a:buSzPct val="8823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700" b="1" dirty="0">
                <a:latin typeface="Times New Roman"/>
                <a:cs typeface="Times New Roman"/>
              </a:rPr>
              <a:t>Інші</a:t>
            </a:r>
            <a:r>
              <a:rPr sz="1700" b="1" spc="-9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механізми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1835" y="239979"/>
            <a:ext cx="7091680" cy="530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300" spc="5" dirty="0"/>
              <a:t>Особливості</a:t>
            </a:r>
            <a:r>
              <a:rPr sz="3300" spc="-130" dirty="0"/>
              <a:t> </a:t>
            </a:r>
            <a:r>
              <a:rPr sz="3300" dirty="0"/>
              <a:t>провідної</a:t>
            </a:r>
            <a:r>
              <a:rPr sz="3300" spc="-95" dirty="0"/>
              <a:t> </a:t>
            </a:r>
            <a:r>
              <a:rPr sz="3300" spc="5" dirty="0"/>
              <a:t>системи</a:t>
            </a:r>
            <a:r>
              <a:rPr sz="3300" spc="-110" dirty="0"/>
              <a:t> </a:t>
            </a:r>
            <a:r>
              <a:rPr sz="3300" dirty="0"/>
              <a:t>серця</a:t>
            </a:r>
            <a:endParaRPr sz="33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78102"/>
            <a:ext cx="7991475" cy="3749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81000">
              <a:lnSpc>
                <a:spcPts val="2039"/>
              </a:lnSpc>
              <a:spcBef>
                <a:spcPts val="100"/>
              </a:spcBef>
              <a:buClr>
                <a:srgbClr val="B0B0B0"/>
              </a:buClr>
              <a:buSzPct val="88888"/>
              <a:buAutoNum type="arabicPeriod"/>
              <a:tabLst>
                <a:tab pos="393065" algn="l"/>
                <a:tab pos="393700" algn="l"/>
              </a:tabLst>
            </a:pPr>
            <a:r>
              <a:rPr sz="1800" b="1" dirty="0">
                <a:solidFill>
                  <a:srgbClr val="FF33CC"/>
                </a:solidFill>
                <a:latin typeface="Times New Roman"/>
                <a:cs typeface="Times New Roman"/>
              </a:rPr>
              <a:t>Для</a:t>
            </a:r>
            <a:r>
              <a:rPr sz="1800" b="1" spc="-15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33CC"/>
                </a:solidFill>
                <a:latin typeface="Times New Roman"/>
                <a:cs typeface="Times New Roman"/>
              </a:rPr>
              <a:t>клітин</a:t>
            </a:r>
            <a:r>
              <a:rPr sz="1800" b="1" spc="20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міокарда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-15" dirty="0">
                <a:latin typeface="Times New Roman"/>
                <a:cs typeface="Times New Roman"/>
              </a:rPr>
              <a:t> провідної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системи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серця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(крім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СА-вузла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 </a:t>
            </a:r>
            <a:r>
              <a:rPr sz="1800" b="1" spc="5" dirty="0">
                <a:latin typeface="Times New Roman"/>
                <a:cs typeface="Times New Roman"/>
              </a:rPr>
              <a:t>АВ-</a:t>
            </a:r>
            <a:endParaRPr sz="1800">
              <a:latin typeface="Times New Roman"/>
              <a:cs typeface="Times New Roman"/>
            </a:endParaRPr>
          </a:p>
          <a:p>
            <a:pPr marL="393700">
              <a:lnSpc>
                <a:spcPts val="1825"/>
              </a:lnSpc>
            </a:pPr>
            <a:r>
              <a:rPr sz="1800" b="1" spc="-5" dirty="0">
                <a:latin typeface="Times New Roman"/>
                <a:cs typeface="Times New Roman"/>
              </a:rPr>
              <a:t>з’єднання)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характерною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є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висока швидкість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деполяризації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під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час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фази</a:t>
            </a:r>
            <a:r>
              <a:rPr sz="1800" b="1" dirty="0">
                <a:latin typeface="Times New Roman"/>
                <a:cs typeface="Times New Roman"/>
              </a:rPr>
              <a:t> 0</a:t>
            </a:r>
            <a:endParaRPr sz="1800">
              <a:latin typeface="Times New Roman"/>
              <a:cs typeface="Times New Roman"/>
            </a:endParaRPr>
          </a:p>
          <a:p>
            <a:pPr marL="393700">
              <a:lnSpc>
                <a:spcPts val="1730"/>
              </a:lnSpc>
            </a:pPr>
            <a:r>
              <a:rPr sz="1800" b="1" spc="-5" dirty="0">
                <a:latin typeface="Times New Roman"/>
                <a:cs typeface="Times New Roman"/>
              </a:rPr>
              <a:t>ПД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(«швидка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відповідь»)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зумовлена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швидким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натрієвим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током,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L="393700">
              <a:lnSpc>
                <a:spcPts val="1814"/>
              </a:lnSpc>
            </a:pPr>
            <a:r>
              <a:rPr sz="1800" b="1" spc="10" dirty="0">
                <a:latin typeface="Times New Roman"/>
                <a:cs typeface="Times New Roman"/>
              </a:rPr>
              <a:t>в</a:t>
            </a:r>
            <a:r>
              <a:rPr sz="1800" b="1" spc="-35" dirty="0">
                <a:latin typeface="Times New Roman"/>
                <a:cs typeface="Times New Roman"/>
              </a:rPr>
              <a:t>х</a:t>
            </a:r>
            <a:r>
              <a:rPr sz="1800" b="1" spc="-60" dirty="0">
                <a:latin typeface="Times New Roman"/>
                <a:cs typeface="Times New Roman"/>
              </a:rPr>
              <a:t>о</a:t>
            </a:r>
            <a:r>
              <a:rPr sz="1800" b="1" dirty="0">
                <a:latin typeface="Times New Roman"/>
                <a:cs typeface="Times New Roman"/>
              </a:rPr>
              <a:t>ди</a:t>
            </a:r>
            <a:r>
              <a:rPr sz="1800" b="1" spc="-20" dirty="0">
                <a:latin typeface="Times New Roman"/>
                <a:cs typeface="Times New Roman"/>
              </a:rPr>
              <a:t>т</a:t>
            </a:r>
            <a:r>
              <a:rPr sz="1800" b="1" dirty="0">
                <a:latin typeface="Times New Roman"/>
                <a:cs typeface="Times New Roman"/>
              </a:rPr>
              <a:t>ь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к</a:t>
            </a:r>
            <a:r>
              <a:rPr sz="1800" b="1" spc="-10" dirty="0">
                <a:latin typeface="Times New Roman"/>
                <a:cs typeface="Times New Roman"/>
              </a:rPr>
              <a:t>л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-20" dirty="0">
                <a:latin typeface="Times New Roman"/>
                <a:cs typeface="Times New Roman"/>
              </a:rPr>
              <a:t>т</a:t>
            </a:r>
            <a:r>
              <a:rPr sz="1800" b="1" spc="-5" dirty="0">
                <a:latin typeface="Times New Roman"/>
                <a:cs typeface="Times New Roman"/>
              </a:rPr>
              <a:t>и</a:t>
            </a:r>
            <a:r>
              <a:rPr sz="1800" b="1" spc="-10" dirty="0">
                <a:latin typeface="Times New Roman"/>
                <a:cs typeface="Times New Roman"/>
              </a:rPr>
              <a:t>н</a:t>
            </a:r>
            <a:r>
              <a:rPr sz="1800" b="1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  <a:p>
            <a:pPr marL="393700" indent="-381000">
              <a:lnSpc>
                <a:spcPts val="1910"/>
              </a:lnSpc>
              <a:buClr>
                <a:srgbClr val="B0B0B0"/>
              </a:buClr>
              <a:buSzPct val="88888"/>
              <a:buAutoNum type="arabicPeriod" startAt="2"/>
              <a:tabLst>
                <a:tab pos="393065" algn="l"/>
                <a:tab pos="393700" algn="l"/>
              </a:tabLst>
            </a:pPr>
            <a:r>
              <a:rPr sz="1800" b="1" spc="-10" dirty="0">
                <a:solidFill>
                  <a:srgbClr val="FF33CC"/>
                </a:solidFill>
                <a:latin typeface="Times New Roman"/>
                <a:cs typeface="Times New Roman"/>
              </a:rPr>
              <a:t>Клітини</a:t>
            </a:r>
            <a:r>
              <a:rPr sz="1800" b="1" spc="-15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33CC"/>
                </a:solidFill>
                <a:latin typeface="Times New Roman"/>
                <a:cs typeface="Times New Roman"/>
              </a:rPr>
              <a:t>СA-вузла</a:t>
            </a:r>
            <a:r>
              <a:rPr sz="1800" b="1" spc="-30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АВ-з’єднання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відрізняються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низькою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швидкістю</a:t>
            </a:r>
            <a:endParaRPr sz="1800">
              <a:latin typeface="Times New Roman"/>
              <a:cs typeface="Times New Roman"/>
            </a:endParaRPr>
          </a:p>
          <a:p>
            <a:pPr marL="393700">
              <a:lnSpc>
                <a:spcPts val="1825"/>
              </a:lnSpc>
            </a:pPr>
            <a:r>
              <a:rPr sz="1800" b="1" spc="-10" dirty="0">
                <a:latin typeface="Times New Roman"/>
                <a:cs typeface="Times New Roman"/>
              </a:rPr>
              <a:t>деполяризації </a:t>
            </a:r>
            <a:r>
              <a:rPr sz="1800" b="1" spc="-5" dirty="0">
                <a:latin typeface="Times New Roman"/>
                <a:cs typeface="Times New Roman"/>
              </a:rPr>
              <a:t>під</a:t>
            </a:r>
            <a:r>
              <a:rPr sz="1800" b="1" spc="-10" dirty="0">
                <a:latin typeface="Times New Roman"/>
                <a:cs typeface="Times New Roman"/>
              </a:rPr>
              <a:t> час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фази</a:t>
            </a:r>
            <a:r>
              <a:rPr sz="1800" b="1" dirty="0">
                <a:latin typeface="Times New Roman"/>
                <a:cs typeface="Times New Roman"/>
              </a:rPr>
              <a:t> 0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ПД</a:t>
            </a:r>
            <a:r>
              <a:rPr sz="1800" b="1" spc="-10" dirty="0">
                <a:latin typeface="Times New Roman"/>
                <a:cs typeface="Times New Roman"/>
              </a:rPr>
              <a:t> («повільна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відповідь»),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що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пов’язано </a:t>
            </a:r>
            <a:r>
              <a:rPr sz="1800" b="1" spc="-20" dirty="0">
                <a:latin typeface="Times New Roman"/>
                <a:cs typeface="Times New Roman"/>
              </a:rPr>
              <a:t>что</a:t>
            </a:r>
            <a:endParaRPr sz="1800">
              <a:latin typeface="Times New Roman"/>
              <a:cs typeface="Times New Roman"/>
            </a:endParaRPr>
          </a:p>
          <a:p>
            <a:pPr marL="393700" marR="288290">
              <a:lnSpc>
                <a:spcPct val="80000"/>
              </a:lnSpc>
              <a:spcBef>
                <a:spcPts val="215"/>
              </a:spcBef>
            </a:pPr>
            <a:r>
              <a:rPr sz="1800" b="1" spc="-5" dirty="0">
                <a:latin typeface="Times New Roman"/>
                <a:cs typeface="Times New Roman"/>
              </a:rPr>
              <a:t>связано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відсутністю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цих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клітинах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швидких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натрієвих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каналів, 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функцію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яких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даному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випадку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виконують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повільні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кальцієві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канали</a:t>
            </a:r>
            <a:endParaRPr sz="1800">
              <a:latin typeface="Times New Roman"/>
              <a:cs typeface="Times New Roman"/>
            </a:endParaRPr>
          </a:p>
          <a:p>
            <a:pPr marL="393700" indent="-381000">
              <a:lnSpc>
                <a:spcPts val="1789"/>
              </a:lnSpc>
              <a:buClr>
                <a:srgbClr val="B0B0B0"/>
              </a:buClr>
              <a:buSzPct val="88888"/>
              <a:buAutoNum type="arabicPeriod" startAt="3"/>
              <a:tabLst>
                <a:tab pos="393065" algn="l"/>
                <a:tab pos="393700" algn="l"/>
              </a:tabLst>
            </a:pPr>
            <a:r>
              <a:rPr sz="1800" b="1" spc="-5" dirty="0">
                <a:solidFill>
                  <a:srgbClr val="FF33CC"/>
                </a:solidFill>
                <a:latin typeface="Times New Roman"/>
                <a:cs typeface="Times New Roman"/>
              </a:rPr>
              <a:t>Властивість</a:t>
            </a:r>
            <a:r>
              <a:rPr sz="1800" b="1" spc="-25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b="1" spc="-30" dirty="0">
                <a:solidFill>
                  <a:srgbClr val="FF33CC"/>
                </a:solidFill>
                <a:latin typeface="Times New Roman"/>
                <a:cs typeface="Times New Roman"/>
              </a:rPr>
              <a:t>автоматизму</a:t>
            </a:r>
            <a:r>
              <a:rPr sz="1800" b="1" spc="65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18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це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здатність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спонтанної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діастолічної</a:t>
            </a:r>
            <a:endParaRPr sz="1800">
              <a:latin typeface="Times New Roman"/>
              <a:cs typeface="Times New Roman"/>
            </a:endParaRPr>
          </a:p>
          <a:p>
            <a:pPr marL="393700" marR="43815">
              <a:lnSpc>
                <a:spcPct val="78500"/>
              </a:lnSpc>
              <a:spcBef>
                <a:spcPts val="335"/>
              </a:spcBef>
            </a:pPr>
            <a:r>
              <a:rPr sz="1800" b="1" spc="-10" dirty="0">
                <a:latin typeface="Times New Roman"/>
                <a:cs typeface="Times New Roman"/>
              </a:rPr>
              <a:t>деполяризації мембрани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під</a:t>
            </a:r>
            <a:r>
              <a:rPr sz="1800" b="1" spc="-10" dirty="0">
                <a:latin typeface="Times New Roman"/>
                <a:cs typeface="Times New Roman"/>
              </a:rPr>
              <a:t> час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фази</a:t>
            </a:r>
            <a:r>
              <a:rPr sz="1800" b="1" dirty="0">
                <a:latin typeface="Times New Roman"/>
                <a:cs typeface="Times New Roman"/>
              </a:rPr>
              <a:t> 4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ПД, </a:t>
            </a:r>
            <a:r>
              <a:rPr sz="1800" b="1" spc="-25" dirty="0">
                <a:latin typeface="Times New Roman"/>
                <a:cs typeface="Times New Roman"/>
              </a:rPr>
              <a:t>зумовлена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током 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калію,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що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виходить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швидким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натрієвим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повільним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кальцієвим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токам,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що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входять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Times New Roman"/>
                <a:cs typeface="Times New Roman"/>
              </a:rPr>
              <a:t>клітину,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зменшуючи</a:t>
            </a:r>
            <a:r>
              <a:rPr sz="1800" b="1" spc="2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таким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чином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негативний </a:t>
            </a:r>
            <a:r>
              <a:rPr sz="1800" b="1" spc="-10" dirty="0">
                <a:latin typeface="Times New Roman"/>
                <a:cs typeface="Times New Roman"/>
              </a:rPr>
              <a:t> трансмембранний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потенціал</a:t>
            </a:r>
            <a:r>
              <a:rPr sz="1800" b="1" spc="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  <a:p>
            <a:pPr marL="393700" marR="556895" indent="-381000">
              <a:lnSpc>
                <a:spcPct val="80100"/>
              </a:lnSpc>
              <a:spcBef>
                <a:spcPts val="405"/>
              </a:spcBef>
              <a:buClr>
                <a:srgbClr val="B0B0B0"/>
              </a:buClr>
              <a:buSzPct val="88888"/>
              <a:buAutoNum type="arabicPeriod" startAt="4"/>
              <a:tabLst>
                <a:tab pos="393065" algn="l"/>
                <a:tab pos="393700" algn="l"/>
              </a:tabLst>
            </a:pPr>
            <a:r>
              <a:rPr sz="1800" b="1" spc="-5" dirty="0">
                <a:solidFill>
                  <a:srgbClr val="FF33CC"/>
                </a:solidFill>
                <a:latin typeface="Times New Roman"/>
                <a:cs typeface="Times New Roman"/>
              </a:rPr>
              <a:t>Властивістю</a:t>
            </a:r>
            <a:r>
              <a:rPr sz="1800" b="1" spc="-20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b="1" spc="-30" dirty="0">
                <a:solidFill>
                  <a:srgbClr val="FF33CC"/>
                </a:solidFill>
                <a:latin typeface="Times New Roman"/>
                <a:cs typeface="Times New Roman"/>
              </a:rPr>
              <a:t>автоматизму</a:t>
            </a:r>
            <a:r>
              <a:rPr sz="1800" b="1" spc="90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характеризуються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СА-вузла 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(домінуючий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водій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ритму)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меншій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мірі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АВ-з’єднання,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також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спеціалізовані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волокна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системи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Гіса-Пуркіньє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передсердь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614883"/>
            <a:ext cx="7795259" cy="1169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FF0000"/>
                </a:solidFill>
              </a:rPr>
              <a:t>Частота спонтанного виникнення </a:t>
            </a:r>
            <a:r>
              <a:rPr spc="-15" dirty="0">
                <a:solidFill>
                  <a:srgbClr val="FF0000"/>
                </a:solidFill>
              </a:rPr>
              <a:t>ПД </a:t>
            </a:r>
            <a:r>
              <a:rPr spc="-5" dirty="0">
                <a:solidFill>
                  <a:srgbClr val="FF0000"/>
                </a:solidFill>
              </a:rPr>
              <a:t>в </a:t>
            </a:r>
            <a:r>
              <a:rPr spc="-15" dirty="0">
                <a:solidFill>
                  <a:srgbClr val="FF0000"/>
                </a:solidFill>
              </a:rPr>
              <a:t>клітинах </a:t>
            </a:r>
            <a:r>
              <a:rPr spc="-55" dirty="0">
                <a:solidFill>
                  <a:srgbClr val="FF0000"/>
                </a:solidFill>
              </a:rPr>
              <a:t>СА- </a:t>
            </a:r>
            <a:r>
              <a:rPr spc="-50" dirty="0">
                <a:solidFill>
                  <a:srgbClr val="FF0000"/>
                </a:solidFill>
              </a:rPr>
              <a:t> </a:t>
            </a:r>
            <a:r>
              <a:rPr spc="-25" dirty="0">
                <a:solidFill>
                  <a:srgbClr val="FF0000"/>
                </a:solidFill>
              </a:rPr>
              <a:t>вузла, яка </a:t>
            </a:r>
            <a:r>
              <a:rPr spc="-15" dirty="0">
                <a:solidFill>
                  <a:srgbClr val="FF0000"/>
                </a:solidFill>
              </a:rPr>
              <a:t>при збереженні </a:t>
            </a:r>
            <a:r>
              <a:rPr spc="-25" dirty="0">
                <a:solidFill>
                  <a:srgbClr val="FF0000"/>
                </a:solidFill>
              </a:rPr>
              <a:t>синусового </a:t>
            </a:r>
            <a:r>
              <a:rPr spc="-10" dirty="0">
                <a:solidFill>
                  <a:srgbClr val="FF0000"/>
                </a:solidFill>
              </a:rPr>
              <a:t>ритму </a:t>
            </a:r>
            <a:r>
              <a:rPr spc="-30" dirty="0">
                <a:solidFill>
                  <a:srgbClr val="FF0000"/>
                </a:solidFill>
              </a:rPr>
              <a:t>визначає </a:t>
            </a:r>
            <a:r>
              <a:rPr spc="-25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ЧСС,</a:t>
            </a:r>
            <a:r>
              <a:rPr spc="-5" dirty="0">
                <a:solidFill>
                  <a:srgbClr val="FF0000"/>
                </a:solidFill>
              </a:rPr>
              <a:t> залежить</a:t>
            </a:r>
            <a:r>
              <a:rPr spc="-20" dirty="0">
                <a:solidFill>
                  <a:srgbClr val="FF0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від</a:t>
            </a:r>
            <a:r>
              <a:rPr spc="-2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дії</a:t>
            </a:r>
            <a:r>
              <a:rPr spc="5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трьох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механізмів: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7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993139" y="2670124"/>
            <a:ext cx="6915150" cy="3488054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622300" marR="5080" indent="-609600">
              <a:lnSpc>
                <a:spcPts val="3000"/>
              </a:lnSpc>
              <a:spcBef>
                <a:spcPts val="509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621665" algn="l"/>
                <a:tab pos="622300" algn="l"/>
              </a:tabLst>
            </a:pPr>
            <a:r>
              <a:rPr sz="2800" b="1" spc="-5" dirty="0">
                <a:latin typeface="Cambria"/>
                <a:cs typeface="Cambria"/>
              </a:rPr>
              <a:t>Швидкості</a:t>
            </a:r>
            <a:r>
              <a:rPr sz="2800" b="1" spc="210" dirty="0">
                <a:latin typeface="Cambria"/>
                <a:cs typeface="Cambria"/>
              </a:rPr>
              <a:t> </a:t>
            </a:r>
            <a:r>
              <a:rPr sz="2800" b="1" spc="5" dirty="0">
                <a:latin typeface="Cambria"/>
                <a:cs typeface="Cambria"/>
              </a:rPr>
              <a:t>спонтанной</a:t>
            </a:r>
            <a:r>
              <a:rPr sz="2800" b="1" spc="240" dirty="0">
                <a:latin typeface="Cambria"/>
                <a:cs typeface="Cambria"/>
              </a:rPr>
              <a:t> </a:t>
            </a:r>
            <a:r>
              <a:rPr sz="2800" b="1" spc="-10" dirty="0">
                <a:latin typeface="Cambria"/>
                <a:cs typeface="Cambria"/>
              </a:rPr>
              <a:t>діастолічної </a:t>
            </a:r>
            <a:r>
              <a:rPr sz="2800" b="1" spc="-600" dirty="0">
                <a:latin typeface="Cambria"/>
                <a:cs typeface="Cambria"/>
              </a:rPr>
              <a:t> </a:t>
            </a:r>
            <a:r>
              <a:rPr sz="2800" b="1" spc="-5" dirty="0">
                <a:latin typeface="Cambria"/>
                <a:cs typeface="Cambria"/>
              </a:rPr>
              <a:t>деполяризації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B0B0B0"/>
              </a:buClr>
              <a:buFont typeface="Wingdings"/>
              <a:buChar char=""/>
            </a:pPr>
            <a:endParaRPr sz="3650">
              <a:latin typeface="Cambria"/>
              <a:cs typeface="Cambria"/>
            </a:endParaRPr>
          </a:p>
          <a:p>
            <a:pPr marL="622300" marR="345440" indent="-609600">
              <a:lnSpc>
                <a:spcPts val="3070"/>
              </a:lnSpc>
              <a:buClr>
                <a:srgbClr val="B0B0B0"/>
              </a:buClr>
              <a:buSzPct val="89285"/>
              <a:buFont typeface="Wingdings"/>
              <a:buChar char=""/>
              <a:tabLst>
                <a:tab pos="621665" algn="l"/>
                <a:tab pos="622300" algn="l"/>
              </a:tabLst>
            </a:pPr>
            <a:r>
              <a:rPr sz="2800" b="1" dirty="0">
                <a:latin typeface="Cambria"/>
                <a:cs typeface="Cambria"/>
              </a:rPr>
              <a:t>Рівня</a:t>
            </a:r>
            <a:r>
              <a:rPr sz="2800" b="1" spc="229" dirty="0">
                <a:latin typeface="Cambria"/>
                <a:cs typeface="Cambria"/>
              </a:rPr>
              <a:t> </a:t>
            </a:r>
            <a:r>
              <a:rPr sz="2800" b="1" spc="-5" dirty="0">
                <a:latin typeface="Cambria"/>
                <a:cs typeface="Cambria"/>
              </a:rPr>
              <a:t>мембранного</a:t>
            </a:r>
            <a:r>
              <a:rPr sz="2800" b="1" spc="280" dirty="0">
                <a:latin typeface="Cambria"/>
                <a:cs typeface="Cambria"/>
              </a:rPr>
              <a:t> </a:t>
            </a:r>
            <a:r>
              <a:rPr sz="2800" b="1" spc="5" dirty="0">
                <a:latin typeface="Cambria"/>
                <a:cs typeface="Cambria"/>
              </a:rPr>
              <a:t>ПП</a:t>
            </a:r>
            <a:r>
              <a:rPr sz="2800" b="1" spc="220" dirty="0">
                <a:latin typeface="Cambria"/>
                <a:cs typeface="Cambria"/>
              </a:rPr>
              <a:t> </a:t>
            </a:r>
            <a:r>
              <a:rPr sz="2800" b="1" dirty="0">
                <a:latin typeface="Cambria"/>
                <a:cs typeface="Cambria"/>
              </a:rPr>
              <a:t>клітин</a:t>
            </a:r>
            <a:r>
              <a:rPr sz="2800" b="1" spc="235" dirty="0">
                <a:latin typeface="Cambria"/>
                <a:cs typeface="Cambria"/>
              </a:rPr>
              <a:t> </a:t>
            </a:r>
            <a:r>
              <a:rPr sz="2800" b="1" dirty="0">
                <a:latin typeface="Cambria"/>
                <a:cs typeface="Cambria"/>
              </a:rPr>
              <a:t>СА</a:t>
            </a:r>
            <a:r>
              <a:rPr sz="2800" b="1" dirty="0">
                <a:latin typeface="Constantia"/>
                <a:cs typeface="Constantia"/>
              </a:rPr>
              <a:t>- </a:t>
            </a:r>
            <a:r>
              <a:rPr sz="2800" b="1" spc="-655" dirty="0">
                <a:latin typeface="Constantia"/>
                <a:cs typeface="Constantia"/>
              </a:rPr>
              <a:t> </a:t>
            </a:r>
            <a:r>
              <a:rPr sz="2800" b="1" dirty="0">
                <a:latin typeface="Cambria"/>
                <a:cs typeface="Cambria"/>
              </a:rPr>
              <a:t>вузла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B0B0B0"/>
              </a:buClr>
              <a:buFont typeface="Wingdings"/>
              <a:buChar char=""/>
            </a:pPr>
            <a:endParaRPr sz="3750">
              <a:latin typeface="Cambria"/>
              <a:cs typeface="Cambria"/>
            </a:endParaRPr>
          </a:p>
          <a:p>
            <a:pPr marL="622300" marR="424180" indent="-609600">
              <a:lnSpc>
                <a:spcPts val="3000"/>
              </a:lnSpc>
              <a:spcBef>
                <a:spcPts val="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621665" algn="l"/>
                <a:tab pos="622300" algn="l"/>
              </a:tabLst>
            </a:pPr>
            <a:r>
              <a:rPr sz="2800" b="1" dirty="0">
                <a:latin typeface="Cambria"/>
                <a:cs typeface="Cambria"/>
              </a:rPr>
              <a:t>Величини</a:t>
            </a:r>
            <a:r>
              <a:rPr sz="2800" b="1" spc="215" dirty="0">
                <a:latin typeface="Cambria"/>
                <a:cs typeface="Cambria"/>
              </a:rPr>
              <a:t> </a:t>
            </a:r>
            <a:r>
              <a:rPr sz="2800" b="1" spc="-5" dirty="0">
                <a:latin typeface="Cambria"/>
                <a:cs typeface="Cambria"/>
              </a:rPr>
              <a:t>порогового</a:t>
            </a:r>
            <a:r>
              <a:rPr sz="2800" b="1" spc="260" dirty="0">
                <a:latin typeface="Cambria"/>
                <a:cs typeface="Cambria"/>
              </a:rPr>
              <a:t> </a:t>
            </a:r>
            <a:r>
              <a:rPr sz="2800" b="1" spc="-15" dirty="0">
                <a:latin typeface="Cambria"/>
                <a:cs typeface="Cambria"/>
              </a:rPr>
              <a:t>потенціалу </a:t>
            </a:r>
            <a:r>
              <a:rPr sz="2800" b="1" spc="-605" dirty="0">
                <a:latin typeface="Cambria"/>
                <a:cs typeface="Cambria"/>
              </a:rPr>
              <a:t> </a:t>
            </a:r>
            <a:r>
              <a:rPr sz="2800" b="1" spc="-30" dirty="0">
                <a:latin typeface="Cambria"/>
                <a:cs typeface="Cambria"/>
              </a:rPr>
              <a:t>збудження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435" y="157353"/>
            <a:ext cx="7907020" cy="5762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3990">
              <a:lnSpc>
                <a:spcPct val="100000"/>
              </a:lnSpc>
              <a:spcBef>
                <a:spcPts val="95"/>
              </a:spcBef>
            </a:pPr>
            <a:r>
              <a:rPr sz="2500" b="1" spc="-10" dirty="0">
                <a:solidFill>
                  <a:srgbClr val="FF3300"/>
                </a:solidFill>
                <a:latin typeface="Times New Roman"/>
                <a:cs typeface="Times New Roman"/>
              </a:rPr>
              <a:t>Підвищення </a:t>
            </a:r>
            <a:r>
              <a:rPr sz="2500" b="1" spc="-30" dirty="0">
                <a:solidFill>
                  <a:srgbClr val="FF3300"/>
                </a:solidFill>
                <a:latin typeface="Times New Roman"/>
                <a:cs typeface="Times New Roman"/>
              </a:rPr>
              <a:t>автоматизму СА-вузла </a:t>
            </a:r>
            <a:r>
              <a:rPr sz="2500" b="1" spc="-15" dirty="0">
                <a:solidFill>
                  <a:srgbClr val="FF3300"/>
                </a:solidFill>
                <a:latin typeface="Times New Roman"/>
                <a:cs typeface="Times New Roman"/>
              </a:rPr>
              <a:t>або </a:t>
            </a:r>
            <a:r>
              <a:rPr sz="2500" b="1" spc="-10" dirty="0">
                <a:solidFill>
                  <a:srgbClr val="FF3300"/>
                </a:solidFill>
                <a:latin typeface="Times New Roman"/>
                <a:cs typeface="Times New Roman"/>
              </a:rPr>
              <a:t>ектопічних </a:t>
            </a:r>
            <a:r>
              <a:rPr sz="2500" b="1" spc="-5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500" b="1" dirty="0">
                <a:solidFill>
                  <a:srgbClr val="FF3300"/>
                </a:solidFill>
                <a:latin typeface="Times New Roman"/>
                <a:cs typeface="Times New Roman"/>
              </a:rPr>
              <a:t>центрів </a:t>
            </a:r>
            <a:r>
              <a:rPr sz="2500" b="1" spc="-10" dirty="0">
                <a:solidFill>
                  <a:srgbClr val="FF3300"/>
                </a:solidFill>
                <a:latin typeface="Times New Roman"/>
                <a:cs typeface="Times New Roman"/>
              </a:rPr>
              <a:t>II </a:t>
            </a:r>
            <a:r>
              <a:rPr sz="2500" b="1" spc="-5" dirty="0">
                <a:solidFill>
                  <a:srgbClr val="FF3300"/>
                </a:solidFill>
                <a:latin typeface="Times New Roman"/>
                <a:cs typeface="Times New Roman"/>
              </a:rPr>
              <a:t>і </a:t>
            </a:r>
            <a:r>
              <a:rPr sz="2500" b="1" spc="-15" dirty="0">
                <a:solidFill>
                  <a:srgbClr val="FF3300"/>
                </a:solidFill>
                <a:latin typeface="Times New Roman"/>
                <a:cs typeface="Times New Roman"/>
              </a:rPr>
              <a:t>III </a:t>
            </a:r>
            <a:r>
              <a:rPr sz="2500" b="1" spc="-10" dirty="0">
                <a:solidFill>
                  <a:srgbClr val="FF3300"/>
                </a:solidFill>
                <a:latin typeface="Times New Roman"/>
                <a:cs typeface="Times New Roman"/>
              </a:rPr>
              <a:t>порядку найбільш </a:t>
            </a:r>
            <a:r>
              <a:rPr sz="2500" b="1" dirty="0">
                <a:solidFill>
                  <a:srgbClr val="FF3300"/>
                </a:solidFill>
                <a:latin typeface="Times New Roman"/>
                <a:cs typeface="Times New Roman"/>
              </a:rPr>
              <a:t>часто </a:t>
            </a:r>
            <a:r>
              <a:rPr sz="2500" b="1" spc="-10" dirty="0">
                <a:solidFill>
                  <a:srgbClr val="FF3300"/>
                </a:solidFill>
                <a:latin typeface="Times New Roman"/>
                <a:cs typeface="Times New Roman"/>
              </a:rPr>
              <a:t>викликається </a:t>
            </a:r>
            <a:r>
              <a:rPr sz="2500" b="1" spc="-61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500" b="1" spc="-15" dirty="0">
                <a:solidFill>
                  <a:srgbClr val="FF3300"/>
                </a:solidFill>
                <a:latin typeface="Times New Roman"/>
                <a:cs typeface="Times New Roman"/>
              </a:rPr>
              <a:t>наступними</a:t>
            </a:r>
            <a:r>
              <a:rPr sz="2500" b="1" spc="-9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500" b="1" spc="-5" dirty="0">
                <a:solidFill>
                  <a:srgbClr val="FF3300"/>
                </a:solidFill>
                <a:latin typeface="Times New Roman"/>
                <a:cs typeface="Times New Roman"/>
              </a:rPr>
              <a:t>причинами: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15" dirty="0">
                <a:latin typeface="Cambria"/>
                <a:cs typeface="Cambria"/>
              </a:rPr>
              <a:t>Високою</a:t>
            </a:r>
            <a:r>
              <a:rPr sz="2800" b="1" spc="220" dirty="0">
                <a:latin typeface="Cambria"/>
                <a:cs typeface="Cambria"/>
              </a:rPr>
              <a:t> </a:t>
            </a:r>
            <a:r>
              <a:rPr sz="2800" b="1" spc="-10" dirty="0">
                <a:latin typeface="Cambria"/>
                <a:cs typeface="Cambria"/>
              </a:rPr>
              <a:t>концентрацією</a:t>
            </a:r>
            <a:r>
              <a:rPr sz="2800" b="1" spc="229" dirty="0">
                <a:latin typeface="Cambria"/>
                <a:cs typeface="Cambria"/>
              </a:rPr>
              <a:t> </a:t>
            </a:r>
            <a:r>
              <a:rPr sz="2800" b="1" spc="-25" dirty="0">
                <a:latin typeface="Cambria"/>
                <a:cs typeface="Cambria"/>
              </a:rPr>
              <a:t>катехоламінів</a:t>
            </a:r>
            <a:endParaRPr sz="2800">
              <a:latin typeface="Cambria"/>
              <a:cs typeface="Cambria"/>
            </a:endParaRPr>
          </a:p>
          <a:p>
            <a:pPr marL="356870">
              <a:lnSpc>
                <a:spcPct val="100000"/>
              </a:lnSpc>
            </a:pPr>
            <a:r>
              <a:rPr sz="2800" spc="-5" dirty="0">
                <a:latin typeface="Trebuchet MS"/>
                <a:cs typeface="Trebuchet MS"/>
              </a:rPr>
              <a:t>(</a:t>
            </a:r>
            <a:r>
              <a:rPr sz="2800" b="1" spc="-5" dirty="0">
                <a:latin typeface="Cambria"/>
                <a:cs typeface="Cambria"/>
              </a:rPr>
              <a:t>активацією</a:t>
            </a:r>
            <a:r>
              <a:rPr sz="2800" b="1" spc="110" dirty="0">
                <a:latin typeface="Cambria"/>
                <a:cs typeface="Cambria"/>
              </a:rPr>
              <a:t> </a:t>
            </a:r>
            <a:r>
              <a:rPr sz="2800" b="1" spc="-35" dirty="0">
                <a:latin typeface="Cambria"/>
                <a:cs typeface="Cambria"/>
              </a:rPr>
              <a:t>САС</a:t>
            </a:r>
            <a:r>
              <a:rPr sz="2800" spc="-35" dirty="0">
                <a:latin typeface="Trebuchet MS"/>
                <a:cs typeface="Trebuchet MS"/>
              </a:rPr>
              <a:t>)</a:t>
            </a:r>
            <a:endParaRPr sz="2800">
              <a:latin typeface="Trebuchet MS"/>
              <a:cs typeface="Trebuchet MS"/>
            </a:endParaRPr>
          </a:p>
          <a:p>
            <a:pPr marL="356870" indent="-344805">
              <a:lnSpc>
                <a:spcPts val="3350"/>
              </a:lnSpc>
              <a:spcBef>
                <a:spcPts val="72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5" dirty="0">
                <a:latin typeface="Cambria"/>
                <a:cs typeface="Cambria"/>
              </a:rPr>
              <a:t>Електролітними</a:t>
            </a:r>
            <a:r>
              <a:rPr sz="2800" b="1" spc="180" dirty="0">
                <a:latin typeface="Cambria"/>
                <a:cs typeface="Cambria"/>
              </a:rPr>
              <a:t> </a:t>
            </a:r>
            <a:r>
              <a:rPr sz="2800" b="1" spc="-10" dirty="0">
                <a:latin typeface="Cambria"/>
                <a:cs typeface="Cambria"/>
              </a:rPr>
              <a:t>порушеннями</a:t>
            </a:r>
            <a:endParaRPr sz="2800">
              <a:latin typeface="Cambria"/>
              <a:cs typeface="Cambria"/>
            </a:endParaRPr>
          </a:p>
          <a:p>
            <a:pPr marL="356870">
              <a:lnSpc>
                <a:spcPts val="3350"/>
              </a:lnSpc>
            </a:pPr>
            <a:r>
              <a:rPr sz="2800" dirty="0">
                <a:latin typeface="Trebuchet MS"/>
                <a:cs typeface="Trebuchet MS"/>
              </a:rPr>
              <a:t>(</a:t>
            </a:r>
            <a:r>
              <a:rPr sz="2800" b="1" dirty="0">
                <a:latin typeface="Cambria"/>
                <a:cs typeface="Cambria"/>
              </a:rPr>
              <a:t>гіпокаліємією</a:t>
            </a:r>
            <a:r>
              <a:rPr sz="2800" dirty="0">
                <a:latin typeface="Trebuchet MS"/>
                <a:cs typeface="Trebuchet MS"/>
              </a:rPr>
              <a:t>,</a:t>
            </a:r>
            <a:r>
              <a:rPr sz="2800" spc="-45" dirty="0">
                <a:latin typeface="Trebuchet MS"/>
                <a:cs typeface="Trebuchet MS"/>
              </a:rPr>
              <a:t> </a:t>
            </a:r>
            <a:r>
              <a:rPr sz="2800" b="1" spc="-10" dirty="0">
                <a:latin typeface="Cambria"/>
                <a:cs typeface="Cambria"/>
              </a:rPr>
              <a:t>гіперкальціємією</a:t>
            </a:r>
            <a:r>
              <a:rPr sz="2800" spc="-10" dirty="0">
                <a:latin typeface="Trebuchet MS"/>
                <a:cs typeface="Trebuchet MS"/>
              </a:rPr>
              <a:t>)</a:t>
            </a:r>
            <a:endParaRPr sz="2800">
              <a:latin typeface="Trebuchet MS"/>
              <a:cs typeface="Trebuchet MS"/>
            </a:endParaRPr>
          </a:p>
          <a:p>
            <a:pPr marL="356870" indent="-344805">
              <a:lnSpc>
                <a:spcPct val="100000"/>
              </a:lnSpc>
              <a:spcBef>
                <a:spcPts val="72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15" dirty="0">
                <a:latin typeface="Cambria"/>
                <a:cs typeface="Cambria"/>
              </a:rPr>
              <a:t>Гіпоксією</a:t>
            </a:r>
            <a:r>
              <a:rPr sz="2800" b="1" spc="200" dirty="0">
                <a:latin typeface="Cambria"/>
                <a:cs typeface="Cambria"/>
              </a:rPr>
              <a:t> </a:t>
            </a:r>
            <a:r>
              <a:rPr sz="2800" b="1" dirty="0">
                <a:latin typeface="Cambria"/>
                <a:cs typeface="Cambria"/>
              </a:rPr>
              <a:t>і</a:t>
            </a:r>
            <a:r>
              <a:rPr sz="2800" b="1" spc="270" dirty="0">
                <a:latin typeface="Cambria"/>
                <a:cs typeface="Cambria"/>
              </a:rPr>
              <a:t> </a:t>
            </a:r>
            <a:r>
              <a:rPr sz="2800" b="1" spc="-5" dirty="0">
                <a:latin typeface="Cambria"/>
                <a:cs typeface="Cambria"/>
              </a:rPr>
              <a:t>ішемією</a:t>
            </a:r>
            <a:r>
              <a:rPr sz="2800" b="1" spc="190" dirty="0">
                <a:latin typeface="Cambria"/>
                <a:cs typeface="Cambria"/>
              </a:rPr>
              <a:t> </a:t>
            </a:r>
            <a:r>
              <a:rPr sz="2800" b="1" spc="-20" dirty="0">
                <a:latin typeface="Cambria"/>
                <a:cs typeface="Cambria"/>
              </a:rPr>
              <a:t>міокарда</a:t>
            </a:r>
            <a:endParaRPr sz="2800">
              <a:latin typeface="Cambria"/>
              <a:cs typeface="Cambria"/>
            </a:endParaRPr>
          </a:p>
          <a:p>
            <a:pPr marL="356870" marR="5080" indent="-344805">
              <a:lnSpc>
                <a:spcPct val="100000"/>
              </a:lnSpc>
              <a:spcBef>
                <a:spcPts val="70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15" dirty="0">
                <a:latin typeface="Cambria"/>
                <a:cs typeface="Cambria"/>
              </a:rPr>
              <a:t>Механічним </a:t>
            </a:r>
            <a:r>
              <a:rPr sz="2800" b="1" spc="-10" dirty="0">
                <a:latin typeface="Cambria"/>
                <a:cs typeface="Cambria"/>
              </a:rPr>
              <a:t>розтягненням волокон </a:t>
            </a:r>
            <a:r>
              <a:rPr sz="2800" b="1" spc="-5" dirty="0">
                <a:latin typeface="Cambria"/>
                <a:cs typeface="Cambria"/>
              </a:rPr>
              <a:t> </a:t>
            </a:r>
            <a:r>
              <a:rPr sz="2800" b="1" spc="-20" dirty="0">
                <a:latin typeface="Cambria"/>
                <a:cs typeface="Cambria"/>
              </a:rPr>
              <a:t>міокарда</a:t>
            </a:r>
            <a:r>
              <a:rPr sz="2800" b="1" spc="225" dirty="0">
                <a:latin typeface="Cambria"/>
                <a:cs typeface="Cambria"/>
              </a:rPr>
              <a:t> </a:t>
            </a:r>
            <a:r>
              <a:rPr sz="2800" dirty="0">
                <a:latin typeface="Trebuchet MS"/>
                <a:cs typeface="Trebuchet MS"/>
              </a:rPr>
              <a:t>(</a:t>
            </a:r>
            <a:r>
              <a:rPr sz="2800" b="1" dirty="0">
                <a:latin typeface="Cambria"/>
                <a:cs typeface="Cambria"/>
              </a:rPr>
              <a:t>наприклад</a:t>
            </a:r>
            <a:r>
              <a:rPr sz="2800" dirty="0">
                <a:latin typeface="Trebuchet MS"/>
                <a:cs typeface="Trebuchet MS"/>
              </a:rPr>
              <a:t>,</a:t>
            </a:r>
            <a:r>
              <a:rPr sz="2800" spc="15" dirty="0">
                <a:latin typeface="Trebuchet MS"/>
                <a:cs typeface="Trebuchet MS"/>
              </a:rPr>
              <a:t> </a:t>
            </a:r>
            <a:r>
              <a:rPr sz="2800" b="1" dirty="0">
                <a:latin typeface="Cambria"/>
                <a:cs typeface="Cambria"/>
              </a:rPr>
              <a:t>при</a:t>
            </a:r>
            <a:r>
              <a:rPr sz="2800" b="1" spc="250" dirty="0">
                <a:latin typeface="Cambria"/>
                <a:cs typeface="Cambria"/>
              </a:rPr>
              <a:t> </a:t>
            </a:r>
            <a:r>
              <a:rPr sz="2800" b="1" spc="-5" dirty="0">
                <a:latin typeface="Cambria"/>
                <a:cs typeface="Cambria"/>
              </a:rPr>
              <a:t>дилятації</a:t>
            </a:r>
            <a:r>
              <a:rPr sz="2800" b="1" spc="195" dirty="0">
                <a:latin typeface="Cambria"/>
                <a:cs typeface="Cambria"/>
              </a:rPr>
              <a:t> </a:t>
            </a:r>
            <a:r>
              <a:rPr sz="2800" b="1" dirty="0">
                <a:latin typeface="Cambria"/>
                <a:cs typeface="Cambria"/>
              </a:rPr>
              <a:t>камер </a:t>
            </a:r>
            <a:r>
              <a:rPr sz="2800" b="1" spc="-600" dirty="0">
                <a:latin typeface="Cambria"/>
                <a:cs typeface="Cambria"/>
              </a:rPr>
              <a:t> </a:t>
            </a:r>
            <a:r>
              <a:rPr sz="2800" b="1" dirty="0">
                <a:latin typeface="Cambria"/>
                <a:cs typeface="Cambria"/>
              </a:rPr>
              <a:t>серця</a:t>
            </a:r>
            <a:r>
              <a:rPr sz="2800" dirty="0">
                <a:latin typeface="Trebuchet MS"/>
                <a:cs typeface="Trebuchet MS"/>
              </a:rPr>
              <a:t>)</a:t>
            </a:r>
            <a:endParaRPr sz="2800">
              <a:latin typeface="Trebuchet MS"/>
              <a:cs typeface="Trebuchet MS"/>
            </a:endParaRPr>
          </a:p>
          <a:p>
            <a:pPr marL="356870" indent="-344805">
              <a:lnSpc>
                <a:spcPct val="100000"/>
              </a:lnSpc>
              <a:spcBef>
                <a:spcPts val="70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15" dirty="0">
                <a:latin typeface="Cambria"/>
                <a:cs typeface="Cambria"/>
              </a:rPr>
              <a:t>Інтоксикацією</a:t>
            </a:r>
            <a:r>
              <a:rPr sz="2800" b="1" spc="195" dirty="0">
                <a:latin typeface="Cambria"/>
                <a:cs typeface="Cambria"/>
              </a:rPr>
              <a:t> </a:t>
            </a:r>
            <a:r>
              <a:rPr sz="2800" b="1" dirty="0">
                <a:latin typeface="Cambria"/>
                <a:cs typeface="Cambria"/>
              </a:rPr>
              <a:t>серцевими</a:t>
            </a:r>
            <a:r>
              <a:rPr sz="2800" b="1" spc="220" dirty="0">
                <a:latin typeface="Cambria"/>
                <a:cs typeface="Cambria"/>
              </a:rPr>
              <a:t> </a:t>
            </a:r>
            <a:r>
              <a:rPr sz="2800" b="1" spc="-30" dirty="0">
                <a:latin typeface="Cambria"/>
                <a:cs typeface="Cambria"/>
              </a:rPr>
              <a:t>глікозидами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8</a:t>
            </a:fld>
            <a:endParaRPr spc="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562603"/>
            <a:ext cx="5803900" cy="8896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3400" dirty="0"/>
              <a:t>Тригерна</a:t>
            </a:r>
            <a:r>
              <a:rPr sz="3400" spc="-95" dirty="0"/>
              <a:t> </a:t>
            </a:r>
            <a:r>
              <a:rPr sz="3400" dirty="0"/>
              <a:t>активність</a:t>
            </a:r>
            <a:endParaRPr sz="3400"/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900" dirty="0">
                <a:solidFill>
                  <a:srgbClr val="FF33CC"/>
                </a:solidFill>
              </a:rPr>
              <a:t>Виникнення</a:t>
            </a:r>
            <a:r>
              <a:rPr sz="1900" spc="-10" dirty="0">
                <a:solidFill>
                  <a:srgbClr val="FF33CC"/>
                </a:solidFill>
              </a:rPr>
              <a:t> </a:t>
            </a:r>
            <a:r>
              <a:rPr sz="1900" dirty="0">
                <a:solidFill>
                  <a:srgbClr val="FF33CC"/>
                </a:solidFill>
              </a:rPr>
              <a:t>ранніх</a:t>
            </a:r>
            <a:r>
              <a:rPr sz="1900" spc="-55" dirty="0">
                <a:solidFill>
                  <a:srgbClr val="FF33CC"/>
                </a:solidFill>
              </a:rPr>
              <a:t> </a:t>
            </a:r>
            <a:r>
              <a:rPr sz="1900" spc="-5" dirty="0">
                <a:solidFill>
                  <a:srgbClr val="FF33CC"/>
                </a:solidFill>
              </a:rPr>
              <a:t>(а)</a:t>
            </a:r>
            <a:r>
              <a:rPr sz="1900" spc="20" dirty="0">
                <a:solidFill>
                  <a:srgbClr val="FF33CC"/>
                </a:solidFill>
              </a:rPr>
              <a:t> </a:t>
            </a:r>
            <a:r>
              <a:rPr sz="1900" spc="-5" dirty="0">
                <a:solidFill>
                  <a:srgbClr val="FF33CC"/>
                </a:solidFill>
              </a:rPr>
              <a:t>і</a:t>
            </a:r>
            <a:r>
              <a:rPr sz="1900" spc="5" dirty="0">
                <a:solidFill>
                  <a:srgbClr val="FF33CC"/>
                </a:solidFill>
              </a:rPr>
              <a:t> </a:t>
            </a:r>
            <a:r>
              <a:rPr sz="1900" dirty="0">
                <a:solidFill>
                  <a:srgbClr val="FF33CC"/>
                </a:solidFill>
              </a:rPr>
              <a:t>пізніх</a:t>
            </a:r>
            <a:r>
              <a:rPr sz="1900" spc="-80" dirty="0">
                <a:solidFill>
                  <a:srgbClr val="FF33CC"/>
                </a:solidFill>
              </a:rPr>
              <a:t> </a:t>
            </a:r>
            <a:r>
              <a:rPr sz="1900" spc="-5" dirty="0">
                <a:solidFill>
                  <a:srgbClr val="FF33CC"/>
                </a:solidFill>
              </a:rPr>
              <a:t>(б)</a:t>
            </a:r>
            <a:r>
              <a:rPr sz="1900" spc="20" dirty="0">
                <a:solidFill>
                  <a:srgbClr val="FF33CC"/>
                </a:solidFill>
              </a:rPr>
              <a:t> </a:t>
            </a:r>
            <a:r>
              <a:rPr sz="1900" spc="-10" dirty="0">
                <a:solidFill>
                  <a:srgbClr val="FF33CC"/>
                </a:solidFill>
              </a:rPr>
              <a:t>постдеполяризацій</a:t>
            </a:r>
            <a:endParaRPr sz="1900"/>
          </a:p>
        </p:txBody>
      </p:sp>
      <p:grpSp>
        <p:nvGrpSpPr>
          <p:cNvPr id="3" name="object 3"/>
          <p:cNvGrpSpPr/>
          <p:nvPr/>
        </p:nvGrpSpPr>
        <p:grpSpPr>
          <a:xfrm>
            <a:off x="393191" y="2270760"/>
            <a:ext cx="8647430" cy="3274060"/>
            <a:chOff x="393191" y="2270760"/>
            <a:chExt cx="8647430" cy="32740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2270760"/>
              <a:ext cx="8570976" cy="31973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191" y="2350008"/>
              <a:ext cx="8570976" cy="319430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9</a:t>
            </a:fld>
            <a:endParaRPr spc="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781634"/>
            <a:ext cx="7533640" cy="123952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469900" marR="891540" indent="-457834" algn="just">
              <a:lnSpc>
                <a:spcPts val="2310"/>
              </a:lnSpc>
              <a:spcBef>
                <a:spcPts val="655"/>
              </a:spcBef>
            </a:pPr>
            <a:r>
              <a:rPr sz="2150" dirty="0">
                <a:solidFill>
                  <a:srgbClr val="B0B0B0"/>
                </a:solidFill>
                <a:latin typeface="Arial"/>
                <a:cs typeface="Arial"/>
              </a:rPr>
              <a:t>1.</a:t>
            </a:r>
            <a:r>
              <a:rPr sz="2150" spc="5" dirty="0">
                <a:solidFill>
                  <a:srgbClr val="B0B0B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Arial"/>
                <a:cs typeface="Arial"/>
              </a:rPr>
              <a:t>Тригерний механізм </a:t>
            </a:r>
            <a:r>
              <a:rPr sz="2400" spc="-10" dirty="0">
                <a:solidFill>
                  <a:srgbClr val="000000"/>
                </a:solidFill>
                <a:latin typeface="Arial"/>
                <a:cs typeface="Arial"/>
              </a:rPr>
              <a:t>ектопічних </a:t>
            </a:r>
            <a:r>
              <a:rPr sz="2400" spc="-15" dirty="0">
                <a:solidFill>
                  <a:srgbClr val="000000"/>
                </a:solidFill>
                <a:latin typeface="Arial"/>
                <a:cs typeface="Arial"/>
              </a:rPr>
              <a:t>аритмій </a:t>
            </a:r>
            <a:r>
              <a:rPr sz="24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(наприклад, </a:t>
            </a:r>
            <a:r>
              <a:rPr sz="2400" spc="-25" dirty="0">
                <a:solidFill>
                  <a:srgbClr val="000000"/>
                </a:solidFill>
                <a:latin typeface="Arial"/>
                <a:cs typeface="Arial"/>
              </a:rPr>
              <a:t>шлуночкової </a:t>
            </a:r>
            <a:r>
              <a:rPr sz="2400" spc="-20" dirty="0">
                <a:solidFill>
                  <a:srgbClr val="000000"/>
                </a:solidFill>
                <a:latin typeface="Arial"/>
                <a:cs typeface="Arial"/>
              </a:rPr>
              <a:t>тахікардії </a:t>
            </a:r>
            <a:r>
              <a:rPr sz="2400" spc="-10" dirty="0">
                <a:solidFill>
                  <a:srgbClr val="000000"/>
                </a:solidFill>
                <a:latin typeface="Arial"/>
                <a:cs typeface="Arial"/>
              </a:rPr>
              <a:t>типу </a:t>
            </a:r>
            <a:r>
              <a:rPr sz="2400" spc="-6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0000"/>
                </a:solidFill>
                <a:latin typeface="Arial"/>
                <a:cs typeface="Arial"/>
              </a:rPr>
              <a:t>“пірует”),</a:t>
            </a:r>
            <a:r>
              <a:rPr sz="24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000000"/>
                </a:solidFill>
                <a:latin typeface="Arial"/>
                <a:cs typeface="Arial"/>
              </a:rPr>
              <a:t>зумовлений</a:t>
            </a:r>
            <a:r>
              <a:rPr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ранньою</a:t>
            </a:r>
            <a:endParaRPr sz="2400">
              <a:latin typeface="Arial"/>
              <a:cs typeface="Arial"/>
            </a:endParaRPr>
          </a:p>
          <a:p>
            <a:pPr marL="469900" algn="just">
              <a:lnSpc>
                <a:spcPts val="2070"/>
              </a:lnSpc>
            </a:pPr>
            <a:r>
              <a:rPr sz="2400" spc="-15" dirty="0">
                <a:solidFill>
                  <a:srgbClr val="000000"/>
                </a:solidFill>
                <a:latin typeface="Arial"/>
                <a:cs typeface="Arial"/>
              </a:rPr>
              <a:t>постдеполяризацією</a:t>
            </a:r>
            <a:r>
              <a:rPr sz="24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Arial"/>
                <a:cs typeface="Arial"/>
              </a:rPr>
              <a:t>мембранного</a:t>
            </a:r>
            <a:r>
              <a:rPr sz="24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000000"/>
                </a:solidFill>
                <a:latin typeface="Arial"/>
                <a:cs typeface="Arial"/>
              </a:rPr>
              <a:t>потенціалу,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10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993139" y="1953005"/>
            <a:ext cx="7459345" cy="12693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660"/>
              </a:spcBef>
            </a:pPr>
            <a:r>
              <a:rPr sz="2400" b="1" spc="-10" dirty="0">
                <a:latin typeface="Arial"/>
                <a:cs typeface="Arial"/>
              </a:rPr>
              <a:t>частіше виникає </a:t>
            </a:r>
            <a:r>
              <a:rPr sz="2400" b="1" spc="-5" dirty="0">
                <a:latin typeface="Arial"/>
                <a:cs typeface="Arial"/>
              </a:rPr>
              <a:t>при </a:t>
            </a:r>
            <a:r>
              <a:rPr sz="2400" b="1" spc="-20" dirty="0">
                <a:latin typeface="Arial"/>
                <a:cs typeface="Arial"/>
              </a:rPr>
              <a:t>подовженому </a:t>
            </a:r>
            <a:r>
              <a:rPr sz="2400" b="1" spc="-10" dirty="0">
                <a:latin typeface="Arial"/>
                <a:cs typeface="Arial"/>
              </a:rPr>
              <a:t>інтервалі </a:t>
            </a:r>
            <a:r>
              <a:rPr sz="2400" b="1" dirty="0">
                <a:latin typeface="Arial"/>
                <a:cs typeface="Arial"/>
              </a:rPr>
              <a:t>Q–Т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або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низькій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внутрішньоклітинній</a:t>
            </a:r>
            <a:r>
              <a:rPr sz="2400" b="1" spc="1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концентрації</a:t>
            </a:r>
            <a:endParaRPr sz="2400">
              <a:latin typeface="Arial"/>
              <a:cs typeface="Arial"/>
            </a:endParaRPr>
          </a:p>
          <a:p>
            <a:pPr marL="12700" marR="1245870">
              <a:lnSpc>
                <a:spcPts val="2300"/>
              </a:lnSpc>
              <a:spcBef>
                <a:spcPts val="10"/>
              </a:spcBef>
            </a:pPr>
            <a:r>
              <a:rPr sz="2400" b="1" spc="-5" dirty="0">
                <a:latin typeface="Arial"/>
                <a:cs typeface="Arial"/>
              </a:rPr>
              <a:t>іонів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К+,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особливо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на</a:t>
            </a:r>
            <a:r>
              <a:rPr sz="2400" b="1" spc="-20" dirty="0">
                <a:latin typeface="Arial"/>
                <a:cs typeface="Arial"/>
              </a:rPr>
              <a:t> фоні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уповільнення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серцевих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скорочень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3596081"/>
            <a:ext cx="18097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-5" dirty="0">
                <a:solidFill>
                  <a:srgbClr val="B0B0B0"/>
                </a:solidFill>
                <a:latin typeface="Calibri"/>
                <a:cs typeface="Calibri"/>
              </a:rPr>
              <a:t>2.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3495497"/>
            <a:ext cx="7528559" cy="15627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337820">
              <a:lnSpc>
                <a:spcPct val="80000"/>
              </a:lnSpc>
              <a:spcBef>
                <a:spcPts val="675"/>
              </a:spcBef>
            </a:pPr>
            <a:r>
              <a:rPr sz="2400" b="1" spc="-15" dirty="0">
                <a:latin typeface="Arial"/>
                <a:cs typeface="Arial"/>
              </a:rPr>
              <a:t>Тригерний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механізм,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пов’язаний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з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пізньою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постдеполяризацією, </a:t>
            </a:r>
            <a:r>
              <a:rPr sz="2400" b="1" spc="-10" dirty="0">
                <a:latin typeface="Arial"/>
                <a:cs typeface="Arial"/>
              </a:rPr>
              <a:t>виникає </a:t>
            </a:r>
            <a:r>
              <a:rPr sz="2400" b="1" spc="-5" dirty="0">
                <a:latin typeface="Arial"/>
                <a:cs typeface="Arial"/>
              </a:rPr>
              <a:t>при </a:t>
            </a:r>
            <a:r>
              <a:rPr sz="2400" b="1" spc="-15" dirty="0">
                <a:latin typeface="Arial"/>
                <a:cs typeface="Arial"/>
              </a:rPr>
              <a:t>надмірному </a:t>
            </a:r>
            <a:r>
              <a:rPr sz="2400" b="1" spc="-10" dirty="0">
                <a:latin typeface="Arial"/>
                <a:cs typeface="Arial"/>
              </a:rPr>
              <a:t> впливі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катехоламінів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на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серце,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ішемії міокарда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і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дигіталисній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інтоксикації,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і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часто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виникає</a:t>
            </a:r>
            <a:r>
              <a:rPr sz="2400" b="1" spc="-5" dirty="0">
                <a:latin typeface="Arial"/>
                <a:cs typeface="Arial"/>
              </a:rPr>
              <a:t> на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фоні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почащення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серцевих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скорочень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435" y="108331"/>
            <a:ext cx="582358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/>
              <a:t>Механізми</a:t>
            </a:r>
            <a:r>
              <a:rPr sz="2900" spc="-105" dirty="0"/>
              <a:t> </a:t>
            </a:r>
            <a:r>
              <a:rPr sz="2900" dirty="0"/>
              <a:t>порушення</a:t>
            </a:r>
            <a:r>
              <a:rPr sz="2900" spc="-65" dirty="0"/>
              <a:t> </a:t>
            </a:r>
            <a:r>
              <a:rPr sz="2900" spc="-5" dirty="0"/>
              <a:t>провідності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535635" y="570433"/>
            <a:ext cx="8154670" cy="4791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95"/>
              </a:spcBef>
            </a:pPr>
            <a:r>
              <a:rPr sz="1800" b="1" spc="-75" dirty="0">
                <a:latin typeface="Arial"/>
                <a:cs typeface="Arial"/>
              </a:rPr>
              <a:t>1</a:t>
            </a:r>
            <a:r>
              <a:rPr sz="2000" b="1" spc="-75" dirty="0">
                <a:latin typeface="Arial"/>
                <a:cs typeface="Arial"/>
              </a:rPr>
              <a:t>.</a:t>
            </a:r>
            <a:r>
              <a:rPr sz="2000" b="1" spc="-320" dirty="0">
                <a:latin typeface="Arial"/>
                <a:cs typeface="Arial"/>
              </a:rPr>
              <a:t> </a:t>
            </a:r>
            <a:r>
              <a:rPr sz="2000" b="1" spc="-220" dirty="0">
                <a:latin typeface="Arial"/>
                <a:cs typeface="Arial"/>
              </a:rPr>
              <a:t>Основними</a:t>
            </a:r>
            <a:r>
              <a:rPr sz="2000" b="1" spc="-335" dirty="0">
                <a:latin typeface="Arial"/>
                <a:cs typeface="Arial"/>
              </a:rPr>
              <a:t> </a:t>
            </a:r>
            <a:r>
              <a:rPr sz="2000" b="1" spc="-220" dirty="0">
                <a:latin typeface="Arial"/>
                <a:cs typeface="Arial"/>
              </a:rPr>
              <a:t>механізмами</a:t>
            </a:r>
            <a:r>
              <a:rPr sz="2000" b="1" spc="-340" dirty="0">
                <a:latin typeface="Arial"/>
                <a:cs typeface="Arial"/>
              </a:rPr>
              <a:t> </a:t>
            </a:r>
            <a:r>
              <a:rPr sz="2000" b="1" spc="-210" dirty="0">
                <a:latin typeface="Arial"/>
                <a:cs typeface="Arial"/>
              </a:rPr>
              <a:t>порушення</a:t>
            </a:r>
            <a:r>
              <a:rPr sz="2000" b="1" spc="-415" dirty="0">
                <a:latin typeface="Arial"/>
                <a:cs typeface="Arial"/>
              </a:rPr>
              <a:t> </a:t>
            </a:r>
            <a:r>
              <a:rPr sz="2000" b="1" spc="-185" dirty="0">
                <a:latin typeface="Arial"/>
                <a:cs typeface="Arial"/>
              </a:rPr>
              <a:t>провідності</a:t>
            </a:r>
            <a:r>
              <a:rPr sz="2000" b="1" spc="-385" dirty="0">
                <a:latin typeface="Arial"/>
                <a:cs typeface="Arial"/>
              </a:rPr>
              <a:t> </a:t>
            </a:r>
            <a:r>
              <a:rPr sz="2000" b="1" spc="-220" dirty="0">
                <a:latin typeface="Arial"/>
                <a:cs typeface="Arial"/>
              </a:rPr>
              <a:t>збудження</a:t>
            </a:r>
            <a:r>
              <a:rPr sz="2000" b="1" spc="-400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посерцевому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ts val="2160"/>
              </a:lnSpc>
            </a:pPr>
            <a:r>
              <a:rPr sz="2000" b="1" spc="-245" dirty="0">
                <a:latin typeface="Arial"/>
                <a:cs typeface="Arial"/>
              </a:rPr>
              <a:t>в</a:t>
            </a:r>
            <a:r>
              <a:rPr sz="2000" b="1" spc="-260" dirty="0">
                <a:latin typeface="Arial"/>
                <a:cs typeface="Arial"/>
              </a:rPr>
              <a:t>о</a:t>
            </a:r>
            <a:r>
              <a:rPr sz="2000" b="1" spc="-245" dirty="0">
                <a:latin typeface="Arial"/>
                <a:cs typeface="Arial"/>
              </a:rPr>
              <a:t>л</a:t>
            </a:r>
            <a:r>
              <a:rPr sz="2000" b="1" spc="-215" dirty="0">
                <a:latin typeface="Arial"/>
                <a:cs typeface="Arial"/>
              </a:rPr>
              <a:t>о</a:t>
            </a:r>
            <a:r>
              <a:rPr sz="2000" b="1" spc="-210" dirty="0">
                <a:latin typeface="Arial"/>
                <a:cs typeface="Arial"/>
              </a:rPr>
              <a:t>к</a:t>
            </a:r>
            <a:r>
              <a:rPr sz="2000" b="1" spc="-225" dirty="0">
                <a:latin typeface="Arial"/>
                <a:cs typeface="Arial"/>
              </a:rPr>
              <a:t>н</a:t>
            </a:r>
            <a:r>
              <a:rPr sz="2000" b="1" spc="-5" dirty="0">
                <a:latin typeface="Arial"/>
                <a:cs typeface="Arial"/>
              </a:rPr>
              <a:t>у</a:t>
            </a:r>
            <a:r>
              <a:rPr sz="2000" b="1" spc="-355" dirty="0">
                <a:latin typeface="Arial"/>
                <a:cs typeface="Arial"/>
              </a:rPr>
              <a:t> </a:t>
            </a:r>
            <a:r>
              <a:rPr sz="2000" b="1" spc="-170" dirty="0">
                <a:latin typeface="Arial"/>
                <a:cs typeface="Arial"/>
              </a:rPr>
              <a:t>є:</a:t>
            </a:r>
            <a:endParaRPr sz="2000">
              <a:latin typeface="Arial"/>
              <a:cs typeface="Arial"/>
            </a:endParaRPr>
          </a:p>
          <a:p>
            <a:pPr marL="356870" marR="263525" indent="-344805">
              <a:lnSpc>
                <a:spcPct val="79500"/>
              </a:lnSpc>
              <a:spcBef>
                <a:spcPts val="490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-204" dirty="0">
                <a:latin typeface="Microsoft Sans Serif"/>
                <a:cs typeface="Microsoft Sans Serif"/>
              </a:rPr>
              <a:t>Трансформація </a:t>
            </a:r>
            <a:r>
              <a:rPr sz="2000" spc="-200" dirty="0">
                <a:latin typeface="Microsoft Sans Serif"/>
                <a:cs typeface="Microsoft Sans Serif"/>
              </a:rPr>
              <a:t>клітин “швидкої </a:t>
            </a:r>
            <a:r>
              <a:rPr sz="2000" spc="-170" dirty="0">
                <a:latin typeface="Microsoft Sans Serif"/>
                <a:cs typeface="Microsoft Sans Serif"/>
              </a:rPr>
              <a:t>відповіді” </a:t>
            </a:r>
            <a:r>
              <a:rPr sz="2000" spc="-155" dirty="0">
                <a:latin typeface="Microsoft Sans Serif"/>
                <a:cs typeface="Microsoft Sans Serif"/>
              </a:rPr>
              <a:t>вклітини </a:t>
            </a:r>
            <a:r>
              <a:rPr sz="2000" spc="-175" dirty="0">
                <a:latin typeface="Microsoft Sans Serif"/>
                <a:cs typeface="Microsoft Sans Serif"/>
              </a:rPr>
              <a:t>“повільної </a:t>
            </a:r>
            <a:r>
              <a:rPr sz="2000" spc="-170" dirty="0">
                <a:latin typeface="Microsoft Sans Serif"/>
                <a:cs typeface="Microsoft Sans Serif"/>
              </a:rPr>
              <a:t>відповіді” зрізко </a:t>
            </a:r>
            <a:r>
              <a:rPr sz="2000" spc="-165" dirty="0">
                <a:latin typeface="Microsoft Sans Serif"/>
                <a:cs typeface="Microsoft Sans Serif"/>
              </a:rPr>
              <a:t> </a:t>
            </a:r>
            <a:r>
              <a:rPr sz="2000" spc="-204" dirty="0">
                <a:latin typeface="Microsoft Sans Serif"/>
                <a:cs typeface="Microsoft Sans Serif"/>
              </a:rPr>
              <a:t>сниженоюшвидкістю </a:t>
            </a:r>
            <a:r>
              <a:rPr sz="2000" spc="-200" dirty="0">
                <a:latin typeface="Microsoft Sans Serif"/>
                <a:cs typeface="Microsoft Sans Serif"/>
              </a:rPr>
              <a:t>деполяризації </a:t>
            </a:r>
            <a:r>
              <a:rPr sz="2000" spc="-204" dirty="0">
                <a:latin typeface="Microsoft Sans Serif"/>
                <a:cs typeface="Microsoft Sans Serif"/>
              </a:rPr>
              <a:t>волокна, </a:t>
            </a:r>
            <a:r>
              <a:rPr sz="2000" spc="-150" dirty="0">
                <a:latin typeface="Microsoft Sans Serif"/>
                <a:cs typeface="Microsoft Sans Serif"/>
              </a:rPr>
              <a:t>щочастішевсього </a:t>
            </a:r>
            <a:r>
              <a:rPr sz="2000" spc="-165" dirty="0">
                <a:latin typeface="Microsoft Sans Serif"/>
                <a:cs typeface="Microsoft Sans Serif"/>
              </a:rPr>
              <a:t>пов’язанозі </a:t>
            </a:r>
            <a:r>
              <a:rPr sz="2000" spc="-160" dirty="0">
                <a:latin typeface="Microsoft Sans Serif"/>
                <a:cs typeface="Microsoft Sans Serif"/>
              </a:rPr>
              <a:t> </a:t>
            </a:r>
            <a:r>
              <a:rPr sz="2000" spc="-195" dirty="0">
                <a:latin typeface="Microsoft Sans Serif"/>
                <a:cs typeface="Microsoft Sans Serif"/>
              </a:rPr>
              <a:t>зменшеннямнегативних</a:t>
            </a:r>
            <a:r>
              <a:rPr sz="2000" spc="-260" dirty="0">
                <a:latin typeface="Microsoft Sans Serif"/>
                <a:cs typeface="Microsoft Sans Serif"/>
              </a:rPr>
              <a:t> </a:t>
            </a:r>
            <a:r>
              <a:rPr sz="2000" spc="-195" dirty="0">
                <a:latin typeface="Microsoft Sans Serif"/>
                <a:cs typeface="Microsoft Sans Serif"/>
              </a:rPr>
              <a:t>значень</a:t>
            </a:r>
            <a:r>
              <a:rPr sz="2000" spc="-254" dirty="0">
                <a:latin typeface="Microsoft Sans Serif"/>
                <a:cs typeface="Microsoft Sans Serif"/>
              </a:rPr>
              <a:t> </a:t>
            </a:r>
            <a:r>
              <a:rPr sz="2000" spc="-185" dirty="0">
                <a:latin typeface="Microsoft Sans Serif"/>
                <a:cs typeface="Microsoft Sans Serif"/>
              </a:rPr>
              <a:t>потенціалу</a:t>
            </a:r>
            <a:r>
              <a:rPr sz="2000" spc="-235" dirty="0">
                <a:latin typeface="Microsoft Sans Serif"/>
                <a:cs typeface="Microsoft Sans Serif"/>
              </a:rPr>
              <a:t> </a:t>
            </a:r>
            <a:r>
              <a:rPr sz="2000" spc="-195" dirty="0">
                <a:latin typeface="Microsoft Sans Serif"/>
                <a:cs typeface="Microsoft Sans Serif"/>
              </a:rPr>
              <a:t>спокою</a:t>
            </a:r>
            <a:endParaRPr sz="20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80000"/>
              </a:lnSpc>
              <a:spcBef>
                <a:spcPts val="50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-225" dirty="0">
                <a:latin typeface="Microsoft Sans Serif"/>
                <a:cs typeface="Microsoft Sans Serif"/>
              </a:rPr>
              <a:t>Декрементне</a:t>
            </a:r>
            <a:r>
              <a:rPr sz="2000" spc="-290" dirty="0">
                <a:latin typeface="Microsoft Sans Serif"/>
                <a:cs typeface="Microsoft Sans Serif"/>
              </a:rPr>
              <a:t> </a:t>
            </a:r>
            <a:r>
              <a:rPr sz="2000" spc="-180" dirty="0">
                <a:latin typeface="Microsoft Sans Serif"/>
                <a:cs typeface="Microsoft Sans Serif"/>
              </a:rPr>
              <a:t>(затухаюче)</a:t>
            </a:r>
            <a:r>
              <a:rPr sz="2000" spc="-305" dirty="0">
                <a:latin typeface="Microsoft Sans Serif"/>
                <a:cs typeface="Microsoft Sans Serif"/>
              </a:rPr>
              <a:t> </a:t>
            </a:r>
            <a:r>
              <a:rPr sz="2000" spc="-185" dirty="0">
                <a:latin typeface="Microsoft Sans Serif"/>
                <a:cs typeface="Microsoft Sans Serif"/>
              </a:rPr>
              <a:t>проведення</a:t>
            </a:r>
            <a:r>
              <a:rPr sz="2000" spc="-335" dirty="0">
                <a:latin typeface="Microsoft Sans Serif"/>
                <a:cs typeface="Microsoft Sans Serif"/>
              </a:rPr>
              <a:t> </a:t>
            </a:r>
            <a:r>
              <a:rPr sz="2000" spc="-170" dirty="0">
                <a:latin typeface="Microsoft Sans Serif"/>
                <a:cs typeface="Microsoft Sans Serif"/>
              </a:rPr>
              <a:t>збудженняпо</a:t>
            </a:r>
            <a:r>
              <a:rPr sz="2000" spc="-270" dirty="0">
                <a:latin typeface="Microsoft Sans Serif"/>
                <a:cs typeface="Microsoft Sans Serif"/>
              </a:rPr>
              <a:t> </a:t>
            </a:r>
            <a:r>
              <a:rPr sz="2000" spc="-200" dirty="0">
                <a:latin typeface="Microsoft Sans Serif"/>
                <a:cs typeface="Microsoft Sans Serif"/>
              </a:rPr>
              <a:t>серцевому</a:t>
            </a:r>
            <a:r>
              <a:rPr sz="2000" spc="-180" dirty="0">
                <a:latin typeface="Microsoft Sans Serif"/>
                <a:cs typeface="Microsoft Sans Serif"/>
              </a:rPr>
              <a:t> </a:t>
            </a:r>
            <a:r>
              <a:rPr sz="2000" spc="-175" dirty="0">
                <a:latin typeface="Microsoft Sans Serif"/>
                <a:cs typeface="Microsoft Sans Serif"/>
              </a:rPr>
              <a:t>волокну,</a:t>
            </a:r>
            <a:r>
              <a:rPr sz="2000" spc="-30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</a:t>
            </a:r>
            <a:r>
              <a:rPr sz="2000" spc="-240" dirty="0">
                <a:latin typeface="Microsoft Sans Serif"/>
                <a:cs typeface="Microsoft Sans Serif"/>
              </a:rPr>
              <a:t> </a:t>
            </a:r>
            <a:r>
              <a:rPr sz="2000" spc="-225" dirty="0">
                <a:latin typeface="Microsoft Sans Serif"/>
                <a:cs typeface="Microsoft Sans Serif"/>
              </a:rPr>
              <a:t>тому </a:t>
            </a:r>
            <a:r>
              <a:rPr sz="2000" spc="-220" dirty="0">
                <a:latin typeface="Microsoft Sans Serif"/>
                <a:cs typeface="Microsoft Sans Serif"/>
              </a:rPr>
              <a:t> </a:t>
            </a:r>
            <a:r>
              <a:rPr sz="2000" spc="-170" dirty="0">
                <a:latin typeface="Microsoft Sans Serif"/>
                <a:cs typeface="Microsoft Sans Serif"/>
              </a:rPr>
              <a:t>числі </a:t>
            </a:r>
            <a:r>
              <a:rPr sz="2000" spc="-204" dirty="0">
                <a:latin typeface="Microsoft Sans Serif"/>
                <a:cs typeface="Microsoft Sans Serif"/>
              </a:rPr>
              <a:t>неравномірне </a:t>
            </a:r>
            <a:r>
              <a:rPr sz="2000" spc="-200" dirty="0">
                <a:latin typeface="Microsoft Sans Serif"/>
                <a:cs typeface="Microsoft Sans Serif"/>
              </a:rPr>
              <a:t>декрементнепроведення </a:t>
            </a:r>
            <a:r>
              <a:rPr sz="2000" spc="-195" dirty="0">
                <a:latin typeface="Microsoft Sans Serif"/>
                <a:cs typeface="Microsoft Sans Serif"/>
              </a:rPr>
              <a:t>подекільком, </a:t>
            </a:r>
            <a:r>
              <a:rPr sz="2000" spc="-210" dirty="0">
                <a:latin typeface="Microsoft Sans Serif"/>
                <a:cs typeface="Microsoft Sans Serif"/>
              </a:rPr>
              <a:t>паралельно </a:t>
            </a:r>
            <a:r>
              <a:rPr sz="2000" spc="-204" dirty="0">
                <a:latin typeface="Microsoft Sans Serif"/>
                <a:cs typeface="Microsoft Sans Serif"/>
              </a:rPr>
              <a:t> </a:t>
            </a:r>
            <a:r>
              <a:rPr sz="2000" spc="-210" dirty="0">
                <a:latin typeface="Microsoft Sans Serif"/>
                <a:cs typeface="Microsoft Sans Serif"/>
              </a:rPr>
              <a:t>розташованимволокнам,</a:t>
            </a:r>
            <a:r>
              <a:rPr sz="2000" spc="-204" dirty="0">
                <a:latin typeface="Microsoft Sans Serif"/>
                <a:cs typeface="Microsoft Sans Serif"/>
              </a:rPr>
              <a:t> </a:t>
            </a:r>
            <a:r>
              <a:rPr sz="2000" spc="-190" dirty="0">
                <a:latin typeface="Microsoft Sans Serif"/>
                <a:cs typeface="Microsoft Sans Serif"/>
              </a:rPr>
              <a:t>щопризводить </a:t>
            </a:r>
            <a:r>
              <a:rPr sz="2000" spc="-180" dirty="0">
                <a:latin typeface="Microsoft Sans Serif"/>
                <a:cs typeface="Microsoft Sans Serif"/>
              </a:rPr>
              <a:t>дорозщепленяєдиного </a:t>
            </a:r>
            <a:r>
              <a:rPr sz="2000" spc="-225" dirty="0">
                <a:latin typeface="Microsoft Sans Serif"/>
                <a:cs typeface="Microsoft Sans Serif"/>
              </a:rPr>
              <a:t>фронту </a:t>
            </a:r>
            <a:r>
              <a:rPr sz="2000" spc="-220" dirty="0">
                <a:latin typeface="Microsoft Sans Serif"/>
                <a:cs typeface="Microsoft Sans Serif"/>
              </a:rPr>
              <a:t> розповсюдження</a:t>
            </a:r>
            <a:r>
              <a:rPr sz="2000" spc="-229" dirty="0">
                <a:latin typeface="Microsoft Sans Serif"/>
                <a:cs typeface="Microsoft Sans Serif"/>
              </a:rPr>
              <a:t> </a:t>
            </a:r>
            <a:r>
              <a:rPr sz="2000" spc="-160" dirty="0">
                <a:latin typeface="Microsoft Sans Serif"/>
                <a:cs typeface="Microsoft Sans Serif"/>
              </a:rPr>
              <a:t>хвилі</a:t>
            </a:r>
            <a:r>
              <a:rPr sz="2000" spc="-195" dirty="0">
                <a:latin typeface="Microsoft Sans Serif"/>
                <a:cs typeface="Microsoft Sans Serif"/>
              </a:rPr>
              <a:t> </a:t>
            </a:r>
            <a:r>
              <a:rPr sz="2000" spc="-204" dirty="0">
                <a:latin typeface="Microsoft Sans Serif"/>
                <a:cs typeface="Microsoft Sans Serif"/>
              </a:rPr>
              <a:t>збудження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805">
              <a:lnSpc>
                <a:spcPts val="215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-200" dirty="0">
                <a:latin typeface="Microsoft Sans Serif"/>
                <a:cs typeface="Microsoft Sans Serif"/>
              </a:rPr>
              <a:t>Порушення</a:t>
            </a:r>
            <a:r>
              <a:rPr sz="2000" spc="-250" dirty="0">
                <a:latin typeface="Microsoft Sans Serif"/>
                <a:cs typeface="Microsoft Sans Serif"/>
              </a:rPr>
              <a:t> </a:t>
            </a:r>
            <a:r>
              <a:rPr sz="2000" spc="-190" dirty="0">
                <a:latin typeface="Microsoft Sans Serif"/>
                <a:cs typeface="Microsoft Sans Serif"/>
              </a:rPr>
              <a:t>електротонічної</a:t>
            </a:r>
            <a:r>
              <a:rPr sz="2000" spc="-204" dirty="0">
                <a:latin typeface="Microsoft Sans Serif"/>
                <a:cs typeface="Microsoft Sans Serif"/>
              </a:rPr>
              <a:t> </a:t>
            </a:r>
            <a:r>
              <a:rPr sz="2000" spc="-175" dirty="0">
                <a:latin typeface="Microsoft Sans Serif"/>
                <a:cs typeface="Microsoft Sans Serif"/>
              </a:rPr>
              <a:t>взаємодії</a:t>
            </a:r>
            <a:r>
              <a:rPr sz="2000" spc="-245" dirty="0">
                <a:latin typeface="Microsoft Sans Serif"/>
                <a:cs typeface="Microsoft Sans Serif"/>
              </a:rPr>
              <a:t> </a:t>
            </a:r>
            <a:r>
              <a:rPr sz="2000" spc="-165" dirty="0">
                <a:latin typeface="Microsoft Sans Serif"/>
                <a:cs typeface="Microsoft Sans Serif"/>
              </a:rPr>
              <a:t>між</a:t>
            </a:r>
            <a:r>
              <a:rPr sz="2000" spc="-300" dirty="0">
                <a:latin typeface="Microsoft Sans Serif"/>
                <a:cs typeface="Microsoft Sans Serif"/>
              </a:rPr>
              <a:t> </a:t>
            </a:r>
            <a:r>
              <a:rPr sz="2000" spc="-204" dirty="0">
                <a:latin typeface="Microsoft Sans Serif"/>
                <a:cs typeface="Microsoft Sans Serif"/>
              </a:rPr>
              <a:t>збудливими</a:t>
            </a:r>
            <a:r>
              <a:rPr sz="2000" spc="-270" dirty="0">
                <a:latin typeface="Microsoft Sans Serif"/>
                <a:cs typeface="Microsoft Sans Serif"/>
              </a:rPr>
              <a:t> </a:t>
            </a:r>
            <a:r>
              <a:rPr sz="2000" spc="-200" dirty="0">
                <a:latin typeface="Microsoft Sans Serif"/>
                <a:cs typeface="Microsoft Sans Serif"/>
              </a:rPr>
              <a:t>ділянками</a:t>
            </a:r>
            <a:r>
              <a:rPr sz="2000" spc="-305" dirty="0">
                <a:latin typeface="Microsoft Sans Serif"/>
                <a:cs typeface="Microsoft Sans Serif"/>
              </a:rPr>
              <a:t> </a:t>
            </a:r>
            <a:r>
              <a:rPr sz="2000" spc="-195" dirty="0">
                <a:latin typeface="Microsoft Sans Serif"/>
                <a:cs typeface="Microsoft Sans Serif"/>
              </a:rPr>
              <a:t>волокна</a:t>
            </a:r>
            <a:r>
              <a:rPr sz="2000" spc="-240" dirty="0">
                <a:latin typeface="Microsoft Sans Serif"/>
                <a:cs typeface="Microsoft Sans Serif"/>
              </a:rPr>
              <a:t> </a:t>
            </a:r>
            <a:r>
              <a:rPr sz="2000" spc="-75" dirty="0">
                <a:latin typeface="Microsoft Sans Serif"/>
                <a:cs typeface="Microsoft Sans Serif"/>
              </a:rPr>
              <a:t>і </a:t>
            </a:r>
            <a:endParaRPr sz="2000">
              <a:latin typeface="Microsoft Sans Serif"/>
              <a:cs typeface="Microsoft Sans Serif"/>
            </a:endParaRPr>
          </a:p>
          <a:p>
            <a:pPr marL="356870" marR="794385">
              <a:lnSpc>
                <a:spcPct val="71000"/>
              </a:lnSpc>
              <a:spcBef>
                <a:spcPts val="445"/>
              </a:spcBef>
            </a:pPr>
            <a:r>
              <a:rPr sz="2000" spc="-210" dirty="0">
                <a:latin typeface="Microsoft Sans Serif"/>
                <a:cs typeface="Microsoft Sans Serif"/>
              </a:rPr>
              <a:t>з</a:t>
            </a:r>
            <a:r>
              <a:rPr sz="2000" spc="-225" dirty="0">
                <a:latin typeface="Microsoft Sans Serif"/>
                <a:cs typeface="Microsoft Sans Serif"/>
              </a:rPr>
              <a:t>на</a:t>
            </a:r>
            <a:r>
              <a:rPr sz="2000" spc="-229" dirty="0">
                <a:latin typeface="Microsoft Sans Serif"/>
                <a:cs typeface="Microsoft Sans Serif"/>
              </a:rPr>
              <a:t>ч</a:t>
            </a:r>
            <a:r>
              <a:rPr sz="2000" spc="-225" dirty="0">
                <a:latin typeface="Microsoft Sans Serif"/>
                <a:cs typeface="Microsoft Sans Serif"/>
              </a:rPr>
              <a:t>н</a:t>
            </a:r>
            <a:r>
              <a:rPr sz="2000" spc="-5" dirty="0">
                <a:latin typeface="Microsoft Sans Serif"/>
                <a:cs typeface="Microsoft Sans Serif"/>
              </a:rPr>
              <a:t>е</a:t>
            </a:r>
            <a:r>
              <a:rPr sz="2000" spc="-305" dirty="0">
                <a:latin typeface="Microsoft Sans Serif"/>
                <a:cs typeface="Microsoft Sans Serif"/>
              </a:rPr>
              <a:t> </a:t>
            </a:r>
            <a:r>
              <a:rPr sz="2000" spc="-215" dirty="0">
                <a:latin typeface="Microsoft Sans Serif"/>
                <a:cs typeface="Microsoft Sans Serif"/>
              </a:rPr>
              <a:t>зб</a:t>
            </a:r>
            <a:r>
              <a:rPr sz="2000" spc="-200" dirty="0">
                <a:latin typeface="Microsoft Sans Serif"/>
                <a:cs typeface="Microsoft Sans Serif"/>
              </a:rPr>
              <a:t>і</a:t>
            </a:r>
            <a:r>
              <a:rPr sz="2000" spc="-235" dirty="0">
                <a:latin typeface="Microsoft Sans Serif"/>
                <a:cs typeface="Microsoft Sans Serif"/>
              </a:rPr>
              <a:t>ль</a:t>
            </a:r>
            <a:r>
              <a:rPr sz="2000" spc="-215" dirty="0">
                <a:latin typeface="Microsoft Sans Serif"/>
                <a:cs typeface="Microsoft Sans Serif"/>
              </a:rPr>
              <a:t>ш</a:t>
            </a:r>
            <a:r>
              <a:rPr sz="2000" spc="-229" dirty="0">
                <a:latin typeface="Microsoft Sans Serif"/>
                <a:cs typeface="Microsoft Sans Serif"/>
              </a:rPr>
              <a:t>енн</a:t>
            </a:r>
            <a:r>
              <a:rPr sz="2000" spc="-5" dirty="0">
                <a:latin typeface="Microsoft Sans Serif"/>
                <a:cs typeface="Microsoft Sans Serif"/>
              </a:rPr>
              <a:t>я</a:t>
            </a:r>
            <a:r>
              <a:rPr sz="2000" spc="-240" dirty="0">
                <a:latin typeface="Microsoft Sans Serif"/>
                <a:cs typeface="Microsoft Sans Serif"/>
              </a:rPr>
              <a:t> </a:t>
            </a:r>
            <a:r>
              <a:rPr sz="2000" spc="-204" dirty="0">
                <a:latin typeface="Microsoft Sans Serif"/>
                <a:cs typeface="Microsoft Sans Serif"/>
              </a:rPr>
              <a:t>е</a:t>
            </a:r>
            <a:r>
              <a:rPr sz="2000" spc="-210" dirty="0">
                <a:latin typeface="Microsoft Sans Serif"/>
                <a:cs typeface="Microsoft Sans Serif"/>
              </a:rPr>
              <a:t>л</a:t>
            </a:r>
            <a:r>
              <a:rPr sz="2000" spc="-204" dirty="0">
                <a:latin typeface="Microsoft Sans Serif"/>
                <a:cs typeface="Microsoft Sans Serif"/>
              </a:rPr>
              <a:t>е</a:t>
            </a:r>
            <a:r>
              <a:rPr sz="2000" spc="-190" dirty="0">
                <a:latin typeface="Microsoft Sans Serif"/>
                <a:cs typeface="Microsoft Sans Serif"/>
              </a:rPr>
              <a:t>к</a:t>
            </a:r>
            <a:r>
              <a:rPr sz="2000" spc="-200" dirty="0">
                <a:latin typeface="Microsoft Sans Serif"/>
                <a:cs typeface="Microsoft Sans Serif"/>
              </a:rPr>
              <a:t>т</a:t>
            </a:r>
            <a:r>
              <a:rPr sz="2000" spc="-204" dirty="0">
                <a:latin typeface="Microsoft Sans Serif"/>
                <a:cs typeface="Microsoft Sans Serif"/>
              </a:rPr>
              <a:t>р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204" dirty="0">
                <a:latin typeface="Microsoft Sans Serif"/>
                <a:cs typeface="Microsoft Sans Serif"/>
              </a:rPr>
              <a:t>чно</a:t>
            </a:r>
            <a:r>
              <a:rPr sz="2000" spc="-195" dirty="0">
                <a:latin typeface="Microsoft Sans Serif"/>
                <a:cs typeface="Microsoft Sans Serif"/>
              </a:rPr>
              <a:t>г</a:t>
            </a:r>
            <a:r>
              <a:rPr sz="2000" spc="140" dirty="0">
                <a:latin typeface="Microsoft Sans Serif"/>
                <a:cs typeface="Microsoft Sans Serif"/>
              </a:rPr>
              <a:t>о</a:t>
            </a:r>
            <a:r>
              <a:rPr sz="2000" spc="-190" dirty="0">
                <a:latin typeface="Microsoft Sans Serif"/>
                <a:cs typeface="Microsoft Sans Serif"/>
              </a:rPr>
              <a:t>с</a:t>
            </a:r>
            <a:r>
              <a:rPr sz="2000" spc="-204" dirty="0">
                <a:latin typeface="Microsoft Sans Serif"/>
                <a:cs typeface="Microsoft Sans Serif"/>
              </a:rPr>
              <a:t>про</a:t>
            </a:r>
            <a:r>
              <a:rPr sz="2000" spc="-200" dirty="0">
                <a:latin typeface="Microsoft Sans Serif"/>
                <a:cs typeface="Microsoft Sans Serif"/>
              </a:rPr>
              <a:t>т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200" dirty="0">
                <a:latin typeface="Microsoft Sans Serif"/>
                <a:cs typeface="Microsoft Sans Serif"/>
              </a:rPr>
              <a:t>в</a:t>
            </a:r>
            <a:r>
              <a:rPr sz="2000" spc="-5" dirty="0">
                <a:latin typeface="Microsoft Sans Serif"/>
                <a:cs typeface="Microsoft Sans Serif"/>
              </a:rPr>
              <a:t>у</a:t>
            </a:r>
            <a:r>
              <a:rPr sz="2000" spc="-254" dirty="0">
                <a:latin typeface="Microsoft Sans Serif"/>
                <a:cs typeface="Microsoft Sans Serif"/>
              </a:rPr>
              <a:t> </a:t>
            </a:r>
            <a:r>
              <a:rPr sz="2000" spc="-204" dirty="0">
                <a:latin typeface="Microsoft Sans Serif"/>
                <a:cs typeface="Microsoft Sans Serif"/>
              </a:rPr>
              <a:t>м</a:t>
            </a:r>
            <a:r>
              <a:rPr sz="2000" spc="-175" dirty="0">
                <a:latin typeface="Microsoft Sans Serif"/>
                <a:cs typeface="Microsoft Sans Serif"/>
              </a:rPr>
              <a:t>і</a:t>
            </a:r>
            <a:r>
              <a:rPr sz="2000" spc="-195" dirty="0">
                <a:latin typeface="Microsoft Sans Serif"/>
                <a:cs typeface="Microsoft Sans Serif"/>
              </a:rPr>
              <a:t>ж</a:t>
            </a:r>
            <a:r>
              <a:rPr sz="2000" spc="-215" dirty="0">
                <a:latin typeface="Microsoft Sans Serif"/>
                <a:cs typeface="Microsoft Sans Serif"/>
              </a:rPr>
              <a:t>к</a:t>
            </a:r>
            <a:r>
              <a:rPr sz="2000" spc="-235" dirty="0">
                <a:latin typeface="Microsoft Sans Serif"/>
                <a:cs typeface="Microsoft Sans Serif"/>
              </a:rPr>
              <a:t>л</a:t>
            </a:r>
            <a:r>
              <a:rPr sz="2000" spc="-200" dirty="0">
                <a:latin typeface="Microsoft Sans Serif"/>
                <a:cs typeface="Microsoft Sans Serif"/>
              </a:rPr>
              <a:t>іт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204" dirty="0">
                <a:latin typeface="Microsoft Sans Serif"/>
                <a:cs typeface="Microsoft Sans Serif"/>
              </a:rPr>
              <a:t>н</a:t>
            </a:r>
            <a:r>
              <a:rPr sz="2000" spc="-229" dirty="0">
                <a:latin typeface="Microsoft Sans Serif"/>
                <a:cs typeface="Microsoft Sans Serif"/>
              </a:rPr>
              <a:t>н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155" dirty="0">
                <a:latin typeface="Microsoft Sans Serif"/>
                <a:cs typeface="Microsoft Sans Serif"/>
              </a:rPr>
              <a:t>х</a:t>
            </a:r>
            <a:r>
              <a:rPr sz="2000" spc="-200" dirty="0">
                <a:latin typeface="Microsoft Sans Serif"/>
                <a:cs typeface="Microsoft Sans Serif"/>
              </a:rPr>
              <a:t>в</a:t>
            </a:r>
            <a:r>
              <a:rPr sz="2000" spc="-190" dirty="0">
                <a:latin typeface="Microsoft Sans Serif"/>
                <a:cs typeface="Microsoft Sans Serif"/>
              </a:rPr>
              <a:t>с</a:t>
            </a:r>
            <a:r>
              <a:rPr sz="2000" spc="-200" dirty="0">
                <a:latin typeface="Microsoft Sans Serif"/>
                <a:cs typeface="Microsoft Sans Serif"/>
              </a:rPr>
              <a:t>т</a:t>
            </a:r>
            <a:r>
              <a:rPr sz="2000" spc="-204" dirty="0">
                <a:latin typeface="Microsoft Sans Serif"/>
                <a:cs typeface="Microsoft Sans Serif"/>
              </a:rPr>
              <a:t>а</a:t>
            </a:r>
            <a:r>
              <a:rPr sz="2000" spc="-200" dirty="0">
                <a:latin typeface="Microsoft Sans Serif"/>
                <a:cs typeface="Microsoft Sans Serif"/>
              </a:rPr>
              <a:t>в</a:t>
            </a:r>
            <a:r>
              <a:rPr sz="2000" spc="-204" dirty="0">
                <a:latin typeface="Microsoft Sans Serif"/>
                <a:cs typeface="Microsoft Sans Serif"/>
              </a:rPr>
              <a:t>н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5" dirty="0">
                <a:latin typeface="Microsoft Sans Serif"/>
                <a:cs typeface="Microsoft Sans Serif"/>
              </a:rPr>
              <a:t>х</a:t>
            </a:r>
            <a:r>
              <a:rPr sz="2000" spc="-254" dirty="0">
                <a:latin typeface="Microsoft Sans Serif"/>
                <a:cs typeface="Microsoft Sans Serif"/>
              </a:rPr>
              <a:t> </a:t>
            </a:r>
            <a:r>
              <a:rPr sz="2000" spc="-210" dirty="0">
                <a:latin typeface="Microsoft Sans Serif"/>
                <a:cs typeface="Microsoft Sans Serif"/>
              </a:rPr>
              <a:t>ди</a:t>
            </a:r>
            <a:r>
              <a:rPr sz="2000" spc="-190" dirty="0">
                <a:latin typeface="Microsoft Sans Serif"/>
                <a:cs typeface="Microsoft Sans Serif"/>
              </a:rPr>
              <a:t>ск</a:t>
            </a:r>
            <a:r>
              <a:rPr sz="2000" spc="-175" dirty="0">
                <a:latin typeface="Microsoft Sans Serif"/>
                <a:cs typeface="Microsoft Sans Serif"/>
              </a:rPr>
              <a:t>і</a:t>
            </a:r>
            <a:r>
              <a:rPr sz="2000" spc="-5" dirty="0">
                <a:latin typeface="Microsoft Sans Serif"/>
                <a:cs typeface="Microsoft Sans Serif"/>
              </a:rPr>
              <a:t>в  </a:t>
            </a:r>
            <a:r>
              <a:rPr sz="2000" spc="-150" dirty="0">
                <a:latin typeface="Microsoft Sans Serif"/>
                <a:cs typeface="Microsoft Sans Serif"/>
              </a:rPr>
              <a:t>(нексусів),</a:t>
            </a:r>
            <a:r>
              <a:rPr sz="2000" spc="-330" dirty="0">
                <a:latin typeface="Microsoft Sans Serif"/>
                <a:cs typeface="Microsoft Sans Serif"/>
              </a:rPr>
              <a:t> </a:t>
            </a:r>
            <a:r>
              <a:rPr sz="2000" spc="-165" dirty="0">
                <a:latin typeface="Microsoft Sans Serif"/>
                <a:cs typeface="Microsoft Sans Serif"/>
              </a:rPr>
              <a:t>яке</a:t>
            </a:r>
            <a:r>
              <a:rPr sz="2000" spc="-300" dirty="0">
                <a:latin typeface="Microsoft Sans Serif"/>
                <a:cs typeface="Microsoft Sans Serif"/>
              </a:rPr>
              <a:t> </a:t>
            </a:r>
            <a:r>
              <a:rPr sz="2000" spc="-185" dirty="0">
                <a:latin typeface="Microsoft Sans Serif"/>
                <a:cs typeface="Microsoft Sans Serif"/>
              </a:rPr>
              <a:t>супроводжується</a:t>
            </a:r>
            <a:r>
              <a:rPr sz="2000" spc="-335" dirty="0">
                <a:latin typeface="Microsoft Sans Serif"/>
                <a:cs typeface="Microsoft Sans Serif"/>
              </a:rPr>
              <a:t> </a:t>
            </a:r>
            <a:r>
              <a:rPr sz="2000" spc="-190" dirty="0">
                <a:latin typeface="Microsoft Sans Serif"/>
                <a:cs typeface="Microsoft Sans Serif"/>
              </a:rPr>
              <a:t>ступенеподібним</a:t>
            </a:r>
            <a:r>
              <a:rPr sz="2000" spc="-335" dirty="0">
                <a:latin typeface="Microsoft Sans Serif"/>
                <a:cs typeface="Microsoft Sans Serif"/>
              </a:rPr>
              <a:t> </a:t>
            </a:r>
            <a:r>
              <a:rPr sz="2000" spc="-200" dirty="0">
                <a:latin typeface="Microsoft Sans Serif"/>
                <a:cs typeface="Microsoft Sans Serif"/>
              </a:rPr>
              <a:t>падінням</a:t>
            </a:r>
            <a:r>
              <a:rPr sz="2000" spc="-295" dirty="0">
                <a:latin typeface="Microsoft Sans Serif"/>
                <a:cs typeface="Microsoft Sans Serif"/>
              </a:rPr>
              <a:t> </a:t>
            </a:r>
            <a:r>
              <a:rPr sz="2000" spc="-180" dirty="0">
                <a:latin typeface="Microsoft Sans Serif"/>
                <a:cs typeface="Microsoft Sans Serif"/>
              </a:rPr>
              <a:t>швидкості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ts val="2185"/>
              </a:lnSpc>
            </a:pPr>
            <a:r>
              <a:rPr sz="2000" spc="-225" dirty="0">
                <a:latin typeface="Microsoft Sans Serif"/>
                <a:cs typeface="Microsoft Sans Serif"/>
              </a:rPr>
              <a:t>про</a:t>
            </a:r>
            <a:r>
              <a:rPr sz="2000" spc="-220" dirty="0">
                <a:latin typeface="Microsoft Sans Serif"/>
                <a:cs typeface="Microsoft Sans Serif"/>
              </a:rPr>
              <a:t>в</a:t>
            </a:r>
            <a:r>
              <a:rPr sz="2000" spc="-225" dirty="0">
                <a:latin typeface="Microsoft Sans Serif"/>
                <a:cs typeface="Microsoft Sans Serif"/>
              </a:rPr>
              <a:t>е</a:t>
            </a:r>
            <a:r>
              <a:rPr sz="2000" spc="-229" dirty="0">
                <a:latin typeface="Microsoft Sans Serif"/>
                <a:cs typeface="Microsoft Sans Serif"/>
              </a:rPr>
              <a:t>д</a:t>
            </a:r>
            <a:r>
              <a:rPr sz="2000" spc="-225" dirty="0">
                <a:latin typeface="Microsoft Sans Serif"/>
                <a:cs typeface="Microsoft Sans Serif"/>
              </a:rPr>
              <a:t>ен</a:t>
            </a:r>
            <a:r>
              <a:rPr sz="2000" spc="-240" dirty="0">
                <a:latin typeface="Microsoft Sans Serif"/>
                <a:cs typeface="Microsoft Sans Serif"/>
              </a:rPr>
              <a:t>н</a:t>
            </a:r>
            <a:r>
              <a:rPr sz="2000" spc="-5" dirty="0">
                <a:latin typeface="Microsoft Sans Serif"/>
                <a:cs typeface="Microsoft Sans Serif"/>
              </a:rPr>
              <a:t>я</a:t>
            </a:r>
            <a:r>
              <a:rPr sz="2000" spc="-175" dirty="0">
                <a:latin typeface="Microsoft Sans Serif"/>
                <a:cs typeface="Microsoft Sans Serif"/>
              </a:rPr>
              <a:t> </a:t>
            </a:r>
            <a:r>
              <a:rPr sz="2000" spc="-225" dirty="0">
                <a:latin typeface="Microsoft Sans Serif"/>
                <a:cs typeface="Microsoft Sans Serif"/>
              </a:rPr>
              <a:t>п</a:t>
            </a:r>
            <a:r>
              <a:rPr sz="2000" spc="-5" dirty="0">
                <a:latin typeface="Microsoft Sans Serif"/>
                <a:cs typeface="Microsoft Sans Serif"/>
              </a:rPr>
              <a:t>о</a:t>
            </a:r>
            <a:r>
              <a:rPr sz="2000" spc="-300" dirty="0">
                <a:latin typeface="Microsoft Sans Serif"/>
                <a:cs typeface="Microsoft Sans Serif"/>
              </a:rPr>
              <a:t> </a:t>
            </a:r>
            <a:r>
              <a:rPr sz="2000" spc="-225" dirty="0">
                <a:latin typeface="Microsoft Sans Serif"/>
                <a:cs typeface="Microsoft Sans Serif"/>
              </a:rPr>
              <a:t>во</a:t>
            </a:r>
            <a:r>
              <a:rPr sz="2000" spc="-229" dirty="0">
                <a:latin typeface="Microsoft Sans Serif"/>
                <a:cs typeface="Microsoft Sans Serif"/>
              </a:rPr>
              <a:t>л</a:t>
            </a:r>
            <a:r>
              <a:rPr sz="2000" spc="-225" dirty="0">
                <a:latin typeface="Microsoft Sans Serif"/>
                <a:cs typeface="Microsoft Sans Serif"/>
              </a:rPr>
              <a:t>о</a:t>
            </a:r>
            <a:r>
              <a:rPr sz="2000" spc="-210" dirty="0">
                <a:latin typeface="Microsoft Sans Serif"/>
                <a:cs typeface="Microsoft Sans Serif"/>
              </a:rPr>
              <a:t>к</a:t>
            </a:r>
            <a:r>
              <a:rPr sz="2000" spc="-225" dirty="0">
                <a:latin typeface="Microsoft Sans Serif"/>
                <a:cs typeface="Microsoft Sans Serif"/>
              </a:rPr>
              <a:t>н</a:t>
            </a:r>
            <a:r>
              <a:rPr sz="2000" spc="-5" dirty="0">
                <a:latin typeface="Microsoft Sans Serif"/>
                <a:cs typeface="Microsoft Sans Serif"/>
              </a:rPr>
              <a:t>у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805">
              <a:lnSpc>
                <a:spcPts val="2160"/>
              </a:lnSpc>
              <a:spcBef>
                <a:spcPts val="2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-200" dirty="0">
                <a:latin typeface="Microsoft Sans Serif"/>
                <a:cs typeface="Microsoft Sans Serif"/>
              </a:rPr>
              <a:t>Абсолютна</a:t>
            </a:r>
            <a:r>
              <a:rPr sz="2000" spc="-23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і</a:t>
            </a:r>
            <a:r>
              <a:rPr sz="2000" spc="-155" dirty="0">
                <a:latin typeface="Microsoft Sans Serif"/>
                <a:cs typeface="Microsoft Sans Serif"/>
              </a:rPr>
              <a:t> </a:t>
            </a:r>
            <a:r>
              <a:rPr sz="2000" spc="-175" dirty="0">
                <a:latin typeface="Microsoft Sans Serif"/>
                <a:cs typeface="Microsoft Sans Serif"/>
              </a:rPr>
              <a:t>відносна</a:t>
            </a:r>
            <a:r>
              <a:rPr sz="2000" spc="-210" dirty="0">
                <a:latin typeface="Microsoft Sans Serif"/>
                <a:cs typeface="Microsoft Sans Serif"/>
              </a:rPr>
              <a:t> </a:t>
            </a:r>
            <a:r>
              <a:rPr sz="2000" spc="-190" dirty="0">
                <a:latin typeface="Microsoft Sans Serif"/>
                <a:cs typeface="Microsoft Sans Serif"/>
              </a:rPr>
              <a:t>рефрактерність</a:t>
            </a:r>
            <a:r>
              <a:rPr sz="2000" spc="-335" dirty="0">
                <a:latin typeface="Microsoft Sans Serif"/>
                <a:cs typeface="Microsoft Sans Serif"/>
              </a:rPr>
              <a:t> </a:t>
            </a:r>
            <a:r>
              <a:rPr sz="2000" spc="-180" dirty="0">
                <a:latin typeface="Microsoft Sans Serif"/>
                <a:cs typeface="Microsoft Sans Serif"/>
              </a:rPr>
              <a:t>серцевого</a:t>
            </a:r>
            <a:r>
              <a:rPr sz="2000" spc="-315" dirty="0">
                <a:latin typeface="Microsoft Sans Serif"/>
                <a:cs typeface="Microsoft Sans Serif"/>
              </a:rPr>
              <a:t> </a:t>
            </a:r>
            <a:r>
              <a:rPr sz="2000" spc="-180" dirty="0">
                <a:latin typeface="Microsoft Sans Serif"/>
                <a:cs typeface="Microsoft Sans Serif"/>
              </a:rPr>
              <a:t>волокна,</a:t>
            </a:r>
            <a:r>
              <a:rPr sz="2000" spc="-254" dirty="0">
                <a:latin typeface="Microsoft Sans Serif"/>
                <a:cs typeface="Microsoft Sans Serif"/>
              </a:rPr>
              <a:t> </a:t>
            </a:r>
            <a:r>
              <a:rPr sz="2000" spc="-110" dirty="0">
                <a:latin typeface="Microsoft Sans Serif"/>
                <a:cs typeface="Microsoft Sans Serif"/>
              </a:rPr>
              <a:t>під</a:t>
            </a:r>
            <a:r>
              <a:rPr sz="2000" spc="-295" dirty="0">
                <a:latin typeface="Microsoft Sans Serif"/>
                <a:cs typeface="Microsoft Sans Serif"/>
              </a:rPr>
              <a:t> </a:t>
            </a:r>
            <a:r>
              <a:rPr sz="2000" spc="-140" dirty="0">
                <a:latin typeface="Microsoft Sans Serif"/>
                <a:cs typeface="Microsoft Sans Serif"/>
              </a:rPr>
              <a:t>час</a:t>
            </a:r>
            <a:r>
              <a:rPr sz="2000" spc="-275" dirty="0">
                <a:latin typeface="Microsoft Sans Serif"/>
                <a:cs typeface="Microsoft Sans Serif"/>
              </a:rPr>
              <a:t> </a:t>
            </a:r>
            <a:r>
              <a:rPr sz="2000" spc="-130" dirty="0">
                <a:latin typeface="Microsoft Sans Serif"/>
                <a:cs typeface="Microsoft Sans Serif"/>
              </a:rPr>
              <a:t>якої</a:t>
            </a:r>
            <a:r>
              <a:rPr sz="2000" spc="-280" dirty="0">
                <a:latin typeface="Microsoft Sans Serif"/>
                <a:cs typeface="Microsoft Sans Serif"/>
              </a:rPr>
              <a:t> </a:t>
            </a:r>
            <a:r>
              <a:rPr sz="2000" spc="-204" dirty="0">
                <a:latin typeface="Microsoft Sans Serif"/>
                <a:cs typeface="Microsoft Sans Serif"/>
              </a:rPr>
              <a:t>його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ts val="2160"/>
              </a:lnSpc>
            </a:pPr>
            <a:r>
              <a:rPr sz="2000" spc="-210" dirty="0">
                <a:latin typeface="Microsoft Sans Serif"/>
                <a:cs typeface="Microsoft Sans Serif"/>
              </a:rPr>
              <a:t>з</a:t>
            </a:r>
            <a:r>
              <a:rPr sz="2000" spc="-215" dirty="0">
                <a:latin typeface="Microsoft Sans Serif"/>
                <a:cs typeface="Microsoft Sans Serif"/>
              </a:rPr>
              <a:t>б</a:t>
            </a:r>
            <a:r>
              <a:rPr sz="2000" spc="-210" dirty="0">
                <a:latin typeface="Microsoft Sans Serif"/>
                <a:cs typeface="Microsoft Sans Serif"/>
              </a:rPr>
              <a:t>удли</a:t>
            </a:r>
            <a:r>
              <a:rPr sz="2000" spc="-155" dirty="0">
                <a:latin typeface="Microsoft Sans Serif"/>
                <a:cs typeface="Microsoft Sans Serif"/>
              </a:rPr>
              <a:t>в</a:t>
            </a:r>
            <a:r>
              <a:rPr sz="2000" spc="-125" dirty="0">
                <a:latin typeface="Microsoft Sans Serif"/>
                <a:cs typeface="Microsoft Sans Serif"/>
              </a:rPr>
              <a:t>і</a:t>
            </a:r>
            <a:r>
              <a:rPr sz="2000" spc="-185" dirty="0">
                <a:latin typeface="Microsoft Sans Serif"/>
                <a:cs typeface="Microsoft Sans Serif"/>
              </a:rPr>
              <a:t>с</a:t>
            </a:r>
            <a:r>
              <a:rPr sz="2000" spc="-175" dirty="0">
                <a:latin typeface="Microsoft Sans Serif"/>
                <a:cs typeface="Microsoft Sans Serif"/>
              </a:rPr>
              <a:t>т</a:t>
            </a:r>
            <a:r>
              <a:rPr sz="2000" spc="-5" dirty="0">
                <a:latin typeface="Microsoft Sans Serif"/>
                <a:cs typeface="Microsoft Sans Serif"/>
              </a:rPr>
              <a:t>ь</a:t>
            </a:r>
            <a:r>
              <a:rPr sz="2000" spc="-350" dirty="0">
                <a:latin typeface="Microsoft Sans Serif"/>
                <a:cs typeface="Microsoft Sans Serif"/>
              </a:rPr>
              <a:t> </a:t>
            </a:r>
            <a:r>
              <a:rPr sz="2000" spc="-200" dirty="0">
                <a:latin typeface="Microsoft Sans Serif"/>
                <a:cs typeface="Microsoft Sans Serif"/>
              </a:rPr>
              <a:t>в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200" dirty="0">
                <a:latin typeface="Microsoft Sans Serif"/>
                <a:cs typeface="Microsoft Sans Serif"/>
              </a:rPr>
              <a:t>яв</a:t>
            </a:r>
            <a:r>
              <a:rPr sz="2000" spc="-210" dirty="0">
                <a:latin typeface="Microsoft Sans Serif"/>
                <a:cs typeface="Microsoft Sans Serif"/>
              </a:rPr>
              <a:t>л</a:t>
            </a:r>
            <a:r>
              <a:rPr sz="2000" spc="-200" dirty="0">
                <a:latin typeface="Microsoft Sans Serif"/>
                <a:cs typeface="Microsoft Sans Serif"/>
              </a:rPr>
              <a:t>я</a:t>
            </a:r>
            <a:r>
              <a:rPr sz="2000" spc="-185" dirty="0">
                <a:latin typeface="Microsoft Sans Serif"/>
                <a:cs typeface="Microsoft Sans Serif"/>
              </a:rPr>
              <a:t>є</a:t>
            </a:r>
            <a:r>
              <a:rPr sz="2000" spc="-150" dirty="0">
                <a:latin typeface="Microsoft Sans Serif"/>
                <a:cs typeface="Microsoft Sans Serif"/>
              </a:rPr>
              <a:t>т</a:t>
            </a:r>
            <a:r>
              <a:rPr sz="2000" spc="-210" dirty="0">
                <a:latin typeface="Microsoft Sans Serif"/>
                <a:cs typeface="Microsoft Sans Serif"/>
              </a:rPr>
              <a:t>ь</a:t>
            </a:r>
            <a:r>
              <a:rPr sz="2000" spc="-185" dirty="0">
                <a:latin typeface="Microsoft Sans Serif"/>
                <a:cs typeface="Microsoft Sans Serif"/>
              </a:rPr>
              <a:t>с</a:t>
            </a:r>
            <a:r>
              <a:rPr sz="2000" spc="-5" dirty="0">
                <a:latin typeface="Microsoft Sans Serif"/>
                <a:cs typeface="Microsoft Sans Serif"/>
              </a:rPr>
              <a:t>я</a:t>
            </a:r>
            <a:r>
              <a:rPr sz="2000" spc="-245" dirty="0">
                <a:latin typeface="Microsoft Sans Serif"/>
                <a:cs typeface="Microsoft Sans Serif"/>
              </a:rPr>
              <a:t> </a:t>
            </a:r>
            <a:r>
              <a:rPr sz="2000" spc="-225" dirty="0">
                <a:latin typeface="Microsoft Sans Serif"/>
                <a:cs typeface="Microsoft Sans Serif"/>
              </a:rPr>
              <a:t>р</a:t>
            </a:r>
            <a:r>
              <a:rPr sz="2000" spc="-80" dirty="0">
                <a:latin typeface="Microsoft Sans Serif"/>
                <a:cs typeface="Microsoft Sans Serif"/>
              </a:rPr>
              <a:t>і</a:t>
            </a:r>
            <a:r>
              <a:rPr sz="2000" spc="-260" dirty="0">
                <a:latin typeface="Microsoft Sans Serif"/>
                <a:cs typeface="Microsoft Sans Serif"/>
              </a:rPr>
              <a:t>з</a:t>
            </a:r>
            <a:r>
              <a:rPr sz="2000" spc="-254" dirty="0">
                <a:latin typeface="Microsoft Sans Serif"/>
                <a:cs typeface="Microsoft Sans Serif"/>
              </a:rPr>
              <a:t>к</a:t>
            </a:r>
            <a:r>
              <a:rPr sz="2000" spc="-5" dirty="0">
                <a:latin typeface="Microsoft Sans Serif"/>
                <a:cs typeface="Microsoft Sans Serif"/>
              </a:rPr>
              <a:t>о</a:t>
            </a:r>
            <a:r>
              <a:rPr sz="2000" spc="-345" dirty="0">
                <a:latin typeface="Microsoft Sans Serif"/>
                <a:cs typeface="Microsoft Sans Serif"/>
              </a:rPr>
              <a:t> </a:t>
            </a:r>
            <a:r>
              <a:rPr sz="2000" spc="-210" dirty="0">
                <a:latin typeface="Microsoft Sans Serif"/>
                <a:cs typeface="Microsoft Sans Serif"/>
              </a:rPr>
              <a:t>з</a:t>
            </a:r>
            <a:r>
              <a:rPr sz="2000" spc="-250" dirty="0">
                <a:latin typeface="Microsoft Sans Serif"/>
                <a:cs typeface="Microsoft Sans Serif"/>
              </a:rPr>
              <a:t>н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270" dirty="0">
                <a:latin typeface="Microsoft Sans Serif"/>
                <a:cs typeface="Microsoft Sans Serif"/>
              </a:rPr>
              <a:t>ж</a:t>
            </a:r>
            <a:r>
              <a:rPr sz="2000" spc="-275" dirty="0">
                <a:latin typeface="Microsoft Sans Serif"/>
                <a:cs typeface="Microsoft Sans Serif"/>
              </a:rPr>
              <a:t>е</a:t>
            </a:r>
            <a:r>
              <a:rPr sz="2000" spc="-225" dirty="0">
                <a:latin typeface="Microsoft Sans Serif"/>
                <a:cs typeface="Microsoft Sans Serif"/>
              </a:rPr>
              <a:t>н</a:t>
            </a:r>
            <a:r>
              <a:rPr sz="2000" spc="-254" dirty="0">
                <a:latin typeface="Microsoft Sans Serif"/>
                <a:cs typeface="Microsoft Sans Serif"/>
              </a:rPr>
              <a:t>ою</a:t>
            </a:r>
            <a:endParaRPr sz="2000">
              <a:latin typeface="Microsoft Sans Serif"/>
              <a:cs typeface="Microsoft Sans Serif"/>
            </a:endParaRPr>
          </a:p>
          <a:p>
            <a:pPr marL="356870" marR="62865" indent="-344805">
              <a:lnSpc>
                <a:spcPct val="80000"/>
              </a:lnSpc>
              <a:spcBef>
                <a:spcPts val="505"/>
              </a:spcBef>
            </a:pPr>
            <a:r>
              <a:rPr sz="2000" b="1" spc="-155" dirty="0">
                <a:latin typeface="Arial"/>
                <a:cs typeface="Arial"/>
              </a:rPr>
              <a:t>2</a:t>
            </a:r>
            <a:r>
              <a:rPr sz="2000" b="1" spc="-5" dirty="0">
                <a:latin typeface="Arial"/>
                <a:cs typeface="Arial"/>
              </a:rPr>
              <a:t>.</a:t>
            </a:r>
            <a:r>
              <a:rPr sz="2000" b="1" spc="-270" dirty="0">
                <a:latin typeface="Arial"/>
                <a:cs typeface="Arial"/>
              </a:rPr>
              <a:t> </a:t>
            </a:r>
            <a:r>
              <a:rPr sz="2000" b="1" spc="-225" dirty="0">
                <a:latin typeface="Arial"/>
                <a:cs typeface="Arial"/>
              </a:rPr>
              <a:t>Н</a:t>
            </a:r>
            <a:r>
              <a:rPr sz="2000" b="1" spc="-229" dirty="0">
                <a:latin typeface="Arial"/>
                <a:cs typeface="Arial"/>
              </a:rPr>
              <a:t>а</a:t>
            </a:r>
            <a:r>
              <a:rPr sz="2000" b="1" spc="-225" dirty="0">
                <a:latin typeface="Arial"/>
                <a:cs typeface="Arial"/>
              </a:rPr>
              <a:t>й</a:t>
            </a:r>
            <a:r>
              <a:rPr sz="2000" b="1" spc="-229" dirty="0">
                <a:latin typeface="Arial"/>
                <a:cs typeface="Arial"/>
              </a:rPr>
              <a:t>б</a:t>
            </a:r>
            <a:r>
              <a:rPr sz="2000" b="1" spc="-225" dirty="0">
                <a:latin typeface="Arial"/>
                <a:cs typeface="Arial"/>
              </a:rPr>
              <a:t>і</a:t>
            </a:r>
            <a:r>
              <a:rPr sz="2000" b="1" spc="-220" dirty="0">
                <a:latin typeface="Arial"/>
                <a:cs typeface="Arial"/>
              </a:rPr>
              <a:t>л</a:t>
            </a:r>
            <a:r>
              <a:rPr sz="2000" b="1" spc="-225" dirty="0">
                <a:latin typeface="Arial"/>
                <a:cs typeface="Arial"/>
              </a:rPr>
              <a:t>ь</a:t>
            </a:r>
            <a:r>
              <a:rPr sz="2000" b="1" spc="-5" dirty="0">
                <a:latin typeface="Arial"/>
                <a:cs typeface="Arial"/>
              </a:rPr>
              <a:t>ш</a:t>
            </a:r>
            <a:r>
              <a:rPr sz="2000" b="1" spc="-365" dirty="0">
                <a:latin typeface="Arial"/>
                <a:cs typeface="Arial"/>
              </a:rPr>
              <a:t> </a:t>
            </a:r>
            <a:r>
              <a:rPr sz="2000" b="1" spc="-200" dirty="0">
                <a:latin typeface="Arial"/>
                <a:cs typeface="Arial"/>
              </a:rPr>
              <a:t>ч</a:t>
            </a:r>
            <a:r>
              <a:rPr sz="2000" b="1" spc="-204" dirty="0">
                <a:latin typeface="Arial"/>
                <a:cs typeface="Arial"/>
              </a:rPr>
              <a:t>ас</a:t>
            </a:r>
            <a:r>
              <a:rPr sz="2000" b="1" spc="-240" dirty="0">
                <a:latin typeface="Arial"/>
                <a:cs typeface="Arial"/>
              </a:rPr>
              <a:t>т</a:t>
            </a:r>
            <a:r>
              <a:rPr sz="2000" b="1" spc="-5" dirty="0">
                <a:latin typeface="Arial"/>
                <a:cs typeface="Arial"/>
              </a:rPr>
              <a:t>о</a:t>
            </a:r>
            <a:r>
              <a:rPr sz="2000" b="1" spc="-340" dirty="0">
                <a:latin typeface="Arial"/>
                <a:cs typeface="Arial"/>
              </a:rPr>
              <a:t> </a:t>
            </a:r>
            <a:r>
              <a:rPr sz="2000" b="1" spc="-200" dirty="0">
                <a:latin typeface="Arial"/>
                <a:cs typeface="Arial"/>
              </a:rPr>
              <a:t>в</a:t>
            </a:r>
            <a:r>
              <a:rPr sz="2000" b="1" spc="-190" dirty="0">
                <a:latin typeface="Arial"/>
                <a:cs typeface="Arial"/>
              </a:rPr>
              <a:t>к</a:t>
            </a:r>
            <a:r>
              <a:rPr sz="2000" b="1" spc="-180" dirty="0">
                <a:latin typeface="Arial"/>
                <a:cs typeface="Arial"/>
              </a:rPr>
              <a:t>а</a:t>
            </a:r>
            <a:r>
              <a:rPr sz="2000" b="1" spc="-229" dirty="0">
                <a:latin typeface="Arial"/>
                <a:cs typeface="Arial"/>
              </a:rPr>
              <a:t>з</a:t>
            </a:r>
            <a:r>
              <a:rPr sz="2000" b="1" spc="-204" dirty="0">
                <a:latin typeface="Arial"/>
                <a:cs typeface="Arial"/>
              </a:rPr>
              <a:t>ан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265" dirty="0">
                <a:latin typeface="Arial"/>
                <a:cs typeface="Arial"/>
              </a:rPr>
              <a:t> </a:t>
            </a:r>
            <a:r>
              <a:rPr sz="2000" b="1" spc="-235" dirty="0">
                <a:latin typeface="Arial"/>
                <a:cs typeface="Arial"/>
              </a:rPr>
              <a:t>м</a:t>
            </a:r>
            <a:r>
              <a:rPr sz="2000" b="1" spc="-254" dirty="0">
                <a:latin typeface="Arial"/>
                <a:cs typeface="Arial"/>
              </a:rPr>
              <a:t>е</a:t>
            </a:r>
            <a:r>
              <a:rPr sz="2000" b="1" spc="-229" dirty="0">
                <a:latin typeface="Arial"/>
                <a:cs typeface="Arial"/>
              </a:rPr>
              <a:t>хан</a:t>
            </a:r>
            <a:r>
              <a:rPr sz="2000" b="1" spc="-225" dirty="0">
                <a:latin typeface="Arial"/>
                <a:cs typeface="Arial"/>
              </a:rPr>
              <a:t>і</a:t>
            </a:r>
            <a:r>
              <a:rPr sz="2000" b="1" spc="-280" dirty="0">
                <a:latin typeface="Arial"/>
                <a:cs typeface="Arial"/>
              </a:rPr>
              <a:t>з</a:t>
            </a:r>
            <a:r>
              <a:rPr sz="2000" b="1" spc="-210" dirty="0">
                <a:latin typeface="Arial"/>
                <a:cs typeface="Arial"/>
              </a:rPr>
              <a:t>м</a:t>
            </a:r>
            <a:r>
              <a:rPr sz="2000" b="1" spc="-5" dirty="0">
                <a:latin typeface="Arial"/>
                <a:cs typeface="Arial"/>
              </a:rPr>
              <a:t>и</a:t>
            </a:r>
            <a:r>
              <a:rPr sz="2000" b="1" spc="-220" dirty="0">
                <a:latin typeface="Arial"/>
                <a:cs typeface="Arial"/>
              </a:rPr>
              <a:t> </a:t>
            </a:r>
            <a:r>
              <a:rPr sz="2000" b="1" spc="-229" dirty="0">
                <a:latin typeface="Arial"/>
                <a:cs typeface="Arial"/>
              </a:rPr>
              <a:t>п</a:t>
            </a:r>
            <a:r>
              <a:rPr sz="2000" b="1" spc="-220" dirty="0">
                <a:latin typeface="Arial"/>
                <a:cs typeface="Arial"/>
              </a:rPr>
              <a:t>о</a:t>
            </a:r>
            <a:r>
              <a:rPr sz="2000" b="1" spc="-240" dirty="0">
                <a:latin typeface="Arial"/>
                <a:cs typeface="Arial"/>
              </a:rPr>
              <a:t>р</a:t>
            </a:r>
            <a:r>
              <a:rPr sz="2000" b="1" spc="-254" dirty="0">
                <a:latin typeface="Arial"/>
                <a:cs typeface="Arial"/>
              </a:rPr>
              <a:t>у</a:t>
            </a:r>
            <a:r>
              <a:rPr sz="2000" b="1" spc="-250" dirty="0">
                <a:latin typeface="Arial"/>
                <a:cs typeface="Arial"/>
              </a:rPr>
              <a:t>ш</a:t>
            </a:r>
            <a:r>
              <a:rPr sz="2000" b="1" spc="-229" dirty="0">
                <a:latin typeface="Arial"/>
                <a:cs typeface="Arial"/>
              </a:rPr>
              <a:t>енн</a:t>
            </a:r>
            <a:r>
              <a:rPr sz="2000" b="1" spc="-5" dirty="0">
                <a:latin typeface="Arial"/>
                <a:cs typeface="Arial"/>
              </a:rPr>
              <a:t>я</a:t>
            </a:r>
            <a:r>
              <a:rPr sz="2000" b="1" spc="-345" dirty="0">
                <a:latin typeface="Arial"/>
                <a:cs typeface="Arial"/>
              </a:rPr>
              <a:t> </a:t>
            </a:r>
            <a:r>
              <a:rPr sz="2000" b="1" spc="-229" dirty="0">
                <a:latin typeface="Arial"/>
                <a:cs typeface="Arial"/>
              </a:rPr>
              <a:t>п</a:t>
            </a:r>
            <a:r>
              <a:rPr sz="2000" b="1" spc="-220" dirty="0">
                <a:latin typeface="Arial"/>
                <a:cs typeface="Arial"/>
              </a:rPr>
              <a:t>ро</a:t>
            </a:r>
            <a:r>
              <a:rPr sz="2000" b="1" spc="-250" dirty="0">
                <a:latin typeface="Arial"/>
                <a:cs typeface="Arial"/>
              </a:rPr>
              <a:t>в</a:t>
            </a:r>
            <a:r>
              <a:rPr sz="2000" b="1" spc="-229" dirty="0">
                <a:latin typeface="Arial"/>
                <a:cs typeface="Arial"/>
              </a:rPr>
              <a:t>е</a:t>
            </a:r>
            <a:r>
              <a:rPr sz="2000" b="1" spc="-220" dirty="0">
                <a:latin typeface="Arial"/>
                <a:cs typeface="Arial"/>
              </a:rPr>
              <a:t>д</a:t>
            </a:r>
            <a:r>
              <a:rPr sz="2000" b="1" spc="-229" dirty="0">
                <a:latin typeface="Arial"/>
                <a:cs typeface="Arial"/>
              </a:rPr>
              <a:t>енн</a:t>
            </a:r>
            <a:r>
              <a:rPr sz="2000" b="1" spc="-5" dirty="0">
                <a:latin typeface="Arial"/>
                <a:cs typeface="Arial"/>
              </a:rPr>
              <a:t>я</a:t>
            </a:r>
            <a:r>
              <a:rPr sz="2000" b="1" spc="-295" dirty="0">
                <a:latin typeface="Arial"/>
                <a:cs typeface="Arial"/>
              </a:rPr>
              <a:t> </a:t>
            </a:r>
            <a:r>
              <a:rPr sz="2000" b="1" spc="-195" dirty="0">
                <a:latin typeface="Arial"/>
                <a:cs typeface="Arial"/>
              </a:rPr>
              <a:t>р</a:t>
            </a:r>
            <a:r>
              <a:rPr sz="2000" b="1" spc="-204" dirty="0">
                <a:latin typeface="Arial"/>
                <a:cs typeface="Arial"/>
              </a:rPr>
              <a:t>еа</a:t>
            </a:r>
            <a:r>
              <a:rPr sz="2000" b="1" spc="-195" dirty="0">
                <a:latin typeface="Arial"/>
                <a:cs typeface="Arial"/>
              </a:rPr>
              <a:t>л</a:t>
            </a:r>
            <a:r>
              <a:rPr sz="2000" b="1" spc="-200" dirty="0">
                <a:latin typeface="Arial"/>
                <a:cs typeface="Arial"/>
              </a:rPr>
              <a:t>і</a:t>
            </a:r>
            <a:r>
              <a:rPr sz="2000" b="1" spc="-254" dirty="0">
                <a:latin typeface="Arial"/>
                <a:cs typeface="Arial"/>
              </a:rPr>
              <a:t>з</a:t>
            </a:r>
            <a:r>
              <a:rPr sz="2000" b="1" spc="-229" dirty="0">
                <a:latin typeface="Arial"/>
                <a:cs typeface="Arial"/>
              </a:rPr>
              <a:t>у</a:t>
            </a:r>
            <a:r>
              <a:rPr sz="2000" b="1" spc="-245" dirty="0">
                <a:latin typeface="Arial"/>
                <a:cs typeface="Arial"/>
              </a:rPr>
              <a:t>ю</a:t>
            </a:r>
            <a:r>
              <a:rPr sz="2000" b="1" spc="-215" dirty="0">
                <a:latin typeface="Arial"/>
                <a:cs typeface="Arial"/>
              </a:rPr>
              <a:t>т</a:t>
            </a:r>
            <a:r>
              <a:rPr sz="2000" b="1" spc="-200" dirty="0">
                <a:latin typeface="Arial"/>
                <a:cs typeface="Arial"/>
              </a:rPr>
              <a:t>ь</a:t>
            </a:r>
            <a:r>
              <a:rPr sz="2000" b="1" spc="-204" dirty="0">
                <a:latin typeface="Arial"/>
                <a:cs typeface="Arial"/>
              </a:rPr>
              <a:t>с</a:t>
            </a:r>
            <a:r>
              <a:rPr sz="2000" b="1" spc="-5" dirty="0">
                <a:latin typeface="Arial"/>
                <a:cs typeface="Arial"/>
              </a:rPr>
              <a:t>я</a:t>
            </a:r>
            <a:r>
              <a:rPr sz="2000" b="1" spc="-37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в  </a:t>
            </a:r>
            <a:r>
              <a:rPr sz="2000" b="1" spc="-204" dirty="0">
                <a:latin typeface="Arial"/>
                <a:cs typeface="Arial"/>
              </a:rPr>
              <a:t>умовах</a:t>
            </a:r>
            <a:r>
              <a:rPr sz="2000" b="1" spc="-305" dirty="0">
                <a:latin typeface="Arial"/>
                <a:cs typeface="Arial"/>
              </a:rPr>
              <a:t> </a:t>
            </a:r>
            <a:r>
              <a:rPr sz="2000" b="1" spc="-215" dirty="0">
                <a:latin typeface="Arial"/>
                <a:cs typeface="Arial"/>
              </a:rPr>
              <a:t>вогнищевого</a:t>
            </a:r>
            <a:r>
              <a:rPr sz="2000" b="1" spc="-245" dirty="0">
                <a:latin typeface="Arial"/>
                <a:cs typeface="Arial"/>
              </a:rPr>
              <a:t> </a:t>
            </a:r>
            <a:r>
              <a:rPr sz="2000" b="1" spc="-185" dirty="0">
                <a:latin typeface="Arial"/>
                <a:cs typeface="Arial"/>
              </a:rPr>
              <a:t>ушкодженнятканин,</a:t>
            </a:r>
            <a:r>
              <a:rPr sz="2000" b="1" spc="-295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ішемії</a:t>
            </a:r>
            <a:r>
              <a:rPr sz="2000" b="1" spc="-215" dirty="0">
                <a:latin typeface="Arial"/>
                <a:cs typeface="Arial"/>
              </a:rPr>
              <a:t> </a:t>
            </a:r>
            <a:r>
              <a:rPr sz="2000" b="1" spc="-175" dirty="0">
                <a:latin typeface="Arial"/>
                <a:cs typeface="Arial"/>
              </a:rPr>
              <a:t>серцевогом’язу,</a:t>
            </a:r>
            <a:r>
              <a:rPr sz="2000" b="1" spc="-315" dirty="0">
                <a:latin typeface="Arial"/>
                <a:cs typeface="Arial"/>
              </a:rPr>
              <a:t> </a:t>
            </a:r>
            <a:r>
              <a:rPr sz="2000" b="1" spc="-204" dirty="0">
                <a:latin typeface="Arial"/>
                <a:cs typeface="Arial"/>
              </a:rPr>
              <a:t>ацидозу</a:t>
            </a:r>
            <a:r>
              <a:rPr sz="2000" b="1" spc="-28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 </a:t>
            </a:r>
            <a:r>
              <a:rPr sz="2000" b="1" spc="-545" dirty="0">
                <a:latin typeface="Arial"/>
                <a:cs typeface="Arial"/>
              </a:rPr>
              <a:t> </a:t>
            </a:r>
            <a:r>
              <a:rPr sz="2000" b="1" spc="-225" dirty="0">
                <a:latin typeface="Arial"/>
                <a:cs typeface="Arial"/>
              </a:rPr>
              <a:t>пі</a:t>
            </a:r>
            <a:r>
              <a:rPr sz="2000" b="1" spc="-220" dirty="0">
                <a:latin typeface="Arial"/>
                <a:cs typeface="Arial"/>
              </a:rPr>
              <a:t>дви</a:t>
            </a:r>
            <a:r>
              <a:rPr sz="2000" b="1" spc="-250" dirty="0">
                <a:latin typeface="Arial"/>
                <a:cs typeface="Arial"/>
              </a:rPr>
              <a:t>щ</a:t>
            </a:r>
            <a:r>
              <a:rPr sz="2000" b="1" spc="-225" dirty="0">
                <a:latin typeface="Arial"/>
                <a:cs typeface="Arial"/>
              </a:rPr>
              <a:t>енн</a:t>
            </a:r>
            <a:r>
              <a:rPr sz="2000" b="1" spc="-5" dirty="0">
                <a:latin typeface="Arial"/>
                <a:cs typeface="Arial"/>
              </a:rPr>
              <a:t>я</a:t>
            </a:r>
            <a:r>
              <a:rPr sz="2000" b="1" spc="-340" dirty="0">
                <a:latin typeface="Arial"/>
                <a:cs typeface="Arial"/>
              </a:rPr>
              <a:t> </a:t>
            </a:r>
            <a:r>
              <a:rPr sz="2000" b="1" spc="-204" dirty="0">
                <a:latin typeface="Arial"/>
                <a:cs typeface="Arial"/>
              </a:rPr>
              <a:t>п</a:t>
            </a:r>
            <a:r>
              <a:rPr sz="2000" b="1" spc="-215" dirty="0">
                <a:latin typeface="Arial"/>
                <a:cs typeface="Arial"/>
              </a:rPr>
              <a:t>о</a:t>
            </a:r>
            <a:r>
              <a:rPr sz="2000" b="1" spc="-229" dirty="0">
                <a:latin typeface="Arial"/>
                <a:cs typeface="Arial"/>
              </a:rPr>
              <a:t>з</a:t>
            </a:r>
            <a:r>
              <a:rPr sz="2000" b="1" spc="-204" dirty="0">
                <a:latin typeface="Arial"/>
                <a:cs typeface="Arial"/>
              </a:rPr>
              <a:t>а</a:t>
            </a:r>
            <a:r>
              <a:rPr sz="2000" b="1" spc="-165" dirty="0">
                <a:latin typeface="Arial"/>
                <a:cs typeface="Arial"/>
              </a:rPr>
              <a:t>к</a:t>
            </a:r>
            <a:r>
              <a:rPr sz="2000" b="1" spc="-200" dirty="0">
                <a:latin typeface="Arial"/>
                <a:cs typeface="Arial"/>
              </a:rPr>
              <a:t>лі</a:t>
            </a:r>
            <a:r>
              <a:rPr sz="2000" b="1" spc="-215" dirty="0">
                <a:latin typeface="Arial"/>
                <a:cs typeface="Arial"/>
              </a:rPr>
              <a:t>т</a:t>
            </a:r>
            <a:r>
              <a:rPr sz="2000" b="1" spc="-200" dirty="0">
                <a:latin typeface="Arial"/>
                <a:cs typeface="Arial"/>
              </a:rPr>
              <a:t>и</a:t>
            </a:r>
            <a:r>
              <a:rPr sz="2000" b="1" spc="-204" dirty="0">
                <a:latin typeface="Arial"/>
                <a:cs typeface="Arial"/>
              </a:rPr>
              <a:t>нн</a:t>
            </a:r>
            <a:r>
              <a:rPr sz="2000" b="1" spc="-190" dirty="0">
                <a:latin typeface="Arial"/>
                <a:cs typeface="Arial"/>
              </a:rPr>
              <a:t>о</a:t>
            </a:r>
            <a:r>
              <a:rPr sz="2000" b="1" spc="-5" dirty="0">
                <a:latin typeface="Arial"/>
                <a:cs typeface="Arial"/>
              </a:rPr>
              <a:t>ї</a:t>
            </a:r>
            <a:r>
              <a:rPr sz="2000" b="1" spc="-300" dirty="0">
                <a:latin typeface="Arial"/>
                <a:cs typeface="Arial"/>
              </a:rPr>
              <a:t> </a:t>
            </a:r>
            <a:r>
              <a:rPr sz="2000" b="1" spc="-210" dirty="0">
                <a:latin typeface="Arial"/>
                <a:cs typeface="Arial"/>
              </a:rPr>
              <a:t>к</a:t>
            </a:r>
            <a:r>
              <a:rPr sz="2000" b="1" spc="-190" dirty="0">
                <a:latin typeface="Arial"/>
                <a:cs typeface="Arial"/>
              </a:rPr>
              <a:t>о</a:t>
            </a:r>
            <a:r>
              <a:rPr sz="2000" b="1" spc="-200" dirty="0">
                <a:latin typeface="Arial"/>
                <a:cs typeface="Arial"/>
              </a:rPr>
              <a:t>нцен</a:t>
            </a:r>
            <a:r>
              <a:rPr sz="2000" b="1" spc="-210" dirty="0">
                <a:latin typeface="Arial"/>
                <a:cs typeface="Arial"/>
              </a:rPr>
              <a:t>т</a:t>
            </a:r>
            <a:r>
              <a:rPr sz="2000" b="1" spc="-190" dirty="0">
                <a:latin typeface="Arial"/>
                <a:cs typeface="Arial"/>
              </a:rPr>
              <a:t>р</a:t>
            </a:r>
            <a:r>
              <a:rPr sz="2000" b="1" spc="-200" dirty="0">
                <a:latin typeface="Arial"/>
                <a:cs typeface="Arial"/>
              </a:rPr>
              <a:t>аці</a:t>
            </a:r>
            <a:r>
              <a:rPr sz="2000" b="1" spc="-5" dirty="0">
                <a:latin typeface="Arial"/>
                <a:cs typeface="Arial"/>
              </a:rPr>
              <a:t>ї</a:t>
            </a:r>
            <a:r>
              <a:rPr sz="2000" b="1" spc="-345" dirty="0">
                <a:latin typeface="Arial"/>
                <a:cs typeface="Arial"/>
              </a:rPr>
              <a:t> </a:t>
            </a:r>
            <a:r>
              <a:rPr sz="2000" b="1" spc="-175" dirty="0">
                <a:latin typeface="Arial"/>
                <a:cs typeface="Arial"/>
              </a:rPr>
              <a:t>і</a:t>
            </a:r>
            <a:r>
              <a:rPr sz="2000" b="1" spc="-170" dirty="0">
                <a:latin typeface="Arial"/>
                <a:cs typeface="Arial"/>
              </a:rPr>
              <a:t>о</a:t>
            </a:r>
            <a:r>
              <a:rPr sz="2000" b="1" spc="-180" dirty="0">
                <a:latin typeface="Arial"/>
                <a:cs typeface="Arial"/>
              </a:rPr>
              <a:t>н</a:t>
            </a:r>
            <a:r>
              <a:rPr sz="2000" b="1" spc="-175" dirty="0">
                <a:latin typeface="Arial"/>
                <a:cs typeface="Arial"/>
              </a:rPr>
              <a:t>і</a:t>
            </a:r>
            <a:r>
              <a:rPr sz="2000" b="1" spc="-5" dirty="0">
                <a:latin typeface="Arial"/>
                <a:cs typeface="Arial"/>
              </a:rPr>
              <a:t>в</a:t>
            </a:r>
            <a:r>
              <a:rPr sz="2000" b="1" spc="-340" dirty="0">
                <a:latin typeface="Arial"/>
                <a:cs typeface="Arial"/>
              </a:rPr>
              <a:t> </a:t>
            </a:r>
            <a:r>
              <a:rPr sz="2000" b="1" spc="-215" dirty="0">
                <a:latin typeface="Arial"/>
                <a:cs typeface="Arial"/>
              </a:rPr>
              <a:t>К+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369519"/>
            <a:ext cx="5494655" cy="910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Повторний</a:t>
            </a:r>
            <a:r>
              <a:rPr sz="2900" spc="-65" dirty="0"/>
              <a:t> </a:t>
            </a:r>
            <a:r>
              <a:rPr sz="2900" dirty="0"/>
              <a:t>вхід</a:t>
            </a:r>
            <a:r>
              <a:rPr sz="2900" spc="-95" dirty="0"/>
              <a:t> </a:t>
            </a:r>
            <a:r>
              <a:rPr sz="2900" dirty="0"/>
              <a:t>хвилі</a:t>
            </a:r>
            <a:r>
              <a:rPr sz="2900" spc="-85" dirty="0"/>
              <a:t> </a:t>
            </a:r>
            <a:r>
              <a:rPr sz="2900" spc="-5" dirty="0"/>
              <a:t>збудження </a:t>
            </a:r>
            <a:r>
              <a:rPr sz="2900" spc="-710" dirty="0"/>
              <a:t> </a:t>
            </a:r>
            <a:r>
              <a:rPr sz="2900" dirty="0"/>
              <a:t>(re-entry)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12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384757"/>
            <a:ext cx="8046720" cy="38411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4610" algn="ctr">
              <a:lnSpc>
                <a:spcPct val="100000"/>
              </a:lnSpc>
              <a:spcBef>
                <a:spcPts val="110"/>
              </a:spcBef>
            </a:pPr>
            <a:r>
              <a:rPr sz="2800" b="1" spc="-229" dirty="0">
                <a:latin typeface="Arial"/>
                <a:cs typeface="Arial"/>
              </a:rPr>
              <a:t>Для</a:t>
            </a:r>
            <a:r>
              <a:rPr sz="2800" b="1" spc="-450" dirty="0">
                <a:latin typeface="Arial"/>
                <a:cs typeface="Arial"/>
              </a:rPr>
              <a:t> </a:t>
            </a:r>
            <a:r>
              <a:rPr sz="2800" b="1" spc="-275" dirty="0">
                <a:latin typeface="Arial"/>
                <a:cs typeface="Arial"/>
              </a:rPr>
              <a:t>виникнення</a:t>
            </a:r>
            <a:r>
              <a:rPr sz="2800" b="1" spc="-445" dirty="0">
                <a:latin typeface="Arial"/>
                <a:cs typeface="Arial"/>
              </a:rPr>
              <a:t> </a:t>
            </a:r>
            <a:r>
              <a:rPr sz="2800" b="1" spc="-275" dirty="0">
                <a:latin typeface="Arial"/>
                <a:cs typeface="Arial"/>
              </a:rPr>
              <a:t>механізму</a:t>
            </a:r>
            <a:r>
              <a:rPr sz="2800" b="1" spc="-470" dirty="0">
                <a:latin typeface="Arial"/>
                <a:cs typeface="Arial"/>
              </a:rPr>
              <a:t> </a:t>
            </a:r>
            <a:r>
              <a:rPr sz="2800" b="1" spc="-295" dirty="0">
                <a:latin typeface="Arial"/>
                <a:cs typeface="Arial"/>
              </a:rPr>
              <a:t>повторного</a:t>
            </a:r>
            <a:r>
              <a:rPr sz="2800" b="1" spc="-330" dirty="0">
                <a:latin typeface="Arial"/>
                <a:cs typeface="Arial"/>
              </a:rPr>
              <a:t> </a:t>
            </a:r>
            <a:r>
              <a:rPr sz="2800" b="1" spc="-265" dirty="0">
                <a:latin typeface="Arial"/>
                <a:cs typeface="Arial"/>
              </a:rPr>
              <a:t>входу</a:t>
            </a:r>
            <a:r>
              <a:rPr sz="2800" b="1" spc="-395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(re-entry)</a:t>
            </a:r>
            <a:endParaRPr sz="2800">
              <a:latin typeface="Arial"/>
              <a:cs typeface="Arial"/>
            </a:endParaRPr>
          </a:p>
          <a:p>
            <a:pPr marL="585470" algn="ctr">
              <a:lnSpc>
                <a:spcPct val="100000"/>
              </a:lnSpc>
            </a:pPr>
            <a:r>
              <a:rPr sz="2800" b="1" spc="-305" dirty="0">
                <a:latin typeface="Arial"/>
                <a:cs typeface="Arial"/>
              </a:rPr>
              <a:t>н</a:t>
            </a:r>
            <a:r>
              <a:rPr sz="2800" b="1" spc="-285" dirty="0">
                <a:latin typeface="Arial"/>
                <a:cs typeface="Arial"/>
              </a:rPr>
              <a:t>е</a:t>
            </a:r>
            <a:r>
              <a:rPr sz="2800" b="1" spc="-275" dirty="0">
                <a:latin typeface="Arial"/>
                <a:cs typeface="Arial"/>
              </a:rPr>
              <a:t>о</a:t>
            </a:r>
            <a:r>
              <a:rPr sz="2800" b="1" spc="-340" dirty="0">
                <a:latin typeface="Arial"/>
                <a:cs typeface="Arial"/>
              </a:rPr>
              <a:t>б</a:t>
            </a:r>
            <a:r>
              <a:rPr sz="2800" b="1" spc="-265" dirty="0">
                <a:latin typeface="Arial"/>
                <a:cs typeface="Arial"/>
              </a:rPr>
              <a:t>х</a:t>
            </a:r>
            <a:r>
              <a:rPr sz="2800" b="1" spc="-254" dirty="0">
                <a:latin typeface="Arial"/>
                <a:cs typeface="Arial"/>
              </a:rPr>
              <a:t>і</a:t>
            </a:r>
            <a:r>
              <a:rPr sz="2800" b="1" spc="-340" dirty="0">
                <a:latin typeface="Arial"/>
                <a:cs typeface="Arial"/>
              </a:rPr>
              <a:t>д</a:t>
            </a:r>
            <a:r>
              <a:rPr sz="2800" b="1" spc="-300" dirty="0">
                <a:latin typeface="Arial"/>
                <a:cs typeface="Arial"/>
              </a:rPr>
              <a:t>н</a:t>
            </a:r>
            <a:r>
              <a:rPr sz="2800" b="1" dirty="0">
                <a:latin typeface="Arial"/>
                <a:cs typeface="Arial"/>
              </a:rPr>
              <a:t>і</a:t>
            </a:r>
            <a:r>
              <a:rPr sz="2800" b="1" spc="-315" dirty="0">
                <a:latin typeface="Arial"/>
                <a:cs typeface="Arial"/>
              </a:rPr>
              <a:t> т</a:t>
            </a:r>
            <a:r>
              <a:rPr sz="2800" b="1" spc="-300" dirty="0">
                <a:latin typeface="Arial"/>
                <a:cs typeface="Arial"/>
              </a:rPr>
              <a:t>р</a:t>
            </a:r>
            <a:r>
              <a:rPr sz="2800" b="1" spc="5" dirty="0">
                <a:latin typeface="Arial"/>
                <a:cs typeface="Arial"/>
              </a:rPr>
              <a:t>и</a:t>
            </a:r>
            <a:r>
              <a:rPr sz="2800" b="1" spc="-395" dirty="0">
                <a:latin typeface="Arial"/>
                <a:cs typeface="Arial"/>
              </a:rPr>
              <a:t> </a:t>
            </a:r>
            <a:r>
              <a:rPr sz="2800" b="1" spc="-430" dirty="0">
                <a:latin typeface="Arial"/>
                <a:cs typeface="Arial"/>
              </a:rPr>
              <a:t>у</a:t>
            </a:r>
            <a:r>
              <a:rPr sz="2800" b="1" spc="-420" dirty="0">
                <a:latin typeface="Arial"/>
                <a:cs typeface="Arial"/>
              </a:rPr>
              <a:t>м</a:t>
            </a:r>
            <a:r>
              <a:rPr sz="2800" b="1" spc="-320" dirty="0">
                <a:latin typeface="Arial"/>
                <a:cs typeface="Arial"/>
              </a:rPr>
              <a:t>о</a:t>
            </a:r>
            <a:r>
              <a:rPr sz="2800" b="1" spc="-310" dirty="0">
                <a:latin typeface="Arial"/>
                <a:cs typeface="Arial"/>
              </a:rPr>
              <a:t>ви</a:t>
            </a:r>
            <a:r>
              <a:rPr sz="2800" b="1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150">
              <a:latin typeface="Arial"/>
              <a:cs typeface="Arial"/>
            </a:endParaRPr>
          </a:p>
          <a:p>
            <a:pPr marL="546100" marR="302260" indent="-534035">
              <a:lnSpc>
                <a:spcPct val="100000"/>
              </a:lnSpc>
              <a:buClr>
                <a:srgbClr val="B0B0B0"/>
              </a:buClr>
              <a:buSzPct val="89583"/>
              <a:buAutoNum type="arabicPeriod"/>
              <a:tabLst>
                <a:tab pos="546100" algn="l"/>
                <a:tab pos="546735" algn="l"/>
              </a:tabLst>
            </a:pPr>
            <a:r>
              <a:rPr sz="2400" b="1" spc="-250" dirty="0">
                <a:latin typeface="Arial"/>
                <a:cs typeface="Arial"/>
              </a:rPr>
              <a:t>Анатомічне </a:t>
            </a:r>
            <a:r>
              <a:rPr sz="2400" b="1" spc="-175" dirty="0">
                <a:latin typeface="Arial"/>
                <a:cs typeface="Arial"/>
              </a:rPr>
              <a:t>або </a:t>
            </a:r>
            <a:r>
              <a:rPr sz="2400" b="1" spc="-260" dirty="0">
                <a:latin typeface="Arial"/>
                <a:cs typeface="Arial"/>
              </a:rPr>
              <a:t>функціональне </a:t>
            </a:r>
            <a:r>
              <a:rPr sz="2400" b="1" spc="-250" dirty="0">
                <a:latin typeface="Arial"/>
                <a:cs typeface="Arial"/>
              </a:rPr>
              <a:t>розщеплення </a:t>
            </a:r>
            <a:r>
              <a:rPr sz="2400" b="1" spc="-235" dirty="0">
                <a:latin typeface="Arial"/>
                <a:cs typeface="Arial"/>
              </a:rPr>
              <a:t>шляху </a:t>
            </a:r>
            <a:r>
              <a:rPr sz="2400" b="1" spc="-229" dirty="0">
                <a:latin typeface="Arial"/>
                <a:cs typeface="Arial"/>
              </a:rPr>
              <a:t> </a:t>
            </a:r>
            <a:r>
              <a:rPr sz="2400" b="1" spc="-245" dirty="0">
                <a:latin typeface="Arial"/>
                <a:cs typeface="Arial"/>
              </a:rPr>
              <a:t>проведеня</a:t>
            </a:r>
            <a:r>
              <a:rPr sz="2400" b="1" spc="-365" dirty="0">
                <a:latin typeface="Arial"/>
                <a:cs typeface="Arial"/>
              </a:rPr>
              <a:t> </a:t>
            </a:r>
            <a:r>
              <a:rPr sz="2400" b="1" spc="-235" dirty="0">
                <a:latin typeface="Arial"/>
                <a:cs typeface="Arial"/>
              </a:rPr>
              <a:t>електричного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225" dirty="0">
                <a:latin typeface="Arial"/>
                <a:cs typeface="Arial"/>
              </a:rPr>
              <a:t>імпульсу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і</a:t>
            </a:r>
            <a:r>
              <a:rPr sz="2400" b="1" spc="-225" dirty="0">
                <a:latin typeface="Arial"/>
                <a:cs typeface="Arial"/>
              </a:rPr>
              <a:t> </a:t>
            </a:r>
            <a:r>
              <a:rPr sz="2400" b="1" spc="-220" dirty="0">
                <a:latin typeface="Arial"/>
                <a:cs typeface="Arial"/>
              </a:rPr>
              <a:t>наявність</a:t>
            </a:r>
            <a:r>
              <a:rPr sz="2400" b="1" spc="-320" dirty="0">
                <a:latin typeface="Arial"/>
                <a:cs typeface="Arial"/>
              </a:rPr>
              <a:t> </a:t>
            </a:r>
            <a:r>
              <a:rPr sz="2400" b="1" spc="-235" dirty="0">
                <a:latin typeface="Arial"/>
                <a:cs typeface="Arial"/>
              </a:rPr>
              <a:t>замкнутого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290" dirty="0">
                <a:latin typeface="Arial"/>
                <a:cs typeface="Arial"/>
              </a:rPr>
              <a:t>к</a:t>
            </a:r>
            <a:r>
              <a:rPr sz="2400" b="1" spc="-270" dirty="0">
                <a:latin typeface="Arial"/>
                <a:cs typeface="Arial"/>
              </a:rPr>
              <a:t>о</a:t>
            </a:r>
            <a:r>
              <a:rPr sz="2400" b="1" spc="-275" dirty="0">
                <a:latin typeface="Arial"/>
                <a:cs typeface="Arial"/>
              </a:rPr>
              <a:t>н</a:t>
            </a:r>
            <a:r>
              <a:rPr sz="2400" b="1" spc="-170" dirty="0">
                <a:latin typeface="Arial"/>
                <a:cs typeface="Arial"/>
              </a:rPr>
              <a:t>т</a:t>
            </a:r>
            <a:r>
              <a:rPr sz="2400" b="1" spc="-355" dirty="0">
                <a:latin typeface="Arial"/>
                <a:cs typeface="Arial"/>
              </a:rPr>
              <a:t>у</a:t>
            </a:r>
            <a:r>
              <a:rPr sz="2400" b="1" spc="-265" dirty="0">
                <a:latin typeface="Arial"/>
                <a:cs typeface="Arial"/>
              </a:rPr>
              <a:t>р</a:t>
            </a:r>
            <a:r>
              <a:rPr sz="2400" b="1" dirty="0">
                <a:latin typeface="Arial"/>
                <a:cs typeface="Arial"/>
              </a:rPr>
              <a:t>у</a:t>
            </a:r>
            <a:r>
              <a:rPr sz="2400" b="1" spc="-275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(</a:t>
            </a:r>
            <a:r>
              <a:rPr sz="2400" b="1" spc="-250" dirty="0">
                <a:latin typeface="Arial"/>
                <a:cs typeface="Arial"/>
              </a:rPr>
              <a:t>п</a:t>
            </a:r>
            <a:r>
              <a:rPr sz="2400" b="1" spc="-254" dirty="0">
                <a:latin typeface="Arial"/>
                <a:cs typeface="Arial"/>
              </a:rPr>
              <a:t>е</a:t>
            </a:r>
            <a:r>
              <a:rPr sz="2400" b="1" spc="-290" dirty="0">
                <a:latin typeface="Arial"/>
                <a:cs typeface="Arial"/>
              </a:rPr>
              <a:t>т</a:t>
            </a:r>
            <a:r>
              <a:rPr sz="2400" b="1" spc="-280" dirty="0">
                <a:latin typeface="Arial"/>
                <a:cs typeface="Arial"/>
              </a:rPr>
              <a:t>л</a:t>
            </a:r>
            <a:r>
              <a:rPr sz="2400" b="1" dirty="0">
                <a:latin typeface="Arial"/>
                <a:cs typeface="Arial"/>
              </a:rPr>
              <a:t>і</a:t>
            </a:r>
            <a:r>
              <a:rPr sz="2400" b="1" spc="-254" dirty="0">
                <a:latin typeface="Arial"/>
                <a:cs typeface="Arial"/>
              </a:rPr>
              <a:t> </a:t>
            </a:r>
            <a:r>
              <a:rPr sz="2400" b="1" spc="-275" dirty="0">
                <a:latin typeface="Arial"/>
                <a:cs typeface="Arial"/>
              </a:rPr>
              <a:t>п</a:t>
            </a:r>
            <a:r>
              <a:rPr sz="2400" b="1" spc="-270" dirty="0">
                <a:latin typeface="Arial"/>
                <a:cs typeface="Arial"/>
              </a:rPr>
              <a:t>ро</a:t>
            </a:r>
            <a:r>
              <a:rPr sz="2400" b="1" spc="-300" dirty="0">
                <a:latin typeface="Arial"/>
                <a:cs typeface="Arial"/>
              </a:rPr>
              <a:t>в</a:t>
            </a:r>
            <a:r>
              <a:rPr sz="2400" b="1" spc="-254" dirty="0">
                <a:latin typeface="Arial"/>
                <a:cs typeface="Arial"/>
              </a:rPr>
              <a:t>е</a:t>
            </a:r>
            <a:r>
              <a:rPr sz="2400" b="1" spc="-300" dirty="0">
                <a:latin typeface="Arial"/>
                <a:cs typeface="Arial"/>
              </a:rPr>
              <a:t>д</a:t>
            </a:r>
            <a:r>
              <a:rPr sz="2400" b="1" spc="-254" dirty="0">
                <a:latin typeface="Arial"/>
                <a:cs typeface="Arial"/>
              </a:rPr>
              <a:t>е</a:t>
            </a:r>
            <a:r>
              <a:rPr sz="2400" b="1" spc="-275" dirty="0">
                <a:latin typeface="Arial"/>
                <a:cs typeface="Arial"/>
              </a:rPr>
              <a:t>нн</a:t>
            </a:r>
            <a:r>
              <a:rPr sz="2400" b="1" spc="-250" dirty="0">
                <a:latin typeface="Arial"/>
                <a:cs typeface="Arial"/>
              </a:rPr>
              <a:t>я</a:t>
            </a:r>
            <a:r>
              <a:rPr sz="2400" b="1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546100" indent="-534035">
              <a:lnSpc>
                <a:spcPct val="100000"/>
              </a:lnSpc>
              <a:spcBef>
                <a:spcPts val="605"/>
              </a:spcBef>
              <a:buClr>
                <a:srgbClr val="B0B0B0"/>
              </a:buClr>
              <a:buSzPct val="89583"/>
              <a:buAutoNum type="arabicPeriod"/>
              <a:tabLst>
                <a:tab pos="546100" algn="l"/>
                <a:tab pos="546735" algn="l"/>
              </a:tabLst>
            </a:pPr>
            <a:r>
              <a:rPr sz="2400" b="1" spc="-260" dirty="0">
                <a:latin typeface="Arial"/>
                <a:cs typeface="Arial"/>
              </a:rPr>
              <a:t>Однонаправлена</a:t>
            </a:r>
            <a:r>
              <a:rPr sz="2400" b="1" spc="-425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блокада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на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одній</a:t>
            </a:r>
            <a:r>
              <a:rPr sz="2400" b="1" spc="-3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з</a:t>
            </a:r>
            <a:r>
              <a:rPr sz="2400" b="1" spc="-350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ділянок</a:t>
            </a:r>
            <a:r>
              <a:rPr sz="2400" b="1" spc="-355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петлі</a:t>
            </a:r>
            <a:endParaRPr sz="2400">
              <a:latin typeface="Arial"/>
              <a:cs typeface="Arial"/>
            </a:endParaRPr>
          </a:p>
          <a:p>
            <a:pPr marL="546100" marR="281940" indent="-534035">
              <a:lnSpc>
                <a:spcPct val="100000"/>
              </a:lnSpc>
              <a:spcBef>
                <a:spcPts val="600"/>
              </a:spcBef>
              <a:buClr>
                <a:srgbClr val="B0B0B0"/>
              </a:buClr>
              <a:buSzPct val="89583"/>
              <a:buAutoNum type="arabicPeriod"/>
              <a:tabLst>
                <a:tab pos="546100" algn="l"/>
                <a:tab pos="546735" algn="l"/>
              </a:tabLst>
            </a:pPr>
            <a:r>
              <a:rPr sz="2400" b="1" spc="-235" dirty="0">
                <a:latin typeface="Arial"/>
                <a:cs typeface="Arial"/>
              </a:rPr>
              <a:t>Уповільнене</a:t>
            </a:r>
            <a:r>
              <a:rPr sz="2400" b="1" spc="-434" dirty="0">
                <a:latin typeface="Arial"/>
                <a:cs typeface="Arial"/>
              </a:rPr>
              <a:t> </a:t>
            </a:r>
            <a:r>
              <a:rPr sz="2400" b="1" spc="-265" dirty="0">
                <a:latin typeface="Arial"/>
                <a:cs typeface="Arial"/>
              </a:rPr>
              <a:t>розповсюдження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70" dirty="0">
                <a:latin typeface="Arial"/>
                <a:cs typeface="Arial"/>
              </a:rPr>
              <a:t>збудження</a:t>
            </a:r>
            <a:r>
              <a:rPr sz="2400" b="1" spc="-235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на</a:t>
            </a:r>
            <a:r>
              <a:rPr sz="2400" b="1" spc="-360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іншій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ділянці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петлі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49930" marR="5080" indent="-298196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Клинічне</a:t>
            </a:r>
            <a:r>
              <a:rPr sz="2900" spc="-100" dirty="0"/>
              <a:t> </a:t>
            </a:r>
            <a:r>
              <a:rPr sz="2900" spc="-5" dirty="0"/>
              <a:t>дослідження</a:t>
            </a:r>
            <a:r>
              <a:rPr sz="2900" spc="-60" dirty="0"/>
              <a:t> </a:t>
            </a:r>
            <a:r>
              <a:rPr sz="2900" spc="-5" dirty="0"/>
              <a:t>пацієнтів</a:t>
            </a:r>
            <a:r>
              <a:rPr sz="2900" spc="-50" dirty="0"/>
              <a:t> </a:t>
            </a:r>
            <a:r>
              <a:rPr sz="2900" dirty="0"/>
              <a:t>з</a:t>
            </a:r>
            <a:r>
              <a:rPr sz="2900" spc="5" dirty="0"/>
              <a:t> </a:t>
            </a:r>
            <a:r>
              <a:rPr sz="2900" spc="-5" dirty="0"/>
              <a:t>аритміями </a:t>
            </a:r>
            <a:r>
              <a:rPr sz="2900" spc="-710" dirty="0"/>
              <a:t> </a:t>
            </a:r>
            <a:r>
              <a:rPr sz="2900" dirty="0"/>
              <a:t>дозволяє: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13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459435" y="1482928"/>
            <a:ext cx="7974965" cy="462343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56870" marR="743585" indent="-344805">
              <a:lnSpc>
                <a:spcPct val="80100"/>
              </a:lnSpc>
              <a:spcBef>
                <a:spcPts val="570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20" dirty="0">
                <a:latin typeface="Arial"/>
                <a:cs typeface="Arial"/>
              </a:rPr>
              <a:t>Уточнити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характер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тяжкість</a:t>
            </a:r>
            <a:r>
              <a:rPr sz="2000" b="1" spc="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перебігу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основного 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захворювання,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на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фоні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якого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розвинулись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порушення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серцевого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ритму;</a:t>
            </a:r>
            <a:endParaRPr sz="2000">
              <a:latin typeface="Arial"/>
              <a:cs typeface="Arial"/>
            </a:endParaRPr>
          </a:p>
          <a:p>
            <a:pPr marL="356870" marR="1135380" indent="-344805">
              <a:lnSpc>
                <a:spcPct val="79000"/>
              </a:lnSpc>
              <a:spcBef>
                <a:spcPts val="50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5" dirty="0">
                <a:latin typeface="Arial"/>
                <a:cs typeface="Arial"/>
              </a:rPr>
              <a:t>Скласти</a:t>
            </a:r>
            <a:r>
              <a:rPr sz="2000" b="1" spc="-10" dirty="0">
                <a:latin typeface="Arial"/>
                <a:cs typeface="Arial"/>
              </a:rPr>
              <a:t> орієнтовне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судження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про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характер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аритмії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(екстрасистолія,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пароксизмальні</a:t>
            </a:r>
            <a:r>
              <a:rPr sz="2000" b="1" spc="6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тахіаритмії,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35" dirty="0">
                <a:latin typeface="Arial"/>
                <a:cs typeface="Arial"/>
              </a:rPr>
              <a:t>т.п.);</a:t>
            </a:r>
            <a:endParaRPr sz="2000">
              <a:latin typeface="Arial"/>
              <a:cs typeface="Arial"/>
            </a:endParaRPr>
          </a:p>
          <a:p>
            <a:pPr marL="356870" marR="205104" indent="-344805">
              <a:lnSpc>
                <a:spcPct val="80000"/>
              </a:lnSpc>
              <a:spcBef>
                <a:spcPts val="50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10" dirty="0">
                <a:latin typeface="Arial"/>
                <a:cs typeface="Arial"/>
              </a:rPr>
              <a:t>Оцінити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умови,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при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яких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виникають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купуються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порушеня </a:t>
            </a:r>
            <a:r>
              <a:rPr sz="2000" b="1" spc="-54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ритму;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210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15" dirty="0">
                <a:latin typeface="Arial"/>
                <a:cs typeface="Arial"/>
              </a:rPr>
              <a:t>Провести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(в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деяких </a:t>
            </a:r>
            <a:r>
              <a:rPr sz="2000" b="1" spc="-10" dirty="0">
                <a:latin typeface="Arial"/>
                <a:cs typeface="Arial"/>
              </a:rPr>
              <a:t>випадках)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диференціальний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діагноз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між</a:t>
            </a:r>
            <a:endParaRPr sz="2000">
              <a:latin typeface="Arial"/>
              <a:cs typeface="Arial"/>
            </a:endParaRPr>
          </a:p>
          <a:p>
            <a:pPr marR="441325" algn="r">
              <a:lnSpc>
                <a:spcPts val="2295"/>
              </a:lnSpc>
            </a:pPr>
            <a:r>
              <a:rPr sz="2000" b="1" spc="-20" dirty="0">
                <a:latin typeface="Arial"/>
                <a:cs typeface="Arial"/>
              </a:rPr>
              <a:t>надшлуночковими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шлуночковими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порушеннями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ритму;</a:t>
            </a:r>
            <a:endParaRPr sz="2000">
              <a:latin typeface="Arial"/>
              <a:cs typeface="Arial"/>
            </a:endParaRPr>
          </a:p>
          <a:p>
            <a:pPr marL="344170" marR="374650" indent="-344170" algn="r">
              <a:lnSpc>
                <a:spcPts val="2160"/>
              </a:lnSpc>
              <a:spcBef>
                <a:spcPts val="2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44170" algn="l"/>
                <a:tab pos="357505" algn="l"/>
              </a:tabLst>
            </a:pPr>
            <a:r>
              <a:rPr sz="2000" b="1" spc="-10" dirty="0">
                <a:latin typeface="Arial"/>
                <a:cs typeface="Arial"/>
              </a:rPr>
              <a:t>Оцінити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можливі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наслідки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триваючої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аритмії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(наприклад,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ts val="1920"/>
              </a:lnSpc>
            </a:pPr>
            <a:r>
              <a:rPr sz="2000" b="1" spc="-10" dirty="0">
                <a:latin typeface="Arial"/>
                <a:cs typeface="Arial"/>
              </a:rPr>
              <a:t>аритмічний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шок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при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інфаркті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міокарда,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можливість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ts val="1920"/>
              </a:lnSpc>
            </a:pPr>
            <a:r>
              <a:rPr sz="2000" b="1" spc="-10" dirty="0">
                <a:latin typeface="Arial"/>
                <a:cs typeface="Arial"/>
              </a:rPr>
              <a:t>виникнення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ТЕЛА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при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пароксизмах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фібриляції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передсердь</a:t>
            </a:r>
            <a:r>
              <a:rPr sz="2000" b="1" spc="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ts val="2065"/>
              </a:lnSpc>
            </a:pPr>
            <a:r>
              <a:rPr sz="2000" b="1" spc="-35" dirty="0">
                <a:latin typeface="Arial"/>
                <a:cs typeface="Arial"/>
              </a:rPr>
              <a:t>т.д.);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221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5" dirty="0">
                <a:latin typeface="Arial"/>
                <a:cs typeface="Arial"/>
              </a:rPr>
              <a:t>Скласти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план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додаткового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інструментального</a:t>
            </a:r>
            <a:r>
              <a:rPr sz="2000" b="1" spc="8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обстеження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ts val="2305"/>
              </a:lnSpc>
            </a:pPr>
            <a:r>
              <a:rPr sz="2000" b="1" spc="-10" dirty="0">
                <a:latin typeface="Arial"/>
                <a:cs typeface="Arial"/>
              </a:rPr>
              <a:t>хворого;</a:t>
            </a:r>
            <a:endParaRPr sz="2000">
              <a:latin typeface="Arial"/>
              <a:cs typeface="Arial"/>
            </a:endParaRPr>
          </a:p>
          <a:p>
            <a:pPr marL="356870" marR="377825" indent="-344805">
              <a:lnSpc>
                <a:spcPts val="1920"/>
              </a:lnSpc>
              <a:spcBef>
                <a:spcPts val="470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15" dirty="0">
                <a:latin typeface="Arial"/>
                <a:cs typeface="Arial"/>
              </a:rPr>
              <a:t>Вибрати</a:t>
            </a:r>
            <a:r>
              <a:rPr sz="2000" b="1" spc="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найбільш</a:t>
            </a:r>
            <a:r>
              <a:rPr sz="2000" b="1" spc="-20" dirty="0">
                <a:latin typeface="Arial"/>
                <a:cs typeface="Arial"/>
              </a:rPr>
              <a:t> ефективні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способи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лікування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хворих </a:t>
            </a:r>
            <a:r>
              <a:rPr sz="2000" b="1" spc="-5" dirty="0">
                <a:latin typeface="Arial"/>
                <a:cs typeface="Arial"/>
              </a:rPr>
              <a:t>і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т.п.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9005" y="286258"/>
            <a:ext cx="5620385" cy="728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Електрокардіографія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2100" dirty="0"/>
              <a:t>Загальна</a:t>
            </a:r>
            <a:r>
              <a:rPr sz="2100" spc="-75" dirty="0"/>
              <a:t> </a:t>
            </a:r>
            <a:r>
              <a:rPr sz="2100" dirty="0"/>
              <a:t>схема</a:t>
            </a:r>
            <a:r>
              <a:rPr sz="2100" spc="-50" dirty="0"/>
              <a:t> </a:t>
            </a:r>
            <a:r>
              <a:rPr sz="2100" dirty="0"/>
              <a:t>(план)</a:t>
            </a:r>
            <a:r>
              <a:rPr sz="2100" spc="-30" dirty="0"/>
              <a:t> </a:t>
            </a:r>
            <a:r>
              <a:rPr sz="2100" spc="-5" dirty="0"/>
              <a:t>розшифровування</a:t>
            </a:r>
            <a:r>
              <a:rPr sz="2100" spc="-100" dirty="0"/>
              <a:t> </a:t>
            </a:r>
            <a:r>
              <a:rPr sz="2100" spc="10" dirty="0"/>
              <a:t>ЕКГ</a:t>
            </a:r>
            <a:endParaRPr sz="21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14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840739" y="1497533"/>
            <a:ext cx="7581900" cy="45250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spc="-5" dirty="0">
                <a:solidFill>
                  <a:srgbClr val="FF33CC"/>
                </a:solidFill>
                <a:latin typeface="Arial"/>
                <a:cs typeface="Arial"/>
              </a:rPr>
              <a:t>1.</a:t>
            </a:r>
            <a:r>
              <a:rPr sz="1600" b="1" spc="-1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FF33CC"/>
                </a:solidFill>
                <a:latin typeface="Arial"/>
                <a:cs typeface="Arial"/>
              </a:rPr>
              <a:t>Аналіз</a:t>
            </a:r>
            <a:r>
              <a:rPr sz="1600" b="1" spc="14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33CC"/>
                </a:solidFill>
                <a:latin typeface="Arial"/>
                <a:cs typeface="Arial"/>
              </a:rPr>
              <a:t>серцевого</a:t>
            </a:r>
            <a:r>
              <a:rPr sz="1600" b="1" spc="-7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33CC"/>
                </a:solidFill>
                <a:latin typeface="Arial"/>
                <a:cs typeface="Arial"/>
              </a:rPr>
              <a:t>ритму</a:t>
            </a:r>
            <a:r>
              <a:rPr sz="1600" b="1" spc="4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1600" b="1" spc="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33CC"/>
                </a:solidFill>
                <a:latin typeface="Arial"/>
                <a:cs typeface="Arial"/>
              </a:rPr>
              <a:t>провідності: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dirty="0">
                <a:latin typeface="Arial"/>
                <a:cs typeface="Arial"/>
              </a:rPr>
              <a:t>оцінка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регулярності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серцевих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скорочень;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spc="-10" dirty="0">
                <a:latin typeface="Arial"/>
                <a:cs typeface="Arial"/>
              </a:rPr>
              <a:t>Підрахунок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числа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серцевих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скорочень;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spc="-10" dirty="0">
                <a:latin typeface="Arial"/>
                <a:cs typeface="Arial"/>
              </a:rPr>
              <a:t>Визначення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джерела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30" dirty="0">
                <a:latin typeface="Arial"/>
                <a:cs typeface="Arial"/>
              </a:rPr>
              <a:t>збудження;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dirty="0">
                <a:latin typeface="Arial"/>
                <a:cs typeface="Arial"/>
              </a:rPr>
              <a:t>Оцінка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функції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провідності.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14"/>
              </a:lnSpc>
              <a:spcBef>
                <a:spcPts val="765"/>
              </a:spcBef>
            </a:pPr>
            <a:r>
              <a:rPr sz="1600" b="1" spc="-5" dirty="0">
                <a:solidFill>
                  <a:srgbClr val="FF33CC"/>
                </a:solidFill>
                <a:latin typeface="Arial"/>
                <a:cs typeface="Arial"/>
              </a:rPr>
              <a:t>2.</a:t>
            </a:r>
            <a:r>
              <a:rPr sz="1600" b="1" spc="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33CC"/>
                </a:solidFill>
                <a:latin typeface="Arial"/>
                <a:cs typeface="Arial"/>
              </a:rPr>
              <a:t>Визначення</a:t>
            </a:r>
            <a:r>
              <a:rPr sz="1600" b="1" spc="-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33CC"/>
                </a:solidFill>
                <a:latin typeface="Arial"/>
                <a:cs typeface="Arial"/>
              </a:rPr>
              <a:t>поворотів</a:t>
            </a:r>
            <a:r>
              <a:rPr sz="1600" b="1" spc="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3CC"/>
                </a:solidFill>
                <a:latin typeface="Arial"/>
                <a:cs typeface="Arial"/>
              </a:rPr>
              <a:t>серця</a:t>
            </a:r>
            <a:r>
              <a:rPr sz="1600" b="1" spc="-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33CC"/>
                </a:solidFill>
                <a:latin typeface="Arial"/>
                <a:cs typeface="Arial"/>
              </a:rPr>
              <a:t>навколо</a:t>
            </a:r>
            <a:r>
              <a:rPr sz="1600" b="1" spc="-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33CC"/>
                </a:solidFill>
                <a:latin typeface="Arial"/>
                <a:cs typeface="Arial"/>
              </a:rPr>
              <a:t>передньозадньоїй,</a:t>
            </a:r>
            <a:r>
              <a:rPr sz="1600" b="1" spc="1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33CC"/>
                </a:solidFill>
                <a:latin typeface="Arial"/>
                <a:cs typeface="Arial"/>
              </a:rPr>
              <a:t>продольної</a:t>
            </a:r>
            <a:r>
              <a:rPr sz="1600" b="1" spc="-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3CC"/>
                </a:solidFill>
                <a:latin typeface="Arial"/>
                <a:cs typeface="Arial"/>
              </a:rPr>
              <a:t>ї</a:t>
            </a:r>
            <a:endParaRPr sz="1600">
              <a:latin typeface="Arial"/>
              <a:cs typeface="Arial"/>
            </a:endParaRPr>
          </a:p>
          <a:p>
            <a:pPr marL="356870">
              <a:lnSpc>
                <a:spcPts val="1714"/>
              </a:lnSpc>
            </a:pPr>
            <a:r>
              <a:rPr sz="1600" b="1" spc="-15" dirty="0">
                <a:solidFill>
                  <a:srgbClr val="FF33CC"/>
                </a:solidFill>
                <a:latin typeface="Arial"/>
                <a:cs typeface="Arial"/>
              </a:rPr>
              <a:t>поперечноі</a:t>
            </a:r>
            <a:r>
              <a:rPr sz="1600" b="1" spc="-7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3CC"/>
                </a:solidFill>
                <a:latin typeface="Arial"/>
                <a:cs typeface="Arial"/>
              </a:rPr>
              <a:t>вісі: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spc="-10" dirty="0">
                <a:latin typeface="Arial"/>
                <a:cs typeface="Arial"/>
              </a:rPr>
              <a:t>Визначення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положення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електричної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вісі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серця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фронтальній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площині;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spc="-10" dirty="0">
                <a:latin typeface="Arial"/>
                <a:cs typeface="Arial"/>
              </a:rPr>
              <a:t>Визначення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поворотів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серця</a:t>
            </a:r>
            <a:r>
              <a:rPr sz="1600" b="1" spc="-15" dirty="0">
                <a:latin typeface="Arial"/>
                <a:cs typeface="Arial"/>
              </a:rPr>
              <a:t> навколо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продольної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вісі;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spc="-10" dirty="0">
                <a:latin typeface="Arial"/>
                <a:cs typeface="Arial"/>
              </a:rPr>
              <a:t>Визначення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поворотів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серця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навколо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поперечної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вісі.</a:t>
            </a:r>
            <a:endParaRPr sz="1600">
              <a:latin typeface="Arial"/>
              <a:cs typeface="Arial"/>
            </a:endParaRPr>
          </a:p>
          <a:p>
            <a:pPr marL="241300" indent="-229235">
              <a:lnSpc>
                <a:spcPct val="100000"/>
              </a:lnSpc>
              <a:spcBef>
                <a:spcPts val="790"/>
              </a:spcBef>
              <a:buAutoNum type="arabicPeriod" startAt="3"/>
              <a:tabLst>
                <a:tab pos="241935" algn="l"/>
              </a:tabLst>
            </a:pPr>
            <a:r>
              <a:rPr sz="1600" b="1" spc="-35" dirty="0">
                <a:solidFill>
                  <a:srgbClr val="FF33CC"/>
                </a:solidFill>
                <a:latin typeface="Arial"/>
                <a:cs typeface="Arial"/>
              </a:rPr>
              <a:t>Аналіз</a:t>
            </a:r>
            <a:r>
              <a:rPr sz="1600" b="1" spc="14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33CC"/>
                </a:solidFill>
                <a:latin typeface="Arial"/>
                <a:cs typeface="Arial"/>
              </a:rPr>
              <a:t>передсердного</a:t>
            </a:r>
            <a:r>
              <a:rPr sz="1600" b="1" spc="-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FF33CC"/>
                </a:solidFill>
                <a:latin typeface="Arial"/>
                <a:cs typeface="Arial"/>
              </a:rPr>
              <a:t>зубця</a:t>
            </a:r>
            <a:r>
              <a:rPr sz="1600" b="1" spc="1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210" dirty="0">
                <a:solidFill>
                  <a:srgbClr val="FF33CC"/>
                </a:solidFill>
                <a:latin typeface="Arial"/>
                <a:cs typeface="Arial"/>
              </a:rPr>
              <a:t>P.</a:t>
            </a:r>
            <a:endParaRPr sz="1600">
              <a:latin typeface="Arial"/>
              <a:cs typeface="Arial"/>
            </a:endParaRPr>
          </a:p>
          <a:p>
            <a:pPr marL="241300" indent="-229235">
              <a:lnSpc>
                <a:spcPct val="100000"/>
              </a:lnSpc>
              <a:spcBef>
                <a:spcPts val="819"/>
              </a:spcBef>
              <a:buAutoNum type="arabicPeriod" startAt="3"/>
              <a:tabLst>
                <a:tab pos="241935" algn="l"/>
              </a:tabLst>
            </a:pPr>
            <a:r>
              <a:rPr sz="1600" b="1" spc="-35" dirty="0">
                <a:solidFill>
                  <a:srgbClr val="FF33CC"/>
                </a:solidFill>
                <a:latin typeface="Arial"/>
                <a:cs typeface="Arial"/>
              </a:rPr>
              <a:t>Аналіз</a:t>
            </a:r>
            <a:r>
              <a:rPr sz="1600" b="1" spc="14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33CC"/>
                </a:solidFill>
                <a:latin typeface="Arial"/>
                <a:cs typeface="Arial"/>
              </a:rPr>
              <a:t>шлуночкового</a:t>
            </a:r>
            <a:r>
              <a:rPr sz="1600" b="1" spc="-4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33CC"/>
                </a:solidFill>
                <a:latin typeface="Arial"/>
                <a:cs typeface="Arial"/>
              </a:rPr>
              <a:t>комплексу</a:t>
            </a:r>
            <a:r>
              <a:rPr sz="1600" b="1" spc="-7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FF33CC"/>
                </a:solidFill>
                <a:latin typeface="Arial"/>
                <a:cs typeface="Arial"/>
              </a:rPr>
              <a:t>QRST: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spc="-10" dirty="0">
                <a:latin typeface="Arial"/>
                <a:cs typeface="Arial"/>
              </a:rPr>
              <a:t>а</a:t>
            </a:r>
            <a:r>
              <a:rPr sz="1600" b="1" spc="-15" dirty="0">
                <a:latin typeface="Arial"/>
                <a:cs typeface="Arial"/>
              </a:rPr>
              <a:t>н</a:t>
            </a:r>
            <a:r>
              <a:rPr sz="1600" b="1" spc="-10" dirty="0">
                <a:latin typeface="Arial"/>
                <a:cs typeface="Arial"/>
              </a:rPr>
              <a:t>а</a:t>
            </a:r>
            <a:r>
              <a:rPr sz="1600" b="1" spc="5" dirty="0">
                <a:latin typeface="Arial"/>
                <a:cs typeface="Arial"/>
              </a:rPr>
              <a:t>лі</a:t>
            </a:r>
            <a:r>
              <a:rPr sz="1600" b="1" dirty="0">
                <a:latin typeface="Arial"/>
                <a:cs typeface="Arial"/>
              </a:rPr>
              <a:t>з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к</a:t>
            </a:r>
            <a:r>
              <a:rPr sz="1600" b="1" spc="-20" dirty="0">
                <a:latin typeface="Arial"/>
                <a:cs typeface="Arial"/>
              </a:rPr>
              <a:t>о</a:t>
            </a:r>
            <a:r>
              <a:rPr sz="1600" b="1" spc="15" dirty="0">
                <a:latin typeface="Arial"/>
                <a:cs typeface="Arial"/>
              </a:rPr>
              <a:t>м</a:t>
            </a:r>
            <a:r>
              <a:rPr sz="1600" b="1" spc="-10" dirty="0">
                <a:latin typeface="Arial"/>
                <a:cs typeface="Arial"/>
              </a:rPr>
              <a:t>п</a:t>
            </a:r>
            <a:r>
              <a:rPr sz="1600" b="1" spc="-35" dirty="0">
                <a:latin typeface="Arial"/>
                <a:cs typeface="Arial"/>
              </a:rPr>
              <a:t>л</a:t>
            </a:r>
            <a:r>
              <a:rPr sz="1600" b="1" spc="-30" dirty="0">
                <a:latin typeface="Arial"/>
                <a:cs typeface="Arial"/>
              </a:rPr>
              <a:t>е</a:t>
            </a:r>
            <a:r>
              <a:rPr sz="1600" b="1" spc="-35" dirty="0">
                <a:latin typeface="Arial"/>
                <a:cs typeface="Arial"/>
              </a:rPr>
              <a:t>к</a:t>
            </a:r>
            <a:r>
              <a:rPr sz="1600" b="1" spc="-5" dirty="0">
                <a:latin typeface="Arial"/>
                <a:cs typeface="Arial"/>
              </a:rPr>
              <a:t>с</a:t>
            </a:r>
            <a:r>
              <a:rPr sz="1600" b="1" dirty="0">
                <a:latin typeface="Arial"/>
                <a:cs typeface="Arial"/>
              </a:rPr>
              <a:t>у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5" dirty="0">
                <a:latin typeface="Arial"/>
                <a:cs typeface="Arial"/>
              </a:rPr>
              <a:t>Q</a:t>
            </a:r>
            <a:r>
              <a:rPr sz="1600" b="1" spc="-10" dirty="0">
                <a:latin typeface="Arial"/>
                <a:cs typeface="Arial"/>
              </a:rPr>
              <a:t>R</a:t>
            </a:r>
            <a:r>
              <a:rPr sz="1600" b="1" spc="10" dirty="0">
                <a:latin typeface="Arial"/>
                <a:cs typeface="Arial"/>
              </a:rPr>
              <a:t>S</a:t>
            </a:r>
            <a:r>
              <a:rPr sz="1600" b="1" dirty="0">
                <a:latin typeface="Arial"/>
                <a:cs typeface="Arial"/>
              </a:rPr>
              <a:t>;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dirty="0">
                <a:latin typeface="Arial"/>
                <a:cs typeface="Arial"/>
              </a:rPr>
              <a:t>аналіз</a:t>
            </a:r>
            <a:r>
              <a:rPr sz="1600" b="1" spc="-9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сегменту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RS–T;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dirty="0">
                <a:latin typeface="Arial"/>
                <a:cs typeface="Arial"/>
              </a:rPr>
              <a:t>аналіз</a:t>
            </a:r>
            <a:r>
              <a:rPr sz="1600" b="1" spc="-95" dirty="0">
                <a:latin typeface="Arial"/>
                <a:cs typeface="Arial"/>
              </a:rPr>
              <a:t> </a:t>
            </a:r>
            <a:r>
              <a:rPr sz="1600" b="1" spc="-45" dirty="0">
                <a:latin typeface="Arial"/>
                <a:cs typeface="Arial"/>
              </a:rPr>
              <a:t>зубця</a:t>
            </a:r>
            <a:r>
              <a:rPr sz="1600" b="1" spc="114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Т;</a:t>
            </a:r>
            <a:endParaRPr sz="1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62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b="1" dirty="0">
                <a:latin typeface="Arial"/>
                <a:cs typeface="Arial"/>
              </a:rPr>
              <a:t>аналіз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интервалу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100" dirty="0">
                <a:latin typeface="Arial"/>
                <a:cs typeface="Arial"/>
              </a:rPr>
              <a:t>Q–T.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600" b="1" spc="-5" dirty="0">
                <a:solidFill>
                  <a:srgbClr val="FF33CC"/>
                </a:solidFill>
                <a:latin typeface="Arial"/>
                <a:cs typeface="Arial"/>
              </a:rPr>
              <a:t>5.</a:t>
            </a:r>
            <a:r>
              <a:rPr sz="1600" b="1" spc="-1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33CC"/>
                </a:solidFill>
                <a:latin typeface="Arial"/>
                <a:cs typeface="Arial"/>
              </a:rPr>
              <a:t>Електрокардіографічне</a:t>
            </a:r>
            <a:r>
              <a:rPr sz="1600" b="1" spc="-4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33CC"/>
                </a:solidFill>
                <a:latin typeface="Arial"/>
                <a:cs typeface="Arial"/>
              </a:rPr>
              <a:t>заключення.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3839" rIns="0" bIns="0" rtlCol="0">
            <a:spAutoFit/>
          </a:bodyPr>
          <a:lstStyle/>
          <a:p>
            <a:pPr marL="2247265" marR="5080" indent="-1524635">
              <a:lnSpc>
                <a:spcPct val="100000"/>
              </a:lnSpc>
              <a:spcBef>
                <a:spcPts val="115"/>
              </a:spcBef>
            </a:pPr>
            <a:r>
              <a:rPr sz="2700" spc="5" dirty="0"/>
              <a:t>Число</a:t>
            </a:r>
            <a:r>
              <a:rPr sz="2700" spc="-30" dirty="0"/>
              <a:t> </a:t>
            </a:r>
            <a:r>
              <a:rPr sz="2700" dirty="0"/>
              <a:t>серцевих</a:t>
            </a:r>
            <a:r>
              <a:rPr sz="2700" spc="-90" dirty="0"/>
              <a:t> </a:t>
            </a:r>
            <a:r>
              <a:rPr sz="2700" dirty="0"/>
              <a:t>скорочень</a:t>
            </a:r>
            <a:r>
              <a:rPr sz="2700" spc="-125" dirty="0"/>
              <a:t> </a:t>
            </a:r>
            <a:r>
              <a:rPr sz="2700" spc="10" dirty="0"/>
              <a:t>(ЧСС)</a:t>
            </a:r>
            <a:r>
              <a:rPr sz="2700" spc="-25" dirty="0"/>
              <a:t> </a:t>
            </a:r>
            <a:r>
              <a:rPr sz="2700" spc="-5" dirty="0"/>
              <a:t>залежно</a:t>
            </a:r>
            <a:r>
              <a:rPr sz="2700" spc="-75" dirty="0"/>
              <a:t> </a:t>
            </a:r>
            <a:r>
              <a:rPr sz="2700" spc="-5" dirty="0"/>
              <a:t>від </a:t>
            </a:r>
            <a:r>
              <a:rPr sz="2700" spc="-660" dirty="0"/>
              <a:t> </a:t>
            </a:r>
            <a:r>
              <a:rPr sz="2700" spc="-5" dirty="0"/>
              <a:t>тривалості</a:t>
            </a:r>
            <a:r>
              <a:rPr sz="2700" spc="-70" dirty="0"/>
              <a:t> </a:t>
            </a:r>
            <a:r>
              <a:rPr sz="2700" spc="-5" dirty="0"/>
              <a:t>інтервалу</a:t>
            </a:r>
            <a:r>
              <a:rPr sz="2700" spc="-70" dirty="0"/>
              <a:t> </a:t>
            </a:r>
            <a:r>
              <a:rPr sz="2700" spc="10" dirty="0"/>
              <a:t>R–R</a:t>
            </a:r>
            <a:endParaRPr sz="2700"/>
          </a:p>
        </p:txBody>
      </p:sp>
      <p:sp>
        <p:nvSpPr>
          <p:cNvPr id="3" name="object 3"/>
          <p:cNvSpPr/>
          <p:nvPr/>
        </p:nvSpPr>
        <p:spPr>
          <a:xfrm>
            <a:off x="450850" y="1593849"/>
            <a:ext cx="8229600" cy="4773930"/>
          </a:xfrm>
          <a:custGeom>
            <a:avLst/>
            <a:gdLst/>
            <a:ahLst/>
            <a:cxnLst/>
            <a:rect l="l" t="t" r="r" b="b"/>
            <a:pathLst>
              <a:path w="8229600" h="4773930">
                <a:moveTo>
                  <a:pt x="8229600" y="0"/>
                </a:moveTo>
                <a:lnTo>
                  <a:pt x="6172200" y="0"/>
                </a:lnTo>
                <a:lnTo>
                  <a:pt x="4114800" y="0"/>
                </a:lnTo>
                <a:lnTo>
                  <a:pt x="2057400" y="0"/>
                </a:lnTo>
                <a:lnTo>
                  <a:pt x="0" y="0"/>
                </a:lnTo>
                <a:lnTo>
                  <a:pt x="0" y="822960"/>
                </a:lnTo>
                <a:lnTo>
                  <a:pt x="0" y="4773714"/>
                </a:lnTo>
                <a:lnTo>
                  <a:pt x="2057400" y="4773714"/>
                </a:lnTo>
                <a:lnTo>
                  <a:pt x="4114800" y="4773714"/>
                </a:lnTo>
                <a:lnTo>
                  <a:pt x="6172200" y="4773714"/>
                </a:lnTo>
                <a:lnTo>
                  <a:pt x="8229600" y="4773714"/>
                </a:lnTo>
                <a:lnTo>
                  <a:pt x="8229600" y="4416564"/>
                </a:lnTo>
                <a:lnTo>
                  <a:pt x="8229600" y="82296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44500" y="1587500"/>
          <a:ext cx="8229600" cy="4773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454025" marR="437515" algn="ctr">
                        <a:lnSpc>
                          <a:spcPct val="988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Tahoma"/>
                          <a:cs typeface="Tahoma"/>
                        </a:rPr>
                        <a:t>Т</a:t>
                      </a:r>
                      <a:r>
                        <a:rPr sz="1600" b="1" spc="-10" dirty="0">
                          <a:latin typeface="Tahoma"/>
                          <a:cs typeface="Tahoma"/>
                        </a:rPr>
                        <a:t>р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ив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а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лі</a:t>
                      </a:r>
                      <a:r>
                        <a:rPr sz="1600" b="1" spc="-15" dirty="0">
                          <a:latin typeface="Tahoma"/>
                          <a:cs typeface="Tahoma"/>
                        </a:rPr>
                        <a:t>с</a:t>
                      </a:r>
                      <a:r>
                        <a:rPr sz="1600" b="1" spc="-20" dirty="0">
                          <a:latin typeface="Tahoma"/>
                          <a:cs typeface="Tahoma"/>
                        </a:rPr>
                        <a:t>т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ь  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інтервалу </a:t>
                      </a:r>
                      <a:r>
                        <a:rPr sz="1600" b="1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R–R,</a:t>
                      </a:r>
                      <a:r>
                        <a:rPr sz="1600" b="1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с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ЧСС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за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хвилину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455295" marR="43624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600" b="1" spc="-5" dirty="0">
                          <a:latin typeface="Tahoma"/>
                          <a:cs typeface="Tahoma"/>
                        </a:rPr>
                        <a:t>Три</a:t>
                      </a:r>
                      <a:r>
                        <a:rPr sz="1600" b="1" spc="10" dirty="0">
                          <a:latin typeface="Tahoma"/>
                          <a:cs typeface="Tahoma"/>
                        </a:rPr>
                        <a:t>в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а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лі</a:t>
                      </a:r>
                      <a:r>
                        <a:rPr sz="1600" b="1" spc="-10" dirty="0">
                          <a:latin typeface="Tahoma"/>
                          <a:cs typeface="Tahoma"/>
                        </a:rPr>
                        <a:t>с</a:t>
                      </a:r>
                      <a:r>
                        <a:rPr sz="1600" b="1" spc="-25" dirty="0">
                          <a:latin typeface="Tahoma"/>
                          <a:cs typeface="Tahoma"/>
                        </a:rPr>
                        <a:t>т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ь  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інтервалу </a:t>
                      </a:r>
                      <a:r>
                        <a:rPr sz="1600" b="1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R–R,</a:t>
                      </a:r>
                      <a:r>
                        <a:rPr sz="1600" b="1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с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ЧСС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за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хвилину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1,50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40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0,85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70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299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1,40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43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0,80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75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648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1,30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46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0,75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80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774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1,25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48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0,70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86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299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1,20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50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0,65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92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1,15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52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0,60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100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299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54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0,55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109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647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1,05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57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0,50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120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362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1,00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60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0,45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133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724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0,95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63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0,40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150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149">
                <a:tc>
                  <a:txBody>
                    <a:bodyPr/>
                    <a:lstStyle/>
                    <a:p>
                      <a:pPr marR="79438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0,90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66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79311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5" dirty="0">
                          <a:latin typeface="Tahoma"/>
                          <a:cs typeface="Tahoma"/>
                        </a:rPr>
                        <a:t>0,35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620"/>
                        </a:lnSpc>
                        <a:spcBef>
                          <a:spcPts val="310"/>
                        </a:spcBef>
                      </a:pPr>
                      <a:r>
                        <a:rPr sz="1600" b="1" spc="10" dirty="0">
                          <a:latin typeface="Tahoma"/>
                          <a:cs typeface="Tahoma"/>
                        </a:rPr>
                        <a:t>172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R="71120" algn="r">
                        <a:lnSpc>
                          <a:spcPts val="780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8200" y="6301987"/>
            <a:ext cx="140335" cy="145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0"/>
              </a:lnSpc>
            </a:pPr>
            <a:r>
              <a:rPr sz="1000" spc="-10" dirty="0">
                <a:latin typeface="Microsoft Sans Serif"/>
                <a:cs typeface="Microsoft Sans Serif"/>
              </a:rPr>
              <a:t>16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635" y="202514"/>
            <a:ext cx="110998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5" dirty="0">
                <a:solidFill>
                  <a:srgbClr val="FF0000"/>
                </a:solidFill>
              </a:rPr>
              <a:t>E</a:t>
            </a:r>
            <a:r>
              <a:rPr sz="4200" dirty="0">
                <a:solidFill>
                  <a:srgbClr val="FF0000"/>
                </a:solidFill>
              </a:rPr>
              <a:t>КГ</a:t>
            </a:r>
            <a:endParaRPr sz="4200"/>
          </a:p>
        </p:txBody>
      </p:sp>
      <p:grpSp>
        <p:nvGrpSpPr>
          <p:cNvPr id="4" name="object 4"/>
          <p:cNvGrpSpPr/>
          <p:nvPr/>
        </p:nvGrpSpPr>
        <p:grpSpPr>
          <a:xfrm>
            <a:off x="277368" y="85343"/>
            <a:ext cx="8638540" cy="6608445"/>
            <a:chOff x="277368" y="85343"/>
            <a:chExt cx="8638540" cy="66084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600" y="85343"/>
              <a:ext cx="6781800" cy="660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368" y="810767"/>
              <a:ext cx="1813560" cy="5090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192" y="1085088"/>
              <a:ext cx="1588008" cy="5090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9327" y="1359407"/>
              <a:ext cx="862584" cy="50901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15848" y="859916"/>
            <a:ext cx="14592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33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о</a:t>
            </a:r>
            <a:r>
              <a:rPr sz="1800" b="1" spc="-45" dirty="0">
                <a:solidFill>
                  <a:srgbClr val="FF3300"/>
                </a:solidFill>
                <a:latin typeface="Arial"/>
                <a:cs typeface="Arial"/>
              </a:rPr>
              <a:t>р</a:t>
            </a:r>
            <a:r>
              <a:rPr sz="1800" b="1" spc="-60" dirty="0">
                <a:solidFill>
                  <a:srgbClr val="FF3300"/>
                </a:solidFill>
                <a:latin typeface="Arial"/>
                <a:cs typeface="Arial"/>
              </a:rPr>
              <a:t>м</a:t>
            </a:r>
            <a:r>
              <a:rPr sz="1800" b="1" spc="5" dirty="0">
                <a:solidFill>
                  <a:srgbClr val="FF3300"/>
                </a:solidFill>
                <a:latin typeface="Arial"/>
                <a:cs typeface="Arial"/>
              </a:rPr>
              <a:t>ал</a:t>
            </a: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ь</a:t>
            </a:r>
            <a:r>
              <a:rPr sz="1800" b="1" spc="-15" dirty="0">
                <a:solidFill>
                  <a:srgbClr val="FF33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ий  </a:t>
            </a:r>
            <a:r>
              <a:rPr sz="1800" b="1" spc="-30" dirty="0">
                <a:solidFill>
                  <a:srgbClr val="FF3300"/>
                </a:solidFill>
                <a:latin typeface="Arial"/>
                <a:cs typeface="Arial"/>
              </a:rPr>
              <a:t>синусовий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spc="-15" dirty="0">
                <a:solidFill>
                  <a:srgbClr val="FF3300"/>
                </a:solidFill>
                <a:latin typeface="Arial"/>
                <a:cs typeface="Arial"/>
              </a:rPr>
              <a:t>ритм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752600"/>
            <a:ext cx="2307336" cy="26761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762760" marR="5080" indent="-1573530">
              <a:lnSpc>
                <a:spcPct val="103200"/>
              </a:lnSpc>
              <a:spcBef>
                <a:spcPts val="5"/>
              </a:spcBef>
            </a:pPr>
            <a:r>
              <a:rPr sz="2400" spc="-5" dirty="0">
                <a:solidFill>
                  <a:srgbClr val="330033"/>
                </a:solidFill>
              </a:rPr>
              <a:t>Залежність алгебраїчної суми </a:t>
            </a:r>
            <a:r>
              <a:rPr sz="2400" dirty="0">
                <a:solidFill>
                  <a:srgbClr val="330033"/>
                </a:solidFill>
              </a:rPr>
              <a:t>зубців </a:t>
            </a:r>
            <a:r>
              <a:rPr sz="2400" spc="-5" dirty="0">
                <a:solidFill>
                  <a:srgbClr val="330033"/>
                </a:solidFill>
              </a:rPr>
              <a:t>QRS </a:t>
            </a:r>
            <a:r>
              <a:rPr sz="2400" dirty="0">
                <a:solidFill>
                  <a:srgbClr val="330033"/>
                </a:solidFill>
              </a:rPr>
              <a:t>в </a:t>
            </a:r>
            <a:r>
              <a:rPr sz="2400" spc="-5" dirty="0">
                <a:solidFill>
                  <a:srgbClr val="330033"/>
                </a:solidFill>
              </a:rPr>
              <a:t>відведеннях </a:t>
            </a:r>
            <a:r>
              <a:rPr sz="2400" spc="-585" dirty="0">
                <a:solidFill>
                  <a:srgbClr val="330033"/>
                </a:solidFill>
              </a:rPr>
              <a:t> </a:t>
            </a:r>
            <a:r>
              <a:rPr sz="2400" spc="-5" dirty="0">
                <a:solidFill>
                  <a:srgbClr val="330033"/>
                </a:solidFill>
              </a:rPr>
              <a:t>від</a:t>
            </a:r>
            <a:r>
              <a:rPr sz="2400" spc="-35" dirty="0">
                <a:solidFill>
                  <a:srgbClr val="330033"/>
                </a:solidFill>
              </a:rPr>
              <a:t> </a:t>
            </a:r>
            <a:r>
              <a:rPr sz="2400" dirty="0">
                <a:solidFill>
                  <a:srgbClr val="330033"/>
                </a:solidFill>
              </a:rPr>
              <a:t>кінцівок</a:t>
            </a:r>
            <a:r>
              <a:rPr sz="2400" spc="-55" dirty="0">
                <a:solidFill>
                  <a:srgbClr val="330033"/>
                </a:solidFill>
              </a:rPr>
              <a:t> </a:t>
            </a:r>
            <a:r>
              <a:rPr sz="2400" spc="-5" dirty="0">
                <a:solidFill>
                  <a:srgbClr val="330033"/>
                </a:solidFill>
              </a:rPr>
              <a:t>від</a:t>
            </a:r>
            <a:r>
              <a:rPr sz="2400" spc="-40" dirty="0">
                <a:solidFill>
                  <a:srgbClr val="330033"/>
                </a:solidFill>
              </a:rPr>
              <a:t> </a:t>
            </a:r>
            <a:r>
              <a:rPr sz="2400" spc="-5" dirty="0">
                <a:solidFill>
                  <a:srgbClr val="330033"/>
                </a:solidFill>
              </a:rPr>
              <a:t>величини </a:t>
            </a:r>
            <a:r>
              <a:rPr sz="2400" spc="5" dirty="0">
                <a:solidFill>
                  <a:srgbClr val="330033"/>
                </a:solidFill>
              </a:rPr>
              <a:t>кута</a:t>
            </a:r>
            <a:r>
              <a:rPr sz="2400" spc="-45" dirty="0">
                <a:solidFill>
                  <a:srgbClr val="330033"/>
                </a:solidFill>
              </a:rPr>
              <a:t> </a:t>
            </a:r>
            <a:r>
              <a:rPr sz="3200" spc="-5" dirty="0">
                <a:solidFill>
                  <a:srgbClr val="330033"/>
                </a:solidFill>
              </a:rPr>
              <a:t>α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603250" y="1517649"/>
            <a:ext cx="8221980" cy="5173980"/>
          </a:xfrm>
          <a:custGeom>
            <a:avLst/>
            <a:gdLst/>
            <a:ahLst/>
            <a:cxnLst/>
            <a:rect l="l" t="t" r="r" b="b"/>
            <a:pathLst>
              <a:path w="8221980" h="5173980">
                <a:moveTo>
                  <a:pt x="8221980" y="0"/>
                </a:moveTo>
                <a:lnTo>
                  <a:pt x="6165850" y="0"/>
                </a:lnTo>
                <a:lnTo>
                  <a:pt x="1644650" y="0"/>
                </a:lnTo>
                <a:lnTo>
                  <a:pt x="0" y="0"/>
                </a:lnTo>
                <a:lnTo>
                  <a:pt x="0" y="1457325"/>
                </a:lnTo>
                <a:lnTo>
                  <a:pt x="0" y="5173662"/>
                </a:lnTo>
                <a:lnTo>
                  <a:pt x="1644650" y="5173662"/>
                </a:lnTo>
                <a:lnTo>
                  <a:pt x="4111625" y="5173662"/>
                </a:lnTo>
                <a:lnTo>
                  <a:pt x="6165850" y="5173662"/>
                </a:lnTo>
                <a:lnTo>
                  <a:pt x="8221980" y="5173662"/>
                </a:lnTo>
                <a:lnTo>
                  <a:pt x="8221980" y="4837112"/>
                </a:lnTo>
                <a:lnTo>
                  <a:pt x="8221980" y="1457325"/>
                </a:lnTo>
                <a:lnTo>
                  <a:pt x="8221980" y="0"/>
                </a:lnTo>
                <a:close/>
              </a:path>
            </a:pathLst>
          </a:custGeom>
          <a:solidFill>
            <a:srgbClr val="FFF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96900" y="1511300"/>
          <a:ext cx="8221979" cy="5173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4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6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7325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Кут</a:t>
                      </a:r>
                      <a:r>
                        <a:rPr sz="1400" b="1" spc="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α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Максимальні</a:t>
                      </a:r>
                      <a:r>
                        <a:rPr sz="14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значення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алгебраїчної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суми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46710" algn="ctr">
                        <a:lnSpc>
                          <a:spcPct val="100000"/>
                        </a:lnSpc>
                      </a:pPr>
                      <a:r>
                        <a:rPr sz="1400" b="1" spc="-35" dirty="0">
                          <a:latin typeface="Arial"/>
                          <a:cs typeface="Arial"/>
                        </a:rPr>
                        <a:t>зубців</a:t>
                      </a:r>
                      <a:r>
                        <a:rPr sz="14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і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 (S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Q)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Комплекс</a:t>
                      </a:r>
                      <a:r>
                        <a:rPr sz="1400" b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QRS</a:t>
                      </a:r>
                      <a:r>
                        <a:rPr sz="1400" b="1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типа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34861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RS</a:t>
                      </a:r>
                      <a:r>
                        <a:rPr sz="1400" b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(QR)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456565" marR="100330" indent="-3175" algn="ctr">
                        <a:lnSpc>
                          <a:spcPct val="97200"/>
                        </a:lnSpc>
                        <a:spcBef>
                          <a:spcPts val="4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(алгебраїчна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сума зубців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д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о</a:t>
                      </a:r>
                      <a:r>
                        <a:rPr sz="1400" b="1" spc="10" dirty="0">
                          <a:latin typeface="Tahoma"/>
                          <a:cs typeface="Tahoma"/>
                        </a:rPr>
                        <a:t>рі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в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н</a:t>
                      </a:r>
                      <a:r>
                        <a:rPr sz="1400" b="1" spc="10" dirty="0">
                          <a:latin typeface="Tahoma"/>
                          <a:cs typeface="Tahoma"/>
                        </a:rPr>
                        <a:t>ю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є</a:t>
                      </a:r>
                      <a:r>
                        <a:rPr sz="1400" b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н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у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л</a:t>
                      </a:r>
                      <a:r>
                        <a:rPr sz="1400" b="1" spc="10" dirty="0">
                          <a:latin typeface="Tahoma"/>
                          <a:cs typeface="Tahoma"/>
                        </a:rPr>
                        <a:t>ю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)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Позитивні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Негативні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+30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4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aVR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+60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+90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аVF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aVL</a:t>
                      </a:r>
                      <a:r>
                        <a:rPr sz="14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4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aVR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+120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aVL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+150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aVL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+180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аVF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aVR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аVF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1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–30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–60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4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–90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аVL</a:t>
                      </a:r>
                      <a:r>
                        <a:rPr sz="14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4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aVR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aVF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R="216535" algn="r">
                        <a:lnSpc>
                          <a:spcPts val="470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17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905" algn="ctr">
                        <a:lnSpc>
                          <a:spcPts val="154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87805" marR="5080" indent="-387350">
              <a:lnSpc>
                <a:spcPct val="100000"/>
              </a:lnSpc>
              <a:spcBef>
                <a:spcPts val="105"/>
              </a:spcBef>
            </a:pPr>
            <a:r>
              <a:rPr sz="2900" spc="5" dirty="0"/>
              <a:t>Покази</a:t>
            </a:r>
            <a:r>
              <a:rPr sz="2900" spc="-90" dirty="0"/>
              <a:t> </a:t>
            </a:r>
            <a:r>
              <a:rPr sz="2900" dirty="0"/>
              <a:t>для</a:t>
            </a:r>
            <a:r>
              <a:rPr sz="2900" spc="-5" dirty="0"/>
              <a:t> тривалого</a:t>
            </a:r>
            <a:r>
              <a:rPr sz="2900" spc="-95" dirty="0"/>
              <a:t> </a:t>
            </a:r>
            <a:r>
              <a:rPr sz="2900" spc="-5" dirty="0"/>
              <a:t>моніторного </a:t>
            </a:r>
            <a:r>
              <a:rPr sz="2900" spc="-710" dirty="0"/>
              <a:t> </a:t>
            </a:r>
            <a:r>
              <a:rPr sz="2900" dirty="0"/>
              <a:t>записування</a:t>
            </a:r>
            <a:r>
              <a:rPr sz="2900" spc="-70" dirty="0"/>
              <a:t> </a:t>
            </a:r>
            <a:r>
              <a:rPr sz="2900" spc="5" dirty="0"/>
              <a:t>ЕКГ</a:t>
            </a:r>
            <a:r>
              <a:rPr sz="2900" spc="-40" dirty="0"/>
              <a:t> </a:t>
            </a:r>
            <a:r>
              <a:rPr sz="2900" dirty="0"/>
              <a:t>за</a:t>
            </a:r>
            <a:r>
              <a:rPr sz="2900" spc="-15" dirty="0"/>
              <a:t> </a:t>
            </a:r>
            <a:r>
              <a:rPr sz="2900" spc="-5" dirty="0"/>
              <a:t>Холтером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18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75843" y="1485645"/>
            <a:ext cx="7700009" cy="398843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55904" marR="504190" indent="-243840">
              <a:lnSpc>
                <a:spcPts val="1920"/>
              </a:lnSpc>
              <a:spcBef>
                <a:spcPts val="555"/>
              </a:spcBef>
              <a:buClr>
                <a:srgbClr val="FF33CC"/>
              </a:buClr>
              <a:buAutoNum type="arabicPeriod"/>
              <a:tabLst>
                <a:tab pos="256540" algn="l"/>
              </a:tabLst>
            </a:pPr>
            <a:r>
              <a:rPr sz="2000" b="1" spc="-215" dirty="0">
                <a:solidFill>
                  <a:srgbClr val="990033"/>
                </a:solidFill>
                <a:latin typeface="Arial"/>
                <a:cs typeface="Arial"/>
              </a:rPr>
              <a:t>Документування</a:t>
            </a:r>
            <a:r>
              <a:rPr sz="2000" b="1" spc="-27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10" dirty="0">
                <a:latin typeface="Arial"/>
                <a:cs typeface="Arial"/>
              </a:rPr>
              <a:t>приходячих</a:t>
            </a:r>
            <a:r>
              <a:rPr sz="2000" b="1" spc="-325" dirty="0">
                <a:latin typeface="Arial"/>
                <a:cs typeface="Arial"/>
              </a:rPr>
              <a:t> </a:t>
            </a:r>
            <a:r>
              <a:rPr sz="2000" b="1" spc="-220" dirty="0">
                <a:latin typeface="Arial"/>
                <a:cs typeface="Arial"/>
              </a:rPr>
              <a:t>рецидивуючих</a:t>
            </a:r>
            <a:r>
              <a:rPr sz="2000" b="1" spc="-355" dirty="0">
                <a:latin typeface="Arial"/>
                <a:cs typeface="Arial"/>
              </a:rPr>
              <a:t> </a:t>
            </a:r>
            <a:r>
              <a:rPr sz="2000" b="1" spc="-175" dirty="0">
                <a:latin typeface="Arial"/>
                <a:cs typeface="Arial"/>
              </a:rPr>
              <a:t>аритмій</a:t>
            </a:r>
            <a:r>
              <a:rPr sz="2000" b="1" spc="-3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210" dirty="0">
                <a:latin typeface="Arial"/>
                <a:cs typeface="Arial"/>
              </a:rPr>
              <a:t> уточнення</a:t>
            </a:r>
            <a:r>
              <a:rPr sz="2000" b="1" spc="-235" dirty="0">
                <a:latin typeface="Arial"/>
                <a:cs typeface="Arial"/>
              </a:rPr>
              <a:t> </a:t>
            </a:r>
            <a:r>
              <a:rPr sz="2000" b="1" spc="-95" dirty="0">
                <a:latin typeface="Arial"/>
                <a:cs typeface="Arial"/>
              </a:rPr>
              <a:t>їх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200" dirty="0">
                <a:latin typeface="Arial"/>
                <a:cs typeface="Arial"/>
              </a:rPr>
              <a:t>ха</a:t>
            </a:r>
            <a:r>
              <a:rPr sz="2000" b="1" spc="-190" dirty="0">
                <a:latin typeface="Arial"/>
                <a:cs typeface="Arial"/>
              </a:rPr>
              <a:t>р</a:t>
            </a:r>
            <a:r>
              <a:rPr sz="2000" b="1" spc="-200" dirty="0">
                <a:latin typeface="Arial"/>
                <a:cs typeface="Arial"/>
              </a:rPr>
              <a:t>а</a:t>
            </a:r>
            <a:r>
              <a:rPr sz="2000" b="1" spc="-185" dirty="0">
                <a:latin typeface="Arial"/>
                <a:cs typeface="Arial"/>
              </a:rPr>
              <a:t>к</a:t>
            </a:r>
            <a:r>
              <a:rPr sz="2000" b="1" spc="-210" dirty="0">
                <a:latin typeface="Arial"/>
                <a:cs typeface="Arial"/>
              </a:rPr>
              <a:t>т</a:t>
            </a:r>
            <a:r>
              <a:rPr sz="2000" b="1" spc="-200" dirty="0">
                <a:latin typeface="Arial"/>
                <a:cs typeface="Arial"/>
              </a:rPr>
              <a:t>е</a:t>
            </a:r>
            <a:r>
              <a:rPr sz="2000" b="1" spc="-215" dirty="0">
                <a:latin typeface="Arial"/>
                <a:cs typeface="Arial"/>
              </a:rPr>
              <a:t>р</a:t>
            </a:r>
            <a:r>
              <a:rPr sz="2000" b="1" spc="165" dirty="0">
                <a:latin typeface="Arial"/>
                <a:cs typeface="Arial"/>
              </a:rPr>
              <a:t>у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225" dirty="0">
                <a:latin typeface="Arial"/>
                <a:cs typeface="Arial"/>
              </a:rPr>
              <a:t> </a:t>
            </a:r>
            <a:r>
              <a:rPr sz="2000" b="1" spc="-265" dirty="0">
                <a:latin typeface="Arial"/>
                <a:cs typeface="Arial"/>
              </a:rPr>
              <a:t>м</a:t>
            </a:r>
            <a:r>
              <a:rPr sz="2000" b="1" spc="-240" dirty="0">
                <a:latin typeface="Arial"/>
                <a:cs typeface="Arial"/>
              </a:rPr>
              <a:t>о</a:t>
            </a:r>
            <a:r>
              <a:rPr sz="2000" b="1" spc="-200" dirty="0">
                <a:latin typeface="Arial"/>
                <a:cs typeface="Arial"/>
              </a:rPr>
              <a:t>ж</a:t>
            </a:r>
            <a:r>
              <a:rPr sz="2000" b="1" spc="-220" dirty="0">
                <a:latin typeface="Arial"/>
                <a:cs typeface="Arial"/>
              </a:rPr>
              <a:t>л</a:t>
            </a:r>
            <a:r>
              <a:rPr sz="2000" b="1" spc="-225" dirty="0">
                <a:latin typeface="Arial"/>
                <a:cs typeface="Arial"/>
              </a:rPr>
              <a:t>и</a:t>
            </a:r>
            <a:r>
              <a:rPr sz="2000" b="1" spc="-250" dirty="0">
                <a:latin typeface="Arial"/>
                <a:cs typeface="Arial"/>
              </a:rPr>
              <a:t>в</a:t>
            </a:r>
            <a:r>
              <a:rPr sz="2000" b="1" spc="-240" dirty="0">
                <a:latin typeface="Arial"/>
                <a:cs typeface="Arial"/>
              </a:rPr>
              <a:t>ог</a:t>
            </a:r>
            <a:r>
              <a:rPr sz="2000" b="1" spc="125" dirty="0">
                <a:latin typeface="Arial"/>
                <a:cs typeface="Arial"/>
              </a:rPr>
              <a:t>о</a:t>
            </a:r>
            <a:r>
              <a:rPr sz="2000" b="1" spc="-235" dirty="0">
                <a:latin typeface="Arial"/>
                <a:cs typeface="Arial"/>
              </a:rPr>
              <a:t>м</a:t>
            </a:r>
            <a:r>
              <a:rPr sz="2000" b="1" spc="-250" dirty="0">
                <a:latin typeface="Arial"/>
                <a:cs typeface="Arial"/>
              </a:rPr>
              <a:t>е</a:t>
            </a:r>
            <a:r>
              <a:rPr sz="2000" b="1" spc="-225" dirty="0">
                <a:latin typeface="Arial"/>
                <a:cs typeface="Arial"/>
              </a:rPr>
              <a:t>хани</a:t>
            </a:r>
            <a:r>
              <a:rPr sz="2000" b="1" spc="-280" dirty="0">
                <a:latin typeface="Arial"/>
                <a:cs typeface="Arial"/>
              </a:rPr>
              <a:t>з</a:t>
            </a:r>
            <a:r>
              <a:rPr sz="2000" b="1" spc="-235" dirty="0">
                <a:latin typeface="Arial"/>
                <a:cs typeface="Arial"/>
              </a:rPr>
              <a:t>м</a:t>
            </a:r>
            <a:r>
              <a:rPr sz="2000" b="1" spc="-420" dirty="0">
                <a:latin typeface="Arial"/>
                <a:cs typeface="Arial"/>
              </a:rPr>
              <a:t>у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255904" marR="5080" indent="-243840">
              <a:lnSpc>
                <a:spcPct val="79100"/>
              </a:lnSpc>
              <a:spcBef>
                <a:spcPts val="515"/>
              </a:spcBef>
              <a:buClr>
                <a:srgbClr val="FF33CC"/>
              </a:buClr>
              <a:buAutoNum type="arabicPeriod"/>
              <a:tabLst>
                <a:tab pos="256540" algn="l"/>
              </a:tabLst>
            </a:pPr>
            <a:r>
              <a:rPr sz="2000" b="1" spc="-200" dirty="0">
                <a:solidFill>
                  <a:srgbClr val="990033"/>
                </a:solidFill>
                <a:latin typeface="Arial"/>
                <a:cs typeface="Arial"/>
              </a:rPr>
              <a:t>Ді</a:t>
            </a:r>
            <a:r>
              <a:rPr sz="2000" b="1" spc="-204" dirty="0">
                <a:solidFill>
                  <a:srgbClr val="990033"/>
                </a:solidFill>
                <a:latin typeface="Arial"/>
                <a:cs typeface="Arial"/>
              </a:rPr>
              <a:t>а</a:t>
            </a:r>
            <a:r>
              <a:rPr sz="2000" b="1" spc="-190" dirty="0">
                <a:solidFill>
                  <a:srgbClr val="990033"/>
                </a:solidFill>
                <a:latin typeface="Arial"/>
                <a:cs typeface="Arial"/>
              </a:rPr>
              <a:t>г</a:t>
            </a:r>
            <a:r>
              <a:rPr sz="2000" b="1" spc="-204" dirty="0">
                <a:solidFill>
                  <a:srgbClr val="990033"/>
                </a:solidFill>
                <a:latin typeface="Arial"/>
                <a:cs typeface="Arial"/>
              </a:rPr>
              <a:t>н</a:t>
            </a:r>
            <a:r>
              <a:rPr sz="2000" b="1" spc="-240" dirty="0">
                <a:solidFill>
                  <a:srgbClr val="990033"/>
                </a:solidFill>
                <a:latin typeface="Arial"/>
                <a:cs typeface="Arial"/>
              </a:rPr>
              <a:t>о</a:t>
            </a:r>
            <a:r>
              <a:rPr sz="2000" b="1" spc="-204" dirty="0">
                <a:solidFill>
                  <a:srgbClr val="990033"/>
                </a:solidFill>
                <a:latin typeface="Arial"/>
                <a:cs typeface="Arial"/>
              </a:rPr>
              <a:t>с</a:t>
            </a:r>
            <a:r>
              <a:rPr sz="2000" b="1" spc="-215" dirty="0">
                <a:solidFill>
                  <a:srgbClr val="990033"/>
                </a:solidFill>
                <a:latin typeface="Arial"/>
                <a:cs typeface="Arial"/>
              </a:rPr>
              <a:t>т</a:t>
            </a:r>
            <a:r>
              <a:rPr sz="2000" b="1" spc="-200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000" b="1" spc="-190" dirty="0">
                <a:solidFill>
                  <a:srgbClr val="990033"/>
                </a:solidFill>
                <a:latin typeface="Arial"/>
                <a:cs typeface="Arial"/>
              </a:rPr>
              <a:t>к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а</a:t>
            </a:r>
            <a:r>
              <a:rPr sz="2000" b="1" spc="-30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80" dirty="0">
                <a:latin typeface="Arial"/>
                <a:cs typeface="Arial"/>
              </a:rPr>
              <a:t>м</a:t>
            </a:r>
            <a:r>
              <a:rPr sz="2000" b="1" spc="-265" dirty="0">
                <a:latin typeface="Arial"/>
                <a:cs typeface="Arial"/>
              </a:rPr>
              <a:t>о</a:t>
            </a:r>
            <a:r>
              <a:rPr sz="2000" b="1" spc="-220" dirty="0">
                <a:latin typeface="Arial"/>
                <a:cs typeface="Arial"/>
              </a:rPr>
              <a:t>ж</a:t>
            </a:r>
            <a:r>
              <a:rPr sz="2000" b="1" spc="-245" dirty="0">
                <a:latin typeface="Arial"/>
                <a:cs typeface="Arial"/>
              </a:rPr>
              <a:t>л</a:t>
            </a:r>
            <a:r>
              <a:rPr sz="2000" b="1" spc="-250" dirty="0">
                <a:latin typeface="Arial"/>
                <a:cs typeface="Arial"/>
              </a:rPr>
              <a:t>и</a:t>
            </a:r>
            <a:r>
              <a:rPr sz="2000" b="1" spc="-245" dirty="0">
                <a:latin typeface="Arial"/>
                <a:cs typeface="Arial"/>
              </a:rPr>
              <a:t>в</a:t>
            </a:r>
            <a:r>
              <a:rPr sz="2000" b="1" spc="-250" dirty="0">
                <a:latin typeface="Arial"/>
                <a:cs typeface="Arial"/>
              </a:rPr>
              <a:t>и</a:t>
            </a:r>
            <a:r>
              <a:rPr sz="2000" b="1" spc="-5" dirty="0">
                <a:latin typeface="Arial"/>
                <a:cs typeface="Arial"/>
              </a:rPr>
              <a:t>х</a:t>
            </a:r>
            <a:r>
              <a:rPr sz="2000" b="1" spc="-275" dirty="0">
                <a:latin typeface="Arial"/>
                <a:cs typeface="Arial"/>
              </a:rPr>
              <a:t> </a:t>
            </a:r>
            <a:r>
              <a:rPr sz="2000" b="1" spc="-229" dirty="0">
                <a:latin typeface="Arial"/>
                <a:cs typeface="Arial"/>
              </a:rPr>
              <a:t>п</a:t>
            </a:r>
            <a:r>
              <a:rPr sz="2000" b="1" spc="-220" dirty="0">
                <a:latin typeface="Arial"/>
                <a:cs typeface="Arial"/>
              </a:rPr>
              <a:t>о</a:t>
            </a:r>
            <a:r>
              <a:rPr sz="2000" b="1" spc="-240" dirty="0">
                <a:latin typeface="Arial"/>
                <a:cs typeface="Arial"/>
              </a:rPr>
              <a:t>р</a:t>
            </a:r>
            <a:r>
              <a:rPr sz="2000" b="1" spc="-250" dirty="0">
                <a:latin typeface="Arial"/>
                <a:cs typeface="Arial"/>
              </a:rPr>
              <a:t>уш</a:t>
            </a:r>
            <a:r>
              <a:rPr sz="2000" b="1" spc="-225" dirty="0">
                <a:latin typeface="Arial"/>
                <a:cs typeface="Arial"/>
              </a:rPr>
              <a:t>ен</a:t>
            </a:r>
            <a:r>
              <a:rPr sz="2000" b="1" spc="-5" dirty="0">
                <a:latin typeface="Arial"/>
                <a:cs typeface="Arial"/>
              </a:rPr>
              <a:t>ь</a:t>
            </a:r>
            <a:r>
              <a:rPr sz="2000" b="1" spc="-355" dirty="0">
                <a:latin typeface="Arial"/>
                <a:cs typeface="Arial"/>
              </a:rPr>
              <a:t> </a:t>
            </a:r>
            <a:r>
              <a:rPr sz="2000" b="1" spc="-220" dirty="0">
                <a:latin typeface="Arial"/>
                <a:cs typeface="Arial"/>
              </a:rPr>
              <a:t>р</a:t>
            </a:r>
            <a:r>
              <a:rPr sz="2000" b="1" spc="-225" dirty="0">
                <a:latin typeface="Arial"/>
                <a:cs typeface="Arial"/>
              </a:rPr>
              <a:t>и</a:t>
            </a:r>
            <a:r>
              <a:rPr sz="2000" b="1" spc="-240" dirty="0">
                <a:latin typeface="Arial"/>
                <a:cs typeface="Arial"/>
              </a:rPr>
              <a:t>т</a:t>
            </a:r>
            <a:r>
              <a:rPr sz="2000" b="1" spc="-254" dirty="0">
                <a:latin typeface="Arial"/>
                <a:cs typeface="Arial"/>
              </a:rPr>
              <a:t>м</a:t>
            </a:r>
            <a:r>
              <a:rPr sz="2000" b="1" spc="-5" dirty="0">
                <a:latin typeface="Arial"/>
                <a:cs typeface="Arial"/>
              </a:rPr>
              <a:t>у</a:t>
            </a:r>
            <a:r>
              <a:rPr sz="2000" b="1" spc="-29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225" dirty="0">
                <a:latin typeface="Arial"/>
                <a:cs typeface="Arial"/>
              </a:rPr>
              <a:t> </a:t>
            </a:r>
            <a:r>
              <a:rPr sz="2000" b="1" spc="-229" dirty="0">
                <a:latin typeface="Arial"/>
                <a:cs typeface="Arial"/>
              </a:rPr>
              <a:t>п</a:t>
            </a:r>
            <a:r>
              <a:rPr sz="2000" b="1" spc="-215" dirty="0">
                <a:latin typeface="Arial"/>
                <a:cs typeface="Arial"/>
              </a:rPr>
              <a:t>р</a:t>
            </a:r>
            <a:r>
              <a:rPr sz="2000" b="1" spc="-195" dirty="0">
                <a:latin typeface="Arial"/>
                <a:cs typeface="Arial"/>
              </a:rPr>
              <a:t>о</a:t>
            </a:r>
            <a:r>
              <a:rPr sz="2000" b="1" spc="-200" dirty="0">
                <a:latin typeface="Arial"/>
                <a:cs typeface="Arial"/>
              </a:rPr>
              <a:t>ві</a:t>
            </a:r>
            <a:r>
              <a:rPr sz="2000" b="1" spc="-195" dirty="0">
                <a:latin typeface="Arial"/>
                <a:cs typeface="Arial"/>
              </a:rPr>
              <a:t>д</a:t>
            </a:r>
            <a:r>
              <a:rPr sz="2000" b="1" spc="-250" dirty="0">
                <a:latin typeface="Arial"/>
                <a:cs typeface="Arial"/>
              </a:rPr>
              <a:t>н</a:t>
            </a:r>
            <a:r>
              <a:rPr sz="2000" b="1" spc="-240" dirty="0">
                <a:latin typeface="Arial"/>
                <a:cs typeface="Arial"/>
              </a:rPr>
              <a:t>о</a:t>
            </a:r>
            <a:r>
              <a:rPr sz="2000" b="1" spc="-229" dirty="0">
                <a:latin typeface="Arial"/>
                <a:cs typeface="Arial"/>
              </a:rPr>
              <a:t>с</a:t>
            </a:r>
            <a:r>
              <a:rPr sz="2000" b="1" spc="-215" dirty="0">
                <a:latin typeface="Arial"/>
                <a:cs typeface="Arial"/>
              </a:rPr>
              <a:t>т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20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у</a:t>
            </a:r>
            <a:r>
              <a:rPr sz="2000" b="1" spc="-325" dirty="0">
                <a:latin typeface="Arial"/>
                <a:cs typeface="Arial"/>
              </a:rPr>
              <a:t> </a:t>
            </a:r>
            <a:r>
              <a:rPr sz="2000" b="1" spc="-204" dirty="0">
                <a:latin typeface="Arial"/>
                <a:cs typeface="Arial"/>
              </a:rPr>
              <a:t>х</a:t>
            </a:r>
            <a:r>
              <a:rPr sz="2000" b="1" spc="-275" dirty="0">
                <a:latin typeface="Arial"/>
                <a:cs typeface="Arial"/>
              </a:rPr>
              <a:t>в</a:t>
            </a:r>
            <a:r>
              <a:rPr sz="2000" b="1" spc="-220" dirty="0">
                <a:latin typeface="Arial"/>
                <a:cs typeface="Arial"/>
              </a:rPr>
              <a:t>ор</a:t>
            </a:r>
            <a:r>
              <a:rPr sz="2000" b="1" spc="-225" dirty="0">
                <a:latin typeface="Arial"/>
                <a:cs typeface="Arial"/>
              </a:rPr>
              <a:t>и</a:t>
            </a:r>
            <a:r>
              <a:rPr sz="2000" b="1" spc="-5" dirty="0">
                <a:latin typeface="Arial"/>
                <a:cs typeface="Arial"/>
              </a:rPr>
              <a:t>х</a:t>
            </a:r>
            <a:r>
              <a:rPr sz="2000" b="1" spc="-300" dirty="0">
                <a:latin typeface="Arial"/>
                <a:cs typeface="Arial"/>
              </a:rPr>
              <a:t> </a:t>
            </a:r>
            <a:r>
              <a:rPr sz="2000" b="1" spc="-135" dirty="0">
                <a:latin typeface="Arial"/>
                <a:cs typeface="Arial"/>
              </a:rPr>
              <a:t>з</a:t>
            </a:r>
            <a:r>
              <a:rPr sz="2000" b="1" spc="-5" dirty="0">
                <a:latin typeface="Arial"/>
                <a:cs typeface="Arial"/>
              </a:rPr>
              <a:t>і  </a:t>
            </a:r>
            <a:r>
              <a:rPr sz="2000" b="1" spc="-195" dirty="0">
                <a:latin typeface="Arial"/>
                <a:cs typeface="Arial"/>
              </a:rPr>
              <a:t>скаргами</a:t>
            </a:r>
            <a:r>
              <a:rPr sz="2000" b="1" spc="-335" dirty="0">
                <a:latin typeface="Arial"/>
                <a:cs typeface="Arial"/>
              </a:rPr>
              <a:t> </a:t>
            </a:r>
            <a:r>
              <a:rPr sz="2000" b="1" spc="-170" dirty="0">
                <a:latin typeface="Arial"/>
                <a:cs typeface="Arial"/>
              </a:rPr>
              <a:t>насерцебиття,</a:t>
            </a:r>
            <a:r>
              <a:rPr sz="2000" b="1" spc="-370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раптові</a:t>
            </a:r>
            <a:r>
              <a:rPr sz="2000" b="1" spc="-370" dirty="0">
                <a:latin typeface="Arial"/>
                <a:cs typeface="Arial"/>
              </a:rPr>
              <a:t> </a:t>
            </a:r>
            <a:r>
              <a:rPr sz="2000" b="1" spc="-170" dirty="0">
                <a:latin typeface="Arial"/>
                <a:cs typeface="Arial"/>
              </a:rPr>
              <a:t>втратисвідомості(синкопи),приходячі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195" dirty="0">
                <a:latin typeface="Arial"/>
                <a:cs typeface="Arial"/>
              </a:rPr>
              <a:t>головокружіння.</a:t>
            </a:r>
            <a:endParaRPr sz="2000">
              <a:latin typeface="Arial"/>
              <a:cs typeface="Arial"/>
            </a:endParaRPr>
          </a:p>
          <a:p>
            <a:pPr marL="255904" marR="86360" indent="-243840">
              <a:lnSpc>
                <a:spcPts val="1920"/>
              </a:lnSpc>
              <a:spcBef>
                <a:spcPts val="490"/>
              </a:spcBef>
              <a:buClr>
                <a:srgbClr val="FF33CC"/>
              </a:buClr>
              <a:buAutoNum type="arabicPeriod"/>
              <a:tabLst>
                <a:tab pos="256540" algn="l"/>
              </a:tabLst>
            </a:pPr>
            <a:r>
              <a:rPr sz="2000" b="1" spc="-165" dirty="0">
                <a:solidFill>
                  <a:srgbClr val="990033"/>
                </a:solidFill>
                <a:latin typeface="Arial"/>
                <a:cs typeface="Arial"/>
              </a:rPr>
              <a:t>Оцінка</a:t>
            </a:r>
            <a:r>
              <a:rPr sz="2000" b="1" spc="-165" dirty="0">
                <a:latin typeface="Arial"/>
                <a:cs typeface="Arial"/>
              </a:rPr>
              <a:t>ритму</a:t>
            </a:r>
            <a:r>
              <a:rPr sz="2000" b="1" spc="-290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серця</a:t>
            </a:r>
            <a:r>
              <a:rPr sz="2000" b="1" spc="-3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у</a:t>
            </a:r>
            <a:r>
              <a:rPr sz="2000" b="1" spc="-290" dirty="0">
                <a:latin typeface="Arial"/>
                <a:cs typeface="Arial"/>
              </a:rPr>
              <a:t> </a:t>
            </a:r>
            <a:r>
              <a:rPr sz="2000" b="1" spc="-190" dirty="0">
                <a:latin typeface="Arial"/>
                <a:cs typeface="Arial"/>
              </a:rPr>
              <a:t>хворих</a:t>
            </a:r>
            <a:r>
              <a:rPr sz="2000" b="1" spc="-29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з</a:t>
            </a:r>
            <a:r>
              <a:rPr sz="2000" b="1" spc="-295" dirty="0">
                <a:latin typeface="Arial"/>
                <a:cs typeface="Arial"/>
              </a:rPr>
              <a:t> </a:t>
            </a:r>
            <a:r>
              <a:rPr sz="2000" b="1" spc="-204" dirty="0">
                <a:latin typeface="Arial"/>
                <a:cs typeface="Arial"/>
              </a:rPr>
              <a:t>підвищеним</a:t>
            </a:r>
            <a:r>
              <a:rPr sz="2000" b="1" spc="-340" dirty="0">
                <a:latin typeface="Arial"/>
                <a:cs typeface="Arial"/>
              </a:rPr>
              <a:t> </a:t>
            </a:r>
            <a:r>
              <a:rPr sz="2000" b="1" spc="-200" dirty="0">
                <a:latin typeface="Arial"/>
                <a:cs typeface="Arial"/>
              </a:rPr>
              <a:t>ризиком</a:t>
            </a:r>
            <a:r>
              <a:rPr sz="2000" b="1" spc="-320" dirty="0">
                <a:latin typeface="Arial"/>
                <a:cs typeface="Arial"/>
              </a:rPr>
              <a:t> </a:t>
            </a:r>
            <a:r>
              <a:rPr sz="2000" b="1" spc="-185" dirty="0">
                <a:latin typeface="Arial"/>
                <a:cs typeface="Arial"/>
              </a:rPr>
              <a:t>раптової</a:t>
            </a:r>
            <a:r>
              <a:rPr sz="2000" b="1" spc="-340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серцевої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смерті:</a:t>
            </a:r>
            <a:endParaRPr sz="2000">
              <a:latin typeface="Arial"/>
              <a:cs typeface="Arial"/>
            </a:endParaRPr>
          </a:p>
          <a:p>
            <a:pPr marL="369570" indent="-345440">
              <a:lnSpc>
                <a:spcPct val="100000"/>
              </a:lnSpc>
              <a:spcBef>
                <a:spcPts val="40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68935" algn="l"/>
                <a:tab pos="370205" algn="l"/>
              </a:tabLst>
            </a:pPr>
            <a:r>
              <a:rPr sz="2000" spc="-250" dirty="0">
                <a:latin typeface="Microsoft Sans Serif"/>
                <a:cs typeface="Microsoft Sans Serif"/>
              </a:rPr>
              <a:t>Г</a:t>
            </a:r>
            <a:r>
              <a:rPr sz="2000" spc="-100" dirty="0">
                <a:latin typeface="Microsoft Sans Serif"/>
                <a:cs typeface="Microsoft Sans Serif"/>
              </a:rPr>
              <a:t>і</a:t>
            </a:r>
            <a:r>
              <a:rPr sz="2000" spc="-229" dirty="0">
                <a:latin typeface="Microsoft Sans Serif"/>
                <a:cs typeface="Microsoft Sans Serif"/>
              </a:rPr>
              <a:t>пер</a:t>
            </a:r>
            <a:r>
              <a:rPr sz="2000" spc="-200" dirty="0">
                <a:latin typeface="Microsoft Sans Serif"/>
                <a:cs typeface="Microsoft Sans Serif"/>
              </a:rPr>
              <a:t>т</a:t>
            </a:r>
            <a:r>
              <a:rPr sz="2000" spc="-204" dirty="0">
                <a:latin typeface="Microsoft Sans Serif"/>
                <a:cs typeface="Microsoft Sans Serif"/>
              </a:rPr>
              <a:t>ро</a:t>
            </a:r>
            <a:r>
              <a:rPr sz="2000" spc="-210" dirty="0">
                <a:latin typeface="Microsoft Sans Serif"/>
                <a:cs typeface="Microsoft Sans Serif"/>
              </a:rPr>
              <a:t>ф</a:t>
            </a:r>
            <a:r>
              <a:rPr sz="2000" spc="-170" dirty="0">
                <a:latin typeface="Microsoft Sans Serif"/>
                <a:cs typeface="Microsoft Sans Serif"/>
              </a:rPr>
              <a:t>і</a:t>
            </a:r>
            <a:r>
              <a:rPr sz="2000" spc="-229" dirty="0">
                <a:latin typeface="Microsoft Sans Serif"/>
                <a:cs typeface="Microsoft Sans Serif"/>
              </a:rPr>
              <a:t>ч</a:t>
            </a:r>
            <a:r>
              <a:rPr sz="2000" spc="-204" dirty="0">
                <a:latin typeface="Microsoft Sans Serif"/>
                <a:cs typeface="Microsoft Sans Serif"/>
              </a:rPr>
              <a:t>н</a:t>
            </a:r>
            <a:r>
              <a:rPr sz="2000" spc="-5" dirty="0">
                <a:latin typeface="Microsoft Sans Serif"/>
                <a:cs typeface="Microsoft Sans Serif"/>
              </a:rPr>
              <a:t>а</a:t>
            </a:r>
            <a:r>
              <a:rPr sz="2000" spc="-325" dirty="0">
                <a:latin typeface="Microsoft Sans Serif"/>
                <a:cs typeface="Microsoft Sans Serif"/>
              </a:rPr>
              <a:t> </a:t>
            </a:r>
            <a:r>
              <a:rPr sz="2000" spc="-235" dirty="0">
                <a:latin typeface="Microsoft Sans Serif"/>
                <a:cs typeface="Microsoft Sans Serif"/>
              </a:rPr>
              <a:t>к</a:t>
            </a:r>
            <a:r>
              <a:rPr sz="2000" spc="-254" dirty="0">
                <a:latin typeface="Microsoft Sans Serif"/>
                <a:cs typeface="Microsoft Sans Serif"/>
              </a:rPr>
              <a:t>ард</a:t>
            </a:r>
            <a:r>
              <a:rPr sz="2000" spc="-80" dirty="0">
                <a:latin typeface="Microsoft Sans Serif"/>
                <a:cs typeface="Microsoft Sans Serif"/>
              </a:rPr>
              <a:t>і</a:t>
            </a:r>
            <a:r>
              <a:rPr sz="2000" spc="-229" dirty="0">
                <a:latin typeface="Microsoft Sans Serif"/>
                <a:cs typeface="Microsoft Sans Serif"/>
              </a:rPr>
              <a:t>о</a:t>
            </a:r>
            <a:r>
              <a:rPr sz="2000" spc="-305" dirty="0">
                <a:latin typeface="Microsoft Sans Serif"/>
                <a:cs typeface="Microsoft Sans Serif"/>
              </a:rPr>
              <a:t>м</a:t>
            </a:r>
            <a:r>
              <a:rPr sz="2000" spc="-80" dirty="0">
                <a:latin typeface="Microsoft Sans Serif"/>
                <a:cs typeface="Microsoft Sans Serif"/>
              </a:rPr>
              <a:t>і</a:t>
            </a:r>
            <a:r>
              <a:rPr sz="2000" spc="-229" dirty="0">
                <a:latin typeface="Microsoft Sans Serif"/>
                <a:cs typeface="Microsoft Sans Serif"/>
              </a:rPr>
              <a:t>о</a:t>
            </a:r>
            <a:r>
              <a:rPr sz="2000" spc="-204" dirty="0">
                <a:latin typeface="Microsoft Sans Serif"/>
                <a:cs typeface="Microsoft Sans Serif"/>
              </a:rPr>
              <a:t>па</a:t>
            </a:r>
            <a:r>
              <a:rPr sz="2000" spc="-200" dirty="0">
                <a:latin typeface="Microsoft Sans Serif"/>
                <a:cs typeface="Microsoft Sans Serif"/>
              </a:rPr>
              <a:t>т</a:t>
            </a:r>
            <a:r>
              <a:rPr sz="2000" spc="-80" dirty="0">
                <a:latin typeface="Microsoft Sans Serif"/>
                <a:cs typeface="Microsoft Sans Serif"/>
              </a:rPr>
              <a:t>і</a:t>
            </a:r>
            <a:r>
              <a:rPr sz="2000" spc="-5" dirty="0">
                <a:latin typeface="Microsoft Sans Serif"/>
                <a:cs typeface="Microsoft Sans Serif"/>
              </a:rPr>
              <a:t>я</a:t>
            </a:r>
            <a:r>
              <a:rPr sz="2000" spc="-320" dirty="0">
                <a:latin typeface="Microsoft Sans Serif"/>
                <a:cs typeface="Microsoft Sans Serif"/>
              </a:rPr>
              <a:t> </a:t>
            </a:r>
            <a:r>
              <a:rPr sz="2000" spc="-240" dirty="0">
                <a:latin typeface="Microsoft Sans Serif"/>
                <a:cs typeface="Microsoft Sans Serif"/>
              </a:rPr>
              <a:t>(</a:t>
            </a:r>
            <a:r>
              <a:rPr sz="2000" spc="-250" dirty="0">
                <a:latin typeface="Microsoft Sans Serif"/>
                <a:cs typeface="Microsoft Sans Serif"/>
              </a:rPr>
              <a:t>Г</a:t>
            </a:r>
            <a:r>
              <a:rPr sz="2000" spc="-254" dirty="0">
                <a:latin typeface="Microsoft Sans Serif"/>
                <a:cs typeface="Microsoft Sans Serif"/>
              </a:rPr>
              <a:t>КМ</a:t>
            </a:r>
            <a:r>
              <a:rPr sz="2000" spc="-245" dirty="0">
                <a:latin typeface="Microsoft Sans Serif"/>
                <a:cs typeface="Microsoft Sans Serif"/>
              </a:rPr>
              <a:t>П</a:t>
            </a:r>
            <a:r>
              <a:rPr sz="2000" spc="-240" dirty="0">
                <a:latin typeface="Microsoft Sans Serif"/>
                <a:cs typeface="Microsoft Sans Serif"/>
              </a:rPr>
              <a:t>)</a:t>
            </a:r>
            <a:r>
              <a:rPr sz="2000" spc="-5" dirty="0">
                <a:latin typeface="Microsoft Sans Serif"/>
                <a:cs typeface="Microsoft Sans Serif"/>
              </a:rPr>
              <a:t>;</a:t>
            </a:r>
            <a:endParaRPr sz="2000">
              <a:latin typeface="Microsoft Sans Serif"/>
              <a:cs typeface="Microsoft Sans Serif"/>
            </a:endParaRPr>
          </a:p>
          <a:p>
            <a:pPr marL="369570" indent="-345440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68935" algn="l"/>
                <a:tab pos="370205" algn="l"/>
              </a:tabLst>
            </a:pPr>
            <a:r>
              <a:rPr sz="2000" spc="-275" dirty="0">
                <a:latin typeface="Microsoft Sans Serif"/>
                <a:cs typeface="Microsoft Sans Serif"/>
              </a:rPr>
              <a:t>С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229" dirty="0">
                <a:latin typeface="Microsoft Sans Serif"/>
                <a:cs typeface="Microsoft Sans Serif"/>
              </a:rPr>
              <a:t>ндр</a:t>
            </a:r>
            <a:r>
              <a:rPr sz="2000" spc="-225" dirty="0">
                <a:latin typeface="Microsoft Sans Serif"/>
                <a:cs typeface="Microsoft Sans Serif"/>
              </a:rPr>
              <a:t>о</a:t>
            </a:r>
            <a:r>
              <a:rPr sz="2000" spc="-10" dirty="0">
                <a:latin typeface="Microsoft Sans Serif"/>
                <a:cs typeface="Microsoft Sans Serif"/>
              </a:rPr>
              <a:t>м</a:t>
            </a:r>
            <a:r>
              <a:rPr sz="2000" spc="-345" dirty="0">
                <a:latin typeface="Microsoft Sans Serif"/>
                <a:cs typeface="Microsoft Sans Serif"/>
              </a:rPr>
              <a:t> </a:t>
            </a:r>
            <a:r>
              <a:rPr sz="2000" spc="-225" dirty="0">
                <a:latin typeface="Microsoft Sans Serif"/>
                <a:cs typeface="Microsoft Sans Serif"/>
              </a:rPr>
              <a:t>по</a:t>
            </a:r>
            <a:r>
              <a:rPr sz="2000" spc="-235" dirty="0">
                <a:latin typeface="Microsoft Sans Serif"/>
                <a:cs typeface="Microsoft Sans Serif"/>
              </a:rPr>
              <a:t>д</a:t>
            </a:r>
            <a:r>
              <a:rPr sz="2000" spc="-225" dirty="0">
                <a:latin typeface="Microsoft Sans Serif"/>
                <a:cs typeface="Microsoft Sans Serif"/>
              </a:rPr>
              <a:t>овже</a:t>
            </a:r>
            <a:r>
              <a:rPr sz="2000" spc="-204" dirty="0">
                <a:latin typeface="Microsoft Sans Serif"/>
                <a:cs typeface="Microsoft Sans Serif"/>
              </a:rPr>
              <a:t>но</a:t>
            </a:r>
            <a:r>
              <a:rPr sz="2000" spc="-195" dirty="0">
                <a:latin typeface="Microsoft Sans Serif"/>
                <a:cs typeface="Microsoft Sans Serif"/>
              </a:rPr>
              <a:t>г</a:t>
            </a:r>
            <a:r>
              <a:rPr sz="2000" spc="-5" dirty="0">
                <a:latin typeface="Microsoft Sans Serif"/>
                <a:cs typeface="Microsoft Sans Serif"/>
              </a:rPr>
              <a:t>о</a:t>
            </a:r>
            <a:r>
              <a:rPr sz="2000" spc="-300" dirty="0">
                <a:latin typeface="Microsoft Sans Serif"/>
                <a:cs typeface="Microsoft Sans Serif"/>
              </a:rPr>
              <a:t> </a:t>
            </a:r>
            <a:r>
              <a:rPr sz="2000" spc="-175" dirty="0">
                <a:latin typeface="Microsoft Sans Serif"/>
                <a:cs typeface="Microsoft Sans Serif"/>
              </a:rPr>
              <a:t>і</a:t>
            </a:r>
            <a:r>
              <a:rPr sz="2000" spc="-204" dirty="0">
                <a:latin typeface="Microsoft Sans Serif"/>
                <a:cs typeface="Microsoft Sans Serif"/>
              </a:rPr>
              <a:t>н</a:t>
            </a:r>
            <a:r>
              <a:rPr sz="2000" spc="-200" dirty="0">
                <a:latin typeface="Microsoft Sans Serif"/>
                <a:cs typeface="Microsoft Sans Serif"/>
              </a:rPr>
              <a:t>т</a:t>
            </a:r>
            <a:r>
              <a:rPr sz="2000" spc="-204" dirty="0">
                <a:latin typeface="Microsoft Sans Serif"/>
                <a:cs typeface="Microsoft Sans Serif"/>
              </a:rPr>
              <a:t>ер</a:t>
            </a:r>
            <a:r>
              <a:rPr sz="2000" spc="-200" dirty="0">
                <a:latin typeface="Microsoft Sans Serif"/>
                <a:cs typeface="Microsoft Sans Serif"/>
              </a:rPr>
              <a:t>в</a:t>
            </a:r>
            <a:r>
              <a:rPr sz="2000" spc="-204" dirty="0">
                <a:latin typeface="Microsoft Sans Serif"/>
                <a:cs typeface="Microsoft Sans Serif"/>
              </a:rPr>
              <a:t>а</a:t>
            </a:r>
            <a:r>
              <a:rPr sz="2000" spc="-210" dirty="0">
                <a:latin typeface="Microsoft Sans Serif"/>
                <a:cs typeface="Microsoft Sans Serif"/>
              </a:rPr>
              <a:t>л</a:t>
            </a:r>
            <a:r>
              <a:rPr sz="2000" spc="-5" dirty="0">
                <a:latin typeface="Microsoft Sans Serif"/>
                <a:cs typeface="Microsoft Sans Serif"/>
              </a:rPr>
              <a:t>у</a:t>
            </a:r>
            <a:r>
              <a:rPr sz="2000" spc="-210" dirty="0">
                <a:latin typeface="Microsoft Sans Serif"/>
                <a:cs typeface="Microsoft Sans Serif"/>
              </a:rPr>
              <a:t> </a:t>
            </a:r>
            <a:r>
              <a:rPr sz="2000" spc="-265" dirty="0">
                <a:latin typeface="Microsoft Sans Serif"/>
                <a:cs typeface="Microsoft Sans Serif"/>
              </a:rPr>
              <a:t>Q</a:t>
            </a:r>
            <a:r>
              <a:rPr sz="2000" spc="-5" dirty="0">
                <a:latin typeface="Microsoft Sans Serif"/>
                <a:cs typeface="Microsoft Sans Serif"/>
              </a:rPr>
              <a:t>–</a:t>
            </a:r>
            <a:r>
              <a:rPr sz="2000" spc="-225" dirty="0">
                <a:latin typeface="Microsoft Sans Serif"/>
                <a:cs typeface="Microsoft Sans Serif"/>
              </a:rPr>
              <a:t> </a:t>
            </a:r>
            <a:r>
              <a:rPr sz="2000" spc="-170" dirty="0">
                <a:latin typeface="Microsoft Sans Serif"/>
                <a:cs typeface="Microsoft Sans Serif"/>
              </a:rPr>
              <a:t>Т;</a:t>
            </a:r>
            <a:endParaRPr sz="2000">
              <a:latin typeface="Microsoft Sans Serif"/>
              <a:cs typeface="Microsoft Sans Serif"/>
            </a:endParaRPr>
          </a:p>
          <a:p>
            <a:pPr marL="369570" indent="-345440">
              <a:lnSpc>
                <a:spcPts val="216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68935" algn="l"/>
                <a:tab pos="370205" algn="l"/>
              </a:tabLst>
            </a:pPr>
            <a:r>
              <a:rPr sz="2000" spc="-225" dirty="0">
                <a:latin typeface="Microsoft Sans Serif"/>
                <a:cs typeface="Microsoft Sans Serif"/>
              </a:rPr>
              <a:t>Н</a:t>
            </a:r>
            <a:r>
              <a:rPr sz="2000" spc="-229" dirty="0">
                <a:latin typeface="Microsoft Sans Serif"/>
                <a:cs typeface="Microsoft Sans Serif"/>
              </a:rPr>
              <a:t>е</a:t>
            </a:r>
            <a:r>
              <a:rPr sz="2000" spc="-235" dirty="0">
                <a:latin typeface="Microsoft Sans Serif"/>
                <a:cs typeface="Microsoft Sans Serif"/>
              </a:rPr>
              <a:t>д</a:t>
            </a:r>
            <a:r>
              <a:rPr sz="2000" spc="-229" dirty="0">
                <a:latin typeface="Microsoft Sans Serif"/>
                <a:cs typeface="Microsoft Sans Serif"/>
              </a:rPr>
              <a:t>а</a:t>
            </a:r>
            <a:r>
              <a:rPr sz="2000" spc="-225" dirty="0">
                <a:latin typeface="Microsoft Sans Serif"/>
                <a:cs typeface="Microsoft Sans Serif"/>
              </a:rPr>
              <a:t>вн</a:t>
            </a:r>
            <a:r>
              <a:rPr sz="2000" spc="-5" dirty="0">
                <a:latin typeface="Microsoft Sans Serif"/>
                <a:cs typeface="Microsoft Sans Serif"/>
              </a:rPr>
              <a:t>о</a:t>
            </a:r>
            <a:r>
              <a:rPr sz="2000" spc="-200" dirty="0">
                <a:latin typeface="Microsoft Sans Serif"/>
                <a:cs typeface="Microsoft Sans Serif"/>
              </a:rPr>
              <a:t> </a:t>
            </a:r>
            <a:r>
              <a:rPr sz="2000" spc="-229" dirty="0">
                <a:latin typeface="Microsoft Sans Serif"/>
                <a:cs typeface="Microsoft Sans Serif"/>
              </a:rPr>
              <a:t>пере</a:t>
            </a:r>
            <a:r>
              <a:rPr sz="2000" spc="-204" dirty="0">
                <a:latin typeface="Microsoft Sans Serif"/>
                <a:cs typeface="Microsoft Sans Serif"/>
              </a:rPr>
              <a:t>не</a:t>
            </a:r>
            <a:r>
              <a:rPr sz="2000" spc="-190" dirty="0">
                <a:latin typeface="Microsoft Sans Serif"/>
                <a:cs typeface="Microsoft Sans Serif"/>
              </a:rPr>
              <a:t>с</a:t>
            </a:r>
            <a:r>
              <a:rPr sz="2000" spc="-204" dirty="0">
                <a:latin typeface="Microsoft Sans Serif"/>
                <a:cs typeface="Microsoft Sans Serif"/>
              </a:rPr>
              <a:t>ен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5" dirty="0">
                <a:latin typeface="Microsoft Sans Serif"/>
                <a:cs typeface="Microsoft Sans Serif"/>
              </a:rPr>
              <a:t>й</a:t>
            </a:r>
            <a:r>
              <a:rPr sz="2000" spc="-275" dirty="0">
                <a:latin typeface="Microsoft Sans Serif"/>
                <a:cs typeface="Microsoft Sans Serif"/>
              </a:rPr>
              <a:t> </a:t>
            </a:r>
            <a:r>
              <a:rPr sz="2000" spc="-200" dirty="0">
                <a:latin typeface="Microsoft Sans Serif"/>
                <a:cs typeface="Microsoft Sans Serif"/>
              </a:rPr>
              <a:t>і</a:t>
            </a:r>
            <a:r>
              <a:rPr sz="2000" spc="-229" dirty="0">
                <a:latin typeface="Microsoft Sans Serif"/>
                <a:cs typeface="Microsoft Sans Serif"/>
              </a:rPr>
              <a:t>н</a:t>
            </a:r>
            <a:r>
              <a:rPr sz="2000" spc="-235" dirty="0">
                <a:latin typeface="Microsoft Sans Serif"/>
                <a:cs typeface="Microsoft Sans Serif"/>
              </a:rPr>
              <a:t>ф</a:t>
            </a:r>
            <a:r>
              <a:rPr sz="2000" spc="-229" dirty="0">
                <a:latin typeface="Microsoft Sans Serif"/>
                <a:cs typeface="Microsoft Sans Serif"/>
              </a:rPr>
              <a:t>ар</a:t>
            </a:r>
            <a:r>
              <a:rPr sz="2000" spc="-210" dirty="0">
                <a:latin typeface="Microsoft Sans Serif"/>
                <a:cs typeface="Microsoft Sans Serif"/>
              </a:rPr>
              <a:t>к</a:t>
            </a:r>
            <a:r>
              <a:rPr sz="2000" spc="-5" dirty="0">
                <a:latin typeface="Microsoft Sans Serif"/>
                <a:cs typeface="Microsoft Sans Serif"/>
              </a:rPr>
              <a:t>т</a:t>
            </a:r>
            <a:r>
              <a:rPr sz="2000" spc="-270" dirty="0">
                <a:latin typeface="Microsoft Sans Serif"/>
                <a:cs typeface="Microsoft Sans Serif"/>
              </a:rPr>
              <a:t> </a:t>
            </a:r>
            <a:r>
              <a:rPr sz="2000" spc="-229" dirty="0">
                <a:latin typeface="Microsoft Sans Serif"/>
                <a:cs typeface="Microsoft Sans Serif"/>
              </a:rPr>
              <a:t>м</a:t>
            </a:r>
            <a:r>
              <a:rPr sz="2000" spc="-235" dirty="0">
                <a:latin typeface="Microsoft Sans Serif"/>
                <a:cs typeface="Microsoft Sans Serif"/>
              </a:rPr>
              <a:t>и</a:t>
            </a:r>
            <a:r>
              <a:rPr sz="2000" spc="-229" dirty="0">
                <a:latin typeface="Microsoft Sans Serif"/>
                <a:cs typeface="Microsoft Sans Serif"/>
              </a:rPr>
              <a:t>о</a:t>
            </a:r>
            <a:r>
              <a:rPr sz="2000" spc="-215" dirty="0">
                <a:latin typeface="Microsoft Sans Serif"/>
                <a:cs typeface="Microsoft Sans Serif"/>
              </a:rPr>
              <a:t>к</a:t>
            </a:r>
            <a:r>
              <a:rPr sz="2000" spc="-229" dirty="0">
                <a:latin typeface="Microsoft Sans Serif"/>
                <a:cs typeface="Microsoft Sans Serif"/>
              </a:rPr>
              <a:t>ар</a:t>
            </a:r>
            <a:r>
              <a:rPr sz="2000" spc="-235" dirty="0">
                <a:latin typeface="Microsoft Sans Serif"/>
                <a:cs typeface="Microsoft Sans Serif"/>
              </a:rPr>
              <a:t>д</a:t>
            </a:r>
            <a:r>
              <a:rPr sz="2000" spc="-229" dirty="0">
                <a:latin typeface="Microsoft Sans Serif"/>
                <a:cs typeface="Microsoft Sans Serif"/>
              </a:rPr>
              <a:t>а</a:t>
            </a:r>
            <a:r>
              <a:rPr sz="2000" spc="-5" dirty="0">
                <a:latin typeface="Microsoft Sans Serif"/>
                <a:cs typeface="Microsoft Sans Serif"/>
              </a:rPr>
              <a:t>,</a:t>
            </a:r>
            <a:r>
              <a:rPr sz="2000" spc="-220" dirty="0">
                <a:latin typeface="Microsoft Sans Serif"/>
                <a:cs typeface="Microsoft Sans Serif"/>
              </a:rPr>
              <a:t> </a:t>
            </a:r>
            <a:r>
              <a:rPr sz="2000" spc="-190" dirty="0">
                <a:latin typeface="Microsoft Sans Serif"/>
                <a:cs typeface="Microsoft Sans Serif"/>
              </a:rPr>
              <a:t>ус</a:t>
            </a:r>
            <a:r>
              <a:rPr sz="2000" spc="-210" dirty="0">
                <a:latin typeface="Microsoft Sans Serif"/>
                <a:cs typeface="Microsoft Sans Serif"/>
              </a:rPr>
              <a:t>к</a:t>
            </a:r>
            <a:r>
              <a:rPr sz="2000" spc="-229" dirty="0">
                <a:latin typeface="Microsoft Sans Serif"/>
                <a:cs typeface="Microsoft Sans Serif"/>
              </a:rPr>
              <a:t>л</a:t>
            </a:r>
            <a:r>
              <a:rPr sz="2000" spc="-225" dirty="0">
                <a:latin typeface="Microsoft Sans Serif"/>
                <a:cs typeface="Microsoft Sans Serif"/>
              </a:rPr>
              <a:t>а</a:t>
            </a:r>
            <a:r>
              <a:rPr sz="2000" spc="-235" dirty="0">
                <a:latin typeface="Microsoft Sans Serif"/>
                <a:cs typeface="Microsoft Sans Serif"/>
              </a:rPr>
              <a:t>д</a:t>
            </a:r>
            <a:r>
              <a:rPr sz="2000" spc="-229" dirty="0">
                <a:latin typeface="Microsoft Sans Serif"/>
                <a:cs typeface="Microsoft Sans Serif"/>
              </a:rPr>
              <a:t>нен</a:t>
            </a:r>
            <a:r>
              <a:rPr sz="2000" spc="-235" dirty="0">
                <a:latin typeface="Microsoft Sans Serif"/>
                <a:cs typeface="Microsoft Sans Serif"/>
              </a:rPr>
              <a:t>и</a:t>
            </a:r>
            <a:r>
              <a:rPr sz="2000" spc="-5" dirty="0">
                <a:latin typeface="Microsoft Sans Serif"/>
                <a:cs typeface="Microsoft Sans Serif"/>
              </a:rPr>
              <a:t>й</a:t>
            </a:r>
            <a:r>
              <a:rPr sz="2000" spc="-305" dirty="0">
                <a:latin typeface="Microsoft Sans Serif"/>
                <a:cs typeface="Microsoft Sans Serif"/>
              </a:rPr>
              <a:t> </a:t>
            </a:r>
            <a:r>
              <a:rPr sz="2000" spc="-285" dirty="0">
                <a:latin typeface="Microsoft Sans Serif"/>
                <a:cs typeface="Microsoft Sans Serif"/>
              </a:rPr>
              <a:t>Х</a:t>
            </a:r>
            <a:r>
              <a:rPr sz="2000" spc="-270" dirty="0">
                <a:latin typeface="Microsoft Sans Serif"/>
                <a:cs typeface="Microsoft Sans Serif"/>
              </a:rPr>
              <a:t>С</a:t>
            </a:r>
            <a:r>
              <a:rPr sz="2000" spc="-5" dirty="0">
                <a:latin typeface="Microsoft Sans Serif"/>
                <a:cs typeface="Microsoft Sans Serif"/>
              </a:rPr>
              <a:t>Н</a:t>
            </a:r>
            <a:r>
              <a:rPr sz="2000" spc="-270" dirty="0">
                <a:latin typeface="Microsoft Sans Serif"/>
                <a:cs typeface="Microsoft Sans Serif"/>
              </a:rPr>
              <a:t> </a:t>
            </a:r>
            <a:r>
              <a:rPr sz="2000" spc="-204" dirty="0">
                <a:latin typeface="Microsoft Sans Serif"/>
                <a:cs typeface="Microsoft Sans Serif"/>
              </a:rPr>
              <a:t>а</a:t>
            </a:r>
            <a:r>
              <a:rPr sz="2000" spc="-215" dirty="0">
                <a:latin typeface="Microsoft Sans Serif"/>
                <a:cs typeface="Microsoft Sans Serif"/>
              </a:rPr>
              <a:t>б</a:t>
            </a:r>
            <a:r>
              <a:rPr sz="2000" spc="-130" dirty="0">
                <a:latin typeface="Microsoft Sans Serif"/>
                <a:cs typeface="Microsoft Sans Serif"/>
              </a:rPr>
              <a:t>о  </a:t>
            </a:r>
            <a:endParaRPr sz="2000">
              <a:latin typeface="Microsoft Sans Serif"/>
              <a:cs typeface="Microsoft Sans Serif"/>
            </a:endParaRPr>
          </a:p>
          <a:p>
            <a:pPr marL="369570">
              <a:lnSpc>
                <a:spcPts val="2160"/>
              </a:lnSpc>
            </a:pPr>
            <a:r>
              <a:rPr sz="2000" spc="-229" dirty="0">
                <a:latin typeface="Microsoft Sans Serif"/>
                <a:cs typeface="Microsoft Sans Serif"/>
              </a:rPr>
              <a:t>по</a:t>
            </a:r>
            <a:r>
              <a:rPr sz="2000" spc="-225" dirty="0">
                <a:latin typeface="Microsoft Sans Serif"/>
                <a:cs typeface="Microsoft Sans Serif"/>
              </a:rPr>
              <a:t>р</a:t>
            </a:r>
            <a:r>
              <a:rPr sz="2000" spc="-185" dirty="0">
                <a:latin typeface="Microsoft Sans Serif"/>
                <a:cs typeface="Microsoft Sans Serif"/>
              </a:rPr>
              <a:t>у</a:t>
            </a:r>
            <a:r>
              <a:rPr sz="2000" spc="-240" dirty="0">
                <a:latin typeface="Microsoft Sans Serif"/>
                <a:cs typeface="Microsoft Sans Serif"/>
              </a:rPr>
              <a:t>ш</a:t>
            </a:r>
            <a:r>
              <a:rPr sz="2000" spc="-250" dirty="0">
                <a:latin typeface="Microsoft Sans Serif"/>
                <a:cs typeface="Microsoft Sans Serif"/>
              </a:rPr>
              <a:t>ен</a:t>
            </a:r>
            <a:r>
              <a:rPr sz="2000" spc="-200" dirty="0">
                <a:latin typeface="Microsoft Sans Serif"/>
                <a:cs typeface="Microsoft Sans Serif"/>
              </a:rPr>
              <a:t>н</a:t>
            </a:r>
            <a:r>
              <a:rPr sz="2000" spc="-245" dirty="0">
                <a:latin typeface="Microsoft Sans Serif"/>
                <a:cs typeface="Microsoft Sans Serif"/>
              </a:rPr>
              <a:t>я</a:t>
            </a:r>
            <a:r>
              <a:rPr sz="2000" spc="-260" dirty="0">
                <a:latin typeface="Microsoft Sans Serif"/>
                <a:cs typeface="Microsoft Sans Serif"/>
              </a:rPr>
              <a:t>м</a:t>
            </a:r>
            <a:r>
              <a:rPr sz="2000" spc="-5" dirty="0">
                <a:latin typeface="Microsoft Sans Serif"/>
                <a:cs typeface="Microsoft Sans Serif"/>
              </a:rPr>
              <a:t>и</a:t>
            </a:r>
            <a:r>
              <a:rPr sz="2000" spc="-280" dirty="0">
                <a:latin typeface="Microsoft Sans Serif"/>
                <a:cs typeface="Microsoft Sans Serif"/>
              </a:rPr>
              <a:t> </a:t>
            </a:r>
            <a:r>
              <a:rPr sz="2000" spc="-204" dirty="0">
                <a:latin typeface="Microsoft Sans Serif"/>
                <a:cs typeface="Microsoft Sans Serif"/>
              </a:rPr>
              <a:t>р</a:t>
            </a:r>
            <a:r>
              <a:rPr sz="2000" spc="-210" dirty="0">
                <a:latin typeface="Microsoft Sans Serif"/>
                <a:cs typeface="Microsoft Sans Serif"/>
              </a:rPr>
              <a:t>и</a:t>
            </a:r>
            <a:r>
              <a:rPr sz="2000" spc="-175" dirty="0">
                <a:latin typeface="Microsoft Sans Serif"/>
                <a:cs typeface="Microsoft Sans Serif"/>
              </a:rPr>
              <a:t>т</a:t>
            </a:r>
            <a:r>
              <a:rPr sz="2000" spc="-305" dirty="0">
                <a:latin typeface="Microsoft Sans Serif"/>
                <a:cs typeface="Microsoft Sans Serif"/>
              </a:rPr>
              <a:t>м</a:t>
            </a:r>
            <a:r>
              <a:rPr sz="2000" spc="-210" dirty="0">
                <a:latin typeface="Microsoft Sans Serif"/>
                <a:cs typeface="Microsoft Sans Serif"/>
              </a:rPr>
              <a:t>у</a:t>
            </a:r>
            <a:r>
              <a:rPr sz="2000" spc="-5" dirty="0"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  <a:p>
            <a:pPr marL="256540" indent="-231775">
              <a:lnSpc>
                <a:spcPct val="100000"/>
              </a:lnSpc>
              <a:buClr>
                <a:srgbClr val="FF33CC"/>
              </a:buClr>
              <a:buAutoNum type="arabicPeriod" startAt="4"/>
              <a:tabLst>
                <a:tab pos="256540" algn="l"/>
              </a:tabLst>
            </a:pPr>
            <a:r>
              <a:rPr sz="2000" b="1" spc="-210" dirty="0">
                <a:solidFill>
                  <a:srgbClr val="990033"/>
                </a:solidFill>
                <a:latin typeface="Arial"/>
                <a:cs typeface="Arial"/>
              </a:rPr>
              <a:t>Визначення</a:t>
            </a:r>
            <a:r>
              <a:rPr sz="2000" b="1" spc="-27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190" dirty="0">
                <a:latin typeface="Arial"/>
                <a:cs typeface="Arial"/>
              </a:rPr>
              <a:t>частоти</a:t>
            </a:r>
            <a:r>
              <a:rPr sz="2000" b="1" spc="-3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215" dirty="0">
                <a:latin typeface="Arial"/>
                <a:cs typeface="Arial"/>
              </a:rPr>
              <a:t> </a:t>
            </a:r>
            <a:r>
              <a:rPr sz="2000" b="1" spc="-175" dirty="0">
                <a:latin typeface="Arial"/>
                <a:cs typeface="Arial"/>
              </a:rPr>
              <a:t>загальноїтривалості</a:t>
            </a:r>
            <a:r>
              <a:rPr sz="2000" b="1" spc="-310" dirty="0">
                <a:latin typeface="Arial"/>
                <a:cs typeface="Arial"/>
              </a:rPr>
              <a:t> </a:t>
            </a:r>
            <a:r>
              <a:rPr sz="2000" b="1" spc="-220" dirty="0">
                <a:latin typeface="Arial"/>
                <a:cs typeface="Arial"/>
              </a:rPr>
              <a:t>порушень</a:t>
            </a:r>
            <a:r>
              <a:rPr sz="2000" b="1" spc="-235" dirty="0">
                <a:latin typeface="Arial"/>
                <a:cs typeface="Arial"/>
              </a:rPr>
              <a:t> </a:t>
            </a:r>
            <a:r>
              <a:rPr sz="2000" b="1" spc="-190" dirty="0">
                <a:latin typeface="Arial"/>
                <a:cs typeface="Arial"/>
              </a:rPr>
              <a:t>ритму</a:t>
            </a:r>
            <a:r>
              <a:rPr sz="2000" b="1" spc="-295" dirty="0">
                <a:latin typeface="Arial"/>
                <a:cs typeface="Arial"/>
              </a:rPr>
              <a:t> </a:t>
            </a:r>
            <a:r>
              <a:rPr sz="2000" b="1" spc="-120" dirty="0">
                <a:latin typeface="Arial"/>
                <a:cs typeface="Arial"/>
              </a:rPr>
              <a:t>за</a:t>
            </a:r>
            <a:r>
              <a:rPr sz="2000" b="1" spc="-300" dirty="0">
                <a:latin typeface="Arial"/>
                <a:cs typeface="Arial"/>
              </a:rPr>
              <a:t> </a:t>
            </a:r>
            <a:r>
              <a:rPr sz="2000" b="1" spc="-175" dirty="0">
                <a:latin typeface="Arial"/>
                <a:cs typeface="Arial"/>
              </a:rPr>
              <a:t>добу</a:t>
            </a:r>
            <a:endParaRPr sz="2000">
              <a:latin typeface="Arial"/>
              <a:cs typeface="Arial"/>
            </a:endParaRPr>
          </a:p>
          <a:p>
            <a:pPr marL="256540" indent="-231775">
              <a:lnSpc>
                <a:spcPct val="100000"/>
              </a:lnSpc>
              <a:buClr>
                <a:srgbClr val="FF33CC"/>
              </a:buClr>
              <a:buAutoNum type="arabicPeriod" startAt="4"/>
              <a:tabLst>
                <a:tab pos="256540" algn="l"/>
              </a:tabLst>
            </a:pPr>
            <a:r>
              <a:rPr sz="2000" b="1" spc="-200" dirty="0">
                <a:solidFill>
                  <a:srgbClr val="990033"/>
                </a:solidFill>
                <a:latin typeface="Arial"/>
                <a:cs typeface="Arial"/>
              </a:rPr>
              <a:t>Контроль</a:t>
            </a:r>
            <a:r>
              <a:rPr sz="2000" b="1" spc="-33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120" dirty="0">
                <a:latin typeface="Arial"/>
                <a:cs typeface="Arial"/>
              </a:rPr>
              <a:t>за</a:t>
            </a:r>
            <a:r>
              <a:rPr sz="2000" b="1" spc="-295" dirty="0">
                <a:latin typeface="Arial"/>
                <a:cs typeface="Arial"/>
              </a:rPr>
              <a:t> </a:t>
            </a:r>
            <a:r>
              <a:rPr sz="2000" b="1" spc="-215" dirty="0">
                <a:latin typeface="Arial"/>
                <a:cs typeface="Arial"/>
              </a:rPr>
              <a:t>ефективністю</a:t>
            </a:r>
            <a:r>
              <a:rPr sz="2000" b="1" spc="-204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антиаритмічнихлікарських</a:t>
            </a:r>
            <a:r>
              <a:rPr sz="2000" b="1" spc="-370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засобів</a:t>
            </a:r>
            <a:endParaRPr sz="2000">
              <a:latin typeface="Arial"/>
              <a:cs typeface="Arial"/>
            </a:endParaRPr>
          </a:p>
          <a:p>
            <a:pPr marL="256540" indent="-231775">
              <a:lnSpc>
                <a:spcPct val="100000"/>
              </a:lnSpc>
              <a:buClr>
                <a:srgbClr val="FF33CC"/>
              </a:buClr>
              <a:buAutoNum type="arabicPeriod" startAt="4"/>
              <a:tabLst>
                <a:tab pos="256540" algn="l"/>
              </a:tabLst>
            </a:pPr>
            <a:r>
              <a:rPr sz="2000" b="1" spc="-215" dirty="0">
                <a:solidFill>
                  <a:srgbClr val="990033"/>
                </a:solidFill>
                <a:latin typeface="Arial"/>
                <a:cs typeface="Arial"/>
              </a:rPr>
              <a:t>Ко</a:t>
            </a:r>
            <a:r>
              <a:rPr sz="2000" b="1" spc="-200" dirty="0">
                <a:solidFill>
                  <a:srgbClr val="990033"/>
                </a:solidFill>
                <a:latin typeface="Arial"/>
                <a:cs typeface="Arial"/>
              </a:rPr>
              <a:t>н</a:t>
            </a:r>
            <a:r>
              <a:rPr sz="2000" b="1" spc="-215" dirty="0">
                <a:solidFill>
                  <a:srgbClr val="990033"/>
                </a:solidFill>
                <a:latin typeface="Arial"/>
                <a:cs typeface="Arial"/>
              </a:rPr>
              <a:t>тр</a:t>
            </a:r>
            <a:r>
              <a:rPr sz="2000" b="1" spc="-290" dirty="0">
                <a:solidFill>
                  <a:srgbClr val="990033"/>
                </a:solidFill>
                <a:latin typeface="Arial"/>
                <a:cs typeface="Arial"/>
              </a:rPr>
              <a:t>о</a:t>
            </a:r>
            <a:r>
              <a:rPr sz="2000" b="1" spc="-220" dirty="0">
                <a:solidFill>
                  <a:srgbClr val="990033"/>
                </a:solidFill>
                <a:latin typeface="Arial"/>
                <a:cs typeface="Arial"/>
              </a:rPr>
              <a:t>л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ь</a:t>
            </a:r>
            <a:r>
              <a:rPr sz="2000" b="1" spc="-36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29" dirty="0">
                <a:latin typeface="Arial"/>
                <a:cs typeface="Arial"/>
              </a:rPr>
              <a:t>з</a:t>
            </a:r>
            <a:r>
              <a:rPr sz="2000" b="1" spc="-5" dirty="0">
                <a:latin typeface="Arial"/>
                <a:cs typeface="Arial"/>
              </a:rPr>
              <a:t>а</a:t>
            </a:r>
            <a:r>
              <a:rPr sz="2000" b="1" spc="-300" dirty="0">
                <a:latin typeface="Arial"/>
                <a:cs typeface="Arial"/>
              </a:rPr>
              <a:t> </a:t>
            </a:r>
            <a:r>
              <a:rPr sz="2000" b="1" spc="-340" dirty="0">
                <a:latin typeface="Arial"/>
                <a:cs typeface="Arial"/>
              </a:rPr>
              <a:t>ф</a:t>
            </a:r>
            <a:r>
              <a:rPr sz="2000" b="1" spc="-250" dirty="0">
                <a:latin typeface="Arial"/>
                <a:cs typeface="Arial"/>
              </a:rPr>
              <a:t>ун</a:t>
            </a:r>
            <a:r>
              <a:rPr sz="2000" b="1" spc="-235" dirty="0">
                <a:latin typeface="Arial"/>
                <a:cs typeface="Arial"/>
              </a:rPr>
              <a:t>к</a:t>
            </a:r>
            <a:r>
              <a:rPr sz="2000" b="1" spc="-250" dirty="0">
                <a:latin typeface="Arial"/>
                <a:cs typeface="Arial"/>
              </a:rPr>
              <a:t>ци</a:t>
            </a:r>
            <a:r>
              <a:rPr sz="2000" b="1" spc="-220" dirty="0">
                <a:latin typeface="Arial"/>
                <a:cs typeface="Arial"/>
              </a:rPr>
              <a:t>є</a:t>
            </a:r>
            <a:r>
              <a:rPr sz="2000" b="1" spc="-10" dirty="0">
                <a:latin typeface="Arial"/>
                <a:cs typeface="Arial"/>
              </a:rPr>
              <a:t>ю</a:t>
            </a:r>
            <a:r>
              <a:rPr sz="2000" b="1" spc="-245" dirty="0">
                <a:latin typeface="Arial"/>
                <a:cs typeface="Arial"/>
              </a:rPr>
              <a:t> </a:t>
            </a:r>
            <a:r>
              <a:rPr sz="2000" b="1" spc="-200" dirty="0">
                <a:latin typeface="Arial"/>
                <a:cs typeface="Arial"/>
              </a:rPr>
              <a:t>і</a:t>
            </a:r>
            <a:r>
              <a:rPr sz="2000" b="1" spc="-215" dirty="0">
                <a:latin typeface="Arial"/>
                <a:cs typeface="Arial"/>
              </a:rPr>
              <a:t>м</a:t>
            </a:r>
            <a:r>
              <a:rPr sz="2000" b="1" spc="-204" dirty="0">
                <a:latin typeface="Arial"/>
                <a:cs typeface="Arial"/>
              </a:rPr>
              <a:t>п</a:t>
            </a:r>
            <a:r>
              <a:rPr sz="2000" b="1" spc="-200" dirty="0">
                <a:latin typeface="Arial"/>
                <a:cs typeface="Arial"/>
              </a:rPr>
              <a:t>л</a:t>
            </a:r>
            <a:r>
              <a:rPr sz="2000" b="1" spc="-204" dirty="0">
                <a:latin typeface="Arial"/>
                <a:cs typeface="Arial"/>
              </a:rPr>
              <a:t>ан</a:t>
            </a:r>
            <a:r>
              <a:rPr sz="2000" b="1" spc="-240" dirty="0">
                <a:latin typeface="Arial"/>
                <a:cs typeface="Arial"/>
              </a:rPr>
              <a:t>то</a:t>
            </a:r>
            <a:r>
              <a:rPr sz="2000" b="1" spc="-250" dirty="0">
                <a:latin typeface="Arial"/>
                <a:cs typeface="Arial"/>
              </a:rPr>
              <a:t>в</a:t>
            </a:r>
            <a:r>
              <a:rPr sz="2000" b="1" spc="-225" dirty="0">
                <a:latin typeface="Arial"/>
                <a:cs typeface="Arial"/>
              </a:rPr>
              <a:t>ани</a:t>
            </a:r>
            <a:r>
              <a:rPr sz="2000" b="1" spc="-5" dirty="0">
                <a:latin typeface="Arial"/>
                <a:cs typeface="Arial"/>
              </a:rPr>
              <a:t>х</a:t>
            </a:r>
            <a:r>
              <a:rPr sz="2000" b="1" spc="-345" dirty="0">
                <a:latin typeface="Arial"/>
                <a:cs typeface="Arial"/>
              </a:rPr>
              <a:t> </a:t>
            </a:r>
            <a:r>
              <a:rPr sz="2000" b="1" spc="-260" dirty="0">
                <a:latin typeface="Arial"/>
                <a:cs typeface="Arial"/>
              </a:rPr>
              <a:t>Е</a:t>
            </a:r>
            <a:r>
              <a:rPr sz="2000" b="1" spc="-265" dirty="0">
                <a:latin typeface="Arial"/>
                <a:cs typeface="Arial"/>
              </a:rPr>
              <a:t>К</a:t>
            </a:r>
            <a:r>
              <a:rPr sz="2000" b="1" spc="-275" dirty="0">
                <a:latin typeface="Arial"/>
                <a:cs typeface="Arial"/>
              </a:rPr>
              <a:t>С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6722" y="204292"/>
            <a:ext cx="520255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>
                <a:latin typeface="Verdana"/>
                <a:cs typeface="Verdana"/>
              </a:rPr>
              <a:t>Можливості</a:t>
            </a:r>
            <a:r>
              <a:rPr sz="4200" spc="-175" dirty="0">
                <a:latin typeface="Verdana"/>
                <a:cs typeface="Verdana"/>
              </a:rPr>
              <a:t> </a:t>
            </a:r>
            <a:r>
              <a:rPr sz="4200" dirty="0">
                <a:latin typeface="Verdana"/>
                <a:cs typeface="Verdana"/>
              </a:rPr>
              <a:t>ЕФД</a:t>
            </a:r>
            <a:endParaRPr sz="4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" y="1594103"/>
            <a:ext cx="124968" cy="1280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" y="2276855"/>
            <a:ext cx="124968" cy="1280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" y="2718816"/>
            <a:ext cx="124968" cy="1249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" y="3157727"/>
            <a:ext cx="124968" cy="1249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" y="4035552"/>
            <a:ext cx="124968" cy="12801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" y="4523232"/>
            <a:ext cx="124968" cy="12801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" y="5593079"/>
            <a:ext cx="124968" cy="1280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31544" y="1498168"/>
            <a:ext cx="7465059" cy="31775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705"/>
              </a:lnSpc>
              <a:spcBef>
                <a:spcPts val="110"/>
              </a:spcBef>
            </a:pPr>
            <a:r>
              <a:rPr sz="1600" b="1" spc="5" dirty="0">
                <a:latin typeface="Verdana"/>
                <a:cs typeface="Verdana"/>
              </a:rPr>
              <a:t>Топічна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діагности</a:t>
            </a:r>
            <a:r>
              <a:rPr sz="1600" b="1" spc="-2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порушень</a:t>
            </a:r>
            <a:r>
              <a:rPr sz="1600" b="1" spc="-5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АВ-провідності</a:t>
            </a:r>
            <a:r>
              <a:rPr sz="1600" b="1" spc="-4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(реєстрація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705"/>
              </a:lnSpc>
            </a:pPr>
            <a:r>
              <a:rPr sz="1600" b="1" spc="-5" dirty="0">
                <a:latin typeface="Verdana"/>
                <a:cs typeface="Verdana"/>
              </a:rPr>
              <a:t>електрограми</a:t>
            </a:r>
            <a:r>
              <a:rPr sz="1600" b="1" spc="-40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пучка</a:t>
            </a:r>
            <a:r>
              <a:rPr sz="1600" b="1" spc="-5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Гиса)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Verdana"/>
              <a:cs typeface="Verdana"/>
            </a:endParaRPr>
          </a:p>
          <a:p>
            <a:pPr marL="12700" marR="65405">
              <a:lnSpc>
                <a:spcPct val="94400"/>
              </a:lnSpc>
            </a:pPr>
            <a:r>
              <a:rPr sz="1600" b="1" dirty="0">
                <a:latin typeface="Verdana"/>
                <a:cs typeface="Verdana"/>
              </a:rPr>
              <a:t>Визначення швидкості антероградного і </a:t>
            </a:r>
            <a:r>
              <a:rPr sz="1600" b="1" spc="-5" dirty="0">
                <a:latin typeface="Verdana"/>
                <a:cs typeface="Verdana"/>
              </a:rPr>
              <a:t>ретроградного </a:t>
            </a:r>
            <a:r>
              <a:rPr sz="1600" b="1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проведення</a:t>
            </a:r>
            <a:r>
              <a:rPr sz="1600" b="1" spc="-30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в</a:t>
            </a:r>
            <a:r>
              <a:rPr sz="1600" b="1" dirty="0">
                <a:latin typeface="Verdana"/>
                <a:cs typeface="Verdana"/>
              </a:rPr>
              <a:t> різних відділах</a:t>
            </a:r>
            <a:r>
              <a:rPr sz="1600" b="1" spc="-1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серця</a:t>
            </a:r>
            <a:r>
              <a:rPr sz="1600" b="1" spc="-80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та</a:t>
            </a:r>
            <a:r>
              <a:rPr sz="1600" b="1" spc="3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його</a:t>
            </a:r>
            <a:r>
              <a:rPr sz="1600" b="1" spc="-4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провідної</a:t>
            </a:r>
            <a:r>
              <a:rPr sz="1600" b="1" spc="-5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системи </a:t>
            </a:r>
            <a:r>
              <a:rPr sz="1600" b="1" spc="-53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Визначення</a:t>
            </a:r>
            <a:r>
              <a:rPr sz="1600" b="1" spc="-55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тривалості</a:t>
            </a:r>
            <a:r>
              <a:rPr sz="1600" b="1" spc="-1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рефрактерних</a:t>
            </a:r>
            <a:r>
              <a:rPr sz="1600" b="1" spc="-1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періодів СА-вузла,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525"/>
              </a:lnSpc>
            </a:pPr>
            <a:r>
              <a:rPr sz="1600" b="1" dirty="0">
                <a:latin typeface="Verdana"/>
                <a:cs typeface="Verdana"/>
              </a:rPr>
              <a:t>передсердь,</a:t>
            </a:r>
            <a:r>
              <a:rPr sz="1600" b="1" spc="-3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АВ-з’єднання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і</a:t>
            </a:r>
            <a:r>
              <a:rPr sz="1600" b="1" spc="-1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шлуночків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705"/>
              </a:lnSpc>
            </a:pPr>
            <a:r>
              <a:rPr sz="1600" b="1" spc="-5" dirty="0">
                <a:latin typeface="Verdana"/>
                <a:cs typeface="Verdana"/>
              </a:rPr>
              <a:t>Відтворення</a:t>
            </a:r>
            <a:r>
              <a:rPr sz="1600" b="1" spc="-3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і</a:t>
            </a:r>
            <a:r>
              <a:rPr sz="1600" b="1" spc="1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купування</a:t>
            </a:r>
            <a:r>
              <a:rPr sz="1600" b="1" spc="-2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нападу тахіаритмії</a:t>
            </a:r>
            <a:r>
              <a:rPr sz="1600" b="1" spc="4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з</a:t>
            </a:r>
            <a:r>
              <a:rPr sz="1600" b="1" spc="-7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метою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500"/>
              </a:lnSpc>
            </a:pPr>
            <a:r>
              <a:rPr sz="1600" b="1" spc="-5" dirty="0">
                <a:latin typeface="Verdana"/>
                <a:cs typeface="Verdana"/>
              </a:rPr>
              <a:t>визначення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її</a:t>
            </a:r>
            <a:r>
              <a:rPr sz="1600" b="1" spc="1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характеру,</a:t>
            </a:r>
            <a:r>
              <a:rPr sz="1600" b="1" spc="-15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електрофізіологічних</a:t>
            </a:r>
            <a:r>
              <a:rPr sz="1600" b="1" spc="5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механізмів</a:t>
            </a:r>
            <a:r>
              <a:rPr sz="1600" b="1" spc="4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і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705"/>
              </a:lnSpc>
            </a:pPr>
            <a:r>
              <a:rPr sz="1600" b="1" spc="5" dirty="0">
                <a:latin typeface="Verdana"/>
                <a:cs typeface="Verdana"/>
              </a:rPr>
              <a:t>тактики</a:t>
            </a:r>
            <a:r>
              <a:rPr sz="1600" b="1" spc="-5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лікування,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в</a:t>
            </a:r>
            <a:r>
              <a:rPr sz="1600" b="1" spc="-10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тому</a:t>
            </a:r>
            <a:r>
              <a:rPr sz="1600" b="1" spc="-3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числі</a:t>
            </a:r>
            <a:r>
              <a:rPr sz="1600" b="1" spc="-4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хірургічного.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Verdana"/>
                <a:cs typeface="Verdana"/>
              </a:rPr>
              <a:t>Індивідуальне</a:t>
            </a:r>
            <a:r>
              <a:rPr sz="1600" b="1" spc="-4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тестування</a:t>
            </a:r>
            <a:r>
              <a:rPr sz="1600" b="1" spc="1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антиаритмічних</a:t>
            </a:r>
            <a:r>
              <a:rPr sz="1600" b="1" spc="-2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препаратів.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Verdana"/>
                <a:cs typeface="Verdana"/>
              </a:rPr>
              <a:t>Ендокардіальне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і</a:t>
            </a:r>
            <a:r>
              <a:rPr sz="1600" b="1" spc="1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епікардіальне</a:t>
            </a:r>
            <a:r>
              <a:rPr sz="1600" b="1" spc="-2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(інтраопераційне)</a:t>
            </a:r>
            <a:r>
              <a:rPr sz="1600" b="1" spc="1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картування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19</a:t>
            </a:fld>
            <a:endParaRPr spc="5" dirty="0"/>
          </a:p>
        </p:txBody>
      </p:sp>
      <p:sp>
        <p:nvSpPr>
          <p:cNvPr id="11" name="object 11"/>
          <p:cNvSpPr txBox="1"/>
          <p:nvPr/>
        </p:nvSpPr>
        <p:spPr>
          <a:xfrm>
            <a:off x="1031544" y="4599813"/>
            <a:ext cx="684275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latin typeface="Verdana"/>
                <a:cs typeface="Verdana"/>
              </a:rPr>
              <a:t>з</a:t>
            </a:r>
            <a:r>
              <a:rPr sz="1600" b="1" spc="-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метою</a:t>
            </a:r>
            <a:r>
              <a:rPr sz="1600" b="1" spc="-5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точного</a:t>
            </a:r>
            <a:r>
              <a:rPr sz="1600" b="1" spc="-3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опису</a:t>
            </a:r>
            <a:r>
              <a:rPr sz="1600" b="1" spc="-4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траекторії</a:t>
            </a:r>
            <a:r>
              <a:rPr sz="1600" b="1" spc="-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руху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(циркуляції)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хвилі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1544" y="4764100"/>
            <a:ext cx="7079615" cy="4876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110"/>
              </a:spcBef>
            </a:pPr>
            <a:r>
              <a:rPr sz="1600" b="1" spc="-5" dirty="0">
                <a:latin typeface="Verdana"/>
                <a:cs typeface="Verdana"/>
              </a:rPr>
              <a:t>збудження</a:t>
            </a:r>
            <a:r>
              <a:rPr sz="1600" b="1" spc="-8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по</a:t>
            </a:r>
            <a:r>
              <a:rPr sz="1600" b="1" spc="5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передсердям,</a:t>
            </a:r>
            <a:r>
              <a:rPr sz="1600" b="1" spc="-4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шлуночкам</a:t>
            </a:r>
            <a:r>
              <a:rPr sz="1600" b="1" spc="-6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або</a:t>
            </a:r>
            <a:r>
              <a:rPr sz="1600" b="1" spc="-1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по</a:t>
            </a:r>
            <a:r>
              <a:rPr sz="1600" b="1" spc="-2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додатковим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814"/>
              </a:lnSpc>
            </a:pPr>
            <a:r>
              <a:rPr sz="1600" b="1" spc="-10" dirty="0">
                <a:latin typeface="Verdana"/>
                <a:cs typeface="Verdana"/>
              </a:rPr>
              <a:t>(аномальним)</a:t>
            </a:r>
            <a:r>
              <a:rPr sz="1600" b="1" spc="-1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шляхам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АВ-проведення.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1544" y="5453278"/>
            <a:ext cx="6797040" cy="4603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705"/>
              </a:lnSpc>
              <a:spcBef>
                <a:spcPts val="110"/>
              </a:spcBef>
            </a:pPr>
            <a:r>
              <a:rPr sz="1600" b="1" dirty="0">
                <a:latin typeface="Verdana"/>
                <a:cs typeface="Verdana"/>
              </a:rPr>
              <a:t>Визначення</a:t>
            </a:r>
            <a:r>
              <a:rPr sz="1600" b="1" spc="-6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показів</a:t>
            </a:r>
            <a:r>
              <a:rPr sz="1600" b="1" spc="-5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до</a:t>
            </a:r>
            <a:r>
              <a:rPr sz="1600" b="1" spc="5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хірургічного</a:t>
            </a:r>
            <a:r>
              <a:rPr sz="1600" b="1" spc="-20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лікування</a:t>
            </a:r>
            <a:r>
              <a:rPr sz="1600" b="1" spc="-7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аритмій,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а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705"/>
              </a:lnSpc>
            </a:pPr>
            <a:r>
              <a:rPr sz="1600" b="1" spc="5" dirty="0">
                <a:latin typeface="Verdana"/>
                <a:cs typeface="Verdana"/>
              </a:rPr>
              <a:t>також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тимчасової</a:t>
            </a:r>
            <a:r>
              <a:rPr sz="1600" b="1" spc="-3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або</a:t>
            </a:r>
            <a:r>
              <a:rPr sz="1600" b="1" spc="-20" dirty="0">
                <a:latin typeface="Verdana"/>
                <a:cs typeface="Verdana"/>
              </a:rPr>
              <a:t> </a:t>
            </a:r>
            <a:r>
              <a:rPr sz="1600" b="1" dirty="0">
                <a:latin typeface="Verdana"/>
                <a:cs typeface="Verdana"/>
              </a:rPr>
              <a:t>постійної</a:t>
            </a:r>
            <a:r>
              <a:rPr sz="1600" b="1" spc="-4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ЕКС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5260" algn="ctr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Метод</a:t>
            </a:r>
            <a:r>
              <a:rPr sz="2900" spc="-70" dirty="0"/>
              <a:t> </a:t>
            </a:r>
            <a:r>
              <a:rPr sz="2900" dirty="0"/>
              <a:t>чрезстравохідної</a:t>
            </a:r>
            <a:r>
              <a:rPr sz="2900" spc="-75" dirty="0"/>
              <a:t> </a:t>
            </a:r>
            <a:r>
              <a:rPr sz="2900" spc="-5" dirty="0"/>
              <a:t>електричної</a:t>
            </a:r>
            <a:endParaRPr sz="2900"/>
          </a:p>
          <a:p>
            <a:pPr marL="10160" marR="5080" algn="ctr">
              <a:lnSpc>
                <a:spcPct val="100000"/>
              </a:lnSpc>
              <a:spcBef>
                <a:spcPts val="5"/>
              </a:spcBef>
            </a:pPr>
            <a:r>
              <a:rPr sz="2900" dirty="0"/>
              <a:t>стимуляції</a:t>
            </a:r>
            <a:r>
              <a:rPr sz="2900" spc="-30" dirty="0"/>
              <a:t> </a:t>
            </a:r>
            <a:r>
              <a:rPr sz="2900" dirty="0"/>
              <a:t>серця</a:t>
            </a:r>
            <a:r>
              <a:rPr sz="2900" spc="-70" dirty="0"/>
              <a:t> </a:t>
            </a:r>
            <a:r>
              <a:rPr sz="2900" dirty="0"/>
              <a:t>дозволяє</a:t>
            </a:r>
            <a:r>
              <a:rPr sz="2900" spc="-45" dirty="0"/>
              <a:t> </a:t>
            </a:r>
            <a:r>
              <a:rPr sz="2900" spc="-5" dirty="0"/>
              <a:t>вирішувати</a:t>
            </a:r>
            <a:r>
              <a:rPr sz="2900" spc="-60" dirty="0"/>
              <a:t> </a:t>
            </a:r>
            <a:r>
              <a:rPr sz="2900" spc="5" dirty="0"/>
              <a:t>наступні </a:t>
            </a:r>
            <a:r>
              <a:rPr sz="2900" spc="-710" dirty="0"/>
              <a:t> </a:t>
            </a:r>
            <a:r>
              <a:rPr sz="2900" spc="5" dirty="0"/>
              <a:t>задачі: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20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764235" y="1739265"/>
            <a:ext cx="7793355" cy="307213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6870" marR="530225" indent="-344805">
              <a:lnSpc>
                <a:spcPts val="2590"/>
              </a:lnSpc>
              <a:spcBef>
                <a:spcPts val="425"/>
              </a:spcBef>
              <a:buAutoNum type="arabicPeriod"/>
              <a:tabLst>
                <a:tab pos="351790" algn="l"/>
              </a:tabLst>
            </a:pPr>
            <a:r>
              <a:rPr sz="2400" b="1" spc="-5" dirty="0">
                <a:latin typeface="Arial"/>
                <a:cs typeface="Arial"/>
              </a:rPr>
              <a:t>Оцінка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функціонального</a:t>
            </a:r>
            <a:r>
              <a:rPr sz="2400" b="1" spc="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стану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5" dirty="0">
                <a:latin typeface="Arial"/>
                <a:cs typeface="Arial"/>
              </a:rPr>
              <a:t>СА-вузла</a:t>
            </a:r>
            <a:r>
              <a:rPr sz="2400" b="1" spc="1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і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АВ-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проведення</a:t>
            </a:r>
            <a:endParaRPr sz="2400">
              <a:latin typeface="Arial"/>
              <a:cs typeface="Arial"/>
            </a:endParaRPr>
          </a:p>
          <a:p>
            <a:pPr marL="356870" marR="509270" indent="-344805">
              <a:lnSpc>
                <a:spcPts val="2300"/>
              </a:lnSpc>
              <a:spcBef>
                <a:spcPts val="550"/>
              </a:spcBef>
              <a:buAutoNum type="arabicPeriod"/>
              <a:tabLst>
                <a:tab pos="357505" algn="l"/>
              </a:tabLst>
            </a:pPr>
            <a:r>
              <a:rPr sz="2400" b="1" spc="-10" dirty="0">
                <a:latin typeface="Arial"/>
                <a:cs typeface="Arial"/>
              </a:rPr>
              <a:t>Діагностика </a:t>
            </a:r>
            <a:r>
              <a:rPr sz="2400" b="1" spc="-15" dirty="0">
                <a:latin typeface="Arial"/>
                <a:cs typeface="Arial"/>
              </a:rPr>
              <a:t>додаткових </a:t>
            </a:r>
            <a:r>
              <a:rPr sz="2400" b="1" spc="-10" dirty="0">
                <a:latin typeface="Arial"/>
                <a:cs typeface="Arial"/>
              </a:rPr>
              <a:t>(аномальних) </a:t>
            </a:r>
            <a:r>
              <a:rPr sz="2400" b="1" spc="-5" dirty="0">
                <a:latin typeface="Arial"/>
                <a:cs typeface="Arial"/>
              </a:rPr>
              <a:t>шляхів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АВ-проведення</a:t>
            </a:r>
            <a:endParaRPr sz="2400">
              <a:latin typeface="Arial"/>
              <a:cs typeface="Arial"/>
            </a:endParaRPr>
          </a:p>
          <a:p>
            <a:pPr marL="356870" marR="521970" indent="-344805">
              <a:lnSpc>
                <a:spcPct val="80000"/>
              </a:lnSpc>
              <a:spcBef>
                <a:spcPts val="630"/>
              </a:spcBef>
              <a:buAutoNum type="arabicPeriod"/>
              <a:tabLst>
                <a:tab pos="357505" algn="l"/>
              </a:tabLst>
            </a:pPr>
            <a:r>
              <a:rPr sz="2400" b="1" spc="-15" dirty="0">
                <a:latin typeface="Arial"/>
                <a:cs typeface="Arial"/>
              </a:rPr>
              <a:t>Визначення </a:t>
            </a:r>
            <a:r>
              <a:rPr sz="2400" b="1" spc="-10" dirty="0">
                <a:latin typeface="Arial"/>
                <a:cs typeface="Arial"/>
              </a:rPr>
              <a:t>характеру </a:t>
            </a:r>
            <a:r>
              <a:rPr sz="2400" b="1" dirty="0">
                <a:latin typeface="Arial"/>
                <a:cs typeface="Arial"/>
              </a:rPr>
              <a:t>і </a:t>
            </a:r>
            <a:r>
              <a:rPr sz="2400" b="1" spc="-15" dirty="0">
                <a:latin typeface="Arial"/>
                <a:cs typeface="Arial"/>
              </a:rPr>
              <a:t>електрофізіологічних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механізмів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надшлуночкових</a:t>
            </a:r>
            <a:r>
              <a:rPr sz="2400" b="1" spc="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тахікардій</a:t>
            </a:r>
            <a:endParaRPr sz="240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5" dirty="0">
                <a:latin typeface="Arial"/>
                <a:cs typeface="Arial"/>
              </a:rPr>
              <a:t>Оцінка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ефективносте</a:t>
            </a:r>
            <a:r>
              <a:rPr sz="2400" b="1" spc="7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антиаритмічного</a:t>
            </a:r>
            <a:r>
              <a:rPr sz="2400" b="1" spc="-15" dirty="0">
                <a:latin typeface="Arial"/>
                <a:cs typeface="Arial"/>
              </a:rPr>
              <a:t> лікування</a:t>
            </a:r>
            <a:endParaRPr sz="2400">
              <a:latin typeface="Arial"/>
              <a:cs typeface="Arial"/>
            </a:endParaRPr>
          </a:p>
          <a:p>
            <a:pPr marL="356870" marR="408305" indent="-344805">
              <a:lnSpc>
                <a:spcPct val="80000"/>
              </a:lnSpc>
              <a:spcBef>
                <a:spcPts val="605"/>
              </a:spcBef>
              <a:buAutoNum type="arabicPeriod"/>
              <a:tabLst>
                <a:tab pos="357505" algn="l"/>
              </a:tabLst>
            </a:pPr>
            <a:r>
              <a:rPr sz="2400" b="1" spc="-25" dirty="0">
                <a:latin typeface="Arial"/>
                <a:cs typeface="Arial"/>
              </a:rPr>
              <a:t>Купування</a:t>
            </a:r>
            <a:r>
              <a:rPr sz="2400" b="1" spc="12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пароксизмальних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надшлуночкових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тахіаритмій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0482" y="176529"/>
            <a:ext cx="438848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5" dirty="0">
                <a:latin typeface="Verdana"/>
                <a:cs typeface="Verdana"/>
              </a:rPr>
              <a:t>Класифікація</a:t>
            </a:r>
            <a:r>
              <a:rPr sz="2100" spc="-1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аритмій</a:t>
            </a:r>
            <a:r>
              <a:rPr sz="2100" spc="-130" dirty="0">
                <a:latin typeface="Verdana"/>
                <a:cs typeface="Verdana"/>
              </a:rPr>
              <a:t> </a:t>
            </a:r>
            <a:r>
              <a:rPr sz="2100" spc="5" dirty="0">
                <a:latin typeface="Verdana"/>
                <a:cs typeface="Verdana"/>
              </a:rPr>
              <a:t>серця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895" y="625602"/>
            <a:ext cx="6442710" cy="5718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 indent="-106680">
              <a:lnSpc>
                <a:spcPct val="100000"/>
              </a:lnSpc>
              <a:spcBef>
                <a:spcPts val="100"/>
              </a:spcBef>
              <a:buAutoNum type="romanUcPeriod"/>
              <a:tabLst>
                <a:tab pos="119380" algn="l"/>
              </a:tabLst>
            </a:pPr>
            <a:r>
              <a:rPr sz="1200" b="1" spc="-145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1200" b="1" spc="-135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200" b="1" spc="-160" dirty="0">
                <a:solidFill>
                  <a:srgbClr val="0000FF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200" b="1" spc="-260" dirty="0">
                <a:solidFill>
                  <a:srgbClr val="0000FF"/>
                </a:solidFill>
                <a:latin typeface="Arial"/>
                <a:cs typeface="Arial"/>
              </a:rPr>
              <a:t>ш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е</a:t>
            </a:r>
            <a:r>
              <a:rPr sz="1200" b="1" spc="-150" dirty="0">
                <a:solidFill>
                  <a:srgbClr val="0000FF"/>
                </a:solidFill>
                <a:latin typeface="Arial"/>
                <a:cs typeface="Arial"/>
              </a:rPr>
              <a:t>нн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я</a:t>
            </a:r>
            <a:r>
              <a:rPr sz="1200" b="1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200" b="1" spc="-160" dirty="0">
                <a:solidFill>
                  <a:srgbClr val="0000FF"/>
                </a:solidFill>
                <a:latin typeface="Arial"/>
                <a:cs typeface="Arial"/>
              </a:rPr>
              <a:t>т</a:t>
            </a:r>
            <a:r>
              <a:rPr sz="1200" b="1" spc="-165" dirty="0">
                <a:solidFill>
                  <a:srgbClr val="0000FF"/>
                </a:solidFill>
                <a:latin typeface="Arial"/>
                <a:cs typeface="Arial"/>
              </a:rPr>
              <a:t>в</a:t>
            </a:r>
            <a:r>
              <a:rPr sz="1200" b="1" spc="-110" dirty="0">
                <a:solidFill>
                  <a:srgbClr val="0000FF"/>
                </a:solidFill>
                <a:latin typeface="Arial"/>
                <a:cs typeface="Arial"/>
              </a:rPr>
              <a:t>ор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е</a:t>
            </a:r>
            <a:r>
              <a:rPr sz="1200" b="1" spc="-125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200" b="1" spc="-15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я</a:t>
            </a:r>
            <a:r>
              <a:rPr sz="1200" b="1" spc="-1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і</a:t>
            </a:r>
            <a:r>
              <a:rPr sz="1200" b="1" spc="-170" dirty="0">
                <a:solidFill>
                  <a:srgbClr val="0000FF"/>
                </a:solidFill>
                <a:latin typeface="Arial"/>
                <a:cs typeface="Arial"/>
              </a:rPr>
              <a:t>м</a:t>
            </a:r>
            <a:r>
              <a:rPr sz="1200" b="1" spc="-150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1200" b="1" spc="-165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200" b="1" spc="-114" dirty="0">
                <a:solidFill>
                  <a:srgbClr val="0000FF"/>
                </a:solidFill>
                <a:latin typeface="Arial"/>
                <a:cs typeface="Arial"/>
              </a:rPr>
              <a:t>л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ь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су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FF"/>
              </a:buClr>
              <a:buFont typeface="Arial"/>
              <a:buAutoNum type="romanUcPeriod"/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150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45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1200" b="1" spc="-135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200" b="1" spc="-160" dirty="0">
                <a:solidFill>
                  <a:srgbClr val="0000FF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200" b="1" spc="-260" dirty="0">
                <a:solidFill>
                  <a:srgbClr val="0000FF"/>
                </a:solidFill>
                <a:latin typeface="Arial"/>
                <a:cs typeface="Arial"/>
              </a:rPr>
              <a:t>ш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е</a:t>
            </a:r>
            <a:r>
              <a:rPr sz="1200" b="1" spc="-150" dirty="0">
                <a:solidFill>
                  <a:srgbClr val="0000FF"/>
                </a:solidFill>
                <a:latin typeface="Arial"/>
                <a:cs typeface="Arial"/>
              </a:rPr>
              <a:t>нн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я 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 а</a:t>
            </a:r>
            <a:r>
              <a:rPr sz="1200" b="1" spc="-165" dirty="0">
                <a:solidFill>
                  <a:srgbClr val="0000FF"/>
                </a:solidFill>
                <a:latin typeface="Arial"/>
                <a:cs typeface="Arial"/>
              </a:rPr>
              <a:t>в</a:t>
            </a:r>
            <a:r>
              <a:rPr sz="1200" b="1" spc="-180" dirty="0">
                <a:solidFill>
                  <a:srgbClr val="0000FF"/>
                </a:solidFill>
                <a:latin typeface="Arial"/>
                <a:cs typeface="Arial"/>
              </a:rPr>
              <a:t>т</a:t>
            </a:r>
            <a:r>
              <a:rPr sz="1200" b="1" spc="-160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200" b="1" spc="-240" dirty="0">
                <a:solidFill>
                  <a:srgbClr val="0000FF"/>
                </a:solidFill>
                <a:latin typeface="Arial"/>
                <a:cs typeface="Arial"/>
              </a:rPr>
              <a:t>м</a:t>
            </a:r>
            <a:r>
              <a:rPr sz="1200" b="1" spc="-95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1200" b="1" spc="-160" dirty="0">
                <a:solidFill>
                  <a:srgbClr val="0000FF"/>
                </a:solidFill>
                <a:latin typeface="Arial"/>
                <a:cs typeface="Arial"/>
              </a:rPr>
              <a:t>т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и</a:t>
            </a:r>
            <a:r>
              <a:rPr sz="1200" b="1" spc="-114" dirty="0">
                <a:solidFill>
                  <a:srgbClr val="0000FF"/>
                </a:solidFill>
                <a:latin typeface="Arial"/>
                <a:cs typeface="Arial"/>
              </a:rPr>
              <a:t>з</a:t>
            </a:r>
            <a:r>
              <a:rPr sz="1200" b="1" spc="-195" dirty="0">
                <a:solidFill>
                  <a:srgbClr val="0000FF"/>
                </a:solidFill>
                <a:latin typeface="Arial"/>
                <a:cs typeface="Arial"/>
              </a:rPr>
              <a:t>м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200" b="1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95" dirty="0">
                <a:solidFill>
                  <a:srgbClr val="0000FF"/>
                </a:solidFill>
                <a:latin typeface="Arial"/>
                <a:cs typeface="Arial"/>
              </a:rPr>
              <a:t>СА</a:t>
            </a:r>
            <a:r>
              <a:rPr sz="1200" b="1" spc="-114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в</a:t>
            </a:r>
            <a:r>
              <a:rPr sz="1200" b="1" spc="-165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200" b="1" spc="-145" dirty="0">
                <a:solidFill>
                  <a:srgbClr val="0000FF"/>
                </a:solidFill>
                <a:latin typeface="Arial"/>
                <a:cs typeface="Arial"/>
              </a:rPr>
              <a:t>з</a:t>
            </a:r>
            <a:r>
              <a:rPr sz="1200" b="1" spc="-114" dirty="0">
                <a:solidFill>
                  <a:srgbClr val="0000FF"/>
                </a:solidFill>
                <a:latin typeface="Arial"/>
                <a:cs typeface="Arial"/>
              </a:rPr>
              <a:t>л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6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1200" b="1" spc="-15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200" b="1" spc="-155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200" b="1" spc="-215" dirty="0">
                <a:solidFill>
                  <a:srgbClr val="0000FF"/>
                </a:solidFill>
                <a:latin typeface="Arial"/>
                <a:cs typeface="Arial"/>
              </a:rPr>
              <a:t>м</a:t>
            </a:r>
            <a:r>
              <a:rPr sz="1200" b="1" spc="-155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200" b="1" spc="-204" dirty="0">
                <a:solidFill>
                  <a:srgbClr val="0000FF"/>
                </a:solidFill>
                <a:latin typeface="Arial"/>
                <a:cs typeface="Arial"/>
              </a:rPr>
              <a:t>т</a:t>
            </a:r>
            <a:r>
              <a:rPr sz="1200" b="1" spc="-135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200" b="1" spc="-125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і</a:t>
            </a:r>
            <a:r>
              <a:rPr sz="12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1200" b="1" spc="-110" dirty="0">
                <a:solidFill>
                  <a:srgbClr val="0000FF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и</a:t>
            </a:r>
            <a:r>
              <a:rPr sz="1200" b="1" spc="-155" dirty="0">
                <a:solidFill>
                  <a:srgbClr val="0000FF"/>
                </a:solidFill>
                <a:latin typeface="Arial"/>
                <a:cs typeface="Arial"/>
              </a:rPr>
              <a:t>т</a:t>
            </a:r>
            <a:r>
              <a:rPr sz="1200" b="1" spc="-170" dirty="0">
                <a:solidFill>
                  <a:srgbClr val="0000FF"/>
                </a:solidFill>
                <a:latin typeface="Arial"/>
                <a:cs typeface="Arial"/>
              </a:rPr>
              <a:t>м</a:t>
            </a:r>
            <a:r>
              <a:rPr sz="1200" b="1" spc="-125" dirty="0">
                <a:solidFill>
                  <a:srgbClr val="0000FF"/>
                </a:solidFill>
                <a:latin typeface="Arial"/>
                <a:cs typeface="Arial"/>
              </a:rPr>
              <a:t>і</a:t>
            </a:r>
            <a:r>
              <a:rPr sz="1200" b="1" spc="-75" dirty="0">
                <a:solidFill>
                  <a:srgbClr val="0000FF"/>
                </a:solidFill>
                <a:latin typeface="Arial"/>
                <a:cs typeface="Arial"/>
              </a:rPr>
              <a:t>ї</a:t>
            </a:r>
            <a:r>
              <a:rPr sz="1200" b="1" spc="-65" dirty="0">
                <a:solidFill>
                  <a:srgbClr val="0000FF"/>
                </a:solidFill>
                <a:latin typeface="Arial"/>
                <a:cs typeface="Arial"/>
              </a:rPr>
              <a:t>):</a:t>
            </a:r>
            <a:endParaRPr sz="1200">
              <a:latin typeface="Arial"/>
              <a:cs typeface="Arial"/>
            </a:endParaRPr>
          </a:p>
          <a:p>
            <a:pPr marL="152400" lvl="1" indent="-140335">
              <a:lnSpc>
                <a:spcPct val="100000"/>
              </a:lnSpc>
              <a:buAutoNum type="arabicPeriod"/>
              <a:tabLst>
                <a:tab pos="153035" algn="l"/>
              </a:tabLst>
            </a:pPr>
            <a:r>
              <a:rPr sz="1200" b="1" spc="-17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spc="-16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spc="-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ах</a:t>
            </a:r>
            <a:r>
              <a:rPr sz="1200" b="1" spc="-9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0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endParaRPr sz="1200">
              <a:latin typeface="Arial"/>
              <a:cs typeface="Arial"/>
            </a:endParaRPr>
          </a:p>
          <a:p>
            <a:pPr marL="152400" lvl="1" indent="-140335">
              <a:lnSpc>
                <a:spcPct val="100000"/>
              </a:lnSpc>
              <a:buAutoNum type="arabicPeriod"/>
              <a:tabLst>
                <a:tab pos="153035" algn="l"/>
              </a:tabLst>
            </a:pPr>
            <a:r>
              <a:rPr sz="1200" b="1" spc="-17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spc="-16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spc="-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б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ди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endParaRPr sz="1200">
              <a:latin typeface="Arial"/>
              <a:cs typeface="Arial"/>
            </a:endParaRPr>
          </a:p>
          <a:p>
            <a:pPr marL="152400" lvl="1" indent="-140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3035" algn="l"/>
              </a:tabLst>
            </a:pPr>
            <a:r>
              <a:rPr sz="1200" b="1" spc="-17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spc="-16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spc="-10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200" b="1" spc="-17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52400" lvl="1" indent="-140335">
              <a:lnSpc>
                <a:spcPct val="100000"/>
              </a:lnSpc>
              <a:buAutoNum type="arabicPeriod"/>
              <a:tabLst>
                <a:tab pos="153035" algn="l"/>
              </a:tabLst>
            </a:pP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200" b="1" spc="-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аб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spc="-16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1200" b="1" spc="8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200" b="1" spc="-16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65" dirty="0">
                <a:solidFill>
                  <a:srgbClr val="0000FF"/>
                </a:solidFill>
                <a:latin typeface="Arial"/>
                <a:cs typeface="Arial"/>
              </a:rPr>
              <a:t>Б.</a:t>
            </a:r>
            <a:r>
              <a:rPr sz="1200" b="1" spc="-1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Ектопічні</a:t>
            </a:r>
            <a:r>
              <a:rPr sz="12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(гетеротопні)</a:t>
            </a:r>
            <a:r>
              <a:rPr sz="1200" b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14" dirty="0">
                <a:solidFill>
                  <a:srgbClr val="0000FF"/>
                </a:solidFill>
                <a:latin typeface="Arial"/>
                <a:cs typeface="Arial"/>
              </a:rPr>
              <a:t>ритми,</a:t>
            </a:r>
            <a:r>
              <a:rPr sz="1200" b="1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30" dirty="0">
                <a:solidFill>
                  <a:srgbClr val="0000FF"/>
                </a:solidFill>
                <a:latin typeface="Arial"/>
                <a:cs typeface="Arial"/>
              </a:rPr>
              <a:t>зумовлені</a:t>
            </a:r>
            <a:r>
              <a:rPr sz="1200" b="1" spc="-1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перевагою</a:t>
            </a:r>
            <a:r>
              <a:rPr sz="1200" b="1" spc="-20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40" dirty="0">
                <a:solidFill>
                  <a:srgbClr val="0000FF"/>
                </a:solidFill>
                <a:latin typeface="Arial"/>
                <a:cs typeface="Arial"/>
              </a:rPr>
              <a:t>автоматизму</a:t>
            </a:r>
            <a:r>
              <a:rPr sz="1200" b="1" spc="-1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ектопічних</a:t>
            </a:r>
            <a:r>
              <a:rPr sz="1200" b="1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10" dirty="0">
                <a:solidFill>
                  <a:srgbClr val="0000FF"/>
                </a:solidFill>
                <a:latin typeface="Arial"/>
                <a:cs typeface="Arial"/>
              </a:rPr>
              <a:t>центрів:</a:t>
            </a:r>
            <a:endParaRPr sz="12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3035" algn="l"/>
              </a:tabLst>
            </a:pP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200" b="1" spc="-95" dirty="0">
                <a:solidFill>
                  <a:srgbClr val="FF0000"/>
                </a:solidFill>
                <a:latin typeface="Arial"/>
                <a:cs typeface="Arial"/>
              </a:rPr>
              <a:t>іл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65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200" b="1" spc="-22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75" dirty="0">
                <a:solidFill>
                  <a:srgbClr val="FF0000"/>
                </a:solidFill>
                <a:latin typeface="Arial"/>
                <a:cs typeface="Arial"/>
              </a:rPr>
              <a:t>щ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200" b="1" spc="-235" dirty="0">
                <a:solidFill>
                  <a:srgbClr val="FF0000"/>
                </a:solidFill>
                <a:latin typeface="Arial"/>
                <a:cs typeface="Arial"/>
              </a:rPr>
              <a:t>ю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1200" b="1" spc="-5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2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ви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200" b="1" spc="-235" dirty="0">
                <a:solidFill>
                  <a:srgbClr val="FF0000"/>
                </a:solidFill>
                <a:latin typeface="Arial"/>
                <a:cs typeface="Arial"/>
              </a:rPr>
              <a:t>ю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7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9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18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200" b="1" spc="-195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 marL="12700" marR="5300980">
              <a:lnSpc>
                <a:spcPct val="100000"/>
              </a:lnSpc>
            </a:pP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п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10" dirty="0">
                <a:solidFill>
                  <a:srgbClr val="330033"/>
                </a:solidFill>
                <a:latin typeface="Arial"/>
                <a:cs typeface="Arial"/>
              </a:rPr>
              <a:t>р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се</a:t>
            </a:r>
            <a:r>
              <a:rPr sz="1200" b="1" spc="-155" dirty="0">
                <a:solidFill>
                  <a:srgbClr val="330033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55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50" dirty="0">
                <a:solidFill>
                  <a:srgbClr val="330033"/>
                </a:solidFill>
                <a:latin typeface="Arial"/>
                <a:cs typeface="Arial"/>
              </a:rPr>
              <a:t>і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;  </a:t>
            </a:r>
            <a:r>
              <a:rPr sz="1200" b="1" spc="-95" dirty="0">
                <a:solidFill>
                  <a:srgbClr val="330033"/>
                </a:solidFill>
                <a:latin typeface="Arial"/>
                <a:cs typeface="Arial"/>
              </a:rPr>
              <a:t>б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8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з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195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spc="-175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65" dirty="0">
                <a:solidFill>
                  <a:srgbClr val="330033"/>
                </a:solidFill>
                <a:latin typeface="Arial"/>
                <a:cs typeface="Arial"/>
              </a:rPr>
              <a:t>-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з</a:t>
            </a:r>
            <a:r>
              <a:rPr sz="1200" b="1" spc="-70" dirty="0">
                <a:solidFill>
                  <a:srgbClr val="330033"/>
                </a:solidFill>
                <a:latin typeface="Arial"/>
                <a:cs typeface="Arial"/>
              </a:rPr>
              <a:t>’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є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нн</a:t>
            </a:r>
            <a:r>
              <a:rPr sz="1200" b="1" spc="-125" dirty="0">
                <a:solidFill>
                  <a:srgbClr val="330033"/>
                </a:solidFill>
                <a:latin typeface="Arial"/>
                <a:cs typeface="Arial"/>
              </a:rPr>
              <a:t>я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;  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260" dirty="0">
                <a:solidFill>
                  <a:srgbClr val="330033"/>
                </a:solidFill>
                <a:latin typeface="Arial"/>
                <a:cs typeface="Arial"/>
              </a:rPr>
              <a:t>ш</a:t>
            </a:r>
            <a:r>
              <a:rPr sz="1200" b="1" spc="-145" dirty="0">
                <a:solidFill>
                  <a:srgbClr val="330033"/>
                </a:solidFill>
                <a:latin typeface="Arial"/>
                <a:cs typeface="Arial"/>
              </a:rPr>
              <a:t>лу</a:t>
            </a:r>
            <a:r>
              <a:rPr sz="1200" b="1" spc="-155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о</a:t>
            </a:r>
            <a:r>
              <a:rPr sz="1200" b="1" spc="-125" dirty="0">
                <a:solidFill>
                  <a:srgbClr val="330033"/>
                </a:solidFill>
                <a:latin typeface="Arial"/>
                <a:cs typeface="Arial"/>
              </a:rPr>
              <a:t>ч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к</a:t>
            </a:r>
            <a:r>
              <a:rPr sz="1200" b="1" spc="-110" dirty="0">
                <a:solidFill>
                  <a:srgbClr val="330033"/>
                </a:solidFill>
                <a:latin typeface="Arial"/>
                <a:cs typeface="Arial"/>
              </a:rPr>
              <a:t>о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50" dirty="0">
                <a:solidFill>
                  <a:srgbClr val="330033"/>
                </a:solidFill>
                <a:latin typeface="Arial"/>
                <a:cs typeface="Arial"/>
              </a:rPr>
              <a:t>і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buAutoNum type="arabicPeriod" startAt="2"/>
              <a:tabLst>
                <a:tab pos="153035" algn="l"/>
              </a:tabLst>
            </a:pP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Прискореніектопічні</a:t>
            </a:r>
            <a:r>
              <a:rPr sz="1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30" dirty="0">
                <a:solidFill>
                  <a:srgbClr val="FF0000"/>
                </a:solidFill>
                <a:latin typeface="Arial"/>
                <a:cs typeface="Arial"/>
              </a:rPr>
              <a:t>ритми</a:t>
            </a:r>
            <a:r>
              <a:rPr sz="12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(непароксизмальнітахікардії:</a:t>
            </a:r>
            <a:endParaRPr sz="1200">
              <a:latin typeface="Arial"/>
              <a:cs typeface="Arial"/>
            </a:endParaRPr>
          </a:p>
          <a:p>
            <a:pPr marL="12700" marR="5300980">
              <a:lnSpc>
                <a:spcPct val="100000"/>
              </a:lnSpc>
            </a:pP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125" dirty="0">
                <a:solidFill>
                  <a:srgbClr val="330033"/>
                </a:solidFill>
                <a:latin typeface="Arial"/>
                <a:cs typeface="Arial"/>
              </a:rPr>
              <a:t>п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10" dirty="0">
                <a:solidFill>
                  <a:srgbClr val="330033"/>
                </a:solidFill>
                <a:latin typeface="Arial"/>
                <a:cs typeface="Arial"/>
              </a:rPr>
              <a:t>р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с</a:t>
            </a:r>
            <a:r>
              <a:rPr sz="1200" b="1" spc="-114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60" dirty="0">
                <a:solidFill>
                  <a:srgbClr val="330033"/>
                </a:solidFill>
                <a:latin typeface="Arial"/>
                <a:cs typeface="Arial"/>
              </a:rPr>
              <a:t>р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25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50" dirty="0">
                <a:solidFill>
                  <a:srgbClr val="330033"/>
                </a:solidFill>
                <a:latin typeface="Arial"/>
                <a:cs typeface="Arial"/>
              </a:rPr>
              <a:t>і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;  </a:t>
            </a:r>
            <a:r>
              <a:rPr sz="1200" b="1" spc="-95" dirty="0">
                <a:solidFill>
                  <a:srgbClr val="330033"/>
                </a:solidFill>
                <a:latin typeface="Arial"/>
                <a:cs typeface="Arial"/>
              </a:rPr>
              <a:t>б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8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з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20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spc="-175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65" dirty="0">
                <a:solidFill>
                  <a:srgbClr val="330033"/>
                </a:solidFill>
                <a:latin typeface="Arial"/>
                <a:cs typeface="Arial"/>
              </a:rPr>
              <a:t>-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з</a:t>
            </a:r>
            <a:r>
              <a:rPr sz="1200" b="1" spc="-75" dirty="0">
                <a:solidFill>
                  <a:srgbClr val="330033"/>
                </a:solidFill>
                <a:latin typeface="Arial"/>
                <a:cs typeface="Arial"/>
              </a:rPr>
              <a:t>’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єд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55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30" dirty="0">
                <a:solidFill>
                  <a:srgbClr val="330033"/>
                </a:solidFill>
                <a:latin typeface="Arial"/>
                <a:cs typeface="Arial"/>
              </a:rPr>
              <a:t>я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;  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260" dirty="0">
                <a:solidFill>
                  <a:srgbClr val="330033"/>
                </a:solidFill>
                <a:latin typeface="Arial"/>
                <a:cs typeface="Arial"/>
              </a:rPr>
              <a:t>ш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лу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о</a:t>
            </a:r>
            <a:r>
              <a:rPr sz="1200" b="1" spc="-125" dirty="0">
                <a:solidFill>
                  <a:srgbClr val="330033"/>
                </a:solidFill>
                <a:latin typeface="Arial"/>
                <a:cs typeface="Arial"/>
              </a:rPr>
              <a:t>ч</a:t>
            </a:r>
            <a:r>
              <a:rPr sz="1200" b="1" spc="-145" dirty="0">
                <a:solidFill>
                  <a:srgbClr val="330033"/>
                </a:solidFill>
                <a:latin typeface="Arial"/>
                <a:cs typeface="Arial"/>
              </a:rPr>
              <a:t>к</a:t>
            </a:r>
            <a:r>
              <a:rPr sz="1200" b="1" spc="-110" dirty="0">
                <a:solidFill>
                  <a:srgbClr val="330033"/>
                </a:solidFill>
                <a:latin typeface="Arial"/>
                <a:cs typeface="Arial"/>
              </a:rPr>
              <a:t>о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50" dirty="0">
                <a:solidFill>
                  <a:srgbClr val="330033"/>
                </a:solidFill>
                <a:latin typeface="Arial"/>
                <a:cs typeface="Arial"/>
              </a:rPr>
              <a:t>і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153035" algn="l"/>
              </a:tabLst>
            </a:pP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Міграція 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суправентрикулярноговодія</a:t>
            </a:r>
            <a:r>
              <a:rPr sz="1200" b="1" spc="-1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ритму.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65" dirty="0">
                <a:solidFill>
                  <a:srgbClr val="0000FF"/>
                </a:solidFill>
                <a:latin typeface="Arial"/>
                <a:cs typeface="Arial"/>
              </a:rPr>
              <a:t>В.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 Ектопічні</a:t>
            </a:r>
            <a:r>
              <a:rPr sz="120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25" dirty="0">
                <a:solidFill>
                  <a:srgbClr val="0000FF"/>
                </a:solidFill>
                <a:latin typeface="Arial"/>
                <a:cs typeface="Arial"/>
              </a:rPr>
              <a:t>(гетеротопн)</a:t>
            </a:r>
            <a:r>
              <a:rPr sz="12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14" dirty="0">
                <a:solidFill>
                  <a:srgbClr val="0000FF"/>
                </a:solidFill>
                <a:latin typeface="Arial"/>
                <a:cs typeface="Arial"/>
              </a:rPr>
              <a:t>ритми,</a:t>
            </a:r>
            <a:r>
              <a:rPr sz="12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35" dirty="0">
                <a:solidFill>
                  <a:srgbClr val="0000FF"/>
                </a:solidFill>
                <a:latin typeface="Arial"/>
                <a:cs typeface="Arial"/>
              </a:rPr>
              <a:t>переважно</a:t>
            </a:r>
            <a:r>
              <a:rPr sz="1200" b="1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30" dirty="0">
                <a:solidFill>
                  <a:srgbClr val="0000FF"/>
                </a:solidFill>
                <a:latin typeface="Arial"/>
                <a:cs typeface="Arial"/>
              </a:rPr>
              <a:t>зумовлені</a:t>
            </a:r>
            <a:r>
              <a:rPr sz="1200" b="1" spc="-1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30" dirty="0">
                <a:solidFill>
                  <a:srgbClr val="0000FF"/>
                </a:solidFill>
                <a:latin typeface="Arial"/>
                <a:cs typeface="Arial"/>
              </a:rPr>
              <a:t>механізмом</a:t>
            </a:r>
            <a:r>
              <a:rPr sz="1200" b="1" spc="-2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00" dirty="0">
                <a:solidFill>
                  <a:srgbClr val="0000FF"/>
                </a:solidFill>
                <a:latin typeface="Arial"/>
                <a:cs typeface="Arial"/>
              </a:rPr>
              <a:t>повторноговходухвилі</a:t>
            </a:r>
            <a:r>
              <a:rPr sz="1200" b="1" spc="-1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05" dirty="0">
                <a:solidFill>
                  <a:srgbClr val="0000FF"/>
                </a:solidFill>
                <a:latin typeface="Arial"/>
                <a:cs typeface="Arial"/>
              </a:rPr>
              <a:t>збудження:</a:t>
            </a:r>
            <a:endParaRPr sz="12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buAutoNum type="arabicPeriod"/>
              <a:tabLst>
                <a:tab pos="153035" algn="l"/>
              </a:tabLst>
            </a:pP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Екстрасистолия:</a:t>
            </a:r>
            <a:endParaRPr sz="1200">
              <a:latin typeface="Arial"/>
              <a:cs typeface="Arial"/>
            </a:endParaRPr>
          </a:p>
          <a:p>
            <a:pPr marL="12700" marR="5416550">
              <a:lnSpc>
                <a:spcPct val="100000"/>
              </a:lnSpc>
            </a:pP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п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10" dirty="0">
                <a:solidFill>
                  <a:srgbClr val="330033"/>
                </a:solidFill>
                <a:latin typeface="Arial"/>
                <a:cs typeface="Arial"/>
              </a:rPr>
              <a:t>р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се</a:t>
            </a:r>
            <a:r>
              <a:rPr sz="1200" b="1" spc="-155" dirty="0">
                <a:solidFill>
                  <a:srgbClr val="330033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55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;  </a:t>
            </a:r>
            <a:r>
              <a:rPr sz="1200" b="1" spc="-95" dirty="0">
                <a:solidFill>
                  <a:srgbClr val="330033"/>
                </a:solidFill>
                <a:latin typeface="Arial"/>
                <a:cs typeface="Arial"/>
              </a:rPr>
              <a:t>б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8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з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195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spc="-175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114" dirty="0">
                <a:solidFill>
                  <a:srgbClr val="330033"/>
                </a:solidFill>
                <a:latin typeface="Arial"/>
                <a:cs typeface="Arial"/>
              </a:rPr>
              <a:t>-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у</a:t>
            </a:r>
            <a:r>
              <a:rPr sz="1200" b="1" spc="-145" dirty="0">
                <a:solidFill>
                  <a:srgbClr val="330033"/>
                </a:solidFill>
                <a:latin typeface="Arial"/>
                <a:cs typeface="Arial"/>
              </a:rPr>
              <a:t>з</a:t>
            </a:r>
            <a:r>
              <a:rPr sz="1200" b="1" spc="-114" dirty="0">
                <a:solidFill>
                  <a:srgbClr val="330033"/>
                </a:solidFill>
                <a:latin typeface="Arial"/>
                <a:cs typeface="Arial"/>
              </a:rPr>
              <a:t>л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;  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260" dirty="0">
                <a:solidFill>
                  <a:srgbClr val="330033"/>
                </a:solidFill>
                <a:latin typeface="Arial"/>
                <a:cs typeface="Arial"/>
              </a:rPr>
              <a:t>ш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лу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о</a:t>
            </a:r>
            <a:r>
              <a:rPr sz="1200" b="1" spc="-125" dirty="0">
                <a:solidFill>
                  <a:srgbClr val="330033"/>
                </a:solidFill>
                <a:latin typeface="Arial"/>
                <a:cs typeface="Arial"/>
              </a:rPr>
              <a:t>ч</a:t>
            </a:r>
            <a:r>
              <a:rPr sz="1200" b="1" spc="-145" dirty="0">
                <a:solidFill>
                  <a:srgbClr val="330033"/>
                </a:solidFill>
                <a:latin typeface="Arial"/>
                <a:cs typeface="Arial"/>
              </a:rPr>
              <a:t>к</a:t>
            </a:r>
            <a:r>
              <a:rPr sz="1200" b="1" spc="-110" dirty="0">
                <a:solidFill>
                  <a:srgbClr val="330033"/>
                </a:solidFill>
                <a:latin typeface="Arial"/>
                <a:cs typeface="Arial"/>
              </a:rPr>
              <a:t>о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153035" algn="l"/>
              </a:tabLst>
            </a:pP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Пароксизмальнатахікардія: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п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10" dirty="0">
                <a:solidFill>
                  <a:srgbClr val="330033"/>
                </a:solidFill>
                <a:latin typeface="Arial"/>
                <a:cs typeface="Arial"/>
              </a:rPr>
              <a:t>р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е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се</a:t>
            </a:r>
            <a:r>
              <a:rPr sz="1200" b="1" spc="-155" dirty="0">
                <a:solidFill>
                  <a:srgbClr val="330033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д</a:t>
            </a:r>
            <a:r>
              <a:rPr sz="1200" b="1" spc="-155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spc="-125" dirty="0">
                <a:solidFill>
                  <a:srgbClr val="330033"/>
                </a:solidFill>
                <a:latin typeface="Arial"/>
                <a:cs typeface="Arial"/>
              </a:rPr>
              <a:t>я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;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95" dirty="0">
                <a:solidFill>
                  <a:srgbClr val="330033"/>
                </a:solidFill>
                <a:latin typeface="Arial"/>
                <a:cs typeface="Arial"/>
              </a:rPr>
              <a:t>б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8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з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20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spc="-175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114" dirty="0">
                <a:solidFill>
                  <a:srgbClr val="330033"/>
                </a:solidFill>
                <a:latin typeface="Arial"/>
                <a:cs typeface="Arial"/>
              </a:rPr>
              <a:t>-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у</a:t>
            </a:r>
            <a:r>
              <a:rPr sz="1200" b="1" spc="-145" dirty="0">
                <a:solidFill>
                  <a:srgbClr val="330033"/>
                </a:solidFill>
                <a:latin typeface="Arial"/>
                <a:cs typeface="Arial"/>
              </a:rPr>
              <a:t>з</a:t>
            </a:r>
            <a:r>
              <a:rPr sz="1200" b="1" spc="-114" dirty="0">
                <a:solidFill>
                  <a:srgbClr val="330033"/>
                </a:solidFill>
                <a:latin typeface="Arial"/>
                <a:cs typeface="Arial"/>
              </a:rPr>
              <a:t>л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;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)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 </a:t>
            </a:r>
            <a:r>
              <a:rPr sz="1200" b="1" spc="-260" dirty="0">
                <a:solidFill>
                  <a:srgbClr val="330033"/>
                </a:solidFill>
                <a:latin typeface="Arial"/>
                <a:cs typeface="Arial"/>
              </a:rPr>
              <a:t>ш</a:t>
            </a:r>
            <a:r>
              <a:rPr sz="1200" b="1" spc="-140" dirty="0">
                <a:solidFill>
                  <a:srgbClr val="330033"/>
                </a:solidFill>
                <a:latin typeface="Arial"/>
                <a:cs typeface="Arial"/>
              </a:rPr>
              <a:t>лу</a:t>
            </a:r>
            <a:r>
              <a:rPr sz="1200" b="1" spc="-150" dirty="0">
                <a:solidFill>
                  <a:srgbClr val="330033"/>
                </a:solidFill>
                <a:latin typeface="Arial"/>
                <a:cs typeface="Arial"/>
              </a:rPr>
              <a:t>н</a:t>
            </a:r>
            <a:r>
              <a:rPr sz="1200" b="1" spc="-135" dirty="0">
                <a:solidFill>
                  <a:srgbClr val="330033"/>
                </a:solidFill>
                <a:latin typeface="Arial"/>
                <a:cs typeface="Arial"/>
              </a:rPr>
              <a:t>о</a:t>
            </a:r>
            <a:r>
              <a:rPr sz="1200" b="1" spc="-125" dirty="0">
                <a:solidFill>
                  <a:srgbClr val="330033"/>
                </a:solidFill>
                <a:latin typeface="Arial"/>
                <a:cs typeface="Arial"/>
              </a:rPr>
              <a:t>ч</a:t>
            </a:r>
            <a:r>
              <a:rPr sz="1200" b="1" spc="-145" dirty="0">
                <a:solidFill>
                  <a:srgbClr val="330033"/>
                </a:solidFill>
                <a:latin typeface="Arial"/>
                <a:cs typeface="Arial"/>
              </a:rPr>
              <a:t>к</a:t>
            </a:r>
            <a:r>
              <a:rPr sz="1200" b="1" spc="-110" dirty="0">
                <a:solidFill>
                  <a:srgbClr val="330033"/>
                </a:solidFill>
                <a:latin typeface="Arial"/>
                <a:cs typeface="Arial"/>
              </a:rPr>
              <a:t>о</a:t>
            </a:r>
            <a:r>
              <a:rPr sz="1200" b="1" spc="-165" dirty="0">
                <a:solidFill>
                  <a:srgbClr val="330033"/>
                </a:solidFill>
                <a:latin typeface="Arial"/>
                <a:cs typeface="Arial"/>
              </a:rPr>
              <a:t>в</a:t>
            </a:r>
            <a:r>
              <a:rPr sz="1200" b="1" spc="-120" dirty="0">
                <a:solidFill>
                  <a:srgbClr val="330033"/>
                </a:solidFill>
                <a:latin typeface="Arial"/>
                <a:cs typeface="Arial"/>
              </a:rPr>
              <a:t>а</a:t>
            </a:r>
            <a:r>
              <a:rPr sz="1200" b="1" dirty="0">
                <a:solidFill>
                  <a:srgbClr val="330033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buAutoNum type="arabicPeriod" startAt="3"/>
              <a:tabLst>
                <a:tab pos="153035" algn="l"/>
              </a:tabLst>
            </a:pP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от</a:t>
            </a:r>
            <a:r>
              <a:rPr sz="1200" b="1" spc="-7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се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дь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buAutoNum type="arabicPeriod" startAt="3"/>
              <a:tabLst>
                <a:tab pos="153035" algn="l"/>
              </a:tabLst>
            </a:pPr>
            <a:r>
              <a:rPr sz="1200" b="1" spc="-21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иг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200" b="1" spc="-7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2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200" b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65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200" b="1" spc="-210" dirty="0">
                <a:solidFill>
                  <a:srgbClr val="FF0000"/>
                </a:solidFill>
                <a:latin typeface="Arial"/>
                <a:cs typeface="Arial"/>
              </a:rPr>
              <a:t>ф</a:t>
            </a:r>
            <a:r>
              <a:rPr sz="1200" b="1" spc="-7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б</a:t>
            </a:r>
            <a:r>
              <a:rPr sz="1200" b="1" spc="-13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ил</a:t>
            </a:r>
            <a:r>
              <a:rPr sz="1200" b="1" spc="-10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200" b="1" spc="-90" dirty="0">
                <a:solidFill>
                  <a:srgbClr val="FF0000"/>
                </a:solidFill>
                <a:latin typeface="Arial"/>
                <a:cs typeface="Arial"/>
              </a:rPr>
              <a:t>ц</a:t>
            </a:r>
            <a:r>
              <a:rPr sz="1200" b="1" spc="-9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10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200" b="1" spc="-1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50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200" b="1" spc="-11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се</a:t>
            </a:r>
            <a:r>
              <a:rPr sz="1200" b="1" spc="-16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200" b="1" spc="-140" dirty="0">
                <a:solidFill>
                  <a:srgbClr val="FF0000"/>
                </a:solidFill>
                <a:latin typeface="Arial"/>
                <a:cs typeface="Arial"/>
              </a:rPr>
              <a:t>дь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buAutoNum type="arabicPeriod" startAt="3"/>
              <a:tabLst>
                <a:tab pos="153035" algn="l"/>
              </a:tabLst>
            </a:pPr>
            <a:r>
              <a:rPr sz="1200" b="1" spc="-114" dirty="0">
                <a:solidFill>
                  <a:srgbClr val="FF0000"/>
                </a:solidFill>
                <a:latin typeface="Arial"/>
                <a:cs typeface="Arial"/>
              </a:rPr>
              <a:t>Тріпотіня</a:t>
            </a:r>
            <a:r>
              <a:rPr sz="1200" b="1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200" b="1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30" dirty="0">
                <a:solidFill>
                  <a:srgbClr val="FF0000"/>
                </a:solidFill>
                <a:latin typeface="Arial"/>
                <a:cs typeface="Arial"/>
              </a:rPr>
              <a:t>миготіння</a:t>
            </a:r>
            <a:r>
              <a:rPr sz="12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FF0000"/>
                </a:solidFill>
                <a:latin typeface="Arial"/>
                <a:cs typeface="Arial"/>
              </a:rPr>
              <a:t>(фібриляція)</a:t>
            </a:r>
            <a:r>
              <a:rPr sz="12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30" dirty="0">
                <a:solidFill>
                  <a:srgbClr val="FF0000"/>
                </a:solidFill>
                <a:latin typeface="Arial"/>
                <a:cs typeface="Arial"/>
              </a:rPr>
              <a:t>шлуночків.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3169" y="112522"/>
            <a:ext cx="536448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dirty="0"/>
              <a:t>Класифікація</a:t>
            </a:r>
            <a:r>
              <a:rPr sz="2100" spc="-75" dirty="0"/>
              <a:t> </a:t>
            </a:r>
            <a:r>
              <a:rPr sz="2100" spc="5" dirty="0"/>
              <a:t>аритмій</a:t>
            </a:r>
            <a:r>
              <a:rPr sz="2100" spc="-75" dirty="0"/>
              <a:t> </a:t>
            </a:r>
            <a:r>
              <a:rPr sz="2100" spc="5" dirty="0"/>
              <a:t>серця</a:t>
            </a:r>
            <a:r>
              <a:rPr sz="2100" spc="130" dirty="0"/>
              <a:t> </a:t>
            </a:r>
            <a:r>
              <a:rPr sz="2100" dirty="0"/>
              <a:t>(продовження)</a:t>
            </a:r>
            <a:endParaRPr sz="2100"/>
          </a:p>
        </p:txBody>
      </p:sp>
      <p:sp>
        <p:nvSpPr>
          <p:cNvPr id="3" name="object 3"/>
          <p:cNvSpPr txBox="1"/>
          <p:nvPr/>
        </p:nvSpPr>
        <p:spPr>
          <a:xfrm>
            <a:off x="840739" y="745693"/>
            <a:ext cx="4465955" cy="5626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165" indent="-165100">
              <a:lnSpc>
                <a:spcPct val="100000"/>
              </a:lnSpc>
              <a:spcBef>
                <a:spcPts val="95"/>
              </a:spcBef>
              <a:buAutoNum type="romanUcPeriod" startAt="2"/>
              <a:tabLst>
                <a:tab pos="177800" algn="l"/>
              </a:tabLst>
            </a:pPr>
            <a:r>
              <a:rPr sz="1400" b="1" spc="-170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1400" b="1" spc="-185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400" b="1" spc="-210" dirty="0">
                <a:solidFill>
                  <a:srgbClr val="0000FF"/>
                </a:solidFill>
                <a:latin typeface="Arial"/>
                <a:cs typeface="Arial"/>
              </a:rPr>
              <a:t>р</a:t>
            </a:r>
            <a:r>
              <a:rPr sz="1400" b="1" spc="-204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400" b="1" spc="-185" dirty="0">
                <a:solidFill>
                  <a:srgbClr val="0000FF"/>
                </a:solidFill>
                <a:latin typeface="Arial"/>
                <a:cs typeface="Arial"/>
              </a:rPr>
              <a:t>ше</a:t>
            </a:r>
            <a:r>
              <a:rPr sz="1400" b="1" spc="-155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400" b="1" spc="-18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я</a:t>
            </a:r>
            <a:r>
              <a:rPr sz="1400" b="1" spc="-1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175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1400" b="1" spc="-165" dirty="0">
                <a:solidFill>
                  <a:srgbClr val="0000FF"/>
                </a:solidFill>
                <a:latin typeface="Arial"/>
                <a:cs typeface="Arial"/>
              </a:rPr>
              <a:t>ро</a:t>
            </a:r>
            <a:r>
              <a:rPr sz="1400" b="1" spc="-120" dirty="0">
                <a:solidFill>
                  <a:srgbClr val="0000FF"/>
                </a:solidFill>
                <a:latin typeface="Arial"/>
                <a:cs typeface="Arial"/>
              </a:rPr>
              <a:t>в</a:t>
            </a:r>
            <a:r>
              <a:rPr sz="1400" b="1" spc="-130" dirty="0">
                <a:solidFill>
                  <a:srgbClr val="0000FF"/>
                </a:solidFill>
                <a:latin typeface="Arial"/>
                <a:cs typeface="Arial"/>
              </a:rPr>
              <a:t>і</a:t>
            </a:r>
            <a:r>
              <a:rPr sz="1400" b="1" spc="-170" dirty="0">
                <a:solidFill>
                  <a:srgbClr val="0000FF"/>
                </a:solidFill>
                <a:latin typeface="Arial"/>
                <a:cs typeface="Arial"/>
              </a:rPr>
              <a:t>д</a:t>
            </a:r>
            <a:r>
              <a:rPr sz="1400" b="1" spc="-18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400" b="1" spc="-185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400" b="1" spc="-160" dirty="0">
                <a:solidFill>
                  <a:srgbClr val="0000FF"/>
                </a:solidFill>
                <a:latin typeface="Arial"/>
                <a:cs typeface="Arial"/>
              </a:rPr>
              <a:t>сті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00FF"/>
              </a:buClr>
              <a:buFont typeface="Arial"/>
              <a:buAutoNum type="romanUcPeriod" startAt="2"/>
            </a:pPr>
            <a:endParaRPr sz="1500">
              <a:latin typeface="Arial"/>
              <a:cs typeface="Arial"/>
            </a:endParaRPr>
          </a:p>
          <a:p>
            <a:pPr marL="177165" lvl="1" indent="-1651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77800" algn="l"/>
              </a:tabLst>
            </a:pP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оа</a:t>
            </a:r>
            <a:r>
              <a:rPr sz="1400" b="1" spc="-21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8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70" dirty="0">
                <a:solidFill>
                  <a:srgbClr val="FF0000"/>
                </a:solidFill>
                <a:latin typeface="Arial"/>
                <a:cs typeface="Arial"/>
              </a:rPr>
              <a:t>бл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да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Arial"/>
              <a:buAutoNum type="arabicPeriod"/>
            </a:pPr>
            <a:endParaRPr sz="1500">
              <a:latin typeface="Arial"/>
              <a:cs typeface="Arial"/>
            </a:endParaRPr>
          </a:p>
          <a:p>
            <a:pPr marL="177165" lvl="1" indent="-165100">
              <a:lnSpc>
                <a:spcPct val="100000"/>
              </a:lnSpc>
              <a:buAutoNum type="arabicPeriod"/>
              <a:tabLst>
                <a:tab pos="177800" algn="l"/>
              </a:tabLst>
            </a:pP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Вн</a:t>
            </a:r>
            <a:r>
              <a:rPr sz="1400" b="1" spc="-18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400" b="1" spc="-21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ш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ере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се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дн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2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мі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ж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ере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се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дн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70" dirty="0">
                <a:solidFill>
                  <a:srgbClr val="FF0000"/>
                </a:solidFill>
                <a:latin typeface="Arial"/>
                <a:cs typeface="Arial"/>
              </a:rPr>
              <a:t>бл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Font typeface="Arial"/>
              <a:buAutoNum type="arabicPeriod"/>
            </a:pPr>
            <a:endParaRPr sz="1500">
              <a:latin typeface="Arial"/>
              <a:cs typeface="Arial"/>
            </a:endParaRPr>
          </a:p>
          <a:p>
            <a:pPr marL="177165" lvl="1" indent="-165100">
              <a:lnSpc>
                <a:spcPct val="100000"/>
              </a:lnSpc>
              <a:buAutoNum type="arabicPeriod"/>
              <a:tabLst>
                <a:tab pos="177800" algn="l"/>
              </a:tabLst>
            </a:pPr>
            <a:r>
              <a:rPr sz="1400" b="1" spc="-24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14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7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ри</a:t>
            </a:r>
            <a:r>
              <a:rPr sz="1400" b="1" spc="-10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-204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95" dirty="0">
                <a:solidFill>
                  <a:srgbClr val="FF0000"/>
                </a:solidFill>
                <a:latin typeface="Arial"/>
                <a:cs typeface="Arial"/>
              </a:rPr>
              <a:t>б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700" marR="3474720">
              <a:lnSpc>
                <a:spcPct val="100000"/>
              </a:lnSpc>
              <a:spcBef>
                <a:spcPts val="5"/>
              </a:spcBef>
            </a:pPr>
            <a:r>
              <a:rPr sz="1400" b="1" spc="-160" dirty="0">
                <a:latin typeface="Arial"/>
                <a:cs typeface="Arial"/>
              </a:rPr>
              <a:t>а</a:t>
            </a:r>
            <a:r>
              <a:rPr sz="1400" b="1" spc="-5" dirty="0">
                <a:latin typeface="Arial"/>
                <a:cs typeface="Arial"/>
              </a:rPr>
              <a:t>)</a:t>
            </a:r>
            <a:r>
              <a:rPr sz="1400" b="1" spc="-15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-160" dirty="0">
                <a:latin typeface="Arial"/>
                <a:cs typeface="Arial"/>
              </a:rPr>
              <a:t>с</a:t>
            </a:r>
            <a:r>
              <a:rPr sz="1400" b="1" spc="-135" dirty="0">
                <a:latin typeface="Arial"/>
                <a:cs typeface="Arial"/>
              </a:rPr>
              <a:t>т</a:t>
            </a:r>
            <a:r>
              <a:rPr sz="1400" b="1" spc="-204" dirty="0">
                <a:latin typeface="Arial"/>
                <a:cs typeface="Arial"/>
              </a:rPr>
              <a:t>у</a:t>
            </a:r>
            <a:r>
              <a:rPr sz="1400" b="1" spc="-130" dirty="0">
                <a:latin typeface="Arial"/>
                <a:cs typeface="Arial"/>
              </a:rPr>
              <a:t>п</a:t>
            </a:r>
            <a:r>
              <a:rPr sz="1400" b="1" spc="-135" dirty="0">
                <a:latin typeface="Arial"/>
                <a:cs typeface="Arial"/>
              </a:rPr>
              <a:t>е</a:t>
            </a:r>
            <a:r>
              <a:rPr sz="1400" b="1" spc="-130" dirty="0">
                <a:latin typeface="Arial"/>
                <a:cs typeface="Arial"/>
              </a:rPr>
              <a:t>н</a:t>
            </a:r>
            <a:r>
              <a:rPr sz="1400" b="1" spc="-120" dirty="0">
                <a:latin typeface="Arial"/>
                <a:cs typeface="Arial"/>
              </a:rPr>
              <a:t>ю</a:t>
            </a:r>
            <a:r>
              <a:rPr sz="1400" b="1" spc="-5" dirty="0">
                <a:latin typeface="Arial"/>
                <a:cs typeface="Arial"/>
              </a:rPr>
              <a:t>;  </a:t>
            </a:r>
            <a:r>
              <a:rPr sz="1400" b="1" spc="-125" dirty="0">
                <a:latin typeface="Arial"/>
                <a:cs typeface="Arial"/>
              </a:rPr>
              <a:t>б</a:t>
            </a:r>
            <a:r>
              <a:rPr sz="1400" b="1" spc="-5" dirty="0">
                <a:latin typeface="Arial"/>
                <a:cs typeface="Arial"/>
              </a:rPr>
              <a:t>)</a:t>
            </a:r>
            <a:r>
              <a:rPr sz="1400" b="1" spc="-180" dirty="0">
                <a:latin typeface="Arial"/>
                <a:cs typeface="Arial"/>
              </a:rPr>
              <a:t> </a:t>
            </a:r>
            <a:r>
              <a:rPr sz="1400" b="1" spc="-80" dirty="0">
                <a:latin typeface="Arial"/>
                <a:cs typeface="Arial"/>
              </a:rPr>
              <a:t>I</a:t>
            </a:r>
            <a:r>
              <a:rPr sz="1400" b="1" spc="-5" dirty="0">
                <a:latin typeface="Arial"/>
                <a:cs typeface="Arial"/>
              </a:rPr>
              <a:t>I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-160" dirty="0">
                <a:latin typeface="Arial"/>
                <a:cs typeface="Arial"/>
              </a:rPr>
              <a:t>ст</a:t>
            </a:r>
            <a:r>
              <a:rPr sz="1400" b="1" spc="-204" dirty="0">
                <a:latin typeface="Arial"/>
                <a:cs typeface="Arial"/>
              </a:rPr>
              <a:t>у</a:t>
            </a:r>
            <a:r>
              <a:rPr sz="1400" b="1" spc="-150" dirty="0">
                <a:latin typeface="Arial"/>
                <a:cs typeface="Arial"/>
              </a:rPr>
              <a:t>п</a:t>
            </a:r>
            <a:r>
              <a:rPr sz="1400" b="1" spc="-160" dirty="0">
                <a:latin typeface="Arial"/>
                <a:cs typeface="Arial"/>
              </a:rPr>
              <a:t>е</a:t>
            </a:r>
            <a:r>
              <a:rPr sz="1400" b="1" spc="-150" dirty="0">
                <a:latin typeface="Arial"/>
                <a:cs typeface="Arial"/>
              </a:rPr>
              <a:t>н</a:t>
            </a:r>
            <a:r>
              <a:rPr sz="1400" b="1" spc="-145" dirty="0">
                <a:latin typeface="Arial"/>
                <a:cs typeface="Arial"/>
              </a:rPr>
              <a:t>ю</a:t>
            </a:r>
            <a:r>
              <a:rPr sz="1400" b="1" spc="-5" dirty="0">
                <a:latin typeface="Arial"/>
                <a:cs typeface="Arial"/>
              </a:rPr>
              <a:t>;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20" dirty="0">
                <a:latin typeface="Arial"/>
                <a:cs typeface="Arial"/>
              </a:rPr>
              <a:t>в</a:t>
            </a:r>
            <a:r>
              <a:rPr sz="1400" b="1" spc="-5" dirty="0">
                <a:latin typeface="Arial"/>
                <a:cs typeface="Arial"/>
              </a:rPr>
              <a:t>)</a:t>
            </a:r>
            <a:r>
              <a:rPr sz="1400" b="1" spc="-180" dirty="0">
                <a:latin typeface="Arial"/>
                <a:cs typeface="Arial"/>
              </a:rPr>
              <a:t> </a:t>
            </a:r>
            <a:r>
              <a:rPr sz="1400" b="1" spc="-85" dirty="0">
                <a:latin typeface="Arial"/>
                <a:cs typeface="Arial"/>
              </a:rPr>
              <a:t>II</a:t>
            </a:r>
            <a:r>
              <a:rPr sz="1400" b="1" spc="-5" dirty="0">
                <a:latin typeface="Arial"/>
                <a:cs typeface="Arial"/>
              </a:rPr>
              <a:t>I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-160" dirty="0">
                <a:latin typeface="Arial"/>
                <a:cs typeface="Arial"/>
              </a:rPr>
              <a:t>ст</a:t>
            </a:r>
            <a:r>
              <a:rPr sz="1400" b="1" spc="-204" dirty="0">
                <a:latin typeface="Arial"/>
                <a:cs typeface="Arial"/>
              </a:rPr>
              <a:t>у</a:t>
            </a:r>
            <a:r>
              <a:rPr sz="1400" b="1" spc="-155" dirty="0">
                <a:latin typeface="Arial"/>
                <a:cs typeface="Arial"/>
              </a:rPr>
              <a:t>п</a:t>
            </a:r>
            <a:r>
              <a:rPr sz="1400" b="1" spc="-160" dirty="0">
                <a:latin typeface="Arial"/>
                <a:cs typeface="Arial"/>
              </a:rPr>
              <a:t>е</a:t>
            </a:r>
            <a:r>
              <a:rPr sz="1400" b="1" spc="-155" dirty="0">
                <a:latin typeface="Arial"/>
                <a:cs typeface="Arial"/>
              </a:rPr>
              <a:t>н</a:t>
            </a:r>
            <a:r>
              <a:rPr sz="1400" b="1" spc="-5" dirty="0">
                <a:latin typeface="Arial"/>
                <a:cs typeface="Arial"/>
              </a:rPr>
              <a:t>ю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b="1" spc="-135" dirty="0">
                <a:latin typeface="Arial"/>
                <a:cs typeface="Arial"/>
              </a:rPr>
              <a:t>(</a:t>
            </a:r>
            <a:r>
              <a:rPr sz="1400" b="1" spc="-130" dirty="0">
                <a:latin typeface="Arial"/>
                <a:cs typeface="Arial"/>
              </a:rPr>
              <a:t>п</a:t>
            </a:r>
            <a:r>
              <a:rPr sz="1400" b="1" spc="-165" dirty="0">
                <a:latin typeface="Arial"/>
                <a:cs typeface="Arial"/>
              </a:rPr>
              <a:t>о</a:t>
            </a:r>
            <a:r>
              <a:rPr sz="1400" b="1" spc="-120" dirty="0">
                <a:latin typeface="Arial"/>
                <a:cs typeface="Arial"/>
              </a:rPr>
              <a:t>в</a:t>
            </a:r>
            <a:r>
              <a:rPr sz="1400" b="1" spc="-130" dirty="0">
                <a:latin typeface="Arial"/>
                <a:cs typeface="Arial"/>
              </a:rPr>
              <a:t>н</a:t>
            </a:r>
            <a:r>
              <a:rPr sz="1400" b="1" spc="-135" dirty="0">
                <a:latin typeface="Arial"/>
                <a:cs typeface="Arial"/>
              </a:rPr>
              <a:t>а)</a:t>
            </a:r>
            <a:r>
              <a:rPr sz="1400" b="1" spc="-5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141605" lvl="1" indent="-129539">
              <a:lnSpc>
                <a:spcPct val="100000"/>
              </a:lnSpc>
              <a:buAutoNum type="arabicPeriod" startAt="4"/>
              <a:tabLst>
                <a:tab pos="142240" algn="l"/>
              </a:tabLst>
            </a:pP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Внутрішньошлуночкові</a:t>
            </a:r>
            <a:r>
              <a:rPr sz="1400" b="1" spc="-2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блокади(блокади</a:t>
            </a:r>
            <a:r>
              <a:rPr sz="14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FF0000"/>
                </a:solidFill>
                <a:latin typeface="Arial"/>
                <a:cs typeface="Arial"/>
              </a:rPr>
              <a:t>гілок</a:t>
            </a:r>
            <a:r>
              <a:rPr sz="1400" b="1" spc="-1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пучку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FF0000"/>
                </a:solidFill>
                <a:latin typeface="Arial"/>
                <a:cs typeface="Arial"/>
              </a:rPr>
              <a:t>Гиса):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80" dirty="0">
                <a:latin typeface="Arial"/>
                <a:cs typeface="Arial"/>
              </a:rPr>
              <a:t>а)</a:t>
            </a:r>
            <a:r>
              <a:rPr sz="1400" b="1" spc="-155" dirty="0">
                <a:latin typeface="Arial"/>
                <a:cs typeface="Arial"/>
              </a:rPr>
              <a:t> </a:t>
            </a:r>
            <a:r>
              <a:rPr sz="1400" b="1" spc="-120" dirty="0">
                <a:latin typeface="Arial"/>
                <a:cs typeface="Arial"/>
              </a:rPr>
              <a:t>однієї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-105" dirty="0">
                <a:latin typeface="Arial"/>
                <a:cs typeface="Arial"/>
              </a:rPr>
              <a:t>гілки</a:t>
            </a:r>
            <a:r>
              <a:rPr sz="1400" b="1" spc="-215" dirty="0">
                <a:latin typeface="Arial"/>
                <a:cs typeface="Arial"/>
              </a:rPr>
              <a:t> </a:t>
            </a:r>
            <a:r>
              <a:rPr sz="1400" b="1" spc="-145" dirty="0">
                <a:latin typeface="Arial"/>
                <a:cs typeface="Arial"/>
              </a:rPr>
              <a:t>(однопучкові,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105" dirty="0">
                <a:latin typeface="Arial"/>
                <a:cs typeface="Arial"/>
              </a:rPr>
              <a:t>або</a:t>
            </a:r>
            <a:r>
              <a:rPr sz="1400" b="1" spc="-235" dirty="0">
                <a:latin typeface="Arial"/>
                <a:cs typeface="Arial"/>
              </a:rPr>
              <a:t> </a:t>
            </a:r>
            <a:r>
              <a:rPr sz="1400" b="1" spc="-165" dirty="0">
                <a:latin typeface="Arial"/>
                <a:cs typeface="Arial"/>
              </a:rPr>
              <a:t>монофасцикулярні);</a:t>
            </a:r>
            <a:endParaRPr sz="1400">
              <a:latin typeface="Arial"/>
              <a:cs typeface="Arial"/>
            </a:endParaRPr>
          </a:p>
          <a:p>
            <a:pPr marL="12700" marR="801370">
              <a:lnSpc>
                <a:spcPct val="100000"/>
              </a:lnSpc>
              <a:spcBef>
                <a:spcPts val="5"/>
              </a:spcBef>
            </a:pPr>
            <a:r>
              <a:rPr sz="1400" b="1" spc="-125" dirty="0">
                <a:latin typeface="Arial"/>
                <a:cs typeface="Arial"/>
              </a:rPr>
              <a:t>б</a:t>
            </a:r>
            <a:r>
              <a:rPr sz="1400" b="1" spc="-5" dirty="0">
                <a:latin typeface="Arial"/>
                <a:cs typeface="Arial"/>
              </a:rPr>
              <a:t>)</a:t>
            </a:r>
            <a:r>
              <a:rPr sz="1400" b="1" spc="-180" dirty="0">
                <a:latin typeface="Arial"/>
                <a:cs typeface="Arial"/>
              </a:rPr>
              <a:t> </a:t>
            </a:r>
            <a:r>
              <a:rPr sz="1400" b="1" spc="-155" dirty="0">
                <a:latin typeface="Arial"/>
                <a:cs typeface="Arial"/>
              </a:rPr>
              <a:t>д</a:t>
            </a:r>
            <a:r>
              <a:rPr sz="1400" b="1" spc="-165" dirty="0">
                <a:latin typeface="Arial"/>
                <a:cs typeface="Arial"/>
              </a:rPr>
              <a:t>в</a:t>
            </a:r>
            <a:r>
              <a:rPr sz="1400" b="1" spc="-180" dirty="0">
                <a:latin typeface="Arial"/>
                <a:cs typeface="Arial"/>
              </a:rPr>
              <a:t>у</a:t>
            </a:r>
            <a:r>
              <a:rPr sz="1400" b="1" spc="-5" dirty="0">
                <a:latin typeface="Arial"/>
                <a:cs typeface="Arial"/>
              </a:rPr>
              <a:t>х</a:t>
            </a:r>
            <a:r>
              <a:rPr sz="1400" b="1" spc="-229" dirty="0">
                <a:latin typeface="Arial"/>
                <a:cs typeface="Arial"/>
              </a:rPr>
              <a:t> </a:t>
            </a:r>
            <a:r>
              <a:rPr sz="1400" b="1" spc="-130" dirty="0">
                <a:latin typeface="Arial"/>
                <a:cs typeface="Arial"/>
              </a:rPr>
              <a:t>гі</a:t>
            </a:r>
            <a:r>
              <a:rPr sz="1400" b="1" spc="-155" dirty="0">
                <a:latin typeface="Arial"/>
                <a:cs typeface="Arial"/>
              </a:rPr>
              <a:t>л</a:t>
            </a:r>
            <a:r>
              <a:rPr sz="1400" b="1" spc="-140" dirty="0">
                <a:latin typeface="Arial"/>
                <a:cs typeface="Arial"/>
              </a:rPr>
              <a:t>о</a:t>
            </a:r>
            <a:r>
              <a:rPr sz="1400" b="1" spc="-5" dirty="0">
                <a:latin typeface="Arial"/>
                <a:cs typeface="Arial"/>
              </a:rPr>
              <a:t>к</a:t>
            </a:r>
            <a:r>
              <a:rPr sz="1400" b="1" spc="-200" dirty="0">
                <a:latin typeface="Arial"/>
                <a:cs typeface="Arial"/>
              </a:rPr>
              <a:t> </a:t>
            </a:r>
            <a:r>
              <a:rPr sz="1400" b="1" spc="-160" dirty="0">
                <a:latin typeface="Arial"/>
                <a:cs typeface="Arial"/>
              </a:rPr>
              <a:t>(</a:t>
            </a:r>
            <a:r>
              <a:rPr sz="1400" b="1" spc="-150" dirty="0">
                <a:latin typeface="Arial"/>
                <a:cs typeface="Arial"/>
              </a:rPr>
              <a:t>д</a:t>
            </a:r>
            <a:r>
              <a:rPr sz="1400" b="1" spc="-165" dirty="0">
                <a:latin typeface="Arial"/>
                <a:cs typeface="Arial"/>
              </a:rPr>
              <a:t>в</a:t>
            </a:r>
            <a:r>
              <a:rPr sz="1400" b="1" spc="-180" dirty="0">
                <a:latin typeface="Arial"/>
                <a:cs typeface="Arial"/>
              </a:rPr>
              <a:t>у</a:t>
            </a:r>
            <a:r>
              <a:rPr sz="1400" b="1" spc="-160" dirty="0">
                <a:latin typeface="Arial"/>
                <a:cs typeface="Arial"/>
              </a:rPr>
              <a:t>х</a:t>
            </a:r>
            <a:r>
              <a:rPr sz="1400" b="1" spc="-125" dirty="0">
                <a:latin typeface="Arial"/>
                <a:cs typeface="Arial"/>
              </a:rPr>
              <a:t>п</a:t>
            </a:r>
            <a:r>
              <a:rPr sz="1400" b="1" spc="-160" dirty="0">
                <a:latin typeface="Arial"/>
                <a:cs typeface="Arial"/>
              </a:rPr>
              <a:t>у</a:t>
            </a:r>
            <a:r>
              <a:rPr sz="1400" b="1" spc="-140" dirty="0">
                <a:latin typeface="Arial"/>
                <a:cs typeface="Arial"/>
              </a:rPr>
              <a:t>ч</a:t>
            </a:r>
            <a:r>
              <a:rPr sz="1400" b="1" spc="-150" dirty="0">
                <a:latin typeface="Arial"/>
                <a:cs typeface="Arial"/>
              </a:rPr>
              <a:t>к</a:t>
            </a:r>
            <a:r>
              <a:rPr sz="1400" b="1" spc="-160" dirty="0">
                <a:latin typeface="Arial"/>
                <a:cs typeface="Arial"/>
              </a:rPr>
              <a:t>о</a:t>
            </a:r>
            <a:r>
              <a:rPr sz="1400" b="1" spc="-114" dirty="0">
                <a:latin typeface="Arial"/>
                <a:cs typeface="Arial"/>
              </a:rPr>
              <a:t>в</a:t>
            </a:r>
            <a:r>
              <a:rPr sz="1400" b="1" spc="-155" dirty="0">
                <a:latin typeface="Arial"/>
                <a:cs typeface="Arial"/>
              </a:rPr>
              <a:t>і</a:t>
            </a:r>
            <a:r>
              <a:rPr sz="1400" b="1" spc="-5" dirty="0">
                <a:latin typeface="Arial"/>
                <a:cs typeface="Arial"/>
              </a:rPr>
              <a:t>,</a:t>
            </a:r>
            <a:r>
              <a:rPr sz="1400" b="1" spc="-140" dirty="0">
                <a:latin typeface="Arial"/>
                <a:cs typeface="Arial"/>
              </a:rPr>
              <a:t> </a:t>
            </a:r>
            <a:r>
              <a:rPr sz="1400" b="1" spc="-160" dirty="0">
                <a:latin typeface="Arial"/>
                <a:cs typeface="Arial"/>
              </a:rPr>
              <a:t>а</a:t>
            </a:r>
            <a:r>
              <a:rPr sz="1400" b="1" spc="-150" dirty="0">
                <a:latin typeface="Arial"/>
                <a:cs typeface="Arial"/>
              </a:rPr>
              <a:t>б</a:t>
            </a:r>
            <a:r>
              <a:rPr sz="1400" b="1" spc="-5" dirty="0">
                <a:latin typeface="Arial"/>
                <a:cs typeface="Arial"/>
              </a:rPr>
              <a:t>о</a:t>
            </a:r>
            <a:r>
              <a:rPr sz="1400" b="1" spc="-235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б</a:t>
            </a:r>
            <a:r>
              <a:rPr sz="1400" b="1" spc="-155" dirty="0">
                <a:latin typeface="Arial"/>
                <a:cs typeface="Arial"/>
              </a:rPr>
              <a:t>і</a:t>
            </a:r>
            <a:r>
              <a:rPr sz="1400" b="1" spc="-175" dirty="0">
                <a:latin typeface="Arial"/>
                <a:cs typeface="Arial"/>
              </a:rPr>
              <a:t>ф</a:t>
            </a:r>
            <a:r>
              <a:rPr sz="1400" b="1" spc="-160" dirty="0">
                <a:latin typeface="Arial"/>
                <a:cs typeface="Arial"/>
              </a:rPr>
              <a:t>ас</a:t>
            </a:r>
            <a:r>
              <a:rPr sz="1400" b="1" spc="-145" dirty="0">
                <a:latin typeface="Arial"/>
                <a:cs typeface="Arial"/>
              </a:rPr>
              <a:t>ци</a:t>
            </a:r>
            <a:r>
              <a:rPr sz="1400" b="1" spc="-130" dirty="0">
                <a:latin typeface="Arial"/>
                <a:cs typeface="Arial"/>
              </a:rPr>
              <a:t>к</a:t>
            </a:r>
            <a:r>
              <a:rPr sz="1400" b="1" spc="-180" dirty="0">
                <a:latin typeface="Arial"/>
                <a:cs typeface="Arial"/>
              </a:rPr>
              <a:t>у</a:t>
            </a:r>
            <a:r>
              <a:rPr sz="1400" b="1" spc="-130" dirty="0">
                <a:latin typeface="Arial"/>
                <a:cs typeface="Arial"/>
              </a:rPr>
              <a:t>л</a:t>
            </a:r>
            <a:r>
              <a:rPr sz="1400" b="1" spc="-145" dirty="0">
                <a:latin typeface="Arial"/>
                <a:cs typeface="Arial"/>
              </a:rPr>
              <a:t>я</a:t>
            </a:r>
            <a:r>
              <a:rPr sz="1400" b="1" spc="-140" dirty="0">
                <a:latin typeface="Arial"/>
                <a:cs typeface="Arial"/>
              </a:rPr>
              <a:t>р</a:t>
            </a:r>
            <a:r>
              <a:rPr sz="1400" b="1" spc="-130" dirty="0">
                <a:latin typeface="Arial"/>
                <a:cs typeface="Arial"/>
              </a:rPr>
              <a:t>н</a:t>
            </a:r>
            <a:r>
              <a:rPr sz="1400" b="1" spc="-155" dirty="0">
                <a:latin typeface="Arial"/>
                <a:cs typeface="Arial"/>
              </a:rPr>
              <a:t>і</a:t>
            </a:r>
            <a:r>
              <a:rPr sz="1400" b="1" spc="-160" dirty="0">
                <a:latin typeface="Arial"/>
                <a:cs typeface="Arial"/>
              </a:rPr>
              <a:t>)</a:t>
            </a:r>
            <a:r>
              <a:rPr sz="1400" b="1" spc="-5" dirty="0">
                <a:latin typeface="Arial"/>
                <a:cs typeface="Arial"/>
              </a:rPr>
              <a:t>;  </a:t>
            </a:r>
            <a:r>
              <a:rPr sz="1400" b="1" spc="-120" dirty="0">
                <a:latin typeface="Arial"/>
                <a:cs typeface="Arial"/>
              </a:rPr>
              <a:t>в</a:t>
            </a:r>
            <a:r>
              <a:rPr sz="1400" b="1" spc="-5" dirty="0">
                <a:latin typeface="Arial"/>
                <a:cs typeface="Arial"/>
              </a:rPr>
              <a:t>)</a:t>
            </a:r>
            <a:r>
              <a:rPr sz="1400" b="1" spc="-180" dirty="0">
                <a:latin typeface="Arial"/>
                <a:cs typeface="Arial"/>
              </a:rPr>
              <a:t> </a:t>
            </a:r>
            <a:r>
              <a:rPr sz="1400" b="1" spc="-210" dirty="0">
                <a:latin typeface="Arial"/>
                <a:cs typeface="Arial"/>
              </a:rPr>
              <a:t>т</a:t>
            </a:r>
            <a:r>
              <a:rPr sz="1400" b="1" spc="-160" dirty="0">
                <a:latin typeface="Arial"/>
                <a:cs typeface="Arial"/>
              </a:rPr>
              <a:t>р</a:t>
            </a:r>
            <a:r>
              <a:rPr sz="1400" b="1" spc="-145" dirty="0">
                <a:latin typeface="Arial"/>
                <a:cs typeface="Arial"/>
              </a:rPr>
              <a:t>ь</a:t>
            </a:r>
            <a:r>
              <a:rPr sz="1400" b="1" spc="-185" dirty="0">
                <a:latin typeface="Arial"/>
                <a:cs typeface="Arial"/>
              </a:rPr>
              <a:t>о</a:t>
            </a:r>
            <a:r>
              <a:rPr sz="1400" b="1" spc="-5" dirty="0">
                <a:latin typeface="Arial"/>
                <a:cs typeface="Arial"/>
              </a:rPr>
              <a:t>х</a:t>
            </a:r>
            <a:r>
              <a:rPr sz="1400" b="1" spc="-180" dirty="0">
                <a:latin typeface="Arial"/>
                <a:cs typeface="Arial"/>
              </a:rPr>
              <a:t> </a:t>
            </a:r>
            <a:r>
              <a:rPr sz="1400" b="1" spc="-130" dirty="0">
                <a:latin typeface="Arial"/>
                <a:cs typeface="Arial"/>
              </a:rPr>
              <a:t>гі</a:t>
            </a:r>
            <a:r>
              <a:rPr sz="1400" b="1" spc="-155" dirty="0">
                <a:latin typeface="Arial"/>
                <a:cs typeface="Arial"/>
              </a:rPr>
              <a:t>л</a:t>
            </a:r>
            <a:r>
              <a:rPr sz="1400" b="1" spc="-160" dirty="0">
                <a:latin typeface="Arial"/>
                <a:cs typeface="Arial"/>
              </a:rPr>
              <a:t>о</a:t>
            </a:r>
            <a:r>
              <a:rPr sz="1400" b="1" spc="-5" dirty="0">
                <a:latin typeface="Arial"/>
                <a:cs typeface="Arial"/>
              </a:rPr>
              <a:t>к</a:t>
            </a:r>
            <a:r>
              <a:rPr sz="1400" b="1" spc="-175" dirty="0">
                <a:latin typeface="Arial"/>
                <a:cs typeface="Arial"/>
              </a:rPr>
              <a:t> </a:t>
            </a:r>
            <a:r>
              <a:rPr sz="1400" b="1" spc="-135" dirty="0">
                <a:latin typeface="Arial"/>
                <a:cs typeface="Arial"/>
              </a:rPr>
              <a:t>(</a:t>
            </a:r>
            <a:r>
              <a:rPr sz="1400" b="1" spc="-180" dirty="0">
                <a:latin typeface="Arial"/>
                <a:cs typeface="Arial"/>
              </a:rPr>
              <a:t>т</a:t>
            </a:r>
            <a:r>
              <a:rPr sz="1400" b="1" spc="-140" dirty="0">
                <a:latin typeface="Arial"/>
                <a:cs typeface="Arial"/>
              </a:rPr>
              <a:t>р</a:t>
            </a:r>
            <a:r>
              <a:rPr sz="1400" b="1" spc="-180" dirty="0">
                <a:latin typeface="Arial"/>
                <a:cs typeface="Arial"/>
              </a:rPr>
              <a:t>е</a:t>
            </a:r>
            <a:r>
              <a:rPr sz="1400" b="1" spc="-160" dirty="0">
                <a:latin typeface="Arial"/>
                <a:cs typeface="Arial"/>
              </a:rPr>
              <a:t>х</a:t>
            </a:r>
            <a:r>
              <a:rPr sz="1400" b="1" spc="-130" dirty="0">
                <a:latin typeface="Arial"/>
                <a:cs typeface="Arial"/>
              </a:rPr>
              <a:t>п</a:t>
            </a:r>
            <a:r>
              <a:rPr sz="1400" b="1" spc="-180" dirty="0">
                <a:latin typeface="Arial"/>
                <a:cs typeface="Arial"/>
              </a:rPr>
              <a:t>у</a:t>
            </a:r>
            <a:r>
              <a:rPr sz="1400" b="1" spc="-145" dirty="0">
                <a:latin typeface="Arial"/>
                <a:cs typeface="Arial"/>
              </a:rPr>
              <a:t>ч</a:t>
            </a:r>
            <a:r>
              <a:rPr sz="1400" b="1" spc="-175" dirty="0">
                <a:latin typeface="Arial"/>
                <a:cs typeface="Arial"/>
              </a:rPr>
              <a:t>к</a:t>
            </a:r>
            <a:r>
              <a:rPr sz="1400" b="1" spc="-160" dirty="0">
                <a:latin typeface="Arial"/>
                <a:cs typeface="Arial"/>
              </a:rPr>
              <a:t>о</a:t>
            </a:r>
            <a:r>
              <a:rPr sz="1400" b="1" spc="-95" dirty="0">
                <a:latin typeface="Arial"/>
                <a:cs typeface="Arial"/>
              </a:rPr>
              <a:t>в</a:t>
            </a:r>
            <a:r>
              <a:rPr sz="1400" b="1" spc="-130" dirty="0">
                <a:latin typeface="Arial"/>
                <a:cs typeface="Arial"/>
              </a:rPr>
              <a:t>і</a:t>
            </a:r>
            <a:r>
              <a:rPr sz="1400" b="1" spc="-5" dirty="0">
                <a:latin typeface="Arial"/>
                <a:cs typeface="Arial"/>
              </a:rPr>
              <a:t>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60" dirty="0">
                <a:latin typeface="Arial"/>
                <a:cs typeface="Arial"/>
              </a:rPr>
              <a:t>а</a:t>
            </a:r>
            <a:r>
              <a:rPr sz="1400" b="1" spc="-145" dirty="0">
                <a:latin typeface="Arial"/>
                <a:cs typeface="Arial"/>
              </a:rPr>
              <a:t>б</a:t>
            </a:r>
            <a:r>
              <a:rPr sz="1400" b="1" spc="-5" dirty="0">
                <a:latin typeface="Arial"/>
                <a:cs typeface="Arial"/>
              </a:rPr>
              <a:t>о</a:t>
            </a:r>
            <a:r>
              <a:rPr sz="1400" b="1" spc="-235" dirty="0">
                <a:latin typeface="Arial"/>
                <a:cs typeface="Arial"/>
              </a:rPr>
              <a:t> </a:t>
            </a:r>
            <a:r>
              <a:rPr sz="1400" b="1" spc="-210" dirty="0">
                <a:latin typeface="Arial"/>
                <a:cs typeface="Arial"/>
              </a:rPr>
              <a:t>т</a:t>
            </a:r>
            <a:r>
              <a:rPr sz="1400" b="1" spc="-160" dirty="0">
                <a:latin typeface="Arial"/>
                <a:cs typeface="Arial"/>
              </a:rPr>
              <a:t>р</a:t>
            </a:r>
            <a:r>
              <a:rPr sz="1400" b="1" spc="-145" dirty="0">
                <a:latin typeface="Arial"/>
                <a:cs typeface="Arial"/>
              </a:rPr>
              <a:t>и</a:t>
            </a:r>
            <a:r>
              <a:rPr sz="1400" b="1" spc="-200" dirty="0">
                <a:latin typeface="Arial"/>
                <a:cs typeface="Arial"/>
              </a:rPr>
              <a:t>ф</a:t>
            </a:r>
            <a:r>
              <a:rPr sz="1400" b="1" spc="-180" dirty="0">
                <a:latin typeface="Arial"/>
                <a:cs typeface="Arial"/>
              </a:rPr>
              <a:t>а</a:t>
            </a:r>
            <a:r>
              <a:rPr sz="1400" b="1" spc="-155" dirty="0">
                <a:latin typeface="Arial"/>
                <a:cs typeface="Arial"/>
              </a:rPr>
              <a:t>с</a:t>
            </a:r>
            <a:r>
              <a:rPr sz="1400" b="1" spc="-140" dirty="0">
                <a:latin typeface="Arial"/>
                <a:cs typeface="Arial"/>
              </a:rPr>
              <a:t>ци</a:t>
            </a:r>
            <a:r>
              <a:rPr sz="1400" b="1" spc="-150" dirty="0">
                <a:latin typeface="Arial"/>
                <a:cs typeface="Arial"/>
              </a:rPr>
              <a:t>к</a:t>
            </a:r>
            <a:r>
              <a:rPr sz="1400" b="1" spc="-229" dirty="0">
                <a:latin typeface="Arial"/>
                <a:cs typeface="Arial"/>
              </a:rPr>
              <a:t>у</a:t>
            </a:r>
            <a:r>
              <a:rPr sz="1400" b="1" spc="-150" dirty="0">
                <a:latin typeface="Arial"/>
                <a:cs typeface="Arial"/>
              </a:rPr>
              <a:t>л</a:t>
            </a:r>
            <a:r>
              <a:rPr sz="1400" b="1" spc="-160" dirty="0">
                <a:latin typeface="Arial"/>
                <a:cs typeface="Arial"/>
              </a:rPr>
              <a:t>я</a:t>
            </a:r>
            <a:r>
              <a:rPr sz="1400" b="1" spc="-185" dirty="0">
                <a:latin typeface="Arial"/>
                <a:cs typeface="Arial"/>
              </a:rPr>
              <a:t>р</a:t>
            </a:r>
            <a:r>
              <a:rPr sz="1400" b="1" spc="-175" dirty="0">
                <a:latin typeface="Arial"/>
                <a:cs typeface="Arial"/>
              </a:rPr>
              <a:t>н</a:t>
            </a:r>
            <a:r>
              <a:rPr sz="1400" b="1" spc="-80" dirty="0">
                <a:latin typeface="Arial"/>
                <a:cs typeface="Arial"/>
              </a:rPr>
              <a:t>і</a:t>
            </a:r>
            <a:r>
              <a:rPr sz="1400" b="1" spc="-85" dirty="0">
                <a:latin typeface="Arial"/>
                <a:cs typeface="Arial"/>
              </a:rPr>
              <a:t>)</a:t>
            </a:r>
            <a:r>
              <a:rPr sz="1400" b="1" spc="-5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Arial"/>
              <a:cs typeface="Arial"/>
            </a:endParaRPr>
          </a:p>
          <a:p>
            <a:pPr marL="177165" lvl="1" indent="-165100">
              <a:lnSpc>
                <a:spcPct val="100000"/>
              </a:lnSpc>
              <a:buAutoNum type="arabicPeriod" startAt="5"/>
              <a:tabLst>
                <a:tab pos="177800" algn="l"/>
              </a:tabLst>
            </a:pPr>
            <a:r>
              <a:rPr sz="1400" b="1" spc="-22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400" b="1" spc="-21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лі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ш</a:t>
            </a:r>
            <a:r>
              <a:rPr sz="1400" b="1" spc="-20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400" b="1" spc="-229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21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-8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20" dirty="0">
                <a:solidFill>
                  <a:srgbClr val="FF0000"/>
                </a:solidFill>
                <a:latin typeface="Arial"/>
                <a:cs typeface="Arial"/>
              </a:rPr>
              <a:t>в.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Arial"/>
              <a:buAutoNum type="arabicPeriod" startAt="5"/>
            </a:pPr>
            <a:endParaRPr sz="1500">
              <a:latin typeface="Arial"/>
              <a:cs typeface="Arial"/>
            </a:endParaRPr>
          </a:p>
          <a:p>
            <a:pPr marL="12700" marR="929640" lvl="1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139065" algn="l"/>
              </a:tabLst>
            </a:pP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нд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21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400" b="1" spc="-22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ере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ас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80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22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70" dirty="0">
                <a:solidFill>
                  <a:srgbClr val="FF0000"/>
                </a:solidFill>
                <a:latin typeface="Arial"/>
                <a:cs typeface="Arial"/>
              </a:rPr>
              <a:t>зб</a:t>
            </a:r>
            <a:r>
              <a:rPr sz="1400" b="1" spc="-229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ж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нн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400" b="1" spc="-2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ш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400" b="1" spc="-204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:  </a:t>
            </a:r>
            <a:r>
              <a:rPr sz="1400" b="1" spc="-160" dirty="0">
                <a:latin typeface="Arial"/>
                <a:cs typeface="Arial"/>
              </a:rPr>
              <a:t>а</a:t>
            </a:r>
            <a:r>
              <a:rPr sz="1400" b="1" spc="-5" dirty="0">
                <a:latin typeface="Arial"/>
                <a:cs typeface="Arial"/>
              </a:rPr>
              <a:t>)</a:t>
            </a:r>
            <a:r>
              <a:rPr sz="1400" b="1" spc="-155" dirty="0">
                <a:latin typeface="Arial"/>
                <a:cs typeface="Arial"/>
              </a:rPr>
              <a:t> </a:t>
            </a:r>
            <a:r>
              <a:rPr sz="1400" b="1" spc="-160" dirty="0">
                <a:latin typeface="Arial"/>
                <a:cs typeface="Arial"/>
              </a:rPr>
              <a:t>с</a:t>
            </a:r>
            <a:r>
              <a:rPr sz="1400" b="1" spc="-145" dirty="0">
                <a:latin typeface="Arial"/>
                <a:cs typeface="Arial"/>
              </a:rPr>
              <a:t>и</a:t>
            </a:r>
            <a:r>
              <a:rPr sz="1400" b="1" spc="-150" dirty="0">
                <a:latin typeface="Arial"/>
                <a:cs typeface="Arial"/>
              </a:rPr>
              <a:t>нд</a:t>
            </a:r>
            <a:r>
              <a:rPr sz="1400" b="1" spc="-160" dirty="0">
                <a:latin typeface="Arial"/>
                <a:cs typeface="Arial"/>
              </a:rPr>
              <a:t>р</a:t>
            </a:r>
            <a:r>
              <a:rPr sz="1400" b="1" spc="-185" dirty="0">
                <a:latin typeface="Arial"/>
                <a:cs typeface="Arial"/>
              </a:rPr>
              <a:t>о</a:t>
            </a:r>
            <a:r>
              <a:rPr sz="1400" b="1" spc="85" dirty="0">
                <a:latin typeface="Arial"/>
                <a:cs typeface="Arial"/>
              </a:rPr>
              <a:t>м</a:t>
            </a:r>
            <a:r>
              <a:rPr sz="1400" b="1" spc="-180" dirty="0">
                <a:latin typeface="Arial"/>
                <a:cs typeface="Arial"/>
              </a:rPr>
              <a:t>В</a:t>
            </a:r>
            <a:r>
              <a:rPr sz="1400" b="1" spc="-210" dirty="0">
                <a:latin typeface="Arial"/>
                <a:cs typeface="Arial"/>
              </a:rPr>
              <a:t>о</a:t>
            </a:r>
            <a:r>
              <a:rPr sz="1400" b="1" spc="-175" dirty="0">
                <a:latin typeface="Arial"/>
                <a:cs typeface="Arial"/>
              </a:rPr>
              <a:t>л</a:t>
            </a:r>
            <a:r>
              <a:rPr sz="1400" b="1" spc="-165" dirty="0">
                <a:latin typeface="Arial"/>
                <a:cs typeface="Arial"/>
              </a:rPr>
              <a:t>ь</a:t>
            </a:r>
            <a:r>
              <a:rPr sz="1400" b="1" spc="-200" dirty="0">
                <a:latin typeface="Arial"/>
                <a:cs typeface="Arial"/>
              </a:rPr>
              <a:t>ф</a:t>
            </a:r>
            <a:r>
              <a:rPr sz="1400" b="1" spc="-180" dirty="0">
                <a:latin typeface="Arial"/>
                <a:cs typeface="Arial"/>
              </a:rPr>
              <a:t>а</a:t>
            </a:r>
            <a:r>
              <a:rPr sz="1400" b="1" spc="-160" dirty="0">
                <a:latin typeface="Arial"/>
                <a:cs typeface="Arial"/>
              </a:rPr>
              <a:t>–</a:t>
            </a:r>
            <a:r>
              <a:rPr sz="1400" b="1" spc="-175" dirty="0">
                <a:latin typeface="Arial"/>
                <a:cs typeface="Arial"/>
              </a:rPr>
              <a:t>П</a:t>
            </a:r>
            <a:r>
              <a:rPr sz="1400" b="1" spc="-160" dirty="0">
                <a:latin typeface="Arial"/>
                <a:cs typeface="Arial"/>
              </a:rPr>
              <a:t>ар</a:t>
            </a:r>
            <a:r>
              <a:rPr sz="1400" b="1" spc="-130" dirty="0">
                <a:latin typeface="Arial"/>
                <a:cs typeface="Arial"/>
              </a:rPr>
              <a:t>к</a:t>
            </a:r>
            <a:r>
              <a:rPr sz="1400" b="1" spc="-80" dirty="0">
                <a:latin typeface="Arial"/>
                <a:cs typeface="Arial"/>
              </a:rPr>
              <a:t>і</a:t>
            </a:r>
            <a:r>
              <a:rPr sz="1400" b="1" spc="-175" dirty="0">
                <a:latin typeface="Arial"/>
                <a:cs typeface="Arial"/>
              </a:rPr>
              <a:t>н</a:t>
            </a:r>
            <a:r>
              <a:rPr sz="1400" b="1" spc="-160" dirty="0">
                <a:latin typeface="Arial"/>
                <a:cs typeface="Arial"/>
              </a:rPr>
              <a:t>со</a:t>
            </a:r>
            <a:r>
              <a:rPr sz="1400" b="1" spc="-175" dirty="0">
                <a:latin typeface="Arial"/>
                <a:cs typeface="Arial"/>
              </a:rPr>
              <a:t>н</a:t>
            </a:r>
            <a:r>
              <a:rPr sz="1400" b="1" spc="-160" dirty="0">
                <a:latin typeface="Arial"/>
                <a:cs typeface="Arial"/>
              </a:rPr>
              <a:t>а–</a:t>
            </a:r>
            <a:r>
              <a:rPr sz="1400" b="1" spc="-155" dirty="0">
                <a:latin typeface="Arial"/>
                <a:cs typeface="Arial"/>
              </a:rPr>
              <a:t>Уа</a:t>
            </a:r>
            <a:r>
              <a:rPr sz="1400" b="1" spc="-165" dirty="0">
                <a:latin typeface="Arial"/>
                <a:cs typeface="Arial"/>
              </a:rPr>
              <a:t>й</a:t>
            </a:r>
            <a:r>
              <a:rPr sz="1400" b="1" spc="-185" dirty="0">
                <a:latin typeface="Arial"/>
                <a:cs typeface="Arial"/>
              </a:rPr>
              <a:t>т</a:t>
            </a:r>
            <a:r>
              <a:rPr sz="1400" b="1" spc="-5" dirty="0">
                <a:latin typeface="Arial"/>
                <a:cs typeface="Arial"/>
              </a:rPr>
              <a:t>а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-185" dirty="0">
                <a:latin typeface="Arial"/>
                <a:cs typeface="Arial"/>
              </a:rPr>
              <a:t>(</a:t>
            </a:r>
            <a:r>
              <a:rPr sz="1400" b="1" spc="-175" dirty="0">
                <a:latin typeface="Arial"/>
                <a:cs typeface="Arial"/>
              </a:rPr>
              <a:t>WPW</a:t>
            </a:r>
            <a:r>
              <a:rPr sz="1400" b="1" spc="-85" dirty="0">
                <a:latin typeface="Arial"/>
                <a:cs typeface="Arial"/>
              </a:rPr>
              <a:t>)</a:t>
            </a:r>
            <a:r>
              <a:rPr sz="1400" b="1" spc="-5" dirty="0">
                <a:latin typeface="Arial"/>
                <a:cs typeface="Arial"/>
              </a:rPr>
              <a:t>;  </a:t>
            </a:r>
            <a:r>
              <a:rPr sz="1400" b="1" spc="-65" dirty="0">
                <a:latin typeface="Arial"/>
                <a:cs typeface="Arial"/>
              </a:rPr>
              <a:t>б)</a:t>
            </a:r>
            <a:r>
              <a:rPr sz="1400" b="1" spc="-180" dirty="0">
                <a:latin typeface="Arial"/>
                <a:cs typeface="Arial"/>
              </a:rPr>
              <a:t> </a:t>
            </a:r>
            <a:r>
              <a:rPr sz="1400" b="1" spc="-160" dirty="0">
                <a:latin typeface="Arial"/>
                <a:cs typeface="Arial"/>
              </a:rPr>
              <a:t>синдром</a:t>
            </a:r>
            <a:r>
              <a:rPr sz="1400" b="1" spc="-175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вкороченого</a:t>
            </a:r>
            <a:r>
              <a:rPr sz="1400" b="1" spc="-229" dirty="0">
                <a:latin typeface="Arial"/>
                <a:cs typeface="Arial"/>
              </a:rPr>
              <a:t> </a:t>
            </a:r>
            <a:r>
              <a:rPr sz="1400" b="1" spc="-145" dirty="0">
                <a:latin typeface="Arial"/>
                <a:cs typeface="Arial"/>
              </a:rPr>
              <a:t>інтервалу</a:t>
            </a:r>
            <a:r>
              <a:rPr sz="1400" b="1" spc="-130" dirty="0">
                <a:latin typeface="Arial"/>
                <a:cs typeface="Arial"/>
              </a:rPr>
              <a:t> P–Q(R)</a:t>
            </a:r>
            <a:r>
              <a:rPr sz="1400" b="1" spc="-210" dirty="0">
                <a:latin typeface="Arial"/>
                <a:cs typeface="Arial"/>
              </a:rPr>
              <a:t> </a:t>
            </a:r>
            <a:r>
              <a:rPr sz="1400" b="1" spc="-110" dirty="0">
                <a:latin typeface="Arial"/>
                <a:cs typeface="Arial"/>
              </a:rPr>
              <a:t>(CLC).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Arial"/>
              <a:cs typeface="Arial"/>
            </a:endParaRPr>
          </a:p>
          <a:p>
            <a:pPr marL="217170" indent="-205104">
              <a:lnSpc>
                <a:spcPct val="100000"/>
              </a:lnSpc>
              <a:buAutoNum type="romanUcPeriod" startAt="3"/>
              <a:tabLst>
                <a:tab pos="217804" algn="l"/>
              </a:tabLst>
            </a:pPr>
            <a:r>
              <a:rPr sz="1400" b="1" spc="-185" dirty="0">
                <a:solidFill>
                  <a:srgbClr val="0000FF"/>
                </a:solidFill>
                <a:latin typeface="Arial"/>
                <a:cs typeface="Arial"/>
              </a:rPr>
              <a:t>К</a:t>
            </a:r>
            <a:r>
              <a:rPr sz="1400" b="1" spc="-210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400" b="1" spc="-204" dirty="0">
                <a:solidFill>
                  <a:srgbClr val="0000FF"/>
                </a:solidFill>
                <a:latin typeface="Arial"/>
                <a:cs typeface="Arial"/>
              </a:rPr>
              <a:t>м</a:t>
            </a:r>
            <a:r>
              <a:rPr sz="1400" b="1" spc="-170" dirty="0">
                <a:solidFill>
                  <a:srgbClr val="0000FF"/>
                </a:solidFill>
                <a:latin typeface="Arial"/>
                <a:cs typeface="Arial"/>
              </a:rPr>
              <a:t>б</a:t>
            </a:r>
            <a:r>
              <a:rPr sz="1400" b="1" spc="-130" dirty="0">
                <a:solidFill>
                  <a:srgbClr val="0000FF"/>
                </a:solidFill>
                <a:latin typeface="Arial"/>
                <a:cs typeface="Arial"/>
              </a:rPr>
              <a:t>ін</a:t>
            </a:r>
            <a:r>
              <a:rPr sz="1400" b="1" spc="-140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400" b="1" spc="-165" dirty="0">
                <a:solidFill>
                  <a:srgbClr val="0000FF"/>
                </a:solidFill>
                <a:latin typeface="Arial"/>
                <a:cs typeface="Arial"/>
              </a:rPr>
              <a:t>в</a:t>
            </a:r>
            <a:r>
              <a:rPr sz="1400" b="1" spc="-160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1400" b="1" spc="-125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і</a:t>
            </a:r>
            <a:r>
              <a:rPr sz="1400" b="1" spc="-1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150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1400" b="1" spc="-160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1400" b="1" spc="-185" dirty="0">
                <a:solidFill>
                  <a:srgbClr val="0000FF"/>
                </a:solidFill>
                <a:latin typeface="Arial"/>
                <a:cs typeface="Arial"/>
              </a:rPr>
              <a:t>р</a:t>
            </a:r>
            <a:r>
              <a:rPr sz="1400" b="1" spc="-204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400" b="1" spc="-235" dirty="0">
                <a:solidFill>
                  <a:srgbClr val="0000FF"/>
                </a:solidFill>
                <a:latin typeface="Arial"/>
                <a:cs typeface="Arial"/>
              </a:rPr>
              <a:t>ш</a:t>
            </a:r>
            <a:r>
              <a:rPr sz="1400" b="1" spc="-160" dirty="0">
                <a:solidFill>
                  <a:srgbClr val="0000FF"/>
                </a:solidFill>
                <a:latin typeface="Arial"/>
                <a:cs typeface="Arial"/>
              </a:rPr>
              <a:t>е</a:t>
            </a:r>
            <a:r>
              <a:rPr sz="1400" b="1" spc="-15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400" b="1" spc="-175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я</a:t>
            </a:r>
            <a:r>
              <a:rPr sz="1400" b="1" spc="-1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160" dirty="0">
                <a:solidFill>
                  <a:srgbClr val="0000FF"/>
                </a:solidFill>
                <a:latin typeface="Arial"/>
                <a:cs typeface="Arial"/>
              </a:rPr>
              <a:t>р</a:t>
            </a:r>
            <a:r>
              <a:rPr sz="1400" b="1" spc="-145" dirty="0">
                <a:solidFill>
                  <a:srgbClr val="0000FF"/>
                </a:solidFill>
                <a:latin typeface="Arial"/>
                <a:cs typeface="Arial"/>
              </a:rPr>
              <a:t>и</a:t>
            </a:r>
            <a:r>
              <a:rPr sz="1400" b="1" spc="-185" dirty="0">
                <a:solidFill>
                  <a:srgbClr val="0000FF"/>
                </a:solidFill>
                <a:latin typeface="Arial"/>
                <a:cs typeface="Arial"/>
              </a:rPr>
              <a:t>т</a:t>
            </a:r>
            <a:r>
              <a:rPr sz="1400" b="1" spc="-225" dirty="0">
                <a:solidFill>
                  <a:srgbClr val="0000FF"/>
                </a:solidFill>
                <a:latin typeface="Arial"/>
                <a:cs typeface="Arial"/>
              </a:rPr>
              <a:t>м</a:t>
            </a:r>
            <a:r>
              <a:rPr sz="1400" b="1" spc="-325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77165" lvl="1" indent="-165100">
              <a:lnSpc>
                <a:spcPct val="100000"/>
              </a:lnSpc>
              <a:buAutoNum type="arabicPeriod"/>
              <a:tabLst>
                <a:tab pos="177800" algn="l"/>
              </a:tabLst>
            </a:pP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Парасистолія.</a:t>
            </a:r>
            <a:endParaRPr sz="1400">
              <a:latin typeface="Arial"/>
              <a:cs typeface="Arial"/>
            </a:endParaRPr>
          </a:p>
          <a:p>
            <a:pPr marL="177165" lvl="1" indent="-165100">
              <a:lnSpc>
                <a:spcPct val="100000"/>
              </a:lnSpc>
              <a:buAutoNum type="arabicPeriod"/>
              <a:tabLst>
                <a:tab pos="177800" algn="l"/>
              </a:tabLst>
            </a:pP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Ек</a:t>
            </a:r>
            <a:r>
              <a:rPr sz="1400" b="1" spc="-23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1400" b="1" spc="-8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-21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-2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1400" b="1" spc="-1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95" dirty="0">
                <a:solidFill>
                  <a:srgbClr val="FF0000"/>
                </a:solidFill>
                <a:latin typeface="Arial"/>
                <a:cs typeface="Arial"/>
              </a:rPr>
              <a:t>бл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-18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75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ю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ви</a:t>
            </a:r>
            <a:r>
              <a:rPr sz="1400" b="1" spc="-180" dirty="0">
                <a:solidFill>
                  <a:srgbClr val="FF0000"/>
                </a:solidFill>
                <a:latin typeface="Arial"/>
                <a:cs typeface="Arial"/>
              </a:rPr>
              <a:t>х</a:t>
            </a:r>
            <a:r>
              <a:rPr sz="1400" b="1" spc="-18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400" b="1" spc="-32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77165" lvl="1" indent="-165100">
              <a:lnSpc>
                <a:spcPct val="100000"/>
              </a:lnSpc>
              <a:buAutoNum type="arabicPeriod"/>
              <a:tabLst>
                <a:tab pos="177800" algn="l"/>
              </a:tabLst>
            </a:pPr>
            <a:r>
              <a:rPr sz="1400" b="1" spc="-20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21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7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16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400" b="1" spc="-16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45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-204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400" b="1" spc="-150" dirty="0">
                <a:solidFill>
                  <a:srgbClr val="FF0000"/>
                </a:solidFill>
                <a:latin typeface="Arial"/>
                <a:cs typeface="Arial"/>
              </a:rPr>
              <a:t>ля</a:t>
            </a:r>
            <a:r>
              <a:rPr sz="1400" b="1" spc="-14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400" b="1" spc="-15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25" dirty="0">
                <a:solidFill>
                  <a:srgbClr val="FF0000"/>
                </a:solidFill>
                <a:latin typeface="Arial"/>
                <a:cs typeface="Arial"/>
              </a:rPr>
              <a:t> д</a:t>
            </a:r>
            <a:r>
              <a:rPr sz="1400" b="1" spc="-12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400" b="1" spc="-14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spc="-120" dirty="0">
                <a:solidFill>
                  <a:srgbClr val="FF0000"/>
                </a:solidFill>
                <a:latin typeface="Arial"/>
                <a:cs typeface="Arial"/>
              </a:rPr>
              <a:t>ц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20" dirty="0">
                <a:solidFill>
                  <a:srgbClr val="FF0000"/>
                </a:solidFill>
                <a:latin typeface="Arial"/>
                <a:cs typeface="Arial"/>
              </a:rPr>
              <a:t>ц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ї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7683" y="480821"/>
            <a:ext cx="500697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5" dirty="0"/>
              <a:t>Синусова</a:t>
            </a:r>
            <a:r>
              <a:rPr sz="4200" spc="-114" dirty="0"/>
              <a:t> </a:t>
            </a:r>
            <a:r>
              <a:rPr sz="4200" spc="-5" dirty="0"/>
              <a:t>тахікардія</a:t>
            </a:r>
            <a:endParaRPr sz="4200"/>
          </a:p>
        </p:txBody>
      </p:sp>
      <p:sp>
        <p:nvSpPr>
          <p:cNvPr id="3" name="object 3"/>
          <p:cNvSpPr txBox="1"/>
          <p:nvPr/>
        </p:nvSpPr>
        <p:spPr>
          <a:xfrm>
            <a:off x="1692020" y="1612137"/>
            <a:ext cx="6501130" cy="2252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3505">
              <a:lnSpc>
                <a:spcPct val="100000"/>
              </a:lnSpc>
              <a:spcBef>
                <a:spcPts val="105"/>
              </a:spcBef>
            </a:pPr>
            <a:r>
              <a:rPr sz="2800" b="1" spc="10" dirty="0">
                <a:latin typeface="Arial"/>
                <a:cs typeface="Arial"/>
              </a:rPr>
              <a:t>Це 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збільшення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ЧСС до 180/хв </a:t>
            </a:r>
            <a:r>
              <a:rPr sz="2800" b="1" dirty="0">
                <a:latin typeface="Arial"/>
                <a:cs typeface="Arial"/>
              </a:rPr>
              <a:t>при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збереженні</a:t>
            </a:r>
            <a:r>
              <a:rPr sz="2800" b="1" spc="-7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правильного</a:t>
            </a:r>
            <a:r>
              <a:rPr sz="2800" b="1" spc="-100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синусового</a:t>
            </a:r>
            <a:endParaRPr sz="2800">
              <a:latin typeface="Arial"/>
              <a:cs typeface="Arial"/>
            </a:endParaRPr>
          </a:p>
          <a:p>
            <a:pPr marL="2698750">
              <a:lnSpc>
                <a:spcPct val="100000"/>
              </a:lnSpc>
              <a:spcBef>
                <a:spcPts val="5"/>
              </a:spcBef>
            </a:pPr>
            <a:r>
              <a:rPr sz="2800" b="1" spc="-70" dirty="0">
                <a:latin typeface="Arial"/>
                <a:cs typeface="Arial"/>
              </a:rPr>
              <a:t>ритму.</a:t>
            </a:r>
            <a:endParaRPr sz="2800">
              <a:latin typeface="Arial"/>
              <a:cs typeface="Arial"/>
            </a:endParaRPr>
          </a:p>
          <a:p>
            <a:pPr marL="21590" marR="32384" indent="277495">
              <a:lnSpc>
                <a:spcPct val="100000"/>
              </a:lnSpc>
              <a:spcBef>
                <a:spcPts val="720"/>
              </a:spcBef>
            </a:pPr>
            <a:r>
              <a:rPr sz="2800" b="1" spc="-30" dirty="0">
                <a:latin typeface="Arial"/>
                <a:cs typeface="Arial"/>
              </a:rPr>
              <a:t>Синусова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тахікардія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45" dirty="0">
                <a:latin typeface="Arial"/>
                <a:cs typeface="Arial"/>
              </a:rPr>
              <a:t>зумовлена 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підвищенням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35" dirty="0">
                <a:latin typeface="Arial"/>
                <a:cs typeface="Arial"/>
              </a:rPr>
              <a:t>автоматизму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СА-вузла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8200" y="4343400"/>
            <a:ext cx="7924800" cy="2459990"/>
            <a:chOff x="838200" y="4343400"/>
            <a:chExt cx="7924800" cy="24599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4343400"/>
              <a:ext cx="7848600" cy="1752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4419600"/>
              <a:ext cx="7848600" cy="1752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6904" y="6242304"/>
              <a:ext cx="2142744" cy="3901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463" y="6163054"/>
              <a:ext cx="2325624" cy="6400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66800" y="6324600"/>
              <a:ext cx="2133600" cy="381000"/>
            </a:xfrm>
            <a:custGeom>
              <a:avLst/>
              <a:gdLst/>
              <a:ahLst/>
              <a:cxnLst/>
              <a:rect l="l" t="t" r="r" b="b"/>
              <a:pathLst>
                <a:path w="2133600" h="381000">
                  <a:moveTo>
                    <a:pt x="21336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2133600" y="38100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CC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8324" y="6326123"/>
              <a:ext cx="2133600" cy="381000"/>
            </a:xfrm>
            <a:custGeom>
              <a:avLst/>
              <a:gdLst/>
              <a:ahLst/>
              <a:cxnLst/>
              <a:rect l="l" t="t" r="r" b="b"/>
              <a:pathLst>
                <a:path w="2133600" h="381000">
                  <a:moveTo>
                    <a:pt x="0" y="380999"/>
                  </a:moveTo>
                  <a:lnTo>
                    <a:pt x="2133600" y="380999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3809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66800" y="6324600"/>
            <a:ext cx="2133600" cy="38100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55"/>
              </a:spcBef>
            </a:pPr>
            <a:r>
              <a:rPr sz="2400" spc="-5" dirty="0">
                <a:latin typeface="Verdana"/>
                <a:cs typeface="Verdana"/>
              </a:rPr>
              <a:t>PR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=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25/min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6048" y="270763"/>
            <a:ext cx="530225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dirty="0"/>
              <a:t>Екстракардіальні</a:t>
            </a:r>
            <a:r>
              <a:rPr sz="3400" spc="-150" dirty="0"/>
              <a:t> </a:t>
            </a:r>
            <a:r>
              <a:rPr sz="3400" spc="-5" dirty="0"/>
              <a:t>фактори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24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88035" y="1494789"/>
            <a:ext cx="7520305" cy="4700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гіпертиреоз;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B0B0B0"/>
              </a:buClr>
              <a:buFont typeface="Wingdings"/>
              <a:buChar char=""/>
            </a:pPr>
            <a:endParaRPr sz="190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5" dirty="0">
                <a:solidFill>
                  <a:srgbClr val="000099"/>
                </a:solidFill>
                <a:latin typeface="Verdana"/>
                <a:cs typeface="Verdana"/>
              </a:rPr>
              <a:t>пропасниця;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B0B0B0"/>
              </a:buClr>
              <a:buFont typeface="Wingdings"/>
              <a:buChar char=""/>
            </a:pPr>
            <a:endParaRPr sz="1900">
              <a:latin typeface="Verdana"/>
              <a:cs typeface="Verdana"/>
            </a:endParaRPr>
          </a:p>
          <a:p>
            <a:pPr marL="356870" indent="-344805">
              <a:lnSpc>
                <a:spcPts val="215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гостра</a:t>
            </a:r>
            <a:r>
              <a:rPr sz="2000" b="1" spc="4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судинна</a:t>
            </a:r>
            <a:r>
              <a:rPr sz="2000" b="1" spc="-2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недостатність</a:t>
            </a:r>
            <a:r>
              <a:rPr sz="2000" b="1" spc="13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000099"/>
                </a:solidFill>
                <a:latin typeface="Verdana"/>
                <a:cs typeface="Verdana"/>
              </a:rPr>
              <a:t>і</a:t>
            </a:r>
            <a:r>
              <a:rPr sz="2000" b="1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дихальна</a:t>
            </a:r>
            <a:endParaRPr sz="2000">
              <a:latin typeface="Verdana"/>
              <a:cs typeface="Verdana"/>
            </a:endParaRPr>
          </a:p>
          <a:p>
            <a:pPr marL="356870">
              <a:lnSpc>
                <a:spcPts val="2150"/>
              </a:lnSpc>
            </a:pP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недостатність;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анемії;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B0B0B0"/>
              </a:buClr>
              <a:buFont typeface="Wingdings"/>
              <a:buChar char=""/>
            </a:pPr>
            <a:endParaRPr sz="2300">
              <a:latin typeface="Verdana"/>
              <a:cs typeface="Verdana"/>
            </a:endParaRPr>
          </a:p>
          <a:p>
            <a:pPr marL="356870" marR="5080" indent="-344805">
              <a:lnSpc>
                <a:spcPct val="7900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деякі</a:t>
            </a:r>
            <a:r>
              <a:rPr sz="2000" b="1" spc="1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5" dirty="0">
                <a:solidFill>
                  <a:srgbClr val="000099"/>
                </a:solidFill>
                <a:latin typeface="Verdana"/>
                <a:cs typeface="Verdana"/>
              </a:rPr>
              <a:t>варіанти</a:t>
            </a:r>
            <a:r>
              <a:rPr sz="2000" b="1" spc="7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нейроциркуляторної</a:t>
            </a:r>
            <a:r>
              <a:rPr sz="2000" b="1" spc="10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дистонії,</a:t>
            </a:r>
            <a:r>
              <a:rPr sz="2000" b="1" spc="4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що </a:t>
            </a:r>
            <a:r>
              <a:rPr sz="2000" b="1" spc="-66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супроводжуються</a:t>
            </a:r>
            <a:r>
              <a:rPr sz="2000" b="1" spc="-15" dirty="0">
                <a:solidFill>
                  <a:srgbClr val="000099"/>
                </a:solidFill>
                <a:latin typeface="Verdana"/>
                <a:cs typeface="Verdana"/>
              </a:rPr>
              <a:t> активацією</a:t>
            </a:r>
            <a:r>
              <a:rPr sz="2000" b="1" spc="7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САС;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B0B0B0"/>
              </a:buClr>
              <a:buFont typeface="Wingdings"/>
              <a:buChar char=""/>
            </a:pPr>
            <a:endParaRPr sz="2150">
              <a:latin typeface="Verdana"/>
              <a:cs typeface="Verdana"/>
            </a:endParaRPr>
          </a:p>
          <a:p>
            <a:pPr marL="356870" marR="317500" indent="-344805">
              <a:lnSpc>
                <a:spcPct val="8430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застосування</a:t>
            </a:r>
            <a:r>
              <a:rPr sz="2000" b="1" spc="2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деяких лікарських</a:t>
            </a:r>
            <a:r>
              <a:rPr sz="2000" b="1" spc="1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000" b="1" spc="-15" dirty="0">
                <a:solidFill>
                  <a:srgbClr val="000099"/>
                </a:solidFill>
                <a:latin typeface="Verdana"/>
                <a:cs typeface="Verdana"/>
              </a:rPr>
              <a:t>препаратів </a:t>
            </a:r>
            <a:r>
              <a:rPr sz="2000" b="1" spc="-1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990033"/>
                </a:solidFill>
                <a:latin typeface="Verdana"/>
                <a:cs typeface="Verdana"/>
              </a:rPr>
              <a:t>(симпатоміметиків, еуфіліну, кофеїну, </a:t>
            </a:r>
            <a:r>
              <a:rPr sz="1800" b="1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10" dirty="0">
                <a:solidFill>
                  <a:srgbClr val="990033"/>
                </a:solidFill>
                <a:latin typeface="Verdana"/>
                <a:cs typeface="Verdana"/>
              </a:rPr>
              <a:t>глюкокортикоїдів,</a:t>
            </a:r>
            <a:r>
              <a:rPr sz="1800" b="1" spc="6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990033"/>
                </a:solidFill>
                <a:latin typeface="Verdana"/>
                <a:cs typeface="Verdana"/>
              </a:rPr>
              <a:t>периферичних</a:t>
            </a:r>
            <a:r>
              <a:rPr sz="1800" b="1" spc="4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10" dirty="0">
                <a:solidFill>
                  <a:srgbClr val="990033"/>
                </a:solidFill>
                <a:latin typeface="Verdana"/>
                <a:cs typeface="Verdana"/>
              </a:rPr>
              <a:t>вазодилятаторів,</a:t>
            </a:r>
            <a:endParaRPr sz="1800">
              <a:latin typeface="Verdana"/>
              <a:cs typeface="Verdana"/>
            </a:endParaRPr>
          </a:p>
          <a:p>
            <a:pPr marL="356870">
              <a:lnSpc>
                <a:spcPts val="1490"/>
              </a:lnSpc>
            </a:pPr>
            <a:r>
              <a:rPr sz="1800" b="1" spc="-10" dirty="0">
                <a:solidFill>
                  <a:srgbClr val="990033"/>
                </a:solidFill>
                <a:latin typeface="Verdana"/>
                <a:cs typeface="Verdana"/>
              </a:rPr>
              <a:t>блокаторів</a:t>
            </a:r>
            <a:r>
              <a:rPr sz="1800" b="1" spc="6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990033"/>
                </a:solidFill>
                <a:latin typeface="Verdana"/>
                <a:cs typeface="Verdana"/>
              </a:rPr>
              <a:t>повільних</a:t>
            </a:r>
            <a:r>
              <a:rPr sz="1800" b="1" spc="-1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990033"/>
                </a:solidFill>
                <a:latin typeface="Verdana"/>
                <a:cs typeface="Verdana"/>
              </a:rPr>
              <a:t>кальциєвих</a:t>
            </a:r>
            <a:r>
              <a:rPr sz="1800" b="1" spc="-1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990033"/>
                </a:solidFill>
                <a:latin typeface="Verdana"/>
                <a:cs typeface="Verdana"/>
              </a:rPr>
              <a:t>каналів,</a:t>
            </a:r>
            <a:r>
              <a:rPr sz="1800" b="1" spc="-4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990033"/>
                </a:solidFill>
                <a:latin typeface="Verdana"/>
                <a:cs typeface="Verdana"/>
              </a:rPr>
              <a:t>a-</a:t>
            </a:r>
            <a:endParaRPr sz="1800">
              <a:latin typeface="Verdana"/>
              <a:cs typeface="Verdana"/>
            </a:endParaRPr>
          </a:p>
          <a:p>
            <a:pPr marL="356870">
              <a:lnSpc>
                <a:spcPts val="1920"/>
              </a:lnSpc>
            </a:pPr>
            <a:r>
              <a:rPr sz="1800" b="1" spc="-10" dirty="0">
                <a:solidFill>
                  <a:srgbClr val="990033"/>
                </a:solidFill>
                <a:latin typeface="Verdana"/>
                <a:cs typeface="Verdana"/>
              </a:rPr>
              <a:t>адреноблокаторів,</a:t>
            </a:r>
            <a:r>
              <a:rPr sz="1800" b="1" spc="8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990033"/>
                </a:solidFill>
                <a:latin typeface="Verdana"/>
                <a:cs typeface="Verdana"/>
              </a:rPr>
              <a:t>діуретиків,</a:t>
            </a:r>
            <a:r>
              <a:rPr sz="1800" b="1" spc="-6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990033"/>
                </a:solidFill>
                <a:latin typeface="Verdana"/>
                <a:cs typeface="Verdana"/>
              </a:rPr>
              <a:t>курантилу</a:t>
            </a:r>
            <a:r>
              <a:rPr sz="1800" b="1" spc="-1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990033"/>
                </a:solidFill>
                <a:latin typeface="Verdana"/>
                <a:cs typeface="Verdana"/>
              </a:rPr>
              <a:t>і</a:t>
            </a:r>
            <a:r>
              <a:rPr sz="1800" b="1" spc="-4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990033"/>
                </a:solidFill>
                <a:latin typeface="Verdana"/>
                <a:cs typeface="Verdana"/>
              </a:rPr>
              <a:t>т.д.)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7477" y="485393"/>
            <a:ext cx="474726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spc="-5" dirty="0"/>
              <a:t>Інтракадіальні</a:t>
            </a:r>
            <a:r>
              <a:rPr sz="3400" spc="-105" dirty="0"/>
              <a:t> </a:t>
            </a:r>
            <a:r>
              <a:rPr sz="3400" spc="-5" dirty="0"/>
              <a:t>фактори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25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88035" y="1553717"/>
            <a:ext cx="7190740" cy="423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Хронічна</a:t>
            </a:r>
            <a:r>
              <a:rPr sz="2400" b="1" spc="-9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СН;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B0B0B0"/>
              </a:buClr>
              <a:buFont typeface="Wingdings"/>
              <a:buChar char=""/>
            </a:pPr>
            <a:endParaRPr sz="325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Інфаркт</a:t>
            </a:r>
            <a:r>
              <a:rPr sz="2400" b="1" spc="-9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міокарда;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B0B0B0"/>
              </a:buClr>
              <a:buFont typeface="Wingdings"/>
              <a:buChar char=""/>
            </a:pPr>
            <a:endParaRPr sz="325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Тяжкий</a:t>
            </a:r>
            <a:r>
              <a:rPr sz="2400" b="1" spc="-3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напад</a:t>
            </a:r>
            <a:r>
              <a:rPr sz="2400" b="1" spc="-6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стенокардії</a:t>
            </a:r>
            <a:r>
              <a:rPr sz="2400" b="1" spc="-4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у хворих</a:t>
            </a:r>
            <a:r>
              <a:rPr sz="2400" b="1" spc="-11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на</a:t>
            </a:r>
            <a:endParaRPr sz="2400">
              <a:latin typeface="Verdana"/>
              <a:cs typeface="Verdana"/>
            </a:endParaRPr>
          </a:p>
          <a:p>
            <a:pPr marL="356870">
              <a:lnSpc>
                <a:spcPct val="100000"/>
              </a:lnSpc>
            </a:pP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ІХС;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5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Гострий</a:t>
            </a:r>
            <a:r>
              <a:rPr sz="2400" b="1" spc="-16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міокардит;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B0B0B0"/>
              </a:buClr>
              <a:buFont typeface="Wingdings"/>
              <a:buChar char=""/>
            </a:pPr>
            <a:endParaRPr sz="325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Кардіоміопатії</a:t>
            </a:r>
            <a:r>
              <a:rPr sz="2400" b="1" spc="-11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Verdana"/>
                <a:cs typeface="Verdana"/>
              </a:rPr>
              <a:t>та</a:t>
            </a:r>
            <a:r>
              <a:rPr sz="2400" b="1" spc="-5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ін.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6801" y="202514"/>
            <a:ext cx="547878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Синусова</a:t>
            </a:r>
            <a:r>
              <a:rPr sz="4200" spc="-50" dirty="0"/>
              <a:t> </a:t>
            </a:r>
            <a:r>
              <a:rPr sz="4200" dirty="0"/>
              <a:t>брадикардія</a:t>
            </a:r>
            <a:endParaRPr sz="4200"/>
          </a:p>
        </p:txBody>
      </p:sp>
      <p:sp>
        <p:nvSpPr>
          <p:cNvPr id="3" name="object 3"/>
          <p:cNvSpPr txBox="1"/>
          <p:nvPr/>
        </p:nvSpPr>
        <p:spPr>
          <a:xfrm>
            <a:off x="687425" y="1357440"/>
            <a:ext cx="7758430" cy="256603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sz="2400" b="1" spc="-10" dirty="0">
                <a:latin typeface="Verdana"/>
                <a:cs typeface="Verdana"/>
              </a:rPr>
              <a:t>СБ</a:t>
            </a:r>
            <a:r>
              <a:rPr sz="2400" b="1" spc="20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-</a:t>
            </a:r>
            <a:r>
              <a:rPr sz="2400" b="1" spc="-1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зниження</a:t>
            </a:r>
            <a:r>
              <a:rPr sz="2400" b="1" spc="1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частоти</a:t>
            </a:r>
            <a:r>
              <a:rPr sz="2400" b="1" spc="-8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серцевих</a:t>
            </a:r>
            <a:r>
              <a:rPr sz="2400" b="1" spc="-3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скорочень</a:t>
            </a:r>
            <a:endParaRPr sz="2400">
              <a:latin typeface="Verdana"/>
              <a:cs typeface="Verdana"/>
            </a:endParaRPr>
          </a:p>
          <a:p>
            <a:pPr marL="15240" algn="ctr">
              <a:lnSpc>
                <a:spcPct val="100000"/>
              </a:lnSpc>
              <a:spcBef>
                <a:spcPts val="575"/>
              </a:spcBef>
            </a:pPr>
            <a:r>
              <a:rPr sz="2400" b="1" spc="-5" dirty="0">
                <a:solidFill>
                  <a:srgbClr val="FF0000"/>
                </a:solidFill>
                <a:latin typeface="Verdana"/>
                <a:cs typeface="Verdana"/>
              </a:rPr>
              <a:t>нижче</a:t>
            </a:r>
            <a:r>
              <a:rPr sz="2400" b="1" spc="-2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Verdana"/>
                <a:cs typeface="Verdana"/>
              </a:rPr>
              <a:t>за</a:t>
            </a:r>
            <a:r>
              <a:rPr sz="2400" b="1" spc="-2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Verdana"/>
                <a:cs typeface="Verdana"/>
              </a:rPr>
              <a:t>60/хв</a:t>
            </a:r>
            <a:r>
              <a:rPr sz="2400" b="1" dirty="0">
                <a:latin typeface="Verdana"/>
                <a:cs typeface="Verdana"/>
              </a:rPr>
              <a:t>.</a:t>
            </a:r>
            <a:endParaRPr sz="2400">
              <a:latin typeface="Verdana"/>
              <a:cs typeface="Verdana"/>
            </a:endParaRPr>
          </a:p>
          <a:p>
            <a:pPr marL="2427605" marR="678815" indent="-1741170">
              <a:lnSpc>
                <a:spcPct val="100000"/>
              </a:lnSpc>
              <a:spcBef>
                <a:spcPts val="965"/>
              </a:spcBef>
            </a:pPr>
            <a:r>
              <a:rPr sz="2400" b="1" dirty="0">
                <a:latin typeface="Verdana"/>
                <a:cs typeface="Verdana"/>
              </a:rPr>
              <a:t>При</a:t>
            </a:r>
            <a:r>
              <a:rPr sz="2400" b="1" spc="-6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збереженні</a:t>
            </a:r>
            <a:r>
              <a:rPr sz="2400" b="1" spc="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ознак</a:t>
            </a:r>
            <a:r>
              <a:rPr sz="2400" b="1" spc="-4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нормального </a:t>
            </a:r>
            <a:r>
              <a:rPr sz="2400" b="1" spc="-80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синусового</a:t>
            </a:r>
            <a:r>
              <a:rPr sz="2400" b="1" spc="-7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ритму.</a:t>
            </a:r>
            <a:endParaRPr sz="2400">
              <a:latin typeface="Verdana"/>
              <a:cs typeface="Verdana"/>
            </a:endParaRPr>
          </a:p>
          <a:p>
            <a:pPr marL="323850">
              <a:lnSpc>
                <a:spcPct val="100000"/>
              </a:lnSpc>
              <a:spcBef>
                <a:spcPts val="600"/>
              </a:spcBef>
            </a:pPr>
            <a:r>
              <a:rPr sz="2400" b="1" spc="-5" dirty="0">
                <a:latin typeface="Verdana"/>
                <a:cs typeface="Verdana"/>
              </a:rPr>
              <a:t>Зумовлена</a:t>
            </a:r>
            <a:r>
              <a:rPr sz="2400" b="1" spc="-6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зниженням</a:t>
            </a:r>
            <a:r>
              <a:rPr sz="2400" b="1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автоматизму</a:t>
            </a:r>
            <a:r>
              <a:rPr sz="2400" b="1" spc="-7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СА-</a:t>
            </a:r>
            <a:endParaRPr sz="2400">
              <a:latin typeface="Verdana"/>
              <a:cs typeface="Verdana"/>
            </a:endParaRPr>
          </a:p>
          <a:p>
            <a:pPr marL="3500754">
              <a:lnSpc>
                <a:spcPct val="100000"/>
              </a:lnSpc>
            </a:pPr>
            <a:r>
              <a:rPr sz="2400" b="1" spc="-5" dirty="0">
                <a:latin typeface="Verdana"/>
                <a:cs typeface="Verdana"/>
              </a:rPr>
              <a:t>вузла.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0" y="4038600"/>
            <a:ext cx="7239000" cy="1600200"/>
            <a:chOff x="1524000" y="4038600"/>
            <a:chExt cx="7239000" cy="1600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4038600"/>
              <a:ext cx="7162800" cy="1524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4114800"/>
              <a:ext cx="7162800" cy="1524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450594" y="5975096"/>
            <a:ext cx="23037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PR</a:t>
            </a:r>
            <a:r>
              <a:rPr sz="2800" spc="-114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=</a:t>
            </a:r>
            <a:r>
              <a:rPr sz="2800" spc="-8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25/min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26</a:t>
            </a:fld>
            <a:endParaRPr spc="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9952" y="196342"/>
            <a:ext cx="5305425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dirty="0"/>
              <a:t>Екстракардіальні</a:t>
            </a:r>
            <a:r>
              <a:rPr sz="3400" spc="-125" dirty="0"/>
              <a:t> </a:t>
            </a:r>
            <a:r>
              <a:rPr sz="3400" spc="-5" dirty="0"/>
              <a:t>фактори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27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88035" y="1390990"/>
            <a:ext cx="7383780" cy="392811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85"/>
              </a:spcBef>
              <a:buClr>
                <a:srgbClr val="B0B0B0"/>
              </a:buClr>
              <a:buSzPct val="8809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Гіпотиреоз;</a:t>
            </a:r>
            <a:endParaRPr sz="210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790"/>
              </a:spcBef>
              <a:buClr>
                <a:srgbClr val="B0B0B0"/>
              </a:buClr>
              <a:buSzPct val="8809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Підвищення</a:t>
            </a:r>
            <a:r>
              <a:rPr sz="2100" b="1" spc="-10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spc="-5" dirty="0">
                <a:solidFill>
                  <a:srgbClr val="000099"/>
                </a:solidFill>
                <a:latin typeface="Verdana"/>
                <a:cs typeface="Verdana"/>
              </a:rPr>
              <a:t>внутрішньочерепного</a:t>
            </a:r>
            <a:r>
              <a:rPr sz="2100" b="1" spc="-15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тиску;</a:t>
            </a:r>
            <a:endParaRPr sz="2100">
              <a:latin typeface="Verdana"/>
              <a:cs typeface="Verdana"/>
            </a:endParaRPr>
          </a:p>
          <a:p>
            <a:pPr marL="356870" indent="-344805">
              <a:lnSpc>
                <a:spcPts val="2255"/>
              </a:lnSpc>
              <a:spcBef>
                <a:spcPts val="795"/>
              </a:spcBef>
              <a:buClr>
                <a:srgbClr val="B0B0B0"/>
              </a:buClr>
              <a:buSzPct val="8809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b="1" spc="-5" dirty="0">
                <a:solidFill>
                  <a:srgbClr val="000099"/>
                </a:solidFill>
                <a:latin typeface="Verdana"/>
                <a:cs typeface="Verdana"/>
              </a:rPr>
              <a:t>Передозування</a:t>
            </a:r>
            <a:r>
              <a:rPr sz="2100" b="1" spc="-14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ЛЗ</a:t>
            </a:r>
            <a:r>
              <a:rPr sz="2100" b="1" spc="-6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(b-адреноблокаторів,</a:t>
            </a:r>
            <a:endParaRPr sz="2100">
              <a:latin typeface="Verdana"/>
              <a:cs typeface="Verdana"/>
            </a:endParaRPr>
          </a:p>
          <a:p>
            <a:pPr marL="356870">
              <a:lnSpc>
                <a:spcPts val="2255"/>
              </a:lnSpc>
            </a:pP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серцевих</a:t>
            </a:r>
            <a:r>
              <a:rPr sz="2100" b="1" spc="-15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глікозидів,</a:t>
            </a:r>
            <a:r>
              <a:rPr sz="2100" b="1" spc="-12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верапамілу</a:t>
            </a:r>
            <a:r>
              <a:rPr sz="2100" b="1" spc="-12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spc="5" dirty="0">
                <a:solidFill>
                  <a:srgbClr val="000099"/>
                </a:solidFill>
                <a:latin typeface="Verdana"/>
                <a:cs typeface="Verdana"/>
              </a:rPr>
              <a:t>та</a:t>
            </a:r>
            <a:r>
              <a:rPr sz="2100" b="1" spc="-8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ін.);</a:t>
            </a:r>
            <a:endParaRPr sz="2100">
              <a:latin typeface="Verdana"/>
              <a:cs typeface="Verdana"/>
            </a:endParaRPr>
          </a:p>
          <a:p>
            <a:pPr marL="356870" marR="972819" indent="-344805">
              <a:lnSpc>
                <a:spcPts val="2310"/>
              </a:lnSpc>
              <a:spcBef>
                <a:spcPts val="930"/>
              </a:spcBef>
              <a:buClr>
                <a:srgbClr val="B0B0B0"/>
              </a:buClr>
              <a:buSzPct val="8809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Деякі</a:t>
            </a:r>
            <a:r>
              <a:rPr sz="2100" b="1" spc="-5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інфекції</a:t>
            </a:r>
            <a:r>
              <a:rPr sz="2100" b="1" spc="-12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spc="-5" dirty="0">
                <a:solidFill>
                  <a:srgbClr val="000099"/>
                </a:solidFill>
                <a:latin typeface="Verdana"/>
                <a:cs typeface="Verdana"/>
              </a:rPr>
              <a:t>(вірусний</a:t>
            </a:r>
            <a:r>
              <a:rPr sz="2100" b="1" spc="-13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гепатит,</a:t>
            </a:r>
            <a:r>
              <a:rPr sz="2100" b="1" spc="-9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spc="5" dirty="0">
                <a:solidFill>
                  <a:srgbClr val="000099"/>
                </a:solidFill>
                <a:latin typeface="Verdana"/>
                <a:cs typeface="Verdana"/>
              </a:rPr>
              <a:t>грип, </a:t>
            </a:r>
            <a:r>
              <a:rPr sz="2100" b="1" spc="-70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черевний</a:t>
            </a:r>
            <a:r>
              <a:rPr sz="2100" b="1" spc="-10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тиф,</a:t>
            </a:r>
            <a:r>
              <a:rPr sz="2100" b="1" spc="-7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spc="-5" dirty="0">
                <a:solidFill>
                  <a:srgbClr val="000099"/>
                </a:solidFill>
                <a:latin typeface="Verdana"/>
                <a:cs typeface="Verdana"/>
              </a:rPr>
              <a:t>сепсис);</a:t>
            </a:r>
            <a:endParaRPr sz="210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770"/>
              </a:spcBef>
              <a:buClr>
                <a:srgbClr val="B0B0B0"/>
              </a:buClr>
              <a:buSzPct val="8809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b="1" spc="-5" dirty="0">
                <a:solidFill>
                  <a:srgbClr val="000099"/>
                </a:solidFill>
                <a:latin typeface="Verdana"/>
                <a:cs typeface="Verdana"/>
              </a:rPr>
              <a:t>Гіперкальціємія</a:t>
            </a:r>
            <a:r>
              <a:rPr sz="2100" b="1" spc="-11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spc="5" dirty="0">
                <a:solidFill>
                  <a:srgbClr val="000099"/>
                </a:solidFill>
                <a:latin typeface="Verdana"/>
                <a:cs typeface="Verdana"/>
              </a:rPr>
              <a:t>або</a:t>
            </a:r>
            <a:r>
              <a:rPr sz="2100" b="1" spc="-4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виражена</a:t>
            </a:r>
            <a:r>
              <a:rPr sz="2100" b="1" spc="-10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spc="-5" dirty="0">
                <a:solidFill>
                  <a:srgbClr val="000099"/>
                </a:solidFill>
                <a:latin typeface="Verdana"/>
                <a:cs typeface="Verdana"/>
              </a:rPr>
              <a:t>гіперкаліємія;</a:t>
            </a:r>
            <a:endParaRPr sz="210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795"/>
              </a:spcBef>
              <a:buClr>
                <a:srgbClr val="B0B0B0"/>
              </a:buClr>
              <a:buSzPct val="8809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b="1" spc="-5" dirty="0">
                <a:solidFill>
                  <a:srgbClr val="000099"/>
                </a:solidFill>
                <a:latin typeface="Verdana"/>
                <a:cs typeface="Verdana"/>
              </a:rPr>
              <a:t>Метаболічний</a:t>
            </a:r>
            <a:r>
              <a:rPr sz="2100" b="1" spc="-114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алкалоз;</a:t>
            </a:r>
            <a:endParaRPr sz="210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790"/>
              </a:spcBef>
              <a:buClr>
                <a:srgbClr val="B0B0B0"/>
              </a:buClr>
              <a:buSzPct val="8809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b="1" spc="-5" dirty="0">
                <a:solidFill>
                  <a:srgbClr val="000099"/>
                </a:solidFill>
                <a:latin typeface="Verdana"/>
                <a:cs typeface="Verdana"/>
              </a:rPr>
              <a:t>Обтураційна</a:t>
            </a:r>
            <a:r>
              <a:rPr sz="2100" b="1" spc="-16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жовтяниця;</a:t>
            </a:r>
            <a:endParaRPr sz="210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820"/>
              </a:spcBef>
              <a:buClr>
                <a:srgbClr val="B0B0B0"/>
              </a:buClr>
              <a:buSzPct val="8809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Гіпотермія</a:t>
            </a:r>
            <a:r>
              <a:rPr sz="2100" b="1" spc="-16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spc="5" dirty="0">
                <a:solidFill>
                  <a:srgbClr val="000099"/>
                </a:solidFill>
                <a:latin typeface="Verdana"/>
                <a:cs typeface="Verdana"/>
              </a:rPr>
              <a:t>та</a:t>
            </a:r>
            <a:r>
              <a:rPr sz="2100" b="1" spc="-9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000099"/>
                </a:solidFill>
                <a:latin typeface="Verdana"/>
                <a:cs typeface="Verdana"/>
              </a:rPr>
              <a:t>ін.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0732" y="548767"/>
            <a:ext cx="498475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spc="-10" dirty="0"/>
              <a:t>Інтракардіальні</a:t>
            </a:r>
            <a:r>
              <a:rPr sz="3400" spc="-55" dirty="0"/>
              <a:t> </a:t>
            </a:r>
            <a:r>
              <a:rPr sz="3400" spc="-5" dirty="0"/>
              <a:t>фактори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28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88035" y="1553717"/>
            <a:ext cx="7048500" cy="3364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1350010" indent="-344805">
              <a:lnSpc>
                <a:spcPct val="100000"/>
              </a:lnSpc>
              <a:spcBef>
                <a:spcPts val="100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Органічне</a:t>
            </a:r>
            <a:r>
              <a:rPr sz="2400" b="1" spc="-8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або</a:t>
            </a:r>
            <a:r>
              <a:rPr sz="2400" b="1" spc="-6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функціональне </a:t>
            </a:r>
            <a:r>
              <a:rPr sz="2400" b="1" spc="-80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ушкодження</a:t>
            </a:r>
            <a:r>
              <a:rPr sz="2400" b="1" spc="-1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АВ-узла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B0B0B0"/>
              </a:buClr>
              <a:buFont typeface="Wingdings"/>
              <a:buChar char=""/>
            </a:pPr>
            <a:endParaRPr sz="325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dirty="0">
                <a:solidFill>
                  <a:srgbClr val="000099"/>
                </a:solidFill>
                <a:latin typeface="Verdana"/>
                <a:cs typeface="Verdana"/>
              </a:rPr>
              <a:t>Інфаркт</a:t>
            </a:r>
            <a:r>
              <a:rPr sz="2400" b="1" spc="-9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міокарда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B0B0B0"/>
              </a:buClr>
              <a:buFont typeface="Wingdings"/>
              <a:buChar char=""/>
            </a:pPr>
            <a:endParaRPr sz="325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Атеросклеротичний</a:t>
            </a:r>
            <a:r>
              <a:rPr sz="2400" b="1" spc="-11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кардіосклероз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B0B0B0"/>
              </a:buClr>
              <a:buFont typeface="Wingdings"/>
              <a:buChar char=""/>
            </a:pPr>
            <a:endParaRPr sz="3250">
              <a:latin typeface="Verdana"/>
              <a:cs typeface="Verdana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Післяінфарктний</a:t>
            </a:r>
            <a:r>
              <a:rPr sz="2400" b="1" spc="-9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кардіосклероз</a:t>
            </a:r>
            <a:r>
              <a:rPr sz="2400" b="1" spc="-2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Verdana"/>
                <a:cs typeface="Verdana"/>
              </a:rPr>
              <a:t>та</a:t>
            </a:r>
            <a:r>
              <a:rPr sz="2400" b="1" spc="-3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Verdana"/>
                <a:cs typeface="Verdana"/>
              </a:rPr>
              <a:t>ін.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0661" y="361010"/>
            <a:ext cx="7800340" cy="153733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5"/>
              </a:spcBef>
            </a:pPr>
            <a:r>
              <a:rPr sz="3300" dirty="0"/>
              <a:t>Синусову</a:t>
            </a:r>
            <a:r>
              <a:rPr sz="3300" spc="-90" dirty="0"/>
              <a:t> </a:t>
            </a:r>
            <a:r>
              <a:rPr sz="3300" dirty="0"/>
              <a:t>брадикардію</a:t>
            </a:r>
            <a:r>
              <a:rPr sz="3300" spc="-105" dirty="0"/>
              <a:t> </a:t>
            </a:r>
            <a:r>
              <a:rPr sz="3300" dirty="0"/>
              <a:t>слід</a:t>
            </a:r>
            <a:endParaRPr sz="3300"/>
          </a:p>
          <a:p>
            <a:pPr marL="12065" marR="5080" algn="ctr">
              <a:lnSpc>
                <a:spcPct val="100000"/>
              </a:lnSpc>
            </a:pPr>
            <a:r>
              <a:rPr sz="3300" dirty="0"/>
              <a:t>диференціювати</a:t>
            </a:r>
            <a:r>
              <a:rPr sz="3300" spc="-90" dirty="0"/>
              <a:t> </a:t>
            </a:r>
            <a:r>
              <a:rPr sz="3300" spc="5" dirty="0"/>
              <a:t>з</a:t>
            </a:r>
            <a:r>
              <a:rPr sz="3300" spc="-30" dirty="0"/>
              <a:t> </a:t>
            </a:r>
            <a:r>
              <a:rPr sz="3300" dirty="0"/>
              <a:t>іншими</a:t>
            </a:r>
            <a:r>
              <a:rPr sz="3300" spc="-55" dirty="0"/>
              <a:t> </a:t>
            </a:r>
            <a:r>
              <a:rPr sz="3300" spc="-5" dirty="0"/>
              <a:t>порушеннями </a:t>
            </a:r>
            <a:r>
              <a:rPr sz="3300" spc="-810" dirty="0"/>
              <a:t> </a:t>
            </a:r>
            <a:r>
              <a:rPr sz="3300" spc="5" dirty="0"/>
              <a:t>ритму:</a:t>
            </a:r>
            <a:endParaRPr sz="33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29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2127630"/>
            <a:ext cx="6565900" cy="171513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56870" marR="5080" indent="-344805">
              <a:lnSpc>
                <a:spcPts val="2300"/>
              </a:lnSpc>
              <a:spcBef>
                <a:spcPts val="660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  <a:tab pos="4713605" algn="l"/>
              </a:tabLst>
            </a:pP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Повільний</a:t>
            </a:r>
            <a:r>
              <a:rPr sz="240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Verdana"/>
                <a:cs typeface="Verdana"/>
              </a:rPr>
              <a:t>заміщуючий	</a:t>
            </a: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ритм</a:t>
            </a:r>
            <a:r>
              <a:rPr sz="2400" b="1" spc="-15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з</a:t>
            </a:r>
            <a:r>
              <a:rPr sz="2400" b="1" spc="-7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АВ- </a:t>
            </a:r>
            <a:r>
              <a:rPr sz="2400" b="1" spc="-80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Verdana"/>
                <a:cs typeface="Verdana"/>
              </a:rPr>
              <a:t>з’єднання;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B0B0B0"/>
              </a:buClr>
              <a:buFont typeface="Wingdings"/>
              <a:buChar char=""/>
            </a:pPr>
            <a:endParaRPr sz="2150">
              <a:latin typeface="Verdana"/>
              <a:cs typeface="Verdana"/>
            </a:endParaRPr>
          </a:p>
          <a:p>
            <a:pPr marL="356870" indent="-344805">
              <a:lnSpc>
                <a:spcPts val="2735"/>
              </a:lnSpc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Повільний</a:t>
            </a:r>
            <a:r>
              <a:rPr sz="2400" b="1" spc="-19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Verdana"/>
                <a:cs typeface="Verdana"/>
              </a:rPr>
              <a:t>заміщуючий</a:t>
            </a:r>
            <a:endParaRPr sz="2400">
              <a:latin typeface="Verdana"/>
              <a:cs typeface="Verdana"/>
            </a:endParaRPr>
          </a:p>
          <a:p>
            <a:pPr marL="356870">
              <a:lnSpc>
                <a:spcPts val="2735"/>
              </a:lnSpc>
            </a:pP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ідіовентрикулярний</a:t>
            </a:r>
            <a:r>
              <a:rPr sz="2400" b="1" spc="-12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Verdana"/>
                <a:cs typeface="Verdana"/>
              </a:rPr>
              <a:t>ритм;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4179570"/>
            <a:ext cx="654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5" dirty="0">
                <a:solidFill>
                  <a:srgbClr val="0000FF"/>
                </a:solidFill>
                <a:latin typeface="Verdana"/>
                <a:cs typeface="Verdana"/>
              </a:rPr>
              <a:t>Синоатріальна</a:t>
            </a:r>
            <a:r>
              <a:rPr sz="2400" b="1" spc="-11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блокада</a:t>
            </a:r>
            <a:r>
              <a:rPr sz="2400" b="1" spc="-3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spc="5" dirty="0">
                <a:solidFill>
                  <a:srgbClr val="0000FF"/>
                </a:solidFill>
                <a:latin typeface="Verdana"/>
                <a:cs typeface="Verdana"/>
              </a:rPr>
              <a:t>II</a:t>
            </a:r>
            <a:r>
              <a:rPr sz="2400" b="1" spc="-2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Verdana"/>
                <a:cs typeface="Verdana"/>
              </a:rPr>
              <a:t>ступеню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84160" y="4179570"/>
            <a:ext cx="901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2</a:t>
            </a:r>
            <a:r>
              <a:rPr sz="240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:</a:t>
            </a:r>
            <a:r>
              <a:rPr sz="2400" b="1" spc="-10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Verdana"/>
                <a:cs typeface="Verdana"/>
              </a:rPr>
              <a:t>1;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635" y="4911344"/>
            <a:ext cx="4742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АВ-блокада</a:t>
            </a:r>
            <a:r>
              <a:rPr sz="2400" b="1" spc="-114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0000FF"/>
                </a:solidFill>
                <a:latin typeface="Verdana"/>
                <a:cs typeface="Verdana"/>
              </a:rPr>
              <a:t>III</a:t>
            </a:r>
            <a:r>
              <a:rPr sz="2400" b="1" spc="-5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Verdana"/>
                <a:cs typeface="Verdana"/>
              </a:rPr>
              <a:t>ступеню.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2570" y="169875"/>
            <a:ext cx="3573779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spc="-5" dirty="0"/>
              <a:t>Синусова</a:t>
            </a:r>
            <a:r>
              <a:rPr sz="3400" spc="-135" dirty="0"/>
              <a:t> </a:t>
            </a:r>
            <a:r>
              <a:rPr sz="3400" dirty="0"/>
              <a:t>аритмія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30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66115" y="1125092"/>
            <a:ext cx="7965440" cy="416369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984885" marR="5080" indent="-972819">
              <a:lnSpc>
                <a:spcPts val="2300"/>
              </a:lnSpc>
              <a:spcBef>
                <a:spcPts val="660"/>
              </a:spcBef>
            </a:pPr>
            <a:r>
              <a:rPr sz="2400" b="1" spc="-275" dirty="0">
                <a:solidFill>
                  <a:srgbClr val="000099"/>
                </a:solidFill>
                <a:latin typeface="Arial"/>
                <a:cs typeface="Arial"/>
              </a:rPr>
              <a:t>Синусовою</a:t>
            </a:r>
            <a:r>
              <a:rPr sz="2400" b="1" spc="-2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000099"/>
                </a:solidFill>
                <a:latin typeface="Arial"/>
                <a:cs typeface="Arial"/>
              </a:rPr>
              <a:t>аритмією</a:t>
            </a:r>
            <a:r>
              <a:rPr sz="2400" b="1" spc="-3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0099"/>
                </a:solidFill>
                <a:latin typeface="Arial"/>
                <a:cs typeface="Arial"/>
              </a:rPr>
              <a:t>(СА)</a:t>
            </a:r>
            <a:r>
              <a:rPr sz="2400" b="1" spc="-2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000099"/>
                </a:solidFill>
                <a:latin typeface="Arial"/>
                <a:cs typeface="Arial"/>
              </a:rPr>
              <a:t>називають</a:t>
            </a:r>
            <a:r>
              <a:rPr sz="2400" b="1" spc="-3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000099"/>
                </a:solidFill>
                <a:latin typeface="Arial"/>
                <a:cs typeface="Arial"/>
              </a:rPr>
              <a:t>неправильний</a:t>
            </a:r>
            <a:r>
              <a:rPr sz="2400" b="1" spc="-3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000099"/>
                </a:solidFill>
                <a:latin typeface="Arial"/>
                <a:cs typeface="Arial"/>
              </a:rPr>
              <a:t>синусовий </a:t>
            </a:r>
            <a:r>
              <a:rPr sz="2400" b="1" spc="-6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0099"/>
                </a:solidFill>
                <a:latin typeface="Arial"/>
                <a:cs typeface="Arial"/>
              </a:rPr>
              <a:t>ритм,</a:t>
            </a:r>
            <a:r>
              <a:rPr sz="2400" b="1" spc="-3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85" dirty="0">
                <a:solidFill>
                  <a:srgbClr val="000099"/>
                </a:solidFill>
                <a:latin typeface="Arial"/>
                <a:cs typeface="Arial"/>
              </a:rPr>
              <a:t>що</a:t>
            </a:r>
            <a:r>
              <a:rPr sz="2400" b="1" spc="-40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000099"/>
                </a:solidFill>
                <a:latin typeface="Arial"/>
                <a:cs typeface="Arial"/>
              </a:rPr>
              <a:t>характеризується</a:t>
            </a:r>
            <a:r>
              <a:rPr sz="2400" b="1" spc="-3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45" dirty="0">
                <a:solidFill>
                  <a:srgbClr val="000099"/>
                </a:solidFill>
                <a:latin typeface="Arial"/>
                <a:cs typeface="Arial"/>
              </a:rPr>
              <a:t>періодами </a:t>
            </a:r>
            <a:r>
              <a:rPr sz="2400" b="1" spc="-250" dirty="0">
                <a:solidFill>
                  <a:srgbClr val="000099"/>
                </a:solidFill>
                <a:latin typeface="Arial"/>
                <a:cs typeface="Arial"/>
              </a:rPr>
              <a:t>почащення</a:t>
            </a:r>
            <a:r>
              <a:rPr sz="2400" b="1" spc="-409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endParaRPr sz="2400">
              <a:latin typeface="Arial"/>
              <a:cs typeface="Arial"/>
            </a:endParaRPr>
          </a:p>
          <a:p>
            <a:pPr marL="2872105">
              <a:lnSpc>
                <a:spcPts val="2330"/>
              </a:lnSpc>
            </a:pPr>
            <a:r>
              <a:rPr sz="2400" b="1" spc="-330" dirty="0">
                <a:solidFill>
                  <a:srgbClr val="000099"/>
                </a:solidFill>
                <a:latin typeface="Arial"/>
                <a:cs typeface="Arial"/>
              </a:rPr>
              <a:t>у</a:t>
            </a:r>
            <a:r>
              <a:rPr sz="2400" b="1" spc="-275" dirty="0">
                <a:solidFill>
                  <a:srgbClr val="000099"/>
                </a:solidFill>
                <a:latin typeface="Arial"/>
                <a:cs typeface="Arial"/>
              </a:rPr>
              <a:t>п</a:t>
            </a:r>
            <a:r>
              <a:rPr sz="2400" b="1" spc="-27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400" b="1" spc="-280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400" b="1" spc="-260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400" b="1" spc="-229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400" b="1" spc="-254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400" b="1" spc="-27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400" b="1" spc="-23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400" b="1" spc="-250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400" b="1" spc="-27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400" b="1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400" b="1" spc="-2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45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400" b="1" spc="-254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400" b="1" spc="-265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400" b="1" spc="-385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400" b="1" spc="-475" dirty="0">
                <a:solidFill>
                  <a:srgbClr val="000099"/>
                </a:solidFill>
                <a:latin typeface="Arial"/>
                <a:cs typeface="Arial"/>
              </a:rPr>
              <a:t>у.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50">
              <a:latin typeface="Arial"/>
              <a:cs typeface="Arial"/>
            </a:endParaRPr>
          </a:p>
          <a:p>
            <a:pPr marL="2024380" marR="252729" indent="-1737995">
              <a:lnSpc>
                <a:spcPct val="79200"/>
              </a:lnSpc>
            </a:pP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ин</a:t>
            </a:r>
            <a:r>
              <a:rPr sz="2400" b="1" spc="-40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30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400" b="1" spc="-2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тм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2400" b="1" spc="-3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ви</a:t>
            </a:r>
            <a:r>
              <a:rPr sz="2400" b="1" spc="-22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є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2400" b="1" spc="-3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60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2400" b="1" spc="-35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2400" b="1" spc="-305" dirty="0">
                <a:solidFill>
                  <a:srgbClr val="FF0000"/>
                </a:solidFill>
                <a:latin typeface="Arial"/>
                <a:cs typeface="Arial"/>
              </a:rPr>
              <a:t> у</a:t>
            </a:r>
            <a:r>
              <a:rPr sz="2400" b="1" spc="-29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30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ор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м  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spc="-33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сі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395" dirty="0">
                <a:solidFill>
                  <a:srgbClr val="FF0000"/>
                </a:solidFill>
                <a:latin typeface="Arial"/>
                <a:cs typeface="Arial"/>
              </a:rPr>
              <a:t> СА</a:t>
            </a:r>
            <a:r>
              <a:rPr sz="2400" b="1" spc="-15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ву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2400" b="1" spc="-204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2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310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2400" b="1" spc="-33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spc="-470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400" b="1" spc="-19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16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326390" marR="570230" indent="-274320">
              <a:lnSpc>
                <a:spcPct val="80000"/>
              </a:lnSpc>
              <a:spcBef>
                <a:spcPts val="600"/>
              </a:spcBef>
              <a:buAutoNum type="arabicParenR"/>
              <a:tabLst>
                <a:tab pos="327025" algn="l"/>
              </a:tabLst>
            </a:pPr>
            <a:r>
              <a:rPr sz="2400" b="1" spc="-254" dirty="0">
                <a:solidFill>
                  <a:srgbClr val="0000FF"/>
                </a:solidFill>
                <a:latin typeface="Arial"/>
                <a:cs typeface="Arial"/>
              </a:rPr>
              <a:t>рефлекторної</a:t>
            </a:r>
            <a:r>
              <a:rPr sz="2400" b="1" spc="-2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15" dirty="0">
                <a:solidFill>
                  <a:srgbClr val="0000FF"/>
                </a:solidFill>
                <a:latin typeface="Arial"/>
                <a:cs typeface="Arial"/>
              </a:rPr>
              <a:t>зміни</a:t>
            </a:r>
            <a:r>
              <a:rPr sz="2400" b="1" spc="-3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0000FF"/>
                </a:solidFill>
                <a:latin typeface="Arial"/>
                <a:cs typeface="Arial"/>
              </a:rPr>
              <a:t>тонусу</a:t>
            </a:r>
            <a:r>
              <a:rPr sz="2400" b="1" spc="-3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70" dirty="0">
                <a:solidFill>
                  <a:srgbClr val="0000FF"/>
                </a:solidFill>
                <a:latin typeface="Arial"/>
                <a:cs typeface="Arial"/>
              </a:rPr>
              <a:t>блукаючого</a:t>
            </a:r>
            <a:r>
              <a:rPr sz="2400" b="1" spc="-3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20" dirty="0">
                <a:solidFill>
                  <a:srgbClr val="0000FF"/>
                </a:solidFill>
                <a:latin typeface="Arial"/>
                <a:cs typeface="Arial"/>
              </a:rPr>
              <a:t>нерва</a:t>
            </a:r>
            <a:r>
              <a:rPr sz="2400" b="1" spc="-3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в</a:t>
            </a:r>
            <a:r>
              <a:rPr sz="2400" b="1" spc="-3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90" dirty="0">
                <a:solidFill>
                  <a:srgbClr val="0000FF"/>
                </a:solidFill>
                <a:latin typeface="Arial"/>
                <a:cs typeface="Arial"/>
              </a:rPr>
              <a:t>зв’язку</a:t>
            </a:r>
            <a:r>
              <a:rPr sz="2400" b="1" spc="-3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з </a:t>
            </a:r>
            <a:r>
              <a:rPr sz="2400" b="1" spc="-6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0000FF"/>
                </a:solidFill>
                <a:latin typeface="Arial"/>
                <a:cs typeface="Arial"/>
              </a:rPr>
              <a:t>фазами</a:t>
            </a:r>
            <a:r>
              <a:rPr sz="2400" b="1" spc="-3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15" dirty="0">
                <a:solidFill>
                  <a:srgbClr val="0000FF"/>
                </a:solidFill>
                <a:latin typeface="Arial"/>
                <a:cs typeface="Arial"/>
              </a:rPr>
              <a:t>дихання;</a:t>
            </a:r>
            <a:endParaRPr sz="2400">
              <a:latin typeface="Arial"/>
              <a:cs typeface="Arial"/>
            </a:endParaRPr>
          </a:p>
          <a:p>
            <a:pPr marL="344805" indent="-293370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45440" algn="l"/>
              </a:tabLst>
            </a:pPr>
            <a:r>
              <a:rPr sz="2400" b="1" spc="-229" dirty="0">
                <a:solidFill>
                  <a:srgbClr val="0000FF"/>
                </a:solidFill>
                <a:latin typeface="Arial"/>
                <a:cs typeface="Arial"/>
              </a:rPr>
              <a:t>самодовільної</a:t>
            </a:r>
            <a:r>
              <a:rPr sz="2400" b="1" spc="-4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15" dirty="0">
                <a:solidFill>
                  <a:srgbClr val="0000FF"/>
                </a:solidFill>
                <a:latin typeface="Arial"/>
                <a:cs typeface="Arial"/>
              </a:rPr>
              <a:t>зміни</a:t>
            </a:r>
            <a:r>
              <a:rPr sz="2400" b="1" spc="-3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0000FF"/>
                </a:solidFill>
                <a:latin typeface="Arial"/>
                <a:cs typeface="Arial"/>
              </a:rPr>
              <a:t>тонусу</a:t>
            </a:r>
            <a:r>
              <a:rPr sz="2400" b="1" spc="-3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90" dirty="0">
                <a:solidFill>
                  <a:srgbClr val="0000FF"/>
                </a:solidFill>
                <a:latin typeface="Arial"/>
                <a:cs typeface="Arial"/>
              </a:rPr>
              <a:t>n.vagi</a:t>
            </a:r>
            <a:r>
              <a:rPr sz="2400" b="1" spc="-2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60" dirty="0">
                <a:solidFill>
                  <a:srgbClr val="0000FF"/>
                </a:solidFill>
                <a:latin typeface="Arial"/>
                <a:cs typeface="Arial"/>
              </a:rPr>
              <a:t>без</a:t>
            </a:r>
            <a:r>
              <a:rPr sz="2400" b="1" spc="-3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95" dirty="0">
                <a:solidFill>
                  <a:srgbClr val="0000FF"/>
                </a:solidFill>
                <a:latin typeface="Arial"/>
                <a:cs typeface="Arial"/>
              </a:rPr>
              <a:t>з’вязку</a:t>
            </a:r>
            <a:r>
              <a:rPr sz="2400" b="1" spc="-3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з</a:t>
            </a:r>
            <a:r>
              <a:rPr sz="2400" b="1" spc="-3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0000FF"/>
                </a:solidFill>
                <a:latin typeface="Arial"/>
                <a:cs typeface="Arial"/>
              </a:rPr>
              <a:t>диханням;</a:t>
            </a:r>
            <a:endParaRPr sz="2400">
              <a:latin typeface="Arial"/>
              <a:cs typeface="Arial"/>
            </a:endParaRPr>
          </a:p>
          <a:p>
            <a:pPr marL="344805" indent="-293370">
              <a:lnSpc>
                <a:spcPct val="100000"/>
              </a:lnSpc>
              <a:buAutoNum type="arabicParenR"/>
              <a:tabLst>
                <a:tab pos="345440" algn="l"/>
              </a:tabLst>
            </a:pPr>
            <a:r>
              <a:rPr sz="2400" b="1" spc="-270" dirty="0">
                <a:solidFill>
                  <a:srgbClr val="0000FF"/>
                </a:solidFill>
                <a:latin typeface="Arial"/>
                <a:cs typeface="Arial"/>
              </a:rPr>
              <a:t>ор</a:t>
            </a:r>
            <a:r>
              <a:rPr sz="2400" b="1" spc="-210" dirty="0">
                <a:solidFill>
                  <a:srgbClr val="0000FF"/>
                </a:solidFill>
                <a:latin typeface="Arial"/>
                <a:cs typeface="Arial"/>
              </a:rPr>
              <a:t>га</a:t>
            </a:r>
            <a:r>
              <a:rPr sz="2400" b="1" spc="-28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2400" b="1" spc="-215" dirty="0">
                <a:solidFill>
                  <a:srgbClr val="0000FF"/>
                </a:solidFill>
                <a:latin typeface="Arial"/>
                <a:cs typeface="Arial"/>
              </a:rPr>
              <a:t>і</a:t>
            </a:r>
            <a:r>
              <a:rPr sz="2400" b="1" spc="-220" dirty="0">
                <a:solidFill>
                  <a:srgbClr val="0000FF"/>
                </a:solidFill>
                <a:latin typeface="Arial"/>
                <a:cs typeface="Arial"/>
              </a:rPr>
              <a:t>ч</a:t>
            </a:r>
            <a:r>
              <a:rPr sz="2400" b="1" spc="-229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2400" b="1" spc="-225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2400" b="1" spc="-229" dirty="0">
                <a:solidFill>
                  <a:srgbClr val="0000FF"/>
                </a:solidFill>
                <a:latin typeface="Arial"/>
                <a:cs typeface="Arial"/>
              </a:rPr>
              <a:t>г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2400" b="1" spc="-43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355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2400" b="1" spc="-270" dirty="0">
                <a:solidFill>
                  <a:srgbClr val="0000FF"/>
                </a:solidFill>
                <a:latin typeface="Arial"/>
                <a:cs typeface="Arial"/>
              </a:rPr>
              <a:t>р</a:t>
            </a:r>
            <a:r>
              <a:rPr sz="2400" b="1" spc="-260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2400" b="1" spc="-315" dirty="0">
                <a:solidFill>
                  <a:srgbClr val="0000FF"/>
                </a:solidFill>
                <a:latin typeface="Arial"/>
                <a:cs typeface="Arial"/>
              </a:rPr>
              <a:t>ж</a:t>
            </a:r>
            <a:r>
              <a:rPr sz="2400" b="1" spc="-254" dirty="0">
                <a:solidFill>
                  <a:srgbClr val="0000FF"/>
                </a:solidFill>
                <a:latin typeface="Arial"/>
                <a:cs typeface="Arial"/>
              </a:rPr>
              <a:t>е</a:t>
            </a:r>
            <a:r>
              <a:rPr sz="2400" b="1" spc="-275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2400" b="1" spc="-28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я</a:t>
            </a:r>
            <a:r>
              <a:rPr sz="2400" b="1" spc="-2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395" dirty="0">
                <a:solidFill>
                  <a:srgbClr val="0000FF"/>
                </a:solidFill>
                <a:latin typeface="Arial"/>
                <a:cs typeface="Arial"/>
              </a:rPr>
              <a:t>СА</a:t>
            </a:r>
            <a:r>
              <a:rPr sz="2400" b="1" spc="-155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2400" b="1" spc="-300" dirty="0">
                <a:solidFill>
                  <a:srgbClr val="0000FF"/>
                </a:solidFill>
                <a:latin typeface="Arial"/>
                <a:cs typeface="Arial"/>
              </a:rPr>
              <a:t>в</a:t>
            </a:r>
            <a:r>
              <a:rPr sz="2400" b="1" spc="-280" dirty="0">
                <a:solidFill>
                  <a:srgbClr val="0000FF"/>
                </a:solidFill>
                <a:latin typeface="Arial"/>
                <a:cs typeface="Arial"/>
              </a:rPr>
              <a:t>у</a:t>
            </a:r>
            <a:r>
              <a:rPr sz="2400" b="1" spc="-260" dirty="0">
                <a:solidFill>
                  <a:srgbClr val="0000FF"/>
                </a:solidFill>
                <a:latin typeface="Arial"/>
                <a:cs typeface="Arial"/>
              </a:rPr>
              <a:t>з</a:t>
            </a:r>
            <a:r>
              <a:rPr sz="2400" b="1" spc="-235" dirty="0">
                <a:solidFill>
                  <a:srgbClr val="0000FF"/>
                </a:solidFill>
                <a:latin typeface="Arial"/>
                <a:cs typeface="Arial"/>
              </a:rPr>
              <a:t>ла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Розрізняють</a:t>
            </a:r>
            <a:r>
              <a:rPr sz="2400" b="1" spc="-3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дихальну</a:t>
            </a:r>
            <a:r>
              <a:rPr sz="2400" b="1" spc="-3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spc="-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недихальну</a:t>
            </a:r>
            <a:r>
              <a:rPr sz="2400" b="1" spc="-3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форми</a:t>
            </a:r>
            <a:r>
              <a:rPr sz="2400" b="1" spc="-2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синусової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аритмії.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5217" rIns="0" bIns="0" rtlCol="0">
            <a:spAutoFit/>
          </a:bodyPr>
          <a:lstStyle/>
          <a:p>
            <a:pPr marL="314325" algn="ctr">
              <a:lnSpc>
                <a:spcPct val="100000"/>
              </a:lnSpc>
              <a:spcBef>
                <a:spcPts val="95"/>
              </a:spcBef>
            </a:pPr>
            <a:r>
              <a:rPr sz="3800" spc="-5" dirty="0"/>
              <a:t>ЕКГ-</a:t>
            </a:r>
            <a:r>
              <a:rPr sz="3800" spc="-95" dirty="0"/>
              <a:t> </a:t>
            </a:r>
            <a:r>
              <a:rPr sz="3800" spc="-10" dirty="0"/>
              <a:t>ознаки</a:t>
            </a:r>
            <a:endParaRPr sz="3800"/>
          </a:p>
          <a:p>
            <a:pPr marL="314325" algn="ctr">
              <a:lnSpc>
                <a:spcPct val="100000"/>
              </a:lnSpc>
            </a:pPr>
            <a:r>
              <a:rPr sz="3800" spc="-5" dirty="0"/>
              <a:t>дихальної</a:t>
            </a:r>
            <a:r>
              <a:rPr sz="3800" spc="-40" dirty="0"/>
              <a:t> </a:t>
            </a:r>
            <a:r>
              <a:rPr sz="3800" spc="-20" dirty="0"/>
              <a:t>форми</a:t>
            </a:r>
            <a:r>
              <a:rPr sz="3800" spc="-50" dirty="0"/>
              <a:t> </a:t>
            </a:r>
            <a:r>
              <a:rPr sz="3800" spc="-10" dirty="0"/>
              <a:t>СА</a:t>
            </a:r>
            <a:endParaRPr sz="3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31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629536"/>
            <a:ext cx="7533005" cy="2364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 indent="-4298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42595" algn="l"/>
              </a:tabLst>
            </a:pPr>
            <a:r>
              <a:rPr sz="2400" b="1" spc="-5" dirty="0">
                <a:latin typeface="Verdana"/>
                <a:cs typeface="Verdana"/>
              </a:rPr>
              <a:t>Дихальні</a:t>
            </a:r>
            <a:r>
              <a:rPr sz="2400" b="1" spc="-6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коливання</a:t>
            </a:r>
            <a:r>
              <a:rPr sz="2400" b="1" spc="-6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тривалості</a:t>
            </a:r>
            <a:endParaRPr sz="2400">
              <a:latin typeface="Verdana"/>
              <a:cs typeface="Verdana"/>
            </a:endParaRPr>
          </a:p>
          <a:p>
            <a:pPr marL="353695">
              <a:lnSpc>
                <a:spcPct val="100000"/>
              </a:lnSpc>
            </a:pPr>
            <a:r>
              <a:rPr sz="2400" b="1" spc="-5" dirty="0">
                <a:latin typeface="Verdana"/>
                <a:cs typeface="Verdana"/>
              </a:rPr>
              <a:t>інтервалів</a:t>
            </a:r>
            <a:r>
              <a:rPr sz="2400" b="1" spc="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R–R,</a:t>
            </a:r>
            <a:r>
              <a:rPr sz="2400" b="1" spc="-3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що</a:t>
            </a:r>
            <a:r>
              <a:rPr sz="2400" b="1" dirty="0">
                <a:latin typeface="Verdana"/>
                <a:cs typeface="Verdana"/>
              </a:rPr>
              <a:t> </a:t>
            </a:r>
            <a:r>
              <a:rPr sz="2400" b="1" spc="-10" dirty="0">
                <a:latin typeface="Verdana"/>
                <a:cs typeface="Verdana"/>
              </a:rPr>
              <a:t>перевищують</a:t>
            </a:r>
            <a:r>
              <a:rPr sz="2400" b="1" spc="3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0,15</a:t>
            </a:r>
            <a:r>
              <a:rPr sz="2400" b="1" spc="-10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с.</a:t>
            </a:r>
            <a:endParaRPr sz="2400">
              <a:latin typeface="Verdana"/>
              <a:cs typeface="Verdana"/>
            </a:endParaRPr>
          </a:p>
          <a:p>
            <a:pPr marL="441959" indent="-429895">
              <a:lnSpc>
                <a:spcPct val="100000"/>
              </a:lnSpc>
              <a:spcBef>
                <a:spcPts val="2020"/>
              </a:spcBef>
              <a:buAutoNum type="arabicPeriod" startAt="2"/>
              <a:tabLst>
                <a:tab pos="442595" algn="l"/>
              </a:tabLst>
            </a:pPr>
            <a:r>
              <a:rPr sz="2400" b="1" spc="-5" dirty="0">
                <a:latin typeface="Verdana"/>
                <a:cs typeface="Verdana"/>
              </a:rPr>
              <a:t>Збереження</a:t>
            </a:r>
            <a:r>
              <a:rPr sz="2400" b="1" spc="-4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синусового</a:t>
            </a:r>
            <a:r>
              <a:rPr sz="2400" b="1" spc="-9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ритму.</a:t>
            </a:r>
            <a:endParaRPr sz="2400">
              <a:latin typeface="Verdana"/>
              <a:cs typeface="Verdana"/>
            </a:endParaRPr>
          </a:p>
          <a:p>
            <a:pPr marL="441959" indent="-429895">
              <a:lnSpc>
                <a:spcPct val="100000"/>
              </a:lnSpc>
              <a:spcBef>
                <a:spcPts val="1989"/>
              </a:spcBef>
              <a:buAutoNum type="arabicPeriod" startAt="2"/>
              <a:tabLst>
                <a:tab pos="442595" algn="l"/>
              </a:tabLst>
            </a:pPr>
            <a:r>
              <a:rPr sz="2400" b="1" dirty="0">
                <a:latin typeface="Verdana"/>
                <a:cs typeface="Verdana"/>
              </a:rPr>
              <a:t>Зникнення</a:t>
            </a:r>
            <a:r>
              <a:rPr sz="2400" b="1" spc="-30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аритмії</a:t>
            </a:r>
            <a:r>
              <a:rPr sz="2400" b="1" spc="-5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при</a:t>
            </a:r>
            <a:r>
              <a:rPr sz="2400" b="1" spc="-6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затримці</a:t>
            </a:r>
            <a:endParaRPr sz="2400">
              <a:latin typeface="Verdana"/>
              <a:cs typeface="Verdana"/>
            </a:endParaRPr>
          </a:p>
          <a:p>
            <a:pPr marL="353695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Verdana"/>
                <a:cs typeface="Verdana"/>
              </a:rPr>
              <a:t>дихання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8560" y="250901"/>
            <a:ext cx="4550410" cy="1063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082675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ЕКГ-ознаки </a:t>
            </a:r>
            <a:r>
              <a:rPr sz="3400" spc="5" dirty="0"/>
              <a:t> </a:t>
            </a:r>
            <a:r>
              <a:rPr sz="3400" dirty="0"/>
              <a:t>недихальної</a:t>
            </a:r>
            <a:r>
              <a:rPr sz="3400" spc="-100" dirty="0"/>
              <a:t> </a:t>
            </a:r>
            <a:r>
              <a:rPr sz="3400" spc="-10" dirty="0"/>
              <a:t>форми</a:t>
            </a:r>
            <a:r>
              <a:rPr sz="3400" spc="-70" dirty="0"/>
              <a:t> </a:t>
            </a:r>
            <a:r>
              <a:rPr sz="3400" spc="15" dirty="0"/>
              <a:t>СА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32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88035" y="1800225"/>
            <a:ext cx="7414895" cy="300164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6870" marR="545465" indent="-344805">
              <a:lnSpc>
                <a:spcPts val="2600"/>
              </a:lnSpc>
              <a:spcBef>
                <a:spcPts val="420"/>
              </a:spcBef>
              <a:buAutoNum type="arabicPeriod"/>
              <a:tabLst>
                <a:tab pos="443230" algn="l"/>
              </a:tabLst>
            </a:pPr>
            <a:r>
              <a:rPr sz="2400" b="1" dirty="0">
                <a:latin typeface="Verdana"/>
                <a:cs typeface="Verdana"/>
              </a:rPr>
              <a:t>Поступова </a:t>
            </a:r>
            <a:r>
              <a:rPr sz="2400" b="1" spc="-10" dirty="0">
                <a:latin typeface="Verdana"/>
                <a:cs typeface="Verdana"/>
              </a:rPr>
              <a:t>(періодична </a:t>
            </a:r>
            <a:r>
              <a:rPr sz="2400" b="1" dirty="0">
                <a:latin typeface="Verdana"/>
                <a:cs typeface="Verdana"/>
              </a:rPr>
              <a:t>форма) або </a:t>
            </a:r>
            <a:r>
              <a:rPr sz="2400" b="1" spc="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скачкоподібна</a:t>
            </a:r>
            <a:r>
              <a:rPr sz="2400" b="1" spc="-75" dirty="0">
                <a:latin typeface="Verdana"/>
                <a:cs typeface="Verdana"/>
              </a:rPr>
              <a:t> </a:t>
            </a:r>
            <a:r>
              <a:rPr sz="2400" b="1" spc="-10" dirty="0">
                <a:latin typeface="Verdana"/>
                <a:cs typeface="Verdana"/>
              </a:rPr>
              <a:t>(аперіодична</a:t>
            </a:r>
            <a:r>
              <a:rPr sz="2400" b="1" spc="-4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форма)</a:t>
            </a:r>
            <a:endParaRPr sz="2400">
              <a:latin typeface="Verdana"/>
              <a:cs typeface="Verdana"/>
            </a:endParaRPr>
          </a:p>
          <a:p>
            <a:pPr marL="356870">
              <a:lnSpc>
                <a:spcPts val="2665"/>
              </a:lnSpc>
            </a:pPr>
            <a:r>
              <a:rPr sz="2400" b="1" dirty="0">
                <a:latin typeface="Verdana"/>
                <a:cs typeface="Verdana"/>
              </a:rPr>
              <a:t>зміна</a:t>
            </a:r>
            <a:r>
              <a:rPr sz="2400" b="1" spc="-3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тривалості</a:t>
            </a:r>
            <a:r>
              <a:rPr sz="2400" b="1" spc="-6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R–R</a:t>
            </a:r>
            <a:r>
              <a:rPr sz="2400" b="1" spc="1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(більше</a:t>
            </a:r>
            <a:r>
              <a:rPr sz="2400" b="1" spc="-2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за</a:t>
            </a:r>
            <a:r>
              <a:rPr sz="2400" b="1" spc="-2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0,15</a:t>
            </a:r>
            <a:r>
              <a:rPr sz="2400" b="1" spc="1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с)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00">
              <a:latin typeface="Verdana"/>
              <a:cs typeface="Verdana"/>
            </a:endParaRPr>
          </a:p>
          <a:p>
            <a:pPr marL="442595" indent="-430530">
              <a:lnSpc>
                <a:spcPct val="100000"/>
              </a:lnSpc>
              <a:buAutoNum type="arabicPeriod" startAt="2"/>
              <a:tabLst>
                <a:tab pos="443230" algn="l"/>
              </a:tabLst>
            </a:pPr>
            <a:r>
              <a:rPr sz="2400" b="1" spc="-5" dirty="0">
                <a:latin typeface="Verdana"/>
                <a:cs typeface="Verdana"/>
              </a:rPr>
              <a:t>Збереження</a:t>
            </a:r>
            <a:r>
              <a:rPr sz="2400" b="1" spc="1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синусового</a:t>
            </a:r>
            <a:r>
              <a:rPr sz="2400" b="1" spc="-8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ритму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Verdana"/>
              <a:buAutoNum type="arabicPeriod" startAt="2"/>
            </a:pPr>
            <a:endParaRPr sz="2800">
              <a:latin typeface="Verdana"/>
              <a:cs typeface="Verdana"/>
            </a:endParaRPr>
          </a:p>
          <a:p>
            <a:pPr marL="356870" indent="-344805">
              <a:lnSpc>
                <a:spcPts val="2735"/>
              </a:lnSpc>
              <a:buAutoNum type="arabicPeriod" startAt="2"/>
              <a:tabLst>
                <a:tab pos="357505" algn="l"/>
              </a:tabLst>
            </a:pPr>
            <a:r>
              <a:rPr sz="2400" b="1" spc="-5" dirty="0">
                <a:latin typeface="Verdana"/>
                <a:cs typeface="Verdana"/>
              </a:rPr>
              <a:t>Збереження</a:t>
            </a:r>
            <a:r>
              <a:rPr sz="2400" b="1" spc="-50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аритмії</a:t>
            </a:r>
            <a:r>
              <a:rPr sz="2400" b="1" spc="-3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при</a:t>
            </a:r>
            <a:r>
              <a:rPr sz="2400" b="1" spc="-1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затримці</a:t>
            </a:r>
            <a:endParaRPr sz="2400">
              <a:latin typeface="Verdana"/>
              <a:cs typeface="Verdana"/>
            </a:endParaRPr>
          </a:p>
          <a:p>
            <a:pPr marL="356870">
              <a:lnSpc>
                <a:spcPts val="2735"/>
              </a:lnSpc>
            </a:pPr>
            <a:r>
              <a:rPr sz="2400" b="1" spc="-5" dirty="0">
                <a:latin typeface="Verdana"/>
                <a:cs typeface="Verdana"/>
              </a:rPr>
              <a:t>дихання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>
              <a:lnSpc>
                <a:spcPct val="100000"/>
              </a:lnSpc>
              <a:spcBef>
                <a:spcPts val="100"/>
              </a:spcBef>
            </a:pPr>
            <a:r>
              <a:rPr dirty="0"/>
              <a:t>Синусова</a:t>
            </a:r>
            <a:r>
              <a:rPr spc="-85" dirty="0"/>
              <a:t> </a:t>
            </a:r>
            <a:r>
              <a:rPr dirty="0"/>
              <a:t>аритмія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66800" y="1981200"/>
            <a:ext cx="7467600" cy="2514600"/>
            <a:chOff x="1066800" y="1981200"/>
            <a:chExt cx="7467600" cy="2514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981200"/>
              <a:ext cx="7391400" cy="2438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2057400"/>
              <a:ext cx="7391400" cy="24384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602994" y="5288991"/>
            <a:ext cx="23037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PR</a:t>
            </a:r>
            <a:r>
              <a:rPr sz="2800" spc="-114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=</a:t>
            </a:r>
            <a:r>
              <a:rPr sz="2800" spc="-7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25/min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33</a:t>
            </a:fld>
            <a:endParaRPr spc="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4652" y="346659"/>
            <a:ext cx="6322695" cy="1508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10"/>
              </a:spcBef>
            </a:pPr>
            <a:r>
              <a:rPr sz="3400" spc="-5" dirty="0"/>
              <a:t>Синдром</a:t>
            </a:r>
            <a:r>
              <a:rPr sz="3400" spc="-60" dirty="0"/>
              <a:t> </a:t>
            </a:r>
            <a:r>
              <a:rPr sz="3400" dirty="0"/>
              <a:t>дисфункції</a:t>
            </a:r>
            <a:r>
              <a:rPr sz="3400" spc="-55" dirty="0"/>
              <a:t> </a:t>
            </a:r>
            <a:r>
              <a:rPr sz="3400" dirty="0"/>
              <a:t>(слабкості) </a:t>
            </a:r>
            <a:r>
              <a:rPr sz="3400" spc="-835" dirty="0"/>
              <a:t> </a:t>
            </a:r>
            <a:r>
              <a:rPr sz="3400" dirty="0"/>
              <a:t>синоатріального</a:t>
            </a:r>
            <a:r>
              <a:rPr sz="3400" spc="-70" dirty="0"/>
              <a:t> </a:t>
            </a:r>
            <a:r>
              <a:rPr sz="3400" dirty="0"/>
              <a:t>вузла</a:t>
            </a:r>
            <a:endParaRPr sz="3400"/>
          </a:p>
          <a:p>
            <a:pPr marR="635" algn="ctr">
              <a:lnSpc>
                <a:spcPct val="100000"/>
              </a:lnSpc>
              <a:spcBef>
                <a:spcPts val="20"/>
              </a:spcBef>
            </a:pPr>
            <a:r>
              <a:rPr sz="2900" dirty="0"/>
              <a:t>ЕКГ-ознаки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34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2152396"/>
            <a:ext cx="6831330" cy="320802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350520" indent="-338455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351155" algn="l"/>
              </a:tabLst>
            </a:pPr>
            <a:r>
              <a:rPr sz="2400" b="1" spc="-10" dirty="0">
                <a:latin typeface="Arial"/>
                <a:cs typeface="Arial"/>
              </a:rPr>
              <a:t>Стійка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синусова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брадикардія.</a:t>
            </a:r>
            <a:endParaRPr sz="2400">
              <a:latin typeface="Arial"/>
              <a:cs typeface="Arial"/>
            </a:endParaRPr>
          </a:p>
          <a:p>
            <a:pPr marL="350520" indent="-338455">
              <a:lnSpc>
                <a:spcPts val="2840"/>
              </a:lnSpc>
              <a:spcBef>
                <a:spcPts val="1105"/>
              </a:spcBef>
              <a:buAutoNum type="arabicPeriod"/>
              <a:tabLst>
                <a:tab pos="351155" algn="l"/>
              </a:tabLst>
            </a:pPr>
            <a:r>
              <a:rPr sz="2400" b="1" spc="-15" dirty="0">
                <a:latin typeface="Arial"/>
                <a:cs typeface="Arial"/>
              </a:rPr>
              <a:t>Пароксизми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ектопічних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ритмів.</a:t>
            </a:r>
            <a:endParaRPr sz="2400">
              <a:latin typeface="Arial"/>
              <a:cs typeface="Arial"/>
            </a:endParaRPr>
          </a:p>
          <a:p>
            <a:pPr marL="362585">
              <a:lnSpc>
                <a:spcPts val="2315"/>
              </a:lnSpc>
            </a:pPr>
            <a:r>
              <a:rPr sz="2000" b="1" spc="-15" dirty="0">
                <a:latin typeface="Arial"/>
                <a:cs typeface="Arial"/>
              </a:rPr>
              <a:t>(частіше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у </a:t>
            </a:r>
            <a:r>
              <a:rPr sz="2000" b="1" spc="-10" dirty="0">
                <a:latin typeface="Arial"/>
                <a:cs typeface="Arial"/>
              </a:rPr>
              <a:t>вигляді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суправентрикулярної</a:t>
            </a:r>
            <a:r>
              <a:rPr sz="2000" b="1" spc="10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тахікардії,</a:t>
            </a:r>
            <a:endParaRPr sz="2000">
              <a:latin typeface="Arial"/>
              <a:cs typeface="Arial"/>
            </a:endParaRPr>
          </a:p>
          <a:p>
            <a:pPr marL="353695">
              <a:lnSpc>
                <a:spcPts val="2355"/>
              </a:lnSpc>
            </a:pPr>
            <a:r>
              <a:rPr sz="2000" b="1" spc="-20" dirty="0">
                <a:latin typeface="Arial"/>
                <a:cs typeface="Arial"/>
              </a:rPr>
              <a:t>миготіння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тріпотіння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передсердь).</a:t>
            </a:r>
            <a:endParaRPr sz="2000">
              <a:latin typeface="Arial"/>
              <a:cs typeface="Arial"/>
            </a:endParaRPr>
          </a:p>
          <a:p>
            <a:pPr marL="350520" indent="-338455">
              <a:lnSpc>
                <a:spcPct val="100000"/>
              </a:lnSpc>
              <a:spcBef>
                <a:spcPts val="1185"/>
              </a:spcBef>
              <a:buAutoNum type="arabicPeriod" startAt="3"/>
              <a:tabLst>
                <a:tab pos="351155" algn="l"/>
              </a:tabLst>
            </a:pPr>
            <a:r>
              <a:rPr sz="2400" b="1" spc="-10" dirty="0">
                <a:latin typeface="Arial"/>
                <a:cs typeface="Arial"/>
              </a:rPr>
              <a:t>Наявність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СА-блокади.</a:t>
            </a:r>
            <a:endParaRPr sz="2400">
              <a:latin typeface="Arial"/>
              <a:cs typeface="Arial"/>
            </a:endParaRPr>
          </a:p>
          <a:p>
            <a:pPr marL="350520" indent="-338455">
              <a:lnSpc>
                <a:spcPct val="100000"/>
              </a:lnSpc>
              <a:spcBef>
                <a:spcPts val="1200"/>
              </a:spcBef>
              <a:buAutoNum type="arabicPeriod" startAt="3"/>
              <a:tabLst>
                <a:tab pos="351155" algn="l"/>
              </a:tabLst>
            </a:pPr>
            <a:r>
              <a:rPr sz="2400" b="1" spc="-15" dirty="0">
                <a:latin typeface="Arial"/>
                <a:cs typeface="Arial"/>
              </a:rPr>
              <a:t>Синдром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тахікардиї–брадикардії</a:t>
            </a:r>
            <a:endParaRPr sz="2400">
              <a:latin typeface="Arial"/>
              <a:cs typeface="Arial"/>
            </a:endParaRPr>
          </a:p>
          <a:p>
            <a:pPr marL="353695" marR="5080" indent="-64135">
              <a:lnSpc>
                <a:spcPct val="79000"/>
              </a:lnSpc>
              <a:spcBef>
                <a:spcPts val="525"/>
              </a:spcBef>
            </a:pPr>
            <a:r>
              <a:rPr sz="2000" b="1" spc="-10" dirty="0">
                <a:latin typeface="Arial"/>
                <a:cs typeface="Arial"/>
              </a:rPr>
              <a:t>(виникнення на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фоні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синусової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брадикардії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нападів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суправентрикулярних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тахіаритмій).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81710" marR="5080" indent="-45720">
              <a:lnSpc>
                <a:spcPct val="100000"/>
              </a:lnSpc>
              <a:spcBef>
                <a:spcPts val="110"/>
              </a:spcBef>
            </a:pPr>
            <a:r>
              <a:rPr sz="4000" b="0" dirty="0">
                <a:latin typeface="Times New Roman"/>
                <a:cs typeface="Times New Roman"/>
              </a:rPr>
              <a:t>Метод</a:t>
            </a:r>
            <a:r>
              <a:rPr sz="4000" b="0" spc="-65" dirty="0">
                <a:latin typeface="Times New Roman"/>
                <a:cs typeface="Times New Roman"/>
              </a:rPr>
              <a:t> </a:t>
            </a:r>
            <a:r>
              <a:rPr sz="4000" b="0" spc="-5" dirty="0">
                <a:latin typeface="Times New Roman"/>
                <a:cs typeface="Times New Roman"/>
              </a:rPr>
              <a:t>діагностики</a:t>
            </a:r>
            <a:r>
              <a:rPr sz="4000" b="0" spc="-105" dirty="0">
                <a:latin typeface="Times New Roman"/>
                <a:cs typeface="Times New Roman"/>
              </a:rPr>
              <a:t> </a:t>
            </a:r>
            <a:r>
              <a:rPr sz="4000" b="0" spc="-5" dirty="0">
                <a:latin typeface="Times New Roman"/>
                <a:cs typeface="Times New Roman"/>
              </a:rPr>
              <a:t>дисфункції </a:t>
            </a:r>
            <a:r>
              <a:rPr sz="4000" b="0" spc="-985" dirty="0">
                <a:latin typeface="Times New Roman"/>
                <a:cs typeface="Times New Roman"/>
              </a:rPr>
              <a:t> </a:t>
            </a:r>
            <a:r>
              <a:rPr sz="4000" b="0" spc="-5" dirty="0">
                <a:latin typeface="Times New Roman"/>
                <a:cs typeface="Times New Roman"/>
              </a:rPr>
              <a:t>СССВ</a:t>
            </a:r>
            <a:r>
              <a:rPr sz="4000" b="0" spc="-65" dirty="0">
                <a:latin typeface="Times New Roman"/>
                <a:cs typeface="Times New Roman"/>
              </a:rPr>
              <a:t> </a:t>
            </a:r>
            <a:r>
              <a:rPr sz="4000" b="0" spc="5" dirty="0">
                <a:latin typeface="Times New Roman"/>
                <a:cs typeface="Times New Roman"/>
              </a:rPr>
              <a:t>–</a:t>
            </a:r>
            <a:r>
              <a:rPr sz="4000" b="0" spc="-20" dirty="0">
                <a:latin typeface="Times New Roman"/>
                <a:cs typeface="Times New Roman"/>
              </a:rPr>
              <a:t> </a:t>
            </a:r>
            <a:r>
              <a:rPr sz="4000" b="0" spc="-10" dirty="0">
                <a:latin typeface="Times New Roman"/>
                <a:cs typeface="Times New Roman"/>
              </a:rPr>
              <a:t>вимірювання</a:t>
            </a:r>
            <a:r>
              <a:rPr sz="4000" b="0" spc="-120" dirty="0">
                <a:latin typeface="Times New Roman"/>
                <a:cs typeface="Times New Roman"/>
              </a:rPr>
              <a:t> </a:t>
            </a:r>
            <a:r>
              <a:rPr sz="4000" b="0" dirty="0">
                <a:latin typeface="Times New Roman"/>
                <a:cs typeface="Times New Roman"/>
              </a:rPr>
              <a:t>ЧВФСВ</a:t>
            </a:r>
            <a:endParaRPr sz="4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828800"/>
            <a:ext cx="6858000" cy="21336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73124" y="5030723"/>
            <a:ext cx="6705600" cy="609600"/>
          </a:xfrm>
          <a:prstGeom prst="rect">
            <a:avLst/>
          </a:prstGeom>
          <a:solidFill>
            <a:srgbClr val="ABF3AC"/>
          </a:solidFill>
          <a:ln w="9144">
            <a:solidFill>
              <a:srgbClr val="000000"/>
            </a:solidFill>
          </a:ln>
        </p:spPr>
        <p:txBody>
          <a:bodyPr vert="horz" wrap="square" lIns="0" tIns="107315" rIns="0" bIns="0" rtlCol="0">
            <a:spAutoFit/>
          </a:bodyPr>
          <a:lstStyle/>
          <a:p>
            <a:pPr marL="215265">
              <a:lnSpc>
                <a:spcPct val="100000"/>
              </a:lnSpc>
              <a:spcBef>
                <a:spcPts val="845"/>
              </a:spcBef>
            </a:pPr>
            <a:r>
              <a:rPr sz="2400" b="1" spc="-35" dirty="0">
                <a:solidFill>
                  <a:srgbClr val="FF33CC"/>
                </a:solidFill>
                <a:latin typeface="Arial"/>
                <a:cs typeface="Arial"/>
              </a:rPr>
              <a:t>Використовується</a:t>
            </a:r>
            <a:r>
              <a:rPr sz="2400" b="1" spc="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35" dirty="0">
                <a:solidFill>
                  <a:srgbClr val="FF33CC"/>
                </a:solidFill>
                <a:latin typeface="Arial"/>
                <a:cs typeface="Arial"/>
              </a:rPr>
              <a:t>черезстравохідна</a:t>
            </a:r>
            <a:r>
              <a:rPr sz="2400" b="1" spc="1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33CC"/>
                </a:solidFill>
                <a:latin typeface="Arial"/>
                <a:cs typeface="Arial"/>
              </a:rPr>
              <a:t>ЕКС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35</a:t>
            </a:fld>
            <a:endParaRPr spc="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5284" y="49149"/>
            <a:ext cx="7958455" cy="1063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99080" marR="5080" indent="-2787015">
              <a:lnSpc>
                <a:spcPct val="100000"/>
              </a:lnSpc>
              <a:spcBef>
                <a:spcPts val="105"/>
              </a:spcBef>
            </a:pPr>
            <a:r>
              <a:rPr sz="3400" dirty="0">
                <a:solidFill>
                  <a:srgbClr val="006600"/>
                </a:solidFill>
              </a:rPr>
              <a:t>Повільні </a:t>
            </a:r>
            <a:r>
              <a:rPr sz="3400" spc="-5" dirty="0">
                <a:solidFill>
                  <a:srgbClr val="006600"/>
                </a:solidFill>
              </a:rPr>
              <a:t>(заміщуючі) </a:t>
            </a:r>
            <a:r>
              <a:rPr sz="3400" dirty="0">
                <a:solidFill>
                  <a:srgbClr val="006600"/>
                </a:solidFill>
              </a:rPr>
              <a:t>вислизуючі </a:t>
            </a:r>
            <a:r>
              <a:rPr sz="3400" spc="5" dirty="0">
                <a:solidFill>
                  <a:srgbClr val="006600"/>
                </a:solidFill>
              </a:rPr>
              <a:t>ритми </a:t>
            </a:r>
            <a:r>
              <a:rPr sz="3400" spc="-835" dirty="0">
                <a:solidFill>
                  <a:srgbClr val="006600"/>
                </a:solidFill>
              </a:rPr>
              <a:t> </a:t>
            </a:r>
            <a:r>
              <a:rPr sz="3400" dirty="0">
                <a:solidFill>
                  <a:srgbClr val="006600"/>
                </a:solidFill>
              </a:rPr>
              <a:t>і</a:t>
            </a:r>
            <a:r>
              <a:rPr sz="3400" spc="-10" dirty="0">
                <a:solidFill>
                  <a:srgbClr val="006600"/>
                </a:solidFill>
              </a:rPr>
              <a:t> </a:t>
            </a:r>
            <a:r>
              <a:rPr sz="3400" dirty="0">
                <a:solidFill>
                  <a:srgbClr val="006600"/>
                </a:solidFill>
              </a:rPr>
              <a:t>комплекси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36</a:t>
            </a:fld>
            <a:endParaRPr spc="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89685" marR="5080" indent="-573405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000099"/>
                </a:solidFill>
              </a:rPr>
              <a:t>Повільні</a:t>
            </a:r>
            <a:r>
              <a:rPr sz="2800" spc="-85" dirty="0">
                <a:solidFill>
                  <a:srgbClr val="000099"/>
                </a:solidFill>
              </a:rPr>
              <a:t> </a:t>
            </a:r>
            <a:r>
              <a:rPr sz="2800" spc="-5" dirty="0">
                <a:solidFill>
                  <a:srgbClr val="000099"/>
                </a:solidFill>
              </a:rPr>
              <a:t>(заміщуючі)</a:t>
            </a:r>
            <a:r>
              <a:rPr sz="2800" spc="-10" dirty="0">
                <a:solidFill>
                  <a:srgbClr val="000099"/>
                </a:solidFill>
              </a:rPr>
              <a:t> вислизуючі</a:t>
            </a:r>
            <a:r>
              <a:rPr sz="2800" spc="5" dirty="0">
                <a:solidFill>
                  <a:srgbClr val="000099"/>
                </a:solidFill>
              </a:rPr>
              <a:t> </a:t>
            </a:r>
            <a:r>
              <a:rPr sz="2800" spc="-5" dirty="0">
                <a:solidFill>
                  <a:srgbClr val="000099"/>
                </a:solidFill>
              </a:rPr>
              <a:t>ритми</a:t>
            </a:r>
            <a:r>
              <a:rPr sz="2800" spc="-10" dirty="0">
                <a:solidFill>
                  <a:srgbClr val="000099"/>
                </a:solidFill>
              </a:rPr>
              <a:t> </a:t>
            </a:r>
            <a:r>
              <a:rPr sz="2800" dirty="0">
                <a:solidFill>
                  <a:srgbClr val="000099"/>
                </a:solidFill>
              </a:rPr>
              <a:t>і </a:t>
            </a:r>
            <a:r>
              <a:rPr sz="2800" spc="-765" dirty="0">
                <a:solidFill>
                  <a:srgbClr val="000099"/>
                </a:solidFill>
              </a:rPr>
              <a:t> </a:t>
            </a:r>
            <a:r>
              <a:rPr sz="2800" spc="-5" dirty="0">
                <a:solidFill>
                  <a:srgbClr val="000099"/>
                </a:solidFill>
              </a:rPr>
              <a:t>комплекси</a:t>
            </a:r>
            <a:r>
              <a:rPr sz="2800" spc="-80" dirty="0">
                <a:solidFill>
                  <a:srgbClr val="000099"/>
                </a:solidFill>
              </a:rPr>
              <a:t> </a:t>
            </a:r>
            <a:r>
              <a:rPr sz="2800" spc="5" dirty="0">
                <a:solidFill>
                  <a:srgbClr val="000099"/>
                </a:solidFill>
              </a:rPr>
              <a:t>–</a:t>
            </a:r>
            <a:r>
              <a:rPr sz="2800" spc="10" dirty="0">
                <a:solidFill>
                  <a:srgbClr val="000099"/>
                </a:solidFill>
              </a:rPr>
              <a:t> </a:t>
            </a:r>
            <a:r>
              <a:rPr sz="2800" spc="5" dirty="0">
                <a:solidFill>
                  <a:srgbClr val="000099"/>
                </a:solidFill>
              </a:rPr>
              <a:t>це</a:t>
            </a:r>
            <a:r>
              <a:rPr sz="2800" spc="-15" dirty="0">
                <a:solidFill>
                  <a:srgbClr val="000099"/>
                </a:solidFill>
              </a:rPr>
              <a:t> </a:t>
            </a:r>
            <a:r>
              <a:rPr sz="2800" spc="-10" dirty="0">
                <a:solidFill>
                  <a:srgbClr val="000099"/>
                </a:solidFill>
              </a:rPr>
              <a:t>несинусові</a:t>
            </a:r>
            <a:r>
              <a:rPr sz="2800" spc="-5" dirty="0">
                <a:solidFill>
                  <a:srgbClr val="000099"/>
                </a:solidFill>
              </a:rPr>
              <a:t> ектопічні</a:t>
            </a:r>
            <a:endParaRPr sz="2800"/>
          </a:p>
          <a:p>
            <a:pPr marL="1593850" marR="771525" algn="ctr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solidFill>
                  <a:srgbClr val="000099"/>
                </a:solidFill>
              </a:rPr>
              <a:t>ритми</a:t>
            </a:r>
            <a:r>
              <a:rPr sz="2800" spc="-10" dirty="0">
                <a:solidFill>
                  <a:srgbClr val="000099"/>
                </a:solidFill>
              </a:rPr>
              <a:t> </a:t>
            </a:r>
            <a:r>
              <a:rPr sz="2800" spc="-5" dirty="0">
                <a:solidFill>
                  <a:srgbClr val="000099"/>
                </a:solidFill>
              </a:rPr>
              <a:t>або</a:t>
            </a:r>
            <a:r>
              <a:rPr sz="2800" spc="-55" dirty="0">
                <a:solidFill>
                  <a:srgbClr val="000099"/>
                </a:solidFill>
              </a:rPr>
              <a:t> </a:t>
            </a:r>
            <a:r>
              <a:rPr sz="2800" spc="-5" dirty="0">
                <a:solidFill>
                  <a:srgbClr val="000099"/>
                </a:solidFill>
              </a:rPr>
              <a:t>окремі</a:t>
            </a:r>
            <a:r>
              <a:rPr sz="2800" spc="-45" dirty="0">
                <a:solidFill>
                  <a:srgbClr val="000099"/>
                </a:solidFill>
              </a:rPr>
              <a:t> </a:t>
            </a:r>
            <a:r>
              <a:rPr sz="2800" dirty="0">
                <a:solidFill>
                  <a:srgbClr val="000099"/>
                </a:solidFill>
              </a:rPr>
              <a:t>скорочення, </a:t>
            </a:r>
            <a:r>
              <a:rPr sz="2800" spc="-760" dirty="0">
                <a:solidFill>
                  <a:srgbClr val="000099"/>
                </a:solidFill>
              </a:rPr>
              <a:t> </a:t>
            </a:r>
            <a:r>
              <a:rPr sz="2800" spc="-5" dirty="0">
                <a:solidFill>
                  <a:srgbClr val="000099"/>
                </a:solidFill>
              </a:rPr>
              <a:t>джерелом </a:t>
            </a:r>
            <a:r>
              <a:rPr sz="2800" dirty="0">
                <a:solidFill>
                  <a:srgbClr val="000099"/>
                </a:solidFill>
              </a:rPr>
              <a:t>яких</a:t>
            </a:r>
            <a:r>
              <a:rPr sz="2800" spc="-60" dirty="0">
                <a:solidFill>
                  <a:srgbClr val="000099"/>
                </a:solidFill>
              </a:rPr>
              <a:t> </a:t>
            </a:r>
            <a:r>
              <a:rPr sz="2800" spc="-20" dirty="0">
                <a:solidFill>
                  <a:srgbClr val="000099"/>
                </a:solidFill>
              </a:rPr>
              <a:t>можуть</a:t>
            </a:r>
            <a:r>
              <a:rPr sz="2800" spc="85" dirty="0">
                <a:solidFill>
                  <a:srgbClr val="000099"/>
                </a:solidFill>
              </a:rPr>
              <a:t> </a:t>
            </a:r>
            <a:r>
              <a:rPr sz="2800" spc="-40" dirty="0">
                <a:solidFill>
                  <a:srgbClr val="000099"/>
                </a:solidFill>
              </a:rPr>
              <a:t>бути</a:t>
            </a:r>
            <a:endParaRPr sz="2800"/>
          </a:p>
          <a:p>
            <a:pPr marL="807085" algn="ctr">
              <a:lnSpc>
                <a:spcPct val="100000"/>
              </a:lnSpc>
            </a:pPr>
            <a:r>
              <a:rPr sz="2800" spc="-5" dirty="0">
                <a:solidFill>
                  <a:srgbClr val="000099"/>
                </a:solidFill>
              </a:rPr>
              <a:t>передсердя,</a:t>
            </a:r>
            <a:r>
              <a:rPr sz="2800" spc="-55" dirty="0">
                <a:solidFill>
                  <a:srgbClr val="000099"/>
                </a:solidFill>
              </a:rPr>
              <a:t> </a:t>
            </a:r>
            <a:r>
              <a:rPr sz="2800" spc="-20" dirty="0">
                <a:solidFill>
                  <a:srgbClr val="000099"/>
                </a:solidFill>
              </a:rPr>
              <a:t>АВ-вузол</a:t>
            </a:r>
            <a:r>
              <a:rPr sz="2800" spc="110" dirty="0">
                <a:solidFill>
                  <a:srgbClr val="000099"/>
                </a:solidFill>
              </a:rPr>
              <a:t> </a:t>
            </a:r>
            <a:r>
              <a:rPr sz="2800" spc="-5" dirty="0">
                <a:solidFill>
                  <a:srgbClr val="000099"/>
                </a:solidFill>
              </a:rPr>
              <a:t>або</a:t>
            </a:r>
            <a:r>
              <a:rPr sz="2800" spc="-25" dirty="0">
                <a:solidFill>
                  <a:srgbClr val="000099"/>
                </a:solidFill>
              </a:rPr>
              <a:t> </a:t>
            </a:r>
            <a:r>
              <a:rPr sz="2800" spc="-30" dirty="0">
                <a:solidFill>
                  <a:srgbClr val="000099"/>
                </a:solidFill>
              </a:rPr>
              <a:t>шлуночки</a:t>
            </a:r>
            <a:endParaRPr sz="2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191465"/>
            <a:ext cx="4629785" cy="1247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4000" b="0" dirty="0">
                <a:solidFill>
                  <a:srgbClr val="000099"/>
                </a:solidFill>
                <a:latin typeface="Times New Roman"/>
                <a:cs typeface="Times New Roman"/>
              </a:rPr>
              <a:t>ЕКГ</a:t>
            </a:r>
            <a:r>
              <a:rPr sz="4000" b="0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000" b="0" dirty="0">
                <a:solidFill>
                  <a:srgbClr val="000099"/>
                </a:solidFill>
                <a:latin typeface="Times New Roman"/>
                <a:cs typeface="Times New Roman"/>
              </a:rPr>
              <a:t>з</a:t>
            </a:r>
            <a:r>
              <a:rPr sz="4000" b="0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000" b="0" spc="-10" dirty="0">
                <a:solidFill>
                  <a:srgbClr val="000099"/>
                </a:solidFill>
                <a:latin typeface="Times New Roman"/>
                <a:cs typeface="Times New Roman"/>
              </a:rPr>
              <a:t>вислизуючими </a:t>
            </a:r>
            <a:r>
              <a:rPr sz="4000" b="0" spc="-9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000" b="0" dirty="0">
                <a:solidFill>
                  <a:srgbClr val="000099"/>
                </a:solidFill>
                <a:latin typeface="Times New Roman"/>
                <a:cs typeface="Times New Roman"/>
              </a:rPr>
              <a:t>комплексами</a:t>
            </a:r>
            <a:endParaRPr sz="4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90600" y="1444752"/>
            <a:ext cx="7162800" cy="3965575"/>
            <a:chOff x="990600" y="1444752"/>
            <a:chExt cx="7162800" cy="3965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444752"/>
              <a:ext cx="7086600" cy="38892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0" y="1524000"/>
              <a:ext cx="7086600" cy="38862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526794" y="5746496"/>
            <a:ext cx="23037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PR</a:t>
            </a:r>
            <a:r>
              <a:rPr sz="2800" spc="-114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=</a:t>
            </a:r>
            <a:r>
              <a:rPr sz="2800" spc="-8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25/min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37</a:t>
            </a:fld>
            <a:endParaRPr spc="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50695" marR="5080" indent="-265430">
              <a:lnSpc>
                <a:spcPct val="100000"/>
              </a:lnSpc>
              <a:spcBef>
                <a:spcPts val="110"/>
              </a:spcBef>
            </a:pPr>
            <a:r>
              <a:rPr sz="4000" b="0" spc="5" dirty="0">
                <a:solidFill>
                  <a:srgbClr val="000099"/>
                </a:solidFill>
                <a:latin typeface="Times New Roman"/>
                <a:cs typeface="Times New Roman"/>
              </a:rPr>
              <a:t>ЕКГ</a:t>
            </a:r>
            <a:r>
              <a:rPr sz="4000" b="0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000" b="0" dirty="0">
                <a:solidFill>
                  <a:srgbClr val="000099"/>
                </a:solidFill>
                <a:latin typeface="Times New Roman"/>
                <a:cs typeface="Times New Roman"/>
              </a:rPr>
              <a:t>хворих</a:t>
            </a:r>
            <a:r>
              <a:rPr sz="4000" b="0" spc="-1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000" b="0" dirty="0">
                <a:solidFill>
                  <a:srgbClr val="000099"/>
                </a:solidFill>
                <a:latin typeface="Times New Roman"/>
                <a:cs typeface="Times New Roman"/>
              </a:rPr>
              <a:t>з</a:t>
            </a:r>
            <a:r>
              <a:rPr sz="4000" b="0" spc="-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000" b="0" spc="-5" dirty="0">
                <a:solidFill>
                  <a:srgbClr val="000099"/>
                </a:solidFill>
                <a:latin typeface="Times New Roman"/>
                <a:cs typeface="Times New Roman"/>
              </a:rPr>
              <a:t>повільними </a:t>
            </a:r>
            <a:r>
              <a:rPr sz="4000" b="0" spc="-9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000" b="0" spc="-5" dirty="0">
                <a:solidFill>
                  <a:srgbClr val="000099"/>
                </a:solidFill>
                <a:latin typeface="Times New Roman"/>
                <a:cs typeface="Times New Roman"/>
              </a:rPr>
              <a:t>заміщуючими</a:t>
            </a:r>
            <a:r>
              <a:rPr sz="4000" b="0" spc="-1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000" b="0" spc="5" dirty="0">
                <a:solidFill>
                  <a:srgbClr val="000099"/>
                </a:solidFill>
                <a:latin typeface="Times New Roman"/>
                <a:cs typeface="Times New Roman"/>
              </a:rPr>
              <a:t>ритмами</a:t>
            </a:r>
            <a:endParaRPr sz="4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33600" y="1444751"/>
            <a:ext cx="4974590" cy="4398645"/>
            <a:chOff x="2133600" y="1444751"/>
            <a:chExt cx="4974590" cy="43986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9800" y="1444751"/>
              <a:ext cx="4898135" cy="43220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3600" y="1524000"/>
              <a:ext cx="4898136" cy="431901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93444" y="5898896"/>
            <a:ext cx="23037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PR</a:t>
            </a:r>
            <a:r>
              <a:rPr sz="2800" spc="-12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=</a:t>
            </a:r>
            <a:r>
              <a:rPr sz="2800" spc="-8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25/min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38</a:t>
            </a:fld>
            <a:endParaRPr spc="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217" rIns="0" bIns="0" rtlCol="0">
            <a:spAutoFit/>
          </a:bodyPr>
          <a:lstStyle/>
          <a:p>
            <a:pPr marL="2374900" marR="5080" indent="-1213485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Основні</a:t>
            </a:r>
            <a:r>
              <a:rPr sz="3400" spc="-40" dirty="0"/>
              <a:t> </a:t>
            </a:r>
            <a:r>
              <a:rPr sz="3400" spc="-5" dirty="0"/>
              <a:t>причини</a:t>
            </a:r>
            <a:r>
              <a:rPr sz="3400" spc="-75" dirty="0"/>
              <a:t> </a:t>
            </a:r>
            <a:r>
              <a:rPr sz="3400" spc="-5" dirty="0"/>
              <a:t>прискорених </a:t>
            </a:r>
            <a:r>
              <a:rPr sz="3400" spc="-835" dirty="0"/>
              <a:t> </a:t>
            </a:r>
            <a:r>
              <a:rPr sz="3400" spc="5" dirty="0"/>
              <a:t>ектопічних</a:t>
            </a:r>
            <a:r>
              <a:rPr sz="3400" spc="-80" dirty="0"/>
              <a:t> </a:t>
            </a:r>
            <a:r>
              <a:rPr sz="3400" dirty="0"/>
              <a:t>ритмів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39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612137"/>
            <a:ext cx="7847330" cy="4234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Дигіталісна </a:t>
            </a:r>
            <a:r>
              <a:rPr sz="2800" b="1" spc="-10" dirty="0">
                <a:solidFill>
                  <a:srgbClr val="006600"/>
                </a:solidFill>
                <a:latin typeface="Arial"/>
                <a:cs typeface="Arial"/>
              </a:rPr>
              <a:t>інтоксикація </a:t>
            </a:r>
            <a:r>
              <a:rPr sz="2800" b="1" spc="-15" dirty="0">
                <a:solidFill>
                  <a:srgbClr val="006600"/>
                </a:solidFill>
                <a:latin typeface="Arial"/>
                <a:cs typeface="Arial"/>
              </a:rPr>
              <a:t>(наиболее </a:t>
            </a: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частая </a:t>
            </a:r>
            <a:r>
              <a:rPr sz="2800" b="1" spc="-76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причина);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40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35" dirty="0">
                <a:solidFill>
                  <a:srgbClr val="006600"/>
                </a:solidFill>
                <a:latin typeface="Arial"/>
                <a:cs typeface="Arial"/>
              </a:rPr>
              <a:t>Гострий</a:t>
            </a:r>
            <a:r>
              <a:rPr sz="2800" b="1" spc="-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15" dirty="0">
                <a:solidFill>
                  <a:srgbClr val="006600"/>
                </a:solidFill>
                <a:latin typeface="Arial"/>
                <a:cs typeface="Arial"/>
              </a:rPr>
              <a:t>ІМ;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40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Хронічні</a:t>
            </a:r>
            <a:r>
              <a:rPr sz="2800" b="1" spc="-1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006600"/>
                </a:solidFill>
                <a:latin typeface="Arial"/>
                <a:cs typeface="Arial"/>
              </a:rPr>
              <a:t>форми</a:t>
            </a:r>
            <a:r>
              <a:rPr sz="2800" b="1" spc="-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6600"/>
                </a:solidFill>
                <a:latin typeface="Arial"/>
                <a:cs typeface="Arial"/>
              </a:rPr>
              <a:t>ІХС;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40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Легеневе</a:t>
            </a:r>
            <a:r>
              <a:rPr sz="2800" b="1" spc="-114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серце;</a:t>
            </a:r>
            <a:endParaRPr sz="2800">
              <a:latin typeface="Arial"/>
              <a:cs typeface="Arial"/>
            </a:endParaRPr>
          </a:p>
          <a:p>
            <a:pPr marL="356870" marR="2198370" indent="-344805">
              <a:lnSpc>
                <a:spcPct val="100000"/>
              </a:lnSpc>
              <a:spcBef>
                <a:spcPts val="240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Операції 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на </a:t>
            </a: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серці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(в </a:t>
            </a:r>
            <a:r>
              <a:rPr sz="2800" b="1" spc="-60" dirty="0">
                <a:solidFill>
                  <a:srgbClr val="006600"/>
                </a:solidFill>
                <a:latin typeface="Arial"/>
                <a:cs typeface="Arial"/>
              </a:rPr>
              <a:t>том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числі </a:t>
            </a:r>
            <a:r>
              <a:rPr sz="2800" b="1" spc="-76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6600"/>
                </a:solidFill>
                <a:latin typeface="Arial"/>
                <a:cs typeface="Arial"/>
              </a:rPr>
              <a:t>протезування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клапанів)</a:t>
            </a:r>
            <a:r>
              <a:rPr sz="2800" b="1" spc="-9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6600"/>
                </a:solidFill>
                <a:latin typeface="Arial"/>
                <a:cs typeface="Arial"/>
              </a:rPr>
              <a:t>та</a:t>
            </a:r>
            <a:r>
              <a:rPr sz="2800" b="1" spc="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ін.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480821"/>
            <a:ext cx="6737984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0" spc="-5" dirty="0">
                <a:solidFill>
                  <a:srgbClr val="000099"/>
                </a:solidFill>
                <a:latin typeface="Times New Roman"/>
                <a:cs typeface="Times New Roman"/>
              </a:rPr>
              <a:t>Непароксизмальна</a:t>
            </a:r>
            <a:r>
              <a:rPr sz="4200" b="0" spc="-1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4200" b="0" dirty="0">
                <a:solidFill>
                  <a:srgbClr val="000099"/>
                </a:solidFill>
                <a:latin typeface="Times New Roman"/>
                <a:cs typeface="Times New Roman"/>
              </a:rPr>
              <a:t>тахікардія</a:t>
            </a:r>
            <a:endParaRPr sz="4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1600200"/>
            <a:ext cx="6461759" cy="4495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253988" y="6051905"/>
            <a:ext cx="23577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10" dirty="0">
                <a:solidFill>
                  <a:srgbClr val="990033"/>
                </a:solidFill>
                <a:latin typeface="Verdana"/>
                <a:cs typeface="Verdana"/>
              </a:rPr>
              <a:t>P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R</a:t>
            </a:r>
            <a:r>
              <a:rPr sz="2800" spc="-3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=</a:t>
            </a:r>
            <a:r>
              <a:rPr sz="2800" spc="-1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990033"/>
                </a:solidFill>
                <a:latin typeface="Verdana"/>
                <a:cs typeface="Verdana"/>
              </a:rPr>
              <a:t>25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/m</a:t>
            </a:r>
            <a:r>
              <a:rPr sz="2800" spc="25" dirty="0">
                <a:solidFill>
                  <a:srgbClr val="990033"/>
                </a:solidFill>
                <a:latin typeface="Verdana"/>
                <a:cs typeface="Verdana"/>
              </a:rPr>
              <a:t>i</a:t>
            </a:r>
            <a:r>
              <a:rPr sz="2800" spc="-740" dirty="0">
                <a:solidFill>
                  <a:srgbClr val="990033"/>
                </a:solidFill>
                <a:latin typeface="Verdana"/>
                <a:cs typeface="Verdana"/>
              </a:rPr>
              <a:t>n</a:t>
            </a:r>
            <a:r>
              <a:rPr sz="1000" spc="-10" dirty="0">
                <a:latin typeface="Microsoft Sans Serif"/>
                <a:cs typeface="Microsoft Sans Serif"/>
              </a:rPr>
              <a:t>40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5233" y="346913"/>
            <a:ext cx="7813040" cy="4787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405890" marR="1131570" algn="ctr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Міграція</a:t>
            </a:r>
            <a:r>
              <a:rPr sz="2800" b="1" spc="-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суправентрикулярного </a:t>
            </a:r>
            <a:r>
              <a:rPr sz="2800" b="1" spc="-6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водія</a:t>
            </a:r>
            <a:r>
              <a:rPr sz="2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ритму</a:t>
            </a:r>
            <a:endParaRPr sz="2800">
              <a:latin typeface="Times New Roman"/>
              <a:cs typeface="Times New Roman"/>
            </a:endParaRPr>
          </a:p>
          <a:p>
            <a:pPr marL="356870" marR="84455" indent="-259715" algn="ctr">
              <a:lnSpc>
                <a:spcPct val="89800"/>
              </a:lnSpc>
              <a:spcBef>
                <a:spcPts val="2125"/>
              </a:spcBef>
            </a:pPr>
            <a:r>
              <a:rPr sz="2800" b="1" spc="-225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800" b="1" spc="-254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2800" b="1" spc="-260" dirty="0">
                <a:solidFill>
                  <a:srgbClr val="006600"/>
                </a:solidFill>
                <a:latin typeface="Arial"/>
                <a:cs typeface="Arial"/>
              </a:rPr>
              <a:t>г</a:t>
            </a:r>
            <a:r>
              <a:rPr sz="2800" b="1" spc="-275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265" dirty="0">
                <a:solidFill>
                  <a:srgbClr val="006600"/>
                </a:solidFill>
                <a:latin typeface="Arial"/>
                <a:cs typeface="Arial"/>
              </a:rPr>
              <a:t>ац</a:t>
            </a:r>
            <a:r>
              <a:rPr sz="2800" b="1" spc="-275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2800" b="1" spc="-5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006600"/>
                </a:solidFill>
                <a:latin typeface="Arial"/>
                <a:cs typeface="Arial"/>
              </a:rPr>
              <a:t>с</a:t>
            </a:r>
            <a:r>
              <a:rPr sz="2800" b="1" spc="-390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800" b="1" spc="-330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2800" b="1" spc="-325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290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-335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2800" b="1" spc="-31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2800" b="1" spc="-305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800" b="1" spc="-320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2800" b="1" spc="-30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290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2800" b="1" spc="-254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2800" b="1" spc="-390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800" b="1" spc="-295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2800" b="1" spc="-27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2800" b="1" spc="-30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285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800" b="1" spc="-30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330" dirty="0">
                <a:solidFill>
                  <a:srgbClr val="006600"/>
                </a:solidFill>
                <a:latin typeface="Arial"/>
                <a:cs typeface="Arial"/>
              </a:rPr>
              <a:t>г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28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335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2800" b="1" spc="-35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290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2800" b="1" spc="-280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2800" b="1" spc="-37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75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26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2800" b="1" spc="-295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2800" b="1" spc="-275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у  </a:t>
            </a:r>
            <a:r>
              <a:rPr sz="2800" b="1" spc="-285" dirty="0">
                <a:solidFill>
                  <a:srgbClr val="006600"/>
                </a:solidFill>
                <a:latin typeface="Arial"/>
                <a:cs typeface="Arial"/>
              </a:rPr>
              <a:t>ха</a:t>
            </a:r>
            <a:r>
              <a:rPr sz="2800" b="1" spc="-30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28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-275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2800" b="1" spc="-315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2800" b="1" spc="-28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2800" b="1" spc="-30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28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2800" b="1" spc="-365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2800" b="1" spc="-385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800" b="1" spc="-275" dirty="0">
                <a:solidFill>
                  <a:srgbClr val="006600"/>
                </a:solidFill>
                <a:latin typeface="Arial"/>
                <a:cs typeface="Arial"/>
              </a:rPr>
              <a:t>є</a:t>
            </a:r>
            <a:r>
              <a:rPr sz="2800" b="1" spc="-315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2800" b="1" spc="-285" dirty="0">
                <a:solidFill>
                  <a:srgbClr val="006600"/>
                </a:solidFill>
                <a:latin typeface="Arial"/>
                <a:cs typeface="Arial"/>
              </a:rPr>
              <a:t>ьс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2800" b="1" spc="-4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80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2800" b="1" spc="-34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285" dirty="0">
                <a:solidFill>
                  <a:srgbClr val="006600"/>
                </a:solidFill>
                <a:latin typeface="Arial"/>
                <a:cs typeface="Arial"/>
              </a:rPr>
              <a:t>с</a:t>
            </a:r>
            <a:r>
              <a:rPr sz="2800" b="1" spc="-245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2800" b="1" spc="-385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800" b="1" spc="-280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2800" b="1" spc="-30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285" dirty="0">
                <a:solidFill>
                  <a:srgbClr val="006600"/>
                </a:solidFill>
                <a:latin typeface="Arial"/>
                <a:cs typeface="Arial"/>
              </a:rPr>
              <a:t>ви</a:t>
            </a:r>
            <a:r>
              <a:rPr sz="2800" b="1" spc="-280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,</a:t>
            </a:r>
            <a:r>
              <a:rPr sz="2800" b="1" spc="-57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60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2800" b="1" spc="-254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2800" b="1" spc="-57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310" dirty="0">
                <a:solidFill>
                  <a:srgbClr val="006600"/>
                </a:solidFill>
                <a:latin typeface="Arial"/>
                <a:cs typeface="Arial"/>
              </a:rPr>
              <a:t>ци</a:t>
            </a:r>
            <a:r>
              <a:rPr sz="2800" b="1" spc="-275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2800" b="1" spc="-345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2800" b="1" spc="195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800" b="1" spc="-320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2800" b="1" spc="13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260" dirty="0">
                <a:solidFill>
                  <a:srgbClr val="006600"/>
                </a:solidFill>
                <a:latin typeface="Arial"/>
                <a:cs typeface="Arial"/>
              </a:rPr>
              <a:t>ци</a:t>
            </a:r>
            <a:r>
              <a:rPr sz="2800" b="1" spc="-229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2800" b="1" spc="-320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2800" b="1" spc="-575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,  </a:t>
            </a:r>
            <a:r>
              <a:rPr sz="2800" b="1" spc="-305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2800" b="1" spc="-31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2800" b="1" spc="-325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36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2800" b="1" spc="-390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800" b="1" spc="-280" dirty="0">
                <a:solidFill>
                  <a:srgbClr val="006600"/>
                </a:solidFill>
                <a:latin typeface="Arial"/>
                <a:cs typeface="Arial"/>
              </a:rPr>
              <a:t>іщ</a:t>
            </a:r>
            <a:r>
              <a:rPr sz="2800" b="1" spc="-290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2800" b="1" spc="-330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800" b="1" spc="-305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800" b="1" spc="-320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800" b="1" spc="-459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340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2800" b="1" spc="-405" dirty="0">
                <a:solidFill>
                  <a:srgbClr val="006600"/>
                </a:solidFill>
                <a:latin typeface="Arial"/>
                <a:cs typeface="Arial"/>
              </a:rPr>
              <a:t>ж</a:t>
            </a:r>
            <a:r>
              <a:rPr sz="2800" b="1" spc="-31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2800" b="1" spc="-32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31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2800" b="1" spc="-320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-37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325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800" b="1" spc="-31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2800" b="1" spc="-345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2800" b="1" spc="-320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800" b="1" spc="-44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65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2800" b="1" spc="-254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2800" b="1" spc="-4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440" dirty="0">
                <a:solidFill>
                  <a:srgbClr val="006600"/>
                </a:solidFill>
                <a:latin typeface="Arial"/>
                <a:cs typeface="Arial"/>
              </a:rPr>
              <a:t>СА</a:t>
            </a:r>
            <a:r>
              <a:rPr sz="2800" b="1" spc="-170" dirty="0">
                <a:solidFill>
                  <a:srgbClr val="006600"/>
                </a:solidFill>
                <a:latin typeface="Arial"/>
                <a:cs typeface="Arial"/>
              </a:rPr>
              <a:t>-</a:t>
            </a:r>
            <a:r>
              <a:rPr sz="2800" b="1" spc="-360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2800" b="1" spc="-390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800" b="1" spc="-320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2800" b="1" spc="-295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-3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45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440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-365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-  </a:t>
            </a:r>
            <a:r>
              <a:rPr sz="2800" b="1" spc="-265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2800" b="1" spc="-254" dirty="0">
                <a:solidFill>
                  <a:srgbClr val="006600"/>
                </a:solidFill>
                <a:latin typeface="Arial"/>
                <a:cs typeface="Arial"/>
              </a:rPr>
              <a:t>’є</a:t>
            </a:r>
            <a:r>
              <a:rPr sz="2800" b="1" spc="-270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2800" b="1" spc="-250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800" b="1" spc="-290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-300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800" b="1" spc="-325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2800" b="1" spc="-5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2800" b="1" spc="-29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305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800" b="1" spc="-310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-305" dirty="0">
                <a:solidFill>
                  <a:srgbClr val="006600"/>
                </a:solidFill>
                <a:latin typeface="Arial"/>
                <a:cs typeface="Arial"/>
              </a:rPr>
              <a:t>вп</a:t>
            </a:r>
            <a:r>
              <a:rPr sz="2800" b="1" spc="-26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-250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2800" b="1" spc="-260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0">
              <a:latin typeface="Arial"/>
              <a:cs typeface="Arial"/>
            </a:endParaRPr>
          </a:p>
          <a:p>
            <a:pPr marL="988060" marR="67945" indent="-975994">
              <a:lnSpc>
                <a:spcPts val="3000"/>
              </a:lnSpc>
            </a:pP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П</a:t>
            </a:r>
            <a:r>
              <a:rPr sz="2800" b="1" spc="-35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800" b="1" spc="-295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800" b="1" spc="-280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3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800" b="1" spc="-350" dirty="0">
                <a:solidFill>
                  <a:srgbClr val="000099"/>
                </a:solidFill>
                <a:latin typeface="Arial"/>
                <a:cs typeface="Arial"/>
              </a:rPr>
              <a:t>к</a:t>
            </a:r>
            <a:r>
              <a:rPr sz="2800" b="1" spc="-325" dirty="0">
                <a:solidFill>
                  <a:srgbClr val="000099"/>
                </a:solidFill>
                <a:latin typeface="Arial"/>
                <a:cs typeface="Arial"/>
              </a:rPr>
              <a:t>ор</a:t>
            </a:r>
            <a:r>
              <a:rPr sz="2800" b="1" spc="-40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че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нн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800" b="1" spc="-3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се</a:t>
            </a:r>
            <a:r>
              <a:rPr sz="2800" b="1" spc="-40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дц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800" b="1" spc="-3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к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жн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й</a:t>
            </a:r>
            <a:r>
              <a:rPr sz="2800" b="1" spc="-48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26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4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65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434" dirty="0">
                <a:solidFill>
                  <a:srgbClr val="000099"/>
                </a:solidFill>
                <a:latin typeface="Arial"/>
                <a:cs typeface="Arial"/>
              </a:rPr>
              <a:t>у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33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340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і  </a:t>
            </a:r>
            <a:r>
              <a:rPr sz="2800" b="1" spc="-250" dirty="0">
                <a:solidFill>
                  <a:srgbClr val="000099"/>
                </a:solidFill>
                <a:latin typeface="Arial"/>
                <a:cs typeface="Arial"/>
              </a:rPr>
              <a:t>ім</a:t>
            </a:r>
            <a:r>
              <a:rPr sz="2800" b="1" spc="-325" dirty="0">
                <a:solidFill>
                  <a:srgbClr val="000099"/>
                </a:solidFill>
                <a:latin typeface="Arial"/>
                <a:cs typeface="Arial"/>
              </a:rPr>
              <a:t>п</a:t>
            </a:r>
            <a:r>
              <a:rPr sz="2800" b="1" spc="-455" dirty="0">
                <a:solidFill>
                  <a:srgbClr val="000099"/>
                </a:solidFill>
                <a:latin typeface="Arial"/>
                <a:cs typeface="Arial"/>
              </a:rPr>
              <a:t>у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800" b="1" spc="-335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800" b="1" spc="-260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370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800" b="1" spc="-235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,</a:t>
            </a:r>
            <a:r>
              <a:rPr sz="2800" b="1" spc="-2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800" b="1" spc="-275" dirty="0">
                <a:solidFill>
                  <a:srgbClr val="000099"/>
                </a:solidFill>
                <a:latin typeface="Arial"/>
                <a:cs typeface="Arial"/>
              </a:rPr>
              <a:t>к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10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335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spc="-385" dirty="0">
                <a:solidFill>
                  <a:srgbClr val="000099"/>
                </a:solidFill>
                <a:latin typeface="Arial"/>
                <a:cs typeface="Arial"/>
              </a:rPr>
              <a:t>х</a:t>
            </a:r>
            <a:r>
              <a:rPr sz="2800" b="1" spc="-37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дя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4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75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265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30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х</a:t>
            </a:r>
            <a:r>
              <a:rPr sz="2800" b="1" spc="-4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ля</a:t>
            </a:r>
            <a:r>
              <a:rPr sz="2800" b="1" spc="-32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ок</a:t>
            </a:r>
            <a:endParaRPr sz="2800">
              <a:latin typeface="Arial"/>
              <a:cs typeface="Arial"/>
            </a:endParaRPr>
          </a:p>
          <a:p>
            <a:pPr marL="542925" marR="5080" indent="-250825">
              <a:lnSpc>
                <a:spcPts val="3000"/>
              </a:lnSpc>
              <a:spcBef>
                <a:spcPts val="5"/>
              </a:spcBef>
            </a:pPr>
            <a:r>
              <a:rPr sz="2800" b="1" spc="-275" dirty="0">
                <a:solidFill>
                  <a:srgbClr val="000099"/>
                </a:solidFill>
                <a:latin typeface="Arial"/>
                <a:cs typeface="Arial"/>
              </a:rPr>
              <a:t>п</a:t>
            </a:r>
            <a:r>
              <a:rPr sz="2800" b="1" spc="-295" dirty="0">
                <a:solidFill>
                  <a:srgbClr val="000099"/>
                </a:solidFill>
                <a:latin typeface="Arial"/>
                <a:cs typeface="Arial"/>
              </a:rPr>
              <a:t>ро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ві</a:t>
            </a:r>
            <a:r>
              <a:rPr sz="2800" b="1" spc="-340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35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к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ї</a:t>
            </a:r>
            <a:r>
              <a:rPr sz="2800" b="1" spc="-3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800" b="1" spc="-310" dirty="0">
                <a:solidFill>
                  <a:srgbClr val="000099"/>
                </a:solidFill>
                <a:latin typeface="Arial"/>
                <a:cs typeface="Arial"/>
              </a:rPr>
              <a:t>ис</a:t>
            </a:r>
            <a:r>
              <a:rPr sz="2800" b="1" spc="-340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-360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800" b="1" spc="-295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spc="-3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10" dirty="0">
                <a:solidFill>
                  <a:srgbClr val="000099"/>
                </a:solidFill>
                <a:latin typeface="Arial"/>
                <a:cs typeface="Arial"/>
              </a:rPr>
              <a:t>се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ця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:</a:t>
            </a:r>
            <a:r>
              <a:rPr sz="2800" b="1" spc="-2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4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445" dirty="0">
                <a:solidFill>
                  <a:srgbClr val="000099"/>
                </a:solidFill>
                <a:latin typeface="Arial"/>
                <a:cs typeface="Arial"/>
              </a:rPr>
              <a:t>СА</a:t>
            </a:r>
            <a:r>
              <a:rPr sz="2800" b="1" spc="-170" dirty="0">
                <a:solidFill>
                  <a:srgbClr val="000099"/>
                </a:solidFill>
                <a:latin typeface="Arial"/>
                <a:cs typeface="Arial"/>
              </a:rPr>
              <a:t>-</a:t>
            </a:r>
            <a:r>
              <a:rPr sz="2800" b="1" spc="-35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360" dirty="0">
                <a:solidFill>
                  <a:srgbClr val="000099"/>
                </a:solidFill>
                <a:latin typeface="Arial"/>
                <a:cs typeface="Arial"/>
              </a:rPr>
              <a:t>у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245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800" b="1" spc="-240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,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4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5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800" b="1" spc="-37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310" dirty="0">
                <a:solidFill>
                  <a:srgbClr val="000099"/>
                </a:solidFill>
                <a:latin typeface="Arial"/>
                <a:cs typeface="Arial"/>
              </a:rPr>
              <a:t>х</a:t>
            </a:r>
            <a:r>
              <a:rPr sz="2800" b="1" spc="-32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185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х  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б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4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80" dirty="0">
                <a:solidFill>
                  <a:srgbClr val="000099"/>
                </a:solidFill>
                <a:latin typeface="Arial"/>
                <a:cs typeface="Arial"/>
              </a:rPr>
              <a:t>нижні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х</a:t>
            </a:r>
            <a:r>
              <a:rPr sz="2800" b="1" spc="-5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6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дд</a:t>
            </a: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38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п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800" b="1" spc="-340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се</a:t>
            </a:r>
            <a:r>
              <a:rPr sz="2800" b="1" spc="-375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дь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,</a:t>
            </a:r>
            <a:r>
              <a:rPr sz="2800" b="1" spc="-4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4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6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29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-</a:t>
            </a:r>
            <a:r>
              <a:rPr sz="2800" b="1" spc="-295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280" dirty="0">
                <a:solidFill>
                  <a:srgbClr val="000099"/>
                </a:solidFill>
                <a:latin typeface="Arial"/>
                <a:cs typeface="Arial"/>
              </a:rPr>
              <a:t>’є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нн</a:t>
            </a:r>
            <a:r>
              <a:rPr sz="2800" b="1" spc="-295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41</a:t>
            </a:fld>
            <a:endParaRPr spc="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480821"/>
            <a:ext cx="423227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dirty="0">
                <a:solidFill>
                  <a:srgbClr val="FFFF00"/>
                </a:solidFill>
                <a:latin typeface="Times New Roman"/>
                <a:cs typeface="Times New Roman"/>
              </a:rPr>
              <a:t>ЕКГ</a:t>
            </a:r>
            <a:r>
              <a:rPr sz="42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200" b="1" dirty="0">
                <a:solidFill>
                  <a:srgbClr val="FFFF00"/>
                </a:solidFill>
                <a:latin typeface="Times New Roman"/>
                <a:cs typeface="Times New Roman"/>
              </a:rPr>
              <a:t>ознаки</a:t>
            </a:r>
            <a:r>
              <a:rPr sz="4200" b="1" spc="-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200" b="1" dirty="0">
                <a:solidFill>
                  <a:srgbClr val="FFFF00"/>
                </a:solidFill>
                <a:latin typeface="Times New Roman"/>
                <a:cs typeface="Times New Roman"/>
              </a:rPr>
              <a:t>МВР</a:t>
            </a:r>
            <a:endParaRPr sz="4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66800" y="1905000"/>
            <a:ext cx="7315200" cy="2078989"/>
            <a:chOff x="1066800" y="1905000"/>
            <a:chExt cx="7315200" cy="207898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905000"/>
              <a:ext cx="7239000" cy="19994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1981200"/>
              <a:ext cx="7239000" cy="200253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025134" y="5288991"/>
            <a:ext cx="230505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10" dirty="0">
                <a:solidFill>
                  <a:srgbClr val="990033"/>
                </a:solidFill>
                <a:latin typeface="Verdana"/>
                <a:cs typeface="Verdana"/>
              </a:rPr>
              <a:t>PR</a:t>
            </a:r>
            <a:r>
              <a:rPr sz="2800" spc="-12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=</a:t>
            </a:r>
            <a:r>
              <a:rPr sz="2800" spc="-9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25/min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42</a:t>
            </a:fld>
            <a:endParaRPr spc="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010" y="923671"/>
            <a:ext cx="7458709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marR="356870" indent="-497205">
              <a:lnSpc>
                <a:spcPct val="100000"/>
              </a:lnSpc>
              <a:spcBef>
                <a:spcPts val="100"/>
              </a:spcBef>
              <a:tabLst>
                <a:tab pos="4332605" algn="l"/>
              </a:tabLst>
            </a:pPr>
            <a:r>
              <a:rPr sz="3600" b="1" spc="-360" dirty="0">
                <a:solidFill>
                  <a:srgbClr val="FF3300"/>
                </a:solidFill>
                <a:latin typeface="Arial"/>
                <a:cs typeface="Arial"/>
              </a:rPr>
              <a:t>Е</a:t>
            </a:r>
            <a:r>
              <a:rPr sz="3600" b="1" spc="-409" dirty="0">
                <a:solidFill>
                  <a:srgbClr val="FF3300"/>
                </a:solidFill>
                <a:latin typeface="Arial"/>
                <a:cs typeface="Arial"/>
              </a:rPr>
              <a:t>к</a:t>
            </a:r>
            <a:r>
              <a:rPr sz="3600" b="1" spc="-375" dirty="0">
                <a:solidFill>
                  <a:srgbClr val="FF3300"/>
                </a:solidFill>
                <a:latin typeface="Arial"/>
                <a:cs typeface="Arial"/>
              </a:rPr>
              <a:t>с</a:t>
            </a:r>
            <a:r>
              <a:rPr sz="3600" b="1" spc="-425" dirty="0">
                <a:solidFill>
                  <a:srgbClr val="FF3300"/>
                </a:solidFill>
                <a:latin typeface="Arial"/>
                <a:cs typeface="Arial"/>
              </a:rPr>
              <a:t>т</a:t>
            </a:r>
            <a:r>
              <a:rPr sz="3600" b="1" spc="-355" dirty="0">
                <a:solidFill>
                  <a:srgbClr val="FF3300"/>
                </a:solidFill>
                <a:latin typeface="Arial"/>
                <a:cs typeface="Arial"/>
              </a:rPr>
              <a:t>р</a:t>
            </a:r>
            <a:r>
              <a:rPr sz="3600" b="1" spc="-375" dirty="0">
                <a:solidFill>
                  <a:srgbClr val="FF3300"/>
                </a:solidFill>
                <a:latin typeface="Arial"/>
                <a:cs typeface="Arial"/>
              </a:rPr>
              <a:t>ас</a:t>
            </a:r>
            <a:r>
              <a:rPr sz="3600" b="1" spc="-370" dirty="0">
                <a:solidFill>
                  <a:srgbClr val="FF3300"/>
                </a:solidFill>
                <a:latin typeface="Arial"/>
                <a:cs typeface="Arial"/>
              </a:rPr>
              <a:t>и</a:t>
            </a:r>
            <a:r>
              <a:rPr sz="3600" b="1" spc="-365" dirty="0">
                <a:solidFill>
                  <a:srgbClr val="FF3300"/>
                </a:solidFill>
                <a:latin typeface="Arial"/>
                <a:cs typeface="Arial"/>
              </a:rPr>
              <a:t>с</a:t>
            </a:r>
            <a:r>
              <a:rPr sz="3600" b="1" spc="-420" dirty="0">
                <a:solidFill>
                  <a:srgbClr val="FF3300"/>
                </a:solidFill>
                <a:latin typeface="Arial"/>
                <a:cs typeface="Arial"/>
              </a:rPr>
              <a:t>т</a:t>
            </a:r>
            <a:r>
              <a:rPr sz="3600" b="1" spc="-500" dirty="0">
                <a:solidFill>
                  <a:srgbClr val="FF3300"/>
                </a:solidFill>
                <a:latin typeface="Arial"/>
                <a:cs typeface="Arial"/>
              </a:rPr>
              <a:t>о</a:t>
            </a:r>
            <a:r>
              <a:rPr sz="3600" b="1" spc="-415" dirty="0">
                <a:solidFill>
                  <a:srgbClr val="FF3300"/>
                </a:solidFill>
                <a:latin typeface="Arial"/>
                <a:cs typeface="Arial"/>
              </a:rPr>
              <a:t>л</a:t>
            </a:r>
            <a:r>
              <a:rPr sz="3600" b="1" spc="-185" dirty="0">
                <a:solidFill>
                  <a:srgbClr val="FF3300"/>
                </a:solidFill>
                <a:latin typeface="Arial"/>
                <a:cs typeface="Arial"/>
              </a:rPr>
              <a:t>і</a:t>
            </a:r>
            <a:r>
              <a:rPr sz="3600" b="1" dirty="0">
                <a:solidFill>
                  <a:srgbClr val="FF3300"/>
                </a:solidFill>
                <a:latin typeface="Arial"/>
                <a:cs typeface="Arial"/>
              </a:rPr>
              <a:t>я</a:t>
            </a:r>
            <a:r>
              <a:rPr sz="3600" b="1" spc="-509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600" b="1" spc="-335" dirty="0">
                <a:solidFill>
                  <a:srgbClr val="FF3300"/>
                </a:solidFill>
                <a:latin typeface="Arial"/>
                <a:cs typeface="Arial"/>
              </a:rPr>
              <a:t>(</a:t>
            </a:r>
            <a:r>
              <a:rPr sz="3600" b="1" spc="-340" dirty="0">
                <a:solidFill>
                  <a:srgbClr val="FF3300"/>
                </a:solidFill>
                <a:latin typeface="Arial"/>
                <a:cs typeface="Arial"/>
              </a:rPr>
              <a:t>Е</a:t>
            </a:r>
            <a:r>
              <a:rPr sz="3600" b="1" spc="-345" dirty="0">
                <a:solidFill>
                  <a:srgbClr val="FF3300"/>
                </a:solidFill>
                <a:latin typeface="Arial"/>
                <a:cs typeface="Arial"/>
              </a:rPr>
              <a:t>С</a:t>
            </a:r>
            <a:r>
              <a:rPr sz="3600" b="1" dirty="0">
                <a:solidFill>
                  <a:srgbClr val="FF3300"/>
                </a:solidFill>
                <a:latin typeface="Arial"/>
                <a:cs typeface="Arial"/>
              </a:rPr>
              <a:t>)</a:t>
            </a:r>
            <a:r>
              <a:rPr sz="3600" b="1" spc="-47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—	</a:t>
            </a:r>
            <a:r>
              <a:rPr sz="3600" b="1" spc="-390" dirty="0">
                <a:latin typeface="Arial"/>
                <a:cs typeface="Arial"/>
              </a:rPr>
              <a:t>ц</a:t>
            </a:r>
            <a:r>
              <a:rPr sz="3600" b="1" dirty="0">
                <a:latin typeface="Arial"/>
                <a:cs typeface="Arial"/>
              </a:rPr>
              <a:t>е</a:t>
            </a:r>
            <a:r>
              <a:rPr sz="3600" b="1" spc="-555" dirty="0">
                <a:latin typeface="Arial"/>
                <a:cs typeface="Arial"/>
              </a:rPr>
              <a:t> </a:t>
            </a:r>
            <a:r>
              <a:rPr sz="3600" b="1" spc="-375" dirty="0">
                <a:latin typeface="Arial"/>
                <a:cs typeface="Arial"/>
              </a:rPr>
              <a:t>п</a:t>
            </a:r>
            <a:r>
              <a:rPr sz="3600" b="1" spc="-395" dirty="0">
                <a:latin typeface="Arial"/>
                <a:cs typeface="Arial"/>
              </a:rPr>
              <a:t>е</a:t>
            </a:r>
            <a:r>
              <a:rPr sz="3600" b="1" spc="-375" dirty="0">
                <a:latin typeface="Arial"/>
                <a:cs typeface="Arial"/>
              </a:rPr>
              <a:t>р</a:t>
            </a:r>
            <a:r>
              <a:rPr sz="3600" b="1" spc="-395" dirty="0">
                <a:latin typeface="Arial"/>
                <a:cs typeface="Arial"/>
              </a:rPr>
              <a:t>е</a:t>
            </a:r>
            <a:r>
              <a:rPr sz="3600" b="1" spc="-390" dirty="0">
                <a:latin typeface="Arial"/>
                <a:cs typeface="Arial"/>
              </a:rPr>
              <a:t>дч</a:t>
            </a:r>
            <a:r>
              <a:rPr sz="3600" b="1" spc="-395" dirty="0">
                <a:latin typeface="Arial"/>
                <a:cs typeface="Arial"/>
              </a:rPr>
              <a:t>ас</a:t>
            </a:r>
            <a:r>
              <a:rPr sz="3600" b="1" spc="-375" dirty="0">
                <a:latin typeface="Arial"/>
                <a:cs typeface="Arial"/>
              </a:rPr>
              <a:t>н</a:t>
            </a:r>
            <a:r>
              <a:rPr sz="3600" b="1" dirty="0">
                <a:latin typeface="Arial"/>
                <a:cs typeface="Arial"/>
              </a:rPr>
              <a:t>е  </a:t>
            </a:r>
            <a:r>
              <a:rPr sz="3600" b="1" spc="-450" dirty="0">
                <a:latin typeface="Arial"/>
                <a:cs typeface="Arial"/>
              </a:rPr>
              <a:t>з</a:t>
            </a:r>
            <a:r>
              <a:rPr sz="3600" b="1" spc="-400" dirty="0">
                <a:latin typeface="Arial"/>
                <a:cs typeface="Arial"/>
              </a:rPr>
              <a:t>б</a:t>
            </a:r>
            <a:r>
              <a:rPr sz="3600" b="1" spc="-490" dirty="0">
                <a:latin typeface="Arial"/>
                <a:cs typeface="Arial"/>
              </a:rPr>
              <a:t>у</a:t>
            </a:r>
            <a:r>
              <a:rPr sz="3600" b="1" spc="-440" dirty="0">
                <a:latin typeface="Arial"/>
                <a:cs typeface="Arial"/>
              </a:rPr>
              <a:t>д</a:t>
            </a:r>
            <a:r>
              <a:rPr sz="3600" b="1" spc="-465" dirty="0">
                <a:latin typeface="Arial"/>
                <a:cs typeface="Arial"/>
              </a:rPr>
              <a:t>ж</a:t>
            </a:r>
            <a:r>
              <a:rPr sz="3600" b="1" spc="-420" dirty="0">
                <a:latin typeface="Arial"/>
                <a:cs typeface="Arial"/>
              </a:rPr>
              <a:t>е</a:t>
            </a:r>
            <a:r>
              <a:rPr sz="3600" b="1" spc="-400" dirty="0">
                <a:latin typeface="Arial"/>
                <a:cs typeface="Arial"/>
              </a:rPr>
              <a:t>нн</a:t>
            </a:r>
            <a:r>
              <a:rPr sz="3600" b="1" dirty="0">
                <a:latin typeface="Arial"/>
                <a:cs typeface="Arial"/>
              </a:rPr>
              <a:t>я</a:t>
            </a:r>
            <a:r>
              <a:rPr sz="3600" b="1" spc="-535" dirty="0">
                <a:latin typeface="Arial"/>
                <a:cs typeface="Arial"/>
              </a:rPr>
              <a:t> </a:t>
            </a:r>
            <a:r>
              <a:rPr sz="3600" b="1" spc="-459" dirty="0">
                <a:latin typeface="Arial"/>
                <a:cs typeface="Arial"/>
              </a:rPr>
              <a:t>в</a:t>
            </a:r>
            <a:r>
              <a:rPr sz="3600" b="1" spc="-370" dirty="0">
                <a:latin typeface="Arial"/>
                <a:cs typeface="Arial"/>
              </a:rPr>
              <a:t>с</a:t>
            </a:r>
            <a:r>
              <a:rPr sz="3600" b="1" spc="-365" dirty="0">
                <a:latin typeface="Arial"/>
                <a:cs typeface="Arial"/>
              </a:rPr>
              <a:t>ь</a:t>
            </a:r>
            <a:r>
              <a:rPr sz="3600" b="1" spc="-350" dirty="0">
                <a:latin typeface="Arial"/>
                <a:cs typeface="Arial"/>
              </a:rPr>
              <a:t>о</a:t>
            </a:r>
            <a:r>
              <a:rPr sz="3600" b="1" spc="-420" dirty="0">
                <a:latin typeface="Arial"/>
                <a:cs typeface="Arial"/>
              </a:rPr>
              <a:t>г</a:t>
            </a:r>
            <a:r>
              <a:rPr sz="3600" b="1" dirty="0">
                <a:latin typeface="Arial"/>
                <a:cs typeface="Arial"/>
              </a:rPr>
              <a:t>о</a:t>
            </a:r>
            <a:r>
              <a:rPr sz="3600" b="1" spc="-615" dirty="0">
                <a:latin typeface="Arial"/>
                <a:cs typeface="Arial"/>
              </a:rPr>
              <a:t> </a:t>
            </a:r>
            <a:r>
              <a:rPr sz="3600" b="1" spc="-395" dirty="0">
                <a:latin typeface="Arial"/>
                <a:cs typeface="Arial"/>
              </a:rPr>
              <a:t>се</a:t>
            </a:r>
            <a:r>
              <a:rPr sz="3600" b="1" spc="-375" dirty="0">
                <a:latin typeface="Arial"/>
                <a:cs typeface="Arial"/>
              </a:rPr>
              <a:t>р</a:t>
            </a:r>
            <a:r>
              <a:rPr sz="3600" b="1" spc="-395" dirty="0">
                <a:latin typeface="Arial"/>
                <a:cs typeface="Arial"/>
              </a:rPr>
              <a:t>ц</a:t>
            </a:r>
            <a:r>
              <a:rPr sz="3600" b="1" spc="-375" dirty="0">
                <a:latin typeface="Arial"/>
                <a:cs typeface="Arial"/>
              </a:rPr>
              <a:t>я</a:t>
            </a:r>
            <a:r>
              <a:rPr sz="3600" b="1" dirty="0">
                <a:latin typeface="Arial"/>
                <a:cs typeface="Arial"/>
              </a:rPr>
              <a:t>,</a:t>
            </a:r>
            <a:r>
              <a:rPr sz="3600" b="1" spc="-370" dirty="0">
                <a:latin typeface="Arial"/>
                <a:cs typeface="Arial"/>
              </a:rPr>
              <a:t> </a:t>
            </a:r>
            <a:r>
              <a:rPr sz="3600" b="1" spc="-395" dirty="0">
                <a:latin typeface="Arial"/>
                <a:cs typeface="Arial"/>
              </a:rPr>
              <a:t>а</a:t>
            </a:r>
            <a:r>
              <a:rPr sz="3600" b="1" spc="-380" dirty="0">
                <a:latin typeface="Arial"/>
                <a:cs typeface="Arial"/>
              </a:rPr>
              <a:t>б</a:t>
            </a:r>
            <a:r>
              <a:rPr sz="3600" b="1" dirty="0">
                <a:latin typeface="Arial"/>
                <a:cs typeface="Arial"/>
              </a:rPr>
              <a:t>о</a:t>
            </a:r>
            <a:r>
              <a:rPr sz="3600" b="1" spc="-560" dirty="0">
                <a:latin typeface="Arial"/>
                <a:cs typeface="Arial"/>
              </a:rPr>
              <a:t> </a:t>
            </a:r>
            <a:r>
              <a:rPr sz="3600" b="1" spc="-440" dirty="0">
                <a:latin typeface="Arial"/>
                <a:cs typeface="Arial"/>
              </a:rPr>
              <a:t>й</a:t>
            </a:r>
            <a:r>
              <a:rPr sz="3600" b="1" spc="-355" dirty="0">
                <a:latin typeface="Arial"/>
                <a:cs typeface="Arial"/>
              </a:rPr>
              <a:t>о</a:t>
            </a:r>
            <a:r>
              <a:rPr sz="3600" b="1" spc="-420" dirty="0">
                <a:latin typeface="Arial"/>
                <a:cs typeface="Arial"/>
              </a:rPr>
              <a:t>г</a:t>
            </a:r>
            <a:r>
              <a:rPr sz="3600" b="1" dirty="0">
                <a:latin typeface="Arial"/>
                <a:cs typeface="Arial"/>
              </a:rPr>
              <a:t>о</a:t>
            </a:r>
            <a:endParaRPr sz="3600">
              <a:latin typeface="Arial"/>
              <a:cs typeface="Arial"/>
            </a:endParaRPr>
          </a:p>
          <a:p>
            <a:pPr marL="48895" marR="5080" indent="1905" algn="ctr">
              <a:lnSpc>
                <a:spcPct val="100000"/>
              </a:lnSpc>
            </a:pPr>
            <a:r>
              <a:rPr sz="3600" b="1" spc="-295" dirty="0">
                <a:latin typeface="Arial"/>
                <a:cs typeface="Arial"/>
              </a:rPr>
              <a:t>в</a:t>
            </a:r>
            <a:r>
              <a:rPr sz="3600" b="1" spc="-285" dirty="0">
                <a:latin typeface="Arial"/>
                <a:cs typeface="Arial"/>
              </a:rPr>
              <a:t>і</a:t>
            </a:r>
            <a:r>
              <a:rPr sz="3600" b="1" spc="-440" dirty="0">
                <a:latin typeface="Arial"/>
                <a:cs typeface="Arial"/>
              </a:rPr>
              <a:t>д</a:t>
            </a:r>
            <a:r>
              <a:rPr sz="3600" b="1" spc="-300" dirty="0">
                <a:latin typeface="Arial"/>
                <a:cs typeface="Arial"/>
              </a:rPr>
              <a:t>д</a:t>
            </a:r>
            <a:r>
              <a:rPr sz="3600" b="1" spc="-285" dirty="0">
                <a:latin typeface="Arial"/>
                <a:cs typeface="Arial"/>
              </a:rPr>
              <a:t>і</a:t>
            </a:r>
            <a:r>
              <a:rPr sz="3600" b="1" spc="-490" dirty="0">
                <a:latin typeface="Arial"/>
                <a:cs typeface="Arial"/>
              </a:rPr>
              <a:t>л</a:t>
            </a:r>
            <a:r>
              <a:rPr sz="3600" b="1" spc="-660" dirty="0">
                <a:latin typeface="Arial"/>
                <a:cs typeface="Arial"/>
              </a:rPr>
              <a:t>у</a:t>
            </a:r>
            <a:r>
              <a:rPr sz="3600" b="1" dirty="0">
                <a:latin typeface="Arial"/>
                <a:cs typeface="Arial"/>
              </a:rPr>
              <a:t>,</a:t>
            </a:r>
            <a:r>
              <a:rPr sz="3600" b="1" spc="-320" dirty="0">
                <a:latin typeface="Arial"/>
                <a:cs typeface="Arial"/>
              </a:rPr>
              <a:t> </a:t>
            </a:r>
            <a:r>
              <a:rPr sz="3600" b="1" spc="-620" dirty="0">
                <a:latin typeface="Arial"/>
                <a:cs typeface="Arial"/>
              </a:rPr>
              <a:t>щ</a:t>
            </a:r>
            <a:r>
              <a:rPr sz="3600" b="1" dirty="0">
                <a:latin typeface="Arial"/>
                <a:cs typeface="Arial"/>
              </a:rPr>
              <a:t>о</a:t>
            </a:r>
            <a:r>
              <a:rPr sz="3600" b="1" spc="-565" dirty="0">
                <a:latin typeface="Arial"/>
                <a:cs typeface="Arial"/>
              </a:rPr>
              <a:t> </a:t>
            </a:r>
            <a:r>
              <a:rPr sz="3600" b="1" spc="-390" dirty="0">
                <a:latin typeface="Arial"/>
                <a:cs typeface="Arial"/>
              </a:rPr>
              <a:t>ви</a:t>
            </a:r>
            <a:r>
              <a:rPr sz="3600" b="1" spc="-345" dirty="0">
                <a:latin typeface="Arial"/>
                <a:cs typeface="Arial"/>
              </a:rPr>
              <a:t>к</a:t>
            </a:r>
            <a:r>
              <a:rPr sz="3600" b="1" spc="-445" dirty="0">
                <a:latin typeface="Arial"/>
                <a:cs typeface="Arial"/>
              </a:rPr>
              <a:t>л</a:t>
            </a:r>
            <a:r>
              <a:rPr sz="3600" b="1" spc="-365" dirty="0">
                <a:latin typeface="Arial"/>
                <a:cs typeface="Arial"/>
              </a:rPr>
              <a:t>ик</a:t>
            </a:r>
            <a:r>
              <a:rPr sz="3600" b="1" spc="-370" dirty="0">
                <a:latin typeface="Arial"/>
                <a:cs typeface="Arial"/>
              </a:rPr>
              <a:t>а</a:t>
            </a:r>
            <a:r>
              <a:rPr sz="3600" b="1" spc="-350" dirty="0">
                <a:latin typeface="Arial"/>
                <a:cs typeface="Arial"/>
              </a:rPr>
              <a:t>н</a:t>
            </a:r>
            <a:r>
              <a:rPr sz="3600" b="1" dirty="0">
                <a:latin typeface="Arial"/>
                <a:cs typeface="Arial"/>
              </a:rPr>
              <a:t>е</a:t>
            </a:r>
            <a:r>
              <a:rPr sz="3600" b="1" spc="-565" dirty="0">
                <a:latin typeface="Arial"/>
                <a:cs typeface="Arial"/>
              </a:rPr>
              <a:t> </a:t>
            </a:r>
            <a:r>
              <a:rPr sz="3600" b="1" spc="-355" dirty="0">
                <a:latin typeface="Arial"/>
                <a:cs typeface="Arial"/>
              </a:rPr>
              <a:t>п</a:t>
            </a:r>
            <a:r>
              <a:rPr sz="3600" b="1" spc="-400" dirty="0">
                <a:latin typeface="Arial"/>
                <a:cs typeface="Arial"/>
              </a:rPr>
              <a:t>о</a:t>
            </a:r>
            <a:r>
              <a:rPr sz="3600" b="1" spc="-405" dirty="0">
                <a:latin typeface="Arial"/>
                <a:cs typeface="Arial"/>
              </a:rPr>
              <a:t>з</a:t>
            </a:r>
            <a:r>
              <a:rPr sz="3600" b="1" spc="-470" dirty="0">
                <a:latin typeface="Arial"/>
                <a:cs typeface="Arial"/>
              </a:rPr>
              <a:t>а</a:t>
            </a:r>
            <a:r>
              <a:rPr sz="3600" b="1" spc="-365" dirty="0">
                <a:latin typeface="Arial"/>
                <a:cs typeface="Arial"/>
              </a:rPr>
              <a:t>ч</a:t>
            </a:r>
            <a:r>
              <a:rPr sz="3600" b="1" spc="-375" dirty="0">
                <a:latin typeface="Arial"/>
                <a:cs typeface="Arial"/>
              </a:rPr>
              <a:t>е</a:t>
            </a:r>
            <a:r>
              <a:rPr sz="3600" b="1" spc="-355" dirty="0">
                <a:latin typeface="Arial"/>
                <a:cs typeface="Arial"/>
              </a:rPr>
              <a:t>р</a:t>
            </a:r>
            <a:r>
              <a:rPr sz="3600" b="1" spc="-420" dirty="0">
                <a:latin typeface="Arial"/>
                <a:cs typeface="Arial"/>
              </a:rPr>
              <a:t>г</a:t>
            </a:r>
            <a:r>
              <a:rPr sz="3600" b="1" spc="-380" dirty="0">
                <a:latin typeface="Arial"/>
                <a:cs typeface="Arial"/>
              </a:rPr>
              <a:t>о</a:t>
            </a:r>
            <a:r>
              <a:rPr sz="3600" b="1" spc="-370" dirty="0">
                <a:latin typeface="Arial"/>
                <a:cs typeface="Arial"/>
              </a:rPr>
              <a:t>ви</a:t>
            </a:r>
            <a:r>
              <a:rPr sz="3600" b="1" dirty="0">
                <a:latin typeface="Arial"/>
                <a:cs typeface="Arial"/>
              </a:rPr>
              <a:t>м  </a:t>
            </a:r>
            <a:r>
              <a:rPr sz="3600" b="1" spc="-355" dirty="0">
                <a:latin typeface="Arial"/>
                <a:cs typeface="Arial"/>
              </a:rPr>
              <a:t>і</a:t>
            </a:r>
            <a:r>
              <a:rPr sz="3600" b="1" spc="-360" dirty="0">
                <a:latin typeface="Arial"/>
                <a:cs typeface="Arial"/>
              </a:rPr>
              <a:t>м</a:t>
            </a:r>
            <a:r>
              <a:rPr sz="3600" b="1" spc="-355" dirty="0">
                <a:latin typeface="Arial"/>
                <a:cs typeface="Arial"/>
              </a:rPr>
              <a:t>п</a:t>
            </a:r>
            <a:r>
              <a:rPr sz="3600" b="1" spc="-445" dirty="0">
                <a:latin typeface="Arial"/>
                <a:cs typeface="Arial"/>
              </a:rPr>
              <a:t>у</a:t>
            </a:r>
            <a:r>
              <a:rPr sz="3600" b="1" spc="-370" dirty="0">
                <a:latin typeface="Arial"/>
                <a:cs typeface="Arial"/>
              </a:rPr>
              <a:t>ль</a:t>
            </a:r>
            <a:r>
              <a:rPr sz="3600" b="1" spc="-375" dirty="0">
                <a:latin typeface="Arial"/>
                <a:cs typeface="Arial"/>
              </a:rPr>
              <a:t>с</a:t>
            </a:r>
            <a:r>
              <a:rPr sz="3600" b="1" spc="-400" dirty="0">
                <a:latin typeface="Arial"/>
                <a:cs typeface="Arial"/>
              </a:rPr>
              <a:t>о</a:t>
            </a:r>
            <a:r>
              <a:rPr sz="3600" b="1" spc="-360" dirty="0">
                <a:latin typeface="Arial"/>
                <a:cs typeface="Arial"/>
              </a:rPr>
              <a:t>м</a:t>
            </a:r>
            <a:r>
              <a:rPr sz="3600" b="1" dirty="0">
                <a:latin typeface="Arial"/>
                <a:cs typeface="Arial"/>
              </a:rPr>
              <a:t>,</a:t>
            </a:r>
            <a:r>
              <a:rPr sz="3600" b="1" spc="-420" dirty="0">
                <a:latin typeface="Arial"/>
                <a:cs typeface="Arial"/>
              </a:rPr>
              <a:t> </a:t>
            </a:r>
            <a:r>
              <a:rPr sz="3600" b="1" spc="-620" dirty="0">
                <a:latin typeface="Arial"/>
                <a:cs typeface="Arial"/>
              </a:rPr>
              <a:t>щ</a:t>
            </a:r>
            <a:r>
              <a:rPr sz="3600" b="1" dirty="0">
                <a:latin typeface="Arial"/>
                <a:cs typeface="Arial"/>
              </a:rPr>
              <a:t>о</a:t>
            </a:r>
            <a:r>
              <a:rPr sz="3600" b="1" spc="-585" dirty="0">
                <a:latin typeface="Arial"/>
                <a:cs typeface="Arial"/>
              </a:rPr>
              <a:t> </a:t>
            </a:r>
            <a:r>
              <a:rPr sz="3600" b="1" spc="-395" dirty="0">
                <a:latin typeface="Arial"/>
                <a:cs typeface="Arial"/>
              </a:rPr>
              <a:t>ви</a:t>
            </a:r>
            <a:r>
              <a:rPr sz="3600" b="1" spc="-495" dirty="0">
                <a:latin typeface="Arial"/>
                <a:cs typeface="Arial"/>
              </a:rPr>
              <a:t>х</a:t>
            </a:r>
            <a:r>
              <a:rPr sz="3600" b="1" spc="-425" dirty="0">
                <a:latin typeface="Arial"/>
                <a:cs typeface="Arial"/>
              </a:rPr>
              <a:t>о</a:t>
            </a:r>
            <a:r>
              <a:rPr sz="3600" b="1" spc="-440" dirty="0">
                <a:latin typeface="Arial"/>
                <a:cs typeface="Arial"/>
              </a:rPr>
              <a:t>д</a:t>
            </a:r>
            <a:r>
              <a:rPr sz="3600" b="1" spc="-395" dirty="0">
                <a:latin typeface="Arial"/>
                <a:cs typeface="Arial"/>
              </a:rPr>
              <a:t>и</a:t>
            </a:r>
            <a:r>
              <a:rPr sz="3600" b="1" spc="-450" dirty="0">
                <a:latin typeface="Arial"/>
                <a:cs typeface="Arial"/>
              </a:rPr>
              <a:t>т</a:t>
            </a:r>
            <a:r>
              <a:rPr sz="3600" b="1" dirty="0">
                <a:latin typeface="Arial"/>
                <a:cs typeface="Arial"/>
              </a:rPr>
              <a:t>ь</a:t>
            </a:r>
            <a:r>
              <a:rPr sz="3600" b="1" spc="-45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з</a:t>
            </a:r>
            <a:r>
              <a:rPr sz="3600" b="1" spc="-515" dirty="0">
                <a:latin typeface="Arial"/>
                <a:cs typeface="Arial"/>
              </a:rPr>
              <a:t> </a:t>
            </a:r>
            <a:r>
              <a:rPr sz="3600" b="1" spc="-375" dirty="0">
                <a:latin typeface="Arial"/>
                <a:cs typeface="Arial"/>
              </a:rPr>
              <a:t>п</a:t>
            </a:r>
            <a:r>
              <a:rPr sz="3600" b="1" spc="-350" dirty="0">
                <a:latin typeface="Arial"/>
                <a:cs typeface="Arial"/>
              </a:rPr>
              <a:t>е</a:t>
            </a:r>
            <a:r>
              <a:rPr sz="3600" b="1" spc="-330" dirty="0">
                <a:latin typeface="Arial"/>
                <a:cs typeface="Arial"/>
              </a:rPr>
              <a:t>р</a:t>
            </a:r>
            <a:r>
              <a:rPr sz="3600" b="1" spc="-350" dirty="0">
                <a:latin typeface="Arial"/>
                <a:cs typeface="Arial"/>
              </a:rPr>
              <a:t>е</a:t>
            </a:r>
            <a:r>
              <a:rPr sz="3600" b="1" spc="-395" dirty="0">
                <a:latin typeface="Arial"/>
                <a:cs typeface="Arial"/>
              </a:rPr>
              <a:t>д</a:t>
            </a:r>
            <a:r>
              <a:rPr sz="3600" b="1" spc="-350" dirty="0">
                <a:latin typeface="Arial"/>
                <a:cs typeface="Arial"/>
              </a:rPr>
              <a:t>се</a:t>
            </a:r>
            <a:r>
              <a:rPr sz="3600" b="1" spc="-425" dirty="0">
                <a:latin typeface="Arial"/>
                <a:cs typeface="Arial"/>
              </a:rPr>
              <a:t>р</a:t>
            </a:r>
            <a:r>
              <a:rPr sz="3600" b="1" spc="-345" dirty="0">
                <a:latin typeface="Arial"/>
                <a:cs typeface="Arial"/>
              </a:rPr>
              <a:t>дь</a:t>
            </a:r>
            <a:r>
              <a:rPr sz="3600" b="1" dirty="0">
                <a:latin typeface="Arial"/>
                <a:cs typeface="Arial"/>
              </a:rPr>
              <a:t>,  </a:t>
            </a:r>
            <a:r>
              <a:rPr sz="3600" b="1" spc="-590" dirty="0">
                <a:latin typeface="Arial"/>
                <a:cs typeface="Arial"/>
              </a:rPr>
              <a:t>А</a:t>
            </a:r>
            <a:r>
              <a:rPr sz="3600" b="1" spc="-470" dirty="0">
                <a:latin typeface="Arial"/>
                <a:cs typeface="Arial"/>
              </a:rPr>
              <a:t>В</a:t>
            </a:r>
            <a:r>
              <a:rPr sz="3600" b="1" spc="-220" dirty="0">
                <a:latin typeface="Arial"/>
                <a:cs typeface="Arial"/>
              </a:rPr>
              <a:t>-</a:t>
            </a:r>
            <a:r>
              <a:rPr sz="3600" b="1" spc="-325" dirty="0">
                <a:latin typeface="Arial"/>
                <a:cs typeface="Arial"/>
              </a:rPr>
              <a:t>з</a:t>
            </a:r>
            <a:r>
              <a:rPr sz="3600" b="1" spc="-185" dirty="0">
                <a:latin typeface="Arial"/>
                <a:cs typeface="Arial"/>
              </a:rPr>
              <a:t>’</a:t>
            </a:r>
            <a:r>
              <a:rPr sz="3600" b="1" spc="-385" dirty="0">
                <a:latin typeface="Arial"/>
                <a:cs typeface="Arial"/>
              </a:rPr>
              <a:t>є</a:t>
            </a:r>
            <a:r>
              <a:rPr sz="3600" b="1" spc="-395" dirty="0">
                <a:latin typeface="Arial"/>
                <a:cs typeface="Arial"/>
              </a:rPr>
              <a:t>д</a:t>
            </a:r>
            <a:r>
              <a:rPr sz="3600" b="1" spc="-375" dirty="0">
                <a:latin typeface="Arial"/>
                <a:cs typeface="Arial"/>
              </a:rPr>
              <a:t>н</a:t>
            </a:r>
            <a:r>
              <a:rPr sz="3600" b="1" spc="-400" dirty="0">
                <a:latin typeface="Arial"/>
                <a:cs typeface="Arial"/>
              </a:rPr>
              <a:t>а</a:t>
            </a:r>
            <a:r>
              <a:rPr sz="3600" b="1" spc="-375" dirty="0">
                <a:latin typeface="Arial"/>
                <a:cs typeface="Arial"/>
              </a:rPr>
              <a:t>н</a:t>
            </a:r>
            <a:r>
              <a:rPr sz="3600" b="1" spc="-380" dirty="0">
                <a:latin typeface="Arial"/>
                <a:cs typeface="Arial"/>
              </a:rPr>
              <a:t>н</a:t>
            </a:r>
            <a:r>
              <a:rPr sz="3600" b="1" dirty="0">
                <a:latin typeface="Arial"/>
                <a:cs typeface="Arial"/>
              </a:rPr>
              <a:t>я</a:t>
            </a:r>
            <a:r>
              <a:rPr sz="3600" b="1" spc="-509" dirty="0">
                <a:latin typeface="Arial"/>
                <a:cs typeface="Arial"/>
              </a:rPr>
              <a:t> </a:t>
            </a:r>
            <a:r>
              <a:rPr sz="3600" b="1" spc="-400" dirty="0">
                <a:latin typeface="Arial"/>
                <a:cs typeface="Arial"/>
              </a:rPr>
              <a:t>а</a:t>
            </a:r>
            <a:r>
              <a:rPr sz="3600" b="1" spc="-380" dirty="0">
                <a:latin typeface="Arial"/>
                <a:cs typeface="Arial"/>
              </a:rPr>
              <a:t>б</a:t>
            </a:r>
            <a:r>
              <a:rPr sz="3600" b="1" dirty="0">
                <a:latin typeface="Arial"/>
                <a:cs typeface="Arial"/>
              </a:rPr>
              <a:t>о</a:t>
            </a:r>
            <a:r>
              <a:rPr sz="3600" b="1" spc="-585" dirty="0">
                <a:latin typeface="Arial"/>
                <a:cs typeface="Arial"/>
              </a:rPr>
              <a:t> </a:t>
            </a:r>
            <a:r>
              <a:rPr sz="3600" b="1" spc="-459" dirty="0">
                <a:latin typeface="Arial"/>
                <a:cs typeface="Arial"/>
              </a:rPr>
              <a:t>ш</a:t>
            </a:r>
            <a:r>
              <a:rPr sz="3600" b="1" spc="-445" dirty="0">
                <a:latin typeface="Arial"/>
                <a:cs typeface="Arial"/>
              </a:rPr>
              <a:t>л</a:t>
            </a:r>
            <a:r>
              <a:rPr sz="3600" b="1" spc="-420" dirty="0">
                <a:latin typeface="Arial"/>
                <a:cs typeface="Arial"/>
              </a:rPr>
              <a:t>у</a:t>
            </a:r>
            <a:r>
              <a:rPr sz="3600" b="1" spc="-375" dirty="0">
                <a:latin typeface="Arial"/>
                <a:cs typeface="Arial"/>
              </a:rPr>
              <a:t>н</a:t>
            </a:r>
            <a:r>
              <a:rPr sz="3600" b="1" spc="-475" dirty="0">
                <a:latin typeface="Arial"/>
                <a:cs typeface="Arial"/>
              </a:rPr>
              <a:t>о</a:t>
            </a:r>
            <a:r>
              <a:rPr sz="3600" b="1" spc="-365" dirty="0">
                <a:latin typeface="Arial"/>
                <a:cs typeface="Arial"/>
              </a:rPr>
              <a:t>ч</a:t>
            </a:r>
            <a:r>
              <a:rPr sz="3600" b="1" spc="-390" dirty="0">
                <a:latin typeface="Arial"/>
                <a:cs typeface="Arial"/>
              </a:rPr>
              <a:t>к</a:t>
            </a:r>
            <a:r>
              <a:rPr sz="3600" b="1" spc="-380" dirty="0">
                <a:latin typeface="Arial"/>
                <a:cs typeface="Arial"/>
              </a:rPr>
              <a:t>і</a:t>
            </a:r>
            <a:r>
              <a:rPr sz="3600" b="1" spc="-415" dirty="0">
                <a:latin typeface="Arial"/>
                <a:cs typeface="Arial"/>
              </a:rPr>
              <a:t>в</a:t>
            </a:r>
            <a:r>
              <a:rPr sz="3600" b="1" dirty="0">
                <a:latin typeface="Arial"/>
                <a:cs typeface="Arial"/>
              </a:rPr>
              <a:t>.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43</a:t>
            </a:fld>
            <a:endParaRPr spc="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3972" y="145161"/>
            <a:ext cx="6979920" cy="1168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35990" algn="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Для</a:t>
            </a:r>
            <a:r>
              <a:rPr spc="-10" dirty="0"/>
              <a:t> </a:t>
            </a:r>
            <a:r>
              <a:rPr spc="-5" dirty="0"/>
              <a:t>пацієнтів</a:t>
            </a:r>
            <a:r>
              <a:rPr spc="-90" dirty="0"/>
              <a:t> </a:t>
            </a:r>
            <a:r>
              <a:rPr spc="-5" dirty="0"/>
              <a:t>з</a:t>
            </a:r>
            <a:r>
              <a:rPr spc="-20" dirty="0"/>
              <a:t> </a:t>
            </a:r>
            <a:r>
              <a:rPr spc="-10" dirty="0"/>
              <a:t>функціональною,</a:t>
            </a:r>
            <a:r>
              <a:rPr spc="-40" dirty="0"/>
              <a:t> </a:t>
            </a:r>
            <a:r>
              <a:rPr spc="-10" dirty="0"/>
              <a:t>зокрема </a:t>
            </a:r>
            <a:r>
              <a:rPr spc="-610" dirty="0"/>
              <a:t> </a:t>
            </a:r>
            <a:r>
              <a:rPr spc="-10" dirty="0"/>
              <a:t>нейрогенною,</a:t>
            </a:r>
            <a:r>
              <a:rPr spc="-55" dirty="0"/>
              <a:t> </a:t>
            </a:r>
            <a:r>
              <a:rPr spc="-15" dirty="0"/>
              <a:t>природою</a:t>
            </a:r>
            <a:r>
              <a:rPr spc="-75" dirty="0"/>
              <a:t> </a:t>
            </a:r>
            <a:r>
              <a:rPr spc="-10" dirty="0"/>
              <a:t>ЕС</a:t>
            </a:r>
            <a:r>
              <a:rPr spc="-15" dirty="0"/>
              <a:t> </a:t>
            </a:r>
            <a:r>
              <a:rPr spc="-5" dirty="0"/>
              <a:t>характерні</a:t>
            </a:r>
            <a:r>
              <a:rPr spc="-50" dirty="0"/>
              <a:t> </a:t>
            </a:r>
            <a:r>
              <a:rPr spc="-10" dirty="0"/>
              <a:t>наступні</a:t>
            </a:r>
          </a:p>
          <a:p>
            <a:pPr marR="6350" algn="r">
              <a:lnSpc>
                <a:spcPct val="100000"/>
              </a:lnSpc>
            </a:pPr>
            <a:r>
              <a:rPr spc="-5" dirty="0"/>
              <a:t>ознаки</a:t>
            </a:r>
            <a:r>
              <a:rPr sz="1900" spc="-5" dirty="0"/>
              <a:t>:</a:t>
            </a:r>
            <a:endParaRPr sz="1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44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818843"/>
            <a:ext cx="7680959" cy="38544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Відсутність</a:t>
            </a:r>
            <a:r>
              <a:rPr sz="2800" b="1" spc="-38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29" dirty="0">
                <a:solidFill>
                  <a:srgbClr val="000099"/>
                </a:solidFill>
                <a:latin typeface="Arial"/>
                <a:cs typeface="Arial"/>
              </a:rPr>
              <a:t>явної</a:t>
            </a:r>
            <a:r>
              <a:rPr sz="2800" b="1" spc="-4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35" dirty="0">
                <a:solidFill>
                  <a:srgbClr val="000099"/>
                </a:solidFill>
                <a:latin typeface="Arial"/>
                <a:cs typeface="Arial"/>
              </a:rPr>
              <a:t>органічної</a:t>
            </a:r>
            <a:r>
              <a:rPr sz="2800" b="1" spc="-4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60" dirty="0">
                <a:solidFill>
                  <a:srgbClr val="000099"/>
                </a:solidFill>
                <a:latin typeface="Arial"/>
                <a:cs typeface="Arial"/>
              </a:rPr>
              <a:t>патології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45" dirty="0">
                <a:solidFill>
                  <a:srgbClr val="000099"/>
                </a:solidFill>
                <a:latin typeface="Arial"/>
                <a:cs typeface="Arial"/>
              </a:rPr>
              <a:t>серця;</a:t>
            </a:r>
            <a:endParaRPr sz="2800">
              <a:latin typeface="Arial"/>
              <a:cs typeface="Arial"/>
            </a:endParaRPr>
          </a:p>
          <a:p>
            <a:pPr marL="356870" marR="815975" indent="-344805">
              <a:lnSpc>
                <a:spcPct val="92500"/>
              </a:lnSpc>
              <a:spcBef>
                <a:spcPts val="39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10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800" b="1" spc="-33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229" dirty="0">
                <a:solidFill>
                  <a:srgbClr val="000099"/>
                </a:solidFill>
                <a:latin typeface="Arial"/>
                <a:cs typeface="Arial"/>
              </a:rPr>
              <a:t>ні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800" b="1" spc="-3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10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800" b="1" spc="-33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395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-260" dirty="0">
                <a:solidFill>
                  <a:srgbClr val="000099"/>
                </a:solidFill>
                <a:latin typeface="Arial"/>
                <a:cs typeface="Arial"/>
              </a:rPr>
              <a:t>ич</a:t>
            </a: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275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ї</a:t>
            </a:r>
            <a:r>
              <a:rPr sz="2800" b="1" spc="-4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spc="-395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п</a:t>
            </a:r>
            <a:r>
              <a:rPr sz="2800" b="1" spc="-390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-37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350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-310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к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и  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(психоемоціональна</a:t>
            </a:r>
            <a:r>
              <a:rPr sz="2800" b="1" spc="-459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45" dirty="0">
                <a:solidFill>
                  <a:srgbClr val="000099"/>
                </a:solidFill>
                <a:latin typeface="Arial"/>
                <a:cs typeface="Arial"/>
              </a:rPr>
              <a:t>лабільність,</a:t>
            </a:r>
            <a:r>
              <a:rPr sz="2800" b="1" spc="-3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75" dirty="0">
                <a:solidFill>
                  <a:srgbClr val="000099"/>
                </a:solidFill>
                <a:latin typeface="Arial"/>
                <a:cs typeface="Arial"/>
              </a:rPr>
              <a:t>підвищена </a:t>
            </a:r>
            <a:r>
              <a:rPr sz="2800" b="1" spc="-7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65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800" b="1" spc="-260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340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800" b="1" spc="-310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spc="-33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229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240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800" b="1" spc="-3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459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-185" dirty="0">
                <a:solidFill>
                  <a:srgbClr val="000099"/>
                </a:solidFill>
                <a:latin typeface="Arial"/>
                <a:cs typeface="Arial"/>
              </a:rPr>
              <a:t>.п.</a:t>
            </a:r>
            <a:r>
              <a:rPr sz="2800" b="1" spc="-195" dirty="0">
                <a:solidFill>
                  <a:srgbClr val="000099"/>
                </a:solidFill>
                <a:latin typeface="Arial"/>
                <a:cs typeface="Arial"/>
              </a:rPr>
              <a:t>)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;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9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260" dirty="0">
                <a:solidFill>
                  <a:srgbClr val="000099"/>
                </a:solidFill>
                <a:latin typeface="Arial"/>
                <a:cs typeface="Arial"/>
              </a:rPr>
              <a:t>Зв’язок</a:t>
            </a:r>
            <a:r>
              <a:rPr sz="2800" b="1" spc="-3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180" dirty="0">
                <a:solidFill>
                  <a:srgbClr val="000099"/>
                </a:solidFill>
                <a:latin typeface="Arial"/>
                <a:cs typeface="Arial"/>
              </a:rPr>
              <a:t>ЕС</a:t>
            </a:r>
            <a:r>
              <a:rPr sz="2800" b="1" spc="-50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4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нервовою</a:t>
            </a:r>
            <a:r>
              <a:rPr sz="2800" b="1" spc="-459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напругою;</a:t>
            </a:r>
            <a:endParaRPr sz="2800">
              <a:latin typeface="Arial"/>
              <a:cs typeface="Arial"/>
            </a:endParaRPr>
          </a:p>
          <a:p>
            <a:pPr marL="356870" marR="5080" indent="-344805">
              <a:lnSpc>
                <a:spcPts val="3000"/>
              </a:lnSpc>
              <a:spcBef>
                <a:spcPts val="74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254" dirty="0">
                <a:solidFill>
                  <a:srgbClr val="000099"/>
                </a:solidFill>
                <a:latin typeface="Arial"/>
                <a:cs typeface="Arial"/>
              </a:rPr>
              <a:t>Клинічні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50" dirty="0">
                <a:solidFill>
                  <a:srgbClr val="000099"/>
                </a:solidFill>
                <a:latin typeface="Arial"/>
                <a:cs typeface="Arial"/>
              </a:rPr>
              <a:t>ознаки</a:t>
            </a:r>
            <a:r>
              <a:rPr sz="2800" b="1" spc="-4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дисфункції</a:t>
            </a:r>
            <a:r>
              <a:rPr sz="2800" b="1" spc="-1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вегетативної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65" dirty="0">
                <a:solidFill>
                  <a:srgbClr val="000099"/>
                </a:solidFill>
                <a:latin typeface="Arial"/>
                <a:cs typeface="Arial"/>
              </a:rPr>
              <a:t>нервової </a:t>
            </a:r>
            <a:r>
              <a:rPr sz="2800" b="1" spc="-7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60" dirty="0">
                <a:solidFill>
                  <a:srgbClr val="000099"/>
                </a:solidFill>
                <a:latin typeface="Arial"/>
                <a:cs typeface="Arial"/>
              </a:rPr>
              <a:t>системи;</a:t>
            </a:r>
            <a:endParaRPr sz="2800">
              <a:latin typeface="Arial"/>
              <a:cs typeface="Arial"/>
            </a:endParaRPr>
          </a:p>
          <a:p>
            <a:pPr marL="356870" marR="955040" indent="-344805">
              <a:lnSpc>
                <a:spcPts val="3000"/>
              </a:lnSpc>
              <a:spcBef>
                <a:spcPts val="70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270" dirty="0">
                <a:solidFill>
                  <a:srgbClr val="000099"/>
                </a:solidFill>
                <a:latin typeface="Arial"/>
                <a:cs typeface="Arial"/>
              </a:rPr>
              <a:t>Функціональні</a:t>
            </a:r>
            <a:r>
              <a:rPr sz="2800" b="1" spc="-4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180" dirty="0">
                <a:solidFill>
                  <a:srgbClr val="000099"/>
                </a:solidFill>
                <a:latin typeface="Arial"/>
                <a:cs typeface="Arial"/>
              </a:rPr>
              <a:t>ЕС</a:t>
            </a:r>
            <a:r>
              <a:rPr sz="2800" b="1" spc="-48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50" dirty="0">
                <a:solidFill>
                  <a:srgbClr val="000099"/>
                </a:solidFill>
                <a:latin typeface="Arial"/>
                <a:cs typeface="Arial"/>
              </a:rPr>
              <a:t>нерідко</a:t>
            </a:r>
            <a:r>
              <a:rPr sz="2800" b="1" spc="-409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зникають</a:t>
            </a:r>
            <a:r>
              <a:rPr sz="2800" b="1" spc="-4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170" dirty="0">
                <a:solidFill>
                  <a:srgbClr val="000099"/>
                </a:solidFill>
                <a:latin typeface="Arial"/>
                <a:cs typeface="Arial"/>
              </a:rPr>
              <a:t>під</a:t>
            </a:r>
            <a:r>
              <a:rPr sz="2800" b="1" spc="-4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190" dirty="0">
                <a:solidFill>
                  <a:srgbClr val="000099"/>
                </a:solidFill>
                <a:latin typeface="Arial"/>
                <a:cs typeface="Arial"/>
              </a:rPr>
              <a:t>час </a:t>
            </a:r>
            <a:r>
              <a:rPr sz="2800" b="1" spc="-7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ф</a:t>
            </a:r>
            <a:r>
              <a:rPr sz="2800" b="1" spc="-280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и</a:t>
            </a:r>
            <a:r>
              <a:rPr sz="2800" b="1" spc="-295" dirty="0">
                <a:solidFill>
                  <a:srgbClr val="000099"/>
                </a:solidFill>
                <a:latin typeface="Arial"/>
                <a:cs typeface="Arial"/>
              </a:rPr>
              <a:t>ч</a:t>
            </a:r>
            <a:r>
              <a:rPr sz="2800" b="1" spc="-330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0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330" dirty="0">
                <a:solidFill>
                  <a:srgbClr val="000099"/>
                </a:solidFill>
                <a:latin typeface="Arial"/>
                <a:cs typeface="Arial"/>
              </a:rPr>
              <a:t>г</a:t>
            </a:r>
            <a:r>
              <a:rPr sz="2800" b="1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800" b="1" spc="-40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38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28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20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800" b="1" spc="-290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800" b="1" spc="-425" dirty="0">
                <a:solidFill>
                  <a:srgbClr val="000099"/>
                </a:solidFill>
                <a:latin typeface="Arial"/>
                <a:cs typeface="Arial"/>
              </a:rPr>
              <a:t>ж</a:t>
            </a:r>
            <a:r>
              <a:rPr sz="2800" b="1" spc="-31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800" b="1" spc="-30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330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800" b="1" spc="-225" dirty="0">
                <a:solidFill>
                  <a:srgbClr val="000099"/>
                </a:solidFill>
                <a:latin typeface="Arial"/>
                <a:cs typeface="Arial"/>
              </a:rPr>
              <a:t>я.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532638"/>
            <a:ext cx="5862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3300"/>
                </a:solidFill>
                <a:latin typeface="Times New Roman"/>
                <a:cs typeface="Times New Roman"/>
              </a:rPr>
              <a:t>Передсердна</a:t>
            </a:r>
            <a:r>
              <a:rPr sz="3600" b="1" spc="-13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3600" b="1" spc="-20" dirty="0">
                <a:solidFill>
                  <a:srgbClr val="FF3300"/>
                </a:solidFill>
                <a:latin typeface="Times New Roman"/>
                <a:cs typeface="Times New Roman"/>
              </a:rPr>
              <a:t>екстрасистолія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2480" y="1612137"/>
            <a:ext cx="6763384" cy="1307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64465">
              <a:lnSpc>
                <a:spcPct val="100000"/>
              </a:lnSpc>
              <a:spcBef>
                <a:spcPts val="105"/>
              </a:spcBef>
            </a:pPr>
            <a:r>
              <a:rPr sz="2800" b="1" spc="-15" dirty="0">
                <a:latin typeface="Arial"/>
                <a:cs typeface="Arial"/>
              </a:rPr>
              <a:t>Передсердна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екстрасистолія</a:t>
            </a:r>
            <a:r>
              <a:rPr sz="2800" b="1" spc="7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—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це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передчасне </a:t>
            </a:r>
            <a:r>
              <a:rPr sz="2800" b="1" spc="-40" dirty="0">
                <a:latin typeface="Arial"/>
                <a:cs typeface="Arial"/>
              </a:rPr>
              <a:t>збудження </a:t>
            </a:r>
            <a:r>
              <a:rPr sz="2800" b="1" spc="-5" dirty="0">
                <a:latin typeface="Arial"/>
                <a:cs typeface="Arial"/>
              </a:rPr>
              <a:t>серця </a:t>
            </a:r>
            <a:r>
              <a:rPr sz="2800" b="1" spc="5" dirty="0">
                <a:latin typeface="Arial"/>
                <a:cs typeface="Arial"/>
              </a:rPr>
              <a:t>під </a:t>
            </a:r>
            <a:r>
              <a:rPr sz="2800" b="1" dirty="0">
                <a:latin typeface="Arial"/>
                <a:cs typeface="Arial"/>
              </a:rPr>
              <a:t>дією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позачергового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імпульсу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з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передсердь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4191000"/>
            <a:ext cx="7543800" cy="159105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230365" y="6127800"/>
            <a:ext cx="240919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800" spc="10" dirty="0">
                <a:solidFill>
                  <a:srgbClr val="990033"/>
                </a:solidFill>
                <a:latin typeface="Verdana"/>
                <a:cs typeface="Verdana"/>
              </a:rPr>
              <a:t>P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R</a:t>
            </a:r>
            <a:r>
              <a:rPr sz="2800" spc="-3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5" dirty="0">
                <a:solidFill>
                  <a:srgbClr val="990033"/>
                </a:solidFill>
                <a:latin typeface="Verdana"/>
                <a:cs typeface="Verdana"/>
              </a:rPr>
              <a:t>=</a:t>
            </a:r>
            <a:r>
              <a:rPr sz="2800" spc="-2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990033"/>
                </a:solidFill>
                <a:latin typeface="Verdana"/>
                <a:cs typeface="Verdana"/>
              </a:rPr>
              <a:t>25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/m</a:t>
            </a:r>
            <a:r>
              <a:rPr sz="2800" spc="30" dirty="0">
                <a:solidFill>
                  <a:srgbClr val="990033"/>
                </a:solidFill>
                <a:latin typeface="Verdana"/>
                <a:cs typeface="Verdana"/>
              </a:rPr>
              <a:t>i</a:t>
            </a:r>
            <a:r>
              <a:rPr sz="2800" spc="-740" dirty="0">
                <a:solidFill>
                  <a:srgbClr val="990033"/>
                </a:solidFill>
                <a:latin typeface="Verdana"/>
                <a:cs typeface="Verdana"/>
              </a:rPr>
              <a:t>n</a:t>
            </a:r>
            <a:r>
              <a:rPr sz="1500" spc="-15" baseline="27777" dirty="0">
                <a:latin typeface="Microsoft Sans Serif"/>
                <a:cs typeface="Microsoft Sans Serif"/>
              </a:rPr>
              <a:t>45</a:t>
            </a:r>
            <a:endParaRPr sz="1500" baseline="27777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3588" y="298831"/>
            <a:ext cx="6795134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/>
              <a:t>ЕКГ-ознаки</a:t>
            </a:r>
            <a:r>
              <a:rPr sz="2900" spc="-50" dirty="0"/>
              <a:t> </a:t>
            </a:r>
            <a:r>
              <a:rPr sz="2900" spc="-5" dirty="0">
                <a:solidFill>
                  <a:srgbClr val="FF0000"/>
                </a:solidFill>
              </a:rPr>
              <a:t>передсердної</a:t>
            </a:r>
            <a:r>
              <a:rPr sz="2900" spc="-85" dirty="0">
                <a:solidFill>
                  <a:srgbClr val="FF0000"/>
                </a:solidFill>
              </a:rPr>
              <a:t> </a:t>
            </a:r>
            <a:r>
              <a:rPr sz="2900" spc="-5" dirty="0">
                <a:solidFill>
                  <a:srgbClr val="FF0000"/>
                </a:solidFill>
              </a:rPr>
              <a:t>екстрасистолії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46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75843" y="1568323"/>
            <a:ext cx="7898765" cy="371094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281305" marR="796290" indent="-281305">
              <a:lnSpc>
                <a:spcPts val="2500"/>
              </a:lnSpc>
              <a:spcBef>
                <a:spcPts val="305"/>
              </a:spcBef>
              <a:buClr>
                <a:srgbClr val="FF33CC"/>
              </a:buClr>
              <a:buAutoNum type="arabicPeriod"/>
              <a:tabLst>
                <a:tab pos="281305" algn="l"/>
              </a:tabLst>
            </a:pPr>
            <a:r>
              <a:rPr sz="2200" b="1" spc="-220" dirty="0">
                <a:solidFill>
                  <a:srgbClr val="0000FF"/>
                </a:solidFill>
                <a:latin typeface="Arial"/>
                <a:cs typeface="Arial"/>
              </a:rPr>
              <a:t>Передчасна</a:t>
            </a:r>
            <a:r>
              <a:rPr sz="2200" b="1" spc="-3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b="1" spc="-229" dirty="0">
                <a:solidFill>
                  <a:srgbClr val="006600"/>
                </a:solidFill>
                <a:latin typeface="Arial"/>
                <a:cs typeface="Arial"/>
              </a:rPr>
              <a:t>позачергова</a:t>
            </a:r>
            <a:r>
              <a:rPr sz="2200" b="1" spc="-27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195" dirty="0">
                <a:solidFill>
                  <a:srgbClr val="006600"/>
                </a:solidFill>
                <a:latin typeface="Arial"/>
                <a:cs typeface="Arial"/>
              </a:rPr>
              <a:t>поява</a:t>
            </a:r>
            <a:r>
              <a:rPr sz="2200" b="1" spc="-4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10" dirty="0">
                <a:solidFill>
                  <a:srgbClr val="0000FF"/>
                </a:solidFill>
                <a:latin typeface="Arial"/>
                <a:cs typeface="Arial"/>
              </a:rPr>
              <a:t>зубця</a:t>
            </a:r>
            <a:r>
              <a:rPr sz="2200" b="1" spc="-3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b="1" spc="-100" dirty="0">
                <a:solidFill>
                  <a:srgbClr val="0000FF"/>
                </a:solidFill>
                <a:latin typeface="Arial"/>
                <a:cs typeface="Arial"/>
              </a:rPr>
              <a:t>P'</a:t>
            </a:r>
            <a:r>
              <a:rPr sz="2200" b="1" spc="-3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2200" b="1" spc="-2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15" dirty="0">
                <a:solidFill>
                  <a:srgbClr val="006600"/>
                </a:solidFill>
                <a:latin typeface="Arial"/>
                <a:cs typeface="Arial"/>
              </a:rPr>
              <a:t>наступного</a:t>
            </a:r>
            <a:r>
              <a:rPr sz="2200" b="1" spc="-23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114" dirty="0">
                <a:solidFill>
                  <a:srgbClr val="006600"/>
                </a:solidFill>
                <a:latin typeface="Arial"/>
                <a:cs typeface="Arial"/>
              </a:rPr>
              <a:t>за</a:t>
            </a:r>
            <a:r>
              <a:rPr sz="2200" b="1" spc="-3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50" dirty="0">
                <a:solidFill>
                  <a:srgbClr val="006600"/>
                </a:solidFill>
                <a:latin typeface="Arial"/>
                <a:cs typeface="Arial"/>
              </a:rPr>
              <a:t>ним </a:t>
            </a:r>
            <a:r>
              <a:rPr sz="2200" b="1" spc="-59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35" dirty="0">
                <a:solidFill>
                  <a:srgbClr val="006600"/>
                </a:solidFill>
                <a:latin typeface="Arial"/>
                <a:cs typeface="Arial"/>
              </a:rPr>
              <a:t>комплексу</a:t>
            </a:r>
            <a:r>
              <a:rPr sz="2200" b="1" spc="-3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185" dirty="0">
                <a:solidFill>
                  <a:srgbClr val="006600"/>
                </a:solidFill>
                <a:latin typeface="Arial"/>
                <a:cs typeface="Arial"/>
              </a:rPr>
              <a:t>QRST'.</a:t>
            </a:r>
            <a:endParaRPr sz="2200">
              <a:latin typeface="Arial"/>
              <a:cs typeface="Arial"/>
            </a:endParaRPr>
          </a:p>
          <a:p>
            <a:pPr marL="280670" indent="-256540">
              <a:lnSpc>
                <a:spcPct val="100000"/>
              </a:lnSpc>
              <a:spcBef>
                <a:spcPts val="250"/>
              </a:spcBef>
              <a:buClr>
                <a:srgbClr val="FF33CC"/>
              </a:buClr>
              <a:buAutoNum type="arabicPeriod"/>
              <a:tabLst>
                <a:tab pos="281305" algn="l"/>
              </a:tabLst>
            </a:pPr>
            <a:r>
              <a:rPr sz="2200" b="1" spc="-195" dirty="0">
                <a:solidFill>
                  <a:srgbClr val="0000FF"/>
                </a:solidFill>
                <a:latin typeface="Arial"/>
                <a:cs typeface="Arial"/>
              </a:rPr>
              <a:t>Деформація</a:t>
            </a:r>
            <a:r>
              <a:rPr sz="2200" b="1" spc="-195" dirty="0">
                <a:solidFill>
                  <a:srgbClr val="006600"/>
                </a:solidFill>
                <a:latin typeface="Arial"/>
                <a:cs typeface="Arial"/>
              </a:rPr>
              <a:t>або</a:t>
            </a:r>
            <a:r>
              <a:rPr sz="2200" b="1" spc="-37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175" dirty="0">
                <a:solidFill>
                  <a:srgbClr val="006600"/>
                </a:solidFill>
                <a:latin typeface="Arial"/>
                <a:cs typeface="Arial"/>
              </a:rPr>
              <a:t>зміна</a:t>
            </a:r>
            <a:r>
              <a:rPr sz="2200" b="1" spc="-37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04" dirty="0">
                <a:solidFill>
                  <a:srgbClr val="006600"/>
                </a:solidFill>
                <a:latin typeface="Arial"/>
                <a:cs typeface="Arial"/>
              </a:rPr>
              <a:t>полярності</a:t>
            </a:r>
            <a:r>
              <a:rPr sz="2200" b="1" spc="-4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10" dirty="0">
                <a:solidFill>
                  <a:srgbClr val="0000FF"/>
                </a:solidFill>
                <a:latin typeface="Arial"/>
                <a:cs typeface="Arial"/>
              </a:rPr>
              <a:t>зубця</a:t>
            </a:r>
            <a:r>
              <a:rPr sz="2200" b="1" spc="-3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b="1" spc="-100" dirty="0">
                <a:solidFill>
                  <a:srgbClr val="0000FF"/>
                </a:solidFill>
                <a:latin typeface="Arial"/>
                <a:cs typeface="Arial"/>
              </a:rPr>
              <a:t>Р'</a:t>
            </a:r>
            <a:r>
              <a:rPr sz="2200" b="1" spc="-2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b="1" spc="-215" dirty="0">
                <a:solidFill>
                  <a:srgbClr val="006600"/>
                </a:solidFill>
                <a:latin typeface="Arial"/>
                <a:cs typeface="Arial"/>
              </a:rPr>
              <a:t>екстрасистоли.</a:t>
            </a:r>
            <a:endParaRPr sz="2200">
              <a:latin typeface="Arial"/>
              <a:cs typeface="Arial"/>
            </a:endParaRPr>
          </a:p>
          <a:p>
            <a:pPr marL="280670" marR="640715" indent="-268605">
              <a:lnSpc>
                <a:spcPct val="91000"/>
              </a:lnSpc>
              <a:spcBef>
                <a:spcPts val="600"/>
              </a:spcBef>
              <a:buClr>
                <a:srgbClr val="FF33CC"/>
              </a:buClr>
              <a:buAutoNum type="arabicPeriod"/>
              <a:tabLst>
                <a:tab pos="281305" algn="l"/>
              </a:tabLst>
            </a:pPr>
            <a:r>
              <a:rPr sz="2200" b="1" spc="-215" dirty="0">
                <a:solidFill>
                  <a:srgbClr val="006600"/>
                </a:solidFill>
                <a:latin typeface="Arial"/>
                <a:cs typeface="Arial"/>
              </a:rPr>
              <a:t>Наявність</a:t>
            </a:r>
            <a:r>
              <a:rPr sz="2200" b="1" spc="-215" dirty="0">
                <a:solidFill>
                  <a:srgbClr val="0000FF"/>
                </a:solidFill>
                <a:latin typeface="Arial"/>
                <a:cs typeface="Arial"/>
              </a:rPr>
              <a:t>незміненого</a:t>
            </a:r>
            <a:r>
              <a:rPr sz="2200" b="1" spc="-215" dirty="0">
                <a:solidFill>
                  <a:srgbClr val="006600"/>
                </a:solidFill>
                <a:latin typeface="Arial"/>
                <a:cs typeface="Arial"/>
              </a:rPr>
              <a:t>екстрасистолічногошлуночкового </a:t>
            </a:r>
            <a:r>
              <a:rPr sz="2200" b="1" spc="-2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65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2200" b="1" spc="-27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200" b="1" spc="-235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200" b="1" spc="-229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2200" b="1" spc="-270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2200" b="1" spc="-24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2200" b="1" spc="-265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2200" b="1" spc="-245" dirty="0">
                <a:solidFill>
                  <a:srgbClr val="006600"/>
                </a:solidFill>
                <a:latin typeface="Arial"/>
                <a:cs typeface="Arial"/>
              </a:rPr>
              <a:t>с</a:t>
            </a:r>
            <a:r>
              <a:rPr sz="2200" b="1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2200" b="1" spc="-39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04" dirty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sz="2200" b="1" spc="-225" dirty="0">
                <a:solidFill>
                  <a:srgbClr val="0000FF"/>
                </a:solidFill>
                <a:latin typeface="Arial"/>
                <a:cs typeface="Arial"/>
              </a:rPr>
              <a:t>RS</a:t>
            </a:r>
            <a:r>
              <a:rPr sz="2200" b="1" spc="-24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200" b="1" spc="-215" dirty="0">
                <a:solidFill>
                  <a:srgbClr val="0000FF"/>
                </a:solidFill>
                <a:latin typeface="Arial"/>
                <a:cs typeface="Arial"/>
              </a:rPr>
              <a:t>'</a:t>
            </a:r>
            <a:r>
              <a:rPr sz="2200" b="1" dirty="0">
                <a:solidFill>
                  <a:srgbClr val="FF33CC"/>
                </a:solidFill>
                <a:latin typeface="Arial"/>
                <a:cs typeface="Arial"/>
              </a:rPr>
              <a:t>,</a:t>
            </a:r>
            <a:r>
              <a:rPr sz="2200" b="1" spc="-38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200" b="1" spc="-270" dirty="0">
                <a:solidFill>
                  <a:srgbClr val="006600"/>
                </a:solidFill>
                <a:latin typeface="Arial"/>
                <a:cs typeface="Arial"/>
              </a:rPr>
              <a:t>с</a:t>
            </a:r>
            <a:r>
              <a:rPr sz="2200" b="1" spc="-295" dirty="0">
                <a:solidFill>
                  <a:srgbClr val="006600"/>
                </a:solidFill>
                <a:latin typeface="Arial"/>
                <a:cs typeface="Arial"/>
              </a:rPr>
              <a:t>х</a:t>
            </a:r>
            <a:r>
              <a:rPr sz="2200" b="1" spc="-27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200" b="1" spc="-290" dirty="0">
                <a:solidFill>
                  <a:srgbClr val="006600"/>
                </a:solidFill>
                <a:latin typeface="Arial"/>
                <a:cs typeface="Arial"/>
              </a:rPr>
              <a:t>ж</a:t>
            </a:r>
            <a:r>
              <a:rPr sz="2200" b="1" spc="-24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200" b="1" spc="-275" dirty="0">
                <a:solidFill>
                  <a:srgbClr val="006600"/>
                </a:solidFill>
                <a:latin typeface="Arial"/>
                <a:cs typeface="Arial"/>
              </a:rPr>
              <a:t>г</a:t>
            </a:r>
            <a:r>
              <a:rPr sz="2200" b="1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200" b="1" spc="-3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35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2200" b="1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200" b="1" spc="-35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320" dirty="0">
                <a:solidFill>
                  <a:srgbClr val="006600"/>
                </a:solidFill>
                <a:latin typeface="Arial"/>
                <a:cs typeface="Arial"/>
              </a:rPr>
              <a:t>ф</a:t>
            </a:r>
            <a:r>
              <a:rPr sz="2200" b="1" spc="-29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200" b="1" spc="-32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200" b="1" spc="-310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200" b="1" spc="-29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200" b="1" spc="5" dirty="0">
                <a:solidFill>
                  <a:srgbClr val="006600"/>
                </a:solidFill>
                <a:latin typeface="Arial"/>
                <a:cs typeface="Arial"/>
              </a:rPr>
              <a:t>ю</a:t>
            </a:r>
            <a:r>
              <a:rPr sz="2200" b="1" spc="-40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29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200" b="1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200" b="1" spc="-38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10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2200" b="1" spc="-204" dirty="0">
                <a:solidFill>
                  <a:srgbClr val="006600"/>
                </a:solidFill>
                <a:latin typeface="Arial"/>
                <a:cs typeface="Arial"/>
              </a:rPr>
              <a:t>ви</a:t>
            </a:r>
            <a:r>
              <a:rPr sz="2200" b="1" spc="-229" dirty="0">
                <a:solidFill>
                  <a:srgbClr val="006600"/>
                </a:solidFill>
                <a:latin typeface="Arial"/>
                <a:cs typeface="Arial"/>
              </a:rPr>
              <a:t>ч</a:t>
            </a:r>
            <a:r>
              <a:rPr sz="2200" b="1" spc="-24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200" b="1" spc="-229" dirty="0">
                <a:solidFill>
                  <a:srgbClr val="006600"/>
                </a:solidFill>
                <a:latin typeface="Arial"/>
                <a:cs typeface="Arial"/>
              </a:rPr>
              <a:t>йн</a:t>
            </a:r>
            <a:r>
              <a:rPr sz="2200" b="1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2200" b="1" spc="-38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29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2200" b="1" spc="-24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200" b="1" spc="-27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2200" b="1" spc="-260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2200" b="1" spc="-24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200" b="1" spc="-250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2200" b="1" spc="-229" dirty="0">
                <a:solidFill>
                  <a:srgbClr val="006600"/>
                </a:solidFill>
                <a:latin typeface="Arial"/>
                <a:cs typeface="Arial"/>
              </a:rPr>
              <a:t>ьн</a:t>
            </a:r>
            <a:r>
              <a:rPr sz="2200" b="1" dirty="0">
                <a:solidFill>
                  <a:srgbClr val="006600"/>
                </a:solidFill>
                <a:latin typeface="Arial"/>
                <a:cs typeface="Arial"/>
              </a:rPr>
              <a:t>і  </a:t>
            </a:r>
            <a:r>
              <a:rPr sz="2200" b="1" spc="-229" dirty="0">
                <a:solidFill>
                  <a:srgbClr val="006600"/>
                </a:solidFill>
                <a:latin typeface="Arial"/>
                <a:cs typeface="Arial"/>
              </a:rPr>
              <a:t>комплекси</a:t>
            </a:r>
            <a:r>
              <a:rPr sz="2200" b="1" spc="-39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20" dirty="0">
                <a:solidFill>
                  <a:srgbClr val="006600"/>
                </a:solidFill>
                <a:latin typeface="Arial"/>
                <a:cs typeface="Arial"/>
              </a:rPr>
              <a:t>QRST</a:t>
            </a:r>
            <a:r>
              <a:rPr sz="2200" b="1" spc="-4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35" dirty="0">
                <a:solidFill>
                  <a:srgbClr val="006600"/>
                </a:solidFill>
                <a:latin typeface="Arial"/>
                <a:cs typeface="Arial"/>
              </a:rPr>
              <a:t>синусового</a:t>
            </a:r>
            <a:r>
              <a:rPr sz="2200" b="1" spc="-3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250" dirty="0">
                <a:solidFill>
                  <a:srgbClr val="006600"/>
                </a:solidFill>
                <a:latin typeface="Arial"/>
                <a:cs typeface="Arial"/>
              </a:rPr>
              <a:t>походження.</a:t>
            </a:r>
            <a:endParaRPr sz="2200">
              <a:latin typeface="Arial"/>
              <a:cs typeface="Arial"/>
            </a:endParaRPr>
          </a:p>
          <a:p>
            <a:pPr marL="280670" indent="-256540">
              <a:lnSpc>
                <a:spcPct val="100000"/>
              </a:lnSpc>
              <a:spcBef>
                <a:spcPts val="195"/>
              </a:spcBef>
              <a:buClr>
                <a:srgbClr val="FF33CC"/>
              </a:buClr>
              <a:buAutoNum type="arabicPeriod"/>
              <a:tabLst>
                <a:tab pos="281305" algn="l"/>
              </a:tabLst>
            </a:pPr>
            <a:r>
              <a:rPr sz="2200" b="1" spc="-200" dirty="0">
                <a:solidFill>
                  <a:srgbClr val="006600"/>
                </a:solidFill>
                <a:latin typeface="Arial"/>
                <a:cs typeface="Arial"/>
              </a:rPr>
              <a:t>Наявність</a:t>
            </a:r>
            <a:r>
              <a:rPr sz="2200" b="1" spc="-409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200" b="1" spc="-195" dirty="0">
                <a:solidFill>
                  <a:srgbClr val="0000FF"/>
                </a:solidFill>
                <a:latin typeface="Arial"/>
                <a:cs typeface="Arial"/>
              </a:rPr>
              <a:t>неповної</a:t>
            </a:r>
            <a:r>
              <a:rPr sz="2200" b="1" spc="-3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b="1" spc="-225" dirty="0">
                <a:solidFill>
                  <a:srgbClr val="0000FF"/>
                </a:solidFill>
                <a:latin typeface="Arial"/>
                <a:cs typeface="Arial"/>
              </a:rPr>
              <a:t>компенсаторної</a:t>
            </a:r>
            <a:r>
              <a:rPr sz="2200" b="1" spc="-3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b="1" spc="-204" dirty="0">
                <a:solidFill>
                  <a:srgbClr val="0000FF"/>
                </a:solidFill>
                <a:latin typeface="Arial"/>
                <a:cs typeface="Arial"/>
              </a:rPr>
              <a:t>паузи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>
              <a:latin typeface="Arial"/>
              <a:cs typeface="Arial"/>
            </a:endParaRPr>
          </a:p>
          <a:p>
            <a:pPr marL="448309" marR="5080" indent="-28575" algn="ctr">
              <a:lnSpc>
                <a:spcPct val="91100"/>
              </a:lnSpc>
            </a:pPr>
            <a:r>
              <a:rPr sz="2000" b="1" spc="-95" dirty="0">
                <a:solidFill>
                  <a:srgbClr val="990033"/>
                </a:solidFill>
                <a:latin typeface="Arial"/>
                <a:cs typeface="Arial"/>
              </a:rPr>
              <a:t>ПриЕСз </a:t>
            </a:r>
            <a:r>
              <a:rPr sz="2000" b="1" spc="-180" dirty="0">
                <a:solidFill>
                  <a:srgbClr val="990033"/>
                </a:solidFill>
                <a:latin typeface="Arial"/>
                <a:cs typeface="Arial"/>
              </a:rPr>
              <a:t>верхніх відділівпередсердь </a:t>
            </a:r>
            <a:r>
              <a:rPr sz="2000" b="1" spc="-204" dirty="0">
                <a:solidFill>
                  <a:srgbClr val="990033"/>
                </a:solidFill>
                <a:latin typeface="Arial"/>
                <a:cs typeface="Arial"/>
              </a:rPr>
              <a:t>зубець </a:t>
            </a:r>
            <a:r>
              <a:rPr sz="2000" b="1" spc="-95" dirty="0">
                <a:solidFill>
                  <a:srgbClr val="990033"/>
                </a:solidFill>
                <a:latin typeface="Arial"/>
                <a:cs typeface="Arial"/>
              </a:rPr>
              <a:t>Р' </a:t>
            </a:r>
            <a:r>
              <a:rPr sz="2000" b="1" spc="-180" dirty="0">
                <a:solidFill>
                  <a:srgbClr val="990033"/>
                </a:solidFill>
                <a:latin typeface="Arial"/>
                <a:cs typeface="Arial"/>
              </a:rPr>
              <a:t>маловідрізняється </a:t>
            </a:r>
            <a:r>
              <a:rPr sz="2000" b="1" spc="-135" dirty="0">
                <a:solidFill>
                  <a:srgbClr val="990033"/>
                </a:solidFill>
                <a:latin typeface="Arial"/>
                <a:cs typeface="Arial"/>
              </a:rPr>
              <a:t>від </a:t>
            </a:r>
            <a:r>
              <a:rPr sz="2000" b="1" spc="-13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29" dirty="0">
                <a:solidFill>
                  <a:srgbClr val="990033"/>
                </a:solidFill>
                <a:latin typeface="Arial"/>
                <a:cs typeface="Arial"/>
              </a:rPr>
              <a:t>н</a:t>
            </a:r>
            <a:r>
              <a:rPr sz="2000" b="1" spc="-220" dirty="0">
                <a:solidFill>
                  <a:srgbClr val="990033"/>
                </a:solidFill>
                <a:latin typeface="Arial"/>
                <a:cs typeface="Arial"/>
              </a:rPr>
              <a:t>о</a:t>
            </a:r>
            <a:r>
              <a:rPr sz="2000" b="1" spc="-240" dirty="0">
                <a:solidFill>
                  <a:srgbClr val="990033"/>
                </a:solidFill>
                <a:latin typeface="Arial"/>
                <a:cs typeface="Arial"/>
              </a:rPr>
              <a:t>р</a:t>
            </a:r>
            <a:r>
              <a:rPr sz="2000" b="1" spc="-235" dirty="0">
                <a:solidFill>
                  <a:srgbClr val="990033"/>
                </a:solidFill>
                <a:latin typeface="Arial"/>
                <a:cs typeface="Arial"/>
              </a:rPr>
              <a:t>м</a:t>
            </a:r>
            <a:r>
              <a:rPr sz="2000" b="1" spc="-225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.</a:t>
            </a:r>
            <a:r>
              <a:rPr sz="2000" b="1" spc="-29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40" dirty="0">
                <a:solidFill>
                  <a:srgbClr val="990033"/>
                </a:solidFill>
                <a:latin typeface="Arial"/>
                <a:cs typeface="Arial"/>
              </a:rPr>
              <a:t>Пр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000" b="1" spc="-3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54" dirty="0">
                <a:solidFill>
                  <a:srgbClr val="990033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С</a:t>
            </a:r>
            <a:r>
              <a:rPr sz="2000" b="1" spc="-34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з</a:t>
            </a:r>
            <a:r>
              <a:rPr sz="2000" b="1" spc="-30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04" dirty="0">
                <a:solidFill>
                  <a:srgbClr val="990033"/>
                </a:solidFill>
                <a:latin typeface="Arial"/>
                <a:cs typeface="Arial"/>
              </a:rPr>
              <a:t>се</a:t>
            </a:r>
            <a:r>
              <a:rPr sz="2000" b="1" spc="-195" dirty="0">
                <a:solidFill>
                  <a:srgbClr val="990033"/>
                </a:solidFill>
                <a:latin typeface="Arial"/>
                <a:cs typeface="Arial"/>
              </a:rPr>
              <a:t>р</a:t>
            </a:r>
            <a:r>
              <a:rPr sz="2000" b="1" spc="-204" dirty="0">
                <a:solidFill>
                  <a:srgbClr val="990033"/>
                </a:solidFill>
                <a:latin typeface="Arial"/>
                <a:cs typeface="Arial"/>
              </a:rPr>
              <a:t>е</a:t>
            </a:r>
            <a:r>
              <a:rPr sz="2000" b="1" spc="-190" dirty="0">
                <a:solidFill>
                  <a:srgbClr val="990033"/>
                </a:solidFill>
                <a:latin typeface="Arial"/>
                <a:cs typeface="Arial"/>
              </a:rPr>
              <a:t>д</a:t>
            </a:r>
            <a:r>
              <a:rPr sz="2000" b="1" spc="-204" dirty="0">
                <a:solidFill>
                  <a:srgbClr val="990033"/>
                </a:solidFill>
                <a:latin typeface="Arial"/>
                <a:cs typeface="Arial"/>
              </a:rPr>
              <a:t>н</a:t>
            </a:r>
            <a:r>
              <a:rPr sz="2000" b="1" spc="-200" dirty="0">
                <a:solidFill>
                  <a:srgbClr val="990033"/>
                </a:solidFill>
                <a:latin typeface="Arial"/>
                <a:cs typeface="Arial"/>
              </a:rPr>
              <a:t>і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х</a:t>
            </a:r>
            <a:r>
              <a:rPr sz="2000" b="1" spc="-34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180" dirty="0">
                <a:solidFill>
                  <a:srgbClr val="990033"/>
                </a:solidFill>
                <a:latin typeface="Arial"/>
                <a:cs typeface="Arial"/>
              </a:rPr>
              <a:t>в</a:t>
            </a:r>
            <a:r>
              <a:rPr sz="2000" b="1" spc="-175" dirty="0">
                <a:solidFill>
                  <a:srgbClr val="990033"/>
                </a:solidFill>
                <a:latin typeface="Arial"/>
                <a:cs typeface="Arial"/>
              </a:rPr>
              <a:t>і</a:t>
            </a:r>
            <a:r>
              <a:rPr sz="2000" b="1" spc="-170" dirty="0">
                <a:solidFill>
                  <a:srgbClr val="990033"/>
                </a:solidFill>
                <a:latin typeface="Arial"/>
                <a:cs typeface="Arial"/>
              </a:rPr>
              <a:t>дд</a:t>
            </a:r>
            <a:r>
              <a:rPr sz="2000" b="1" spc="-175" dirty="0">
                <a:solidFill>
                  <a:srgbClr val="990033"/>
                </a:solidFill>
                <a:latin typeface="Arial"/>
                <a:cs typeface="Arial"/>
              </a:rPr>
              <a:t>і</a:t>
            </a:r>
            <a:r>
              <a:rPr sz="2000" b="1" spc="-170" dirty="0">
                <a:solidFill>
                  <a:srgbClr val="990033"/>
                </a:solidFill>
                <a:latin typeface="Arial"/>
                <a:cs typeface="Arial"/>
              </a:rPr>
              <a:t>л</a:t>
            </a:r>
            <a:r>
              <a:rPr sz="2000" b="1" spc="-200" dirty="0">
                <a:solidFill>
                  <a:srgbClr val="990033"/>
                </a:solidFill>
                <a:latin typeface="Arial"/>
                <a:cs typeface="Arial"/>
              </a:rPr>
              <a:t>і</a:t>
            </a:r>
            <a:r>
              <a:rPr sz="2000" b="1" spc="155" dirty="0">
                <a:solidFill>
                  <a:srgbClr val="990033"/>
                </a:solidFill>
                <a:latin typeface="Arial"/>
                <a:cs typeface="Arial"/>
              </a:rPr>
              <a:t>в</a:t>
            </a:r>
            <a:r>
              <a:rPr sz="2000" b="1" spc="-110" dirty="0">
                <a:solidFill>
                  <a:srgbClr val="990033"/>
                </a:solidFill>
                <a:latin typeface="Arial"/>
                <a:cs typeface="Arial"/>
              </a:rPr>
              <a:t>—</a:t>
            </a:r>
            <a:r>
              <a:rPr sz="2000" b="1" spc="-280" dirty="0">
                <a:solidFill>
                  <a:srgbClr val="990033"/>
                </a:solidFill>
                <a:latin typeface="Arial"/>
                <a:cs typeface="Arial"/>
              </a:rPr>
              <a:t>з</a:t>
            </a:r>
            <a:r>
              <a:rPr sz="2000" b="1" spc="-254" dirty="0">
                <a:solidFill>
                  <a:srgbClr val="990033"/>
                </a:solidFill>
                <a:latin typeface="Arial"/>
                <a:cs typeface="Arial"/>
              </a:rPr>
              <a:t>у</a:t>
            </a:r>
            <a:r>
              <a:rPr sz="2000" b="1" spc="-229" dirty="0">
                <a:solidFill>
                  <a:srgbClr val="990033"/>
                </a:solidFill>
                <a:latin typeface="Arial"/>
                <a:cs typeface="Arial"/>
              </a:rPr>
              <a:t>бе</a:t>
            </a:r>
            <a:r>
              <a:rPr sz="2000" b="1" spc="-225" dirty="0">
                <a:solidFill>
                  <a:srgbClr val="990033"/>
                </a:solidFill>
                <a:latin typeface="Arial"/>
                <a:cs typeface="Arial"/>
              </a:rPr>
              <a:t>ц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ь</a:t>
            </a:r>
            <a:r>
              <a:rPr sz="2000" b="1" spc="-2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185" dirty="0">
                <a:solidFill>
                  <a:srgbClr val="990033"/>
                </a:solidFill>
                <a:latin typeface="Arial"/>
                <a:cs typeface="Arial"/>
              </a:rPr>
              <a:t>Р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'</a:t>
            </a:r>
            <a:r>
              <a:rPr sz="2000" b="1" spc="-26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20" dirty="0">
                <a:solidFill>
                  <a:srgbClr val="990033"/>
                </a:solidFill>
                <a:latin typeface="Arial"/>
                <a:cs typeface="Arial"/>
              </a:rPr>
              <a:t>д</a:t>
            </a:r>
            <a:r>
              <a:rPr sz="2000" b="1" spc="-229" dirty="0">
                <a:solidFill>
                  <a:srgbClr val="990033"/>
                </a:solidFill>
                <a:latin typeface="Arial"/>
                <a:cs typeface="Arial"/>
              </a:rPr>
              <a:t>е</a:t>
            </a:r>
            <a:r>
              <a:rPr sz="2000" b="1" spc="-315" dirty="0">
                <a:solidFill>
                  <a:srgbClr val="990033"/>
                </a:solidFill>
                <a:latin typeface="Arial"/>
                <a:cs typeface="Arial"/>
              </a:rPr>
              <a:t>ф</a:t>
            </a:r>
            <a:r>
              <a:rPr sz="2000" b="1" spc="-220" dirty="0">
                <a:solidFill>
                  <a:srgbClr val="990033"/>
                </a:solidFill>
                <a:latin typeface="Arial"/>
                <a:cs typeface="Arial"/>
              </a:rPr>
              <a:t>о</a:t>
            </a:r>
            <a:r>
              <a:rPr sz="2000" b="1" spc="-240" dirty="0">
                <a:solidFill>
                  <a:srgbClr val="990033"/>
                </a:solidFill>
                <a:latin typeface="Arial"/>
                <a:cs typeface="Arial"/>
              </a:rPr>
              <a:t>р</a:t>
            </a:r>
            <a:r>
              <a:rPr sz="2000" b="1" spc="-260" dirty="0">
                <a:solidFill>
                  <a:srgbClr val="990033"/>
                </a:solidFill>
                <a:latin typeface="Arial"/>
                <a:cs typeface="Arial"/>
              </a:rPr>
              <a:t>м</a:t>
            </a:r>
            <a:r>
              <a:rPr sz="2000" b="1" spc="-220" dirty="0">
                <a:solidFill>
                  <a:srgbClr val="990033"/>
                </a:solidFill>
                <a:latin typeface="Arial"/>
                <a:cs typeface="Arial"/>
              </a:rPr>
              <a:t>о</a:t>
            </a:r>
            <a:r>
              <a:rPr sz="2000" b="1" spc="-250" dirty="0">
                <a:solidFill>
                  <a:srgbClr val="990033"/>
                </a:solidFill>
                <a:latin typeface="Arial"/>
                <a:cs typeface="Arial"/>
              </a:rPr>
              <a:t>в</a:t>
            </a:r>
            <a:r>
              <a:rPr sz="2000" b="1" spc="-229" dirty="0">
                <a:solidFill>
                  <a:srgbClr val="990033"/>
                </a:solidFill>
                <a:latin typeface="Arial"/>
                <a:cs typeface="Arial"/>
              </a:rPr>
              <a:t>ан</a:t>
            </a:r>
            <a:r>
              <a:rPr sz="2000" b="1" spc="-225" dirty="0">
                <a:solidFill>
                  <a:srgbClr val="990033"/>
                </a:solidFill>
                <a:latin typeface="Arial"/>
                <a:cs typeface="Arial"/>
              </a:rPr>
              <a:t>ий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,</a:t>
            </a:r>
            <a:r>
              <a:rPr sz="2000" b="1" spc="-31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а</a:t>
            </a:r>
            <a:r>
              <a:rPr sz="2000" b="1" spc="-32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29" dirty="0">
                <a:solidFill>
                  <a:srgbClr val="990033"/>
                </a:solidFill>
                <a:latin typeface="Arial"/>
                <a:cs typeface="Arial"/>
              </a:rPr>
              <a:t>п</a:t>
            </a:r>
            <a:r>
              <a:rPr sz="2000" b="1" spc="-220" dirty="0">
                <a:solidFill>
                  <a:srgbClr val="990033"/>
                </a:solidFill>
                <a:latin typeface="Arial"/>
                <a:cs typeface="Arial"/>
              </a:rPr>
              <a:t>р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000" b="1" spc="-34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254" dirty="0">
                <a:solidFill>
                  <a:srgbClr val="990033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С  з</a:t>
            </a:r>
            <a:r>
              <a:rPr sz="2000" b="1" spc="-30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150" dirty="0">
                <a:solidFill>
                  <a:srgbClr val="990033"/>
                </a:solidFill>
                <a:latin typeface="Arial"/>
                <a:cs typeface="Arial"/>
              </a:rPr>
              <a:t>нижніхвідділів</a:t>
            </a:r>
            <a:r>
              <a:rPr sz="2000" b="1" spc="-3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170" dirty="0">
                <a:solidFill>
                  <a:srgbClr val="990033"/>
                </a:solidFill>
                <a:latin typeface="Arial"/>
                <a:cs typeface="Arial"/>
              </a:rPr>
              <a:t>—негативний.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91057"/>
            <a:ext cx="670814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ЕКГ-ознаки</a:t>
            </a:r>
            <a:r>
              <a:rPr sz="2900" spc="-45" dirty="0"/>
              <a:t> </a:t>
            </a:r>
            <a:r>
              <a:rPr sz="2900" spc="-5" dirty="0">
                <a:solidFill>
                  <a:srgbClr val="FF0000"/>
                </a:solidFill>
              </a:rPr>
              <a:t>AV-вузлової</a:t>
            </a:r>
            <a:r>
              <a:rPr sz="2900" spc="-100" dirty="0">
                <a:solidFill>
                  <a:srgbClr val="FF0000"/>
                </a:solidFill>
              </a:rPr>
              <a:t> </a:t>
            </a:r>
            <a:r>
              <a:rPr sz="2900" spc="-5" dirty="0">
                <a:solidFill>
                  <a:srgbClr val="FF0000"/>
                </a:solidFill>
              </a:rPr>
              <a:t>екстрасистолії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47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459435" y="1460118"/>
            <a:ext cx="7995920" cy="36220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marR="851535" indent="-344805">
              <a:lnSpc>
                <a:spcPct val="100000"/>
              </a:lnSpc>
              <a:spcBef>
                <a:spcPts val="10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5" dirty="0">
                <a:solidFill>
                  <a:srgbClr val="4439F7"/>
                </a:solidFill>
                <a:latin typeface="Arial"/>
                <a:cs typeface="Arial"/>
              </a:rPr>
              <a:t>В</a:t>
            </a:r>
            <a:r>
              <a:rPr sz="2800" b="1" spc="5" dirty="0">
                <a:solidFill>
                  <a:srgbClr val="4439F7"/>
                </a:solidFill>
                <a:latin typeface="Arial"/>
                <a:cs typeface="Arial"/>
              </a:rPr>
              <a:t>і</a:t>
            </a:r>
            <a:r>
              <a:rPr sz="2800" b="1" spc="-50" dirty="0">
                <a:solidFill>
                  <a:srgbClr val="4439F7"/>
                </a:solidFill>
                <a:latin typeface="Arial"/>
                <a:cs typeface="Arial"/>
              </a:rPr>
              <a:t>д</a:t>
            </a:r>
            <a:r>
              <a:rPr sz="2800" b="1" spc="-5" dirty="0">
                <a:solidFill>
                  <a:srgbClr val="4439F7"/>
                </a:solidFill>
                <a:latin typeface="Arial"/>
                <a:cs typeface="Arial"/>
              </a:rPr>
              <a:t>с</a:t>
            </a:r>
            <a:r>
              <a:rPr sz="2800" b="1" spc="-75" dirty="0">
                <a:solidFill>
                  <a:srgbClr val="4439F7"/>
                </a:solidFill>
                <a:latin typeface="Arial"/>
                <a:cs typeface="Arial"/>
              </a:rPr>
              <a:t>у</a:t>
            </a:r>
            <a:r>
              <a:rPr sz="2800" b="1" spc="-35" dirty="0">
                <a:solidFill>
                  <a:srgbClr val="4439F7"/>
                </a:solidFill>
                <a:latin typeface="Arial"/>
                <a:cs typeface="Arial"/>
              </a:rPr>
              <a:t>т</a:t>
            </a:r>
            <a:r>
              <a:rPr sz="2800" b="1" spc="5" dirty="0">
                <a:solidFill>
                  <a:srgbClr val="4439F7"/>
                </a:solidFill>
                <a:latin typeface="Arial"/>
                <a:cs typeface="Arial"/>
              </a:rPr>
              <a:t>ні</a:t>
            </a:r>
            <a:r>
              <a:rPr sz="2800" b="1" spc="-5" dirty="0">
                <a:solidFill>
                  <a:srgbClr val="4439F7"/>
                </a:solidFill>
                <a:latin typeface="Arial"/>
                <a:cs typeface="Arial"/>
              </a:rPr>
              <a:t>с</a:t>
            </a:r>
            <a:r>
              <a:rPr sz="2800" b="1" spc="-35" dirty="0">
                <a:solidFill>
                  <a:srgbClr val="4439F7"/>
                </a:solidFill>
                <a:latin typeface="Arial"/>
                <a:cs typeface="Arial"/>
              </a:rPr>
              <a:t>т</a:t>
            </a:r>
            <a:r>
              <a:rPr sz="2800" b="1" dirty="0">
                <a:solidFill>
                  <a:srgbClr val="4439F7"/>
                </a:solidFill>
                <a:latin typeface="Arial"/>
                <a:cs typeface="Arial"/>
              </a:rPr>
              <a:t>ь</a:t>
            </a:r>
            <a:r>
              <a:rPr sz="2800" b="1" spc="6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spc="-80" dirty="0">
                <a:solidFill>
                  <a:srgbClr val="4439F7"/>
                </a:solidFill>
                <a:latin typeface="Arial"/>
                <a:cs typeface="Arial"/>
              </a:rPr>
              <a:t>з</a:t>
            </a:r>
            <a:r>
              <a:rPr sz="2800" b="1" spc="-100" dirty="0">
                <a:solidFill>
                  <a:srgbClr val="4439F7"/>
                </a:solidFill>
                <a:latin typeface="Arial"/>
                <a:cs typeface="Arial"/>
              </a:rPr>
              <a:t>у</a:t>
            </a:r>
            <a:r>
              <a:rPr sz="2800" b="1" dirty="0">
                <a:solidFill>
                  <a:srgbClr val="4439F7"/>
                </a:solidFill>
                <a:latin typeface="Arial"/>
                <a:cs typeface="Arial"/>
              </a:rPr>
              <a:t>бця</a:t>
            </a:r>
            <a:r>
              <a:rPr sz="2800" b="1" spc="7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spc="-380" dirty="0">
                <a:solidFill>
                  <a:srgbClr val="4439F7"/>
                </a:solidFill>
                <a:latin typeface="Arial"/>
                <a:cs typeface="Arial"/>
              </a:rPr>
              <a:t>Р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,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аб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й</a:t>
            </a:r>
            <a:r>
              <a:rPr sz="2800" b="1" spc="-1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45" dirty="0">
                <a:solidFill>
                  <a:srgbClr val="006600"/>
                </a:solidFill>
                <a:latin typeface="Arial"/>
                <a:cs typeface="Arial"/>
              </a:rPr>
              <a:t>г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2800" b="1" spc="-5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2800" b="1" spc="-55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2800" b="1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55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а  </a:t>
            </a:r>
            <a:r>
              <a:rPr sz="2800" b="1" spc="-25" dirty="0">
                <a:solidFill>
                  <a:srgbClr val="006600"/>
                </a:solidFill>
                <a:latin typeface="Arial"/>
                <a:cs typeface="Arial"/>
              </a:rPr>
              <a:t>комплексом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QRS, 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при </a:t>
            </a:r>
            <a:r>
              <a:rPr sz="2800" b="1" spc="-15" dirty="0">
                <a:solidFill>
                  <a:srgbClr val="006600"/>
                </a:solidFill>
                <a:latin typeface="Arial"/>
                <a:cs typeface="Arial"/>
              </a:rPr>
              <a:t>цьому 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він </a:t>
            </a:r>
            <a:r>
              <a:rPr sz="2800" b="1" spc="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негативний</a:t>
            </a:r>
            <a:endParaRPr sz="2800">
              <a:latin typeface="Arial"/>
              <a:cs typeface="Arial"/>
            </a:endParaRPr>
          </a:p>
          <a:p>
            <a:pPr marL="356870" marR="1643380" indent="-344805">
              <a:lnSpc>
                <a:spcPct val="100000"/>
              </a:lnSpc>
              <a:spcBef>
                <a:spcPts val="72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spc="-15" dirty="0">
                <a:solidFill>
                  <a:srgbClr val="006600"/>
                </a:solidFill>
                <a:latin typeface="Arial"/>
                <a:cs typeface="Arial"/>
              </a:rPr>
              <a:t>Екстрасистолічний</a:t>
            </a:r>
            <a:r>
              <a:rPr sz="2800" b="1" spc="-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006600"/>
                </a:solidFill>
                <a:latin typeface="Arial"/>
                <a:cs typeface="Arial"/>
              </a:rPr>
              <a:t>комплекс</a:t>
            </a:r>
            <a:r>
              <a:rPr sz="2800" b="1" spc="-9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006600"/>
                </a:solidFill>
                <a:latin typeface="Arial"/>
                <a:cs typeface="Arial"/>
              </a:rPr>
              <a:t>QRS </a:t>
            </a:r>
            <a:r>
              <a:rPr sz="2800" b="1" spc="-76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4439F7"/>
                </a:solidFill>
                <a:latin typeface="Arial"/>
                <a:cs typeface="Arial"/>
              </a:rPr>
              <a:t>нормальної</a:t>
            </a:r>
            <a:r>
              <a:rPr sz="2800" b="1" spc="-5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4439F7"/>
                </a:solidFill>
                <a:latin typeface="Arial"/>
                <a:cs typeface="Arial"/>
              </a:rPr>
              <a:t>форми</a:t>
            </a:r>
            <a:r>
              <a:rPr sz="2800" b="1" spc="4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6600"/>
                </a:solidFill>
                <a:latin typeface="Arial"/>
                <a:cs typeface="Arial"/>
              </a:rPr>
              <a:t>або</a:t>
            </a:r>
            <a:r>
              <a:rPr sz="2800" b="1" spc="-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6600"/>
                </a:solidFill>
                <a:latin typeface="Arial"/>
                <a:cs typeface="Arial"/>
              </a:rPr>
              <a:t>дещо</a:t>
            </a:r>
            <a:endParaRPr sz="2800">
              <a:latin typeface="Arial"/>
              <a:cs typeface="Arial"/>
            </a:endParaRPr>
          </a:p>
          <a:p>
            <a:pPr marL="356870" marR="5080">
              <a:lnSpc>
                <a:spcPct val="100000"/>
              </a:lnSpc>
              <a:spcBef>
                <a:spcPts val="5"/>
              </a:spcBef>
            </a:pPr>
            <a:r>
              <a:rPr sz="2800" b="1" spc="-20" dirty="0">
                <a:solidFill>
                  <a:srgbClr val="006600"/>
                </a:solidFill>
                <a:latin typeface="Arial"/>
                <a:cs typeface="Arial"/>
              </a:rPr>
              <a:t>деформований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,</a:t>
            </a:r>
            <a:r>
              <a:rPr sz="2800" b="1" spc="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4439F7"/>
                </a:solidFill>
                <a:latin typeface="Arial"/>
                <a:cs typeface="Arial"/>
              </a:rPr>
              <a:t>завжди</a:t>
            </a:r>
            <a:r>
              <a:rPr sz="2800" b="1" spc="-5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4439F7"/>
                </a:solidFill>
                <a:latin typeface="Arial"/>
                <a:cs typeface="Arial"/>
              </a:rPr>
              <a:t>тривалістю</a:t>
            </a:r>
            <a:r>
              <a:rPr sz="2800" b="1" spc="2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4439F7"/>
                </a:solidFill>
                <a:latin typeface="Arial"/>
                <a:cs typeface="Arial"/>
              </a:rPr>
              <a:t>до</a:t>
            </a:r>
            <a:r>
              <a:rPr sz="2800" b="1" spc="-2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439F7"/>
                </a:solidFill>
                <a:latin typeface="Arial"/>
                <a:cs typeface="Arial"/>
              </a:rPr>
              <a:t>0,10 </a:t>
            </a:r>
            <a:r>
              <a:rPr sz="2800" b="1" spc="-760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439F7"/>
                </a:solidFill>
                <a:latin typeface="Arial"/>
                <a:cs typeface="Arial"/>
              </a:rPr>
              <a:t>сек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69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7505" algn="l"/>
              </a:tabLst>
            </a:pPr>
            <a:r>
              <a:rPr sz="2800" b="1" dirty="0">
                <a:solidFill>
                  <a:srgbClr val="4439F7"/>
                </a:solidFill>
                <a:latin typeface="Arial"/>
                <a:cs typeface="Arial"/>
              </a:rPr>
              <a:t>Неповна</a:t>
            </a:r>
            <a:r>
              <a:rPr sz="2800" b="1" spc="-9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4439F7"/>
                </a:solidFill>
                <a:latin typeface="Arial"/>
                <a:cs typeface="Arial"/>
              </a:rPr>
              <a:t>компенсаторна</a:t>
            </a:r>
            <a:r>
              <a:rPr sz="2800" b="1" spc="-25" dirty="0">
                <a:solidFill>
                  <a:srgbClr val="4439F7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4439F7"/>
                </a:solidFill>
                <a:latin typeface="Arial"/>
                <a:cs typeface="Arial"/>
              </a:rPr>
              <a:t>пауза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35686"/>
            <a:ext cx="6292215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00" spc="-5" dirty="0"/>
              <a:t>Шлуночкова</a:t>
            </a:r>
            <a:r>
              <a:rPr sz="3800" spc="-120" dirty="0"/>
              <a:t> </a:t>
            </a:r>
            <a:r>
              <a:rPr sz="3800" spc="-5" dirty="0"/>
              <a:t>екстрасистолія</a:t>
            </a:r>
            <a:endParaRPr sz="3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48</a:t>
            </a:fld>
            <a:endParaRPr spc="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66827" rIns="0" bIns="0" rtlCol="0">
            <a:spAutoFit/>
          </a:bodyPr>
          <a:lstStyle/>
          <a:p>
            <a:pPr marL="1201420" marR="5080" indent="-506730">
              <a:lnSpc>
                <a:spcPct val="100000"/>
              </a:lnSpc>
              <a:spcBef>
                <a:spcPts val="90"/>
              </a:spcBef>
            </a:pPr>
            <a:r>
              <a:rPr spc="-15" dirty="0">
                <a:solidFill>
                  <a:srgbClr val="0000FF"/>
                </a:solidFill>
              </a:rPr>
              <a:t>Шлуночкова</a:t>
            </a:r>
            <a:r>
              <a:rPr spc="20" dirty="0">
                <a:solidFill>
                  <a:srgbClr val="0000FF"/>
                </a:solidFill>
              </a:rPr>
              <a:t> </a:t>
            </a:r>
            <a:r>
              <a:rPr spc="-10" dirty="0">
                <a:solidFill>
                  <a:srgbClr val="0000FF"/>
                </a:solidFill>
              </a:rPr>
              <a:t>екстрасистолія</a:t>
            </a:r>
            <a:r>
              <a:rPr spc="-70" dirty="0">
                <a:solidFill>
                  <a:srgbClr val="0000FF"/>
                </a:solidFill>
              </a:rPr>
              <a:t> </a:t>
            </a:r>
            <a:r>
              <a:rPr spc="-25" dirty="0">
                <a:solidFill>
                  <a:srgbClr val="FF0000"/>
                </a:solidFill>
              </a:rPr>
              <a:t>(ШЕ)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— </a:t>
            </a:r>
            <a:r>
              <a:rPr spc="-875" dirty="0">
                <a:solidFill>
                  <a:srgbClr val="FF0000"/>
                </a:solidFill>
              </a:rPr>
              <a:t> </a:t>
            </a:r>
            <a:r>
              <a:rPr spc="-5" dirty="0"/>
              <a:t>це</a:t>
            </a:r>
            <a:r>
              <a:rPr spc="-60" dirty="0"/>
              <a:t> </a:t>
            </a:r>
            <a:r>
              <a:rPr spc="-10" dirty="0"/>
              <a:t>передчасне</a:t>
            </a:r>
            <a:r>
              <a:rPr spc="5" dirty="0"/>
              <a:t> </a:t>
            </a:r>
            <a:r>
              <a:rPr spc="-20" dirty="0"/>
              <a:t>збудження</a:t>
            </a:r>
            <a:r>
              <a:rPr spc="90" dirty="0"/>
              <a:t> </a:t>
            </a:r>
            <a:r>
              <a:rPr spc="-10" dirty="0"/>
              <a:t>серця,</a:t>
            </a:r>
          </a:p>
          <a:p>
            <a:pPr marL="812165" algn="ctr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що</a:t>
            </a:r>
            <a:r>
              <a:rPr spc="25" dirty="0"/>
              <a:t> </a:t>
            </a:r>
            <a:r>
              <a:rPr spc="-5" dirty="0"/>
              <a:t>виникає</a:t>
            </a:r>
            <a:r>
              <a:rPr spc="-70" dirty="0"/>
              <a:t> </a:t>
            </a:r>
            <a:r>
              <a:rPr spc="-5" dirty="0"/>
              <a:t>під</a:t>
            </a:r>
            <a:r>
              <a:rPr spc="-30" dirty="0"/>
              <a:t> </a:t>
            </a:r>
            <a:r>
              <a:rPr spc="-10" dirty="0"/>
              <a:t>впливом</a:t>
            </a:r>
          </a:p>
          <a:p>
            <a:pPr marL="935990" marR="108585" algn="ctr">
              <a:lnSpc>
                <a:spcPct val="100000"/>
              </a:lnSpc>
            </a:pPr>
            <a:r>
              <a:rPr spc="-15" dirty="0"/>
              <a:t>імпульсів, </a:t>
            </a:r>
            <a:r>
              <a:rPr spc="-5" dirty="0"/>
              <a:t>які </a:t>
            </a:r>
            <a:r>
              <a:rPr spc="-15" dirty="0"/>
              <a:t>надходять </a:t>
            </a:r>
            <a:r>
              <a:rPr spc="-5" dirty="0"/>
              <a:t>з </a:t>
            </a:r>
            <a:r>
              <a:rPr spc="-10" dirty="0"/>
              <a:t>різних </a:t>
            </a:r>
            <a:r>
              <a:rPr spc="-875" dirty="0"/>
              <a:t> </a:t>
            </a:r>
            <a:r>
              <a:rPr spc="-10" dirty="0"/>
              <a:t>ділянок</a:t>
            </a:r>
            <a:r>
              <a:rPr spc="45" dirty="0"/>
              <a:t> </a:t>
            </a:r>
            <a:r>
              <a:rPr spc="-10" dirty="0"/>
              <a:t>провідникової</a:t>
            </a:r>
            <a:r>
              <a:rPr spc="60" dirty="0"/>
              <a:t> </a:t>
            </a:r>
            <a:r>
              <a:rPr spc="-15" dirty="0"/>
              <a:t>системи </a:t>
            </a:r>
            <a:r>
              <a:rPr spc="-10" dirty="0"/>
              <a:t> </a:t>
            </a:r>
            <a:r>
              <a:rPr spc="-20" dirty="0"/>
              <a:t>шлуночків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039" rIns="0" bIns="0" rtlCol="0">
            <a:spAutoFit/>
          </a:bodyPr>
          <a:lstStyle/>
          <a:p>
            <a:pPr marL="1189355" marR="5080" indent="1758950">
              <a:lnSpc>
                <a:spcPct val="100000"/>
              </a:lnSpc>
              <a:spcBef>
                <a:spcPts val="95"/>
              </a:spcBef>
            </a:pPr>
            <a:r>
              <a:rPr sz="3800" spc="-10" dirty="0"/>
              <a:t>ЕКГ-ознаки </a:t>
            </a:r>
            <a:r>
              <a:rPr sz="3800" spc="-5" dirty="0"/>
              <a:t> </a:t>
            </a:r>
            <a:r>
              <a:rPr sz="3800" spc="-10" dirty="0">
                <a:solidFill>
                  <a:srgbClr val="4439F7"/>
                </a:solidFill>
              </a:rPr>
              <a:t>шлуночкової</a:t>
            </a:r>
            <a:r>
              <a:rPr sz="3800" spc="-85" dirty="0">
                <a:solidFill>
                  <a:srgbClr val="4439F7"/>
                </a:solidFill>
              </a:rPr>
              <a:t> </a:t>
            </a:r>
            <a:r>
              <a:rPr sz="3800" spc="-5" dirty="0">
                <a:solidFill>
                  <a:srgbClr val="4439F7"/>
                </a:solidFill>
              </a:rPr>
              <a:t>екстрасистолії</a:t>
            </a:r>
            <a:endParaRPr sz="3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49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521535"/>
            <a:ext cx="7428865" cy="252031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819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4330" algn="l"/>
              </a:tabLst>
            </a:pPr>
            <a:r>
              <a:rPr sz="2800" b="1" spc="-20" dirty="0">
                <a:latin typeface="Arial"/>
                <a:cs typeface="Arial"/>
              </a:rPr>
              <a:t>Відсутність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екстрасистолічного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35" dirty="0">
                <a:latin typeface="Arial"/>
                <a:cs typeface="Arial"/>
              </a:rPr>
              <a:t>зубця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Р</a:t>
            </a:r>
            <a:endParaRPr sz="280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72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4330" algn="l"/>
              </a:tabLst>
            </a:pPr>
            <a:r>
              <a:rPr sz="2800" b="1" spc="-15" dirty="0">
                <a:latin typeface="Arial"/>
                <a:cs typeface="Arial"/>
              </a:rPr>
              <a:t>Розширений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(&gt;0,11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сек)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комплекс </a:t>
            </a:r>
            <a:r>
              <a:rPr sz="2800" b="1" dirty="0">
                <a:latin typeface="Arial"/>
                <a:cs typeface="Arial"/>
              </a:rPr>
              <a:t>QRS’</a:t>
            </a:r>
            <a:endParaRPr sz="2800">
              <a:latin typeface="Arial"/>
              <a:cs typeface="Arial"/>
            </a:endParaRPr>
          </a:p>
          <a:p>
            <a:pPr marL="353695" marR="744220" indent="-341630">
              <a:lnSpc>
                <a:spcPct val="100000"/>
              </a:lnSpc>
              <a:spcBef>
                <a:spcPts val="695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4330" algn="l"/>
              </a:tabLst>
            </a:pPr>
            <a:r>
              <a:rPr sz="2800" b="1" spc="-15" dirty="0">
                <a:latin typeface="Arial"/>
                <a:cs typeface="Arial"/>
              </a:rPr>
              <a:t>Дискордантна основному </a:t>
            </a:r>
            <a:r>
              <a:rPr sz="2800" b="1" spc="-5" dirty="0">
                <a:latin typeface="Arial"/>
                <a:cs typeface="Arial"/>
              </a:rPr>
              <a:t>напрямку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Q</a:t>
            </a:r>
            <a:r>
              <a:rPr sz="2800" b="1" spc="-15" dirty="0">
                <a:latin typeface="Arial"/>
                <a:cs typeface="Arial"/>
              </a:rPr>
              <a:t>R</a:t>
            </a:r>
            <a:r>
              <a:rPr sz="2800" b="1" dirty="0">
                <a:latin typeface="Arial"/>
                <a:cs typeface="Arial"/>
              </a:rPr>
              <a:t>S’</a:t>
            </a:r>
            <a:r>
              <a:rPr sz="2800" b="1" spc="-2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д</a:t>
            </a:r>
            <a:r>
              <a:rPr sz="2800" b="1" spc="5" dirty="0">
                <a:latin typeface="Arial"/>
                <a:cs typeface="Arial"/>
              </a:rPr>
              <a:t>ис</a:t>
            </a:r>
            <a:r>
              <a:rPr sz="2800" b="1" spc="-55" dirty="0">
                <a:latin typeface="Arial"/>
                <a:cs typeface="Arial"/>
              </a:rPr>
              <a:t>л</a:t>
            </a:r>
            <a:r>
              <a:rPr sz="2800" b="1" spc="-10" dirty="0">
                <a:latin typeface="Arial"/>
                <a:cs typeface="Arial"/>
              </a:rPr>
              <a:t>о</a:t>
            </a:r>
            <a:r>
              <a:rPr sz="2800" b="1" spc="10" dirty="0">
                <a:latin typeface="Arial"/>
                <a:cs typeface="Arial"/>
              </a:rPr>
              <a:t>к</a:t>
            </a:r>
            <a:r>
              <a:rPr sz="2800" b="1" dirty="0">
                <a:latin typeface="Arial"/>
                <a:cs typeface="Arial"/>
              </a:rPr>
              <a:t>аці</a:t>
            </a:r>
            <a:r>
              <a:rPr sz="2800" b="1" spc="5" dirty="0">
                <a:latin typeface="Arial"/>
                <a:cs typeface="Arial"/>
              </a:rPr>
              <a:t>я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сег</a:t>
            </a:r>
            <a:r>
              <a:rPr sz="2800" b="1" spc="15" dirty="0">
                <a:latin typeface="Arial"/>
                <a:cs typeface="Arial"/>
              </a:rPr>
              <a:t>м</a:t>
            </a:r>
            <a:r>
              <a:rPr sz="2800" b="1" dirty="0">
                <a:latin typeface="Arial"/>
                <a:cs typeface="Arial"/>
              </a:rPr>
              <a:t>е</a:t>
            </a:r>
            <a:r>
              <a:rPr sz="2800" b="1" spc="-10" dirty="0">
                <a:latin typeface="Arial"/>
                <a:cs typeface="Arial"/>
              </a:rPr>
              <a:t>н</a:t>
            </a:r>
            <a:r>
              <a:rPr sz="2800" b="1" spc="-30" dirty="0">
                <a:latin typeface="Arial"/>
                <a:cs typeface="Arial"/>
              </a:rPr>
              <a:t>т</a:t>
            </a:r>
            <a:r>
              <a:rPr sz="2800" b="1" spc="5" dirty="0">
                <a:latin typeface="Arial"/>
                <a:cs typeface="Arial"/>
              </a:rPr>
              <a:t>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ST</a:t>
            </a:r>
            <a:endParaRPr sz="280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700"/>
              </a:spcBef>
              <a:buClr>
                <a:srgbClr val="B0B0B0"/>
              </a:buClr>
              <a:buSzPct val="89285"/>
              <a:buFont typeface="Wingdings"/>
              <a:buChar char=""/>
              <a:tabLst>
                <a:tab pos="354330" algn="l"/>
              </a:tabLst>
            </a:pPr>
            <a:r>
              <a:rPr sz="2800" b="1" spc="-10" dirty="0">
                <a:latin typeface="Arial"/>
                <a:cs typeface="Arial"/>
              </a:rPr>
              <a:t>Наявність</a:t>
            </a:r>
            <a:r>
              <a:rPr sz="2800" b="1" dirty="0">
                <a:latin typeface="Arial"/>
                <a:cs typeface="Arial"/>
              </a:rPr>
              <a:t> повної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компенсаторної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паузи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6550" y="213105"/>
            <a:ext cx="5804535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10795" algn="r">
              <a:lnSpc>
                <a:spcPct val="100000"/>
              </a:lnSpc>
              <a:spcBef>
                <a:spcPts val="110"/>
              </a:spcBef>
            </a:pPr>
            <a:r>
              <a:rPr sz="2100" spc="5" dirty="0"/>
              <a:t>Система</a:t>
            </a:r>
            <a:r>
              <a:rPr sz="2100" spc="-90" dirty="0"/>
              <a:t> </a:t>
            </a:r>
            <a:r>
              <a:rPr sz="2100" dirty="0"/>
              <a:t>градацій</a:t>
            </a:r>
            <a:r>
              <a:rPr sz="2100" spc="-105" dirty="0"/>
              <a:t> </a:t>
            </a:r>
            <a:r>
              <a:rPr sz="2100" dirty="0"/>
              <a:t>шлуночкових</a:t>
            </a:r>
            <a:r>
              <a:rPr sz="2100" spc="-85" dirty="0"/>
              <a:t> </a:t>
            </a:r>
            <a:r>
              <a:rPr sz="2100" dirty="0"/>
              <a:t>екстрасистолій</a:t>
            </a:r>
            <a:endParaRPr sz="2100"/>
          </a:p>
          <a:p>
            <a:pPr marR="5080" algn="r">
              <a:lnSpc>
                <a:spcPct val="100000"/>
              </a:lnSpc>
            </a:pPr>
            <a:r>
              <a:rPr sz="2100" spc="10" dirty="0"/>
              <a:t>В</a:t>
            </a:r>
            <a:r>
              <a:rPr sz="2100" dirty="0"/>
              <a:t>.</a:t>
            </a:r>
            <a:r>
              <a:rPr sz="2100" spc="-50" dirty="0"/>
              <a:t> </a:t>
            </a:r>
            <a:r>
              <a:rPr sz="2100" spc="5" dirty="0"/>
              <a:t>Lo</a:t>
            </a:r>
            <a:r>
              <a:rPr sz="2100" spc="45" dirty="0"/>
              <a:t>w</a:t>
            </a:r>
            <a:r>
              <a:rPr sz="2100" spc="5" dirty="0"/>
              <a:t>n</a:t>
            </a:r>
            <a:r>
              <a:rPr sz="2100" spc="-140" dirty="0"/>
              <a:t> </a:t>
            </a:r>
            <a:r>
              <a:rPr sz="2100" spc="20" dirty="0"/>
              <a:t>т</a:t>
            </a:r>
            <a:r>
              <a:rPr sz="2100" spc="5" dirty="0"/>
              <a:t>а</a:t>
            </a:r>
            <a:r>
              <a:rPr sz="2100" spc="-50" dirty="0"/>
              <a:t> </a:t>
            </a:r>
            <a:r>
              <a:rPr sz="2100" spc="5" dirty="0"/>
              <a:t>М</a:t>
            </a:r>
            <a:r>
              <a:rPr sz="2100" dirty="0"/>
              <a:t>.</a:t>
            </a:r>
            <a:r>
              <a:rPr sz="2100" spc="-20" dirty="0"/>
              <a:t> </a:t>
            </a:r>
            <a:r>
              <a:rPr sz="2100" spc="10" dirty="0"/>
              <a:t>Wo</a:t>
            </a:r>
            <a:r>
              <a:rPr sz="2100" spc="-15" dirty="0"/>
              <a:t>l</a:t>
            </a:r>
            <a:r>
              <a:rPr sz="2100" dirty="0"/>
              <a:t>f</a:t>
            </a:r>
            <a:endParaRPr sz="21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50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88035" y="853566"/>
            <a:ext cx="7994650" cy="4662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264785">
              <a:lnSpc>
                <a:spcPct val="100000"/>
              </a:lnSpc>
              <a:spcBef>
                <a:spcPts val="110"/>
              </a:spcBef>
            </a:pPr>
            <a:r>
              <a:rPr sz="2100" b="1" spc="5" dirty="0">
                <a:solidFill>
                  <a:srgbClr val="FF3300"/>
                </a:solidFill>
                <a:latin typeface="Times New Roman"/>
                <a:cs typeface="Times New Roman"/>
              </a:rPr>
              <a:t>в</a:t>
            </a:r>
            <a:r>
              <a:rPr sz="2100" b="1" spc="-5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FF3300"/>
                </a:solidFill>
                <a:latin typeface="Times New Roman"/>
                <a:cs typeface="Times New Roman"/>
              </a:rPr>
              <a:t>модифікації</a:t>
            </a:r>
            <a:r>
              <a:rPr sz="2100" b="1" spc="-125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FF3300"/>
                </a:solidFill>
                <a:latin typeface="Times New Roman"/>
                <a:cs typeface="Times New Roman"/>
              </a:rPr>
              <a:t>М.</a:t>
            </a:r>
            <a:r>
              <a:rPr sz="2100" b="1" spc="-3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100" b="1" spc="5" dirty="0">
                <a:solidFill>
                  <a:srgbClr val="FF3300"/>
                </a:solidFill>
                <a:latin typeface="Times New Roman"/>
                <a:cs typeface="Times New Roman"/>
              </a:rPr>
              <a:t>Ryan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55" dirty="0">
                <a:solidFill>
                  <a:srgbClr val="FF0000"/>
                </a:solidFill>
                <a:latin typeface="Arial"/>
                <a:cs typeface="Arial"/>
              </a:rPr>
              <a:t>клас</a:t>
            </a:r>
            <a:r>
              <a:rPr sz="2000" b="1" spc="-3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65" dirty="0">
                <a:solidFill>
                  <a:srgbClr val="FF33CC"/>
                </a:solidFill>
                <a:latin typeface="Arial"/>
                <a:cs typeface="Arial"/>
              </a:rPr>
              <a:t>—</a:t>
            </a:r>
            <a:r>
              <a:rPr sz="2000" b="1" spc="-165" dirty="0">
                <a:solidFill>
                  <a:srgbClr val="000099"/>
                </a:solidFill>
                <a:latin typeface="Arial"/>
                <a:cs typeface="Arial"/>
              </a:rPr>
              <a:t>відсутність</a:t>
            </a:r>
            <a:r>
              <a:rPr sz="2000" b="1" spc="-2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04" dirty="0">
                <a:solidFill>
                  <a:srgbClr val="000099"/>
                </a:solidFill>
                <a:latin typeface="Arial"/>
                <a:cs typeface="Arial"/>
              </a:rPr>
              <a:t>ШЕ</a:t>
            </a:r>
            <a:r>
              <a:rPr sz="2000" b="1" spc="-30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20" dirty="0">
                <a:solidFill>
                  <a:srgbClr val="000099"/>
                </a:solidFill>
                <a:latin typeface="Arial"/>
                <a:cs typeface="Arial"/>
              </a:rPr>
              <a:t>за</a:t>
            </a:r>
            <a:r>
              <a:rPr sz="2000" b="1" spc="-2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000099"/>
                </a:solidFill>
                <a:latin typeface="Arial"/>
                <a:cs typeface="Arial"/>
              </a:rPr>
              <a:t>24</a:t>
            </a:r>
            <a:r>
              <a:rPr sz="2000" b="1" spc="-3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г</a:t>
            </a:r>
            <a:r>
              <a:rPr sz="2000" b="1" spc="-2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04" dirty="0">
                <a:solidFill>
                  <a:srgbClr val="000099"/>
                </a:solidFill>
                <a:latin typeface="Arial"/>
                <a:cs typeface="Arial"/>
              </a:rPr>
              <a:t>моніторного</a:t>
            </a:r>
            <a:r>
              <a:rPr sz="2000" b="1" spc="-2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0099"/>
                </a:solidFill>
                <a:latin typeface="Arial"/>
                <a:cs typeface="Arial"/>
              </a:rPr>
              <a:t>спостереження;</a:t>
            </a:r>
            <a:endParaRPr sz="2000">
              <a:latin typeface="Arial"/>
              <a:cs typeface="Arial"/>
            </a:endParaRPr>
          </a:p>
          <a:p>
            <a:pPr marL="356870" marR="1573530" indent="-344805">
              <a:lnSpc>
                <a:spcPts val="2210"/>
              </a:lnSpc>
              <a:spcBef>
                <a:spcPts val="162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2000" b="1" spc="-2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45" dirty="0">
                <a:solidFill>
                  <a:srgbClr val="FF0000"/>
                </a:solidFill>
                <a:latin typeface="Arial"/>
                <a:cs typeface="Arial"/>
              </a:rPr>
              <a:t>клас</a:t>
            </a:r>
            <a:r>
              <a:rPr sz="2000" b="1" spc="-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80" dirty="0">
                <a:solidFill>
                  <a:srgbClr val="FF33CC"/>
                </a:solidFill>
                <a:latin typeface="Arial"/>
                <a:cs typeface="Arial"/>
              </a:rPr>
              <a:t>—</a:t>
            </a:r>
            <a:r>
              <a:rPr sz="2000" b="1" spc="-180" dirty="0">
                <a:solidFill>
                  <a:srgbClr val="000099"/>
                </a:solidFill>
                <a:latin typeface="Arial"/>
                <a:cs typeface="Arial"/>
              </a:rPr>
              <a:t>реєструєтьсяменш</a:t>
            </a:r>
            <a:r>
              <a:rPr sz="2000" b="1" spc="-3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40" dirty="0">
                <a:solidFill>
                  <a:srgbClr val="000099"/>
                </a:solidFill>
                <a:latin typeface="Arial"/>
                <a:cs typeface="Arial"/>
              </a:rPr>
              <a:t>ніж</a:t>
            </a:r>
            <a:r>
              <a:rPr sz="2000" b="1" spc="-3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05" dirty="0">
                <a:solidFill>
                  <a:srgbClr val="000099"/>
                </a:solidFill>
                <a:latin typeface="Arial"/>
                <a:cs typeface="Arial"/>
              </a:rPr>
              <a:t>30</a:t>
            </a:r>
            <a:r>
              <a:rPr sz="2000" b="1" spc="-3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85" dirty="0">
                <a:solidFill>
                  <a:srgbClr val="000099"/>
                </a:solidFill>
                <a:latin typeface="Arial"/>
                <a:cs typeface="Arial"/>
              </a:rPr>
              <a:t>ШЕ</a:t>
            </a:r>
            <a:r>
              <a:rPr sz="2000" b="1" spc="-3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20" dirty="0">
                <a:solidFill>
                  <a:srgbClr val="000099"/>
                </a:solidFill>
                <a:latin typeface="Arial"/>
                <a:cs typeface="Arial"/>
              </a:rPr>
              <a:t>за</a:t>
            </a:r>
            <a:r>
              <a:rPr sz="2000" b="1" spc="-2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90" dirty="0">
                <a:solidFill>
                  <a:srgbClr val="000099"/>
                </a:solidFill>
                <a:latin typeface="Arial"/>
                <a:cs typeface="Arial"/>
              </a:rPr>
              <a:t>будь-яку</a:t>
            </a:r>
            <a:r>
              <a:rPr sz="2000" b="1" spc="-3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75" dirty="0">
                <a:solidFill>
                  <a:srgbClr val="000099"/>
                </a:solidFill>
                <a:latin typeface="Arial"/>
                <a:cs typeface="Arial"/>
              </a:rPr>
              <a:t>годину </a:t>
            </a:r>
            <a:r>
              <a:rPr sz="2000" b="1" spc="-5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00" dirty="0">
                <a:solidFill>
                  <a:srgbClr val="000099"/>
                </a:solidFill>
                <a:latin typeface="Arial"/>
                <a:cs typeface="Arial"/>
              </a:rPr>
              <a:t>моніторування;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2305"/>
              </a:lnSpc>
              <a:spcBef>
                <a:spcPts val="125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6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000" b="1" spc="-22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000" b="1" spc="-3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85" dirty="0">
                <a:solidFill>
                  <a:srgbClr val="FF33CC"/>
                </a:solidFill>
                <a:latin typeface="Arial"/>
                <a:cs typeface="Arial"/>
              </a:rPr>
              <a:t>—</a:t>
            </a:r>
            <a:r>
              <a:rPr sz="2000" b="1" spc="-19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000" b="1" spc="-204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195" dirty="0">
                <a:solidFill>
                  <a:srgbClr val="000099"/>
                </a:solidFill>
                <a:latin typeface="Arial"/>
                <a:cs typeface="Arial"/>
              </a:rPr>
              <a:t>є</a:t>
            </a:r>
            <a:r>
              <a:rPr sz="2000" b="1" spc="-204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000" b="1" spc="-215" dirty="0">
                <a:solidFill>
                  <a:srgbClr val="000099"/>
                </a:solidFill>
                <a:latin typeface="Arial"/>
                <a:cs typeface="Arial"/>
              </a:rPr>
              <a:t>тр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у</a:t>
            </a:r>
            <a:r>
              <a:rPr sz="2000" b="1" spc="-195" dirty="0">
                <a:solidFill>
                  <a:srgbClr val="000099"/>
                </a:solidFill>
                <a:latin typeface="Arial"/>
                <a:cs typeface="Arial"/>
              </a:rPr>
              <a:t>є</a:t>
            </a:r>
            <a:r>
              <a:rPr sz="2000" b="1" spc="-215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000" b="1" spc="-200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000" b="1" spc="-204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000" b="1" spc="150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000" b="1" spc="-229" dirty="0">
                <a:solidFill>
                  <a:srgbClr val="000099"/>
                </a:solidFill>
                <a:latin typeface="Arial"/>
                <a:cs typeface="Arial"/>
              </a:rPr>
              <a:t>б</a:t>
            </a:r>
            <a:r>
              <a:rPr sz="2000" b="1" spc="-26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245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000" b="1" spc="-250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000" b="1" spc="-280" dirty="0">
                <a:solidFill>
                  <a:srgbClr val="000099"/>
                </a:solidFill>
                <a:latin typeface="Arial"/>
                <a:cs typeface="Arial"/>
              </a:rPr>
              <a:t>ш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3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04" dirty="0">
                <a:solidFill>
                  <a:srgbClr val="000099"/>
                </a:solidFill>
                <a:latin typeface="Arial"/>
                <a:cs typeface="Arial"/>
              </a:rPr>
              <a:t>3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0</a:t>
            </a:r>
            <a:r>
              <a:rPr sz="2000" b="1" spc="-3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405" dirty="0">
                <a:solidFill>
                  <a:srgbClr val="000099"/>
                </a:solidFill>
                <a:latin typeface="Arial"/>
                <a:cs typeface="Arial"/>
              </a:rPr>
              <a:t>Ш</a:t>
            </a:r>
            <a:r>
              <a:rPr sz="2000" b="1" spc="-10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30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29" dirty="0">
                <a:solidFill>
                  <a:srgbClr val="000099"/>
                </a:solidFill>
                <a:latin typeface="Arial"/>
                <a:cs typeface="Arial"/>
              </a:rPr>
              <a:t>з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000" b="1" spc="-3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54" dirty="0">
                <a:solidFill>
                  <a:srgbClr val="000099"/>
                </a:solidFill>
                <a:latin typeface="Arial"/>
                <a:cs typeface="Arial"/>
              </a:rPr>
              <a:t>б</a:t>
            </a:r>
            <a:r>
              <a:rPr sz="2000" b="1" spc="-300" dirty="0">
                <a:solidFill>
                  <a:srgbClr val="000099"/>
                </a:solidFill>
                <a:latin typeface="Arial"/>
                <a:cs typeface="Arial"/>
              </a:rPr>
              <a:t>у</a:t>
            </a:r>
            <a:r>
              <a:rPr sz="2000" b="1" spc="-220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000" b="1" spc="-120" dirty="0">
                <a:solidFill>
                  <a:srgbClr val="000099"/>
                </a:solidFill>
                <a:latin typeface="Arial"/>
                <a:cs typeface="Arial"/>
              </a:rPr>
              <a:t>-</a:t>
            </a:r>
            <a:r>
              <a:rPr sz="2000" b="1" spc="-210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000" b="1" spc="-190" dirty="0">
                <a:solidFill>
                  <a:srgbClr val="000099"/>
                </a:solidFill>
                <a:latin typeface="Arial"/>
                <a:cs typeface="Arial"/>
              </a:rPr>
              <a:t>к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у</a:t>
            </a:r>
            <a:r>
              <a:rPr sz="2000" b="1" spc="-3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90" dirty="0">
                <a:solidFill>
                  <a:srgbClr val="000099"/>
                </a:solidFill>
                <a:latin typeface="Arial"/>
                <a:cs typeface="Arial"/>
              </a:rPr>
              <a:t>го</a:t>
            </a:r>
            <a:r>
              <a:rPr sz="2000" b="1" spc="-170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000" b="1" spc="-175" dirty="0">
                <a:solidFill>
                  <a:srgbClr val="000099"/>
                </a:solidFill>
                <a:latin typeface="Arial"/>
                <a:cs typeface="Arial"/>
              </a:rPr>
              <a:t>ин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у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ts val="2305"/>
              </a:lnSpc>
            </a:pPr>
            <a:r>
              <a:rPr sz="2000" b="1" spc="-200" dirty="0">
                <a:solidFill>
                  <a:srgbClr val="000099"/>
                </a:solidFill>
                <a:latin typeface="Arial"/>
                <a:cs typeface="Arial"/>
              </a:rPr>
              <a:t>моніторування;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300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55" dirty="0">
                <a:solidFill>
                  <a:srgbClr val="FF0000"/>
                </a:solidFill>
                <a:latin typeface="Arial"/>
                <a:cs typeface="Arial"/>
              </a:rPr>
              <a:t>клас</a:t>
            </a:r>
            <a:r>
              <a:rPr sz="2000" b="1" spc="-3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90" dirty="0">
                <a:solidFill>
                  <a:srgbClr val="FF33CC"/>
                </a:solidFill>
                <a:latin typeface="Arial"/>
                <a:cs typeface="Arial"/>
              </a:rPr>
              <a:t>—</a:t>
            </a:r>
            <a:r>
              <a:rPr sz="2000" b="1" spc="-190" dirty="0">
                <a:solidFill>
                  <a:srgbClr val="000099"/>
                </a:solidFill>
                <a:latin typeface="Arial"/>
                <a:cs typeface="Arial"/>
              </a:rPr>
              <a:t>реєструються</a:t>
            </a:r>
            <a:r>
              <a:rPr sz="2000" b="1" spc="-3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поліморфні</a:t>
            </a:r>
            <a:r>
              <a:rPr sz="2000" b="1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85" dirty="0">
                <a:solidFill>
                  <a:srgbClr val="000099"/>
                </a:solidFill>
                <a:latin typeface="Arial"/>
                <a:cs typeface="Arial"/>
              </a:rPr>
              <a:t>ШЕ;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29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204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6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000" b="1" spc="-22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000" b="1" spc="-3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FF33CC"/>
                </a:solidFill>
                <a:latin typeface="Arial"/>
                <a:cs typeface="Arial"/>
              </a:rPr>
              <a:t>—</a:t>
            </a:r>
            <a:r>
              <a:rPr sz="2000" b="1" spc="-285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000" b="1" spc="-24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250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000" b="1" spc="-24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305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000" b="1" spc="-265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24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000" b="1" spc="-290" dirty="0">
                <a:solidFill>
                  <a:srgbClr val="000099"/>
                </a:solidFill>
                <a:latin typeface="Arial"/>
                <a:cs typeface="Arial"/>
              </a:rPr>
              <a:t>ф</a:t>
            </a:r>
            <a:r>
              <a:rPr sz="2000" b="1" spc="-250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000" b="1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па</a:t>
            </a:r>
            <a:r>
              <a:rPr sz="2000" b="1" spc="-215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85" dirty="0">
                <a:solidFill>
                  <a:srgbClr val="000099"/>
                </a:solidFill>
                <a:latin typeface="Arial"/>
                <a:cs typeface="Arial"/>
              </a:rPr>
              <a:t>Ш</a:t>
            </a:r>
            <a:r>
              <a:rPr sz="2000" b="1" spc="-260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;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29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b="1" spc="-204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б</a:t>
            </a:r>
            <a:r>
              <a:rPr sz="2000" b="1" spc="-3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9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000" b="1" spc="-22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85" dirty="0">
                <a:solidFill>
                  <a:srgbClr val="FF33CC"/>
                </a:solidFill>
                <a:latin typeface="Arial"/>
                <a:cs typeface="Arial"/>
              </a:rPr>
              <a:t>—</a:t>
            </a:r>
            <a:r>
              <a:rPr sz="2000" b="1" spc="-229" dirty="0">
                <a:solidFill>
                  <a:srgbClr val="000099"/>
                </a:solidFill>
                <a:latin typeface="Arial"/>
                <a:cs typeface="Arial"/>
              </a:rPr>
              <a:t>п</a:t>
            </a:r>
            <a:r>
              <a:rPr sz="2000" b="1" spc="-265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195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000" b="1" spc="-200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000" b="1" spc="-235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000" b="1" spc="-195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240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000" b="1" spc="-290" dirty="0">
                <a:solidFill>
                  <a:srgbClr val="000099"/>
                </a:solidFill>
                <a:latin typeface="Arial"/>
                <a:cs typeface="Arial"/>
              </a:rPr>
              <a:t>ф</a:t>
            </a:r>
            <a:r>
              <a:rPr sz="2000" b="1" spc="-229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000" b="1" spc="-3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29" dirty="0">
                <a:solidFill>
                  <a:srgbClr val="000099"/>
                </a:solidFill>
                <a:latin typeface="Arial"/>
                <a:cs typeface="Arial"/>
              </a:rPr>
              <a:t>па</a:t>
            </a:r>
            <a:r>
              <a:rPr sz="2000" b="1" spc="-215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000" b="1" spc="-229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90" dirty="0">
                <a:solidFill>
                  <a:srgbClr val="000099"/>
                </a:solidFill>
                <a:latin typeface="Arial"/>
                <a:cs typeface="Arial"/>
              </a:rPr>
              <a:t>Ш</a:t>
            </a:r>
            <a:r>
              <a:rPr sz="2000" b="1" spc="-254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;</a:t>
            </a:r>
            <a:endParaRPr sz="2000">
              <a:latin typeface="Arial"/>
              <a:cs typeface="Arial"/>
            </a:endParaRPr>
          </a:p>
          <a:p>
            <a:pPr marL="344170" marR="229235" lvl="1" indent="-344170" algn="r">
              <a:lnSpc>
                <a:spcPts val="2350"/>
              </a:lnSpc>
              <a:spcBef>
                <a:spcPts val="1205"/>
              </a:spcBef>
              <a:buClr>
                <a:srgbClr val="B0B0B0"/>
              </a:buClr>
              <a:buSzPct val="90000"/>
              <a:buFont typeface="Wingdings"/>
              <a:buChar char=""/>
              <a:tabLst>
                <a:tab pos="344170" algn="l"/>
                <a:tab pos="344805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6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000" b="1" spc="-22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000" b="1" spc="-3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FF33CC"/>
                </a:solidFill>
                <a:latin typeface="Arial"/>
                <a:cs typeface="Arial"/>
              </a:rPr>
              <a:t>—</a:t>
            </a:r>
            <a:r>
              <a:rPr sz="2000" b="1" spc="-215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220" dirty="0">
                <a:solidFill>
                  <a:srgbClr val="000099"/>
                </a:solidFill>
                <a:latin typeface="Arial"/>
                <a:cs typeface="Arial"/>
              </a:rPr>
              <a:t>є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000" b="1" spc="-240" dirty="0">
                <a:solidFill>
                  <a:srgbClr val="000099"/>
                </a:solidFill>
                <a:latin typeface="Arial"/>
                <a:cs typeface="Arial"/>
              </a:rPr>
              <a:t>тр</a:t>
            </a:r>
            <a:r>
              <a:rPr sz="2000" b="1" spc="-250" dirty="0">
                <a:solidFill>
                  <a:srgbClr val="000099"/>
                </a:solidFill>
                <a:latin typeface="Arial"/>
                <a:cs typeface="Arial"/>
              </a:rPr>
              <a:t>ую</a:t>
            </a:r>
            <a:r>
              <a:rPr sz="2000" b="1" spc="-235" dirty="0">
                <a:solidFill>
                  <a:srgbClr val="000099"/>
                </a:solidFill>
                <a:latin typeface="Arial"/>
                <a:cs typeface="Arial"/>
              </a:rPr>
              <a:t>т</a:t>
            </a:r>
            <a:r>
              <a:rPr sz="2000" b="1" spc="-250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000" b="1" spc="-180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000" b="1" spc="-25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3</a:t>
            </a:r>
            <a:r>
              <a:rPr sz="2000" b="1" spc="-2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000" b="1" spc="-229" dirty="0">
                <a:solidFill>
                  <a:srgbClr val="000099"/>
                </a:solidFill>
                <a:latin typeface="Arial"/>
                <a:cs typeface="Arial"/>
              </a:rPr>
              <a:t>б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3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54" dirty="0">
                <a:solidFill>
                  <a:srgbClr val="000099"/>
                </a:solidFill>
                <a:latin typeface="Arial"/>
                <a:cs typeface="Arial"/>
              </a:rPr>
              <a:t>б</a:t>
            </a:r>
            <a:r>
              <a:rPr sz="2000" b="1" spc="-29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245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000" b="1" spc="-254" dirty="0">
                <a:solidFill>
                  <a:srgbClr val="000099"/>
                </a:solidFill>
                <a:latin typeface="Arial"/>
                <a:cs typeface="Arial"/>
              </a:rPr>
              <a:t>ьш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2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04" dirty="0">
                <a:solidFill>
                  <a:srgbClr val="000099"/>
                </a:solidFill>
                <a:latin typeface="Arial"/>
                <a:cs typeface="Arial"/>
              </a:rPr>
              <a:t>п</a:t>
            </a:r>
            <a:r>
              <a:rPr sz="2000" b="1" spc="-200" dirty="0">
                <a:solidFill>
                  <a:srgbClr val="000099"/>
                </a:solidFill>
                <a:latin typeface="Arial"/>
                <a:cs typeface="Arial"/>
              </a:rPr>
              <a:t>і</a:t>
            </a:r>
            <a:r>
              <a:rPr sz="2000" b="1" spc="-195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000" b="1" spc="-215" dirty="0">
                <a:solidFill>
                  <a:srgbClr val="000099"/>
                </a:solidFill>
                <a:latin typeface="Arial"/>
                <a:cs typeface="Arial"/>
              </a:rPr>
              <a:t>р</a:t>
            </a:r>
            <a:r>
              <a:rPr sz="2000" b="1" spc="-235" dirty="0">
                <a:solidFill>
                  <a:srgbClr val="000099"/>
                </a:solidFill>
                <a:latin typeface="Arial"/>
                <a:cs typeface="Arial"/>
              </a:rPr>
              <a:t>я</a:t>
            </a:r>
            <a:r>
              <a:rPr sz="2000" b="1" spc="-10" dirty="0">
                <a:solidFill>
                  <a:srgbClr val="000099"/>
                </a:solidFill>
                <a:latin typeface="Arial"/>
                <a:cs typeface="Arial"/>
              </a:rPr>
              <a:t>д</a:t>
            </a:r>
            <a:r>
              <a:rPr sz="2000" b="1" spc="-3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405" dirty="0">
                <a:solidFill>
                  <a:srgbClr val="000099"/>
                </a:solidFill>
                <a:latin typeface="Arial"/>
                <a:cs typeface="Arial"/>
              </a:rPr>
              <a:t>Ш</a:t>
            </a:r>
            <a:r>
              <a:rPr sz="2000" b="1" spc="-10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30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в</a:t>
            </a:r>
            <a:r>
              <a:rPr sz="2000" b="1" spc="-3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85" dirty="0">
                <a:solidFill>
                  <a:srgbClr val="000099"/>
                </a:solidFill>
                <a:latin typeface="Arial"/>
                <a:cs typeface="Arial"/>
              </a:rPr>
              <a:t>м</a:t>
            </a:r>
            <a:r>
              <a:rPr sz="2000" b="1" spc="-27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200" dirty="0">
                <a:solidFill>
                  <a:srgbClr val="000099"/>
                </a:solidFill>
                <a:latin typeface="Arial"/>
                <a:cs typeface="Arial"/>
              </a:rPr>
              <a:t>ж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х</a:t>
            </a:r>
            <a:r>
              <a:rPr sz="2000" b="1" spc="-3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3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54" dirty="0">
                <a:solidFill>
                  <a:srgbClr val="000099"/>
                </a:solidFill>
                <a:latin typeface="Arial"/>
                <a:cs typeface="Arial"/>
              </a:rPr>
              <a:t>б</a:t>
            </a:r>
            <a:r>
              <a:rPr sz="2000" b="1" spc="-290" dirty="0">
                <a:solidFill>
                  <a:srgbClr val="000099"/>
                </a:solidFill>
                <a:latin typeface="Arial"/>
                <a:cs typeface="Arial"/>
              </a:rPr>
              <a:t>о</a:t>
            </a:r>
            <a:r>
              <a:rPr sz="2000" b="1" spc="-245" dirty="0">
                <a:solidFill>
                  <a:srgbClr val="000099"/>
                </a:solidFill>
                <a:latin typeface="Arial"/>
                <a:cs typeface="Arial"/>
              </a:rPr>
              <a:t>л</a:t>
            </a:r>
            <a:r>
              <a:rPr sz="2000" b="1" spc="-250" dirty="0">
                <a:solidFill>
                  <a:srgbClr val="000099"/>
                </a:solidFill>
                <a:latin typeface="Arial"/>
                <a:cs typeface="Arial"/>
              </a:rPr>
              <a:t>ь</a:t>
            </a:r>
            <a:r>
              <a:rPr sz="2000" b="1" spc="-280" dirty="0">
                <a:solidFill>
                  <a:srgbClr val="000099"/>
                </a:solidFill>
                <a:latin typeface="Arial"/>
                <a:cs typeface="Arial"/>
              </a:rPr>
              <a:t>ш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е</a:t>
            </a:r>
            <a:r>
              <a:rPr sz="2000" b="1" spc="-2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04" dirty="0">
                <a:solidFill>
                  <a:srgbClr val="000099"/>
                </a:solidFill>
                <a:latin typeface="Arial"/>
                <a:cs typeface="Arial"/>
              </a:rPr>
              <a:t>30</a:t>
            </a:r>
            <a:endParaRPr sz="2000">
              <a:latin typeface="Arial"/>
              <a:cs typeface="Arial"/>
            </a:endParaRPr>
          </a:p>
          <a:p>
            <a:pPr marR="173990" algn="r">
              <a:lnSpc>
                <a:spcPts val="2350"/>
              </a:lnSpc>
            </a:pP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с</a:t>
            </a:r>
            <a:r>
              <a:rPr sz="2000" b="1" spc="-2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70" dirty="0">
                <a:solidFill>
                  <a:srgbClr val="000099"/>
                </a:solidFill>
                <a:latin typeface="Arial"/>
                <a:cs typeface="Arial"/>
              </a:rPr>
              <a:t>(розцінюєтьсяяк</a:t>
            </a:r>
            <a:r>
              <a:rPr sz="2000" b="1" spc="-2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85" dirty="0">
                <a:solidFill>
                  <a:srgbClr val="000099"/>
                </a:solidFill>
                <a:latin typeface="Arial"/>
                <a:cs typeface="Arial"/>
              </a:rPr>
              <a:t>“нестійка”</a:t>
            </a:r>
            <a:r>
              <a:rPr sz="2000" b="1" spc="-2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20" dirty="0">
                <a:solidFill>
                  <a:srgbClr val="000099"/>
                </a:solidFill>
                <a:latin typeface="Arial"/>
                <a:cs typeface="Arial"/>
              </a:rPr>
              <a:t>пароксизмальна</a:t>
            </a:r>
            <a:r>
              <a:rPr sz="2000" b="1" spc="-2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220" dirty="0">
                <a:solidFill>
                  <a:srgbClr val="000099"/>
                </a:solidFill>
                <a:latin typeface="Arial"/>
                <a:cs typeface="Arial"/>
              </a:rPr>
              <a:t>шлуночкова</a:t>
            </a:r>
            <a:r>
              <a:rPr sz="2000" b="1" spc="-3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165" dirty="0">
                <a:solidFill>
                  <a:srgbClr val="000099"/>
                </a:solidFill>
                <a:latin typeface="Arial"/>
                <a:cs typeface="Arial"/>
              </a:rPr>
              <a:t>тахікардія).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9455" rIns="0" bIns="0" rtlCol="0">
            <a:spAutoFit/>
          </a:bodyPr>
          <a:lstStyle/>
          <a:p>
            <a:pPr marL="22225" marR="5080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Пароксизмальні</a:t>
            </a:r>
            <a:r>
              <a:rPr sz="3400" spc="-114" dirty="0"/>
              <a:t> </a:t>
            </a:r>
            <a:r>
              <a:rPr sz="3400" spc="-5" dirty="0"/>
              <a:t>надшлуночкові </a:t>
            </a:r>
            <a:r>
              <a:rPr sz="3400" spc="-835" dirty="0"/>
              <a:t> </a:t>
            </a:r>
            <a:r>
              <a:rPr sz="3400" spc="-10" dirty="0"/>
              <a:t>(суправентрикулярні)</a:t>
            </a:r>
            <a:r>
              <a:rPr sz="3400" spc="-40" dirty="0"/>
              <a:t> </a:t>
            </a:r>
            <a:r>
              <a:rPr sz="3400" spc="-5" dirty="0"/>
              <a:t>тахікардії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51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783437" y="1845944"/>
            <a:ext cx="7740650" cy="29514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0"/>
              </a:spcBef>
            </a:pPr>
            <a:r>
              <a:rPr sz="3200" b="1" spc="-335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3200" b="1" spc="-345" dirty="0">
                <a:solidFill>
                  <a:srgbClr val="0000FF"/>
                </a:solidFill>
                <a:latin typeface="Arial"/>
                <a:cs typeface="Arial"/>
              </a:rPr>
              <a:t>ар</a:t>
            </a:r>
            <a:r>
              <a:rPr sz="3200" b="1" spc="-370" dirty="0">
                <a:solidFill>
                  <a:srgbClr val="0000FF"/>
                </a:solidFill>
                <a:latin typeface="Arial"/>
                <a:cs typeface="Arial"/>
              </a:rPr>
              <a:t>о</a:t>
            </a:r>
            <a:r>
              <a:rPr sz="3200" b="1" spc="-380" dirty="0">
                <a:solidFill>
                  <a:srgbClr val="0000FF"/>
                </a:solidFill>
                <a:latin typeface="Arial"/>
                <a:cs typeface="Arial"/>
              </a:rPr>
              <a:t>к</a:t>
            </a:r>
            <a:r>
              <a:rPr sz="3200" b="1" spc="-365" dirty="0">
                <a:solidFill>
                  <a:srgbClr val="0000FF"/>
                </a:solidFill>
                <a:latin typeface="Arial"/>
                <a:cs typeface="Arial"/>
              </a:rPr>
              <a:t>с</a:t>
            </a:r>
            <a:r>
              <a:rPr sz="3200" b="1" spc="-335" dirty="0">
                <a:solidFill>
                  <a:srgbClr val="0000FF"/>
                </a:solidFill>
                <a:latin typeface="Arial"/>
                <a:cs typeface="Arial"/>
              </a:rPr>
              <a:t>и</a:t>
            </a:r>
            <a:r>
              <a:rPr sz="3200" b="1" spc="-420" dirty="0">
                <a:solidFill>
                  <a:srgbClr val="0000FF"/>
                </a:solidFill>
                <a:latin typeface="Arial"/>
                <a:cs typeface="Arial"/>
              </a:rPr>
              <a:t>з</a:t>
            </a:r>
            <a:r>
              <a:rPr sz="3200" b="1" spc="-405" dirty="0">
                <a:solidFill>
                  <a:srgbClr val="0000FF"/>
                </a:solidFill>
                <a:latin typeface="Arial"/>
                <a:cs typeface="Arial"/>
              </a:rPr>
              <a:t>м</a:t>
            </a:r>
            <a:r>
              <a:rPr sz="3200" b="1" spc="-345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3200" b="1" spc="-360" dirty="0">
                <a:solidFill>
                  <a:srgbClr val="0000FF"/>
                </a:solidFill>
                <a:latin typeface="Arial"/>
                <a:cs typeface="Arial"/>
              </a:rPr>
              <a:t>л</a:t>
            </a:r>
            <a:r>
              <a:rPr sz="3200" b="1" spc="-335" dirty="0">
                <a:solidFill>
                  <a:srgbClr val="0000FF"/>
                </a:solidFill>
                <a:latin typeface="Arial"/>
                <a:cs typeface="Arial"/>
              </a:rPr>
              <a:t>ь</a:t>
            </a:r>
            <a:r>
              <a:rPr sz="3200" b="1" spc="-350" dirty="0">
                <a:solidFill>
                  <a:srgbClr val="0000FF"/>
                </a:solidFill>
                <a:latin typeface="Arial"/>
                <a:cs typeface="Arial"/>
              </a:rPr>
              <a:t>н</a:t>
            </a:r>
            <a:r>
              <a:rPr sz="3200" b="1" spc="-5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3200" b="1" spc="-2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b="1" spc="-325" dirty="0">
                <a:solidFill>
                  <a:srgbClr val="0000FF"/>
                </a:solidFill>
                <a:latin typeface="Arial"/>
                <a:cs typeface="Arial"/>
              </a:rPr>
              <a:t>т</a:t>
            </a:r>
            <a:r>
              <a:rPr sz="3200" b="1" spc="-295" dirty="0">
                <a:solidFill>
                  <a:srgbClr val="0000FF"/>
                </a:solidFill>
                <a:latin typeface="Arial"/>
                <a:cs typeface="Arial"/>
              </a:rPr>
              <a:t>ах</a:t>
            </a:r>
            <a:r>
              <a:rPr sz="3200" b="1" spc="-320" dirty="0">
                <a:solidFill>
                  <a:srgbClr val="0000FF"/>
                </a:solidFill>
                <a:latin typeface="Arial"/>
                <a:cs typeface="Arial"/>
              </a:rPr>
              <a:t>і</a:t>
            </a:r>
            <a:r>
              <a:rPr sz="3200" b="1" spc="-285" dirty="0">
                <a:solidFill>
                  <a:srgbClr val="0000FF"/>
                </a:solidFill>
                <a:latin typeface="Arial"/>
                <a:cs typeface="Arial"/>
              </a:rPr>
              <a:t>к</a:t>
            </a:r>
            <a:r>
              <a:rPr sz="3200" b="1" spc="-295" dirty="0">
                <a:solidFill>
                  <a:srgbClr val="0000FF"/>
                </a:solidFill>
                <a:latin typeface="Arial"/>
                <a:cs typeface="Arial"/>
              </a:rPr>
              <a:t>а</a:t>
            </a:r>
            <a:r>
              <a:rPr sz="3200" b="1" spc="-375" dirty="0">
                <a:solidFill>
                  <a:srgbClr val="0000FF"/>
                </a:solidFill>
                <a:latin typeface="Arial"/>
                <a:cs typeface="Arial"/>
              </a:rPr>
              <a:t>р</a:t>
            </a:r>
            <a:r>
              <a:rPr sz="3200" b="1" spc="-310" dirty="0">
                <a:solidFill>
                  <a:srgbClr val="0000FF"/>
                </a:solidFill>
                <a:latin typeface="Arial"/>
                <a:cs typeface="Arial"/>
              </a:rPr>
              <a:t>д</a:t>
            </a:r>
            <a:r>
              <a:rPr sz="3200" b="1" spc="-320" dirty="0">
                <a:solidFill>
                  <a:srgbClr val="0000FF"/>
                </a:solidFill>
                <a:latin typeface="Arial"/>
                <a:cs typeface="Arial"/>
              </a:rPr>
              <a:t>і</a:t>
            </a:r>
            <a:r>
              <a:rPr sz="3200" b="1" spc="-5" dirty="0">
                <a:solidFill>
                  <a:srgbClr val="0000FF"/>
                </a:solidFill>
                <a:latin typeface="Arial"/>
                <a:cs typeface="Arial"/>
              </a:rPr>
              <a:t>я</a:t>
            </a:r>
            <a:r>
              <a:rPr sz="3200" b="1" spc="-1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b="1" spc="-350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3200" b="1" spc="-315" dirty="0">
                <a:solidFill>
                  <a:srgbClr val="0000FF"/>
                </a:solidFill>
                <a:latin typeface="Arial"/>
                <a:cs typeface="Arial"/>
              </a:rPr>
              <a:t>П</a:t>
            </a:r>
            <a:r>
              <a:rPr sz="3200" b="1" spc="-395" dirty="0">
                <a:solidFill>
                  <a:srgbClr val="0000FF"/>
                </a:solidFill>
                <a:latin typeface="Arial"/>
                <a:cs typeface="Arial"/>
              </a:rPr>
              <a:t>С</a:t>
            </a:r>
            <a:r>
              <a:rPr sz="3200" b="1" spc="-325" dirty="0">
                <a:solidFill>
                  <a:srgbClr val="0000FF"/>
                </a:solidFill>
                <a:latin typeface="Arial"/>
                <a:cs typeface="Arial"/>
              </a:rPr>
              <a:t>Т</a:t>
            </a:r>
            <a:r>
              <a:rPr sz="32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3200" b="1" spc="-2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06600"/>
                </a:solidFill>
                <a:latin typeface="Arial"/>
                <a:cs typeface="Arial"/>
              </a:rPr>
              <a:t>—</a:t>
            </a:r>
            <a:r>
              <a:rPr sz="3200" b="1" spc="-434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35" dirty="0">
                <a:solidFill>
                  <a:srgbClr val="006600"/>
                </a:solidFill>
                <a:latin typeface="Arial"/>
                <a:cs typeface="Arial"/>
              </a:rPr>
              <a:t>ц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3200" b="1" spc="-2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д  </a:t>
            </a:r>
            <a:r>
              <a:rPr sz="3200" b="1" spc="-380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3200" b="1" spc="-45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375" dirty="0">
                <a:solidFill>
                  <a:srgbClr val="006600"/>
                </a:solidFill>
                <a:latin typeface="Arial"/>
                <a:cs typeface="Arial"/>
              </a:rPr>
              <a:t>ч</a:t>
            </a:r>
            <a:r>
              <a:rPr sz="3200" b="1" spc="-320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445" dirty="0">
                <a:solidFill>
                  <a:srgbClr val="006600"/>
                </a:solidFill>
                <a:latin typeface="Arial"/>
                <a:cs typeface="Arial"/>
              </a:rPr>
              <a:t>щ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3200" b="1" spc="-380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3200" b="1" spc="-370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3200" b="1" spc="-4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се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360" dirty="0">
                <a:solidFill>
                  <a:srgbClr val="006600"/>
                </a:solidFill>
                <a:latin typeface="Arial"/>
                <a:cs typeface="Arial"/>
              </a:rPr>
              <a:t>ц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3200" b="1" spc="-340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3200" b="1" spc="-36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х</a:t>
            </a:r>
            <a:r>
              <a:rPr sz="3200" b="1" spc="-409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20" dirty="0">
                <a:solidFill>
                  <a:srgbClr val="006600"/>
                </a:solidFill>
                <a:latin typeface="Arial"/>
                <a:cs typeface="Arial"/>
              </a:rPr>
              <a:t>с</a:t>
            </a:r>
            <a:r>
              <a:rPr sz="3200" b="1" spc="-360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375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42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ч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ь</a:t>
            </a:r>
            <a:r>
              <a:rPr sz="3200" b="1" spc="-4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80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49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20" dirty="0">
                <a:solidFill>
                  <a:srgbClr val="006600"/>
                </a:solidFill>
                <a:latin typeface="Arial"/>
                <a:cs typeface="Arial"/>
              </a:rPr>
              <a:t>1</a:t>
            </a:r>
            <a:r>
              <a:rPr sz="3200" b="1" spc="-340" dirty="0">
                <a:solidFill>
                  <a:srgbClr val="006600"/>
                </a:solidFill>
                <a:latin typeface="Arial"/>
                <a:cs typeface="Arial"/>
              </a:rPr>
              <a:t>4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0</a:t>
            </a:r>
            <a:r>
              <a:rPr sz="3200" b="1" spc="-409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–</a:t>
            </a:r>
            <a:r>
              <a:rPr sz="3200" b="1" spc="-434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270" dirty="0">
                <a:solidFill>
                  <a:srgbClr val="006600"/>
                </a:solidFill>
                <a:latin typeface="Arial"/>
                <a:cs typeface="Arial"/>
              </a:rPr>
              <a:t>250  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484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х</a:t>
            </a:r>
            <a:r>
              <a:rPr sz="3200" b="1" spc="-365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3200" b="1" spc="-360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3200" b="1" spc="-380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3200" b="1" spc="-360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3200" b="1" spc="-355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3200" b="1" spc="-630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,</a:t>
            </a:r>
            <a:r>
              <a:rPr sz="3200" b="1" spc="-26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3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3200" b="1" spc="-285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3200" b="1" spc="-36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й</a:t>
            </a:r>
            <a:r>
              <a:rPr sz="3200" b="1" spc="-57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3200" b="1" spc="-420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385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49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39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3200" b="1" spc="-42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355" dirty="0">
                <a:solidFill>
                  <a:srgbClr val="006600"/>
                </a:solidFill>
                <a:latin typeface="Arial"/>
                <a:cs typeface="Arial"/>
              </a:rPr>
              <a:t>ч</a:t>
            </a:r>
            <a:r>
              <a:rPr sz="3200" b="1" spc="-36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н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355" dirty="0">
                <a:solidFill>
                  <a:srgbClr val="006600"/>
                </a:solidFill>
                <a:latin typeface="Arial"/>
                <a:cs typeface="Arial"/>
              </a:rPr>
              <a:t>є</a:t>
            </a:r>
            <a:r>
              <a:rPr sz="3200" b="1" spc="-370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3200" b="1" spc="-340" dirty="0">
                <a:solidFill>
                  <a:srgbClr val="006600"/>
                </a:solidFill>
                <a:latin typeface="Arial"/>
                <a:cs typeface="Arial"/>
              </a:rPr>
              <a:t>ь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с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3200" b="1" spc="-4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і  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3200" b="1" spc="-420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385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484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70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3200" b="1" spc="-320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285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3200" b="1" spc="-320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3200" b="1" spc="-325" dirty="0">
                <a:solidFill>
                  <a:srgbClr val="006600"/>
                </a:solidFill>
                <a:latin typeface="Arial"/>
                <a:cs typeface="Arial"/>
              </a:rPr>
              <a:t>нч</a:t>
            </a:r>
            <a:r>
              <a:rPr sz="3200" b="1" spc="-390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3200" b="1" spc="-305" dirty="0">
                <a:solidFill>
                  <a:srgbClr val="006600"/>
                </a:solidFill>
                <a:latin typeface="Arial"/>
                <a:cs typeface="Arial"/>
              </a:rPr>
              <a:t>є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3200" b="1" spc="-315" dirty="0">
                <a:solidFill>
                  <a:srgbClr val="006600"/>
                </a:solidFill>
                <a:latin typeface="Arial"/>
                <a:cs typeface="Arial"/>
              </a:rPr>
              <a:t>ь</a:t>
            </a:r>
            <a:r>
              <a:rPr sz="3200" b="1" spc="-310" dirty="0">
                <a:solidFill>
                  <a:srgbClr val="006600"/>
                </a:solidFill>
                <a:latin typeface="Arial"/>
                <a:cs typeface="Arial"/>
              </a:rPr>
              <a:t>с</a:t>
            </a:r>
            <a:r>
              <a:rPr sz="3200" b="1" spc="-33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,</a:t>
            </a:r>
            <a:r>
              <a:rPr sz="3200" b="1" spc="-24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75" dirty="0">
                <a:solidFill>
                  <a:srgbClr val="006600"/>
                </a:solidFill>
                <a:latin typeface="Arial"/>
                <a:cs typeface="Arial"/>
              </a:rPr>
              <a:t>пр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3200" b="1" spc="-5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420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б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390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3200" b="1" spc="-405" dirty="0">
                <a:solidFill>
                  <a:srgbClr val="006600"/>
                </a:solidFill>
                <a:latin typeface="Arial"/>
                <a:cs typeface="Arial"/>
              </a:rPr>
              <a:t>ж</a:t>
            </a:r>
            <a:r>
              <a:rPr sz="3200" b="1" spc="-320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3200" b="1" spc="-325" dirty="0">
                <a:solidFill>
                  <a:srgbClr val="006600"/>
                </a:solidFill>
                <a:latin typeface="Arial"/>
                <a:cs typeface="Arial"/>
              </a:rPr>
              <a:t>нн</a:t>
            </a:r>
            <a:r>
              <a:rPr sz="3200" b="1" spc="-335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,</a:t>
            </a:r>
            <a:r>
              <a:rPr sz="3200" b="1" spc="-2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у  </a:t>
            </a:r>
            <a:r>
              <a:rPr sz="3200" b="1" spc="-320" dirty="0">
                <a:solidFill>
                  <a:srgbClr val="006600"/>
                </a:solidFill>
                <a:latin typeface="Arial"/>
                <a:cs typeface="Arial"/>
              </a:rPr>
              <a:t>бі</a:t>
            </a:r>
            <a:r>
              <a:rPr sz="3200" b="1" spc="-335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3200" b="1" spc="-315" dirty="0">
                <a:solidFill>
                  <a:srgbClr val="006600"/>
                </a:solidFill>
                <a:latin typeface="Arial"/>
                <a:cs typeface="Arial"/>
              </a:rPr>
              <a:t>ь</a:t>
            </a:r>
            <a:r>
              <a:rPr sz="3200" b="1" spc="-395" dirty="0">
                <a:solidFill>
                  <a:srgbClr val="006600"/>
                </a:solidFill>
                <a:latin typeface="Arial"/>
                <a:cs typeface="Arial"/>
              </a:rPr>
              <a:t>ш</a:t>
            </a:r>
            <a:r>
              <a:rPr sz="3200" b="1" spc="-37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320" dirty="0">
                <a:solidFill>
                  <a:srgbClr val="006600"/>
                </a:solidFill>
                <a:latin typeface="Arial"/>
                <a:cs typeface="Arial"/>
              </a:rPr>
              <a:t>с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3200" b="1" spc="-40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60" dirty="0">
                <a:solidFill>
                  <a:srgbClr val="006600"/>
                </a:solidFill>
                <a:latin typeface="Arial"/>
                <a:cs typeface="Arial"/>
              </a:rPr>
              <a:t>ви</a:t>
            </a:r>
            <a:r>
              <a:rPr sz="3200" b="1" spc="-305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3200" b="1" spc="-29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310" dirty="0">
                <a:solidFill>
                  <a:srgbClr val="006600"/>
                </a:solidFill>
                <a:latin typeface="Arial"/>
                <a:cs typeface="Arial"/>
              </a:rPr>
              <a:t>д</a:t>
            </a:r>
            <a:r>
              <a:rPr sz="3200" b="1" spc="-285" dirty="0">
                <a:solidFill>
                  <a:srgbClr val="006600"/>
                </a:solidFill>
                <a:latin typeface="Arial"/>
                <a:cs typeface="Arial"/>
              </a:rPr>
              <a:t>к</a:t>
            </a:r>
            <a:r>
              <a:rPr sz="3200" b="1" spc="-290" dirty="0">
                <a:solidFill>
                  <a:srgbClr val="006600"/>
                </a:solidFill>
                <a:latin typeface="Arial"/>
                <a:cs typeface="Arial"/>
              </a:rPr>
              <a:t>і</a:t>
            </a:r>
            <a:r>
              <a:rPr sz="3200" b="1" spc="-360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,</a:t>
            </a:r>
            <a:r>
              <a:rPr sz="3200" b="1" spc="-38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75" dirty="0">
                <a:solidFill>
                  <a:srgbClr val="006600"/>
                </a:solidFill>
                <a:latin typeface="Arial"/>
                <a:cs typeface="Arial"/>
              </a:rPr>
              <a:t>п</a:t>
            </a:r>
            <a:r>
              <a:rPr sz="3200" b="1" spc="-37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365" dirty="0">
                <a:solidFill>
                  <a:srgbClr val="006600"/>
                </a:solidFill>
                <a:latin typeface="Arial"/>
                <a:cs typeface="Arial"/>
              </a:rPr>
              <a:t>а</a:t>
            </a:r>
            <a:r>
              <a:rPr sz="3200" b="1" spc="-360" dirty="0">
                <a:solidFill>
                  <a:srgbClr val="006600"/>
                </a:solidFill>
                <a:latin typeface="Arial"/>
                <a:cs typeface="Arial"/>
              </a:rPr>
              <a:t>в</a:t>
            </a:r>
            <a:r>
              <a:rPr sz="3200" b="1" spc="-36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3200" b="1" spc="-360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3200" b="1" spc="-340" dirty="0">
                <a:solidFill>
                  <a:srgbClr val="006600"/>
                </a:solidFill>
                <a:latin typeface="Arial"/>
                <a:cs typeface="Arial"/>
              </a:rPr>
              <a:t>ь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но</a:t>
            </a:r>
            <a:r>
              <a:rPr sz="3200" b="1" spc="-375" dirty="0">
                <a:solidFill>
                  <a:srgbClr val="006600"/>
                </a:solidFill>
                <a:latin typeface="Arial"/>
                <a:cs typeface="Arial"/>
              </a:rPr>
              <a:t>г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о  </a:t>
            </a:r>
            <a:r>
              <a:rPr sz="3200" b="1" spc="-350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е</a:t>
            </a:r>
            <a:r>
              <a:rPr sz="3200" b="1" spc="-330" dirty="0">
                <a:solidFill>
                  <a:srgbClr val="006600"/>
                </a:solidFill>
                <a:latin typeface="Arial"/>
                <a:cs typeface="Arial"/>
              </a:rPr>
              <a:t>г</a:t>
            </a:r>
            <a:r>
              <a:rPr sz="3200" b="1" spc="-440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3200" b="1" spc="-355" dirty="0">
                <a:solidFill>
                  <a:srgbClr val="006600"/>
                </a:solidFill>
                <a:latin typeface="Arial"/>
                <a:cs typeface="Arial"/>
              </a:rPr>
              <a:t>л</a:t>
            </a:r>
            <a:r>
              <a:rPr sz="3200" b="1" spc="-335" dirty="0">
                <a:solidFill>
                  <a:srgbClr val="006600"/>
                </a:solidFill>
                <a:latin typeface="Arial"/>
                <a:cs typeface="Arial"/>
              </a:rPr>
              <a:t>я</a:t>
            </a:r>
            <a:r>
              <a:rPr sz="3200" b="1" spc="-325" dirty="0">
                <a:solidFill>
                  <a:srgbClr val="006600"/>
                </a:solidFill>
                <a:latin typeface="Arial"/>
                <a:cs typeface="Arial"/>
              </a:rPr>
              <a:t>рно</a:t>
            </a:r>
            <a:r>
              <a:rPr sz="3200" b="1" spc="-355" dirty="0">
                <a:solidFill>
                  <a:srgbClr val="006600"/>
                </a:solidFill>
                <a:latin typeface="Arial"/>
                <a:cs typeface="Arial"/>
              </a:rPr>
              <a:t>г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о</a:t>
            </a:r>
            <a:r>
              <a:rPr sz="3200" b="1" spc="-44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325" dirty="0">
                <a:solidFill>
                  <a:srgbClr val="006600"/>
                </a:solidFill>
                <a:latin typeface="Arial"/>
                <a:cs typeface="Arial"/>
              </a:rPr>
              <a:t>р</a:t>
            </a:r>
            <a:r>
              <a:rPr sz="3200" b="1" spc="-315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sz="3200" b="1" spc="-345" dirty="0">
                <a:solidFill>
                  <a:srgbClr val="006600"/>
                </a:solidFill>
                <a:latin typeface="Arial"/>
                <a:cs typeface="Arial"/>
              </a:rPr>
              <a:t>т</a:t>
            </a:r>
            <a:r>
              <a:rPr sz="3200" b="1" spc="-375" dirty="0">
                <a:solidFill>
                  <a:srgbClr val="006600"/>
                </a:solidFill>
                <a:latin typeface="Arial"/>
                <a:cs typeface="Arial"/>
              </a:rPr>
              <a:t>м</a:t>
            </a:r>
            <a:r>
              <a:rPr sz="3200" b="1" spc="-680" dirty="0">
                <a:solidFill>
                  <a:srgbClr val="006600"/>
                </a:solidFill>
                <a:latin typeface="Arial"/>
                <a:cs typeface="Arial"/>
              </a:rPr>
              <a:t>у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5464" y="366725"/>
            <a:ext cx="500951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ЕКГ-ознаки</a:t>
            </a:r>
            <a:r>
              <a:rPr sz="2900" spc="-90" dirty="0"/>
              <a:t> </a:t>
            </a:r>
            <a:r>
              <a:rPr sz="2900" spc="-5" dirty="0">
                <a:solidFill>
                  <a:srgbClr val="4439F7"/>
                </a:solidFill>
              </a:rPr>
              <a:t>передсердних</a:t>
            </a:r>
            <a:r>
              <a:rPr sz="2900" spc="-100" dirty="0">
                <a:solidFill>
                  <a:srgbClr val="4439F7"/>
                </a:solidFill>
              </a:rPr>
              <a:t> </a:t>
            </a:r>
            <a:r>
              <a:rPr sz="2900" spc="-5" dirty="0">
                <a:solidFill>
                  <a:srgbClr val="4439F7"/>
                </a:solidFill>
              </a:rPr>
              <a:t>ПТ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52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75843" y="1480819"/>
            <a:ext cx="7789545" cy="371729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68605" marR="88900" indent="-256540">
              <a:lnSpc>
                <a:spcPct val="79700"/>
              </a:lnSpc>
              <a:spcBef>
                <a:spcPts val="620"/>
              </a:spcBef>
              <a:buAutoNum type="arabicPeriod"/>
              <a:tabLst>
                <a:tab pos="269240" algn="l"/>
              </a:tabLst>
            </a:pPr>
            <a:r>
              <a:rPr sz="2100" spc="-165" dirty="0">
                <a:solidFill>
                  <a:srgbClr val="006600"/>
                </a:solidFill>
                <a:latin typeface="Microsoft Sans Serif"/>
                <a:cs typeface="Microsoft Sans Serif"/>
              </a:rPr>
              <a:t>Ц</a:t>
            </a:r>
            <a:r>
              <a:rPr sz="2000" spc="-165" dirty="0">
                <a:solidFill>
                  <a:srgbClr val="006600"/>
                </a:solidFill>
                <a:latin typeface="Microsoft Sans Serif"/>
                <a:cs typeface="Microsoft Sans Serif"/>
              </a:rPr>
              <a:t>енапад </a:t>
            </a:r>
            <a:r>
              <a:rPr sz="2000" b="1" u="heavy" spc="-19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почащеннясерцевихскорочень </a:t>
            </a:r>
            <a:r>
              <a:rPr sz="2000" b="1" u="heavy" spc="-12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до140–250</a:t>
            </a:r>
            <a:r>
              <a:rPr sz="2000" spc="-120" dirty="0">
                <a:solidFill>
                  <a:srgbClr val="006600"/>
                </a:solidFill>
                <a:latin typeface="Microsoft Sans Serif"/>
                <a:cs typeface="Microsoft Sans Serif"/>
              </a:rPr>
              <a:t>захвилину, </a:t>
            </a:r>
            <a:r>
              <a:rPr sz="2000" spc="-229" dirty="0">
                <a:solidFill>
                  <a:srgbClr val="006600"/>
                </a:solidFill>
                <a:latin typeface="Microsoft Sans Serif"/>
                <a:cs typeface="Microsoft Sans Serif"/>
              </a:rPr>
              <a:t>який </a:t>
            </a:r>
            <a:r>
              <a:rPr sz="2000" spc="-22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000" spc="-175" dirty="0">
                <a:solidFill>
                  <a:srgbClr val="006600"/>
                </a:solidFill>
                <a:latin typeface="Microsoft Sans Serif"/>
                <a:cs typeface="Microsoft Sans Serif"/>
              </a:rPr>
              <a:t>раптово </a:t>
            </a:r>
            <a:r>
              <a:rPr sz="2000" spc="-165" dirty="0">
                <a:solidFill>
                  <a:srgbClr val="006600"/>
                </a:solidFill>
                <a:latin typeface="Microsoft Sans Serif"/>
                <a:cs typeface="Microsoft Sans Serif"/>
              </a:rPr>
              <a:t>розпочинаєтьсяі </a:t>
            </a:r>
            <a:r>
              <a:rPr sz="2000" spc="-175" dirty="0">
                <a:solidFill>
                  <a:srgbClr val="006600"/>
                </a:solidFill>
                <a:latin typeface="Microsoft Sans Serif"/>
                <a:cs typeface="Microsoft Sans Serif"/>
              </a:rPr>
              <a:t>раптово </a:t>
            </a:r>
            <a:r>
              <a:rPr sz="2000" spc="-180" dirty="0">
                <a:solidFill>
                  <a:srgbClr val="006600"/>
                </a:solidFill>
                <a:latin typeface="Microsoft Sans Serif"/>
                <a:cs typeface="Microsoft Sans Serif"/>
              </a:rPr>
              <a:t>закінчується, </a:t>
            </a:r>
            <a:r>
              <a:rPr sz="2000" spc="-155" dirty="0">
                <a:solidFill>
                  <a:srgbClr val="006600"/>
                </a:solidFill>
                <a:latin typeface="Microsoft Sans Serif"/>
                <a:cs typeface="Microsoft Sans Serif"/>
              </a:rPr>
              <a:t>при збереженні,у </a:t>
            </a:r>
            <a:r>
              <a:rPr sz="2000" spc="-180" dirty="0">
                <a:solidFill>
                  <a:srgbClr val="006600"/>
                </a:solidFill>
                <a:latin typeface="Microsoft Sans Serif"/>
                <a:cs typeface="Microsoft Sans Serif"/>
              </a:rPr>
              <a:t>більшості </a:t>
            </a:r>
            <a:r>
              <a:rPr sz="2000" spc="-52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000" spc="-180" dirty="0">
                <a:solidFill>
                  <a:srgbClr val="006600"/>
                </a:solidFill>
                <a:latin typeface="Microsoft Sans Serif"/>
                <a:cs typeface="Microsoft Sans Serif"/>
              </a:rPr>
              <a:t>випадків,</a:t>
            </a:r>
            <a:r>
              <a:rPr sz="2000" spc="-30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000" spc="-185" dirty="0">
                <a:solidFill>
                  <a:srgbClr val="006600"/>
                </a:solidFill>
                <a:latin typeface="Microsoft Sans Serif"/>
                <a:cs typeface="Microsoft Sans Serif"/>
              </a:rPr>
              <a:t>правильного</a:t>
            </a:r>
            <a:r>
              <a:rPr sz="2000" spc="-32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000" spc="-185" dirty="0">
                <a:solidFill>
                  <a:srgbClr val="006600"/>
                </a:solidFill>
                <a:latin typeface="Microsoft Sans Serif"/>
                <a:cs typeface="Microsoft Sans Serif"/>
              </a:rPr>
              <a:t>регулярного</a:t>
            </a:r>
            <a:r>
              <a:rPr sz="2000" spc="-30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000" spc="-185" dirty="0">
                <a:solidFill>
                  <a:srgbClr val="006600"/>
                </a:solidFill>
                <a:latin typeface="Microsoft Sans Serif"/>
                <a:cs typeface="Microsoft Sans Serif"/>
              </a:rPr>
              <a:t>ритму.</a:t>
            </a:r>
            <a:endParaRPr sz="2000">
              <a:latin typeface="Microsoft Sans Serif"/>
              <a:cs typeface="Microsoft Sans Serif"/>
            </a:endParaRPr>
          </a:p>
          <a:p>
            <a:pPr marL="268605" indent="-256540">
              <a:lnSpc>
                <a:spcPts val="2260"/>
              </a:lnSpc>
              <a:spcBef>
                <a:spcPts val="790"/>
              </a:spcBef>
              <a:buAutoNum type="arabicPeriod"/>
              <a:tabLst>
                <a:tab pos="269240" algn="l"/>
              </a:tabLst>
            </a:pPr>
            <a:r>
              <a:rPr sz="2100" spc="-175" dirty="0">
                <a:solidFill>
                  <a:srgbClr val="006600"/>
                </a:solidFill>
                <a:latin typeface="Microsoft Sans Serif"/>
                <a:cs typeface="Microsoft Sans Serif"/>
              </a:rPr>
              <a:t>Н</a:t>
            </a:r>
            <a:r>
              <a:rPr sz="2100" spc="-185" dirty="0">
                <a:solidFill>
                  <a:srgbClr val="006600"/>
                </a:solidFill>
                <a:latin typeface="Microsoft Sans Serif"/>
                <a:cs typeface="Microsoft Sans Serif"/>
              </a:rPr>
              <a:t>а</a:t>
            </a:r>
            <a:r>
              <a:rPr sz="2100" spc="-180" dirty="0">
                <a:solidFill>
                  <a:srgbClr val="006600"/>
                </a:solidFill>
                <a:latin typeface="Microsoft Sans Serif"/>
                <a:cs typeface="Microsoft Sans Serif"/>
              </a:rPr>
              <a:t>я</a:t>
            </a:r>
            <a:r>
              <a:rPr sz="2100" spc="-204" dirty="0">
                <a:solidFill>
                  <a:srgbClr val="006600"/>
                </a:solidFill>
                <a:latin typeface="Microsoft Sans Serif"/>
                <a:cs typeface="Microsoft Sans Serif"/>
              </a:rPr>
              <a:t>в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н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і</a:t>
            </a:r>
            <a:r>
              <a:rPr sz="2100" spc="-190" dirty="0">
                <a:solidFill>
                  <a:srgbClr val="006600"/>
                </a:solidFill>
                <a:latin typeface="Microsoft Sans Serif"/>
                <a:cs typeface="Microsoft Sans Serif"/>
              </a:rPr>
              <a:t>с</a:t>
            </a:r>
            <a:r>
              <a:rPr sz="2100" spc="-195" dirty="0">
                <a:solidFill>
                  <a:srgbClr val="006600"/>
                </a:solidFill>
                <a:latin typeface="Microsoft Sans Serif"/>
                <a:cs typeface="Microsoft Sans Serif"/>
              </a:rPr>
              <a:t>т</a:t>
            </a:r>
            <a:r>
              <a:rPr sz="2100" spc="180" dirty="0">
                <a:solidFill>
                  <a:srgbClr val="006600"/>
                </a:solidFill>
                <a:latin typeface="Microsoft Sans Serif"/>
                <a:cs typeface="Microsoft Sans Serif"/>
              </a:rPr>
              <a:t>ь</a:t>
            </a:r>
            <a:r>
              <a:rPr sz="2100" b="1" u="heavy" spc="-22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п</a:t>
            </a:r>
            <a:r>
              <a:rPr sz="2100" b="1" u="heavy" spc="-21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е</a:t>
            </a:r>
            <a:r>
              <a:rPr sz="2100" b="1" u="heavy" spc="-2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р</a:t>
            </a:r>
            <a:r>
              <a:rPr sz="2100" b="1" u="heavy" spc="-21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е</a:t>
            </a:r>
            <a:r>
              <a:rPr sz="2100" b="1" u="heavy" spc="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д</a:t>
            </a:r>
            <a:r>
              <a:rPr sz="2100" b="1" u="heavy" spc="-34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100" b="1" u="heavy" spc="-26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к</a:t>
            </a:r>
            <a:r>
              <a:rPr sz="2100" b="1" u="heavy" spc="-254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о</a:t>
            </a:r>
            <a:r>
              <a:rPr sz="2100" b="1" u="heavy" spc="-24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ж</a:t>
            </a:r>
            <a:r>
              <a:rPr sz="2100" b="1" u="heavy" spc="-26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н</a:t>
            </a:r>
            <a:r>
              <a:rPr sz="2100" b="1" u="heavy" spc="-24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и</a:t>
            </a:r>
            <a:r>
              <a:rPr sz="2100" b="1" u="heavy" spc="18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м</a:t>
            </a:r>
            <a:r>
              <a:rPr sz="2100" b="1" u="heavy" spc="-24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ш</a:t>
            </a:r>
            <a:r>
              <a:rPr sz="2100" b="1" u="heavy" spc="-26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л</a:t>
            </a:r>
            <a:r>
              <a:rPr sz="2100" b="1" u="heavy" spc="-28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у</a:t>
            </a:r>
            <a:r>
              <a:rPr sz="2100" b="1" u="heavy" spc="-24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н</a:t>
            </a:r>
            <a:r>
              <a:rPr sz="2100" b="1" u="heavy" spc="-28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о</a:t>
            </a:r>
            <a:r>
              <a:rPr sz="2100" b="1" u="heavy" spc="-24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ч</a:t>
            </a:r>
            <a:r>
              <a:rPr sz="2100" b="1" u="heavy" spc="-26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к</a:t>
            </a:r>
            <a:r>
              <a:rPr sz="2100" b="1" u="heavy" spc="-229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о</a:t>
            </a:r>
            <a:r>
              <a:rPr sz="2100" b="1" u="heavy" spc="-24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ви</a:t>
            </a:r>
            <a:r>
              <a:rPr sz="2100" b="1" u="heavy" spc="12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м</a:t>
            </a:r>
            <a:r>
              <a:rPr sz="2100" b="1" u="heavy" spc="-26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к</a:t>
            </a:r>
            <a:r>
              <a:rPr sz="2100" b="1" u="heavy" spc="-254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о</a:t>
            </a:r>
            <a:r>
              <a:rPr sz="2100" b="1" u="heavy" spc="-23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м</a:t>
            </a:r>
            <a:r>
              <a:rPr sz="2100" b="1" u="heavy" spc="-24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п</a:t>
            </a:r>
            <a:r>
              <a:rPr sz="2100" b="1" u="heavy" spc="-26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л</a:t>
            </a:r>
            <a:r>
              <a:rPr sz="2100" b="1" u="heavy" spc="-23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е</a:t>
            </a:r>
            <a:r>
              <a:rPr sz="2100" b="1" u="heavy" spc="-26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к</a:t>
            </a:r>
            <a:r>
              <a:rPr sz="2100" b="1" u="heavy" spc="-23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с</a:t>
            </a:r>
            <a:r>
              <a:rPr sz="2100" b="1" u="heavy" spc="-254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о</a:t>
            </a:r>
            <a:r>
              <a:rPr sz="2100" b="1" u="heavy" spc="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м</a:t>
            </a:r>
            <a:r>
              <a:rPr sz="2100" b="1" spc="-3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Q</a:t>
            </a:r>
            <a:r>
              <a:rPr sz="2100" spc="-200" dirty="0">
                <a:solidFill>
                  <a:srgbClr val="006600"/>
                </a:solidFill>
                <a:latin typeface="Microsoft Sans Serif"/>
                <a:cs typeface="Microsoft Sans Serif"/>
              </a:rPr>
              <a:t>RS</a:t>
            </a:r>
            <a:r>
              <a:rPr sz="2100" spc="170" dirty="0">
                <a:solidFill>
                  <a:srgbClr val="006600"/>
                </a:solidFill>
                <a:latin typeface="Microsoft Sans Serif"/>
                <a:cs typeface="Microsoft Sans Serif"/>
              </a:rPr>
              <a:t>'</a:t>
            </a:r>
            <a:r>
              <a:rPr sz="2100" spc="-215" dirty="0">
                <a:solidFill>
                  <a:srgbClr val="006600"/>
                </a:solidFill>
                <a:latin typeface="Microsoft Sans Serif"/>
                <a:cs typeface="Microsoft Sans Serif"/>
              </a:rPr>
              <a:t>з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н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иж</a:t>
            </a:r>
            <a:r>
              <a:rPr sz="2100" spc="-235" dirty="0">
                <a:solidFill>
                  <a:srgbClr val="006600"/>
                </a:solidFill>
                <a:latin typeface="Microsoft Sans Serif"/>
                <a:cs typeface="Microsoft Sans Serif"/>
              </a:rPr>
              <a:t>е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н</a:t>
            </a:r>
            <a:r>
              <a:rPr sz="2100" spc="-235" dirty="0">
                <a:solidFill>
                  <a:srgbClr val="006600"/>
                </a:solidFill>
                <a:latin typeface="Microsoft Sans Serif"/>
                <a:cs typeface="Microsoft Sans Serif"/>
              </a:rPr>
              <a:t>о</a:t>
            </a:r>
            <a:r>
              <a:rPr sz="2100" spc="-229" dirty="0">
                <a:solidFill>
                  <a:srgbClr val="006600"/>
                </a:solidFill>
                <a:latin typeface="Microsoft Sans Serif"/>
                <a:cs typeface="Microsoft Sans Serif"/>
              </a:rPr>
              <a:t>г</a:t>
            </a:r>
            <a:r>
              <a:rPr sz="2100" spc="-235" dirty="0">
                <a:solidFill>
                  <a:srgbClr val="006600"/>
                </a:solidFill>
                <a:latin typeface="Microsoft Sans Serif"/>
                <a:cs typeface="Microsoft Sans Serif"/>
              </a:rPr>
              <a:t>о</a:t>
            </a:r>
            <a:r>
              <a:rPr sz="2100" spc="-229" dirty="0">
                <a:solidFill>
                  <a:srgbClr val="006600"/>
                </a:solidFill>
                <a:latin typeface="Microsoft Sans Serif"/>
                <a:cs typeface="Microsoft Sans Serif"/>
              </a:rPr>
              <a:t>,</a:t>
            </a:r>
            <a:r>
              <a:rPr sz="210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endParaRPr sz="2100">
              <a:latin typeface="Microsoft Sans Serif"/>
              <a:cs typeface="Microsoft Sans Serif"/>
            </a:endParaRPr>
          </a:p>
          <a:p>
            <a:pPr marL="268605">
              <a:lnSpc>
                <a:spcPts val="2260"/>
              </a:lnSpc>
            </a:pPr>
            <a:r>
              <a:rPr sz="2100" spc="-204" dirty="0">
                <a:solidFill>
                  <a:srgbClr val="006600"/>
                </a:solidFill>
                <a:latin typeface="Microsoft Sans Serif"/>
                <a:cs typeface="Microsoft Sans Serif"/>
              </a:rPr>
              <a:t>деформованого,</a:t>
            </a:r>
            <a:r>
              <a:rPr sz="2100" spc="-38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204" dirty="0">
                <a:solidFill>
                  <a:srgbClr val="006600"/>
                </a:solidFill>
                <a:latin typeface="Microsoft Sans Serif"/>
                <a:cs typeface="Microsoft Sans Serif"/>
              </a:rPr>
              <a:t>двохфазного</a:t>
            </a:r>
            <a:r>
              <a:rPr sz="2100" spc="-36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70" dirty="0">
                <a:solidFill>
                  <a:srgbClr val="006600"/>
                </a:solidFill>
                <a:latin typeface="Microsoft Sans Serif"/>
                <a:cs typeface="Microsoft Sans Serif"/>
              </a:rPr>
              <a:t>абонегативного</a:t>
            </a:r>
            <a:r>
              <a:rPr sz="2100" spc="-28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b="1" spc="-190" dirty="0">
                <a:solidFill>
                  <a:srgbClr val="006600"/>
                </a:solidFill>
                <a:latin typeface="Arial"/>
                <a:cs typeface="Arial"/>
              </a:rPr>
              <a:t>зубця</a:t>
            </a:r>
            <a:r>
              <a:rPr sz="2100" b="1" spc="-3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100" b="1" spc="-95" dirty="0">
                <a:solidFill>
                  <a:srgbClr val="006600"/>
                </a:solidFill>
                <a:latin typeface="Arial"/>
                <a:cs typeface="Arial"/>
              </a:rPr>
              <a:t>Р'.</a:t>
            </a:r>
            <a:endParaRPr sz="2100">
              <a:latin typeface="Arial"/>
              <a:cs typeface="Arial"/>
            </a:endParaRPr>
          </a:p>
          <a:p>
            <a:pPr marL="269240" marR="359410" indent="-269240">
              <a:lnSpc>
                <a:spcPts val="2330"/>
              </a:lnSpc>
              <a:spcBef>
                <a:spcPts val="910"/>
              </a:spcBef>
              <a:buAutoNum type="arabicPeriod" startAt="3"/>
              <a:tabLst>
                <a:tab pos="269240" algn="l"/>
              </a:tabLst>
            </a:pPr>
            <a:r>
              <a:rPr sz="2100" spc="-185" dirty="0">
                <a:solidFill>
                  <a:srgbClr val="006600"/>
                </a:solidFill>
                <a:latin typeface="Microsoft Sans Serif"/>
                <a:cs typeface="Microsoft Sans Serif"/>
              </a:rPr>
              <a:t>Нормальні</a:t>
            </a:r>
            <a:r>
              <a:rPr sz="2100" b="1" u="heavy" spc="-18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незмінені</a:t>
            </a:r>
            <a:r>
              <a:rPr sz="2100" b="1" u="heavy" spc="-26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100" b="1" u="heavy" spc="-20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шлуночковікомплекси</a:t>
            </a:r>
            <a:r>
              <a:rPr sz="2100" b="1" spc="-3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100" spc="-160" dirty="0">
                <a:solidFill>
                  <a:srgbClr val="006600"/>
                </a:solidFill>
                <a:latin typeface="Microsoft Sans Serif"/>
                <a:cs typeface="Microsoft Sans Serif"/>
              </a:rPr>
              <a:t>QRS',</a:t>
            </a:r>
            <a:r>
              <a:rPr sz="2100" spc="-36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70" dirty="0">
                <a:solidFill>
                  <a:srgbClr val="006600"/>
                </a:solidFill>
                <a:latin typeface="Microsoft Sans Serif"/>
                <a:cs typeface="Microsoft Sans Serif"/>
              </a:rPr>
              <a:t>схожі</a:t>
            </a:r>
            <a:r>
              <a:rPr sz="2100" spc="-28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05" dirty="0">
                <a:solidFill>
                  <a:srgbClr val="006600"/>
                </a:solidFill>
                <a:latin typeface="Microsoft Sans Serif"/>
                <a:cs typeface="Microsoft Sans Serif"/>
              </a:rPr>
              <a:t>на</a:t>
            </a:r>
            <a:r>
              <a:rPr sz="2100" spc="-30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75" dirty="0">
                <a:solidFill>
                  <a:srgbClr val="006600"/>
                </a:solidFill>
                <a:latin typeface="Microsoft Sans Serif"/>
                <a:cs typeface="Microsoft Sans Serif"/>
              </a:rPr>
              <a:t>QRS,</a:t>
            </a:r>
            <a:r>
              <a:rPr sz="2100" spc="-34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25" dirty="0">
                <a:solidFill>
                  <a:srgbClr val="006600"/>
                </a:solidFill>
                <a:latin typeface="Microsoft Sans Serif"/>
                <a:cs typeface="Microsoft Sans Serif"/>
              </a:rPr>
              <a:t>які </a:t>
            </a:r>
            <a:r>
              <a:rPr sz="2100" spc="-5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90" dirty="0">
                <a:solidFill>
                  <a:srgbClr val="006600"/>
                </a:solidFill>
                <a:latin typeface="Microsoft Sans Serif"/>
                <a:cs typeface="Microsoft Sans Serif"/>
              </a:rPr>
              <a:t>реєс</a:t>
            </a:r>
            <a:r>
              <a:rPr sz="2100" spc="-195" dirty="0">
                <a:solidFill>
                  <a:srgbClr val="006600"/>
                </a:solidFill>
                <a:latin typeface="Microsoft Sans Serif"/>
                <a:cs typeface="Microsoft Sans Serif"/>
              </a:rPr>
              <a:t>т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р</a:t>
            </a:r>
            <a:r>
              <a:rPr sz="2100" spc="-215" dirty="0">
                <a:solidFill>
                  <a:srgbClr val="006600"/>
                </a:solidFill>
                <a:latin typeface="Microsoft Sans Serif"/>
                <a:cs typeface="Microsoft Sans Serif"/>
              </a:rPr>
              <a:t>у</a:t>
            </a:r>
            <a:r>
              <a:rPr sz="2100" spc="-204" dirty="0">
                <a:solidFill>
                  <a:srgbClr val="006600"/>
                </a:solidFill>
                <a:latin typeface="Microsoft Sans Serif"/>
                <a:cs typeface="Microsoft Sans Serif"/>
              </a:rPr>
              <a:t>в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а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л</a:t>
            </a:r>
            <a:r>
              <a:rPr sz="2100" spc="-215" dirty="0">
                <a:solidFill>
                  <a:srgbClr val="006600"/>
                </a:solidFill>
                <a:latin typeface="Microsoft Sans Serif"/>
                <a:cs typeface="Microsoft Sans Serif"/>
              </a:rPr>
              <a:t>ис</a:t>
            </a:r>
            <a:r>
              <a:rPr sz="21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я</a:t>
            </a:r>
            <a:r>
              <a:rPr sz="2100" spc="-36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д</a:t>
            </a:r>
            <a:r>
              <a:rPr sz="21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о</a:t>
            </a:r>
            <a:r>
              <a:rPr sz="2100" spc="-29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80" dirty="0">
                <a:solidFill>
                  <a:srgbClr val="006600"/>
                </a:solidFill>
                <a:latin typeface="Microsoft Sans Serif"/>
                <a:cs typeface="Microsoft Sans Serif"/>
              </a:rPr>
              <a:t>в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и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н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и</a:t>
            </a:r>
            <a:r>
              <a:rPr sz="2100" spc="-240" dirty="0">
                <a:solidFill>
                  <a:srgbClr val="006600"/>
                </a:solidFill>
                <a:latin typeface="Microsoft Sans Serif"/>
                <a:cs typeface="Microsoft Sans Serif"/>
              </a:rPr>
              <a:t>к</a:t>
            </a:r>
            <a:r>
              <a:rPr sz="2100" spc="-235" dirty="0">
                <a:solidFill>
                  <a:srgbClr val="006600"/>
                </a:solidFill>
                <a:latin typeface="Microsoft Sans Serif"/>
                <a:cs typeface="Microsoft Sans Serif"/>
              </a:rPr>
              <a:t>не</a:t>
            </a:r>
            <a:r>
              <a:rPr sz="2100" spc="-254" dirty="0">
                <a:solidFill>
                  <a:srgbClr val="006600"/>
                </a:solidFill>
                <a:latin typeface="Microsoft Sans Serif"/>
                <a:cs typeface="Microsoft Sans Serif"/>
              </a:rPr>
              <a:t>н</a:t>
            </a:r>
            <a:r>
              <a:rPr sz="2100" spc="-260" dirty="0">
                <a:solidFill>
                  <a:srgbClr val="006600"/>
                </a:solidFill>
                <a:latin typeface="Microsoft Sans Serif"/>
                <a:cs typeface="Microsoft Sans Serif"/>
              </a:rPr>
              <a:t>н</a:t>
            </a:r>
            <a:r>
              <a:rPr sz="21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я</a:t>
            </a:r>
            <a:r>
              <a:rPr sz="2100" spc="-33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напа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д</a:t>
            </a:r>
            <a:r>
              <a:rPr sz="21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у</a:t>
            </a:r>
            <a:r>
              <a:rPr sz="2100" spc="-3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204" dirty="0">
                <a:solidFill>
                  <a:srgbClr val="006600"/>
                </a:solidFill>
                <a:latin typeface="Microsoft Sans Serif"/>
                <a:cs typeface="Microsoft Sans Serif"/>
              </a:rPr>
              <a:t>П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Т</a:t>
            </a:r>
            <a:r>
              <a:rPr sz="2100" dirty="0">
                <a:solidFill>
                  <a:srgbClr val="006600"/>
                </a:solidFill>
                <a:latin typeface="Microsoft Sans Serif"/>
                <a:cs typeface="Microsoft Sans Serif"/>
              </a:rPr>
              <a:t>.</a:t>
            </a:r>
            <a:endParaRPr sz="2100">
              <a:latin typeface="Microsoft Sans Serif"/>
              <a:cs typeface="Microsoft Sans Serif"/>
            </a:endParaRPr>
          </a:p>
          <a:p>
            <a:pPr marL="269240" marR="5080" indent="-269240">
              <a:lnSpc>
                <a:spcPct val="83900"/>
              </a:lnSpc>
              <a:spcBef>
                <a:spcPts val="910"/>
              </a:spcBef>
              <a:buAutoNum type="arabicPeriod" startAt="3"/>
              <a:tabLst>
                <a:tab pos="269240" algn="l"/>
              </a:tabLst>
            </a:pPr>
            <a:r>
              <a:rPr sz="2100" b="1" u="heavy" spc="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В </a:t>
            </a:r>
            <a:r>
              <a:rPr sz="2100" b="1" u="heavy" spc="-18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деяких </a:t>
            </a:r>
            <a:r>
              <a:rPr sz="2100" b="1" u="heavy" spc="-20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випадках спостерігається:</a:t>
            </a:r>
            <a:r>
              <a:rPr sz="2100" b="1" spc="-2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100" spc="-195" dirty="0">
                <a:solidFill>
                  <a:srgbClr val="006600"/>
                </a:solidFill>
                <a:latin typeface="Microsoft Sans Serif"/>
                <a:cs typeface="Microsoft Sans Serif"/>
              </a:rPr>
              <a:t>погіршення </a:t>
            </a:r>
            <a:r>
              <a:rPr sz="2100" spc="-190" dirty="0">
                <a:solidFill>
                  <a:srgbClr val="006600"/>
                </a:solidFill>
                <a:latin typeface="Microsoft Sans Serif"/>
                <a:cs typeface="Microsoft Sans Serif"/>
              </a:rPr>
              <a:t>АВ-провідності </a:t>
            </a:r>
            <a:r>
              <a:rPr sz="21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з </a:t>
            </a:r>
            <a:r>
              <a:rPr sz="2100" spc="1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розвитком </a:t>
            </a:r>
            <a:r>
              <a:rPr sz="2100" spc="-165" dirty="0">
                <a:solidFill>
                  <a:srgbClr val="006600"/>
                </a:solidFill>
                <a:latin typeface="Microsoft Sans Serif"/>
                <a:cs typeface="Microsoft Sans Serif"/>
              </a:rPr>
              <a:t>АВ-блокадиI </a:t>
            </a:r>
            <a:r>
              <a:rPr sz="2100" spc="-185" dirty="0">
                <a:solidFill>
                  <a:srgbClr val="006600"/>
                </a:solidFill>
                <a:latin typeface="Microsoft Sans Serif"/>
                <a:cs typeface="Microsoft Sans Serif"/>
              </a:rPr>
              <a:t>ступеня </a:t>
            </a:r>
            <a:r>
              <a:rPr sz="2100" spc="-200" dirty="0">
                <a:solidFill>
                  <a:srgbClr val="006600"/>
                </a:solidFill>
                <a:latin typeface="Microsoft Sans Serif"/>
                <a:cs typeface="Microsoft Sans Serif"/>
              </a:rPr>
              <a:t>(подовження </a:t>
            </a:r>
            <a:r>
              <a:rPr sz="2100" spc="-175" dirty="0">
                <a:solidFill>
                  <a:srgbClr val="006600"/>
                </a:solidFill>
                <a:latin typeface="Microsoft Sans Serif"/>
                <a:cs typeface="Microsoft Sans Serif"/>
              </a:rPr>
              <a:t>інтервалу </a:t>
            </a:r>
            <a:r>
              <a:rPr sz="2100" spc="-100" dirty="0">
                <a:solidFill>
                  <a:srgbClr val="006600"/>
                </a:solidFill>
                <a:latin typeface="Microsoft Sans Serif"/>
                <a:cs typeface="Microsoft Sans Serif"/>
              </a:rPr>
              <a:t>P–Q(R) </a:t>
            </a:r>
            <a:r>
              <a:rPr sz="2100" spc="-220" dirty="0">
                <a:solidFill>
                  <a:srgbClr val="006600"/>
                </a:solidFill>
                <a:latin typeface="Microsoft Sans Serif"/>
                <a:cs typeface="Microsoft Sans Serif"/>
              </a:rPr>
              <a:t>больше </a:t>
            </a:r>
            <a:r>
              <a:rPr sz="2100" spc="-5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45" dirty="0">
                <a:solidFill>
                  <a:srgbClr val="006600"/>
                </a:solidFill>
                <a:latin typeface="Microsoft Sans Serif"/>
                <a:cs typeface="Microsoft Sans Serif"/>
              </a:rPr>
              <a:t>0,02</a:t>
            </a:r>
            <a:r>
              <a:rPr sz="2100" spc="-30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65" dirty="0">
                <a:solidFill>
                  <a:srgbClr val="006600"/>
                </a:solidFill>
                <a:latin typeface="Microsoft Sans Serif"/>
                <a:cs typeface="Microsoft Sans Serif"/>
              </a:rPr>
              <a:t>с)</a:t>
            </a:r>
            <a:endParaRPr sz="2100">
              <a:latin typeface="Microsoft Sans Serif"/>
              <a:cs typeface="Microsoft Sans Serif"/>
            </a:endParaRPr>
          </a:p>
          <a:p>
            <a:pPr marL="326390">
              <a:lnSpc>
                <a:spcPts val="2185"/>
              </a:lnSpc>
            </a:pPr>
            <a:r>
              <a:rPr sz="2100" spc="-140" dirty="0">
                <a:solidFill>
                  <a:srgbClr val="006600"/>
                </a:solidFill>
                <a:latin typeface="Microsoft Sans Serif"/>
                <a:cs typeface="Microsoft Sans Serif"/>
              </a:rPr>
              <a:t>або</a:t>
            </a:r>
            <a:r>
              <a:rPr sz="2100" spc="-32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65" dirty="0">
                <a:solidFill>
                  <a:srgbClr val="006600"/>
                </a:solidFill>
                <a:latin typeface="Microsoft Sans Serif"/>
                <a:cs typeface="Microsoft Sans Serif"/>
              </a:rPr>
              <a:t>II</a:t>
            </a:r>
            <a:r>
              <a:rPr sz="2100" spc="-16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85" dirty="0">
                <a:solidFill>
                  <a:srgbClr val="006600"/>
                </a:solidFill>
                <a:latin typeface="Microsoft Sans Serif"/>
                <a:cs typeface="Microsoft Sans Serif"/>
              </a:rPr>
              <a:t>ступеня</a:t>
            </a:r>
            <a:r>
              <a:rPr sz="2100" spc="-28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з</a:t>
            </a:r>
            <a:r>
              <a:rPr sz="2100" spc="-3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90" dirty="0">
                <a:solidFill>
                  <a:srgbClr val="006600"/>
                </a:solidFill>
                <a:latin typeface="Microsoft Sans Serif"/>
                <a:cs typeface="Microsoft Sans Serif"/>
              </a:rPr>
              <a:t>періодичнимивипадіннями</a:t>
            </a:r>
            <a:r>
              <a:rPr sz="2100" spc="-3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200" dirty="0">
                <a:solidFill>
                  <a:srgbClr val="006600"/>
                </a:solidFill>
                <a:latin typeface="Microsoft Sans Serif"/>
                <a:cs typeface="Microsoft Sans Serif"/>
              </a:rPr>
              <a:t>окремих</a:t>
            </a:r>
            <a:r>
              <a:rPr sz="2100" spc="-37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215" dirty="0">
                <a:solidFill>
                  <a:srgbClr val="006600"/>
                </a:solidFill>
                <a:latin typeface="Microsoft Sans Serif"/>
                <a:cs typeface="Microsoft Sans Serif"/>
              </a:rPr>
              <a:t>комплексів</a:t>
            </a:r>
            <a:r>
              <a:rPr sz="2100" spc="-31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155" dirty="0">
                <a:solidFill>
                  <a:srgbClr val="006600"/>
                </a:solidFill>
                <a:latin typeface="Microsoft Sans Serif"/>
                <a:cs typeface="Microsoft Sans Serif"/>
              </a:rPr>
              <a:t>QRS'</a:t>
            </a:r>
            <a:endParaRPr sz="2100">
              <a:latin typeface="Microsoft Sans Serif"/>
              <a:cs typeface="Microsoft Sans Serif"/>
            </a:endParaRPr>
          </a:p>
          <a:p>
            <a:pPr marL="369570">
              <a:lnSpc>
                <a:spcPts val="2400"/>
              </a:lnSpc>
            </a:pPr>
            <a:r>
              <a:rPr sz="2100" spc="-200" dirty="0">
                <a:solidFill>
                  <a:srgbClr val="006600"/>
                </a:solidFill>
                <a:latin typeface="Microsoft Sans Serif"/>
                <a:cs typeface="Microsoft Sans Serif"/>
              </a:rPr>
              <a:t>(</a:t>
            </a:r>
            <a:r>
              <a:rPr sz="2100" spc="-190" dirty="0">
                <a:solidFill>
                  <a:srgbClr val="006600"/>
                </a:solidFill>
                <a:latin typeface="Microsoft Sans Serif"/>
                <a:cs typeface="Microsoft Sans Serif"/>
              </a:rPr>
              <a:t>неп</a:t>
            </a:r>
            <a:r>
              <a:rPr sz="2100" spc="-210" dirty="0">
                <a:solidFill>
                  <a:srgbClr val="006600"/>
                </a:solidFill>
                <a:latin typeface="Microsoft Sans Serif"/>
                <a:cs typeface="Microsoft Sans Serif"/>
              </a:rPr>
              <a:t>о</a:t>
            </a:r>
            <a:r>
              <a:rPr sz="2100" spc="-190" dirty="0">
                <a:solidFill>
                  <a:srgbClr val="006600"/>
                </a:solidFill>
                <a:latin typeface="Microsoft Sans Serif"/>
                <a:cs typeface="Microsoft Sans Serif"/>
              </a:rPr>
              <a:t>с</a:t>
            </a:r>
            <a:r>
              <a:rPr sz="2100" spc="-195" dirty="0">
                <a:solidFill>
                  <a:srgbClr val="006600"/>
                </a:solidFill>
                <a:latin typeface="Microsoft Sans Serif"/>
                <a:cs typeface="Microsoft Sans Serif"/>
              </a:rPr>
              <a:t>т</a:t>
            </a:r>
            <a:r>
              <a:rPr sz="2100" spc="-190" dirty="0">
                <a:solidFill>
                  <a:srgbClr val="006600"/>
                </a:solidFill>
                <a:latin typeface="Microsoft Sans Serif"/>
                <a:cs typeface="Microsoft Sans Serif"/>
              </a:rPr>
              <a:t>ійн</a:t>
            </a:r>
            <a:r>
              <a:rPr sz="21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а</a:t>
            </a:r>
            <a:r>
              <a:rPr sz="2100" spc="-3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100" spc="-235" dirty="0">
                <a:solidFill>
                  <a:srgbClr val="006600"/>
                </a:solidFill>
                <a:latin typeface="Microsoft Sans Serif"/>
                <a:cs typeface="Microsoft Sans Serif"/>
              </a:rPr>
              <a:t>о</a:t>
            </a:r>
            <a:r>
              <a:rPr sz="2100" spc="-240" dirty="0">
                <a:solidFill>
                  <a:srgbClr val="006600"/>
                </a:solidFill>
                <a:latin typeface="Microsoft Sans Serif"/>
                <a:cs typeface="Microsoft Sans Serif"/>
              </a:rPr>
              <a:t>з</a:t>
            </a:r>
            <a:r>
              <a:rPr sz="2100" spc="-235" dirty="0">
                <a:solidFill>
                  <a:srgbClr val="006600"/>
                </a:solidFill>
                <a:latin typeface="Microsoft Sans Serif"/>
                <a:cs typeface="Microsoft Sans Serif"/>
              </a:rPr>
              <a:t>нака</a:t>
            </a:r>
            <a:r>
              <a:rPr sz="2100" spc="-130" dirty="0">
                <a:solidFill>
                  <a:srgbClr val="006600"/>
                </a:solidFill>
                <a:latin typeface="Microsoft Sans Serif"/>
                <a:cs typeface="Microsoft Sans Serif"/>
              </a:rPr>
              <a:t>).</a:t>
            </a:r>
            <a:endParaRPr sz="2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1442" y="480821"/>
            <a:ext cx="378396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0" spc="-5" dirty="0">
                <a:solidFill>
                  <a:srgbClr val="FFFF00"/>
                </a:solidFill>
                <a:latin typeface="Times New Roman"/>
                <a:cs typeface="Times New Roman"/>
              </a:rPr>
              <a:t>Передсердна</a:t>
            </a:r>
            <a:r>
              <a:rPr sz="4200" b="0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200" b="0" spc="-10" dirty="0">
                <a:solidFill>
                  <a:srgbClr val="FFFF00"/>
                </a:solidFill>
                <a:latin typeface="Times New Roman"/>
                <a:cs typeface="Times New Roman"/>
              </a:rPr>
              <a:t>ПТ</a:t>
            </a:r>
            <a:endParaRPr sz="4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2343911"/>
            <a:ext cx="9040495" cy="2228215"/>
            <a:chOff x="0" y="2343911"/>
            <a:chExt cx="9040495" cy="22282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" y="2343911"/>
              <a:ext cx="8964168" cy="21518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420111"/>
              <a:ext cx="8964168" cy="21518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53</a:t>
            </a:fld>
            <a:endParaRPr spc="5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96035" marR="6985" algn="r">
              <a:lnSpc>
                <a:spcPct val="100000"/>
              </a:lnSpc>
              <a:spcBef>
                <a:spcPts val="110"/>
              </a:spcBef>
            </a:pPr>
            <a:r>
              <a:rPr sz="4000" spc="-10" dirty="0">
                <a:solidFill>
                  <a:srgbClr val="FFFF00"/>
                </a:solidFill>
                <a:latin typeface="Verdana"/>
                <a:cs typeface="Verdana"/>
              </a:rPr>
              <a:t>Передсердна</a:t>
            </a:r>
            <a:r>
              <a:rPr sz="4000" spc="-9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4000" spc="5" dirty="0">
                <a:solidFill>
                  <a:srgbClr val="FFFF00"/>
                </a:solidFill>
                <a:latin typeface="Verdana"/>
                <a:cs typeface="Verdana"/>
              </a:rPr>
              <a:t>ПТ</a:t>
            </a:r>
            <a:r>
              <a:rPr sz="4000" spc="-9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4000" spc="5" dirty="0">
                <a:solidFill>
                  <a:srgbClr val="FFFF00"/>
                </a:solidFill>
                <a:latin typeface="Verdana"/>
                <a:cs typeface="Verdana"/>
              </a:rPr>
              <a:t>з</a:t>
            </a:r>
            <a:endParaRPr sz="4000">
              <a:latin typeface="Verdana"/>
              <a:cs typeface="Verdana"/>
            </a:endParaRPr>
          </a:p>
          <a:p>
            <a:pPr marL="1296035" marR="5080" algn="r">
              <a:lnSpc>
                <a:spcPct val="100000"/>
              </a:lnSpc>
            </a:pPr>
            <a:r>
              <a:rPr sz="4000" b="0" dirty="0">
                <a:solidFill>
                  <a:srgbClr val="FFFF00"/>
                </a:solidFill>
                <a:latin typeface="Verdana"/>
                <a:cs typeface="Verdana"/>
              </a:rPr>
              <a:t>AV-блокадою</a:t>
            </a:r>
            <a:r>
              <a:rPr sz="4000" b="0" spc="-8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4600" b="0" spc="5" dirty="0">
                <a:solidFill>
                  <a:srgbClr val="FFFF00"/>
                </a:solidFill>
                <a:latin typeface="Verdana"/>
                <a:cs typeface="Verdana"/>
              </a:rPr>
              <a:t>II</a:t>
            </a:r>
            <a:r>
              <a:rPr sz="4600" b="0" spc="-18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4600" b="0" dirty="0">
                <a:solidFill>
                  <a:srgbClr val="FFFF00"/>
                </a:solidFill>
                <a:latin typeface="Verdana"/>
                <a:cs typeface="Verdana"/>
              </a:rPr>
              <a:t>ступеня</a:t>
            </a:r>
            <a:endParaRPr sz="46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5800" y="2648711"/>
            <a:ext cx="7922259" cy="2435860"/>
            <a:chOff x="685800" y="2648711"/>
            <a:chExt cx="7922259" cy="24358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952" y="2648711"/>
              <a:ext cx="7848600" cy="23591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2724911"/>
              <a:ext cx="7848600" cy="235915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9596" y="5983325"/>
            <a:ext cx="907478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Основна</a:t>
            </a:r>
            <a:r>
              <a:rPr sz="2800" spc="-5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ознака</a:t>
            </a:r>
            <a:r>
              <a:rPr sz="2800" spc="1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- </a:t>
            </a:r>
            <a:r>
              <a:rPr sz="2800" spc="-5" dirty="0">
                <a:solidFill>
                  <a:srgbClr val="990033"/>
                </a:solidFill>
                <a:latin typeface="Verdana"/>
                <a:cs typeface="Verdana"/>
              </a:rPr>
              <a:t>неправильний</a:t>
            </a:r>
            <a:r>
              <a:rPr sz="2800" spc="-7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ритм</a:t>
            </a:r>
            <a:r>
              <a:rPr sz="2800" spc="-5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990033"/>
                </a:solidFill>
                <a:latin typeface="Verdana"/>
                <a:cs typeface="Verdana"/>
              </a:rPr>
              <a:t>шлуночків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54</a:t>
            </a:fld>
            <a:endParaRPr spc="5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942" y="272287"/>
            <a:ext cx="561594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dirty="0"/>
              <a:t>ЕКГ-ознаки</a:t>
            </a:r>
            <a:r>
              <a:rPr sz="3400" spc="-105" dirty="0"/>
              <a:t> </a:t>
            </a:r>
            <a:r>
              <a:rPr sz="3400" dirty="0">
                <a:solidFill>
                  <a:srgbClr val="4439F7"/>
                </a:solidFill>
              </a:rPr>
              <a:t>АВ-вузлової</a:t>
            </a:r>
            <a:r>
              <a:rPr sz="3400" spc="-135" dirty="0">
                <a:solidFill>
                  <a:srgbClr val="4439F7"/>
                </a:solidFill>
              </a:rPr>
              <a:t> </a:t>
            </a:r>
            <a:r>
              <a:rPr sz="3400" spc="-5" dirty="0">
                <a:solidFill>
                  <a:srgbClr val="4439F7"/>
                </a:solidFill>
              </a:rPr>
              <a:t>ПТ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55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75843" y="1462278"/>
            <a:ext cx="8033384" cy="438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165" marR="5080" indent="-534035">
              <a:lnSpc>
                <a:spcPct val="100000"/>
              </a:lnSpc>
              <a:spcBef>
                <a:spcPts val="100"/>
              </a:spcBef>
              <a:buClr>
                <a:srgbClr val="B0B0B0"/>
              </a:buClr>
              <a:buSzPct val="89583"/>
              <a:buAutoNum type="arabicPeriod"/>
              <a:tabLst>
                <a:tab pos="558165" algn="l"/>
                <a:tab pos="558800" algn="l"/>
                <a:tab pos="6080125" algn="l"/>
              </a:tabLst>
            </a:pP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напад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почащення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серцевих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скорочень	</a:t>
            </a:r>
            <a:r>
              <a:rPr sz="2400" b="1" dirty="0">
                <a:latin typeface="Times New Roman"/>
                <a:cs typeface="Times New Roman"/>
              </a:rPr>
              <a:t>до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140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–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250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за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хвилину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який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раптово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розпочинається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раптово</a:t>
            </a:r>
            <a:endParaRPr sz="2400">
              <a:latin typeface="Times New Roman"/>
              <a:cs typeface="Times New Roman"/>
            </a:endParaRPr>
          </a:p>
          <a:p>
            <a:pPr marL="558165" marR="725805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закінчується, </a:t>
            </a:r>
            <a:r>
              <a:rPr sz="2400" dirty="0">
                <a:latin typeface="Times New Roman"/>
                <a:cs typeface="Times New Roman"/>
              </a:rPr>
              <a:t>при </a:t>
            </a:r>
            <a:r>
              <a:rPr sz="2400" spc="-5" dirty="0">
                <a:latin typeface="Times New Roman"/>
                <a:cs typeface="Times New Roman"/>
              </a:rPr>
              <a:t>збереженні,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5" dirty="0">
                <a:latin typeface="Times New Roman"/>
                <a:cs typeface="Times New Roman"/>
              </a:rPr>
              <a:t>більшості </a:t>
            </a:r>
            <a:r>
              <a:rPr sz="2400" dirty="0">
                <a:latin typeface="Times New Roman"/>
                <a:cs typeface="Times New Roman"/>
              </a:rPr>
              <a:t>випадків,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правильного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регулярного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ритму.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50">
              <a:latin typeface="Times New Roman"/>
              <a:cs typeface="Times New Roman"/>
            </a:endParaRPr>
          </a:p>
          <a:p>
            <a:pPr marL="329565" marR="704850" indent="-31750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3302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Відсутність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у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відведеннях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II,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III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и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aVF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зубців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Р</a:t>
            </a:r>
            <a:r>
              <a:rPr sz="2400" spc="-20" dirty="0">
                <a:latin typeface="Times New Roman"/>
                <a:cs typeface="Times New Roman"/>
              </a:rPr>
              <a:t>',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зливаються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шлуночковим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комплексом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QRS.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AutoNum type="arabicPeriod" startAt="2"/>
            </a:pPr>
            <a:endParaRPr sz="3650">
              <a:latin typeface="Times New Roman"/>
              <a:cs typeface="Times New Roman"/>
            </a:endParaRPr>
          </a:p>
          <a:p>
            <a:pPr marL="329565" marR="628650" indent="-31750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33020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Нормальні, незмінені </a:t>
            </a:r>
            <a:r>
              <a:rPr sz="2400" spc="-5" dirty="0">
                <a:latin typeface="Times New Roman"/>
                <a:cs typeface="Times New Roman"/>
              </a:rPr>
              <a:t>(нерозширені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10" dirty="0">
                <a:latin typeface="Times New Roman"/>
                <a:cs typeface="Times New Roman"/>
              </a:rPr>
              <a:t>недеформовані)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шлуночкові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комплекси</a:t>
            </a:r>
            <a:r>
              <a:rPr sz="2400" spc="-5" dirty="0">
                <a:latin typeface="Times New Roman"/>
                <a:cs typeface="Times New Roman"/>
              </a:rPr>
              <a:t> QRS',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схожі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на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QRS,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реєструвалися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5" dirty="0">
                <a:latin typeface="Times New Roman"/>
                <a:cs typeface="Times New Roman"/>
              </a:rPr>
              <a:t>виникнення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нападу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ПТ.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9573" y="99136"/>
            <a:ext cx="594233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62380" algn="r">
              <a:lnSpc>
                <a:spcPct val="100000"/>
              </a:lnSpc>
              <a:spcBef>
                <a:spcPts val="95"/>
              </a:spcBef>
            </a:pPr>
            <a:r>
              <a:rPr sz="3200" spc="-15" dirty="0">
                <a:solidFill>
                  <a:srgbClr val="FFFF00"/>
                </a:solidFill>
                <a:latin typeface="Verdana"/>
                <a:cs typeface="Verdana"/>
              </a:rPr>
              <a:t>ПТ</a:t>
            </a:r>
            <a:r>
              <a:rPr sz="3200" spc="-3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з</a:t>
            </a:r>
            <a:r>
              <a:rPr sz="3200" spc="-3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Verdana"/>
                <a:cs typeface="Verdana"/>
              </a:rPr>
              <a:t>АВ-з’єднання</a:t>
            </a:r>
            <a:r>
              <a:rPr sz="3200" spc="4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з </a:t>
            </a:r>
            <a:r>
              <a:rPr sz="3200" spc="-108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одночасним</a:t>
            </a:r>
            <a:r>
              <a:rPr sz="3200" spc="-11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Verdana"/>
                <a:cs typeface="Verdana"/>
              </a:rPr>
              <a:t>збудженням </a:t>
            </a:r>
            <a:r>
              <a:rPr sz="3200" spc="-107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Verdana"/>
                <a:cs typeface="Verdana"/>
              </a:rPr>
              <a:t>передсердь</a:t>
            </a:r>
            <a:r>
              <a:rPr sz="3200" spc="-3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і</a:t>
            </a:r>
            <a:r>
              <a:rPr sz="3200" spc="-2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Verdana"/>
                <a:cs typeface="Verdana"/>
              </a:rPr>
              <a:t>шлуночків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2751" y="2618232"/>
            <a:ext cx="7998459" cy="2106295"/>
            <a:chOff x="682751" y="2618232"/>
            <a:chExt cx="7998459" cy="2106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903" y="2618232"/>
              <a:ext cx="7924800" cy="20299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751" y="2697480"/>
              <a:ext cx="7921752" cy="202692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56</a:t>
            </a:fld>
            <a:endParaRPr spc="5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800" y="2630423"/>
            <a:ext cx="7848600" cy="2057400"/>
            <a:chOff x="685800" y="2630423"/>
            <a:chExt cx="7848600" cy="2057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952" y="2630423"/>
              <a:ext cx="7775448" cy="1981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2706623"/>
              <a:ext cx="7775448" cy="19812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60728" y="5582818"/>
            <a:ext cx="656018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1960" marR="5080" indent="-296989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90033"/>
                </a:solidFill>
                <a:latin typeface="Arial"/>
                <a:cs typeface="Arial"/>
              </a:rPr>
              <a:t>Негативні</a:t>
            </a:r>
            <a:r>
              <a:rPr sz="2400" b="1" spc="1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990033"/>
                </a:solidFill>
                <a:latin typeface="Arial"/>
                <a:cs typeface="Arial"/>
              </a:rPr>
              <a:t>зубці</a:t>
            </a:r>
            <a:r>
              <a:rPr sz="2400" b="1" spc="4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Р</a:t>
            </a:r>
            <a:r>
              <a:rPr sz="2400" b="1" spc="-4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990033"/>
                </a:solidFill>
                <a:latin typeface="Arial"/>
                <a:cs typeface="Arial"/>
              </a:rPr>
              <a:t>слідують</a:t>
            </a:r>
            <a:r>
              <a:rPr sz="2400" b="1" spc="11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990033"/>
                </a:solidFill>
                <a:latin typeface="Arial"/>
                <a:cs typeface="Arial"/>
              </a:rPr>
              <a:t>за</a:t>
            </a:r>
            <a:r>
              <a:rPr sz="2400" b="1" spc="-6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spc="-35" dirty="0">
                <a:solidFill>
                  <a:srgbClr val="990033"/>
                </a:solidFill>
                <a:latin typeface="Arial"/>
                <a:cs typeface="Arial"/>
              </a:rPr>
              <a:t>комплексами </a:t>
            </a:r>
            <a:r>
              <a:rPr sz="2400" b="1" spc="-65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QRS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8224" y="15240"/>
            <a:ext cx="8455660" cy="1874520"/>
            <a:chOff x="268224" y="15240"/>
            <a:chExt cx="8455660" cy="18745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224" y="15240"/>
              <a:ext cx="2295144" cy="8991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9968" y="15240"/>
              <a:ext cx="728471" cy="8991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5040" y="15240"/>
              <a:ext cx="6498336" cy="8991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6040" y="502920"/>
              <a:ext cx="6117336" cy="8991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1391" y="990600"/>
              <a:ext cx="755904" cy="8991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53896" y="990600"/>
              <a:ext cx="1749552" cy="899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70047" y="990600"/>
              <a:ext cx="5830824" cy="8991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67471" y="990600"/>
              <a:ext cx="755903" cy="89916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32587" y="126314"/>
            <a:ext cx="793877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885" marR="5080" indent="-972819" algn="r">
              <a:lnSpc>
                <a:spcPct val="100000"/>
              </a:lnSpc>
              <a:spcBef>
                <a:spcPts val="95"/>
              </a:spcBef>
            </a:pPr>
            <a:r>
              <a:rPr sz="3200" spc="-15" dirty="0">
                <a:solidFill>
                  <a:srgbClr val="FFFF00"/>
                </a:solidFill>
                <a:latin typeface="Verdana"/>
                <a:cs typeface="Verdana"/>
              </a:rPr>
              <a:t>ПТ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з</a:t>
            </a:r>
            <a:r>
              <a:rPr sz="3200" spc="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АВ-з’єднання</a:t>
            </a:r>
            <a:r>
              <a:rPr sz="3200" spc="4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з</a:t>
            </a:r>
            <a:r>
              <a:rPr sz="3200" spc="-2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передчасним </a:t>
            </a:r>
            <a:r>
              <a:rPr sz="3200" spc="-108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Verdana"/>
                <a:cs typeface="Verdana"/>
              </a:rPr>
              <a:t>збудженням</a:t>
            </a:r>
            <a:r>
              <a:rPr sz="3200" spc="6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Verdana"/>
                <a:cs typeface="Verdana"/>
              </a:rPr>
              <a:t>шлуночків </a:t>
            </a:r>
            <a:r>
              <a:rPr sz="3200" spc="-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5" dirty="0">
                <a:solidFill>
                  <a:srgbClr val="FFFF00"/>
                </a:solidFill>
                <a:latin typeface="Verdana"/>
                <a:cs typeface="Verdana"/>
              </a:rPr>
              <a:t>(WPW,</a:t>
            </a:r>
            <a:r>
              <a:rPr sz="3200" spc="4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5" dirty="0">
                <a:solidFill>
                  <a:srgbClr val="FFFF00"/>
                </a:solidFill>
                <a:latin typeface="Verdana"/>
                <a:cs typeface="Verdana"/>
              </a:rPr>
              <a:t>ортодромний</a:t>
            </a:r>
            <a:r>
              <a:rPr sz="3200" spc="2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Verdana"/>
                <a:cs typeface="Verdana"/>
              </a:rPr>
              <a:t>варіант)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57</a:t>
            </a:fld>
            <a:endParaRPr spc="5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5232" y="94488"/>
            <a:ext cx="7364095" cy="1640205"/>
            <a:chOff x="1475232" y="94488"/>
            <a:chExt cx="7364095" cy="1640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5232" y="94488"/>
              <a:ext cx="3810000" cy="7863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7279" y="94488"/>
              <a:ext cx="1164336" cy="7863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05272" y="94488"/>
              <a:ext cx="2532887" cy="78638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0208" y="94488"/>
              <a:ext cx="960120" cy="7863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53984" y="94488"/>
              <a:ext cx="585216" cy="7863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0784" y="518160"/>
              <a:ext cx="2520696" cy="7894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46576" y="518160"/>
              <a:ext cx="585215" cy="7894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65448" y="518160"/>
              <a:ext cx="1883664" cy="7894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79720" y="518160"/>
              <a:ext cx="676655" cy="7894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90032" y="518160"/>
              <a:ext cx="3249167" cy="7894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0439" y="944879"/>
              <a:ext cx="2057400" cy="7894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96840" y="944879"/>
              <a:ext cx="1164336" cy="7894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94832" y="944879"/>
              <a:ext cx="1929384" cy="7894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46264" y="944879"/>
              <a:ext cx="1392935" cy="789432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709673" y="171957"/>
            <a:ext cx="6910705" cy="1307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8125" marR="5080" indent="-226060" algn="r">
              <a:lnSpc>
                <a:spcPct val="100000"/>
              </a:lnSpc>
              <a:spcBef>
                <a:spcPts val="105"/>
              </a:spcBef>
            </a:pPr>
            <a:r>
              <a:rPr sz="2800" spc="-5" dirty="0">
                <a:solidFill>
                  <a:srgbClr val="000000"/>
                </a:solidFill>
              </a:rPr>
              <a:t>Електрокардіограма</a:t>
            </a:r>
            <a:r>
              <a:rPr sz="2800" spc="-5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при</a:t>
            </a:r>
            <a:r>
              <a:rPr sz="2800" spc="-25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антидромній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АВ- </a:t>
            </a:r>
            <a:r>
              <a:rPr sz="2800" spc="-68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реципрокній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(круговій)</a:t>
            </a:r>
            <a:r>
              <a:rPr sz="2800" spc="-8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пароксизмальній </a:t>
            </a:r>
            <a:r>
              <a:rPr sz="2800" spc="-685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тахікардії</a:t>
            </a:r>
            <a:r>
              <a:rPr sz="2800" spc="-105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при</a:t>
            </a:r>
            <a:r>
              <a:rPr sz="2800" spc="-2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синдромі</a:t>
            </a:r>
            <a:r>
              <a:rPr sz="2800" spc="-65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WPW</a:t>
            </a:r>
            <a:endParaRPr sz="2800"/>
          </a:p>
        </p:txBody>
      </p:sp>
      <p:grpSp>
        <p:nvGrpSpPr>
          <p:cNvPr id="18" name="object 18"/>
          <p:cNvGrpSpPr/>
          <p:nvPr/>
        </p:nvGrpSpPr>
        <p:grpSpPr>
          <a:xfrm>
            <a:off x="539495" y="2295144"/>
            <a:ext cx="8141334" cy="2225040"/>
            <a:chOff x="539495" y="2295144"/>
            <a:chExt cx="8141334" cy="2225040"/>
          </a:xfrm>
        </p:grpSpPr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2647" y="2295144"/>
              <a:ext cx="8068056" cy="21488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9495" y="2374392"/>
              <a:ext cx="8065008" cy="2145792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560064" y="5157215"/>
            <a:ext cx="5374005" cy="1042669"/>
            <a:chOff x="3560064" y="5157215"/>
            <a:chExt cx="5374005" cy="1042669"/>
          </a:xfrm>
        </p:grpSpPr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30168" y="5157215"/>
              <a:ext cx="5087112" cy="67665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60064" y="5522975"/>
              <a:ext cx="5373624" cy="676656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737864" y="5229301"/>
            <a:ext cx="49517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90033"/>
                </a:solidFill>
                <a:latin typeface="Arial"/>
                <a:cs typeface="Arial"/>
              </a:rPr>
              <a:t>Негативні</a:t>
            </a:r>
            <a:r>
              <a:rPr sz="2400" b="1" spc="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990033"/>
                </a:solidFill>
                <a:latin typeface="Arial"/>
                <a:cs typeface="Arial"/>
              </a:rPr>
              <a:t>зубці</a:t>
            </a:r>
            <a:r>
              <a:rPr sz="2400" b="1" spc="4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P</a:t>
            </a:r>
            <a:r>
              <a:rPr sz="2400" b="1" spc="-1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spc="-35" dirty="0">
                <a:solidFill>
                  <a:srgbClr val="990033"/>
                </a:solidFill>
                <a:latin typeface="Arial"/>
                <a:cs typeface="Arial"/>
              </a:rPr>
              <a:t>розташовані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30" dirty="0">
                <a:solidFill>
                  <a:srgbClr val="990033"/>
                </a:solidFill>
                <a:latin typeface="Arial"/>
                <a:cs typeface="Arial"/>
              </a:rPr>
              <a:t>позаду</a:t>
            </a:r>
            <a:r>
              <a:rPr sz="2400" b="1" spc="-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990033"/>
                </a:solidFill>
                <a:latin typeface="Arial"/>
                <a:cs typeface="Arial"/>
              </a:rPr>
              <a:t>широких</a:t>
            </a:r>
            <a:r>
              <a:rPr sz="2400" b="1" spc="-3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spc="-35" dirty="0">
                <a:solidFill>
                  <a:srgbClr val="990033"/>
                </a:solidFill>
                <a:latin typeface="Arial"/>
                <a:cs typeface="Arial"/>
              </a:rPr>
              <a:t>комплексів</a:t>
            </a:r>
            <a:r>
              <a:rPr sz="2400" b="1" spc="-6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QRS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58</a:t>
            </a:fld>
            <a:endParaRPr spc="5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5142" y="537159"/>
            <a:ext cx="8033384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Пароксизмальна</a:t>
            </a:r>
            <a:r>
              <a:rPr sz="3400" spc="-105" dirty="0"/>
              <a:t> </a:t>
            </a:r>
            <a:r>
              <a:rPr sz="3400" dirty="0"/>
              <a:t>шлуночкова</a:t>
            </a:r>
            <a:r>
              <a:rPr sz="3400" spc="-110" dirty="0"/>
              <a:t> </a:t>
            </a:r>
            <a:r>
              <a:rPr sz="3400" spc="-5" dirty="0"/>
              <a:t>тахікардія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59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775817" y="1798700"/>
            <a:ext cx="7799070" cy="321945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750570" marR="377190" indent="-457200" algn="just">
              <a:lnSpc>
                <a:spcPct val="90000"/>
              </a:lnSpc>
              <a:spcBef>
                <a:spcPts val="440"/>
              </a:spcBef>
            </a:pPr>
            <a:r>
              <a:rPr sz="2800" b="1" spc="-35" dirty="0">
                <a:solidFill>
                  <a:srgbClr val="000099"/>
                </a:solidFill>
                <a:latin typeface="Arial"/>
                <a:cs typeface="Arial"/>
              </a:rPr>
              <a:t>Шлуночкова </a:t>
            </a:r>
            <a:r>
              <a:rPr sz="2800" b="1" spc="-15" dirty="0">
                <a:solidFill>
                  <a:srgbClr val="000099"/>
                </a:solidFill>
                <a:latin typeface="Arial"/>
                <a:cs typeface="Arial"/>
              </a:rPr>
              <a:t>пароксизмальна тахікардія </a:t>
            </a:r>
            <a:r>
              <a:rPr sz="2800" b="1" spc="-7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99"/>
                </a:solidFill>
                <a:latin typeface="Arial"/>
                <a:cs typeface="Arial"/>
              </a:rPr>
              <a:t>(ПШТ) </a:t>
            </a:r>
            <a:r>
              <a:rPr sz="2800" b="1" spc="10" dirty="0">
                <a:solidFill>
                  <a:srgbClr val="006600"/>
                </a:solidFill>
                <a:latin typeface="Arial"/>
                <a:cs typeface="Arial"/>
              </a:rPr>
              <a:t>— </a:t>
            </a:r>
            <a:r>
              <a:rPr sz="28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в </a:t>
            </a:r>
            <a:r>
              <a:rPr sz="2800" spc="-5" dirty="0">
                <a:solidFill>
                  <a:srgbClr val="006600"/>
                </a:solidFill>
                <a:latin typeface="Microsoft Sans Serif"/>
                <a:cs typeface="Microsoft Sans Serif"/>
              </a:rPr>
              <a:t>більшості </a:t>
            </a:r>
            <a:r>
              <a:rPr sz="2800" spc="-45" dirty="0">
                <a:solidFill>
                  <a:srgbClr val="006600"/>
                </a:solidFill>
                <a:latin typeface="Microsoft Sans Serif"/>
                <a:cs typeface="Microsoft Sans Serif"/>
              </a:rPr>
              <a:t>випадків </a:t>
            </a:r>
            <a:r>
              <a:rPr sz="2800" dirty="0">
                <a:solidFill>
                  <a:srgbClr val="006600"/>
                </a:solidFill>
                <a:latin typeface="Microsoft Sans Serif"/>
                <a:cs typeface="Microsoft Sans Serif"/>
              </a:rPr>
              <a:t>це </a:t>
            </a:r>
            <a:r>
              <a:rPr sz="2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напад </a:t>
            </a:r>
            <a:r>
              <a:rPr sz="2800" spc="-2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b="1" u="heavy" spc="-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почащення</a:t>
            </a:r>
            <a:r>
              <a:rPr sz="2800" b="1" u="heavy" spc="-8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2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шлуночкових</a:t>
            </a:r>
            <a:r>
              <a:rPr sz="2800" b="1" u="heavy" spc="5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скорочень</a:t>
            </a:r>
            <a:endParaRPr sz="2800">
              <a:latin typeface="Arial"/>
              <a:cs typeface="Arial"/>
            </a:endParaRPr>
          </a:p>
          <a:p>
            <a:pPr marL="561340" marR="94615" indent="-94615">
              <a:lnSpc>
                <a:spcPts val="3000"/>
              </a:lnSpc>
              <a:spcBef>
                <a:spcPts val="65"/>
              </a:spcBef>
            </a:pPr>
            <a:r>
              <a:rPr sz="2800" b="1" u="heavy" spc="-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до150–180</a:t>
            </a:r>
            <a:r>
              <a:rPr sz="2800" b="1" u="heavy" spc="-1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7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уд.</a:t>
            </a:r>
            <a:r>
              <a:rPr sz="2800" b="1" u="heavy" spc="12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2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за</a:t>
            </a:r>
            <a:r>
              <a:rPr sz="2800" b="1" u="heavy" spc="-1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хв</a:t>
            </a:r>
            <a:r>
              <a:rPr sz="2800" dirty="0">
                <a:solidFill>
                  <a:srgbClr val="006600"/>
                </a:solidFill>
                <a:latin typeface="Microsoft Sans Serif"/>
                <a:cs typeface="Microsoft Sans Serif"/>
              </a:rPr>
              <a:t>.</a:t>
            </a:r>
            <a:r>
              <a:rPr sz="2800" spc="3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145" dirty="0">
                <a:solidFill>
                  <a:srgbClr val="006600"/>
                </a:solidFill>
                <a:latin typeface="Microsoft Sans Serif"/>
                <a:cs typeface="Microsoft Sans Serif"/>
              </a:rPr>
              <a:t>(рідше—</a:t>
            </a:r>
            <a:r>
              <a:rPr sz="2800" spc="15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006600"/>
                </a:solidFill>
                <a:latin typeface="Microsoft Sans Serif"/>
                <a:cs typeface="Microsoft Sans Serif"/>
              </a:rPr>
              <a:t>больше</a:t>
            </a:r>
            <a:r>
              <a:rPr sz="2800" spc="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006600"/>
                </a:solidFill>
                <a:latin typeface="Microsoft Sans Serif"/>
                <a:cs typeface="Microsoft Sans Serif"/>
              </a:rPr>
              <a:t>200 </a:t>
            </a:r>
            <a:r>
              <a:rPr sz="28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 уд. </a:t>
            </a:r>
            <a:r>
              <a:rPr sz="2800" spc="-30" dirty="0">
                <a:solidFill>
                  <a:srgbClr val="006600"/>
                </a:solidFill>
                <a:latin typeface="Microsoft Sans Serif"/>
                <a:cs typeface="Microsoft Sans Serif"/>
              </a:rPr>
              <a:t>за</a:t>
            </a:r>
            <a:r>
              <a:rPr sz="2800" spc="-6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хв. </a:t>
            </a:r>
            <a:r>
              <a:rPr sz="2800" dirty="0">
                <a:solidFill>
                  <a:srgbClr val="006600"/>
                </a:solidFill>
                <a:latin typeface="Microsoft Sans Serif"/>
                <a:cs typeface="Microsoft Sans Serif"/>
              </a:rPr>
              <a:t>або</a:t>
            </a:r>
            <a:r>
              <a:rPr sz="2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в</a:t>
            </a:r>
            <a:r>
              <a:rPr sz="2800" spc="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006600"/>
                </a:solidFill>
                <a:latin typeface="Microsoft Sans Serif"/>
                <a:cs typeface="Microsoft Sans Serif"/>
              </a:rPr>
              <a:t>межах</a:t>
            </a:r>
            <a:r>
              <a:rPr sz="2800" spc="-1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80" dirty="0">
                <a:solidFill>
                  <a:srgbClr val="006600"/>
                </a:solidFill>
                <a:latin typeface="Microsoft Sans Serif"/>
                <a:cs typeface="Microsoft Sans Serif"/>
              </a:rPr>
              <a:t>100–120</a:t>
            </a:r>
            <a:r>
              <a:rPr sz="2800" spc="23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уд.</a:t>
            </a:r>
            <a:r>
              <a:rPr sz="2800" spc="2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за</a:t>
            </a:r>
            <a:r>
              <a:rPr sz="2800" spc="-3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хв.),</a:t>
            </a:r>
            <a:endParaRPr sz="2800">
              <a:latin typeface="Microsoft Sans Serif"/>
              <a:cs typeface="Microsoft Sans Serif"/>
            </a:endParaRPr>
          </a:p>
          <a:p>
            <a:pPr marL="948690" marR="5080" indent="-936625">
              <a:lnSpc>
                <a:spcPts val="3000"/>
              </a:lnSpc>
              <a:spcBef>
                <a:spcPts val="700"/>
              </a:spcBef>
            </a:pPr>
            <a:r>
              <a:rPr sz="28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що</a:t>
            </a:r>
            <a:r>
              <a:rPr sz="2800" spc="1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006600"/>
                </a:solidFill>
                <a:latin typeface="Microsoft Sans Serif"/>
                <a:cs typeface="Microsoft Sans Serif"/>
              </a:rPr>
              <a:t>має</a:t>
            </a:r>
            <a:r>
              <a:rPr sz="2800" spc="1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b="1" u="heavy" spc="-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раптовий </a:t>
            </a:r>
            <a:r>
              <a:rPr sz="2800" b="1" u="heavy" spc="-2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початок</a:t>
            </a:r>
            <a:r>
              <a:rPr sz="2800" b="1" u="heavy" spc="2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і</a:t>
            </a:r>
            <a:r>
              <a:rPr sz="2800" b="1" u="heavy" spc="-3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Arial"/>
                <a:cs typeface="Arial"/>
              </a:rPr>
              <a:t>завершення</a:t>
            </a:r>
            <a:r>
              <a:rPr sz="2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,</a:t>
            </a:r>
            <a:r>
              <a:rPr sz="2800" spc="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при </a:t>
            </a:r>
            <a:r>
              <a:rPr sz="2800" spc="-2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збереженні</a:t>
            </a:r>
            <a:r>
              <a:rPr sz="2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 правильного</a:t>
            </a:r>
            <a:r>
              <a:rPr sz="2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006600"/>
                </a:solidFill>
                <a:latin typeface="Microsoft Sans Serif"/>
                <a:cs typeface="Microsoft Sans Serif"/>
              </a:rPr>
              <a:t>регулярного</a:t>
            </a:r>
            <a:endParaRPr sz="2800">
              <a:latin typeface="Microsoft Sans Serif"/>
              <a:cs typeface="Microsoft Sans Serif"/>
            </a:endParaRPr>
          </a:p>
          <a:p>
            <a:pPr marL="2658745">
              <a:lnSpc>
                <a:spcPts val="2965"/>
              </a:lnSpc>
            </a:pPr>
            <a:r>
              <a:rPr sz="2800" spc="-5" dirty="0">
                <a:solidFill>
                  <a:srgbClr val="006600"/>
                </a:solidFill>
                <a:latin typeface="Microsoft Sans Serif"/>
                <a:cs typeface="Microsoft Sans Serif"/>
              </a:rPr>
              <a:t>серцевого</a:t>
            </a:r>
            <a:r>
              <a:rPr sz="2800" spc="-8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006600"/>
                </a:solidFill>
                <a:latin typeface="Microsoft Sans Serif"/>
                <a:cs typeface="Microsoft Sans Serif"/>
              </a:rPr>
              <a:t>ритму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AA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2752" y="6419086"/>
            <a:ext cx="402335" cy="3474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390001" y="6462471"/>
            <a:ext cx="2209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EAEAEA"/>
                </a:solidFill>
                <a:latin typeface="Verdana"/>
                <a:cs typeface="Verdana"/>
              </a:rPr>
              <a:t>65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05255" y="256031"/>
            <a:ext cx="7467600" cy="1557655"/>
            <a:chOff x="905255" y="256031"/>
            <a:chExt cx="7467600" cy="15576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5255" y="256031"/>
              <a:ext cx="7467600" cy="10088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7144" y="804672"/>
              <a:ext cx="2904744" cy="100888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2835910" marR="5080" indent="-215265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00"/>
                </a:solidFill>
                <a:latin typeface="Arial"/>
                <a:cs typeface="Arial"/>
              </a:rPr>
              <a:t>Пароксизмальна</a:t>
            </a:r>
            <a:r>
              <a:rPr sz="3600" spc="-1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FFFF00"/>
                </a:solidFill>
                <a:latin typeface="Arial"/>
                <a:cs typeface="Arial"/>
              </a:rPr>
              <a:t>шлуночкова </a:t>
            </a:r>
            <a:r>
              <a:rPr sz="3600" spc="-9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FFFF00"/>
                </a:solidFill>
                <a:latin typeface="Arial"/>
                <a:cs typeface="Arial"/>
              </a:rPr>
              <a:t>тахікардія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09600" y="2727960"/>
            <a:ext cx="8071484" cy="2216150"/>
            <a:chOff x="609600" y="2727960"/>
            <a:chExt cx="8071484" cy="221615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00" y="2727960"/>
              <a:ext cx="7994904" cy="21366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" y="2807208"/>
              <a:ext cx="7994904" cy="21366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9621" y="312242"/>
            <a:ext cx="605726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5" dirty="0"/>
              <a:t>ЕКГ-ознаки</a:t>
            </a:r>
            <a:r>
              <a:rPr sz="2900" spc="-105" dirty="0"/>
              <a:t> </a:t>
            </a:r>
            <a:r>
              <a:rPr sz="2900" dirty="0"/>
              <a:t>шлуночкової</a:t>
            </a:r>
            <a:r>
              <a:rPr sz="2900" spc="-165" dirty="0"/>
              <a:t> </a:t>
            </a:r>
            <a:r>
              <a:rPr sz="2900" dirty="0"/>
              <a:t>тахікардії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61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75843" y="1514094"/>
            <a:ext cx="7804784" cy="350329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04800" marR="5080" indent="-292735">
              <a:lnSpc>
                <a:spcPct val="90000"/>
              </a:lnSpc>
              <a:spcBef>
                <a:spcPts val="330"/>
              </a:spcBef>
              <a:buAutoNum type="arabicPeriod"/>
              <a:tabLst>
                <a:tab pos="305435" algn="l"/>
              </a:tabLst>
            </a:pP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Напад</a:t>
            </a:r>
            <a:r>
              <a:rPr sz="200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почащення</a:t>
            </a:r>
            <a:r>
              <a:rPr sz="2000" spc="-5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шлуночкових</a:t>
            </a:r>
            <a:r>
              <a:rPr sz="2000" spc="8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b="1" u="heavy" spc="-1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скорочень</a:t>
            </a:r>
            <a:r>
              <a:rPr sz="2000" b="1" u="heavy" spc="-1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до150–180</a:t>
            </a:r>
            <a:r>
              <a:rPr sz="2000" b="1" u="heavy" spc="3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уд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.</a:t>
            </a:r>
            <a:r>
              <a:rPr sz="2000" spc="3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0099"/>
                </a:solidFill>
                <a:latin typeface="Microsoft Sans Serif"/>
                <a:cs typeface="Microsoft Sans Serif"/>
              </a:rPr>
              <a:t>за </a:t>
            </a:r>
            <a:r>
              <a:rPr sz="2000" spc="-4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хв.</a:t>
            </a:r>
            <a:r>
              <a:rPr sz="2000" spc="-3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100" dirty="0">
                <a:solidFill>
                  <a:srgbClr val="000099"/>
                </a:solidFill>
                <a:latin typeface="Microsoft Sans Serif"/>
                <a:cs typeface="Microsoft Sans Serif"/>
              </a:rPr>
              <a:t>(рідше—</a:t>
            </a:r>
            <a:r>
              <a:rPr sz="2000" spc="19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больше</a:t>
            </a:r>
            <a:r>
              <a:rPr sz="2000" spc="7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200</a:t>
            </a:r>
            <a:r>
              <a:rPr sz="2000" spc="4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уд.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5" dirty="0">
                <a:solidFill>
                  <a:srgbClr val="000099"/>
                </a:solidFill>
                <a:latin typeface="Microsoft Sans Serif"/>
                <a:cs typeface="Microsoft Sans Serif"/>
              </a:rPr>
              <a:t>за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 хв.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або</a:t>
            </a:r>
            <a:r>
              <a:rPr sz="2000" spc="1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в</a:t>
            </a:r>
            <a:r>
              <a:rPr sz="2000" spc="2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межах </a:t>
            </a:r>
            <a:r>
              <a:rPr sz="2000" spc="60" dirty="0">
                <a:solidFill>
                  <a:srgbClr val="000099"/>
                </a:solidFill>
                <a:latin typeface="Microsoft Sans Serif"/>
                <a:cs typeface="Microsoft Sans Serif"/>
              </a:rPr>
              <a:t>100–120</a:t>
            </a:r>
            <a:r>
              <a:rPr sz="2000" spc="13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уд.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5" dirty="0">
                <a:solidFill>
                  <a:srgbClr val="000099"/>
                </a:solidFill>
                <a:latin typeface="Microsoft Sans Serif"/>
                <a:cs typeface="Microsoft Sans Serif"/>
              </a:rPr>
              <a:t>за </a:t>
            </a:r>
            <a:r>
              <a:rPr sz="2000" spc="-5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99"/>
                </a:solidFill>
                <a:latin typeface="Microsoft Sans Serif"/>
                <a:cs typeface="Microsoft Sans Serif"/>
              </a:rPr>
              <a:t>хв.),</a:t>
            </a:r>
            <a:r>
              <a:rPr sz="2000" spc="-3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що</a:t>
            </a:r>
            <a:r>
              <a:rPr sz="2000" spc="4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має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b="1" u="heavy" spc="-1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раптовий</a:t>
            </a:r>
            <a:r>
              <a:rPr sz="2000" b="1" u="heavy" spc="-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2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початок</a:t>
            </a:r>
            <a:r>
              <a:rPr sz="2000" b="1" u="heavy" spc="3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і</a:t>
            </a:r>
            <a:r>
              <a:rPr sz="2000" b="1" u="heavy" spc="-3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2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завершення</a:t>
            </a:r>
            <a:r>
              <a:rPr sz="2000" spc="-20" dirty="0">
                <a:solidFill>
                  <a:srgbClr val="000099"/>
                </a:solidFill>
                <a:latin typeface="Microsoft Sans Serif"/>
                <a:cs typeface="Microsoft Sans Serif"/>
              </a:rPr>
              <a:t>,</a:t>
            </a:r>
            <a:r>
              <a:rPr sz="2000" spc="9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при</a:t>
            </a:r>
            <a:r>
              <a:rPr sz="2000" spc="3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збереженні 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99"/>
                </a:solidFill>
                <a:latin typeface="Microsoft Sans Serif"/>
                <a:cs typeface="Microsoft Sans Serif"/>
              </a:rPr>
              <a:t>правильного</a:t>
            </a:r>
            <a:r>
              <a:rPr sz="2000" spc="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регулярного</a:t>
            </a:r>
            <a:r>
              <a:rPr sz="2000" spc="-5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серцевого</a:t>
            </a:r>
            <a:r>
              <a:rPr sz="2000" spc="-4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ритму</a:t>
            </a:r>
            <a:endParaRPr sz="2000">
              <a:latin typeface="Microsoft Sans Serif"/>
              <a:cs typeface="Microsoft Sans Serif"/>
            </a:endParaRPr>
          </a:p>
          <a:p>
            <a:pPr marL="304800" marR="140970" indent="-292735">
              <a:lnSpc>
                <a:spcPts val="2210"/>
              </a:lnSpc>
              <a:spcBef>
                <a:spcPts val="1625"/>
              </a:spcBef>
              <a:buAutoNum type="arabicPeriod"/>
              <a:tabLst>
                <a:tab pos="305435" algn="l"/>
              </a:tabLst>
            </a:pPr>
            <a:r>
              <a:rPr sz="2000" b="1" u="heavy" spc="-2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Деформація</a:t>
            </a:r>
            <a:r>
              <a:rPr sz="2000" b="1" u="heavy" spc="2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і</a:t>
            </a:r>
            <a:r>
              <a:rPr sz="2000" b="1" u="heavy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1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розширення</a:t>
            </a:r>
            <a:r>
              <a:rPr sz="2000" b="1" u="heavy" spc="8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2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комплексу</a:t>
            </a:r>
            <a:r>
              <a:rPr sz="2000" b="1" u="heavy" spc="1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QRS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'</a:t>
            </a:r>
            <a:r>
              <a:rPr sz="2000" spc="2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больше</a:t>
            </a:r>
            <a:r>
              <a:rPr sz="2000" spc="8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99"/>
                </a:solidFill>
                <a:latin typeface="Microsoft Sans Serif"/>
                <a:cs typeface="Microsoft Sans Serif"/>
              </a:rPr>
              <a:t>0,12</a:t>
            </a:r>
            <a:r>
              <a:rPr sz="2000" spc="2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0099"/>
                </a:solidFill>
                <a:latin typeface="Microsoft Sans Serif"/>
                <a:cs typeface="Microsoft Sans Serif"/>
              </a:rPr>
              <a:t>с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90" dirty="0">
                <a:solidFill>
                  <a:srgbClr val="000099"/>
                </a:solidFill>
                <a:latin typeface="Microsoft Sans Serif"/>
                <a:cs typeface="Microsoft Sans Serif"/>
              </a:rPr>
              <a:t>з </a:t>
            </a:r>
            <a:r>
              <a:rPr sz="2000" spc="-8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0099"/>
                </a:solidFill>
                <a:latin typeface="Microsoft Sans Serif"/>
                <a:cs typeface="Microsoft Sans Serif"/>
              </a:rPr>
              <a:t>дискордантним</a:t>
            </a:r>
            <a:r>
              <a:rPr sz="2000" spc="4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розташуванням</a:t>
            </a:r>
            <a:r>
              <a:rPr sz="2000" spc="9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сегмента</a:t>
            </a:r>
            <a:r>
              <a:rPr sz="2000" spc="-8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95" dirty="0">
                <a:solidFill>
                  <a:srgbClr val="000099"/>
                </a:solidFill>
                <a:latin typeface="Microsoft Sans Serif"/>
                <a:cs typeface="Microsoft Sans Serif"/>
              </a:rPr>
              <a:t>RS–T</a:t>
            </a:r>
            <a:r>
              <a:rPr sz="2000" spc="20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і </a:t>
            </a:r>
            <a:r>
              <a:rPr sz="2000" spc="-20" dirty="0">
                <a:solidFill>
                  <a:srgbClr val="000099"/>
                </a:solidFill>
                <a:latin typeface="Microsoft Sans Serif"/>
                <a:cs typeface="Microsoft Sans Serif"/>
              </a:rPr>
              <a:t>зубця</a:t>
            </a:r>
            <a:r>
              <a:rPr sz="2000" spc="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99"/>
                </a:solidFill>
                <a:latin typeface="Microsoft Sans Serif"/>
                <a:cs typeface="Microsoft Sans Serif"/>
              </a:rPr>
              <a:t>T.</a:t>
            </a:r>
            <a:endParaRPr sz="2000">
              <a:latin typeface="Microsoft Sans Serif"/>
              <a:cs typeface="Microsoft Sans Serif"/>
            </a:endParaRPr>
          </a:p>
          <a:p>
            <a:pPr marL="304800" marR="177800" indent="-292735">
              <a:lnSpc>
                <a:spcPct val="91800"/>
              </a:lnSpc>
              <a:spcBef>
                <a:spcPts val="1455"/>
              </a:spcBef>
              <a:buAutoNum type="arabicPeriod"/>
              <a:tabLst>
                <a:tab pos="305435" algn="l"/>
                <a:tab pos="3866515" algn="l"/>
              </a:tabLst>
            </a:pPr>
            <a:r>
              <a:rPr sz="2000" b="1" u="heavy" spc="-15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Наявність</a:t>
            </a:r>
            <a:r>
              <a:rPr sz="2000" b="1" u="heavy" spc="-5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10" dirty="0">
                <a:solidFill>
                  <a:srgbClr val="000099"/>
                </a:solidFill>
                <a:uFill>
                  <a:solidFill>
                    <a:srgbClr val="000099"/>
                  </a:solidFill>
                </a:uFill>
                <a:latin typeface="Arial"/>
                <a:cs typeface="Arial"/>
              </a:rPr>
              <a:t>АВ-дисоціації</a:t>
            </a:r>
            <a:r>
              <a:rPr sz="2000" b="1" spc="1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—	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повної</a:t>
            </a:r>
            <a:r>
              <a:rPr sz="2000" spc="6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дискоординації</a:t>
            </a:r>
            <a:r>
              <a:rPr sz="2000" spc="-7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частого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ритму</a:t>
            </a:r>
            <a:r>
              <a:rPr sz="2000" spc="5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шлуночків</a:t>
            </a:r>
            <a:r>
              <a:rPr sz="2000" spc="2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(комплексів</a:t>
            </a:r>
            <a:r>
              <a:rPr sz="2000" spc="-7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QRS')</a:t>
            </a:r>
            <a:r>
              <a:rPr sz="2000" spc="5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і</a:t>
            </a:r>
            <a:r>
              <a:rPr sz="200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нормального</a:t>
            </a:r>
            <a:r>
              <a:rPr sz="2000" spc="8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синусового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ритму</a:t>
            </a:r>
            <a:r>
              <a:rPr sz="2000" spc="4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99"/>
                </a:solidFill>
                <a:latin typeface="Microsoft Sans Serif"/>
                <a:cs typeface="Microsoft Sans Serif"/>
              </a:rPr>
              <a:t>предсердь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0099"/>
                </a:solidFill>
                <a:latin typeface="Microsoft Sans Serif"/>
                <a:cs typeface="Microsoft Sans Serif"/>
              </a:rPr>
              <a:t>(зубців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Р')</a:t>
            </a:r>
            <a:r>
              <a:rPr sz="2000" spc="3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99"/>
                </a:solidFill>
                <a:latin typeface="Microsoft Sans Serif"/>
                <a:cs typeface="Microsoft Sans Serif"/>
              </a:rPr>
              <a:t>з</a:t>
            </a:r>
            <a:r>
              <a:rPr sz="2000" spc="-6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поодинокими</a:t>
            </a:r>
            <a:r>
              <a:rPr sz="2000" spc="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незміненими 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комплексами</a:t>
            </a:r>
            <a:r>
              <a:rPr sz="2000" spc="-11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QRST</a:t>
            </a:r>
            <a:r>
              <a:rPr sz="2000" spc="4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синусового</a:t>
            </a:r>
            <a:r>
              <a:rPr sz="2000" spc="-4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походження,</a:t>
            </a:r>
            <a:r>
              <a:rPr sz="2000" spc="9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0099"/>
                </a:solidFill>
                <a:latin typeface="Microsoft Sans Serif"/>
                <a:cs typeface="Microsoft Sans Serif"/>
              </a:rPr>
              <a:t>які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0099"/>
                </a:solidFill>
                <a:latin typeface="Microsoft Sans Serif"/>
                <a:cs typeface="Microsoft Sans Serif"/>
              </a:rPr>
              <a:t>зрідка </a:t>
            </a:r>
            <a:r>
              <a:rPr sz="2000" spc="-4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Microsoft Sans Serif"/>
                <a:cs typeface="Microsoft Sans Serif"/>
              </a:rPr>
              <a:t>реєструються</a:t>
            </a:r>
            <a:r>
              <a:rPr sz="2000" spc="3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(“захвачені”</a:t>
            </a:r>
            <a:r>
              <a:rPr sz="2000" spc="3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99"/>
                </a:solidFill>
                <a:latin typeface="Microsoft Sans Serif"/>
                <a:cs typeface="Microsoft Sans Serif"/>
              </a:rPr>
              <a:t>скорочення</a:t>
            </a:r>
            <a:r>
              <a:rPr sz="2000" spc="4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0099"/>
                </a:solidFill>
                <a:latin typeface="Microsoft Sans Serif"/>
                <a:cs typeface="Microsoft Sans Serif"/>
              </a:rPr>
              <a:t>шлуночків).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404317"/>
            <a:ext cx="771207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“Захвачені”</a:t>
            </a:r>
            <a:r>
              <a:rPr sz="2900" spc="-90" dirty="0"/>
              <a:t> </a:t>
            </a:r>
            <a:r>
              <a:rPr sz="2900" dirty="0"/>
              <a:t>скорочення</a:t>
            </a:r>
            <a:r>
              <a:rPr sz="2900" spc="-75" dirty="0"/>
              <a:t> </a:t>
            </a:r>
            <a:r>
              <a:rPr sz="2900" dirty="0"/>
              <a:t>шлуночків</a:t>
            </a:r>
            <a:r>
              <a:rPr sz="2900" spc="-90" dirty="0"/>
              <a:t> </a:t>
            </a:r>
            <a:r>
              <a:rPr sz="2900" dirty="0"/>
              <a:t>при</a:t>
            </a:r>
            <a:r>
              <a:rPr sz="2900" spc="-25" dirty="0"/>
              <a:t> </a:t>
            </a:r>
            <a:r>
              <a:rPr sz="2900" spc="5" dirty="0"/>
              <a:t>ПШТ</a:t>
            </a:r>
            <a:endParaRPr sz="2900"/>
          </a:p>
        </p:txBody>
      </p:sp>
      <p:grpSp>
        <p:nvGrpSpPr>
          <p:cNvPr id="3" name="object 3"/>
          <p:cNvGrpSpPr/>
          <p:nvPr/>
        </p:nvGrpSpPr>
        <p:grpSpPr>
          <a:xfrm>
            <a:off x="539495" y="2270760"/>
            <a:ext cx="8248015" cy="1774189"/>
            <a:chOff x="539495" y="2270760"/>
            <a:chExt cx="8248015" cy="177418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647" y="2270760"/>
              <a:ext cx="8174735" cy="16977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2350008"/>
              <a:ext cx="8171688" cy="16946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62</a:t>
            </a:fld>
            <a:endParaRPr spc="5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5941" y="158622"/>
            <a:ext cx="6757670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00"/>
              </a:spcBef>
            </a:pPr>
            <a:r>
              <a:rPr sz="2900" spc="-10" dirty="0"/>
              <a:t>Поліморфна</a:t>
            </a:r>
            <a:r>
              <a:rPr sz="2900" spc="15" dirty="0"/>
              <a:t> </a:t>
            </a:r>
            <a:r>
              <a:rPr sz="2900" spc="-5" dirty="0"/>
              <a:t>двонаправлена</a:t>
            </a:r>
            <a:endParaRPr sz="2900"/>
          </a:p>
          <a:p>
            <a:pPr marL="12700">
              <a:lnSpc>
                <a:spcPct val="100000"/>
              </a:lnSpc>
            </a:pPr>
            <a:r>
              <a:rPr sz="2900" spc="-5" dirty="0"/>
              <a:t>веретеноподібна</a:t>
            </a:r>
            <a:r>
              <a:rPr sz="2900" spc="-110" dirty="0"/>
              <a:t> </a:t>
            </a:r>
            <a:r>
              <a:rPr sz="2900" dirty="0"/>
              <a:t>шлуночкова</a:t>
            </a:r>
            <a:r>
              <a:rPr sz="2900" spc="-55" dirty="0"/>
              <a:t> </a:t>
            </a:r>
            <a:r>
              <a:rPr sz="2900" spc="-5" dirty="0"/>
              <a:t>тахікардія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1005941" y="1042492"/>
            <a:ext cx="144716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5" dirty="0">
                <a:solidFill>
                  <a:srgbClr val="FF3300"/>
                </a:solidFill>
                <a:latin typeface="Times New Roman"/>
                <a:cs typeface="Times New Roman"/>
              </a:rPr>
              <a:t>«</a:t>
            </a:r>
            <a:r>
              <a:rPr sz="2900" b="1" spc="-5" dirty="0">
                <a:solidFill>
                  <a:srgbClr val="FF3300"/>
                </a:solidFill>
                <a:latin typeface="Times New Roman"/>
                <a:cs typeface="Times New Roman"/>
              </a:rPr>
              <a:t>п</a:t>
            </a:r>
            <a:r>
              <a:rPr sz="2900" b="1" spc="10" dirty="0">
                <a:solidFill>
                  <a:srgbClr val="FF3300"/>
                </a:solidFill>
                <a:latin typeface="Times New Roman"/>
                <a:cs typeface="Times New Roman"/>
              </a:rPr>
              <a:t>і</a:t>
            </a:r>
            <a:r>
              <a:rPr sz="2900" b="1" spc="-5" dirty="0">
                <a:solidFill>
                  <a:srgbClr val="FF3300"/>
                </a:solidFill>
                <a:latin typeface="Times New Roman"/>
                <a:cs typeface="Times New Roman"/>
              </a:rPr>
              <a:t>рует»</a:t>
            </a:r>
            <a:endParaRPr sz="29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2648711"/>
            <a:ext cx="8065008" cy="178612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657344" y="5526023"/>
            <a:ext cx="3895725" cy="871855"/>
            <a:chOff x="4657344" y="5526023"/>
            <a:chExt cx="3895725" cy="8718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7344" y="5526023"/>
              <a:ext cx="3834384" cy="5669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7448" y="5830823"/>
              <a:ext cx="3825240" cy="56692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05298" y="5585866"/>
            <a:ext cx="348297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solidFill>
                  <a:srgbClr val="990033"/>
                </a:solidFill>
                <a:latin typeface="Arial"/>
                <a:cs typeface="Arial"/>
              </a:rPr>
              <a:t>Видно</a:t>
            </a:r>
            <a:r>
              <a:rPr sz="2000" b="1" spc="-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990033"/>
                </a:solidFill>
                <a:latin typeface="Arial"/>
                <a:cs typeface="Arial"/>
              </a:rPr>
              <a:t>“захвати”</a:t>
            </a:r>
            <a:r>
              <a:rPr sz="2000" b="1" spc="-114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990033"/>
                </a:solidFill>
                <a:latin typeface="Arial"/>
                <a:cs typeface="Arial"/>
              </a:rPr>
              <a:t>шлуночків</a:t>
            </a:r>
            <a:endParaRPr sz="2000">
              <a:latin typeface="Arial"/>
              <a:cs typeface="Arial"/>
            </a:endParaRPr>
          </a:p>
          <a:p>
            <a:pPr marL="82550">
              <a:lnSpc>
                <a:spcPct val="100000"/>
              </a:lnSpc>
            </a:pPr>
            <a:r>
              <a:rPr sz="2000" b="1" spc="-10" dirty="0">
                <a:solidFill>
                  <a:srgbClr val="990033"/>
                </a:solidFill>
                <a:latin typeface="Arial"/>
                <a:cs typeface="Arial"/>
              </a:rPr>
              <a:t>с</a:t>
            </a:r>
            <a:r>
              <a:rPr sz="2000" b="1" spc="-15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н</a:t>
            </a:r>
            <a:r>
              <a:rPr sz="2000" b="1" spc="-90" dirty="0">
                <a:solidFill>
                  <a:srgbClr val="990033"/>
                </a:solidFill>
                <a:latin typeface="Arial"/>
                <a:cs typeface="Arial"/>
              </a:rPr>
              <a:t>у</a:t>
            </a:r>
            <a:r>
              <a:rPr sz="2000" b="1" spc="-10" dirty="0">
                <a:solidFill>
                  <a:srgbClr val="990033"/>
                </a:solidFill>
                <a:latin typeface="Arial"/>
                <a:cs typeface="Arial"/>
              </a:rPr>
              <a:t>сови</a:t>
            </a:r>
            <a:r>
              <a:rPr sz="2000" b="1" spc="-25" dirty="0">
                <a:solidFill>
                  <a:srgbClr val="990033"/>
                </a:solidFill>
                <a:latin typeface="Arial"/>
                <a:cs typeface="Arial"/>
              </a:rPr>
              <a:t>м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000" b="1" spc="-1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990033"/>
                </a:solidFill>
                <a:latin typeface="Arial"/>
                <a:cs typeface="Arial"/>
              </a:rPr>
              <a:t>с</a:t>
            </a:r>
            <a:r>
              <a:rPr sz="2000" b="1" spc="-25" dirty="0">
                <a:solidFill>
                  <a:srgbClr val="990033"/>
                </a:solidFill>
                <a:latin typeface="Arial"/>
                <a:cs typeface="Arial"/>
              </a:rPr>
              <a:t>к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990033"/>
                </a:solidFill>
                <a:latin typeface="Arial"/>
                <a:cs typeface="Arial"/>
              </a:rPr>
              <a:t>р</a:t>
            </a:r>
            <a:r>
              <a:rPr sz="2000" b="1" spc="-50" dirty="0">
                <a:solidFill>
                  <a:srgbClr val="990033"/>
                </a:solidFill>
                <a:latin typeface="Arial"/>
                <a:cs typeface="Arial"/>
              </a:rPr>
              <a:t>о</a:t>
            </a:r>
            <a:r>
              <a:rPr sz="2000" b="1" spc="-15" dirty="0">
                <a:solidFill>
                  <a:srgbClr val="990033"/>
                </a:solidFill>
                <a:latin typeface="Arial"/>
                <a:cs typeface="Arial"/>
              </a:rPr>
              <a:t>ч</a:t>
            </a:r>
            <a:r>
              <a:rPr sz="2000" b="1" spc="-10" dirty="0">
                <a:solidFill>
                  <a:srgbClr val="990033"/>
                </a:solidFill>
                <a:latin typeface="Arial"/>
                <a:cs typeface="Arial"/>
              </a:rPr>
              <a:t>е</a:t>
            </a:r>
            <a:r>
              <a:rPr sz="2000" b="1" spc="-20" dirty="0">
                <a:solidFill>
                  <a:srgbClr val="990033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н</a:t>
            </a:r>
            <a:r>
              <a:rPr sz="2000" b="1" spc="-25" dirty="0">
                <a:solidFill>
                  <a:srgbClr val="990033"/>
                </a:solidFill>
                <a:latin typeface="Arial"/>
                <a:cs typeface="Arial"/>
              </a:rPr>
              <a:t>я</a:t>
            </a:r>
            <a:r>
              <a:rPr sz="2000" b="1" spc="-20" dirty="0">
                <a:solidFill>
                  <a:srgbClr val="990033"/>
                </a:solidFill>
                <a:latin typeface="Arial"/>
                <a:cs typeface="Arial"/>
              </a:rPr>
              <a:t>м</a:t>
            </a:r>
            <a:r>
              <a:rPr sz="2000" b="1" spc="-5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63</a:t>
            </a:fld>
            <a:endParaRPr spc="5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190" rIns="0" bIns="0" rtlCol="0">
            <a:spAutoFit/>
          </a:bodyPr>
          <a:lstStyle/>
          <a:p>
            <a:pPr marL="479425" marR="5080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latin typeface="Verdana"/>
                <a:cs typeface="Verdana"/>
              </a:rPr>
              <a:t>Фібриляція</a:t>
            </a:r>
            <a:r>
              <a:rPr sz="2900" spc="-145" dirty="0">
                <a:latin typeface="Verdana"/>
                <a:cs typeface="Verdana"/>
              </a:rPr>
              <a:t> </a:t>
            </a:r>
            <a:r>
              <a:rPr sz="2900" spc="-5" dirty="0">
                <a:latin typeface="Verdana"/>
                <a:cs typeface="Verdana"/>
              </a:rPr>
              <a:t>(миготіння)</a:t>
            </a:r>
            <a:r>
              <a:rPr sz="2900" spc="-145" dirty="0">
                <a:latin typeface="Verdana"/>
                <a:cs typeface="Verdana"/>
              </a:rPr>
              <a:t> </a:t>
            </a:r>
            <a:r>
              <a:rPr sz="2900" spc="-5" dirty="0">
                <a:latin typeface="Verdana"/>
                <a:cs typeface="Verdana"/>
              </a:rPr>
              <a:t>та </a:t>
            </a:r>
            <a:r>
              <a:rPr sz="2900" spc="-975" dirty="0">
                <a:latin typeface="Verdana"/>
                <a:cs typeface="Verdana"/>
              </a:rPr>
              <a:t> </a:t>
            </a:r>
            <a:r>
              <a:rPr sz="2900" dirty="0">
                <a:latin typeface="Verdana"/>
                <a:cs typeface="Verdana"/>
              </a:rPr>
              <a:t>тріпотіння</a:t>
            </a:r>
            <a:r>
              <a:rPr sz="2900" spc="-170" dirty="0">
                <a:latin typeface="Verdana"/>
                <a:cs typeface="Verdana"/>
              </a:rPr>
              <a:t> </a:t>
            </a:r>
            <a:r>
              <a:rPr sz="2900" spc="-5" dirty="0">
                <a:latin typeface="Verdana"/>
                <a:cs typeface="Verdana"/>
              </a:rPr>
              <a:t>передсердь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64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40816" y="1725625"/>
            <a:ext cx="7954645" cy="321373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628650" marR="152400" indent="-473075" algn="just">
              <a:lnSpc>
                <a:spcPts val="3000"/>
              </a:lnSpc>
              <a:spcBef>
                <a:spcPts val="509"/>
              </a:spcBef>
            </a:pPr>
            <a:r>
              <a:rPr sz="2800" b="1" spc="-270" dirty="0">
                <a:solidFill>
                  <a:srgbClr val="FF0000"/>
                </a:solidFill>
                <a:latin typeface="Arial"/>
                <a:cs typeface="Arial"/>
              </a:rPr>
              <a:t>Фібриляція</a:t>
            </a:r>
            <a:r>
              <a:rPr sz="2800" b="1" spc="-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FF0000"/>
                </a:solidFill>
                <a:latin typeface="Arial"/>
                <a:cs typeface="Arial"/>
              </a:rPr>
              <a:t>передсердь</a:t>
            </a:r>
            <a:r>
              <a:rPr sz="2800" b="1" spc="-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15" dirty="0">
                <a:solidFill>
                  <a:srgbClr val="FF0000"/>
                </a:solidFill>
                <a:latin typeface="Arial"/>
                <a:cs typeface="Arial"/>
              </a:rPr>
              <a:t>(ФП)</a:t>
            </a:r>
            <a:r>
              <a:rPr sz="2800" b="1" spc="-3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70" dirty="0">
                <a:solidFill>
                  <a:srgbClr val="FF33CC"/>
                </a:solidFill>
                <a:latin typeface="Arial"/>
                <a:cs typeface="Arial"/>
              </a:rPr>
              <a:t>являє</a:t>
            </a:r>
            <a:r>
              <a:rPr sz="2800" b="1" spc="-33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54" dirty="0">
                <a:solidFill>
                  <a:srgbClr val="FF33CC"/>
                </a:solidFill>
                <a:latin typeface="Arial"/>
                <a:cs typeface="Arial"/>
              </a:rPr>
              <a:t>собою</a:t>
            </a:r>
            <a:r>
              <a:rPr sz="2800" b="1" spc="-49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35" dirty="0">
                <a:solidFill>
                  <a:srgbClr val="FF33CC"/>
                </a:solidFill>
                <a:latin typeface="Arial"/>
                <a:cs typeface="Arial"/>
              </a:rPr>
              <a:t>стан,</a:t>
            </a:r>
            <a:r>
              <a:rPr sz="2800" b="1" spc="-229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70" dirty="0">
                <a:solidFill>
                  <a:srgbClr val="FF33CC"/>
                </a:solidFill>
                <a:latin typeface="Arial"/>
                <a:cs typeface="Arial"/>
              </a:rPr>
              <a:t>при </a:t>
            </a:r>
            <a:r>
              <a:rPr sz="2800" b="1" spc="-7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r>
              <a:rPr sz="2800" b="1" spc="-350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800" b="1" spc="-37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800" b="1" spc="-4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800" b="1" spc="-260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800" b="1" spc="-29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27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254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800" b="1" spc="-285" dirty="0">
                <a:solidFill>
                  <a:srgbClr val="FF33CC"/>
                </a:solidFill>
                <a:latin typeface="Arial"/>
                <a:cs typeface="Arial"/>
              </a:rPr>
              <a:t>г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800" b="1" spc="-285" dirty="0">
                <a:solidFill>
                  <a:srgbClr val="FF33CC"/>
                </a:solidFill>
                <a:latin typeface="Arial"/>
                <a:cs typeface="Arial"/>
              </a:rPr>
              <a:t>є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290" dirty="0">
                <a:solidFill>
                  <a:srgbClr val="FF33CC"/>
                </a:solidFill>
                <a:latin typeface="Arial"/>
                <a:cs typeface="Arial"/>
              </a:rPr>
              <a:t>ьс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r>
              <a:rPr sz="2800" b="1" spc="-4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FF33CC"/>
                </a:solidFill>
                <a:latin typeface="Arial"/>
                <a:cs typeface="Arial"/>
              </a:rPr>
              <a:t>час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8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45" dirty="0">
                <a:solidFill>
                  <a:srgbClr val="FF33CC"/>
                </a:solidFill>
                <a:latin typeface="Arial"/>
                <a:cs typeface="Arial"/>
              </a:rPr>
              <a:t>(</a:t>
            </a:r>
            <a:r>
              <a:rPr sz="2800" b="1" spc="-315" dirty="0">
                <a:solidFill>
                  <a:srgbClr val="990033"/>
                </a:solidFill>
                <a:latin typeface="Arial"/>
                <a:cs typeface="Arial"/>
              </a:rPr>
              <a:t>д</a:t>
            </a:r>
            <a:r>
              <a:rPr sz="2800" b="1" dirty="0">
                <a:solidFill>
                  <a:srgbClr val="990033"/>
                </a:solidFill>
                <a:latin typeface="Arial"/>
                <a:cs typeface="Arial"/>
              </a:rPr>
              <a:t>о</a:t>
            </a:r>
            <a:r>
              <a:rPr sz="2800" b="1" spc="-48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990033"/>
                </a:solidFill>
                <a:latin typeface="Arial"/>
                <a:cs typeface="Arial"/>
              </a:rPr>
              <a:t>400–70</a:t>
            </a:r>
            <a:r>
              <a:rPr sz="2800" b="1" dirty="0">
                <a:solidFill>
                  <a:srgbClr val="990033"/>
                </a:solidFill>
                <a:latin typeface="Arial"/>
                <a:cs typeface="Arial"/>
              </a:rPr>
              <a:t>0</a:t>
            </a:r>
            <a:r>
              <a:rPr sz="2800" b="1" spc="-4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990033"/>
                </a:solidFill>
                <a:latin typeface="Arial"/>
                <a:cs typeface="Arial"/>
              </a:rPr>
              <a:t>з</a:t>
            </a:r>
            <a:r>
              <a:rPr sz="2800" b="1" dirty="0">
                <a:solidFill>
                  <a:srgbClr val="990033"/>
                </a:solidFill>
                <a:latin typeface="Arial"/>
                <a:cs typeface="Arial"/>
              </a:rPr>
              <a:t>а</a:t>
            </a:r>
            <a:r>
              <a:rPr sz="2800" b="1" spc="-4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990033"/>
                </a:solidFill>
                <a:latin typeface="Arial"/>
                <a:cs typeface="Arial"/>
              </a:rPr>
              <a:t>х</a:t>
            </a:r>
            <a:r>
              <a:rPr sz="2800" b="1" spc="-335" dirty="0">
                <a:solidFill>
                  <a:srgbClr val="990033"/>
                </a:solidFill>
                <a:latin typeface="Arial"/>
                <a:cs typeface="Arial"/>
              </a:rPr>
              <a:t>в</a:t>
            </a:r>
            <a:r>
              <a:rPr sz="2800" b="1" spc="-135" dirty="0">
                <a:solidFill>
                  <a:srgbClr val="FF33CC"/>
                </a:solidFill>
                <a:latin typeface="Arial"/>
                <a:cs typeface="Arial"/>
              </a:rPr>
              <a:t>.</a:t>
            </a:r>
            <a:r>
              <a:rPr sz="2800" b="1" spc="-145" dirty="0">
                <a:solidFill>
                  <a:srgbClr val="FF33CC"/>
                </a:solidFill>
                <a:latin typeface="Arial"/>
                <a:cs typeface="Arial"/>
              </a:rPr>
              <a:t>),</a:t>
            </a:r>
            <a:endParaRPr sz="2800">
              <a:latin typeface="Arial"/>
              <a:cs typeface="Arial"/>
            </a:endParaRPr>
          </a:p>
          <a:p>
            <a:pPr marL="866140" marR="41910" indent="-473075" algn="just">
              <a:lnSpc>
                <a:spcPts val="3000"/>
              </a:lnSpc>
            </a:pP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spc="-310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85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800" b="1" spc="-280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яд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55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800" b="1" spc="-310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spc="-290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,</a:t>
            </a:r>
            <a:r>
              <a:rPr sz="2800" b="1" spc="-7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х</a:t>
            </a:r>
            <a:r>
              <a:rPr sz="2800" b="1" spc="-285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800" b="1" spc="-37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310" dirty="0">
                <a:solidFill>
                  <a:srgbClr val="FF33CC"/>
                </a:solidFill>
                <a:latin typeface="Arial"/>
                <a:cs typeface="Arial"/>
              </a:rPr>
              <a:t>ич</a:t>
            </a: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229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65" dirty="0">
                <a:solidFill>
                  <a:srgbClr val="FF33CC"/>
                </a:solidFill>
                <a:latin typeface="Arial"/>
                <a:cs typeface="Arial"/>
              </a:rPr>
              <a:t>з</a:t>
            </a:r>
            <a:r>
              <a:rPr sz="2800" b="1" spc="-295" dirty="0">
                <a:solidFill>
                  <a:srgbClr val="FF33CC"/>
                </a:solidFill>
                <a:latin typeface="Arial"/>
                <a:cs typeface="Arial"/>
              </a:rPr>
              <a:t>б</a:t>
            </a:r>
            <a:r>
              <a:rPr sz="2800" b="1" spc="-430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800" b="1" spc="-360" dirty="0">
                <a:solidFill>
                  <a:srgbClr val="FF33CC"/>
                </a:solidFill>
                <a:latin typeface="Arial"/>
                <a:cs typeface="Arial"/>
              </a:rPr>
              <a:t>ж</a:t>
            </a:r>
            <a:r>
              <a:rPr sz="2800" b="1" spc="-33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spc="-30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r>
              <a:rPr sz="2800" b="1" spc="-26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800" b="1" spc="-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85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260" dirty="0">
                <a:solidFill>
                  <a:srgbClr val="FF33CC"/>
                </a:solidFill>
                <a:latin typeface="Arial"/>
                <a:cs typeface="Arial"/>
              </a:rPr>
              <a:t>ч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254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spc="-28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я  </a:t>
            </a:r>
            <a:r>
              <a:rPr sz="2800" b="1" spc="-27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229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8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800" b="1" spc="-335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х</a:t>
            </a:r>
            <a:r>
              <a:rPr sz="2800" b="1" spc="-4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10" dirty="0">
                <a:solidFill>
                  <a:srgbClr val="FF33CC"/>
                </a:solidFill>
                <a:latin typeface="Arial"/>
                <a:cs typeface="Arial"/>
              </a:rPr>
              <a:t>г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409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80" dirty="0">
                <a:solidFill>
                  <a:srgbClr val="FF33CC"/>
                </a:solidFill>
                <a:latin typeface="Arial"/>
                <a:cs typeface="Arial"/>
              </a:rPr>
              <a:t>м’</a:t>
            </a:r>
            <a:r>
              <a:rPr sz="2800" b="1" spc="-295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r>
              <a:rPr sz="2800" b="1" spc="-365" dirty="0">
                <a:solidFill>
                  <a:srgbClr val="FF33CC"/>
                </a:solidFill>
                <a:latin typeface="Arial"/>
                <a:cs typeface="Arial"/>
              </a:rPr>
              <a:t>з</a:t>
            </a: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28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800" b="1" spc="-330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х</a:t>
            </a:r>
            <a:r>
              <a:rPr sz="2800" b="1" spc="-40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55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800" b="1" spc="-39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65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spc="-3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05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10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90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се</a:t>
            </a:r>
            <a:r>
              <a:rPr sz="2800" b="1" spc="-39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800" b="1" spc="-335" dirty="0">
                <a:solidFill>
                  <a:srgbClr val="FF33CC"/>
                </a:solidFill>
                <a:latin typeface="Arial"/>
                <a:cs typeface="Arial"/>
              </a:rPr>
              <a:t>ь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421005" marR="5080" indent="-408940" algn="just">
              <a:lnSpc>
                <a:spcPct val="89300"/>
              </a:lnSpc>
              <a:spcBef>
                <a:spcPts val="685"/>
              </a:spcBef>
            </a:pPr>
            <a:r>
              <a:rPr sz="2800" b="1" spc="-225" dirty="0">
                <a:solidFill>
                  <a:srgbClr val="FF33CC"/>
                </a:solidFill>
                <a:latin typeface="Arial"/>
                <a:cs typeface="Arial"/>
              </a:rPr>
              <a:t>При </a:t>
            </a:r>
            <a:r>
              <a:rPr sz="2800" b="1" spc="-240" dirty="0">
                <a:solidFill>
                  <a:srgbClr val="FF0000"/>
                </a:solidFill>
                <a:latin typeface="Arial"/>
                <a:cs typeface="Arial"/>
              </a:rPr>
              <a:t>тріпотінні </a:t>
            </a:r>
            <a:r>
              <a:rPr sz="2800" b="1" spc="-290" dirty="0">
                <a:solidFill>
                  <a:srgbClr val="FF0000"/>
                </a:solidFill>
                <a:latin typeface="Arial"/>
                <a:cs typeface="Arial"/>
              </a:rPr>
              <a:t>передсердь </a:t>
            </a:r>
            <a:r>
              <a:rPr sz="2800" b="1" spc="-195" dirty="0">
                <a:solidFill>
                  <a:srgbClr val="FF0000"/>
                </a:solidFill>
                <a:latin typeface="Arial"/>
                <a:cs typeface="Arial"/>
              </a:rPr>
              <a:t>(ТП) </a:t>
            </a:r>
            <a:r>
              <a:rPr sz="2800" b="1" spc="-240" dirty="0">
                <a:solidFill>
                  <a:srgbClr val="FF33CC"/>
                </a:solidFill>
                <a:latin typeface="Arial"/>
                <a:cs typeface="Arial"/>
              </a:rPr>
              <a:t>останні 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збуджуються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і </a:t>
            </a:r>
            <a:r>
              <a:rPr sz="2800" b="1" spc="-7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85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9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260" dirty="0">
                <a:solidFill>
                  <a:srgbClr val="FF33CC"/>
                </a:solidFill>
                <a:latin typeface="Arial"/>
                <a:cs typeface="Arial"/>
              </a:rPr>
              <a:t>ч</a:t>
            </a:r>
            <a:r>
              <a:rPr sz="2800" b="1" spc="-385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800" b="1" spc="-355" dirty="0">
                <a:solidFill>
                  <a:srgbClr val="FF33CC"/>
                </a:solidFill>
                <a:latin typeface="Arial"/>
                <a:cs typeface="Arial"/>
              </a:rPr>
              <a:t>ю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310" dirty="0">
                <a:solidFill>
                  <a:srgbClr val="FF33CC"/>
                </a:solidFill>
                <a:latin typeface="Arial"/>
                <a:cs typeface="Arial"/>
              </a:rPr>
              <a:t>ь</a:t>
            </a:r>
            <a:r>
              <a:rPr sz="2800" b="1" spc="-285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r>
              <a:rPr sz="2800" b="1" spc="-21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9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800" b="1" spc="-275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800" b="1" spc="-37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ж</a:t>
            </a:r>
            <a:r>
              <a:rPr sz="2800" b="1" spc="-27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з</a:t>
            </a:r>
            <a:r>
              <a:rPr sz="2800" b="1" spc="-18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8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800" b="1" spc="-310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800" b="1" spc="-335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ю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85" dirty="0">
                <a:solidFill>
                  <a:srgbClr val="FF33CC"/>
                </a:solidFill>
                <a:latin typeface="Arial"/>
                <a:cs typeface="Arial"/>
              </a:rPr>
              <a:t>ча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800" b="1" spc="-36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34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40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ю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45" dirty="0">
                <a:solidFill>
                  <a:srgbClr val="FF33CC"/>
                </a:solidFill>
                <a:latin typeface="Arial"/>
                <a:cs typeface="Arial"/>
              </a:rPr>
              <a:t>(</a:t>
            </a:r>
            <a:r>
              <a:rPr sz="2800" b="1" spc="-390" dirty="0">
                <a:solidFill>
                  <a:srgbClr val="990033"/>
                </a:solidFill>
                <a:latin typeface="Arial"/>
                <a:cs typeface="Arial"/>
              </a:rPr>
              <a:t>б</a:t>
            </a:r>
            <a:r>
              <a:rPr sz="2800" b="1" spc="-320" dirty="0">
                <a:solidFill>
                  <a:srgbClr val="990033"/>
                </a:solidFill>
                <a:latin typeface="Arial"/>
                <a:cs typeface="Arial"/>
              </a:rPr>
              <a:t>л</a:t>
            </a:r>
            <a:r>
              <a:rPr sz="2800" b="1" spc="-335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800" b="1" spc="-240" dirty="0">
                <a:solidFill>
                  <a:srgbClr val="990033"/>
                </a:solidFill>
                <a:latin typeface="Arial"/>
                <a:cs typeface="Arial"/>
              </a:rPr>
              <a:t>зь</a:t>
            </a:r>
            <a:r>
              <a:rPr sz="2800" b="1" spc="-275" dirty="0">
                <a:solidFill>
                  <a:srgbClr val="990033"/>
                </a:solidFill>
                <a:latin typeface="Arial"/>
                <a:cs typeface="Arial"/>
              </a:rPr>
              <a:t>к</a:t>
            </a:r>
            <a:r>
              <a:rPr sz="2800" b="1" dirty="0">
                <a:solidFill>
                  <a:srgbClr val="990033"/>
                </a:solidFill>
                <a:latin typeface="Arial"/>
                <a:cs typeface="Arial"/>
              </a:rPr>
              <a:t>о  </a:t>
            </a:r>
            <a:r>
              <a:rPr sz="2800" b="1" spc="-290" dirty="0">
                <a:solidFill>
                  <a:srgbClr val="990033"/>
                </a:solidFill>
                <a:latin typeface="Arial"/>
                <a:cs typeface="Arial"/>
              </a:rPr>
              <a:t>30</a:t>
            </a:r>
            <a:r>
              <a:rPr sz="2800" b="1" dirty="0">
                <a:solidFill>
                  <a:srgbClr val="990033"/>
                </a:solidFill>
                <a:latin typeface="Arial"/>
                <a:cs typeface="Arial"/>
              </a:rPr>
              <a:t>0</a:t>
            </a:r>
            <a:r>
              <a:rPr sz="2800" b="1" spc="-4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320" dirty="0">
                <a:solidFill>
                  <a:srgbClr val="990033"/>
                </a:solidFill>
                <a:latin typeface="Arial"/>
                <a:cs typeface="Arial"/>
              </a:rPr>
              <a:t>з</a:t>
            </a:r>
            <a:r>
              <a:rPr sz="2800" b="1" dirty="0">
                <a:solidFill>
                  <a:srgbClr val="990033"/>
                </a:solidFill>
                <a:latin typeface="Arial"/>
                <a:cs typeface="Arial"/>
              </a:rPr>
              <a:t>а</a:t>
            </a:r>
            <a:r>
              <a:rPr sz="2800" b="1" spc="-44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990033"/>
                </a:solidFill>
                <a:latin typeface="Arial"/>
                <a:cs typeface="Arial"/>
              </a:rPr>
              <a:t>х</a:t>
            </a:r>
            <a:r>
              <a:rPr sz="2800" b="1" spc="-335" dirty="0">
                <a:solidFill>
                  <a:srgbClr val="990033"/>
                </a:solidFill>
                <a:latin typeface="Arial"/>
                <a:cs typeface="Arial"/>
              </a:rPr>
              <a:t>в</a:t>
            </a:r>
            <a:r>
              <a:rPr sz="2800" b="1" spc="-160" dirty="0">
                <a:solidFill>
                  <a:srgbClr val="FF33CC"/>
                </a:solidFill>
                <a:latin typeface="Arial"/>
                <a:cs typeface="Arial"/>
              </a:rPr>
              <a:t>.</a:t>
            </a:r>
            <a:r>
              <a:rPr sz="2800" b="1" spc="-170" dirty="0">
                <a:solidFill>
                  <a:srgbClr val="FF33CC"/>
                </a:solidFill>
                <a:latin typeface="Arial"/>
                <a:cs typeface="Arial"/>
              </a:rPr>
              <a:t>)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,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800" b="1" spc="-360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4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05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800" b="1" spc="-4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ць</a:t>
            </a:r>
            <a:r>
              <a:rPr sz="2800" b="1" spc="-37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350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800" b="1" spc="-4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звичай</a:t>
            </a: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800" b="1" spc="-4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40" dirty="0">
                <a:solidFill>
                  <a:srgbClr val="FF33CC"/>
                </a:solidFill>
                <a:latin typeface="Arial"/>
                <a:cs typeface="Arial"/>
              </a:rPr>
              <a:t>з</a:t>
            </a:r>
            <a:r>
              <a:rPr sz="2800" b="1" spc="-270" dirty="0">
                <a:solidFill>
                  <a:srgbClr val="FF33CC"/>
                </a:solidFill>
                <a:latin typeface="Arial"/>
                <a:cs typeface="Arial"/>
              </a:rPr>
              <a:t>б</a:t>
            </a:r>
            <a:r>
              <a:rPr sz="2800" b="1" spc="-26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27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260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800" b="1" spc="-210" dirty="0">
                <a:solidFill>
                  <a:srgbClr val="FF33CC"/>
                </a:solidFill>
                <a:latin typeface="Arial"/>
                <a:cs typeface="Arial"/>
              </a:rPr>
              <a:t>г</a:t>
            </a:r>
            <a:r>
              <a:rPr sz="2800" b="1" spc="-290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800" b="1" spc="-280" dirty="0">
                <a:solidFill>
                  <a:srgbClr val="FF33CC"/>
                </a:solidFill>
                <a:latin typeface="Arial"/>
                <a:cs typeface="Arial"/>
              </a:rPr>
              <a:t>є</a:t>
            </a:r>
            <a:r>
              <a:rPr sz="2800" b="1" spc="-27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ьс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endParaRPr sz="2800">
              <a:latin typeface="Arial"/>
              <a:cs typeface="Arial"/>
            </a:endParaRPr>
          </a:p>
          <a:p>
            <a:pPr marL="311150" algn="ctr">
              <a:lnSpc>
                <a:spcPts val="3000"/>
              </a:lnSpc>
            </a:pPr>
            <a:r>
              <a:rPr sz="2800" b="1" spc="-305" dirty="0">
                <a:solidFill>
                  <a:srgbClr val="990033"/>
                </a:solidFill>
                <a:latin typeface="Arial"/>
                <a:cs typeface="Arial"/>
              </a:rPr>
              <a:t>п</a:t>
            </a:r>
            <a:r>
              <a:rPr sz="2800" b="1" spc="-325" dirty="0">
                <a:solidFill>
                  <a:srgbClr val="990033"/>
                </a:solidFill>
                <a:latin typeface="Arial"/>
                <a:cs typeface="Arial"/>
              </a:rPr>
              <a:t>р</a:t>
            </a:r>
            <a:r>
              <a:rPr sz="2800" b="1" spc="-310" dirty="0">
                <a:solidFill>
                  <a:srgbClr val="990033"/>
                </a:solidFill>
                <a:latin typeface="Arial"/>
                <a:cs typeface="Arial"/>
              </a:rPr>
              <a:t>а</a:t>
            </a:r>
            <a:r>
              <a:rPr sz="2800" b="1" spc="-335" dirty="0">
                <a:solidFill>
                  <a:srgbClr val="990033"/>
                </a:solidFill>
                <a:latin typeface="Arial"/>
                <a:cs typeface="Arial"/>
              </a:rPr>
              <a:t>в</a:t>
            </a:r>
            <a:r>
              <a:rPr sz="2800" b="1" spc="-310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800" b="1" spc="-345" dirty="0">
                <a:solidFill>
                  <a:srgbClr val="990033"/>
                </a:solidFill>
                <a:latin typeface="Arial"/>
                <a:cs typeface="Arial"/>
              </a:rPr>
              <a:t>л</a:t>
            </a:r>
            <a:r>
              <a:rPr sz="2800" b="1" spc="-310" dirty="0">
                <a:solidFill>
                  <a:srgbClr val="990033"/>
                </a:solidFill>
                <a:latin typeface="Arial"/>
                <a:cs typeface="Arial"/>
              </a:rPr>
              <a:t>ь</a:t>
            </a:r>
            <a:r>
              <a:rPr sz="2800" b="1" spc="-300" dirty="0">
                <a:solidFill>
                  <a:srgbClr val="990033"/>
                </a:solidFill>
                <a:latin typeface="Arial"/>
                <a:cs typeface="Arial"/>
              </a:rPr>
              <a:t>н</a:t>
            </a:r>
            <a:r>
              <a:rPr sz="2800" b="1" spc="-305" dirty="0">
                <a:solidFill>
                  <a:srgbClr val="990033"/>
                </a:solidFill>
                <a:latin typeface="Arial"/>
                <a:cs typeface="Arial"/>
              </a:rPr>
              <a:t>и</a:t>
            </a:r>
            <a:r>
              <a:rPr sz="2800" b="1" spc="5" dirty="0">
                <a:solidFill>
                  <a:srgbClr val="990033"/>
                </a:solidFill>
                <a:latin typeface="Arial"/>
                <a:cs typeface="Arial"/>
              </a:rPr>
              <a:t>й</a:t>
            </a:r>
            <a:r>
              <a:rPr sz="2800" b="1" spc="-44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305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2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800" b="1" spc="-365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се</a:t>
            </a:r>
            <a:r>
              <a:rPr sz="2800" b="1" spc="-39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15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800" b="1" spc="-30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800" b="1" spc="-300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й</a:t>
            </a:r>
            <a:r>
              <a:rPr sz="2800" b="1" spc="-3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2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800" b="1" spc="-310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800" b="1" spc="-270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800" b="1" spc="-250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810" rIns="0" bIns="0" rtlCol="0">
            <a:spAutoFit/>
          </a:bodyPr>
          <a:lstStyle/>
          <a:p>
            <a:pPr marL="22225" marR="5080" indent="7874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Схема</a:t>
            </a:r>
            <a:r>
              <a:rPr spc="-30" dirty="0"/>
              <a:t> </a:t>
            </a:r>
            <a:r>
              <a:rPr spc="-5" dirty="0"/>
              <a:t>виникнення</a:t>
            </a:r>
            <a:r>
              <a:rPr spc="-55" dirty="0"/>
              <a:t> </a:t>
            </a:r>
            <a:r>
              <a:rPr spc="-5" dirty="0"/>
              <a:t>кругової</a:t>
            </a:r>
            <a:r>
              <a:rPr spc="5" dirty="0"/>
              <a:t> </a:t>
            </a:r>
            <a:r>
              <a:rPr spc="-5" dirty="0"/>
              <a:t>хвилі</a:t>
            </a:r>
            <a:r>
              <a:rPr spc="-80" dirty="0"/>
              <a:t> </a:t>
            </a:r>
            <a:r>
              <a:rPr spc="-5" dirty="0"/>
              <a:t>збудження</a:t>
            </a:r>
            <a:r>
              <a:rPr spc="-45" dirty="0"/>
              <a:t> </a:t>
            </a:r>
            <a:r>
              <a:rPr dirty="0"/>
              <a:t>(re-entry) </a:t>
            </a:r>
            <a:r>
              <a:rPr spc="-610" dirty="0"/>
              <a:t> </a:t>
            </a:r>
            <a:r>
              <a:rPr spc="-5" dirty="0"/>
              <a:t>при</a:t>
            </a:r>
            <a:r>
              <a:rPr spc="-50" dirty="0"/>
              <a:t> </a:t>
            </a:r>
            <a:r>
              <a:rPr spc="-5" dirty="0">
                <a:solidFill>
                  <a:srgbClr val="FF0000"/>
                </a:solidFill>
              </a:rPr>
              <a:t>тріпотінні</a:t>
            </a:r>
            <a:r>
              <a:rPr spc="-55" dirty="0">
                <a:solidFill>
                  <a:srgbClr val="FF0000"/>
                </a:solidFill>
              </a:rPr>
              <a:t> </a:t>
            </a:r>
            <a:r>
              <a:rPr dirty="0"/>
              <a:t>(а)</a:t>
            </a:r>
            <a:r>
              <a:rPr spc="10" dirty="0"/>
              <a:t> </a:t>
            </a:r>
            <a:r>
              <a:rPr spc="-5" dirty="0"/>
              <a:t>і </a:t>
            </a:r>
            <a:r>
              <a:rPr spc="-5" dirty="0">
                <a:solidFill>
                  <a:srgbClr val="FF0000"/>
                </a:solidFill>
              </a:rPr>
              <a:t>фібриляції</a:t>
            </a:r>
            <a:r>
              <a:rPr spc="-45" dirty="0">
                <a:solidFill>
                  <a:srgbClr val="FF0000"/>
                </a:solidFill>
              </a:rPr>
              <a:t> </a:t>
            </a:r>
            <a:r>
              <a:rPr dirty="0"/>
              <a:t>(б)</a:t>
            </a:r>
            <a:r>
              <a:rPr spc="5" dirty="0"/>
              <a:t> </a:t>
            </a:r>
            <a:r>
              <a:rPr spc="-10" dirty="0"/>
              <a:t>передсердь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4000" y="1905000"/>
            <a:ext cx="6339840" cy="3557270"/>
            <a:chOff x="1524000" y="1905000"/>
            <a:chExt cx="6339840" cy="35572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1905000"/>
              <a:ext cx="6263640" cy="34808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981200"/>
              <a:ext cx="6263640" cy="34808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65</a:t>
            </a:fld>
            <a:endParaRPr spc="5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436" y="133858"/>
            <a:ext cx="7529830" cy="9880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100" spc="10" dirty="0"/>
              <a:t>Деякі </a:t>
            </a:r>
            <a:r>
              <a:rPr sz="2100" spc="-5" dirty="0"/>
              <a:t>диференційно-діагностичні </a:t>
            </a:r>
            <a:r>
              <a:rPr sz="2100" spc="5" dirty="0"/>
              <a:t>ознаки </a:t>
            </a:r>
            <a:r>
              <a:rPr sz="2100" dirty="0"/>
              <a:t>“вагусних” </a:t>
            </a:r>
            <a:r>
              <a:rPr sz="2100" spc="45" dirty="0"/>
              <a:t>та </a:t>
            </a:r>
            <a:r>
              <a:rPr sz="2100" spc="50" dirty="0"/>
              <a:t> </a:t>
            </a:r>
            <a:r>
              <a:rPr sz="2100" spc="-5" dirty="0"/>
              <a:t>“гіперадренергічних”</a:t>
            </a:r>
            <a:r>
              <a:rPr sz="2100" spc="-75" dirty="0"/>
              <a:t> </a:t>
            </a:r>
            <a:r>
              <a:rPr sz="2100" dirty="0"/>
              <a:t>варіантів</a:t>
            </a:r>
            <a:r>
              <a:rPr sz="2100" spc="-50" dirty="0"/>
              <a:t> </a:t>
            </a:r>
            <a:r>
              <a:rPr sz="2100" dirty="0"/>
              <a:t>ідіопатичної</a:t>
            </a:r>
            <a:r>
              <a:rPr sz="2100" spc="-45" dirty="0"/>
              <a:t> </a:t>
            </a:r>
            <a:r>
              <a:rPr sz="2100" spc="-10" dirty="0"/>
              <a:t>пароксизмальної </a:t>
            </a:r>
            <a:r>
              <a:rPr sz="2100" spc="-509" dirty="0"/>
              <a:t> </a:t>
            </a:r>
            <a:r>
              <a:rPr sz="2100" spc="35" dirty="0"/>
              <a:t>ФП</a:t>
            </a:r>
            <a:endParaRPr sz="2100"/>
          </a:p>
        </p:txBody>
      </p:sp>
      <p:sp>
        <p:nvSpPr>
          <p:cNvPr id="3" name="object 3"/>
          <p:cNvSpPr/>
          <p:nvPr/>
        </p:nvSpPr>
        <p:spPr>
          <a:xfrm>
            <a:off x="450850" y="1593849"/>
            <a:ext cx="8229600" cy="4535805"/>
          </a:xfrm>
          <a:custGeom>
            <a:avLst/>
            <a:gdLst/>
            <a:ahLst/>
            <a:cxnLst/>
            <a:rect l="l" t="t" r="r" b="b"/>
            <a:pathLst>
              <a:path w="8229600" h="4535805">
                <a:moveTo>
                  <a:pt x="8229600" y="3003613"/>
                </a:moveTo>
                <a:lnTo>
                  <a:pt x="5486400" y="3003613"/>
                </a:lnTo>
                <a:lnTo>
                  <a:pt x="2743200" y="3003613"/>
                </a:lnTo>
                <a:lnTo>
                  <a:pt x="0" y="3003613"/>
                </a:lnTo>
                <a:lnTo>
                  <a:pt x="0" y="4535487"/>
                </a:lnTo>
                <a:lnTo>
                  <a:pt x="2743200" y="4535487"/>
                </a:lnTo>
                <a:lnTo>
                  <a:pt x="5486400" y="4535487"/>
                </a:lnTo>
                <a:lnTo>
                  <a:pt x="8229600" y="4535487"/>
                </a:lnTo>
                <a:lnTo>
                  <a:pt x="8229600" y="3003613"/>
                </a:lnTo>
                <a:close/>
              </a:path>
              <a:path w="8229600" h="4535805">
                <a:moveTo>
                  <a:pt x="8229600" y="0"/>
                </a:moveTo>
                <a:lnTo>
                  <a:pt x="5486400" y="0"/>
                </a:lnTo>
                <a:lnTo>
                  <a:pt x="2743200" y="0"/>
                </a:lnTo>
                <a:lnTo>
                  <a:pt x="0" y="0"/>
                </a:lnTo>
                <a:lnTo>
                  <a:pt x="0" y="1001776"/>
                </a:lnTo>
                <a:lnTo>
                  <a:pt x="0" y="2001901"/>
                </a:lnTo>
                <a:lnTo>
                  <a:pt x="0" y="3003550"/>
                </a:lnTo>
                <a:lnTo>
                  <a:pt x="2743200" y="3003550"/>
                </a:lnTo>
                <a:lnTo>
                  <a:pt x="5486400" y="3003550"/>
                </a:lnTo>
                <a:lnTo>
                  <a:pt x="8229600" y="3003550"/>
                </a:lnTo>
                <a:lnTo>
                  <a:pt x="8229600" y="2001901"/>
                </a:lnTo>
                <a:lnTo>
                  <a:pt x="8229600" y="1001776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44500" y="1587500"/>
          <a:ext cx="8229600" cy="45354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1776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Ознаки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6229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“Вагусний”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105283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варіант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“Гіперадренергічн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78232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ий”</a:t>
                      </a:r>
                      <a:r>
                        <a:rPr sz="1800" b="1" spc="-9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варіант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Стать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Частіше</a:t>
                      </a:r>
                      <a:r>
                        <a:rPr sz="1800" b="1" spc="-13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чоловіки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Частіше</a:t>
                      </a:r>
                      <a:r>
                        <a:rPr sz="1800" b="1" spc="-1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жінки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6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Вік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Частіше</a:t>
                      </a:r>
                      <a:r>
                        <a:rPr sz="1800" b="1" spc="-15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середній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Частіше</a:t>
                      </a:r>
                      <a:r>
                        <a:rPr sz="1800" b="1" spc="-1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молодий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1937"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Умови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виникнення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107315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нападу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Ніччю,</a:t>
                      </a:r>
                      <a:r>
                        <a:rPr sz="1800" b="1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спокої,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96456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після</a:t>
                      </a:r>
                      <a:r>
                        <a:rPr sz="1800" b="1" spc="-10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їжі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tc>
                  <a:txBody>
                    <a:bodyPr/>
                    <a:lstStyle/>
                    <a:p>
                      <a:pPr marL="563245" marR="171450" indent="-3905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Вранці,</a:t>
                      </a:r>
                      <a:r>
                        <a:rPr sz="1800" b="1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вдень,</a:t>
                      </a:r>
                      <a:r>
                        <a:rPr sz="1800" b="1" spc="-5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під </a:t>
                      </a:r>
                      <a:r>
                        <a:rPr sz="1800" b="1" spc="-6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час фізичного, </a:t>
                      </a:r>
                      <a:r>
                        <a:rPr sz="1800" b="1" spc="-60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емоційного та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гемодинамічн. </a:t>
                      </a:r>
                      <a:r>
                        <a:rPr sz="1800" b="1" spc="-60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навантаження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66</a:t>
            </a:fld>
            <a:endParaRPr spc="5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7157" y="465277"/>
            <a:ext cx="5850890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ЕКГ-ознаки</a:t>
            </a:r>
            <a:r>
              <a:rPr sz="2900" spc="-95" dirty="0"/>
              <a:t> </a:t>
            </a:r>
            <a:r>
              <a:rPr sz="2900" spc="-5" dirty="0"/>
              <a:t>фібриляції</a:t>
            </a:r>
            <a:r>
              <a:rPr sz="2900" spc="-15" dirty="0"/>
              <a:t> </a:t>
            </a:r>
            <a:r>
              <a:rPr sz="2900" spc="-5" dirty="0"/>
              <a:t>передсердь</a:t>
            </a:r>
            <a:endParaRPr sz="29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67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75843" y="1538953"/>
            <a:ext cx="7823834" cy="461264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558165" indent="-534035">
              <a:lnSpc>
                <a:spcPct val="100000"/>
              </a:lnSpc>
              <a:spcBef>
                <a:spcPts val="440"/>
              </a:spcBef>
              <a:buClr>
                <a:srgbClr val="B0B0B0"/>
              </a:buClr>
              <a:buSzPct val="89583"/>
              <a:buAutoNum type="arabicPeriod"/>
              <a:tabLst>
                <a:tab pos="558165" algn="l"/>
                <a:tab pos="558800" algn="l"/>
              </a:tabLst>
            </a:pP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spc="-30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24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18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400" b="1" spc="-37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35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60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400" b="1" spc="-120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х</a:t>
            </a:r>
            <a:r>
              <a:rPr sz="2400" b="1" spc="-3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120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ння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х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330" dirty="0">
                <a:solidFill>
                  <a:srgbClr val="FF0000"/>
                </a:solidFill>
                <a:latin typeface="Arial"/>
                <a:cs typeface="Arial"/>
              </a:rPr>
              <a:t>зу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б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ц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endParaRPr sz="2400">
              <a:latin typeface="Arial"/>
              <a:cs typeface="Arial"/>
            </a:endParaRPr>
          </a:p>
          <a:p>
            <a:pPr marL="558165" marR="607695" indent="-534035">
              <a:lnSpc>
                <a:spcPts val="2590"/>
              </a:lnSpc>
              <a:spcBef>
                <a:spcPts val="665"/>
              </a:spcBef>
              <a:buClr>
                <a:srgbClr val="B0B0B0"/>
              </a:buClr>
              <a:buSzPct val="89583"/>
              <a:buAutoNum type="arabicPeriod"/>
              <a:tabLst>
                <a:tab pos="558165" algn="l"/>
                <a:tab pos="558800" algn="l"/>
              </a:tabLst>
            </a:pP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іс</a:t>
            </a:r>
            <a:r>
              <a:rPr sz="2400" b="1" spc="-26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ь</a:t>
            </a:r>
            <a:r>
              <a:rPr sz="2400" b="1" spc="-34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33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40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r>
              <a:rPr sz="2400" b="1" spc="-260" dirty="0">
                <a:solidFill>
                  <a:srgbClr val="FF33CC"/>
                </a:solidFill>
                <a:latin typeface="Arial"/>
                <a:cs typeface="Arial"/>
              </a:rPr>
              <a:t>г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400" b="1" spc="-4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325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ь</a:t>
            </a:r>
            <a:r>
              <a:rPr sz="2400" b="1" spc="-24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60" dirty="0">
                <a:solidFill>
                  <a:srgbClr val="FF33CC"/>
                </a:solidFill>
                <a:latin typeface="Arial"/>
                <a:cs typeface="Arial"/>
              </a:rPr>
              <a:t>г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38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се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ц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4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г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39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ци</a:t>
            </a:r>
            <a:r>
              <a:rPr sz="2400" b="1" spc="-245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у  </a:t>
            </a:r>
            <a:r>
              <a:rPr sz="2400" b="1" spc="-260" dirty="0">
                <a:solidFill>
                  <a:srgbClr val="FF33CC"/>
                </a:solidFill>
                <a:latin typeface="Arial"/>
                <a:cs typeface="Arial"/>
              </a:rPr>
              <a:t>ха</a:t>
            </a:r>
            <a:r>
              <a:rPr sz="2400" b="1" spc="-34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4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400" b="1" spc="-220" dirty="0">
                <a:solidFill>
                  <a:srgbClr val="FF33CC"/>
                </a:solidFill>
                <a:latin typeface="Arial"/>
                <a:cs typeface="Arial"/>
              </a:rPr>
              <a:t>ч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ни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х</a:t>
            </a:r>
            <a:r>
              <a:rPr sz="2400" b="1" spc="5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іб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х</a:t>
            </a:r>
            <a:r>
              <a:rPr sz="2400" b="1" spc="-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х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ви</a:t>
            </a:r>
            <a:r>
              <a:rPr sz="2400" b="1" spc="-26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2400" b="1" spc="-4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5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,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04" dirty="0">
                <a:solidFill>
                  <a:srgbClr val="FF33CC"/>
                </a:solidFill>
                <a:latin typeface="Arial"/>
                <a:cs typeface="Arial"/>
              </a:rPr>
              <a:t>я</a:t>
            </a:r>
            <a:r>
              <a:rPr sz="2400" b="1" spc="-195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3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340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375" dirty="0">
                <a:solidFill>
                  <a:srgbClr val="FF33CC"/>
                </a:solidFill>
                <a:latin typeface="Arial"/>
                <a:cs typeface="Arial"/>
              </a:rPr>
              <a:t>ю</a:t>
            </a:r>
            <a:r>
              <a:rPr sz="2400" b="1" spc="-31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ь</a:t>
            </a:r>
            <a:r>
              <a:rPr sz="2400" b="1" spc="-3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2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15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210" dirty="0">
                <a:solidFill>
                  <a:srgbClr val="FF33CC"/>
                </a:solidFill>
                <a:latin typeface="Arial"/>
                <a:cs typeface="Arial"/>
              </a:rPr>
              <a:t>з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400" b="1" spc="-3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375" dirty="0">
                <a:solidFill>
                  <a:srgbClr val="FF33CC"/>
                </a:solidFill>
                <a:latin typeface="Arial"/>
                <a:cs typeface="Arial"/>
              </a:rPr>
              <a:t>ф</a:t>
            </a:r>
            <a:r>
              <a:rPr sz="2400" b="1" spc="-31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340" dirty="0">
                <a:solidFill>
                  <a:srgbClr val="FF33CC"/>
                </a:solidFill>
                <a:latin typeface="Arial"/>
                <a:cs typeface="Arial"/>
              </a:rPr>
              <a:t>рм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400" b="1" spc="-34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65" dirty="0">
                <a:solidFill>
                  <a:srgbClr val="FF33CC"/>
                </a:solidFill>
                <a:latin typeface="Arial"/>
                <a:cs typeface="Arial"/>
              </a:rPr>
              <a:t>та  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амплітуду.</a:t>
            </a:r>
            <a:endParaRPr sz="2400">
              <a:latin typeface="Arial"/>
              <a:cs typeface="Arial"/>
            </a:endParaRPr>
          </a:p>
          <a:p>
            <a:pPr marL="558165">
              <a:lnSpc>
                <a:spcPts val="2440"/>
              </a:lnSpc>
            </a:pPr>
            <a:r>
              <a:rPr sz="2400" b="1" spc="-200" dirty="0">
                <a:solidFill>
                  <a:srgbClr val="FF33CC"/>
                </a:solidFill>
                <a:latin typeface="Arial"/>
                <a:cs typeface="Arial"/>
              </a:rPr>
              <a:t>Хвилі</a:t>
            </a:r>
            <a:r>
              <a:rPr sz="2400" b="1" spc="-3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f</a:t>
            </a:r>
            <a:r>
              <a:rPr sz="2400" b="1" spc="-240" dirty="0">
                <a:solidFill>
                  <a:srgbClr val="FF33CC"/>
                </a:solidFill>
                <a:latin typeface="Arial"/>
                <a:cs typeface="Arial"/>
              </a:rPr>
              <a:t> краще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реєструються</a:t>
            </a:r>
            <a:r>
              <a:rPr sz="2400" b="1" spc="-29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3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відведеннях</a:t>
            </a:r>
            <a:r>
              <a:rPr sz="2400" b="1" spc="-2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185" dirty="0">
                <a:solidFill>
                  <a:srgbClr val="FF33CC"/>
                </a:solidFill>
                <a:latin typeface="Arial"/>
                <a:cs typeface="Arial"/>
              </a:rPr>
              <a:t>V1,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180" dirty="0">
                <a:solidFill>
                  <a:srgbClr val="FF33CC"/>
                </a:solidFill>
                <a:latin typeface="Arial"/>
                <a:cs typeface="Arial"/>
              </a:rPr>
              <a:t>V2,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FF33CC"/>
                </a:solidFill>
                <a:latin typeface="Arial"/>
                <a:cs typeface="Arial"/>
              </a:rPr>
              <a:t>II,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FF33CC"/>
                </a:solidFill>
                <a:latin typeface="Arial"/>
                <a:cs typeface="Arial"/>
              </a:rPr>
              <a:t>III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125" dirty="0">
                <a:solidFill>
                  <a:srgbClr val="FF33CC"/>
                </a:solidFill>
                <a:latin typeface="Arial"/>
                <a:cs typeface="Arial"/>
              </a:rPr>
              <a:t>та</a:t>
            </a:r>
            <a:endParaRPr sz="2400">
              <a:latin typeface="Arial"/>
              <a:cs typeface="Arial"/>
            </a:endParaRPr>
          </a:p>
          <a:p>
            <a:pPr marL="558165">
              <a:lnSpc>
                <a:spcPts val="2735"/>
              </a:lnSpc>
            </a:pP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aVF.</a:t>
            </a:r>
            <a:endParaRPr sz="2400">
              <a:latin typeface="Arial"/>
              <a:cs typeface="Arial"/>
            </a:endParaRPr>
          </a:p>
          <a:p>
            <a:pPr marL="445770" marR="563245" indent="-433705">
              <a:lnSpc>
                <a:spcPts val="2590"/>
              </a:lnSpc>
              <a:spcBef>
                <a:spcPts val="550"/>
              </a:spcBef>
              <a:buClr>
                <a:srgbClr val="FF33CC"/>
              </a:buClr>
              <a:buAutoNum type="arabicPeriod" startAt="3"/>
              <a:tabLst>
                <a:tab pos="445134" algn="l"/>
                <a:tab pos="446405" algn="l"/>
              </a:tabLst>
            </a:pPr>
            <a:r>
              <a:rPr sz="2400" b="1" spc="-32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6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185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2400" b="1" spc="-35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рн</a:t>
            </a:r>
            <a:r>
              <a:rPr sz="2400" b="1" spc="-19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18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2400" b="1" spc="-2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325" dirty="0">
                <a:solidFill>
                  <a:srgbClr val="FF0000"/>
                </a:solidFill>
                <a:latin typeface="Arial"/>
                <a:cs typeface="Arial"/>
              </a:rPr>
              <a:t>ш</a:t>
            </a:r>
            <a:r>
              <a:rPr sz="2400" b="1" spc="-30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spc="-35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30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34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ко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ви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х</a:t>
            </a:r>
            <a:r>
              <a:rPr sz="2400" b="1" spc="-2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ко</a:t>
            </a:r>
            <a:r>
              <a:rPr sz="2400" b="1" spc="-36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2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400" b="1" spc="-18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4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335" dirty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sz="2400" b="1" spc="-35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400" b="1" spc="-4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—  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ви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ь</a:t>
            </a:r>
            <a:r>
              <a:rPr sz="2400" b="1" spc="-28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й</a:t>
            </a:r>
            <a:r>
              <a:rPr sz="2400" b="1" spc="-3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ш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400" b="1" spc="-330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34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ч</a:t>
            </a:r>
            <a:r>
              <a:rPr sz="2400" b="1" spc="-290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400" b="1" spc="-26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ви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й</a:t>
            </a:r>
            <a:r>
              <a:rPr sz="2400" b="1" spc="-3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400" b="1" spc="-290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400" b="1" spc="-35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00" dirty="0">
                <a:solidFill>
                  <a:srgbClr val="FF33CC"/>
                </a:solidFill>
                <a:latin typeface="Arial"/>
                <a:cs typeface="Arial"/>
              </a:rPr>
              <a:t>(</a:t>
            </a:r>
            <a:r>
              <a:rPr sz="2400" b="1" spc="-19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190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з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з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3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10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04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400" b="1" spc="-215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210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400" b="1" spc="-240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ю  </a:t>
            </a:r>
            <a:r>
              <a:rPr sz="2400" b="1" spc="-225" dirty="0">
                <a:solidFill>
                  <a:srgbClr val="FF33CC"/>
                </a:solidFill>
                <a:latin typeface="Arial"/>
                <a:cs typeface="Arial"/>
              </a:rPr>
              <a:t>інтервали</a:t>
            </a:r>
            <a:r>
              <a:rPr sz="2400" b="1" spc="-3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190" dirty="0">
                <a:solidFill>
                  <a:srgbClr val="FF33CC"/>
                </a:solidFill>
                <a:latin typeface="Arial"/>
                <a:cs typeface="Arial"/>
              </a:rPr>
              <a:t>R–R).</a:t>
            </a:r>
            <a:endParaRPr sz="2400">
              <a:latin typeface="Arial"/>
              <a:cs typeface="Arial"/>
            </a:endParaRPr>
          </a:p>
          <a:p>
            <a:pPr marL="442595" marR="5080" indent="-430530">
              <a:lnSpc>
                <a:spcPct val="90300"/>
              </a:lnSpc>
              <a:spcBef>
                <a:spcPts val="560"/>
              </a:spcBef>
              <a:buAutoNum type="arabicPeriod" startAt="3"/>
              <a:tabLst>
                <a:tab pos="442595" algn="l"/>
                <a:tab pos="443230" algn="l"/>
              </a:tabLst>
            </a:pPr>
            <a:r>
              <a:rPr sz="2400" b="1" spc="-220" dirty="0">
                <a:solidFill>
                  <a:srgbClr val="FF33CC"/>
                </a:solidFill>
                <a:latin typeface="Arial"/>
                <a:cs typeface="Arial"/>
              </a:rPr>
              <a:t>Наявність</a:t>
            </a:r>
            <a:r>
              <a:rPr sz="2400" b="1" spc="-3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комплексів</a:t>
            </a:r>
            <a:r>
              <a:rPr sz="2400" b="1" spc="-4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00" dirty="0">
                <a:solidFill>
                  <a:srgbClr val="FF33CC"/>
                </a:solidFill>
                <a:latin typeface="Arial"/>
                <a:cs typeface="Arial"/>
              </a:rPr>
              <a:t>QRS,</a:t>
            </a:r>
            <a:r>
              <a:rPr sz="2400" b="1" spc="-3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3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25" dirty="0">
                <a:solidFill>
                  <a:srgbClr val="FF33CC"/>
                </a:solidFill>
                <a:latin typeface="Arial"/>
                <a:cs typeface="Arial"/>
              </a:rPr>
              <a:t>більшості</a:t>
            </a:r>
            <a:r>
              <a:rPr sz="2400" b="1" spc="-3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15" dirty="0">
                <a:solidFill>
                  <a:srgbClr val="FF33CC"/>
                </a:solidFill>
                <a:latin typeface="Arial"/>
                <a:cs typeface="Arial"/>
              </a:rPr>
              <a:t>випадків</a:t>
            </a:r>
            <a:r>
              <a:rPr sz="2400" b="1" spc="-34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135" dirty="0">
                <a:solidFill>
                  <a:srgbClr val="FF33CC"/>
                </a:solidFill>
                <a:latin typeface="Arial"/>
                <a:cs typeface="Arial"/>
              </a:rPr>
              <a:t>які</a:t>
            </a:r>
            <a:r>
              <a:rPr sz="2400" b="1" spc="-3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65" dirty="0">
                <a:solidFill>
                  <a:srgbClr val="FF33CC"/>
                </a:solidFill>
                <a:latin typeface="Arial"/>
                <a:cs typeface="Arial"/>
              </a:rPr>
              <a:t>мають </a:t>
            </a:r>
            <a:r>
              <a:rPr sz="2400" b="1" spc="-65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нормальний 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незмінений </a:t>
            </a:r>
            <a:r>
              <a:rPr sz="2400" b="1" spc="-240" dirty="0">
                <a:solidFill>
                  <a:srgbClr val="FF0000"/>
                </a:solidFill>
                <a:latin typeface="Arial"/>
                <a:cs typeface="Arial"/>
              </a:rPr>
              <a:t>вигляд </a:t>
            </a:r>
            <a:r>
              <a:rPr sz="2400" b="1" spc="-160" dirty="0">
                <a:solidFill>
                  <a:srgbClr val="FF33CC"/>
                </a:solidFill>
                <a:latin typeface="Arial"/>
                <a:cs typeface="Arial"/>
              </a:rPr>
              <a:t>без 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деформації </a:t>
            </a:r>
            <a:r>
              <a:rPr sz="2400" b="1" spc="-240" dirty="0">
                <a:solidFill>
                  <a:srgbClr val="FF33CC"/>
                </a:solidFill>
                <a:latin typeface="Arial"/>
                <a:cs typeface="Arial"/>
              </a:rPr>
              <a:t>та 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розширення, </a:t>
            </a:r>
            <a:r>
              <a:rPr sz="2400" b="1" spc="-180" dirty="0">
                <a:solidFill>
                  <a:srgbClr val="FF33CC"/>
                </a:solidFill>
                <a:latin typeface="Arial"/>
                <a:cs typeface="Arial"/>
              </a:rPr>
              <a:t>але 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мають </a:t>
            </a:r>
            <a:r>
              <a:rPr sz="2400" b="1" spc="-175" dirty="0">
                <a:solidFill>
                  <a:srgbClr val="FF0000"/>
                </a:solidFill>
                <a:latin typeface="Arial"/>
                <a:cs typeface="Arial"/>
              </a:rPr>
              <a:t>різну 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форму </a:t>
            </a:r>
            <a:r>
              <a:rPr sz="2400" b="1" spc="-185" dirty="0">
                <a:solidFill>
                  <a:srgbClr val="FF0000"/>
                </a:solidFill>
                <a:latin typeface="Arial"/>
                <a:cs typeface="Arial"/>
              </a:rPr>
              <a:t>при 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кожному 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скороченні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6168" rIns="0" bIns="0" rtlCol="0">
            <a:spAutoFit/>
          </a:bodyPr>
          <a:lstStyle/>
          <a:p>
            <a:pPr marL="34290" marR="508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ЕКГ </a:t>
            </a:r>
            <a:r>
              <a:rPr spc="-5" dirty="0"/>
              <a:t>при </a:t>
            </a:r>
            <a:r>
              <a:rPr spc="-10" dirty="0"/>
              <a:t>тахісистолічній </a:t>
            </a:r>
            <a:r>
              <a:rPr dirty="0"/>
              <a:t>(а) </a:t>
            </a:r>
            <a:r>
              <a:rPr spc="5" dirty="0"/>
              <a:t>та </a:t>
            </a:r>
            <a:r>
              <a:rPr spc="-5" dirty="0"/>
              <a:t>брадисистолічній </a:t>
            </a:r>
            <a:r>
              <a:rPr dirty="0"/>
              <a:t>(б) </a:t>
            </a:r>
            <a:r>
              <a:rPr spc="-610" dirty="0"/>
              <a:t> </a:t>
            </a:r>
            <a:r>
              <a:rPr spc="-5" dirty="0"/>
              <a:t>формах</a:t>
            </a:r>
            <a:r>
              <a:rPr spc="-25" dirty="0"/>
              <a:t> </a:t>
            </a:r>
            <a:r>
              <a:rPr spc="-10" dirty="0"/>
              <a:t>миготіння</a:t>
            </a:r>
            <a:r>
              <a:rPr spc="-50" dirty="0"/>
              <a:t> </a:t>
            </a:r>
            <a:r>
              <a:rPr spc="-10" dirty="0"/>
              <a:t>(фібриляції)</a:t>
            </a:r>
            <a:r>
              <a:rPr spc="-15" dirty="0"/>
              <a:t> </a:t>
            </a:r>
            <a:r>
              <a:rPr spc="-10" dirty="0"/>
              <a:t>передсердь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75232" y="2115311"/>
            <a:ext cx="6339840" cy="3118485"/>
            <a:chOff x="1475232" y="2115311"/>
            <a:chExt cx="6339840" cy="31184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1432" y="2115311"/>
              <a:ext cx="6263640" cy="30419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232" y="2191511"/>
              <a:ext cx="6263640" cy="304190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68</a:t>
            </a:fld>
            <a:endParaRPr spc="5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7075" y="366725"/>
            <a:ext cx="5302250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5" dirty="0"/>
              <a:t>ЕКГ</a:t>
            </a:r>
            <a:r>
              <a:rPr sz="2900" spc="-45" dirty="0"/>
              <a:t> </a:t>
            </a:r>
            <a:r>
              <a:rPr sz="2900" dirty="0"/>
              <a:t>при</a:t>
            </a:r>
            <a:r>
              <a:rPr sz="2900" spc="-40" dirty="0"/>
              <a:t> </a:t>
            </a:r>
            <a:r>
              <a:rPr sz="2900" spc="-5" dirty="0"/>
              <a:t>фібриляції</a:t>
            </a:r>
            <a:r>
              <a:rPr sz="2900" dirty="0"/>
              <a:t> </a:t>
            </a:r>
            <a:r>
              <a:rPr sz="2900" spc="-5" dirty="0"/>
              <a:t>передсердь</a:t>
            </a:r>
            <a:endParaRPr sz="2900"/>
          </a:p>
        </p:txBody>
      </p:sp>
      <p:grpSp>
        <p:nvGrpSpPr>
          <p:cNvPr id="3" name="object 3"/>
          <p:cNvGrpSpPr/>
          <p:nvPr/>
        </p:nvGrpSpPr>
        <p:grpSpPr>
          <a:xfrm>
            <a:off x="1188719" y="1847088"/>
            <a:ext cx="7202805" cy="2950845"/>
            <a:chOff x="1188719" y="1847088"/>
            <a:chExt cx="7202805" cy="29508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1871" y="1847088"/>
              <a:ext cx="7129272" cy="28742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719" y="1926336"/>
              <a:ext cx="7129272" cy="2871216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258567" y="5519928"/>
            <a:ext cx="5544820" cy="1042669"/>
            <a:chOff x="2258567" y="5519928"/>
            <a:chExt cx="5544820" cy="104266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8567" y="5519928"/>
              <a:ext cx="710183" cy="6766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6415" y="5519928"/>
              <a:ext cx="707135" cy="6766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74847" y="5519928"/>
              <a:ext cx="4828032" cy="6766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4287" y="5885688"/>
              <a:ext cx="722376" cy="6766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1279" y="5885688"/>
              <a:ext cx="710183" cy="6766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2759" y="5885688"/>
              <a:ext cx="4617720" cy="67665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436367" y="5604459"/>
            <a:ext cx="505015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 marR="5080" indent="-4889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33"/>
                </a:solidFill>
                <a:latin typeface="Verdana"/>
                <a:cs typeface="Verdana"/>
              </a:rPr>
              <a:t>а</a:t>
            </a:r>
            <a:r>
              <a:rPr sz="2400" b="1" spc="-2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990033"/>
                </a:solidFill>
                <a:latin typeface="Verdana"/>
                <a:cs typeface="Verdana"/>
              </a:rPr>
              <a:t>—</a:t>
            </a:r>
            <a:r>
              <a:rPr sz="2400" b="1" spc="-2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990033"/>
                </a:solidFill>
                <a:latin typeface="Verdana"/>
                <a:cs typeface="Verdana"/>
              </a:rPr>
              <a:t>великохвильова</a:t>
            </a:r>
            <a:r>
              <a:rPr sz="2400" b="1" spc="-9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990033"/>
                </a:solidFill>
                <a:latin typeface="Verdana"/>
                <a:cs typeface="Verdana"/>
              </a:rPr>
              <a:t>форма; </a:t>
            </a:r>
            <a:r>
              <a:rPr sz="2400" b="1" spc="-80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990033"/>
                </a:solidFill>
                <a:latin typeface="Verdana"/>
                <a:cs typeface="Verdana"/>
              </a:rPr>
              <a:t>б</a:t>
            </a:r>
            <a:r>
              <a:rPr sz="2400" b="1" spc="-35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990033"/>
                </a:solidFill>
                <a:latin typeface="Verdana"/>
                <a:cs typeface="Verdana"/>
              </a:rPr>
              <a:t>—</a:t>
            </a:r>
            <a:r>
              <a:rPr sz="2400" b="1" spc="-2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990033"/>
                </a:solidFill>
                <a:latin typeface="Verdana"/>
                <a:cs typeface="Verdana"/>
              </a:rPr>
              <a:t>дрібнохвильова</a:t>
            </a:r>
            <a:r>
              <a:rPr sz="2400" b="1" spc="-20" dirty="0">
                <a:solidFill>
                  <a:srgbClr val="990033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990033"/>
                </a:solidFill>
                <a:latin typeface="Verdana"/>
                <a:cs typeface="Verdana"/>
              </a:rPr>
              <a:t>форма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69</a:t>
            </a:fld>
            <a:endParaRPr spc="5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324434"/>
            <a:ext cx="6864984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ЕКГ-ознаки</a:t>
            </a:r>
            <a:r>
              <a:rPr sz="3400" spc="-80" dirty="0"/>
              <a:t> </a:t>
            </a:r>
            <a:r>
              <a:rPr sz="3400" spc="-5" dirty="0"/>
              <a:t>тріпотіння</a:t>
            </a:r>
            <a:r>
              <a:rPr sz="3400" spc="-70" dirty="0"/>
              <a:t> </a:t>
            </a:r>
            <a:r>
              <a:rPr sz="3400" spc="-5" dirty="0"/>
              <a:t>передсердь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70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75843" y="1507058"/>
            <a:ext cx="7946390" cy="350202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04800" marR="5080" indent="-292735">
              <a:lnSpc>
                <a:spcPct val="90000"/>
              </a:lnSpc>
              <a:spcBef>
                <a:spcPts val="390"/>
              </a:spcBef>
              <a:buAutoNum type="arabicPeriod"/>
              <a:tabLst>
                <a:tab pos="305435" algn="l"/>
              </a:tabLst>
            </a:pP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Наявність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20" dirty="0">
                <a:solidFill>
                  <a:srgbClr val="FF33CC"/>
                </a:solidFill>
                <a:latin typeface="Microsoft Sans Serif"/>
                <a:cs typeface="Microsoft Sans Serif"/>
              </a:rPr>
              <a:t>на</a:t>
            </a:r>
            <a:r>
              <a:rPr sz="2400" spc="-31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ЕКГ</a:t>
            </a:r>
            <a:r>
              <a:rPr sz="2400" spc="-434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04" dirty="0">
                <a:solidFill>
                  <a:srgbClr val="FF33CC"/>
                </a:solidFill>
                <a:latin typeface="Microsoft Sans Serif"/>
                <a:cs typeface="Microsoft Sans Serif"/>
              </a:rPr>
              <a:t>частих</a:t>
            </a:r>
            <a:r>
              <a:rPr sz="2400" spc="-30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50" dirty="0">
                <a:solidFill>
                  <a:srgbClr val="FF33CC"/>
                </a:solidFill>
                <a:latin typeface="Microsoft Sans Serif"/>
                <a:cs typeface="Microsoft Sans Serif"/>
              </a:rPr>
              <a:t>(</a:t>
            </a:r>
            <a:r>
              <a:rPr sz="2400" spc="-150" dirty="0">
                <a:solidFill>
                  <a:srgbClr val="FF0000"/>
                </a:solidFill>
                <a:latin typeface="Microsoft Sans Serif"/>
                <a:cs typeface="Microsoft Sans Serif"/>
              </a:rPr>
              <a:t>до</a:t>
            </a:r>
            <a:r>
              <a:rPr sz="2400" spc="-2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125" dirty="0">
                <a:solidFill>
                  <a:srgbClr val="FF0000"/>
                </a:solidFill>
                <a:latin typeface="Microsoft Sans Serif"/>
                <a:cs typeface="Microsoft Sans Serif"/>
              </a:rPr>
              <a:t>200–400</a:t>
            </a:r>
            <a:r>
              <a:rPr sz="2400" spc="-2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135" dirty="0">
                <a:solidFill>
                  <a:srgbClr val="FF0000"/>
                </a:solidFill>
                <a:latin typeface="Microsoft Sans Serif"/>
                <a:cs typeface="Microsoft Sans Serif"/>
              </a:rPr>
              <a:t>за</a:t>
            </a:r>
            <a:r>
              <a:rPr sz="2400" spc="-3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140" dirty="0">
                <a:solidFill>
                  <a:srgbClr val="FF0000"/>
                </a:solidFill>
                <a:latin typeface="Microsoft Sans Serif"/>
                <a:cs typeface="Microsoft Sans Serif"/>
              </a:rPr>
              <a:t>хв</a:t>
            </a:r>
            <a:r>
              <a:rPr sz="2400" spc="-140" dirty="0">
                <a:solidFill>
                  <a:srgbClr val="FF33CC"/>
                </a:solidFill>
                <a:latin typeface="Microsoft Sans Serif"/>
                <a:cs typeface="Microsoft Sans Serif"/>
              </a:rPr>
              <a:t>.),</a:t>
            </a:r>
            <a:r>
              <a:rPr sz="2400" spc="-26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00" dirty="0">
                <a:solidFill>
                  <a:srgbClr val="FF0000"/>
                </a:solidFill>
                <a:latin typeface="Microsoft Sans Serif"/>
                <a:cs typeface="Microsoft Sans Serif"/>
              </a:rPr>
              <a:t>регулярних</a:t>
            </a:r>
            <a:r>
              <a:rPr sz="2400" spc="-200" dirty="0">
                <a:solidFill>
                  <a:srgbClr val="FF33CC"/>
                </a:solidFill>
                <a:latin typeface="Microsoft Sans Serif"/>
                <a:cs typeface="Microsoft Sans Serif"/>
              </a:rPr>
              <a:t>,</a:t>
            </a:r>
            <a:r>
              <a:rPr sz="2400" spc="-36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65" dirty="0">
                <a:solidFill>
                  <a:srgbClr val="FF33CC"/>
                </a:solidFill>
                <a:latin typeface="Microsoft Sans Serif"/>
                <a:cs typeface="Microsoft Sans Serif"/>
              </a:rPr>
              <a:t>схожих </a:t>
            </a:r>
            <a:r>
              <a:rPr sz="2400" spc="-26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95" dirty="0">
                <a:solidFill>
                  <a:srgbClr val="FF33CC"/>
                </a:solidFill>
                <a:latin typeface="Microsoft Sans Serif"/>
                <a:cs typeface="Microsoft Sans Serif"/>
              </a:rPr>
              <a:t>одиннаоднихпередсердниххвиль</a:t>
            </a:r>
            <a:r>
              <a:rPr sz="2400" spc="-204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95" dirty="0">
                <a:solidFill>
                  <a:srgbClr val="FF33CC"/>
                </a:solidFill>
                <a:latin typeface="Microsoft Sans Serif"/>
                <a:cs typeface="Microsoft Sans Serif"/>
              </a:rPr>
              <a:t>F,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які</a:t>
            </a:r>
            <a:r>
              <a:rPr sz="2400" spc="-18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29" dirty="0">
                <a:solidFill>
                  <a:srgbClr val="FF33CC"/>
                </a:solidFill>
                <a:latin typeface="Microsoft Sans Serif"/>
                <a:cs typeface="Microsoft Sans Serif"/>
              </a:rPr>
              <a:t>маютьхарактерну 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15" dirty="0">
                <a:solidFill>
                  <a:srgbClr val="FF0000"/>
                </a:solidFill>
                <a:latin typeface="Microsoft Sans Serif"/>
                <a:cs typeface="Microsoft Sans Serif"/>
              </a:rPr>
              <a:t>пилоподібну</a:t>
            </a:r>
            <a:r>
              <a:rPr sz="2400" spc="-3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235" dirty="0">
                <a:solidFill>
                  <a:srgbClr val="FF0000"/>
                </a:solidFill>
                <a:latin typeface="Microsoft Sans Serif"/>
                <a:cs typeface="Microsoft Sans Serif"/>
              </a:rPr>
              <a:t>форму</a:t>
            </a:r>
            <a:r>
              <a:rPr sz="2400" spc="-3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200" dirty="0">
                <a:solidFill>
                  <a:srgbClr val="FF33CC"/>
                </a:solidFill>
                <a:latin typeface="Microsoft Sans Serif"/>
                <a:cs typeface="Microsoft Sans Serif"/>
              </a:rPr>
              <a:t>(відведення</a:t>
            </a:r>
            <a:r>
              <a:rPr sz="2400" spc="-409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80" dirty="0">
                <a:solidFill>
                  <a:srgbClr val="FF33CC"/>
                </a:solidFill>
                <a:latin typeface="Microsoft Sans Serif"/>
                <a:cs typeface="Microsoft Sans Serif"/>
              </a:rPr>
              <a:t>II,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90" dirty="0">
                <a:solidFill>
                  <a:srgbClr val="FF33CC"/>
                </a:solidFill>
                <a:latin typeface="Microsoft Sans Serif"/>
                <a:cs typeface="Microsoft Sans Serif"/>
              </a:rPr>
              <a:t>III,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80" dirty="0">
                <a:solidFill>
                  <a:srgbClr val="FF33CC"/>
                </a:solidFill>
                <a:latin typeface="Microsoft Sans Serif"/>
                <a:cs typeface="Microsoft Sans Serif"/>
              </a:rPr>
              <a:t>aVF,</a:t>
            </a:r>
            <a:r>
              <a:rPr sz="2400" spc="-30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45" dirty="0">
                <a:solidFill>
                  <a:srgbClr val="FF33CC"/>
                </a:solidFill>
                <a:latin typeface="Microsoft Sans Serif"/>
                <a:cs typeface="Microsoft Sans Serif"/>
              </a:rPr>
              <a:t>V1,</a:t>
            </a:r>
            <a:r>
              <a:rPr sz="2400" spc="-34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65" dirty="0">
                <a:solidFill>
                  <a:srgbClr val="FF33CC"/>
                </a:solidFill>
                <a:latin typeface="Microsoft Sans Serif"/>
                <a:cs typeface="Microsoft Sans Serif"/>
              </a:rPr>
              <a:t>V2).</a:t>
            </a:r>
            <a:endParaRPr sz="2400">
              <a:latin typeface="Microsoft Sans Serif"/>
              <a:cs typeface="Microsoft Sans Serif"/>
            </a:endParaRPr>
          </a:p>
          <a:p>
            <a:pPr marL="304800" marR="718820" indent="-292735">
              <a:lnSpc>
                <a:spcPct val="89200"/>
              </a:lnSpc>
              <a:spcBef>
                <a:spcPts val="625"/>
              </a:spcBef>
              <a:buAutoNum type="arabicPeriod"/>
              <a:tabLst>
                <a:tab pos="305435" algn="l"/>
              </a:tabLst>
            </a:pP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В</a:t>
            </a:r>
            <a:r>
              <a:rPr sz="2400" spc="-36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б</a:t>
            </a: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і</a:t>
            </a:r>
            <a:r>
              <a:rPr sz="2400" spc="-220" dirty="0">
                <a:solidFill>
                  <a:srgbClr val="FF33CC"/>
                </a:solidFill>
                <a:latin typeface="Microsoft Sans Serif"/>
                <a:cs typeface="Microsoft Sans Serif"/>
              </a:rPr>
              <a:t>л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ьш</a:t>
            </a:r>
            <a:r>
              <a:rPr sz="2400" spc="-210" dirty="0">
                <a:solidFill>
                  <a:srgbClr val="FF33CC"/>
                </a:solidFill>
                <a:latin typeface="Microsoft Sans Serif"/>
                <a:cs typeface="Microsoft Sans Serif"/>
              </a:rPr>
              <a:t>о</a:t>
            </a:r>
            <a:r>
              <a:rPr sz="2400" spc="-220" dirty="0">
                <a:solidFill>
                  <a:srgbClr val="FF33CC"/>
                </a:solidFill>
                <a:latin typeface="Microsoft Sans Serif"/>
                <a:cs typeface="Microsoft Sans Serif"/>
              </a:rPr>
              <a:t>с</a:t>
            </a: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т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і</a:t>
            </a:r>
            <a:r>
              <a:rPr sz="2400" spc="-27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в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па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д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кі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в</a:t>
            </a:r>
            <a:r>
              <a:rPr sz="2400" spc="-35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з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б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ер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і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г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а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єт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ь</a:t>
            </a:r>
            <a:r>
              <a:rPr sz="2400" spc="-220" dirty="0">
                <a:solidFill>
                  <a:srgbClr val="FF33CC"/>
                </a:solidFill>
                <a:latin typeface="Microsoft Sans Serif"/>
                <a:cs typeface="Microsoft Sans Serif"/>
              </a:rPr>
              <a:t>с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я</a:t>
            </a:r>
            <a:r>
              <a:rPr sz="2400" spc="-18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35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пра</a:t>
            </a:r>
            <a:r>
              <a:rPr sz="2400" spc="-245" dirty="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sz="2400" spc="-240" dirty="0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r>
              <a:rPr sz="2400" spc="-245" dirty="0">
                <a:solidFill>
                  <a:srgbClr val="FF0000"/>
                </a:solidFill>
                <a:latin typeface="Microsoft Sans Serif"/>
                <a:cs typeface="Microsoft Sans Serif"/>
              </a:rPr>
              <a:t>л</a:t>
            </a:r>
            <a:r>
              <a:rPr sz="2400" spc="-250" dirty="0">
                <a:solidFill>
                  <a:srgbClr val="FF0000"/>
                </a:solidFill>
                <a:latin typeface="Microsoft Sans Serif"/>
                <a:cs typeface="Microsoft Sans Serif"/>
              </a:rPr>
              <a:t>ь</a:t>
            </a:r>
            <a:r>
              <a:rPr sz="2400" spc="-235" dirty="0">
                <a:solidFill>
                  <a:srgbClr val="FF0000"/>
                </a:solidFill>
                <a:latin typeface="Microsoft Sans Serif"/>
                <a:cs typeface="Microsoft Sans Serif"/>
              </a:rPr>
              <a:t>н</a:t>
            </a:r>
            <a:r>
              <a:rPr sz="2400" spc="-240" dirty="0">
                <a:solidFill>
                  <a:srgbClr val="FF0000"/>
                </a:solidFill>
                <a:latin typeface="Microsoft Sans Serif"/>
                <a:cs typeface="Microsoft Sans Serif"/>
              </a:rPr>
              <a:t>ий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,</a:t>
            </a:r>
            <a:r>
              <a:rPr sz="2400" spc="-29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235" dirty="0">
                <a:solidFill>
                  <a:srgbClr val="FF0000"/>
                </a:solidFill>
                <a:latin typeface="Microsoft Sans Serif"/>
                <a:cs typeface="Microsoft Sans Serif"/>
              </a:rPr>
              <a:t>ре</a:t>
            </a:r>
            <a:r>
              <a:rPr sz="2400" spc="-250" dirty="0">
                <a:solidFill>
                  <a:srgbClr val="FF0000"/>
                </a:solidFill>
                <a:latin typeface="Microsoft Sans Serif"/>
                <a:cs typeface="Microsoft Sans Serif"/>
              </a:rPr>
              <a:t>г</a:t>
            </a:r>
            <a:r>
              <a:rPr sz="2400" spc="-240" dirty="0">
                <a:solidFill>
                  <a:srgbClr val="FF0000"/>
                </a:solidFill>
                <a:latin typeface="Microsoft Sans Serif"/>
                <a:cs typeface="Microsoft Sans Serif"/>
              </a:rPr>
              <a:t>у</a:t>
            </a:r>
            <a:r>
              <a:rPr sz="2400" spc="-245" dirty="0">
                <a:solidFill>
                  <a:srgbClr val="FF0000"/>
                </a:solidFill>
                <a:latin typeface="Microsoft Sans Serif"/>
                <a:cs typeface="Microsoft Sans Serif"/>
              </a:rPr>
              <a:t>ля</a:t>
            </a:r>
            <a:r>
              <a:rPr sz="2400" spc="-235" dirty="0">
                <a:solidFill>
                  <a:srgbClr val="FF0000"/>
                </a:solidFill>
                <a:latin typeface="Microsoft Sans Serif"/>
                <a:cs typeface="Microsoft Sans Serif"/>
              </a:rPr>
              <a:t>рн</a:t>
            </a:r>
            <a:r>
              <a:rPr sz="2400" spc="-240" dirty="0">
                <a:solidFill>
                  <a:srgbClr val="FF0000"/>
                </a:solidFill>
                <a:latin typeface="Microsoft Sans Serif"/>
                <a:cs typeface="Microsoft Sans Serif"/>
              </a:rPr>
              <a:t>ий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340" dirty="0">
                <a:solidFill>
                  <a:srgbClr val="FF0000"/>
                </a:solidFill>
                <a:latin typeface="Microsoft Sans Serif"/>
                <a:cs typeface="Microsoft Sans Serif"/>
              </a:rPr>
              <a:t>ш</a:t>
            </a:r>
            <a:r>
              <a:rPr sz="2400" spc="-245" dirty="0">
                <a:solidFill>
                  <a:srgbClr val="FF0000"/>
                </a:solidFill>
                <a:latin typeface="Microsoft Sans Serif"/>
                <a:cs typeface="Microsoft Sans Serif"/>
              </a:rPr>
              <a:t>л</a:t>
            </a:r>
            <a:r>
              <a:rPr sz="2400" spc="-265" dirty="0">
                <a:solidFill>
                  <a:srgbClr val="FF0000"/>
                </a:solidFill>
                <a:latin typeface="Microsoft Sans Serif"/>
                <a:cs typeface="Microsoft Sans Serif"/>
              </a:rPr>
              <a:t>у</a:t>
            </a:r>
            <a:r>
              <a:rPr sz="2400" spc="-254" dirty="0">
                <a:solidFill>
                  <a:srgbClr val="FF0000"/>
                </a:solidFill>
                <a:latin typeface="Microsoft Sans Serif"/>
                <a:cs typeface="Microsoft Sans Serif"/>
              </a:rPr>
              <a:t>но</a:t>
            </a:r>
            <a:r>
              <a:rPr sz="2400" spc="-275" dirty="0">
                <a:solidFill>
                  <a:srgbClr val="FF0000"/>
                </a:solidFill>
                <a:latin typeface="Microsoft Sans Serif"/>
                <a:cs typeface="Microsoft Sans Serif"/>
              </a:rPr>
              <a:t>ч</a:t>
            </a:r>
            <a:r>
              <a:rPr sz="2400" spc="-265" dirty="0">
                <a:solidFill>
                  <a:srgbClr val="FF0000"/>
                </a:solidFill>
                <a:latin typeface="Microsoft Sans Serif"/>
                <a:cs typeface="Microsoft Sans Serif"/>
              </a:rPr>
              <a:t>к</a:t>
            </a:r>
            <a:r>
              <a:rPr sz="2400" spc="-254" dirty="0">
                <a:solidFill>
                  <a:srgbClr val="FF0000"/>
                </a:solidFill>
                <a:latin typeface="Microsoft Sans Serif"/>
                <a:cs typeface="Microsoft Sans Serif"/>
              </a:rPr>
              <a:t>о</a:t>
            </a:r>
            <a:r>
              <a:rPr sz="2400" spc="-270" dirty="0">
                <a:solidFill>
                  <a:srgbClr val="FF0000"/>
                </a:solidFill>
                <a:latin typeface="Microsoft Sans Serif"/>
                <a:cs typeface="Microsoft Sans Serif"/>
              </a:rPr>
              <a:t>ви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й</a:t>
            </a:r>
            <a:r>
              <a:rPr sz="2400" spc="-28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235" dirty="0">
                <a:solidFill>
                  <a:srgbClr val="FF0000"/>
                </a:solidFill>
                <a:latin typeface="Microsoft Sans Serif"/>
                <a:cs typeface="Microsoft Sans Serif"/>
              </a:rPr>
              <a:t>р</a:t>
            </a:r>
            <a:r>
              <a:rPr sz="2400" spc="-240" dirty="0">
                <a:solidFill>
                  <a:srgbClr val="FF0000"/>
                </a:solidFill>
                <a:latin typeface="Microsoft Sans Serif"/>
                <a:cs typeface="Microsoft Sans Serif"/>
              </a:rPr>
              <a:t>ит</a:t>
            </a:r>
            <a:r>
              <a:rPr sz="2400" spc="204" dirty="0">
                <a:solidFill>
                  <a:srgbClr val="FF0000"/>
                </a:solidFill>
                <a:latin typeface="Microsoft Sans Serif"/>
                <a:cs typeface="Microsoft Sans Serif"/>
              </a:rPr>
              <a:t>м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з</a:t>
            </a:r>
            <a:r>
              <a:rPr sz="2400" spc="-40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о</a:t>
            </a:r>
            <a:r>
              <a:rPr sz="2400" spc="-270" dirty="0">
                <a:solidFill>
                  <a:srgbClr val="FF33CC"/>
                </a:solidFill>
                <a:latin typeface="Microsoft Sans Serif"/>
                <a:cs typeface="Microsoft Sans Serif"/>
              </a:rPr>
              <a:t>д</a:t>
            </a:r>
            <a:r>
              <a:rPr sz="2400" spc="-254" dirty="0">
                <a:solidFill>
                  <a:srgbClr val="FF33CC"/>
                </a:solidFill>
                <a:latin typeface="Microsoft Sans Serif"/>
                <a:cs typeface="Microsoft Sans Serif"/>
              </a:rPr>
              <a:t>на</a:t>
            </a:r>
            <a:r>
              <a:rPr sz="2400" spc="-265" dirty="0">
                <a:solidFill>
                  <a:srgbClr val="FF33CC"/>
                </a:solidFill>
                <a:latin typeface="Microsoft Sans Serif"/>
                <a:cs typeface="Microsoft Sans Serif"/>
              </a:rPr>
              <a:t>к</a:t>
            </a:r>
            <a:r>
              <a:rPr sz="2400" spc="-254" dirty="0">
                <a:solidFill>
                  <a:srgbClr val="FF33CC"/>
                </a:solidFill>
                <a:latin typeface="Microsoft Sans Serif"/>
                <a:cs typeface="Microsoft Sans Serif"/>
              </a:rPr>
              <a:t>о</a:t>
            </a:r>
            <a:r>
              <a:rPr sz="2400" spc="-285" dirty="0">
                <a:solidFill>
                  <a:srgbClr val="FF33CC"/>
                </a:solidFill>
                <a:latin typeface="Microsoft Sans Serif"/>
                <a:cs typeface="Microsoft Sans Serif"/>
              </a:rPr>
              <a:t>в</a:t>
            </a:r>
            <a:r>
              <a:rPr sz="2400" spc="-265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spc="-325" dirty="0">
                <a:solidFill>
                  <a:srgbClr val="FF33CC"/>
                </a:solidFill>
                <a:latin typeface="Microsoft Sans Serif"/>
                <a:cs typeface="Microsoft Sans Serif"/>
              </a:rPr>
              <a:t>м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spc="-35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і</a:t>
            </a:r>
            <a:r>
              <a:rPr sz="2400" spc="-210" dirty="0">
                <a:solidFill>
                  <a:srgbClr val="FF33CC"/>
                </a:solidFill>
                <a:latin typeface="Microsoft Sans Serif"/>
                <a:cs typeface="Microsoft Sans Serif"/>
              </a:rPr>
              <a:t>н</a:t>
            </a: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т</a:t>
            </a:r>
            <a:r>
              <a:rPr sz="2400" spc="-210" dirty="0">
                <a:solidFill>
                  <a:srgbClr val="FF33CC"/>
                </a:solidFill>
                <a:latin typeface="Microsoft Sans Serif"/>
                <a:cs typeface="Microsoft Sans Serif"/>
              </a:rPr>
              <a:t>ер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в</a:t>
            </a:r>
            <a:r>
              <a:rPr sz="2400" spc="-260" dirty="0">
                <a:solidFill>
                  <a:srgbClr val="FF33CC"/>
                </a:solidFill>
                <a:latin typeface="Microsoft Sans Serif"/>
                <a:cs typeface="Microsoft Sans Serif"/>
              </a:rPr>
              <a:t>а</a:t>
            </a:r>
            <a:r>
              <a:rPr sz="2400" spc="-295" dirty="0">
                <a:solidFill>
                  <a:srgbClr val="FF33CC"/>
                </a:solidFill>
                <a:latin typeface="Microsoft Sans Serif"/>
                <a:cs typeface="Microsoft Sans Serif"/>
              </a:rPr>
              <a:t>л</a:t>
            </a:r>
            <a:r>
              <a:rPr sz="2400" spc="-280" dirty="0">
                <a:solidFill>
                  <a:srgbClr val="FF33CC"/>
                </a:solidFill>
                <a:latin typeface="Microsoft Sans Serif"/>
                <a:cs typeface="Microsoft Sans Serif"/>
              </a:rPr>
              <a:t>а</a:t>
            </a:r>
            <a:r>
              <a:rPr sz="2400" spc="-305" dirty="0">
                <a:solidFill>
                  <a:srgbClr val="FF33CC"/>
                </a:solidFill>
                <a:latin typeface="Microsoft Sans Serif"/>
                <a:cs typeface="Microsoft Sans Serif"/>
              </a:rPr>
              <a:t>м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spc="-32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70" dirty="0">
                <a:solidFill>
                  <a:srgbClr val="FF33CC"/>
                </a:solidFill>
                <a:latin typeface="Microsoft Sans Serif"/>
                <a:cs typeface="Microsoft Sans Serif"/>
              </a:rPr>
              <a:t>F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—</a:t>
            </a:r>
            <a:r>
              <a:rPr sz="2400" spc="-8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F</a:t>
            </a:r>
            <a:r>
              <a:rPr sz="2400" spc="-35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55" dirty="0">
                <a:solidFill>
                  <a:srgbClr val="FF33CC"/>
                </a:solidFill>
                <a:latin typeface="Microsoft Sans Serif"/>
                <a:cs typeface="Microsoft Sans Serif"/>
              </a:rPr>
              <a:t>(</a:t>
            </a:r>
            <a:r>
              <a:rPr sz="2400" spc="-265" dirty="0">
                <a:solidFill>
                  <a:srgbClr val="FF33CC"/>
                </a:solidFill>
                <a:latin typeface="Microsoft Sans Serif"/>
                <a:cs typeface="Microsoft Sans Serif"/>
              </a:rPr>
              <a:t>за  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виключенням </a:t>
            </a:r>
            <a:r>
              <a:rPr sz="2400" spc="-210" dirty="0">
                <a:solidFill>
                  <a:srgbClr val="FF33CC"/>
                </a:solidFill>
                <a:latin typeface="Microsoft Sans Serif"/>
                <a:cs typeface="Microsoft Sans Serif"/>
              </a:rPr>
              <a:t>випадків </a:t>
            </a: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зміни </a:t>
            </a:r>
            <a:r>
              <a:rPr sz="2400" spc="-204" dirty="0">
                <a:solidFill>
                  <a:srgbClr val="FF33CC"/>
                </a:solidFill>
                <a:latin typeface="Microsoft Sans Serif"/>
                <a:cs typeface="Microsoft Sans Serif"/>
              </a:rPr>
              <a:t>ступеня </a:t>
            </a:r>
            <a:r>
              <a:rPr sz="2400" spc="-210" dirty="0">
                <a:solidFill>
                  <a:srgbClr val="FF33CC"/>
                </a:solidFill>
                <a:latin typeface="Microsoft Sans Serif"/>
                <a:cs typeface="Microsoft Sans Serif"/>
              </a:rPr>
              <a:t>атріовентрикулярної </a:t>
            </a:r>
            <a:r>
              <a:rPr sz="2400" spc="-204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75" dirty="0">
                <a:solidFill>
                  <a:srgbClr val="FF33CC"/>
                </a:solidFill>
                <a:latin typeface="Microsoft Sans Serif"/>
                <a:cs typeface="Microsoft Sans Serif"/>
              </a:rPr>
              <a:t>б</a:t>
            </a:r>
            <a:r>
              <a:rPr sz="2400" spc="-270" dirty="0">
                <a:solidFill>
                  <a:srgbClr val="FF33CC"/>
                </a:solidFill>
                <a:latin typeface="Microsoft Sans Serif"/>
                <a:cs typeface="Microsoft Sans Serif"/>
              </a:rPr>
              <a:t>л</a:t>
            </a:r>
            <a:r>
              <a:rPr sz="2400" spc="-260" dirty="0">
                <a:solidFill>
                  <a:srgbClr val="FF33CC"/>
                </a:solidFill>
                <a:latin typeface="Microsoft Sans Serif"/>
                <a:cs typeface="Microsoft Sans Serif"/>
              </a:rPr>
              <a:t>о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к</a:t>
            </a:r>
            <a:r>
              <a:rPr sz="2400" spc="-260" dirty="0">
                <a:solidFill>
                  <a:srgbClr val="FF33CC"/>
                </a:solidFill>
                <a:latin typeface="Microsoft Sans Serif"/>
                <a:cs typeface="Microsoft Sans Serif"/>
              </a:rPr>
              <a:t>а</a:t>
            </a:r>
            <a:r>
              <a:rPr sz="2400" spc="-275" dirty="0">
                <a:solidFill>
                  <a:srgbClr val="FF33CC"/>
                </a:solidFill>
                <a:latin typeface="Microsoft Sans Serif"/>
                <a:cs typeface="Microsoft Sans Serif"/>
              </a:rPr>
              <a:t>д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spc="-35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в</a:t>
            </a:r>
            <a:r>
              <a:rPr sz="2400" spc="-30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80" dirty="0">
                <a:solidFill>
                  <a:srgbClr val="FF33CC"/>
                </a:solidFill>
                <a:latin typeface="Microsoft Sans Serif"/>
                <a:cs typeface="Microsoft Sans Serif"/>
              </a:rPr>
              <a:t>м</a:t>
            </a:r>
            <a:r>
              <a:rPr sz="2400" spc="-254" dirty="0">
                <a:solidFill>
                  <a:srgbClr val="FF33CC"/>
                </a:solidFill>
                <a:latin typeface="Microsoft Sans Serif"/>
                <a:cs typeface="Microsoft Sans Serif"/>
              </a:rPr>
              <a:t>о</a:t>
            </a:r>
            <a:r>
              <a:rPr sz="2400" spc="-280" dirty="0">
                <a:solidFill>
                  <a:srgbClr val="FF33CC"/>
                </a:solidFill>
                <a:latin typeface="Microsoft Sans Serif"/>
                <a:cs typeface="Microsoft Sans Serif"/>
              </a:rPr>
              <a:t>м</a:t>
            </a:r>
            <a:r>
              <a:rPr sz="2400" spc="-254" dirty="0">
                <a:solidFill>
                  <a:srgbClr val="FF33CC"/>
                </a:solidFill>
                <a:latin typeface="Microsoft Sans Serif"/>
                <a:cs typeface="Microsoft Sans Serif"/>
              </a:rPr>
              <a:t>ен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т</a:t>
            </a:r>
            <a:r>
              <a:rPr sz="2400" spc="-42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ре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єс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т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ра</a:t>
            </a:r>
            <a:r>
              <a:rPr sz="2400" spc="-260" dirty="0">
                <a:solidFill>
                  <a:srgbClr val="FF33CC"/>
                </a:solidFill>
                <a:latin typeface="Microsoft Sans Serif"/>
                <a:cs typeface="Microsoft Sans Serif"/>
              </a:rPr>
              <a:t>ц</a:t>
            </a:r>
            <a:r>
              <a:rPr sz="2400" spc="-120" dirty="0">
                <a:solidFill>
                  <a:srgbClr val="FF33CC"/>
                </a:solidFill>
                <a:latin typeface="Microsoft Sans Serif"/>
                <a:cs typeface="Microsoft Sans Serif"/>
              </a:rPr>
              <a:t>і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ї</a:t>
            </a:r>
            <a:r>
              <a:rPr sz="2400" spc="-3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380" dirty="0">
                <a:solidFill>
                  <a:srgbClr val="FF33CC"/>
                </a:solidFill>
                <a:latin typeface="Microsoft Sans Serif"/>
                <a:cs typeface="Microsoft Sans Serif"/>
              </a:rPr>
              <a:t>ЕК</a:t>
            </a:r>
            <a:r>
              <a:rPr sz="2400" spc="-285" dirty="0">
                <a:solidFill>
                  <a:srgbClr val="FF33CC"/>
                </a:solidFill>
                <a:latin typeface="Microsoft Sans Serif"/>
                <a:cs typeface="Microsoft Sans Serif"/>
              </a:rPr>
              <a:t>Г</a:t>
            </a:r>
            <a:r>
              <a:rPr sz="2400" spc="-180" dirty="0">
                <a:solidFill>
                  <a:srgbClr val="FF33CC"/>
                </a:solidFill>
                <a:latin typeface="Microsoft Sans Serif"/>
                <a:cs typeface="Microsoft Sans Serif"/>
              </a:rPr>
              <a:t>)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 marL="304800" marR="49530" indent="-292735">
              <a:lnSpc>
                <a:spcPct val="90500"/>
              </a:lnSpc>
              <a:spcBef>
                <a:spcPts val="590"/>
              </a:spcBef>
              <a:buAutoNum type="arabicPeriod"/>
              <a:tabLst>
                <a:tab pos="305435" algn="l"/>
              </a:tabLst>
            </a:pP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Наявність </a:t>
            </a:r>
            <a:r>
              <a:rPr sz="2400" spc="-220" dirty="0">
                <a:solidFill>
                  <a:srgbClr val="FF0000"/>
                </a:solidFill>
                <a:latin typeface="Microsoft Sans Serif"/>
                <a:cs typeface="Microsoft Sans Serif"/>
              </a:rPr>
              <a:t>нормальних, </a:t>
            </a:r>
            <a:r>
              <a:rPr sz="2400" spc="-215" dirty="0">
                <a:solidFill>
                  <a:srgbClr val="FF0000"/>
                </a:solidFill>
                <a:latin typeface="Microsoft Sans Serif"/>
                <a:cs typeface="Microsoft Sans Serif"/>
              </a:rPr>
              <a:t>незмінених </a:t>
            </a:r>
            <a:r>
              <a:rPr sz="2400" spc="-220" dirty="0">
                <a:solidFill>
                  <a:srgbClr val="FF0000"/>
                </a:solidFill>
                <a:latin typeface="Microsoft Sans Serif"/>
                <a:cs typeface="Microsoft Sans Serif"/>
              </a:rPr>
              <a:t>(вузьких) </a:t>
            </a:r>
            <a:r>
              <a:rPr sz="2400" spc="-265" dirty="0">
                <a:solidFill>
                  <a:srgbClr val="FF0000"/>
                </a:solidFill>
                <a:latin typeface="Microsoft Sans Serif"/>
                <a:cs typeface="Microsoft Sans Serif"/>
              </a:rPr>
              <a:t>шлуночкових </a:t>
            </a:r>
            <a:r>
              <a:rPr sz="2400" spc="-2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FF0000"/>
                </a:solidFill>
                <a:latin typeface="Microsoft Sans Serif"/>
                <a:cs typeface="Microsoft Sans Serif"/>
              </a:rPr>
              <a:t>к</a:t>
            </a:r>
            <a:r>
              <a:rPr sz="2400" spc="-229" dirty="0">
                <a:solidFill>
                  <a:srgbClr val="FF0000"/>
                </a:solidFill>
                <a:latin typeface="Microsoft Sans Serif"/>
                <a:cs typeface="Microsoft Sans Serif"/>
              </a:rPr>
              <a:t>о</a:t>
            </a:r>
            <a:r>
              <a:rPr sz="2400" spc="-250" dirty="0">
                <a:solidFill>
                  <a:srgbClr val="FF0000"/>
                </a:solidFill>
                <a:latin typeface="Microsoft Sans Serif"/>
                <a:cs typeface="Microsoft Sans Serif"/>
              </a:rPr>
              <a:t>м</a:t>
            </a:r>
            <a:r>
              <a:rPr sz="2400" spc="-229" dirty="0">
                <a:solidFill>
                  <a:srgbClr val="FF0000"/>
                </a:solidFill>
                <a:latin typeface="Microsoft Sans Serif"/>
                <a:cs typeface="Microsoft Sans Serif"/>
              </a:rPr>
              <a:t>п</a:t>
            </a:r>
            <a:r>
              <a:rPr sz="2400" spc="-240" dirty="0">
                <a:solidFill>
                  <a:srgbClr val="FF0000"/>
                </a:solidFill>
                <a:latin typeface="Microsoft Sans Serif"/>
                <a:cs typeface="Microsoft Sans Serif"/>
              </a:rPr>
              <a:t>л</a:t>
            </a:r>
            <a:r>
              <a:rPr sz="2400" spc="-229" dirty="0">
                <a:solidFill>
                  <a:srgbClr val="FF0000"/>
                </a:solidFill>
                <a:latin typeface="Microsoft Sans Serif"/>
                <a:cs typeface="Microsoft Sans Serif"/>
              </a:rPr>
              <a:t>е</a:t>
            </a:r>
            <a:r>
              <a:rPr sz="2400" spc="-240" dirty="0">
                <a:solidFill>
                  <a:srgbClr val="FF0000"/>
                </a:solidFill>
                <a:latin typeface="Microsoft Sans Serif"/>
                <a:cs typeface="Microsoft Sans Serif"/>
              </a:rPr>
              <a:t>кс</a:t>
            </a:r>
            <a:r>
              <a:rPr sz="2400" spc="-260" dirty="0">
                <a:solidFill>
                  <a:srgbClr val="FF0000"/>
                </a:solidFill>
                <a:latin typeface="Microsoft Sans Serif"/>
                <a:cs typeface="Microsoft Sans Serif"/>
              </a:rPr>
              <a:t>ів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,</a:t>
            </a:r>
            <a:r>
              <a:rPr sz="2400" spc="-42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90" dirty="0">
                <a:solidFill>
                  <a:srgbClr val="FF33CC"/>
                </a:solidFill>
                <a:latin typeface="Microsoft Sans Serif"/>
                <a:cs typeface="Microsoft Sans Serif"/>
              </a:rPr>
              <a:t>к</a:t>
            </a:r>
            <a:r>
              <a:rPr sz="2400" spc="-280" dirty="0">
                <a:solidFill>
                  <a:srgbClr val="FF33CC"/>
                </a:solidFill>
                <a:latin typeface="Microsoft Sans Serif"/>
                <a:cs typeface="Microsoft Sans Serif"/>
              </a:rPr>
              <a:t>о</a:t>
            </a:r>
            <a:r>
              <a:rPr sz="2400" spc="-285" dirty="0">
                <a:solidFill>
                  <a:srgbClr val="FF33CC"/>
                </a:solidFill>
                <a:latin typeface="Microsoft Sans Serif"/>
                <a:cs typeface="Microsoft Sans Serif"/>
              </a:rPr>
              <a:t>ж</a:t>
            </a:r>
            <a:r>
              <a:rPr sz="2400" spc="-280" dirty="0">
                <a:solidFill>
                  <a:srgbClr val="FF33CC"/>
                </a:solidFill>
                <a:latin typeface="Microsoft Sans Serif"/>
                <a:cs typeface="Microsoft Sans Serif"/>
              </a:rPr>
              <a:t>но</a:t>
            </a:r>
            <a:r>
              <a:rPr sz="2400" spc="-300" dirty="0">
                <a:solidFill>
                  <a:srgbClr val="FF33CC"/>
                </a:solidFill>
                <a:latin typeface="Microsoft Sans Serif"/>
                <a:cs typeface="Microsoft Sans Serif"/>
              </a:rPr>
              <a:t>м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у</a:t>
            </a:r>
            <a:r>
              <a:rPr sz="2400" spc="-42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з</a:t>
            </a:r>
            <a:r>
              <a:rPr sz="2400" spc="-40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70" dirty="0">
                <a:solidFill>
                  <a:srgbClr val="FF33CC"/>
                </a:solidFill>
                <a:latin typeface="Microsoft Sans Serif"/>
                <a:cs typeface="Microsoft Sans Serif"/>
              </a:rPr>
              <a:t>я</a:t>
            </a:r>
            <a:r>
              <a:rPr sz="2400" spc="-265" dirty="0">
                <a:solidFill>
                  <a:srgbClr val="FF33CC"/>
                </a:solidFill>
                <a:latin typeface="Microsoft Sans Serif"/>
                <a:cs typeface="Microsoft Sans Serif"/>
              </a:rPr>
              <a:t>к</a:t>
            </a:r>
            <a:r>
              <a:rPr sz="2400" spc="-260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х</a:t>
            </a:r>
            <a:r>
              <a:rPr sz="2400" spc="-35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пере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д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у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є</a:t>
            </a:r>
            <a:r>
              <a:rPr sz="2400" spc="-37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в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из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на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ч</a:t>
            </a:r>
            <a:r>
              <a:rPr sz="2400" spc="-254" dirty="0">
                <a:solidFill>
                  <a:srgbClr val="FF33CC"/>
                </a:solidFill>
                <a:latin typeface="Microsoft Sans Serif"/>
                <a:cs typeface="Microsoft Sans Serif"/>
              </a:rPr>
              <a:t>е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н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а</a:t>
            </a:r>
            <a:r>
              <a:rPr sz="2400" spc="-409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(ч</a:t>
            </a:r>
            <a:r>
              <a:rPr sz="2400" spc="-210" dirty="0">
                <a:solidFill>
                  <a:srgbClr val="FF33CC"/>
                </a:solidFill>
                <a:latin typeface="Microsoft Sans Serif"/>
                <a:cs typeface="Microsoft Sans Serif"/>
              </a:rPr>
              <a:t>а</a:t>
            </a:r>
            <a:r>
              <a:rPr sz="2400" spc="-220" dirty="0">
                <a:solidFill>
                  <a:srgbClr val="FF33CC"/>
                </a:solidFill>
                <a:latin typeface="Microsoft Sans Serif"/>
                <a:cs typeface="Microsoft Sans Serif"/>
              </a:rPr>
              <a:t>с</a:t>
            </a: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ті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ш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е  </a:t>
            </a:r>
            <a:r>
              <a:rPr sz="2400" spc="-210" dirty="0">
                <a:solidFill>
                  <a:srgbClr val="FF33CC"/>
                </a:solidFill>
                <a:latin typeface="Microsoft Sans Serif"/>
                <a:cs typeface="Microsoft Sans Serif"/>
              </a:rPr>
              <a:t>по</a:t>
            </a:r>
            <a:r>
              <a:rPr sz="2400" spc="-220" dirty="0">
                <a:solidFill>
                  <a:srgbClr val="FF33CC"/>
                </a:solidFill>
                <a:latin typeface="Microsoft Sans Serif"/>
                <a:cs typeface="Microsoft Sans Serif"/>
              </a:rPr>
              <a:t>с</a:t>
            </a:r>
            <a:r>
              <a:rPr sz="2400" spc="-215" dirty="0">
                <a:solidFill>
                  <a:srgbClr val="FF33CC"/>
                </a:solidFill>
                <a:latin typeface="Microsoft Sans Serif"/>
                <a:cs typeface="Microsoft Sans Serif"/>
              </a:rPr>
              <a:t>тій</a:t>
            </a:r>
            <a:r>
              <a:rPr sz="2400" spc="-210" dirty="0">
                <a:solidFill>
                  <a:srgbClr val="FF33CC"/>
                </a:solidFill>
                <a:latin typeface="Microsoft Sans Serif"/>
                <a:cs typeface="Microsoft Sans Serif"/>
              </a:rPr>
              <a:t>на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)</a:t>
            </a:r>
            <a:r>
              <a:rPr sz="2400" spc="-35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кі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л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ь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кіст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ь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 пере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д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с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ер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д</a:t>
            </a:r>
            <a:r>
              <a:rPr sz="2400" spc="-235" dirty="0">
                <a:solidFill>
                  <a:srgbClr val="FF33CC"/>
                </a:solidFill>
                <a:latin typeface="Microsoft Sans Serif"/>
                <a:cs typeface="Microsoft Sans Serif"/>
              </a:rPr>
              <a:t>н</a:t>
            </a:r>
            <a:r>
              <a:rPr sz="2400" spc="-265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х</a:t>
            </a:r>
            <a:r>
              <a:rPr sz="2400" spc="-37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х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в</a:t>
            </a:r>
            <a:r>
              <a:rPr sz="2400" spc="-240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spc="-245" dirty="0">
                <a:solidFill>
                  <a:srgbClr val="FF33CC"/>
                </a:solidFill>
                <a:latin typeface="Microsoft Sans Serif"/>
                <a:cs typeface="Microsoft Sans Serif"/>
              </a:rPr>
              <a:t>л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ь</a:t>
            </a:r>
            <a:r>
              <a:rPr sz="2400" spc="-28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F</a:t>
            </a:r>
            <a:r>
              <a:rPr sz="2400" spc="-38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200" dirty="0">
                <a:solidFill>
                  <a:srgbClr val="FF33CC"/>
                </a:solidFill>
                <a:latin typeface="Microsoft Sans Serif"/>
                <a:cs typeface="Microsoft Sans Serif"/>
              </a:rPr>
              <a:t>(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2</a:t>
            </a:r>
            <a:r>
              <a:rPr sz="2400" spc="-27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:</a:t>
            </a:r>
            <a:r>
              <a:rPr sz="2400" spc="-22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85" dirty="0">
                <a:solidFill>
                  <a:srgbClr val="FF33CC"/>
                </a:solidFill>
                <a:latin typeface="Microsoft Sans Serif"/>
                <a:cs typeface="Microsoft Sans Serif"/>
              </a:rPr>
              <a:t>1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;</a:t>
            </a:r>
            <a:r>
              <a:rPr sz="2400" spc="-25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3</a:t>
            </a:r>
            <a:r>
              <a:rPr sz="2400" spc="-34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:</a:t>
            </a:r>
            <a:r>
              <a:rPr sz="2400" spc="-204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85" dirty="0">
                <a:solidFill>
                  <a:srgbClr val="FF33CC"/>
                </a:solidFill>
                <a:latin typeface="Microsoft Sans Serif"/>
                <a:cs typeface="Microsoft Sans Serif"/>
              </a:rPr>
              <a:t>1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;</a:t>
            </a:r>
            <a:r>
              <a:rPr sz="2400" spc="-29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4</a:t>
            </a:r>
            <a:r>
              <a:rPr sz="2400" spc="-320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:</a:t>
            </a:r>
            <a:r>
              <a:rPr sz="2400" spc="-204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1</a:t>
            </a:r>
            <a:r>
              <a:rPr sz="2400" spc="-34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и</a:t>
            </a:r>
            <a:r>
              <a:rPr sz="2400" spc="-325" dirty="0">
                <a:solidFill>
                  <a:srgbClr val="FF33CC"/>
                </a:solidFill>
                <a:latin typeface="Microsoft Sans Serif"/>
                <a:cs typeface="Microsoft Sans Serif"/>
              </a:rPr>
              <a:t> </a:t>
            </a:r>
            <a:r>
              <a:rPr sz="2400" spc="-165" dirty="0">
                <a:solidFill>
                  <a:srgbClr val="FF33CC"/>
                </a:solidFill>
                <a:latin typeface="Microsoft Sans Serif"/>
                <a:cs typeface="Microsoft Sans Serif"/>
              </a:rPr>
              <a:t>т.</a:t>
            </a:r>
            <a:r>
              <a:rPr sz="2400" spc="-175" dirty="0">
                <a:solidFill>
                  <a:srgbClr val="FF33CC"/>
                </a:solidFill>
                <a:latin typeface="Microsoft Sans Serif"/>
                <a:cs typeface="Microsoft Sans Serif"/>
              </a:rPr>
              <a:t>д</a:t>
            </a:r>
            <a:r>
              <a:rPr sz="2400" spc="-165" dirty="0">
                <a:solidFill>
                  <a:srgbClr val="FF33CC"/>
                </a:solidFill>
                <a:latin typeface="Microsoft Sans Serif"/>
                <a:cs typeface="Microsoft Sans Serif"/>
              </a:rPr>
              <a:t>.</a:t>
            </a:r>
            <a:r>
              <a:rPr sz="2400" spc="-180" dirty="0">
                <a:solidFill>
                  <a:srgbClr val="FF33CC"/>
                </a:solidFill>
                <a:latin typeface="Microsoft Sans Serif"/>
                <a:cs typeface="Microsoft Sans Serif"/>
              </a:rPr>
              <a:t>)</a:t>
            </a:r>
            <a:r>
              <a:rPr sz="2400" dirty="0">
                <a:solidFill>
                  <a:srgbClr val="FF33CC"/>
                </a:solidFill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4865" y="6278981"/>
            <a:ext cx="16573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10" dirty="0">
                <a:latin typeface="Microsoft Sans Serif"/>
                <a:cs typeface="Microsoft Sans Serif"/>
              </a:rPr>
              <a:t>76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635" y="248158"/>
            <a:ext cx="447675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ЕКГ</a:t>
            </a:r>
            <a:r>
              <a:rPr spc="-15" dirty="0"/>
              <a:t> </a:t>
            </a:r>
            <a:r>
              <a:rPr spc="-10" dirty="0"/>
              <a:t>при</a:t>
            </a:r>
            <a:r>
              <a:rPr spc="-50" dirty="0"/>
              <a:t> </a:t>
            </a:r>
            <a:r>
              <a:rPr spc="-5" dirty="0"/>
              <a:t>тріпотінні</a:t>
            </a:r>
            <a:r>
              <a:rPr spc="-35" dirty="0"/>
              <a:t> </a:t>
            </a:r>
            <a:r>
              <a:rPr spc="-15" dirty="0"/>
              <a:t>передсердь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133600" y="762000"/>
            <a:ext cx="5187950" cy="4806950"/>
            <a:chOff x="2133600" y="762000"/>
            <a:chExt cx="5187950" cy="48069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9800" y="762000"/>
              <a:ext cx="5111496" cy="4730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3600" y="838200"/>
              <a:ext cx="5111496" cy="473049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755394" y="5514238"/>
            <a:ext cx="5546090" cy="1091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4130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—</a:t>
            </a:r>
            <a:r>
              <a:rPr sz="1400" b="1" spc="-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правильна</a:t>
            </a:r>
            <a:r>
              <a:rPr sz="1400" b="1" spc="1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990033"/>
                </a:solidFill>
                <a:latin typeface="Arial"/>
                <a:cs typeface="Arial"/>
              </a:rPr>
              <a:t>форма</a:t>
            </a:r>
            <a:r>
              <a:rPr sz="1400" b="1" spc="8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990033"/>
                </a:solidFill>
                <a:latin typeface="Arial"/>
                <a:cs typeface="Arial"/>
              </a:rPr>
              <a:t>з</a:t>
            </a:r>
            <a:r>
              <a:rPr sz="1400" b="1" spc="1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990033"/>
                </a:solidFill>
                <a:latin typeface="Arial"/>
                <a:cs typeface="Arial"/>
              </a:rPr>
              <a:t>функціональною</a:t>
            </a:r>
            <a:r>
              <a:rPr sz="1400" b="1" spc="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990033"/>
                </a:solidFill>
                <a:latin typeface="Arial"/>
                <a:cs typeface="Arial"/>
              </a:rPr>
              <a:t>АВ-блокадою</a:t>
            </a:r>
            <a:r>
              <a:rPr sz="1400" b="1" spc="-1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(2 </a:t>
            </a:r>
            <a:r>
              <a:rPr sz="1400" b="1" spc="-5" dirty="0">
                <a:solidFill>
                  <a:srgbClr val="990033"/>
                </a:solidFill>
                <a:latin typeface="Arial"/>
                <a:cs typeface="Arial"/>
              </a:rPr>
              <a:t>:</a:t>
            </a:r>
            <a:r>
              <a:rPr sz="1400" b="1" spc="-1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1), </a:t>
            </a:r>
            <a:r>
              <a:rPr sz="1400" b="1" spc="-37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б</a:t>
            </a:r>
            <a:r>
              <a:rPr sz="14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—</a:t>
            </a:r>
            <a:r>
              <a:rPr sz="1400" b="1" spc="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правильна</a:t>
            </a:r>
            <a:r>
              <a:rPr sz="1400" b="1" spc="1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990033"/>
                </a:solidFill>
                <a:latin typeface="Arial"/>
                <a:cs typeface="Arial"/>
              </a:rPr>
              <a:t>форма</a:t>
            </a:r>
            <a:r>
              <a:rPr sz="1400" b="1" spc="6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(3</a:t>
            </a:r>
            <a:r>
              <a:rPr sz="1400" b="1" spc="-1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990033"/>
                </a:solidFill>
                <a:latin typeface="Arial"/>
                <a:cs typeface="Arial"/>
              </a:rPr>
              <a:t>:</a:t>
            </a:r>
            <a:r>
              <a:rPr sz="1400" b="1" spc="-1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1),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—</a:t>
            </a:r>
            <a:r>
              <a:rPr sz="1400" b="1" spc="-1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990033"/>
                </a:solidFill>
                <a:latin typeface="Arial"/>
                <a:cs typeface="Arial"/>
              </a:rPr>
              <a:t>правильна</a:t>
            </a:r>
            <a:r>
              <a:rPr sz="1400" b="1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990033"/>
                </a:solidFill>
                <a:latin typeface="Arial"/>
                <a:cs typeface="Arial"/>
              </a:rPr>
              <a:t>форма</a:t>
            </a:r>
            <a:r>
              <a:rPr sz="1400" b="1" spc="2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(4</a:t>
            </a:r>
            <a:r>
              <a:rPr sz="1400" b="1" spc="-3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990033"/>
                </a:solidFill>
                <a:latin typeface="Arial"/>
                <a:cs typeface="Arial"/>
              </a:rPr>
              <a:t>:</a:t>
            </a:r>
            <a:r>
              <a:rPr sz="1400" b="1" spc="-2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1),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г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— неправильна </a:t>
            </a:r>
            <a:r>
              <a:rPr sz="1400" b="1" spc="-50" dirty="0">
                <a:solidFill>
                  <a:srgbClr val="990033"/>
                </a:solidFill>
                <a:latin typeface="Arial"/>
                <a:cs typeface="Arial"/>
              </a:rPr>
              <a:t>форма </a:t>
            </a:r>
            <a:r>
              <a:rPr sz="1400" b="1" spc="-5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незмінененим </a:t>
            </a:r>
            <a:r>
              <a:rPr sz="1400" b="1" spc="-25" dirty="0">
                <a:solidFill>
                  <a:srgbClr val="990033"/>
                </a:solidFill>
                <a:latin typeface="Arial"/>
                <a:cs typeface="Arial"/>
              </a:rPr>
              <a:t>ступенем</a:t>
            </a:r>
            <a:r>
              <a:rPr sz="1400" b="1" spc="-20" dirty="0">
                <a:solidFill>
                  <a:srgbClr val="990033"/>
                </a:solidFill>
                <a:latin typeface="Arial"/>
                <a:cs typeface="Arial"/>
              </a:rPr>
              <a:t> АВ-блокади </a:t>
            </a:r>
            <a:r>
              <a:rPr sz="1400" b="1" spc="-37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990033"/>
                </a:solidFill>
                <a:latin typeface="Arial"/>
                <a:cs typeface="Arial"/>
              </a:rPr>
              <a:t>(3:1,4:1,5:1)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67385"/>
            <a:ext cx="6981190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Тріпотіння</a:t>
            </a:r>
            <a:r>
              <a:rPr sz="3400" spc="-80" dirty="0"/>
              <a:t> </a:t>
            </a:r>
            <a:r>
              <a:rPr sz="3400" dirty="0"/>
              <a:t>і</a:t>
            </a:r>
            <a:r>
              <a:rPr sz="3400" spc="-5" dirty="0"/>
              <a:t> фібриляція</a:t>
            </a:r>
            <a:r>
              <a:rPr sz="3400" spc="-15" dirty="0"/>
              <a:t> </a:t>
            </a:r>
            <a:r>
              <a:rPr sz="3400" dirty="0"/>
              <a:t>шлуночків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72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9542"/>
            <a:ext cx="7860665" cy="40036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marR="462280" indent="-344805">
              <a:lnSpc>
                <a:spcPts val="3030"/>
              </a:lnSpc>
              <a:spcBef>
                <a:spcPts val="484"/>
              </a:spcBef>
            </a:pP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Тріпотіння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шлуночків</a:t>
            </a:r>
            <a:r>
              <a:rPr sz="2800" b="1" spc="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(ТШ)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–</a:t>
            </a:r>
            <a:r>
              <a:rPr sz="2800" b="1" spc="1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це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33CC"/>
                </a:solidFill>
                <a:latin typeface="Arial"/>
                <a:cs typeface="Arial"/>
              </a:rPr>
              <a:t>часте</a:t>
            </a:r>
            <a:r>
              <a:rPr sz="2800" b="1" spc="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(до 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200–300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за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хв.) і </a:t>
            </a:r>
            <a:r>
              <a:rPr sz="2800" b="1" spc="-5" dirty="0">
                <a:solidFill>
                  <a:srgbClr val="FF33CC"/>
                </a:solidFill>
                <a:latin typeface="Arial"/>
                <a:cs typeface="Arial"/>
              </a:rPr>
              <a:t>ритмічне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їх </a:t>
            </a:r>
            <a:r>
              <a:rPr sz="2800" b="1" spc="-40" dirty="0">
                <a:solidFill>
                  <a:srgbClr val="FF33CC"/>
                </a:solidFill>
                <a:latin typeface="Arial"/>
                <a:cs typeface="Arial"/>
              </a:rPr>
              <a:t>збудження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і </a:t>
            </a:r>
            <a:r>
              <a:rPr sz="2800" b="1" spc="-7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скорочення.</a:t>
            </a:r>
            <a:endParaRPr sz="2800">
              <a:latin typeface="Arial"/>
              <a:cs typeface="Arial"/>
            </a:endParaRPr>
          </a:p>
          <a:p>
            <a:pPr marL="356870" marR="5080" indent="-344805">
              <a:lnSpc>
                <a:spcPct val="90000"/>
              </a:lnSpc>
              <a:spcBef>
                <a:spcPts val="665"/>
              </a:spcBef>
            </a:pP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Фібриляція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(миготіння)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шлуночків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(ФШ)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FF33CC"/>
                </a:solidFill>
                <a:latin typeface="Arial"/>
                <a:cs typeface="Arial"/>
              </a:rPr>
              <a:t>— </a:t>
            </a:r>
            <a:r>
              <a:rPr sz="2800" b="1" spc="1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45" dirty="0">
                <a:solidFill>
                  <a:srgbClr val="FF33CC"/>
                </a:solidFill>
                <a:latin typeface="Arial"/>
                <a:cs typeface="Arial"/>
              </a:rPr>
              <a:t>також</a:t>
            </a:r>
            <a:r>
              <a:rPr sz="2800" b="1" spc="10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33CC"/>
                </a:solidFill>
                <a:latin typeface="Arial"/>
                <a:cs typeface="Arial"/>
              </a:rPr>
              <a:t>часте</a:t>
            </a:r>
            <a:r>
              <a:rPr sz="2800" b="1" spc="3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(до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200–500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за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хв.),</a:t>
            </a:r>
            <a:r>
              <a:rPr sz="2800" b="1" spc="-5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але </a:t>
            </a:r>
            <a:r>
              <a:rPr sz="2800" b="1" spc="-1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неупорядковане,</a:t>
            </a:r>
            <a:r>
              <a:rPr sz="2800" b="1" spc="6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FF33CC"/>
                </a:solidFill>
                <a:latin typeface="Arial"/>
                <a:cs typeface="Arial"/>
              </a:rPr>
              <a:t>нерегулярне</a:t>
            </a:r>
            <a:r>
              <a:rPr sz="2800" b="1" spc="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FF33CC"/>
                </a:solidFill>
                <a:latin typeface="Arial"/>
                <a:cs typeface="Arial"/>
              </a:rPr>
              <a:t>збудження</a:t>
            </a:r>
            <a:r>
              <a:rPr sz="2800" b="1" spc="1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і </a:t>
            </a:r>
            <a:r>
              <a:rPr sz="2800" b="1" spc="-7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скорочення окремих м’язових </a:t>
            </a:r>
            <a:r>
              <a:rPr sz="2800" b="1" spc="-30" dirty="0">
                <a:solidFill>
                  <a:srgbClr val="FF33CC"/>
                </a:solidFill>
                <a:latin typeface="Arial"/>
                <a:cs typeface="Arial"/>
              </a:rPr>
              <a:t>волокон,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яке </a:t>
            </a:r>
            <a:r>
              <a:rPr sz="2800" b="1" spc="-15" dirty="0">
                <a:solidFill>
                  <a:srgbClr val="FF33CC"/>
                </a:solidFill>
                <a:latin typeface="Arial"/>
                <a:cs typeface="Arial"/>
              </a:rPr>
              <a:t>веде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до </a:t>
            </a:r>
            <a:r>
              <a:rPr sz="2800" b="1" spc="-5" dirty="0">
                <a:solidFill>
                  <a:srgbClr val="990033"/>
                </a:solidFill>
                <a:latin typeface="Arial"/>
                <a:cs typeface="Arial"/>
              </a:rPr>
              <a:t>повного припинення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систоли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 шлуночків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33CC"/>
                </a:solidFill>
                <a:latin typeface="Arial"/>
                <a:cs typeface="Arial"/>
              </a:rPr>
              <a:t>(механічної</a:t>
            </a:r>
            <a:r>
              <a:rPr sz="2800" b="1" spc="-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асистолії</a:t>
            </a:r>
            <a:endParaRPr sz="2800">
              <a:latin typeface="Arial"/>
              <a:cs typeface="Arial"/>
            </a:endParaRPr>
          </a:p>
          <a:p>
            <a:pPr marL="356870">
              <a:lnSpc>
                <a:spcPts val="3025"/>
              </a:lnSpc>
            </a:pP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шлуночків).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1835" y="270763"/>
            <a:ext cx="409829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dirty="0"/>
              <a:t>Основні</a:t>
            </a:r>
            <a:r>
              <a:rPr sz="3400" spc="-120" dirty="0"/>
              <a:t> </a:t>
            </a:r>
            <a:r>
              <a:rPr sz="3400" dirty="0"/>
              <a:t>ЕКГ-ознаки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73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814832" y="1495424"/>
            <a:ext cx="7733030" cy="37014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884555" marR="208279" indent="-777875">
              <a:lnSpc>
                <a:spcPts val="3000"/>
              </a:lnSpc>
              <a:spcBef>
                <a:spcPts val="505"/>
              </a:spcBef>
            </a:pP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При 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тріпотінні </a:t>
            </a:r>
            <a:r>
              <a:rPr sz="2800" b="1" spc="-25" dirty="0">
                <a:solidFill>
                  <a:srgbClr val="FF0000"/>
                </a:solidFill>
                <a:latin typeface="Arial"/>
                <a:cs typeface="Arial"/>
              </a:rPr>
              <a:t>шлуночків 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— </a:t>
            </a:r>
            <a:r>
              <a:rPr sz="2800" b="1" spc="-5" dirty="0">
                <a:solidFill>
                  <a:srgbClr val="FF33CC"/>
                </a:solidFill>
                <a:latin typeface="Arial"/>
                <a:cs typeface="Arial"/>
              </a:rPr>
              <a:t>часті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(до 200– </a:t>
            </a:r>
            <a:r>
              <a:rPr sz="2800" b="1" spc="-7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300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за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хв.)</a:t>
            </a:r>
            <a:r>
              <a:rPr sz="2800" b="1" spc="-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990033"/>
                </a:solidFill>
                <a:latin typeface="Arial"/>
                <a:cs typeface="Arial"/>
              </a:rPr>
              <a:t>регулярні</a:t>
            </a:r>
            <a:r>
              <a:rPr sz="2800" b="1" spc="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та</a:t>
            </a:r>
            <a:r>
              <a:rPr sz="2800" b="1" spc="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однакові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rgbClr val="FF33CC"/>
                </a:solidFill>
                <a:latin typeface="Arial"/>
                <a:cs typeface="Arial"/>
              </a:rPr>
              <a:t>за</a:t>
            </a:r>
            <a:endParaRPr sz="2800">
              <a:latin typeface="Arial"/>
              <a:cs typeface="Arial"/>
            </a:endParaRPr>
          </a:p>
          <a:p>
            <a:pPr marL="832485" marR="248285" indent="-344805">
              <a:lnSpc>
                <a:spcPts val="3000"/>
              </a:lnSpc>
              <a:spcBef>
                <a:spcPts val="5"/>
              </a:spcBef>
            </a:pPr>
            <a:r>
              <a:rPr sz="2800" b="1" spc="-30" dirty="0">
                <a:solidFill>
                  <a:srgbClr val="FF33CC"/>
                </a:solidFill>
                <a:latin typeface="Arial"/>
                <a:cs typeface="Arial"/>
              </a:rPr>
              <a:t>формою</a:t>
            </a:r>
            <a:r>
              <a:rPr sz="2800" b="1" spc="3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FF33CC"/>
                </a:solidFill>
                <a:latin typeface="Arial"/>
                <a:cs typeface="Arial"/>
              </a:rPr>
              <a:t>амплітудою</a:t>
            </a:r>
            <a:r>
              <a:rPr sz="2800" b="1" spc="1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хвилі</a:t>
            </a:r>
            <a:r>
              <a:rPr sz="2800" b="1" spc="-4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FF33CC"/>
                </a:solidFill>
                <a:latin typeface="Arial"/>
                <a:cs typeface="Arial"/>
              </a:rPr>
              <a:t>тріпотіння, </a:t>
            </a:r>
            <a:r>
              <a:rPr sz="2800" b="1" spc="-76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FF33CC"/>
                </a:solidFill>
                <a:latin typeface="Arial"/>
                <a:cs typeface="Arial"/>
              </a:rPr>
              <a:t>що</a:t>
            </a:r>
            <a:r>
              <a:rPr sz="2800" b="1" spc="-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нагадують</a:t>
            </a:r>
            <a:r>
              <a:rPr sz="2800" b="1" spc="4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990033"/>
                </a:solidFill>
                <a:latin typeface="Arial"/>
                <a:cs typeface="Arial"/>
              </a:rPr>
              <a:t>синусоїдальну</a:t>
            </a:r>
            <a:r>
              <a:rPr sz="2800" b="1" spc="6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990033"/>
                </a:solidFill>
                <a:latin typeface="Arial"/>
                <a:cs typeface="Arial"/>
              </a:rPr>
              <a:t>криву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00">
              <a:latin typeface="Arial"/>
              <a:cs typeface="Arial"/>
            </a:endParaRPr>
          </a:p>
          <a:p>
            <a:pPr marL="302260" marR="5080" indent="-290195" algn="just">
              <a:lnSpc>
                <a:spcPct val="89300"/>
              </a:lnSpc>
              <a:spcBef>
                <a:spcPts val="5"/>
              </a:spcBef>
            </a:pP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При 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фібриляції </a:t>
            </a:r>
            <a:r>
              <a:rPr sz="2800" b="1" spc="-25" dirty="0">
                <a:solidFill>
                  <a:srgbClr val="FF0000"/>
                </a:solidFill>
                <a:latin typeface="Arial"/>
                <a:cs typeface="Arial"/>
              </a:rPr>
              <a:t>шлуночків </a:t>
            </a:r>
            <a:r>
              <a:rPr sz="2800" b="1" spc="10" dirty="0">
                <a:solidFill>
                  <a:srgbClr val="FF33CC"/>
                </a:solidFill>
                <a:latin typeface="Arial"/>
                <a:cs typeface="Arial"/>
              </a:rPr>
              <a:t>—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часті 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(до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200– 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500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за </a:t>
            </a:r>
            <a:r>
              <a:rPr sz="2800" b="1" spc="-5" dirty="0">
                <a:solidFill>
                  <a:srgbClr val="FF33CC"/>
                </a:solidFill>
                <a:latin typeface="Arial"/>
                <a:cs typeface="Arial"/>
              </a:rPr>
              <a:t>хв.),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але </a:t>
            </a:r>
            <a:r>
              <a:rPr sz="2800" b="1" spc="-15" dirty="0">
                <a:solidFill>
                  <a:srgbClr val="990033"/>
                </a:solidFill>
                <a:latin typeface="Arial"/>
                <a:cs typeface="Arial"/>
              </a:rPr>
              <a:t>нерегулярні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неупоряджені </a:t>
            </a:r>
            <a:r>
              <a:rPr sz="2800" b="1" spc="-76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хвилі,</a:t>
            </a:r>
            <a:r>
              <a:rPr sz="2800" b="1" spc="-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33CC"/>
                </a:solidFill>
                <a:latin typeface="Arial"/>
                <a:cs typeface="Arial"/>
              </a:rPr>
              <a:t>які</a:t>
            </a:r>
            <a:r>
              <a:rPr sz="2800" b="1" spc="-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відрізняються</a:t>
            </a:r>
            <a:r>
              <a:rPr sz="2800" b="1" spc="-3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FF33CC"/>
                </a:solidFill>
                <a:latin typeface="Arial"/>
                <a:cs typeface="Arial"/>
              </a:rPr>
              <a:t>один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33CC"/>
                </a:solidFill>
                <a:latin typeface="Arial"/>
                <a:cs typeface="Arial"/>
              </a:rPr>
              <a:t>від</a:t>
            </a:r>
            <a:r>
              <a:rPr sz="2800" b="1" spc="-7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FF33CC"/>
                </a:solidFill>
                <a:latin typeface="Arial"/>
                <a:cs typeface="Arial"/>
              </a:rPr>
              <a:t>одного</a:t>
            </a:r>
            <a:endParaRPr sz="2800">
              <a:latin typeface="Arial"/>
              <a:cs typeface="Arial"/>
            </a:endParaRPr>
          </a:p>
          <a:p>
            <a:pPr marL="1372235" algn="just">
              <a:lnSpc>
                <a:spcPts val="3000"/>
              </a:lnSpc>
            </a:pPr>
            <a:r>
              <a:rPr sz="2800" b="1" dirty="0">
                <a:solidFill>
                  <a:srgbClr val="990033"/>
                </a:solidFill>
                <a:latin typeface="Arial"/>
                <a:cs typeface="Arial"/>
              </a:rPr>
              <a:t>різною</a:t>
            </a:r>
            <a:r>
              <a:rPr sz="2800" b="1" spc="-9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990033"/>
                </a:solidFill>
                <a:latin typeface="Arial"/>
                <a:cs typeface="Arial"/>
              </a:rPr>
              <a:t>формою</a:t>
            </a:r>
            <a:r>
              <a:rPr sz="2800" b="1" spc="-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990033"/>
                </a:solidFill>
                <a:latin typeface="Arial"/>
                <a:cs typeface="Arial"/>
              </a:rPr>
              <a:t>і</a:t>
            </a:r>
            <a:r>
              <a:rPr sz="2800" b="1" spc="-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990033"/>
                </a:solidFill>
                <a:latin typeface="Arial"/>
                <a:cs typeface="Arial"/>
              </a:rPr>
              <a:t>амплітудою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25805"/>
            <a:ext cx="713485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ЕКГ </a:t>
            </a:r>
            <a:r>
              <a:rPr spc="-5" dirty="0"/>
              <a:t>при</a:t>
            </a:r>
            <a:r>
              <a:rPr spc="-25" dirty="0"/>
              <a:t> </a:t>
            </a:r>
            <a:r>
              <a:rPr spc="-10" dirty="0"/>
              <a:t>тріпотінні</a:t>
            </a:r>
            <a:r>
              <a:rPr spc="-45" dirty="0"/>
              <a:t> </a:t>
            </a:r>
            <a:r>
              <a:rPr dirty="0"/>
              <a:t>(а)</a:t>
            </a:r>
            <a:r>
              <a:rPr spc="5" dirty="0"/>
              <a:t> </a:t>
            </a:r>
            <a:r>
              <a:rPr spc="-5" dirty="0"/>
              <a:t>і фібриляції</a:t>
            </a:r>
            <a:r>
              <a:rPr spc="-40" dirty="0"/>
              <a:t> </a:t>
            </a:r>
            <a:r>
              <a:rPr dirty="0"/>
              <a:t>(б)</a:t>
            </a:r>
            <a:r>
              <a:rPr spc="5" dirty="0"/>
              <a:t> </a:t>
            </a:r>
            <a:r>
              <a:rPr spc="-10" dirty="0"/>
              <a:t>шлуночків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48383" y="1520951"/>
            <a:ext cx="6339840" cy="4057015"/>
            <a:chOff x="1548383" y="1520951"/>
            <a:chExt cx="6339840" cy="40570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1535" y="1520951"/>
              <a:ext cx="6266688" cy="39806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3" y="1600199"/>
              <a:ext cx="6263640" cy="397764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74</a:t>
            </a:fld>
            <a:endParaRPr spc="5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91057"/>
            <a:ext cx="735774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521960" algn="l"/>
              </a:tabLst>
            </a:pPr>
            <a:r>
              <a:rPr sz="2900" spc="5" dirty="0"/>
              <a:t>ЕК</a:t>
            </a:r>
            <a:r>
              <a:rPr sz="2900" dirty="0"/>
              <a:t>Г</a:t>
            </a:r>
            <a:r>
              <a:rPr sz="2900" spc="-30" dirty="0"/>
              <a:t> </a:t>
            </a:r>
            <a:r>
              <a:rPr sz="2900" spc="5" dirty="0"/>
              <a:t>п</a:t>
            </a:r>
            <a:r>
              <a:rPr sz="2900" spc="-5" dirty="0"/>
              <a:t>р</a:t>
            </a:r>
            <a:r>
              <a:rPr sz="2900" dirty="0"/>
              <a:t>и</a:t>
            </a:r>
            <a:r>
              <a:rPr sz="2900" spc="-5" dirty="0"/>
              <a:t> </a:t>
            </a:r>
            <a:r>
              <a:rPr sz="2900" spc="-10" dirty="0"/>
              <a:t>т</a:t>
            </a:r>
            <a:r>
              <a:rPr sz="2900" spc="-5" dirty="0"/>
              <a:t>рі</a:t>
            </a:r>
            <a:r>
              <a:rPr sz="2900" spc="10" dirty="0"/>
              <a:t>п</a:t>
            </a:r>
            <a:r>
              <a:rPr sz="2900" spc="5" dirty="0"/>
              <a:t>о</a:t>
            </a:r>
            <a:r>
              <a:rPr sz="2900" spc="-10" dirty="0"/>
              <a:t>т</a:t>
            </a:r>
            <a:r>
              <a:rPr sz="2900" dirty="0"/>
              <a:t>і</a:t>
            </a:r>
            <a:r>
              <a:rPr sz="2900" spc="15" dirty="0"/>
              <a:t>н</a:t>
            </a:r>
            <a:r>
              <a:rPr sz="2900" spc="-15" dirty="0"/>
              <a:t>н</a:t>
            </a:r>
            <a:r>
              <a:rPr sz="2900" dirty="0"/>
              <a:t>і</a:t>
            </a:r>
            <a:r>
              <a:rPr sz="2900" spc="-20" dirty="0"/>
              <a:t> </a:t>
            </a:r>
            <a:r>
              <a:rPr sz="2900" dirty="0"/>
              <a:t>і</a:t>
            </a:r>
            <a:r>
              <a:rPr sz="2900" spc="-70" dirty="0"/>
              <a:t> ф</a:t>
            </a:r>
            <a:r>
              <a:rPr sz="2900" dirty="0"/>
              <a:t>і</a:t>
            </a:r>
            <a:r>
              <a:rPr sz="2900" spc="15" dirty="0"/>
              <a:t>б</a:t>
            </a:r>
            <a:r>
              <a:rPr sz="2900" spc="-5" dirty="0"/>
              <a:t>риляці</a:t>
            </a:r>
            <a:r>
              <a:rPr sz="2900" dirty="0"/>
              <a:t>ї	</a:t>
            </a:r>
            <a:r>
              <a:rPr sz="2900" spc="-30" dirty="0"/>
              <a:t>ш</a:t>
            </a:r>
            <a:r>
              <a:rPr sz="2900" spc="-5" dirty="0"/>
              <a:t>л</a:t>
            </a:r>
            <a:r>
              <a:rPr sz="2900" spc="10" dirty="0"/>
              <a:t>у</a:t>
            </a:r>
            <a:r>
              <a:rPr sz="2900" spc="-5" dirty="0"/>
              <a:t>н</a:t>
            </a:r>
            <a:r>
              <a:rPr sz="2900" spc="15" dirty="0"/>
              <a:t>о</a:t>
            </a:r>
            <a:r>
              <a:rPr sz="2900" dirty="0"/>
              <a:t>чк</a:t>
            </a:r>
            <a:r>
              <a:rPr sz="2900" spc="5" dirty="0"/>
              <a:t>і</a:t>
            </a:r>
            <a:r>
              <a:rPr sz="2900" dirty="0"/>
              <a:t>в</a:t>
            </a:r>
            <a:endParaRPr sz="2900"/>
          </a:p>
        </p:txBody>
      </p:sp>
      <p:grpSp>
        <p:nvGrpSpPr>
          <p:cNvPr id="3" name="object 3"/>
          <p:cNvGrpSpPr/>
          <p:nvPr/>
        </p:nvGrpSpPr>
        <p:grpSpPr>
          <a:xfrm>
            <a:off x="685800" y="1752600"/>
            <a:ext cx="7924800" cy="1926589"/>
            <a:chOff x="685800" y="1752600"/>
            <a:chExt cx="7924800" cy="192658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752600"/>
              <a:ext cx="7848600" cy="18470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828800"/>
              <a:ext cx="7848600" cy="1850136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62000" y="4191000"/>
            <a:ext cx="7848600" cy="1752600"/>
            <a:chOff x="762000" y="4191000"/>
            <a:chExt cx="7848600" cy="17526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4191000"/>
              <a:ext cx="7772400" cy="1676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00" y="4267200"/>
              <a:ext cx="7772400" cy="16764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75</a:t>
            </a:fld>
            <a:endParaRPr spc="5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314401"/>
            <a:ext cx="6871334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Предиктори</a:t>
            </a:r>
            <a:r>
              <a:rPr sz="3400" spc="-55" dirty="0"/>
              <a:t> </a:t>
            </a:r>
            <a:r>
              <a:rPr sz="3400" spc="-5" dirty="0"/>
              <a:t>фібриляції</a:t>
            </a:r>
            <a:r>
              <a:rPr sz="3400" spc="-10" dirty="0"/>
              <a:t> </a:t>
            </a:r>
            <a:r>
              <a:rPr sz="3400" dirty="0"/>
              <a:t>шлуночків</a:t>
            </a:r>
            <a:endParaRPr sz="3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spc="5" dirty="0"/>
              <a:t>76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688035" y="1328862"/>
            <a:ext cx="7842250" cy="416369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205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425" dirty="0">
                <a:solidFill>
                  <a:srgbClr val="FF33CC"/>
                </a:solidFill>
                <a:latin typeface="Arial"/>
                <a:cs typeface="Arial"/>
              </a:rPr>
              <a:t>Ш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4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ви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ок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х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г</a:t>
            </a:r>
            <a:r>
              <a:rPr sz="2400" b="1" spc="-24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ц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й</a:t>
            </a:r>
            <a:r>
              <a:rPr sz="2400" b="1" spc="-33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00" dirty="0">
                <a:solidFill>
                  <a:srgbClr val="FF33CC"/>
                </a:solidFill>
                <a:latin typeface="Arial"/>
                <a:cs typeface="Arial"/>
              </a:rPr>
              <a:t>(</a:t>
            </a:r>
            <a:r>
              <a:rPr sz="2400" b="1" spc="-19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2400" b="1" spc="-185" dirty="0">
                <a:solidFill>
                  <a:srgbClr val="FF0000"/>
                </a:solidFill>
                <a:latin typeface="Arial"/>
                <a:cs typeface="Arial"/>
              </a:rPr>
              <a:t>ас</a:t>
            </a:r>
            <a:r>
              <a:rPr sz="2400" b="1" spc="-22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190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2400" b="1" spc="-3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400" b="1" spc="-22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2400" b="1" spc="-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spc="-22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22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225" dirty="0">
                <a:solidFill>
                  <a:srgbClr val="FF33CC"/>
                </a:solidFill>
                <a:latin typeface="Arial"/>
                <a:cs typeface="Arial"/>
              </a:rPr>
              <a:t>);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105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рецидивируючі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25" dirty="0">
                <a:solidFill>
                  <a:srgbClr val="FF0000"/>
                </a:solidFill>
                <a:latin typeface="Arial"/>
                <a:cs typeface="Arial"/>
              </a:rPr>
              <a:t>напади</a:t>
            </a:r>
            <a:r>
              <a:rPr sz="2400" b="1" spc="-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ШТ</a:t>
            </a:r>
            <a:r>
              <a:rPr sz="2400" b="1" spc="-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50" dirty="0">
                <a:solidFill>
                  <a:srgbClr val="FF33CC"/>
                </a:solidFill>
                <a:latin typeface="Arial"/>
                <a:cs typeface="Arial"/>
              </a:rPr>
              <a:t>(як</a:t>
            </a:r>
            <a:r>
              <a:rPr sz="2400" b="1" spc="-28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00" dirty="0">
                <a:solidFill>
                  <a:srgbClr val="FF33CC"/>
                </a:solidFill>
                <a:latin typeface="Arial"/>
                <a:cs typeface="Arial"/>
              </a:rPr>
              <a:t>стійкої,</a:t>
            </a:r>
            <a:r>
              <a:rPr sz="2400" b="1" spc="-2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150" dirty="0">
                <a:solidFill>
                  <a:srgbClr val="FF33CC"/>
                </a:solidFill>
                <a:latin typeface="Arial"/>
                <a:cs typeface="Arial"/>
              </a:rPr>
              <a:t>так</a:t>
            </a:r>
            <a:r>
              <a:rPr sz="2400" b="1" spc="-33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FF33CC"/>
                </a:solidFill>
                <a:latin typeface="Arial"/>
                <a:cs typeface="Arial"/>
              </a:rPr>
              <a:t>нестійкої);</a:t>
            </a:r>
            <a:endParaRPr sz="2400">
              <a:latin typeface="Arial"/>
              <a:cs typeface="Arial"/>
            </a:endParaRPr>
          </a:p>
          <a:p>
            <a:pPr marL="356870" marR="86995" indent="-344805">
              <a:lnSpc>
                <a:spcPts val="2310"/>
              </a:lnSpc>
              <a:spcBef>
                <a:spcPts val="1465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130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24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26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е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24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п</a:t>
            </a:r>
            <a:r>
              <a:rPr sz="2400" b="1" spc="-29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260" dirty="0">
                <a:solidFill>
                  <a:srgbClr val="FF33CC"/>
                </a:solidFill>
                <a:latin typeface="Arial"/>
                <a:cs typeface="Arial"/>
              </a:rPr>
              <a:t>б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110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420" dirty="0">
                <a:solidFill>
                  <a:srgbClr val="FF0000"/>
                </a:solidFill>
                <a:latin typeface="Arial"/>
                <a:cs typeface="Arial"/>
              </a:rPr>
              <a:t>Ш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3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4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FF0000"/>
                </a:solidFill>
                <a:latin typeface="Arial"/>
                <a:cs typeface="Arial"/>
              </a:rPr>
              <a:t>“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32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40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”</a:t>
            </a:r>
            <a:r>
              <a:rPr sz="2400" b="1" spc="-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400" b="1" spc="-49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х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ор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х  з</a:t>
            </a:r>
            <a:r>
              <a:rPr sz="2400" b="1" spc="-35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с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ин</a:t>
            </a:r>
            <a:r>
              <a:rPr sz="2400" b="1" spc="-305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400" b="1" spc="-295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31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340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400" b="1" spc="-31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м</a:t>
            </a:r>
            <a:r>
              <a:rPr sz="2400" b="1" spc="-29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spc="-29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30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ж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4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25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4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85" dirty="0">
                <a:solidFill>
                  <a:srgbClr val="FF0000"/>
                </a:solidFill>
                <a:latin typeface="Arial"/>
                <a:cs typeface="Arial"/>
              </a:rPr>
              <a:t>Q–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spc="-40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6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/</a:t>
            </a:r>
            <a:r>
              <a:rPr sz="2400" b="1" spc="-229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б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о  </a:t>
            </a:r>
            <a:r>
              <a:rPr sz="2400" b="1" spc="-204" dirty="0">
                <a:solidFill>
                  <a:srgbClr val="FF0000"/>
                </a:solidFill>
                <a:latin typeface="Arial"/>
                <a:cs typeface="Arial"/>
              </a:rPr>
              <a:t>дигіталісній</a:t>
            </a:r>
            <a:r>
              <a:rPr sz="2400" b="1" spc="-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інтоксикації</a:t>
            </a:r>
            <a:r>
              <a:rPr sz="2400" b="1" spc="-210" dirty="0">
                <a:solidFill>
                  <a:srgbClr val="FF33CC"/>
                </a:solidFill>
                <a:latin typeface="Arial"/>
                <a:cs typeface="Arial"/>
              </a:rPr>
              <a:t>;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ts val="2595"/>
              </a:lnSpc>
              <a:spcBef>
                <a:spcPts val="944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пароксизми</a:t>
            </a:r>
            <a:r>
              <a:rPr sz="2400" b="1" spc="-2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FF0000"/>
                </a:solidFill>
                <a:latin typeface="Arial"/>
                <a:cs typeface="Arial"/>
              </a:rPr>
              <a:t>фібриляції</a:t>
            </a:r>
            <a:r>
              <a:rPr sz="2400" b="1" spc="-20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75" dirty="0">
                <a:solidFill>
                  <a:srgbClr val="FF0000"/>
                </a:solidFill>
                <a:latin typeface="Arial"/>
                <a:cs typeface="Arial"/>
              </a:rPr>
              <a:t>або</a:t>
            </a:r>
            <a:r>
              <a:rPr sz="2400" b="1" spc="-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тріпотіння</a:t>
            </a:r>
            <a:r>
              <a:rPr sz="2400" b="1" spc="-3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передсердь</a:t>
            </a:r>
            <a:r>
              <a:rPr sz="2400" b="1" spc="-3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spc="-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хворих</a:t>
            </a:r>
            <a:endParaRPr sz="2400">
              <a:latin typeface="Arial"/>
              <a:cs typeface="Arial"/>
            </a:endParaRPr>
          </a:p>
          <a:p>
            <a:pPr marL="356870">
              <a:lnSpc>
                <a:spcPts val="2595"/>
              </a:lnSpc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2400" b="1" spc="-3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9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36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2400" b="1" spc="-29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2400" b="1" spc="-4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345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2400" b="1" spc="-355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2400" b="1" spc="-395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;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990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220" dirty="0">
                <a:solidFill>
                  <a:srgbClr val="FF33CC"/>
                </a:solidFill>
                <a:latin typeface="Arial"/>
                <a:cs typeface="Arial"/>
              </a:rPr>
              <a:t>Повна</a:t>
            </a:r>
            <a:r>
              <a:rPr sz="2400" b="1" spc="-39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FF0000"/>
                </a:solidFill>
                <a:latin typeface="Arial"/>
                <a:cs typeface="Arial"/>
              </a:rPr>
              <a:t>АВ-блокада</a:t>
            </a:r>
            <a:r>
              <a:rPr sz="2400" b="1" spc="-240" dirty="0">
                <a:solidFill>
                  <a:srgbClr val="FF33CC"/>
                </a:solidFill>
                <a:latin typeface="Arial"/>
                <a:cs typeface="Arial"/>
              </a:rPr>
              <a:t>,</a:t>
            </a:r>
            <a:r>
              <a:rPr sz="2400" b="1" spc="-34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особливо</a:t>
            </a:r>
            <a:r>
              <a:rPr sz="2400" b="1" spc="-37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дистального</a:t>
            </a:r>
            <a:r>
              <a:rPr sz="2400" b="1" spc="-204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00" dirty="0">
                <a:solidFill>
                  <a:srgbClr val="FF33CC"/>
                </a:solidFill>
                <a:latin typeface="Arial"/>
                <a:cs typeface="Arial"/>
              </a:rPr>
              <a:t>типу;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ts val="2750"/>
              </a:lnSpc>
              <a:spcBef>
                <a:spcPts val="720"/>
              </a:spcBef>
              <a:buClr>
                <a:srgbClr val="B0B0B0"/>
              </a:buClr>
              <a:buSzPct val="8958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275" dirty="0">
                <a:solidFill>
                  <a:srgbClr val="FF33CC"/>
                </a:solidFill>
                <a:latin typeface="Arial"/>
                <a:cs typeface="Arial"/>
              </a:rPr>
              <a:t>Вн</a:t>
            </a:r>
            <a:r>
              <a:rPr sz="2400" b="1" spc="-305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400" b="1" spc="-265" dirty="0">
                <a:solidFill>
                  <a:srgbClr val="FF33CC"/>
                </a:solidFill>
                <a:latin typeface="Arial"/>
                <a:cs typeface="Arial"/>
              </a:rPr>
              <a:t>т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р</a:t>
            </a:r>
            <a:r>
              <a:rPr sz="2400" b="1" spc="-235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300" dirty="0">
                <a:solidFill>
                  <a:srgbClr val="FF33CC"/>
                </a:solidFill>
                <a:latin typeface="Arial"/>
                <a:cs typeface="Arial"/>
              </a:rPr>
              <a:t>ш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ь</a:t>
            </a:r>
            <a:r>
              <a:rPr sz="2400" b="1" spc="-24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ш</a:t>
            </a:r>
            <a:r>
              <a:rPr sz="2400" b="1" spc="-260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400" b="1" spc="-305" dirty="0">
                <a:solidFill>
                  <a:srgbClr val="FF33CC"/>
                </a:solidFill>
                <a:latin typeface="Arial"/>
                <a:cs typeface="Arial"/>
              </a:rPr>
              <a:t>у</a:t>
            </a:r>
            <a:r>
              <a:rPr sz="2400" b="1" spc="-250" dirty="0">
                <a:solidFill>
                  <a:srgbClr val="FF33CC"/>
                </a:solidFill>
                <a:latin typeface="Arial"/>
                <a:cs typeface="Arial"/>
              </a:rPr>
              <a:t>н</a:t>
            </a:r>
            <a:r>
              <a:rPr sz="2400" b="1" spc="-340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ч</a:t>
            </a:r>
            <a:r>
              <a:rPr sz="2400" b="1" spc="-290" dirty="0">
                <a:solidFill>
                  <a:srgbClr val="FF33CC"/>
                </a:solidFill>
                <a:latin typeface="Arial"/>
                <a:cs typeface="Arial"/>
              </a:rPr>
              <a:t>к</a:t>
            </a:r>
            <a:r>
              <a:rPr sz="2400" b="1" spc="-245" dirty="0">
                <a:solidFill>
                  <a:srgbClr val="FF33CC"/>
                </a:solidFill>
                <a:latin typeface="Arial"/>
                <a:cs typeface="Arial"/>
              </a:rPr>
              <a:t>о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в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26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335" dirty="0">
                <a:solidFill>
                  <a:srgbClr val="FF33CC"/>
                </a:solidFill>
                <a:latin typeface="Arial"/>
                <a:cs typeface="Arial"/>
              </a:rPr>
              <a:t>б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л</a:t>
            </a:r>
            <a:r>
              <a:rPr sz="2400" b="1" spc="-270" dirty="0">
                <a:solidFill>
                  <a:srgbClr val="FF33CC"/>
                </a:solidFill>
                <a:latin typeface="Arial"/>
                <a:cs typeface="Arial"/>
              </a:rPr>
              <a:t>ок</a:t>
            </a:r>
            <a:r>
              <a:rPr sz="2400" b="1" spc="-254" dirty="0">
                <a:solidFill>
                  <a:srgbClr val="FF33CC"/>
                </a:solidFill>
                <a:latin typeface="Arial"/>
                <a:cs typeface="Arial"/>
              </a:rPr>
              <a:t>а</a:t>
            </a:r>
            <a:r>
              <a:rPr sz="2400" b="1" spc="-280" dirty="0">
                <a:solidFill>
                  <a:srgbClr val="FF33CC"/>
                </a:solidFill>
                <a:latin typeface="Arial"/>
                <a:cs typeface="Arial"/>
              </a:rPr>
              <a:t>д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и</a:t>
            </a:r>
            <a:r>
              <a:rPr sz="2400" b="1" spc="-34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165" dirty="0">
                <a:solidFill>
                  <a:srgbClr val="FF33CC"/>
                </a:solidFill>
                <a:latin typeface="Arial"/>
                <a:cs typeface="Arial"/>
              </a:rPr>
              <a:t>з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і</a:t>
            </a:r>
            <a:r>
              <a:rPr sz="2400" b="1" spc="-30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32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2400" b="1" spc="-3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9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spc="-260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2400" b="1" spc="-300" dirty="0">
                <a:solidFill>
                  <a:srgbClr val="FF0000"/>
                </a:solidFill>
                <a:latin typeface="Arial"/>
                <a:cs typeface="Arial"/>
              </a:rPr>
              <a:t>ш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ння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endParaRPr sz="2400">
              <a:latin typeface="Arial"/>
              <a:cs typeface="Arial"/>
            </a:endParaRPr>
          </a:p>
          <a:p>
            <a:pPr marL="356870">
              <a:lnSpc>
                <a:spcPts val="2750"/>
              </a:lnSpc>
            </a:pPr>
            <a:r>
              <a:rPr sz="2400" b="1" spc="-270" dirty="0">
                <a:solidFill>
                  <a:srgbClr val="FF0000"/>
                </a:solidFill>
                <a:latin typeface="Arial"/>
                <a:cs typeface="Arial"/>
              </a:rPr>
              <a:t>ко</a:t>
            </a:r>
            <a:r>
              <a:rPr sz="2400" b="1" spc="-36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2400" b="1" spc="-275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spc="-280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spc="-29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400" b="1" spc="-254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2400" b="1" spc="-114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2400" b="1" spc="-3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310" dirty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sz="2400" b="1" spc="-32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b="1" spc="-30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3496</Words>
  <Application>Microsoft Office PowerPoint</Application>
  <PresentationFormat>Экран (4:3)</PresentationFormat>
  <Paragraphs>662</Paragraphs>
  <Slides>76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76</vt:i4>
      </vt:variant>
    </vt:vector>
  </HeadingPairs>
  <TitlesOfParts>
    <vt:vector size="87" baseType="lpstr">
      <vt:lpstr>Arial</vt:lpstr>
      <vt:lpstr>Calibri</vt:lpstr>
      <vt:lpstr>Cambria</vt:lpstr>
      <vt:lpstr>Constantia</vt:lpstr>
      <vt:lpstr>Microsoft Sans Serif</vt:lpstr>
      <vt:lpstr>Tahoma</vt:lpstr>
      <vt:lpstr>Times New Roman</vt:lpstr>
      <vt:lpstr>Trebuchet MS</vt:lpstr>
      <vt:lpstr>Verdana</vt:lpstr>
      <vt:lpstr>Wingdings</vt:lpstr>
      <vt:lpstr>Office Theme</vt:lpstr>
      <vt:lpstr>Презентация PowerPoint</vt:lpstr>
      <vt:lpstr>Порушеннями серцевого ритму,  або аритміями, називають:</vt:lpstr>
      <vt:lpstr>Найбільш часті причини порушень  серцевого ритму</vt:lpstr>
      <vt:lpstr>Схема поширення імпульсу</vt:lpstr>
      <vt:lpstr>Електрофізіологічні механізми аритмій</vt:lpstr>
      <vt:lpstr>Особливості провідної системи серця</vt:lpstr>
      <vt:lpstr>Частота спонтанного виникнення ПД в клітинах СА-  вузла, яка при збереженні синусового ритму визначає  ЧСС, залежить від дії трьох механізмів:</vt:lpstr>
      <vt:lpstr>Презентация PowerPoint</vt:lpstr>
      <vt:lpstr>Тригерна активність Виникнення ранніх (а) і пізніх (б) постдеполяризацій</vt:lpstr>
      <vt:lpstr>1. Тригерний механізм ектопічних аритмій  (наприклад, шлуночкової тахікардії типу  “пірует”), зумовлений ранньою постдеполяризацією мембранного потенціалу,</vt:lpstr>
      <vt:lpstr>Механізми порушення провідності</vt:lpstr>
      <vt:lpstr>Повторний вхід хвилі збудження  (re-entry)</vt:lpstr>
      <vt:lpstr>Клинічне дослідження пацієнтів з аритміями  дозволяє:</vt:lpstr>
      <vt:lpstr>Електрокардіографія Загальна схема (план) розшифровування ЕКГ</vt:lpstr>
      <vt:lpstr>Число серцевих скорочень (ЧСС) залежно від  тривалості інтервалу R–R</vt:lpstr>
      <vt:lpstr>EКГ</vt:lpstr>
      <vt:lpstr>Залежність алгебраїчної суми зубців QRS в відведеннях  від кінцівок від величини кута α</vt:lpstr>
      <vt:lpstr>Покази для тривалого моніторного  записування ЕКГ за Холтером</vt:lpstr>
      <vt:lpstr>Можливості ЕФД</vt:lpstr>
      <vt:lpstr>Метод чрезстравохідної електричної стимуляції серця дозволяє вирішувати наступні  задачі:</vt:lpstr>
      <vt:lpstr>Класифікація аритмій серця</vt:lpstr>
      <vt:lpstr>Класифікація аритмій серця (продовження)</vt:lpstr>
      <vt:lpstr>Синусова тахікардія</vt:lpstr>
      <vt:lpstr>Екстракардіальні фактори</vt:lpstr>
      <vt:lpstr>Інтракадіальні фактори</vt:lpstr>
      <vt:lpstr>Синусова брадикардія</vt:lpstr>
      <vt:lpstr>Екстракардіальні фактори</vt:lpstr>
      <vt:lpstr>Інтракардіальні фактори</vt:lpstr>
      <vt:lpstr>Синусову брадикардію слід диференціювати з іншими порушеннями  ритму:</vt:lpstr>
      <vt:lpstr>Синусова аритмія</vt:lpstr>
      <vt:lpstr>ЕКГ- ознаки дихальної форми СА</vt:lpstr>
      <vt:lpstr>ЕКГ-ознаки  недихальної форми СА</vt:lpstr>
      <vt:lpstr>Синусова аритмія</vt:lpstr>
      <vt:lpstr>Синдром дисфункції (слабкості)  синоатріального вузла ЕКГ-ознаки</vt:lpstr>
      <vt:lpstr>Метод діагностики дисфункції  СССВ – вимірювання ЧВФСВ</vt:lpstr>
      <vt:lpstr>Повільні (заміщуючі) вислизуючі ритми  і комплекси</vt:lpstr>
      <vt:lpstr>ЕКГ з вислизуючими  комплексами</vt:lpstr>
      <vt:lpstr>ЕКГ хворих з повільними  заміщуючими ритмами</vt:lpstr>
      <vt:lpstr>Основні причини прискорених  ектопічних ритмів</vt:lpstr>
      <vt:lpstr>Непароксизмальна тахікардія</vt:lpstr>
      <vt:lpstr>Презентация PowerPoint</vt:lpstr>
      <vt:lpstr>Презентация PowerPoint</vt:lpstr>
      <vt:lpstr>Презентация PowerPoint</vt:lpstr>
      <vt:lpstr>Для пацієнтів з функціональною, зокрема  нейрогенною, природою ЕС характерні наступні ознаки:</vt:lpstr>
      <vt:lpstr>Презентация PowerPoint</vt:lpstr>
      <vt:lpstr>ЕКГ-ознаки передсердної екстрасистолії</vt:lpstr>
      <vt:lpstr>ЕКГ-ознаки AV-вузлової екстрасистолії</vt:lpstr>
      <vt:lpstr>Шлуночкова екстрасистолія</vt:lpstr>
      <vt:lpstr>ЕКГ-ознаки  шлуночкової екстрасистолії</vt:lpstr>
      <vt:lpstr>Система градацій шлуночкових екстрасистолій В. Lown та М. Wolf</vt:lpstr>
      <vt:lpstr>Пароксизмальні надшлуночкові  (суправентрикулярні) тахікардії</vt:lpstr>
      <vt:lpstr>ЕКГ-ознаки передсердних ПТ</vt:lpstr>
      <vt:lpstr>Передсердна ПТ</vt:lpstr>
      <vt:lpstr>Передсердна ПТ з AV-блокадою II ступеня</vt:lpstr>
      <vt:lpstr>ЕКГ-ознаки АВ-вузлової ПТ</vt:lpstr>
      <vt:lpstr>ПТ з АВ-з’єднання з  одночасним збудженням  передсердь і шлуночків</vt:lpstr>
      <vt:lpstr>ПТ з АВ-з’єднання з передчасним  збудженням шлуночків  (WPW, ортодромний варіант)</vt:lpstr>
      <vt:lpstr>Електрокардіограма при антидромній АВ-  реципрокній (круговій) пароксизмальній  тахікардії при синдромі WPW</vt:lpstr>
      <vt:lpstr>Пароксизмальна шлуночкова тахікардія</vt:lpstr>
      <vt:lpstr>Пароксизмальна шлуночкова  тахікардія</vt:lpstr>
      <vt:lpstr>ЕКГ-ознаки шлуночкової тахікардії</vt:lpstr>
      <vt:lpstr>“Захвачені” скорочення шлуночків при ПШТ</vt:lpstr>
      <vt:lpstr>Поліморфна двонаправлена веретеноподібна шлуночкова тахікардія</vt:lpstr>
      <vt:lpstr>Фібриляція (миготіння) та  тріпотіння передсердь</vt:lpstr>
      <vt:lpstr>Схема виникнення кругової хвилі збудження (re-entry)  при тріпотінні (а) і фібриляції (б) передсердь</vt:lpstr>
      <vt:lpstr>Деякі диференційно-діагностичні ознаки “вагусних” та  “гіперадренергічних” варіантів ідіопатичної пароксизмальної  ФП</vt:lpstr>
      <vt:lpstr>ЕКГ-ознаки фібриляції передсердь</vt:lpstr>
      <vt:lpstr>ЕКГ при тахісистолічній (а) та брадисистолічній (б)  формах миготіння (фібриляції) передсердь</vt:lpstr>
      <vt:lpstr>ЕКГ при фібриляції передсердь</vt:lpstr>
      <vt:lpstr>ЕКГ-ознаки тріпотіння передсердь</vt:lpstr>
      <vt:lpstr>ЕКГ при тріпотінні передсердь</vt:lpstr>
      <vt:lpstr>Тріпотіння і фібриляція шлуночків</vt:lpstr>
      <vt:lpstr>Основні ЕКГ-ознаки</vt:lpstr>
      <vt:lpstr>ЕКГ при тріпотінні (а) і фібриляції (б) шлуночків</vt:lpstr>
      <vt:lpstr>ЕКГ при тріпотінні і фібриляції шлуночків</vt:lpstr>
      <vt:lpstr>Предиктори фібриляції шлуночків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Олена</cp:lastModifiedBy>
  <cp:revision>1</cp:revision>
  <dcterms:created xsi:type="dcterms:W3CDTF">2023-09-25T09:17:29Z</dcterms:created>
  <dcterms:modified xsi:type="dcterms:W3CDTF">2023-09-25T09:26:20Z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2023-09-25T00:00:00Z</vt:filetime>
  </property>
</Properties>
</file>