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80" r:id="rId16"/>
    <p:sldId id="273" r:id="rId17"/>
    <p:sldId id="274" r:id="rId18"/>
    <p:sldId id="275" r:id="rId19"/>
    <p:sldId id="276" r:id="rId20"/>
    <p:sldId id="277" r:id="rId21"/>
    <p:sldId id="278" r:id="rId22"/>
    <p:sldId id="283" r:id="rId23"/>
    <p:sldId id="279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81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43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8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5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86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72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2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95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930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7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B0826-9247-4B39-8FE5-4C257C252440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ED30C-05A6-4D8A-876E-A53B91886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1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9752" y="299695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uk-UA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ПРАКТИЧНЕ </a:t>
            </a:r>
            <a:r>
              <a:rPr lang="uk-UA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ЗАНЯТТЯ </a:t>
            </a:r>
            <a:endParaRPr lang="uk-UA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«АТЕРОСКЛЕРОЗ»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476672"/>
            <a:ext cx="7772400" cy="165618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br>
              <a:rPr lang="uk-UA" sz="2400" b="1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792088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Атеросклероз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грецьких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athere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кашка,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leros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твердий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 —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хвилеподібне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захворювання,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стінці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вогнищ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інфільтрації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розростанням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фіброзних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бляшок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звужують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просвіт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фізіологічну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функцію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За результатами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Фремінгемського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анамнезі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цереброваскулярного захворювання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зменшує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17,4 року,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перенесеного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інфаркту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 (ІМ) — на 9,2 року,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інсульту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на 12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36912"/>
            <a:ext cx="5112568" cy="361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54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Атеросклероз – хронічне захворювання, при якому відбувається системне ураження артерій, що виражається у відкладаннях ліпідів і солей кальцію у вну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632848" cy="574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29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Етіологічні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атеросклерозу:</a:t>
            </a:r>
          </a:p>
          <a:p>
            <a:pPr algn="ctr"/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АГ;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ожиріння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холестерину (ХС),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тригліцеридів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(ТГ),  ---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атерогенних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ліпопротеїнів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низької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(ЛПНЩ) та/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зниження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антиатерогенних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ліпопротеїнів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(ЛПВЩ));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спадкова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схильність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вуглеводного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гіперглікемія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цукровий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діабет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(ЦД));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гіподинамія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старше 50–60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стать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чоловіки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гіпергомоцистеїнемія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нераціональне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вживання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вуглеводів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Атеросклероз сосудов: причины, симптомы, диагностика, лечение | центр  «Меддиагностика»"/>
          <p:cNvSpPr>
            <a:spLocks noChangeAspect="1" noChangeArrowheads="1"/>
          </p:cNvSpPr>
          <p:nvPr/>
        </p:nvSpPr>
        <p:spPr bwMode="auto">
          <a:xfrm>
            <a:off x="155575" y="-914400"/>
            <a:ext cx="24098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75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481" y="476672"/>
            <a:ext cx="813690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сновні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бляшки 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атерогенез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дисфункції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смужок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ліпоїдозу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ліпосклерозу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генетичні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аполіпопротеїнів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-)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ферментів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Атеросклероз сосудов: причины, симптомы, диагностика, лечение | центр  «Меддиагностика»"/>
          <p:cNvSpPr>
            <a:spLocks noChangeAspect="1" noChangeArrowheads="1"/>
          </p:cNvSpPr>
          <p:nvPr/>
        </p:nvSpPr>
        <p:spPr bwMode="auto">
          <a:xfrm>
            <a:off x="155575" y="-914400"/>
            <a:ext cx="24098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01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7513" y="764704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ендотеліальна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дисфункція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вазопресорів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тромбоксану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А2, ендотеліну-1,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ангіотензину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ІІ;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вазодилататорів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простацикліну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оксиду азоту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Головними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чинниками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ушкодження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АГ,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аорті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пінистих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вміщують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Т-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смужки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виступають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поверхнею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складаються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макрофагів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гладком’язових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пінистих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смужки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відкладання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інтимі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Атеросклероз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726731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45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642" y="692696"/>
            <a:ext cx="820891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вогнищах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відкладання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розростання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молодої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ядра.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зона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багатої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(макрофаги,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пінисті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гладком’язові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Т-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лімфоцити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колагенові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еластичні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волокна.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дозріванням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колагенові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потовщуються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сполучнотканинний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каркас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покришки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відділяє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ядро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просвіту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фіброзна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бляшка, яка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спричиняє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просвіту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атероматозного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ядра,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агрегації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крововиливів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бляшку,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стоншення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руйнування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покришки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тріщин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виразок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виразок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емболії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атерокальциноз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відкладення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солей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атероматозні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фіброзні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Головним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наслідком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пристіночного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тромбу,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раптово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обмежує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кровотік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ІМ,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інсульт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 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хронічне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С-реактивного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(СРБ),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фібриногену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інтерлейкіну-6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1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ompendium.com.ua/wp/wp-content/uploads/2019/08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24944"/>
            <a:ext cx="666750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compendium.com.ua/wp/wp-content/uploads/2019/08/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01" y="188640"/>
            <a:ext cx="666750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91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519629"/>
              </p:ext>
            </p:extLst>
          </p:nvPr>
        </p:nvGraphicFramePr>
        <p:xfrm>
          <a:off x="611561" y="918920"/>
          <a:ext cx="7704855" cy="5472613"/>
        </p:xfrm>
        <a:graphic>
          <a:graphicData uri="http://schemas.openxmlformats.org/drawingml/2006/table">
            <a:tbl>
              <a:tblPr/>
              <a:tblGrid>
                <a:gridCol w="1540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76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Фенотип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ХС у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плазмі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крові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ТГ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Зміни ліпопротеїнів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Атерогенність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76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Підвищені</a:t>
                      </a:r>
                      <a:b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або в нормі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хіломікронів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Неатерогенний фенотип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766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Підвищений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нормі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Підвищення ЛПНЩ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Висока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6975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Підвищений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ЛПНЩ</a:t>
                      </a:r>
                      <a:b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ліпопротеїнів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дуже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низької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щільності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(ЛПДНЩ)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Висока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766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Підвищений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Підвищення ЛПНЩ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Висока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766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Частіше в нормі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Підвищення ЛПДНЩ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Помірна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6808"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Підвищений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Підвищені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Підвищення хіломікронів та ЛПДНЩ</a:t>
                      </a: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Низька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52" marR="67552" marT="33776" marB="3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536" y="238091"/>
            <a:ext cx="79208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Класифікація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гіперліпопротеїнемій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за D. 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Fredrickson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(1970)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10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23170"/>
              </p:ext>
            </p:extLst>
          </p:nvPr>
        </p:nvGraphicFramePr>
        <p:xfrm>
          <a:off x="323528" y="1268760"/>
          <a:ext cx="8363272" cy="4194621"/>
        </p:xfrm>
        <a:graphic>
          <a:graphicData uri="http://schemas.openxmlformats.org/drawingml/2006/table">
            <a:tbl>
              <a:tblPr/>
              <a:tblGrid>
                <a:gridCol w="418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385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Первинні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Вторинні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52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1. 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Звичайна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полігенна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гіперліпопротеїнемія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2. 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Сімейна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частіше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моногенна)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гіперліпопротеїнемія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сімейна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гіперліпопротеїнемія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сімейна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комбінована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гіперліпідемія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сімейна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ендогенна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гіпертригліцеридемія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дисбеталіпопротеїнемія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сімейна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хіломікронемія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Найчастіші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причини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розвитку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ЦД,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зловживання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алкоголем,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гіпотиреоз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хронічна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ниркова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недостатність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(ХНН),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нефротичний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синдром,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обструктивні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захворювання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печінки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лікування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блокаторами бета-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адренорецепторів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 (ББА),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діуретиками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кортикоїдами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ін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07704" y="439307"/>
            <a:ext cx="48547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гіперліпопротеїнемій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581" y="548680"/>
            <a:ext cx="828092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дисліпідемій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(ВАКУ, 2018)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Гіперхолестеринемія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ізольованому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 &gt;5,0 ммоль/л (&gt;190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типу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ІІа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D. Fredrickson.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Сімейна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гетерозиготна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гіперхолестеринемія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 &gt;5,0 ммоль/л (&lt;304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ХС ЛПНЩ &gt;5,0 ммоль/л (&lt;190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Сімейна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гомозиготна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гіперхолестеринемія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 &gt;16–18 ммоль/л (&gt;508–684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ХС ЛПНЩ &gt;13 ммоль/л (&gt;494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Комбінована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комбіновановому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 &gt;5,0 ммоль/л (&gt;190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ТГ &gt;1,7 ммоль/л (&gt;150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типу ІІ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ІІ за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D. Fredrickson.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Гіпертригліцеридемія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ізольованому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ТГ &gt;1,7 ммоль/л (&gt;150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типу І 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D. Fredrickson.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Легка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помірна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гіпертригліцеридемія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гетерозиготна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): &gt;1,7 ммоль/л (&gt;150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та &lt;10,0 ммоль/л (885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Тяжка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гіпертригліцеридемія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гомозиготна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): &gt;10,0 ммоль/л (&gt;885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9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Атеросклероз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системне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захворювання,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етапи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атерогенезу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церебральні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ушкоджуються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проявів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прояви захворювання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Найчастішими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прояви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басейнів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ІХС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ІМ,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раптова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смерть (РСС)).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Цереброваскулярна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хвороба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транзиторна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атака,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інсульт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Атеросклероз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кульгавість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гангрена).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розглядають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церебральних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ЦД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еквівалентами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5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2482" y="260648"/>
            <a:ext cx="8223974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атеросклерозу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Несприятлива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спадковість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анамнезі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близьких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родичів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вторинних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ЦД;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гіпотиреоз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синдром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Іценка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Кушинга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обструкція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жовчовивідних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цироз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ХНН;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способу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гіподинамія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ожиріння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їжа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насичених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ліподистрофія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естрогени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прогестини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анаболічні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стероїди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кортикостероїди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імунодепресанти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ББА,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тіазиди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ретиноїди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ксантелазми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ксантоми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ліпоїдна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дуга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рогівки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ахіллових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сухожиль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діагональна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складка мочки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вуха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панкреатит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ТГ;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часто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безсимптомний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захворювання.</a:t>
            </a:r>
          </a:p>
        </p:txBody>
      </p:sp>
    </p:spTree>
    <p:extLst>
      <p:ext uri="{BB962C8B-B14F-4D97-AF65-F5344CB8AC3E}">
        <p14:creationId xmlns:p14="http://schemas.microsoft.com/office/powerpoint/2010/main" val="286924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814" y="620688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атеросклерозу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коронарні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(КА): ІХС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ІМ,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магістральні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головного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хронічна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ішемія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інсульт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транзиторна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ішемічна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атака;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ниркові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нефрогенна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АГ;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аорта: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кульгавість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симптоми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стенозу гирла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аневризми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кінцівок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кульгавість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мезентеріальні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ішемія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черевної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жаба).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2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3600400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50"/>
            <a:ext cx="363284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655168"/>
            <a:ext cx="230425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Гангрена ноги — суха посередині, волога — по краях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56774"/>
            <a:ext cx="374260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98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84887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ІХС,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периферичним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атеросклерозом, атеросклерозом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аневризмою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черевного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відділу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ЦД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 повинен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становити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&lt;4,5 ммоль/л (&lt;175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а ХС ЛПНЩ &lt;2,5 ммоль/л (&lt;100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коефіцієнт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індекс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атерогенності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40–60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проявів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атеросклерозу становить 3,0–3,5.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Коефіцієнт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атерогенності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межах 3,5–4,0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асоціюється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помірним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 &gt;4,0 —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атеросклерозу.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Метаболічний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синдром»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установлюється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3 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нижченаведених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5 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критеріїв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Центральне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ожиріння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окружність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талії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&gt;94 см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&gt;80 см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ТГ ≥1,7 моль/л (≥150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Зниження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ХС ЛПВЩ &lt;1,03 ммоль/л (&lt;40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&lt;1,29 ммоль/л (&lt;50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систолічного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(САТ) ≥130 мм рт. ст. та/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діастолічного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(ДАТ) ≥85 мм рт. ст.,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діагностованої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АГ.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глюкози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натще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≥6,1 ммоль/л (≥110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≥5,6 ммоль/л (≥100 мг/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переглянутими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критеріями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діагностований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ЦД 2-го типу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1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688010"/>
              </p:ext>
            </p:extLst>
          </p:nvPr>
        </p:nvGraphicFramePr>
        <p:xfrm>
          <a:off x="395535" y="1412775"/>
          <a:ext cx="8291265" cy="4233486"/>
        </p:xfrm>
        <a:graphic>
          <a:graphicData uri="http://schemas.openxmlformats.org/drawingml/2006/table">
            <a:tbl>
              <a:tblPr/>
              <a:tblGrid>
                <a:gridCol w="2763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204">
                <a:tc gridSpan="2"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Підвищення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рівня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Зниження рівня</a:t>
                      </a:r>
                      <a:b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ХС ЛПВЩ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04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ХС ЛПНЩ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ТГ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078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ЦД.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Гіпотиреоз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Нефротичний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синдром.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Холестаз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Анаболічні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стероїди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Гестагени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ББА.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Тіазидні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діуретики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Алкоголізм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ЦД.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Гіпотиреоз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Ожиріння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Ниркова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недостатність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Гіподинамія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ББА.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Тиклопідин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Секвестранти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жовчних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кислот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Тютюнопаління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ЦД.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Гіпертригліцеридемія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Менопауза.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Ожиріння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Вік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чоловіки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Уремія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Анаболічні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гормони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ББА.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Гестагени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7624" y="255005"/>
            <a:ext cx="72149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гіпер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дис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ліпідемій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і 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ліпідів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крові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87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compendium.com.ua/wp/wp-content/uploads/2019/08/1608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6489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3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7346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Шкала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SCORE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1) 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найвищим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сумарного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10-річного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серцево-судинного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потребують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стандартами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їхньої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вторинної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доведеними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ССЗ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атеросклеротичного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генезу (ІХС,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цереброваскулярні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аневризма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атеросклероз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 ЦД 1-го і 2-го типу;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ураженням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органів-мішеней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 ХХН;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2) 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високими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рівнями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ХС &gt;8 ммоль/л, САТ &gt;180 мм рт. ст.);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3) 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старше 65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4) 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40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фактора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високих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рівнів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 — вони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низький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абсолютний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фатальних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серцево-судинних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/>
              <a:t>життя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83850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Оцінюючи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увазі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вищим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 шкалою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SCORE: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гіподинамією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ожирінням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особливо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центральним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людей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несприятливим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ССЗ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сімейним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анамнезом;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соціальним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статусом,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тривожними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депресивними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станами;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порушенні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толерантності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глюкози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у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ЦД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ЦД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підвищує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 5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 у 3 рази — у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людей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умістом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ХС ЛПВЩ або з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рівнем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ТГ;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субклінічного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атеросклерозу 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УЗД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сонних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електронно-променевої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мультиспіральної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КТ;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виявлено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гіпертрофію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шлуночка (ГЛШ) (за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ЕКГ або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підвищені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маркерів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(СРБ і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фібриногену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8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816" y="476672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обов’язкових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комплексне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Немедикаментозну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дієта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корекція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припинення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оптимальних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характеристик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профілю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Медикаментозне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варіантів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гіперхолестеринемія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езетиміб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комбінація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комбінована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рекомендувати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комбінацію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статинів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фібратів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гіпертригліцеридемія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омега-3-поліненасичені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(ПНЖК) та/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безсимптомних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модифікації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способу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8–12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вдається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встановленої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мети,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розпочати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медикаментозне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гіполіпідемічне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варіанта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встановленою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еквівалентами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розпочати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заходами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немедикаментозної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супутній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АГ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антигіпертензивна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супутньому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ЦД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гіпоглікемічна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При тяжких формах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сімейних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дисліпідемій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корекція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профілю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аферезу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46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106328"/>
              </p:ext>
            </p:extLst>
          </p:nvPr>
        </p:nvGraphicFramePr>
        <p:xfrm>
          <a:off x="323528" y="1268760"/>
          <a:ext cx="8496944" cy="4680522"/>
        </p:xfrm>
        <a:graphic>
          <a:graphicData uri="http://schemas.openxmlformats.org/drawingml/2006/table">
            <a:tbl>
              <a:tblPr/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0087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Тютюнопаління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Відмова від тютюнопаління в будь-якому вигляді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410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Дієта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Низькокалорійна дієта з обмеженням жирів, збільшення кількості овочів, фруктів і риби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087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Фізична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активність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2,5–5 год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середньої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фізичної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активності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тиждень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чи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30–60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хв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щодня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410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Маса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тіла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Індекс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маси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тіла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(ІМТ) 20–25 кг/м2,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окружність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талії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&lt;94 см (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чоловіки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), &lt;80 см (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жінки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64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АТ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130/80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 мм рт. ст.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64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ЦД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HbA1c &lt;7%, АТ &lt;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130/80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 мм рт. ст.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07704" y="310097"/>
            <a:ext cx="48721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серцево-судинної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8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health-ua.com/multimedia/userfiles/images/2019/Cardio_5_2019/Cardio_5_2019_tab_3_str_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776865" cy="650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8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235860"/>
              </p:ext>
            </p:extLst>
          </p:nvPr>
        </p:nvGraphicFramePr>
        <p:xfrm>
          <a:off x="539553" y="1124743"/>
          <a:ext cx="8025944" cy="5001421"/>
        </p:xfrm>
        <a:graphic>
          <a:graphicData uri="http://schemas.openxmlformats.org/drawingml/2006/table">
            <a:tbl>
              <a:tblPr/>
              <a:tblGrid>
                <a:gridCol w="4012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2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8481"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Дуже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високий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(&gt;10%)</a:t>
                      </a:r>
                    </a:p>
                  </a:txBody>
                  <a:tcPr marL="88744" marR="88744" marT="44372" marB="4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Зниження ХС ЛПНЩ не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менше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ніж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50% початкового,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— &lt;1,4 ммоль/л (&lt;55 мг/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l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пацієнтів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серцево-судинними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захворюваннями (ССЗ),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переживають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повторний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судинний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напад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(не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обов’язково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того ж типу,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що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перший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напад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приймаючи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статини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максимально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переносимій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дозі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(МПД),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рекомендується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знизити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ЛПНЩ &lt;1,0 ммоль/л (&lt;40 мг/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8744" marR="88744" marT="44372" marB="4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470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Високий ризик (від &gt;5 до 10%)</a:t>
                      </a:r>
                    </a:p>
                  </a:txBody>
                  <a:tcPr marL="88744" marR="88744" marT="44372" marB="4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ХС ЛПНЩ &lt;1,8 ммоль/л (&lt;70 мг/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8744" marR="88744" marT="44372" marB="4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470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Помірний ризик</a:t>
                      </a:r>
                      <a:b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(від &gt;1 до 5%)</a:t>
                      </a:r>
                    </a:p>
                  </a:txBody>
                  <a:tcPr marL="88744" marR="88744" marT="44372" marB="4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Цільовий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ХС ЛПНЩ &lt;2,6 ммоль/л (&lt;100 мг/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8744" marR="88744" marT="44372" marB="4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411760" y="476672"/>
            <a:ext cx="507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Оновлені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рекомендації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рівнів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ХС ЛПНЩ, 2019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34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056970"/>
              </p:ext>
            </p:extLst>
          </p:nvPr>
        </p:nvGraphicFramePr>
        <p:xfrm>
          <a:off x="395536" y="620690"/>
          <a:ext cx="8208912" cy="5927106"/>
        </p:xfrm>
        <a:graphic>
          <a:graphicData uri="http://schemas.openxmlformats.org/drawingml/2006/table">
            <a:tbl>
              <a:tblPr/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189">
                <a:tc>
                  <a:txBody>
                    <a:bodyPr/>
                    <a:lstStyle/>
                    <a:p>
                      <a:pPr algn="l"/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Визначення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ліпідів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оцінки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ризику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ССЗ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47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Визначення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аполіпопротеїну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 (</a:t>
                      </a: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ApoB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рекомендується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особливо в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осіб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високим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вмістом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ТГ,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ЦД,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ожирінням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метаболічним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синдромом та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дуже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низьким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рівнем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ЛПНЩ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89">
                <a:tc>
                  <a:txBody>
                    <a:bodyPr/>
                    <a:lstStyle/>
                    <a:p>
                      <a:pPr algn="l"/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Медикаментозне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зниження ЛПНЩ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33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Якщо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цільовий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ЛПНЩ не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досягнутий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лікуванні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статинами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МПД,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рекомендується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комбінація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езетимібом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756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вторинної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профілактики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пацієнтам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досягають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цільових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рівнів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застосуванні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езетимібом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МПД,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рекомендуються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комбінації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інгібітором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PCSK9.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хворих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сімейною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гіперхолестеринемією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мають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високий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не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досягають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цільових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рівнів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ЛПНЩ при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застосуванні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езетимібом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МПД,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рекомендується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комбінація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інгібітором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PCSK9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189">
                <a:tc>
                  <a:txBody>
                    <a:bodyPr/>
                    <a:lstStyle/>
                    <a:p>
                      <a:pPr algn="l"/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Медикаментозне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лікування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ГТГ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33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рекомендуються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як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препарати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першої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лінії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зниження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ризику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ССЗ в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осіб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високого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ризику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ТГ &gt;2,3 ммоль/л (&gt;200 мг/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189">
                <a:tc>
                  <a:txBody>
                    <a:bodyPr/>
                    <a:lstStyle/>
                    <a:p>
                      <a:pPr algn="l"/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Лікування хворих на ГСГ</a:t>
                      </a:r>
                      <a:endParaRPr lang="ru-RU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331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пацієнтів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дуже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високого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ризику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наявними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ГСГ та ССЗ рекомендовано зниження ЛПНЩ до 50%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вихідного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рівня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&lt;1,4 ммоль/л (&lt;55 мг/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331"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Якщо у пацієнтів групи дуже високого ризику цільові значення ЛПНЩ не досягнуті, рекомендується комбінація з інгібітором </a:t>
                      </a:r>
                      <a:r>
                        <a:rPr lang="en-US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PCSK9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6331">
                <a:tc>
                  <a:txBody>
                    <a:bodyPr/>
                    <a:lstStyle/>
                    <a:p>
                      <a:pPr algn="l"/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Лікування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дисліпідемій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людей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літнього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віку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047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Якщо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пацієнтів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наявне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значне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функції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нирок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лікування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статинами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рекомендується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починати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низьких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доз, а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потім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титрувати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досягнення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цільових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показників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ЛПНЩ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189">
                <a:tc>
                  <a:txBody>
                    <a:bodyPr/>
                    <a:lstStyle/>
                    <a:p>
                      <a:pPr algn="l"/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Ліпідознижувальна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терапія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пацієнтів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гострим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коронарним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синдромом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223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Якщо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застосуванні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статинів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езетимібом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МПД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цільового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показника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ЛПНЩ не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було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досягнуто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через 4–6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рекомендується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додавання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інгібітора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PCSK9</a:t>
                      </a:r>
                    </a:p>
                  </a:txBody>
                  <a:tcPr marL="46183" marR="46183" marT="23092" marB="23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81499"/>
            <a:ext cx="60942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                                     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Зміни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в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рекомендаціях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2019 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76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cf3.ppt-online.org/files3/slide/t/t1c76uDZJI8P2w3nha9sxozlfWgERSKbyQiLvC/slide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424936" cy="498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8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658</Words>
  <Application>Microsoft Office PowerPoint</Application>
  <PresentationFormat>Экран (4:3)</PresentationFormat>
  <Paragraphs>248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Олена</cp:lastModifiedBy>
  <cp:revision>21</cp:revision>
  <dcterms:created xsi:type="dcterms:W3CDTF">2020-09-30T12:21:35Z</dcterms:created>
  <dcterms:modified xsi:type="dcterms:W3CDTF">2023-09-25T09:35:43Z</dcterms:modified>
</cp:coreProperties>
</file>