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6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8792-66D0-451D-9FB9-47E09D4987D9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308E-13C4-4077-BEA8-A6E3BB6B06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246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8792-66D0-451D-9FB9-47E09D4987D9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308E-13C4-4077-BEA8-A6E3BB6B06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25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8792-66D0-451D-9FB9-47E09D4987D9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308E-13C4-4077-BEA8-A6E3BB6B06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010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8792-66D0-451D-9FB9-47E09D4987D9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308E-13C4-4077-BEA8-A6E3BB6B06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661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8792-66D0-451D-9FB9-47E09D4987D9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308E-13C4-4077-BEA8-A6E3BB6B06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725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8792-66D0-451D-9FB9-47E09D4987D9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308E-13C4-4077-BEA8-A6E3BB6B06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856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8792-66D0-451D-9FB9-47E09D4987D9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308E-13C4-4077-BEA8-A6E3BB6B06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187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8792-66D0-451D-9FB9-47E09D4987D9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308E-13C4-4077-BEA8-A6E3BB6B06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20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8792-66D0-451D-9FB9-47E09D4987D9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308E-13C4-4077-BEA8-A6E3BB6B06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911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8792-66D0-451D-9FB9-47E09D4987D9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308E-13C4-4077-BEA8-A6E3BB6B06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1812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8792-66D0-451D-9FB9-47E09D4987D9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308E-13C4-4077-BEA8-A6E3BB6B06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97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48792-66D0-451D-9FB9-47E09D4987D9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B8308E-13C4-4077-BEA8-A6E3BB6B06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00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6"/>
            <a:ext cx="7772400" cy="172568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</a:t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Кафедра внутрішньої медицини № 1</a:t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852936"/>
            <a:ext cx="6400800" cy="1944216"/>
          </a:xfrm>
        </p:spPr>
        <p:txBody>
          <a:bodyPr>
            <a:noAutofit/>
          </a:bodyPr>
          <a:lstStyle/>
          <a:p>
            <a:r>
              <a:rPr lang="uk-UA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ПРАКТИЧНЕ ЗАНЯТТЯ </a:t>
            </a:r>
          </a:p>
          <a:p>
            <a:pPr>
              <a:lnSpc>
                <a:spcPct val="150000"/>
              </a:lnSpc>
            </a:pPr>
            <a:r>
              <a:rPr lang="uk-UA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 ВТОРИННІ </a:t>
            </a:r>
            <a:r>
              <a:rPr lang="uk-UA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(СИМПТОМАТИЧНІ)  </a:t>
            </a:r>
            <a:r>
              <a:rPr lang="uk-UA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АРТЕРІАЛЬНІ  ГІПЕРТЕНЗІЇ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52492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s1.slide-share.ru/s_slide/efbc5d40f82c444f049153ec5ecb97c6/8fb7a25e-aab7-4a08-9550-d43a3685ce38.jpeg"/>
          <p:cNvSpPr>
            <a:spLocks noChangeAspect="1" noChangeArrowheads="1"/>
          </p:cNvSpPr>
          <p:nvPr/>
        </p:nvSpPr>
        <p:spPr bwMode="auto">
          <a:xfrm>
            <a:off x="155575" y="-2986088"/>
            <a:ext cx="8305800" cy="622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8136904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553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78" y="260648"/>
            <a:ext cx="8172400" cy="6381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405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692696"/>
            <a:ext cx="837303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Пацієнти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вторинною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або симптоматичною АГ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становлять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приблизно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5–10%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усіх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підвищеним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АТ, а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частка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ендокринних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АГ у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загальній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популяції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з АГ за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даними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авторів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— 0,2–1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%.</a:t>
            </a:r>
          </a:p>
          <a:p>
            <a:pPr>
              <a:lnSpc>
                <a:spcPct val="150000"/>
              </a:lnSpc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ренопаренхіматозних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АГ належать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усі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типи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АГ при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ураженні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паренхіми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нирок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реноваскулярних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АГ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належить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АГ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при: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атеросклерозі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ниркових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артерій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фібромускулярній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дисплазії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b="1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1600" b="1" smtClean="0">
                <a:latin typeface="Times New Roman" pitchFamily="18" charset="0"/>
                <a:cs typeface="Times New Roman" pitchFamily="18" charset="0"/>
              </a:rPr>
              <a:t>неспецифічному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аортоартеріїті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600" dirty="0" smtClean="0"/>
          </a:p>
        </p:txBody>
      </p:sp>
    </p:spTree>
    <p:extLst>
      <p:ext uri="{BB962C8B-B14F-4D97-AF65-F5344CB8AC3E}">
        <p14:creationId xmlns:p14="http://schemas.microsoft.com/office/powerpoint/2010/main" val="128005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785694"/>
              </p:ext>
            </p:extLst>
          </p:nvPr>
        </p:nvGraphicFramePr>
        <p:xfrm>
          <a:off x="539552" y="2624337"/>
          <a:ext cx="6573416" cy="3413760"/>
        </p:xfrm>
        <a:graphic>
          <a:graphicData uri="http://schemas.openxmlformats.org/drawingml/2006/table">
            <a:tbl>
              <a:tblPr/>
              <a:tblGrid>
                <a:gridCol w="6573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8702"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Регуляція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ренального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кровообігу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6780"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Регуляція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швидкості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гломерулярної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фільтрації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</a:p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а)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вазоконстрикція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аферентної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еферентної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артеріоли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б)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скорочення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мезангіуму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в)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зміна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коефіцієнта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проникності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фільтрувальної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мембрани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702"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Канальцева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реабсорбція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натрію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702"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Вплив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на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концентраційний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механізм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702"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Модуляція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ренальної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симпатичної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активності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702"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Медіація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запалення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702"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Вплив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на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гіпертрофію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гіперплазію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8702"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Взаємодія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з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нирковими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простагландинами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771800" y="2132856"/>
            <a:ext cx="251812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Ниркові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ефекти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РААС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260648"/>
            <a:ext cx="806489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Ренопаренхіматозна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АГ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є другою за частотою причиною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хронічного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АТ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есенціальної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АГ.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Основними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механізмами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підтримують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АТ при ХЗН,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вважають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ЗПСО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затримку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рідини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Відповідно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ефективними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засобами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для контролю АТ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будуть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вазодилататори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діуретики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блокують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РААС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05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compendium.com.ua/wp/wp-content/uploads/2019/05/7-2.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04664"/>
            <a:ext cx="5472608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49642" y="2564904"/>
            <a:ext cx="8136904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один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важливий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механізм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прогресування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ХЗН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пов̓язаний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протеїнурією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екскреції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низькомолекулярних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глобулінів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є маркером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тубулоінтерстиціального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ураження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нирок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Важливою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причиною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виникнення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протеїнурії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вважається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автономної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регуляції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кровообігу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нирках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ХЗН, АГ,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цукровому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діабеті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високий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АТ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передається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клубочкові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артеріоли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виникає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стабільна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внутрішньоклубочкова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гіпертензія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призводить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гіперфільтрації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протискування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через мембрану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дією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високого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гідростатичного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Крім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того,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виникненню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протеїнурії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сприяє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функції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ендотелію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проникності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базальної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мембрани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Транспорт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через мембрану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призводить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патологічних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процесів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проникності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активації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запалення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стовщення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нарешті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функції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Таким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чином, при ХЗН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протеїнурія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— не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симптом захворювання, але й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важливий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патогенетичний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механізм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прогресування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246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77168"/>
              </p:ext>
            </p:extLst>
          </p:nvPr>
        </p:nvGraphicFramePr>
        <p:xfrm>
          <a:off x="723665" y="188640"/>
          <a:ext cx="7632846" cy="1920240"/>
        </p:xfrm>
        <a:graphic>
          <a:graphicData uri="http://schemas.openxmlformats.org/drawingml/2006/table">
            <a:tbl>
              <a:tblPr/>
              <a:tblGrid>
                <a:gridCol w="25442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42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42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2141"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Ступінь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ШКФ</a:t>
                      </a:r>
                      <a:b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(мл/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хв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/1,73 м2)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Рівень креатиніну (мкмоль/л)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509"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&lt;90&gt;60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&gt;123&lt;176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509"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&lt;60&gt;30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&gt;176&lt;352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5509"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&lt;30&gt;15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&gt;352&lt;528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5509"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&lt;15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&gt;528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147" name="Picture 3" descr="https://compendium.com.ua/wp/wp-content/uploads/2019/05/7-tabl2.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20888"/>
            <a:ext cx="8433121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133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8496944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Лікування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Антигіпертензивна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терапія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призначається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для:</a:t>
            </a: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a)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зниження АТ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клас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рекомендацій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доказовості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А);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знижения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ризику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серцево-судинних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захворювань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АГ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клас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рекомендацій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доказовості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B)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і без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клас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рекомендацій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доказовості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B);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уповільнення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прогресування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ураження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нирок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АГ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клас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рекомендацій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доказовості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A)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і без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клас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рекомендацій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доказовості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A, C).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Антигіпертензивну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терапію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слід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погодити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іншим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лікуванням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ХЗН як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головну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частину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комплексного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підходу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наявності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розбіжностей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лікуванням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спрямованим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сповільнення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прогресування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ураження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нирок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зниження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ризику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серцево-судинних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захворювань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остаточне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повинно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базуватися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індивідуальній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стратифікації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ризику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конкретного хворого.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Мета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антигіпертензивної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терапії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при ХЗН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зниження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АТ;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сповільнення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прогресування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ураження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нирок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зниження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серцево-судинного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ризику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Стратегія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включає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модифікацію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способу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дієту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призначення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антигипертензив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них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0022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5708045"/>
              </p:ext>
            </p:extLst>
          </p:nvPr>
        </p:nvGraphicFramePr>
        <p:xfrm>
          <a:off x="458080" y="561256"/>
          <a:ext cx="7992888" cy="2072640"/>
        </p:xfrm>
        <a:graphic>
          <a:graphicData uri="http://schemas.openxmlformats.org/drawingml/2006/table">
            <a:tbl>
              <a:tblPr/>
              <a:tblGrid>
                <a:gridCol w="39964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64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3117"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Цільовий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показник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Рекомендований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рівень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3377"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Цільовий АТ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Для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всіх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&lt;130/80 мм рт. ст.</a:t>
                      </a:r>
                    </a:p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При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протеїнурії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≥1 г/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добу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— &lt;125/75 мм рт. ст.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857"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Рівень протеїнурії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Максимальне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зниження до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його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відсутності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857"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Зниження ШКФ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&lt;2 мл/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хв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/1,73 м2 за 1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рік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691680" y="225606"/>
            <a:ext cx="5258555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Цільові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установки при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лікуванні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АГ у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пацієнтів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з ХЗН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7171" name="Picture 3" descr="https://compendium.com.ua/wp/wp-content/uploads/2019/05/7-tabl2.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068959"/>
            <a:ext cx="8280920" cy="3240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3946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2"/>
            <a:ext cx="8280920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Реноваскулярна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АГ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зумовлена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одно- або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двобічним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стенотичним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ураженням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ниркових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артерій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своє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походження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патогенез,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перебіг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прогноз.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Не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стенотичні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ураження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ниркових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артерій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виявляються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ангіографічному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дослідженні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призводять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реноваскулярної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АГ.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Важливість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своєчасної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діагностики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цієї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вторинної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АГ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зумовлена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вона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бути причиною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АТ у молодому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віці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в 30%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випадків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зумовлює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злоякісний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перебіг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Прогресування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реноваскулярної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АГ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призводить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тяжких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серцево-судинних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ускладнень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у тому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числі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ХСН, 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ХНН.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Водночас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своєчасна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корекція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виявленого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стенозу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ниркових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артерій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ряді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випадків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дозволяє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нормалізувати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АТ або (у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більшості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пацієнтів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полегшити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контроль, 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попередити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серцево-судинних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ниркових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ускладнень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Поширеність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реноваскулярної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АГ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популяції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АГ становить 1–5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%.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реноваскулярної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АГ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призводять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 algn="just"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атеросклероз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фібромускулярна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дисплазія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неспецифічний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аортоартеріїт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аневризми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ниркових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артерій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пухлини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або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кісти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здавлюють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нирки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ниркові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артерії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патологічно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рухливі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нирки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перегини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артерій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нефроптозі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хірургічної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фіксації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нирки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),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гіпоплазія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основних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ниркових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артерій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35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2064592"/>
              </p:ext>
            </p:extLst>
          </p:nvPr>
        </p:nvGraphicFramePr>
        <p:xfrm>
          <a:off x="467544" y="692696"/>
          <a:ext cx="7848872" cy="2926080"/>
        </p:xfrm>
        <a:graphic>
          <a:graphicData uri="http://schemas.openxmlformats.org/drawingml/2006/table">
            <a:tbl>
              <a:tblPr/>
              <a:tblGrid>
                <a:gridCol w="7848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8782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•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Вік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&lt;30 і &gt;55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років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782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•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Швидкопрогресуючий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перебіг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АГ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880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•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Рефрактерність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до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терапії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АГ (при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комбінованому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застосуванні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≥3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препаратів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, у тому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числі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діуретика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782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•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Порушення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функції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нирок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невизначеної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етіології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782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•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Розвиток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азотемії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при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призначенні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інгібітору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АПФ або БРА II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782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• Шум над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проекцією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ниркових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судин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що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визначається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аускультативно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782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•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Множинні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стенотичні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ураження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коронарних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мозкових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периферичних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судин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782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•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Рецидиви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епізодів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набряку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легень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на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фоні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високого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АТ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55576" y="229599"/>
            <a:ext cx="675178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Симптоми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дозволяють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запідозрити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наявність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реноваскулярної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АГ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3789040"/>
            <a:ext cx="806489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Дані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фізикального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обстеження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дозволяють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визначити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прояви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типові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реноваскулярної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АГ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аускультації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систолічний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шум над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черевним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відділом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аорти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рідко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вислуховуватися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однобічним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стенозом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частіше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—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двобічним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стенозом. Шум над стенозами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ниркових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артерій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вислуховується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середині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відстані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мечоподібним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відростком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пупком;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асиметрія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АТ і пульсу 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верхніх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кінцівках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Tx/>
              <a:buChar char="-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наявність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градієнта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САТ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верхніми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нижніми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кінцівками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Асиметрія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АТ 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кінцівках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систолічний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шум над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нирковими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артеріями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характерні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системних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захворювань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 атеросклерозу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хвороби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Такаясу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0776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80" y="548680"/>
            <a:ext cx="813690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Діагностика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Як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правило,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загальному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аналізі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сечі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виражена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патологія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відсутня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ХЗН (нефросклерозу або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ішемічного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зморщування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з̓являється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помірно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виражена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альбумінурія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УЗД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нирок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дуплексне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сканування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ниркових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артерій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радіонуклідну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ренографію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сцинтиграфію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екскреторну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урографію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рентгеноконтрастну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ангіографію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спіральну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КТ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контрастуванням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МРТ.</a:t>
            </a:r>
          </a:p>
          <a:p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Підходи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з реноваскулярною АГ: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медикаментозна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терапія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хірургічна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реваскуляризація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внутрішньосудинна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балонна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ангіопластика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endParaRPr lang="uk-UA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01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548680"/>
            <a:ext cx="8496944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Оскільки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реноваскулярної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АГ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характерний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перебіг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високим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рівнем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АТ (2–3-й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ступінь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АТ),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самого початку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доцільне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призначення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комбінованої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антигіпертензивної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терапії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препаратами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тривалої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виборі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антигіпертензивної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медикаментозної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терапії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перевагу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віддають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препаратам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групи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блокаторів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кальцієвих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каналів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прийом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погіршує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перфузію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нирок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клас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рекомендацій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доказовості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А). 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Без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додаткових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обмежень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застосовуватися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блокатори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1600" dirty="0">
                <a:latin typeface="Times New Roman" pitchFamily="18" charset="0"/>
                <a:cs typeface="Times New Roman" pitchFamily="18" charset="0"/>
              </a:rPr>
              <a:t>β-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адренорецепторів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клас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рекомендацій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доказовості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А),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діуретики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можливо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блокатори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1600" dirty="0">
                <a:latin typeface="Times New Roman" pitchFamily="18" charset="0"/>
                <a:cs typeface="Times New Roman" pitchFamily="18" charset="0"/>
              </a:rPr>
              <a:t>α-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адренорецепторів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агоністи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імідазолінових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рецепторів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Основне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лікуванні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реноваскулярною АГ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займають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блокують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активність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РААС 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інгібітори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АПФ,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потенційно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БРА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II. </a:t>
            </a: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Прямим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показанням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як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внутрішньосудинної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так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хірургічної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корекції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реноваскулярної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АГ 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діагностований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гемодинамічно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функціонально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значимий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стеноз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ниркової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артерії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(&gt;50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%).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40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28092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Синдром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первинного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гіперальдостеронізму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Первинний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гіперальдостеронізм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(синдром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Конна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обумовлений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надмірною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продукцією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альдостерону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пухлиною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клубочкової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зони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кори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наднирників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гіперфункцією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клубочкової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зони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Цей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синдром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проявляється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головним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болем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м’язовою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слабкістю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іноді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корчами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спрагою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посиленим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частим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сечопуском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146548"/>
            <a:ext cx="7416824" cy="4450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740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mif-ua.com/media/uploads/arhiv/nmif/2019/13(706)/12_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162" y="260648"/>
            <a:ext cx="7397502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87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mif-ua.com/media/uploads/arhiv/nmif/2019/13(706)/13_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0"/>
            <a:ext cx="7560840" cy="676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569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6632"/>
            <a:ext cx="8136904" cy="6165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7400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svitppt.com.ua/images/2/1956/960/img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7992888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704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642</Words>
  <Application>Microsoft Office PowerPoint</Application>
  <PresentationFormat>Экран (4:3)</PresentationFormat>
  <Paragraphs>124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Times New Roman</vt:lpstr>
      <vt:lpstr>Тема Office</vt:lpstr>
      <vt:lpstr>Одеський національний медичний університет Кафедра внутрішньої медицини № 1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внутрішньої медицини № 1 з курсом серцево-судинної патології</dc:title>
  <dc:creator>User</dc:creator>
  <cp:lastModifiedBy>Олена</cp:lastModifiedBy>
  <cp:revision>18</cp:revision>
  <dcterms:created xsi:type="dcterms:W3CDTF">2020-09-28T13:07:58Z</dcterms:created>
  <dcterms:modified xsi:type="dcterms:W3CDTF">2023-09-25T09:36:49Z</dcterms:modified>
</cp:coreProperties>
</file>