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87" r:id="rId2"/>
    <p:sldId id="28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2A597-DEB3-471E-F8C6-AEB802FCB79B}" v="268" dt="2020-10-01T15:46:17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172A597-DEB3-471E-F8C6-AEB802FCB79B}"/>
    <pc:docChg chg="modSld">
      <pc:chgData name="" userId="" providerId="" clId="Web-{3172A597-DEB3-471E-F8C6-AEB802FCB79B}" dt="2020-10-01T15:42:20.431" v="1" actId="20577"/>
      <pc:docMkLst>
        <pc:docMk/>
      </pc:docMkLst>
      <pc:sldChg chg="modSp">
        <pc:chgData name="" userId="" providerId="" clId="Web-{3172A597-DEB3-471E-F8C6-AEB802FCB79B}" dt="2020-10-01T15:42:20.431" v="1" actId="20577"/>
        <pc:sldMkLst>
          <pc:docMk/>
          <pc:sldMk cId="2635931239" sldId="256"/>
        </pc:sldMkLst>
        <pc:spChg chg="mod">
          <ac:chgData name="" userId="" providerId="" clId="Web-{3172A597-DEB3-471E-F8C6-AEB802FCB79B}" dt="2020-10-01T15:42:20.431" v="1" actId="20577"/>
          <ac:spMkLst>
            <pc:docMk/>
            <pc:sldMk cId="2635931239" sldId="256"/>
            <ac:spMk id="2" creationId="{47AEDD0D-2F9F-BD4B-9C9E-20B2CDB05B1A}"/>
          </ac:spMkLst>
        </pc:spChg>
      </pc:sldChg>
    </pc:docChg>
  </pc:docChgLst>
  <pc:docChgLst>
    <pc:chgData name="Ольга Валеріївна Савельєва" userId="S::olha.savelyeva@onmedu.edu.ua::67eab5f2-6dcc-4da7-91b6-4d081ba21ec5" providerId="AD" clId="Web-{3172A597-DEB3-471E-F8C6-AEB802FCB79B}"/>
    <pc:docChg chg="addSld delSld modSld">
      <pc:chgData name="Ольга Валеріївна Савельєва" userId="S::olha.savelyeva@onmedu.edu.ua::67eab5f2-6dcc-4da7-91b6-4d081ba21ec5" providerId="AD" clId="Web-{3172A597-DEB3-471E-F8C6-AEB802FCB79B}" dt="2020-10-01T15:46:17.433" v="261"/>
      <pc:docMkLst>
        <pc:docMk/>
      </pc:docMkLst>
      <pc:sldChg chg="modSp del">
        <pc:chgData name="Ольга Валеріївна Савельєва" userId="S::olha.savelyeva@onmedu.edu.ua::67eab5f2-6dcc-4da7-91b6-4d081ba21ec5" providerId="AD" clId="Web-{3172A597-DEB3-471E-F8C6-AEB802FCB79B}" dt="2020-10-01T15:42:35.493" v="2"/>
        <pc:sldMkLst>
          <pc:docMk/>
          <pc:sldMk cId="2635931239" sldId="256"/>
        </pc:sldMkLst>
        <pc:spChg chg="mod">
          <ac:chgData name="Ольга Валеріївна Савельєва" userId="S::olha.savelyeva@onmedu.edu.ua::67eab5f2-6dcc-4da7-91b6-4d081ba21ec5" providerId="AD" clId="Web-{3172A597-DEB3-471E-F8C6-AEB802FCB79B}" dt="2020-10-01T15:42:23.759" v="1" actId="20577"/>
          <ac:spMkLst>
            <pc:docMk/>
            <pc:sldMk cId="2635931239" sldId="256"/>
            <ac:spMk id="2" creationId="{47AEDD0D-2F9F-BD4B-9C9E-20B2CDB05B1A}"/>
          </ac:spMkLst>
        </pc:spChg>
      </pc:sldChg>
      <pc:sldChg chg="del">
        <pc:chgData name="Ольга Валеріївна Савельєва" userId="S::olha.savelyeva@onmedu.edu.ua::67eab5f2-6dcc-4da7-91b6-4d081ba21ec5" providerId="AD" clId="Web-{3172A597-DEB3-471E-F8C6-AEB802FCB79B}" dt="2020-10-01T15:46:00.511" v="260"/>
        <pc:sldMkLst>
          <pc:docMk/>
          <pc:sldMk cId="550290809" sldId="257"/>
        </pc:sldMkLst>
      </pc:sldChg>
      <pc:sldChg chg="del">
        <pc:chgData name="Ольга Валеріївна Савельєва" userId="S::olha.savelyeva@onmedu.edu.ua::67eab5f2-6dcc-4da7-91b6-4d081ba21ec5" providerId="AD" clId="Web-{3172A597-DEB3-471E-F8C6-AEB802FCB79B}" dt="2020-10-01T15:46:17.433" v="261"/>
        <pc:sldMkLst>
          <pc:docMk/>
          <pc:sldMk cId="3027651780" sldId="286"/>
        </pc:sldMkLst>
      </pc:sldChg>
      <pc:sldChg chg="modSp new">
        <pc:chgData name="Ольга Валеріївна Савельєва" userId="S::olha.savelyeva@onmedu.edu.ua::67eab5f2-6dcc-4da7-91b6-4d081ba21ec5" providerId="AD" clId="Web-{3172A597-DEB3-471E-F8C6-AEB802FCB79B}" dt="2020-10-01T15:45:21.901" v="254" actId="20577"/>
        <pc:sldMkLst>
          <pc:docMk/>
          <pc:sldMk cId="2016239122" sldId="287"/>
        </pc:sldMkLst>
        <pc:spChg chg="mod">
          <ac:chgData name="Ольга Валеріївна Савельєва" userId="S::olha.savelyeva@onmedu.edu.ua::67eab5f2-6dcc-4da7-91b6-4d081ba21ec5" providerId="AD" clId="Web-{3172A597-DEB3-471E-F8C6-AEB802FCB79B}" dt="2020-10-01T15:44:50.588" v="235" actId="20577"/>
          <ac:spMkLst>
            <pc:docMk/>
            <pc:sldMk cId="2016239122" sldId="287"/>
            <ac:spMk id="2" creationId="{454DF48F-59E8-4ADC-9EBE-F22136C914BA}"/>
          </ac:spMkLst>
        </pc:spChg>
        <pc:spChg chg="mod">
          <ac:chgData name="Ольга Валеріївна Савельєва" userId="S::olha.savelyeva@onmedu.edu.ua::67eab5f2-6dcc-4da7-91b6-4d081ba21ec5" providerId="AD" clId="Web-{3172A597-DEB3-471E-F8C6-AEB802FCB79B}" dt="2020-10-01T15:45:21.901" v="254" actId="20577"/>
          <ac:spMkLst>
            <pc:docMk/>
            <pc:sldMk cId="2016239122" sldId="287"/>
            <ac:spMk id="3" creationId="{0FAA4E41-B84B-4056-BF25-48E210D4F4BF}"/>
          </ac:spMkLst>
        </pc:spChg>
      </pc:sldChg>
      <pc:sldChg chg="new del">
        <pc:chgData name="Ольга Валеріївна Савельєва" userId="S::olha.savelyeva@onmedu.edu.ua::67eab5f2-6dcc-4da7-91b6-4d081ba21ec5" providerId="AD" clId="Web-{3172A597-DEB3-471E-F8C6-AEB802FCB79B}" dt="2020-10-01T15:45:57.355" v="259"/>
        <pc:sldMkLst>
          <pc:docMk/>
          <pc:sldMk cId="3784515447" sldId="288"/>
        </pc:sldMkLst>
      </pc:sldChg>
      <pc:sldChg chg="add replId">
        <pc:chgData name="Ольга Валеріївна Савельєва" userId="S::olha.savelyeva@onmedu.edu.ua::67eab5f2-6dcc-4da7-91b6-4d081ba21ec5" providerId="AD" clId="Web-{3172A597-DEB3-471E-F8C6-AEB802FCB79B}" dt="2020-10-01T15:45:54.058" v="258"/>
        <pc:sldMkLst>
          <pc:docMk/>
          <pc:sldMk cId="2905074340" sldId="28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F48F-59E8-4ADC-9EBE-F22136C9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haroni"/>
                <a:cs typeface="Aharoni"/>
              </a:rPr>
              <a:t>Одеський</a:t>
            </a:r>
            <a: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/>
                <a:cs typeface="Aharoni"/>
              </a:rPr>
              <a:t>національний</a:t>
            </a:r>
            <a: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/>
                <a:cs typeface="Aharoni"/>
              </a:rPr>
              <a:t>медичний</a:t>
            </a:r>
            <a: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/>
                <a:cs typeface="Aharoni"/>
              </a:rPr>
              <a:t>університет</a:t>
            </a:r>
            <a: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</a:br>
            <a:r>
              <a:rPr lang="uk-UA" sz="2800" dirty="0" smtClean="0">
                <a:solidFill>
                  <a:schemeClr val="tx1"/>
                </a:solidFill>
                <a:latin typeface="Aharoni"/>
                <a:cs typeface="Aharoni"/>
              </a:rPr>
              <a:t>К</a:t>
            </a:r>
            <a:r>
              <a:rPr lang="en-US" sz="2800" dirty="0" err="1" smtClean="0">
                <a:solidFill>
                  <a:schemeClr val="tx1"/>
                </a:solidFill>
                <a:latin typeface="Aharoni"/>
                <a:cs typeface="Aharoni"/>
              </a:rPr>
              <a:t>афедра</a:t>
            </a:r>
            <a:r>
              <a:rPr lang="en-US" sz="2800" dirty="0" smtClean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haroni"/>
                <a:cs typeface="Aharoni"/>
              </a:rPr>
              <a:t>внутр</a:t>
            </a:r>
            <a:r>
              <a:rPr lang="uk-UA" sz="2800" dirty="0" smtClean="0">
                <a:solidFill>
                  <a:schemeClr val="tx1"/>
                </a:solidFill>
                <a:latin typeface="Aharoni"/>
                <a:cs typeface="Aharoni"/>
              </a:rPr>
              <a:t>і</a:t>
            </a:r>
            <a:r>
              <a:rPr lang="en-US" sz="2800" dirty="0" err="1" smtClean="0">
                <a:solidFill>
                  <a:schemeClr val="tx1"/>
                </a:solidFill>
                <a:latin typeface="Aharoni"/>
                <a:cs typeface="Aharoni"/>
              </a:rPr>
              <a:t>шньої</a:t>
            </a:r>
            <a:r>
              <a:rPr lang="en-US" sz="2800" dirty="0" smtClean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/>
                <a:cs typeface="Aharoni"/>
              </a:rPr>
              <a:t>медицини</a:t>
            </a:r>
            <a:r>
              <a:rPr lang="en-US" sz="2800" dirty="0">
                <a:solidFill>
                  <a:schemeClr val="tx1"/>
                </a:solidFill>
                <a:latin typeface="Aharoni"/>
                <a:cs typeface="Aharoni"/>
              </a:rPr>
              <a:t> №</a:t>
            </a:r>
            <a:r>
              <a:rPr lang="en-US" sz="2800" dirty="0" smtClean="0">
                <a:solidFill>
                  <a:schemeClr val="tx1"/>
                </a:solidFill>
                <a:latin typeface="Aharoni"/>
                <a:cs typeface="Aharoni"/>
              </a:rPr>
              <a:t>1</a:t>
            </a:r>
            <a:endParaRPr lang="en-US" sz="2800" dirty="0">
              <a:solidFill>
                <a:schemeClr val="tx1"/>
              </a:solidFill>
              <a:latin typeface="Aharoni"/>
              <a:cs typeface="Aharon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4E41-B84B-4056-BF25-48E210D4F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898228"/>
            <a:ext cx="9872871" cy="1989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 algn="ctr">
              <a:buNone/>
            </a:pPr>
            <a:r>
              <a:rPr lang="en-US" sz="3200" b="1" dirty="0">
                <a:solidFill>
                  <a:schemeClr val="tx1"/>
                </a:solidFill>
              </a:rPr>
              <a:t>ПРАКТИЧНЕ </a:t>
            </a:r>
            <a:r>
              <a:rPr lang="en-US" sz="3200" b="1" dirty="0" smtClean="0">
                <a:solidFill>
                  <a:schemeClr val="tx1"/>
                </a:solidFill>
              </a:rPr>
              <a:t>ЗАНЯТТЯ</a:t>
            </a:r>
            <a:endParaRPr lang="en-US" sz="3200" b="1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en-US" sz="3200" b="1" dirty="0" err="1">
                <a:solidFill>
                  <a:schemeClr val="tx1"/>
                </a:solidFill>
              </a:rPr>
              <a:t>на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тему</a:t>
            </a:r>
            <a:r>
              <a:rPr lang="en-US" sz="3200" b="1" dirty="0">
                <a:solidFill>
                  <a:schemeClr val="tx1"/>
                </a:solidFill>
              </a:rPr>
              <a:t>: НЕЙРОЦИРКУЛЯТОРНА ДИСТОНІЯ</a:t>
            </a:r>
          </a:p>
        </p:txBody>
      </p:sp>
    </p:spTree>
    <p:extLst>
      <p:ext uri="{BB962C8B-B14F-4D97-AF65-F5344CB8AC3E}">
        <p14:creationId xmlns:p14="http://schemas.microsoft.com/office/powerpoint/2010/main" val="201623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061984A-6B77-BF45-A9AE-115FF6EE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30" y="1178073"/>
            <a:ext cx="5200371" cy="4501854"/>
          </a:xfrm>
        </p:spPr>
        <p:txBody>
          <a:bodyPr/>
          <a:lstStyle/>
          <a:p>
            <a:pPr marL="45720" indent="0">
              <a:buNone/>
            </a:pPr>
            <a:r>
              <a:rPr lang="uk-UA" sz="4000" b="1" i="1" dirty="0">
                <a:solidFill>
                  <a:schemeClr val="accent5">
                    <a:lumMod val="50000"/>
                  </a:schemeClr>
                </a:solidFill>
              </a:rPr>
              <a:t>Нейроциркуляторна дистонія</a:t>
            </a:r>
            <a:r>
              <a:rPr lang="uk-UA" b="1" dirty="0"/>
              <a:t> - поліетіологічное захворювання, основними ознаками якого є нестійкість пульсу і АТ, кардіалгія, дихальний дискомфорт, вегетативні та психоемоційні розлади, порушення судинного і м'язового тонусу, низька толерантність до фізичних навантажень і стресових ситуацій при доброякісності перебігу і хорошому прогнозі для життя.</a:t>
            </a:r>
            <a:endParaRPr lang="ru-UA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3BF7D9-6C10-1C4F-9C2E-60FD087DB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78" y="1732607"/>
            <a:ext cx="5200371" cy="292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7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93067CD-13A7-4384-B15E-5D49AF03BB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CDD82-5494-1744-BA7F-E0B29932C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061" cy="1356360"/>
          </a:xfrm>
        </p:spPr>
        <p:txBody>
          <a:bodyPr>
            <a:norm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Історія</a:t>
            </a:r>
            <a:endParaRPr lang="ru-UA" b="1" i="1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9945CB-A46D-804E-A91D-605D5472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>
                <a:solidFill>
                  <a:schemeClr val="bg1"/>
                </a:solidFill>
              </a:rPr>
              <a:t>W. McLean (1867) - термін роздратоване серце </a:t>
            </a:r>
          </a:p>
          <a:p>
            <a:r>
              <a:rPr lang="uk-UA">
                <a:solidFill>
                  <a:schemeClr val="bg1"/>
                </a:solidFill>
              </a:rPr>
              <a:t>У 1871 р J. Da Costa - синдром Да Коста, солдатське серце, синдром зусилля, хвороблива груди</a:t>
            </a:r>
          </a:p>
          <a:p>
            <a:r>
              <a:rPr lang="uk-UA">
                <a:solidFill>
                  <a:schemeClr val="bg1"/>
                </a:solidFill>
              </a:rPr>
              <a:t> В. Oppenheimer (1918) - термін нейроциркуляторна астенія Термін нейроциркуляторна дистонія запропонований Н.Н.Савіцкім (1963, 1964). У це поняття Н. Н. Савицький вкладав уявлення про первинність порушення тонусу центрального нервового апарату, що регулює діяльність окремих ланок ССС.</a:t>
            </a:r>
            <a:endParaRPr lang="ru-UA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0332FB-F18F-BA47-AF12-6BCA4A3AF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26" r="11939" b="-1"/>
          <a:stretch/>
        </p:blipFill>
        <p:spPr>
          <a:xfrm>
            <a:off x="8301386" y="243840"/>
            <a:ext cx="3646837" cy="637793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E9009C-D0E3-46ED-935B-6C1C29650E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292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87BBD-C7A8-D148-A657-9BECE4D4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>
            <a:normAutofit/>
          </a:bodyPr>
          <a:lstStyle/>
          <a:p>
            <a:r>
              <a:rPr lang="uk-UA" b="1" i="1" dirty="0"/>
              <a:t>Причинні фактори</a:t>
            </a:r>
            <a:endParaRPr lang="ru-UA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0B71A6-3A91-F441-91CE-31D6C775F5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99" r="30817" b="-1"/>
          <a:stretch/>
        </p:blipFill>
        <p:spPr>
          <a:xfrm>
            <a:off x="223336" y="243840"/>
            <a:ext cx="3646837" cy="637793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04698A6-6E81-CA4F-B9E1-DBF299365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3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 sz="2000"/>
              <a:t> перевтома, </a:t>
            </a:r>
          </a:p>
          <a:p>
            <a:r>
              <a:rPr lang="uk-UA" sz="2000"/>
              <a:t>негативні емоції, </a:t>
            </a:r>
          </a:p>
          <a:p>
            <a:r>
              <a:rPr lang="uk-UA" sz="2000"/>
              <a:t>стреси, </a:t>
            </a:r>
          </a:p>
          <a:p>
            <a:r>
              <a:rPr lang="uk-UA" sz="2000"/>
              <a:t>порушення сну, що призводять до психічної астенізація. </a:t>
            </a:r>
          </a:p>
          <a:p>
            <a:r>
              <a:rPr lang="uk-UA" sz="2000"/>
              <a:t>хронічна інтоксикація (алкогольна, тютюнова), </a:t>
            </a:r>
          </a:p>
          <a:p>
            <a:r>
              <a:rPr lang="uk-UA" sz="2000"/>
              <a:t>шкідливі професійні впливи, </a:t>
            </a:r>
          </a:p>
          <a:p>
            <a:r>
              <a:rPr lang="uk-UA" sz="2000"/>
              <a:t>ендокринна дисфункція, </a:t>
            </a:r>
          </a:p>
          <a:p>
            <a:r>
              <a:rPr lang="uk-UA" sz="2000"/>
              <a:t>вогнища гострої і хронічної інфекції, </a:t>
            </a:r>
          </a:p>
          <a:p>
            <a:r>
              <a:rPr lang="uk-UA" sz="2000"/>
              <a:t>вагітність.</a:t>
            </a:r>
            <a:endParaRPr lang="ru-UA" sz="2000"/>
          </a:p>
        </p:txBody>
      </p:sp>
    </p:spTree>
    <p:extLst>
      <p:ext uri="{BB962C8B-B14F-4D97-AF65-F5344CB8AC3E}">
        <p14:creationId xmlns:p14="http://schemas.microsoft.com/office/powerpoint/2010/main" val="18554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F10AD-9409-3543-9909-32BCF7D8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uk-UA" b="1" i="1"/>
              <a:t>Сприятливі фактори</a:t>
            </a:r>
            <a:endParaRPr lang="ru-UA" b="1" i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0BBEAF-C2EB-D44E-B034-33E1421F1B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55" r="27288" b="-2"/>
          <a:stretch/>
        </p:blipFill>
        <p:spPr>
          <a:xfrm>
            <a:off x="1316621" y="2093789"/>
            <a:ext cx="2896569" cy="3519934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AACB368-3C4F-DE44-889D-AEF25922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977" y="2057400"/>
            <a:ext cx="6524894" cy="4038600"/>
          </a:xfrm>
        </p:spPr>
        <p:txBody>
          <a:bodyPr>
            <a:normAutofit/>
          </a:bodyPr>
          <a:lstStyle/>
          <a:p>
            <a:r>
              <a:rPr lang="uk-UA" dirty="0"/>
              <a:t> гіпокінезія, </a:t>
            </a:r>
          </a:p>
          <a:p>
            <a:r>
              <a:rPr lang="uk-UA" dirty="0"/>
              <a:t>нераціональний режим роботи </a:t>
            </a:r>
          </a:p>
          <a:p>
            <a:r>
              <a:rPr lang="uk-UA" dirty="0"/>
              <a:t>нераціональне харчування </a:t>
            </a:r>
          </a:p>
          <a:p>
            <a:r>
              <a:rPr lang="uk-UA" dirty="0"/>
              <a:t>спадкова схильність до патологічним вазомоторним реакцій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8568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3D5FF7-4B54-3B4D-8884-0F2AB0D0F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573" y="1248756"/>
            <a:ext cx="10290854" cy="2623029"/>
          </a:xfrm>
        </p:spPr>
        <p:txBody>
          <a:bodyPr>
            <a:noAutofit/>
          </a:bodyPr>
          <a:lstStyle/>
          <a:p>
            <a:pPr algn="ctr"/>
            <a:r>
              <a:rPr lang="uk-UA" sz="3100" i="1" dirty="0"/>
              <a:t>Основною причиною захворювання є спадково обумовлена ​​неповноцінність апарату, що регулює судинний тонус. Такі причини, як стресові ситуації, травми, інфекції, інтоксикація, створюють лише умови для прояву цього причинного фактора. У тих випадках, коли перераховані фактори викликають розлади функцій повноцінного в генетичному відношенні апарату, що регулює судинний тонус, слід говорити про симптоматичної вегетодистонии.</a:t>
            </a:r>
            <a:endParaRPr lang="ru-UA" sz="3100" i="1" dirty="0"/>
          </a:p>
        </p:txBody>
      </p:sp>
    </p:spTree>
    <p:extLst>
      <p:ext uri="{BB962C8B-B14F-4D97-AF65-F5344CB8AC3E}">
        <p14:creationId xmlns:p14="http://schemas.microsoft.com/office/powerpoint/2010/main" val="362153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6D2DB-8F04-0F44-85BB-C830A82DD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251" y="0"/>
            <a:ext cx="9875520" cy="2237259"/>
          </a:xfrm>
        </p:spPr>
        <p:txBody>
          <a:bodyPr/>
          <a:lstStyle/>
          <a:p>
            <a:r>
              <a:rPr lang="uk-UA" b="1" i="1"/>
              <a:t>Патогенез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01232-3F03-7649-B9F4-78E66D5E9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92" y="1687884"/>
            <a:ext cx="4712607" cy="2348792"/>
          </a:xfrm>
        </p:spPr>
        <p:txBody>
          <a:bodyPr>
            <a:no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sz="1600" b="1" i="1"/>
              <a:t>порушенням регуляції системи кровообігу 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600" b="1" i="1"/>
              <a:t>порушення регуляції на рівні кори великого мозку,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600" b="1" i="1"/>
              <a:t> порушення регуляції на рівні глибинних структур мозку (Ретикулярної формації, лімбічної або гіпоталамогіпофізарного системи), 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600" b="1" i="1"/>
              <a:t>вегето-судинні розлади, що проявляються дисфункцією симпатоадреналової і холінергічної систем і зміною чутливості периферичних рецепторів, </a:t>
            </a:r>
          </a:p>
          <a:p>
            <a:pPr marL="502920" indent="-457200">
              <a:buFont typeface="+mj-lt"/>
              <a:buAutoNum type="arabicPeriod"/>
            </a:pPr>
            <a:r>
              <a:rPr lang="uk-UA" sz="1600" b="1" i="1"/>
              <a:t>функціональні порушення в гіпоталамо-гіпофізарнонадпочечніковой системі з формуванням або симпатичної домінанти, або гіперреактивності холінергічної системи.</a:t>
            </a:r>
            <a:endParaRPr lang="ru-UA" sz="1600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0DE268-E3BB-1941-98A2-F5D79E736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87884"/>
            <a:ext cx="5247942" cy="350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8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61800-F094-E549-A04D-EA7C32BA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100" b="1" i="1" dirty="0"/>
              <a:t>Класифікація Савицького М.М.</a:t>
            </a:r>
            <a:endParaRPr lang="ru-UA" sz="51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907DA-1478-EE4A-805C-B5EEF5EFA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827" y="2209800"/>
            <a:ext cx="10801865" cy="4038600"/>
          </a:xfrm>
        </p:spPr>
        <p:txBody>
          <a:bodyPr>
            <a:normAutofit/>
          </a:bodyPr>
          <a:lstStyle/>
          <a:p>
            <a:pPr algn="ctr"/>
            <a:r>
              <a:rPr lang="uk-UA" sz="4400" i="1" dirty="0"/>
              <a:t>кардіальний, </a:t>
            </a:r>
          </a:p>
          <a:p>
            <a:pPr algn="ctr"/>
            <a:r>
              <a:rPr lang="uk-UA" sz="4400" i="1" dirty="0"/>
              <a:t>гіпотонічний, </a:t>
            </a:r>
          </a:p>
          <a:p>
            <a:pPr algn="ctr"/>
            <a:r>
              <a:rPr lang="uk-UA" sz="4400" i="1" dirty="0"/>
              <a:t>гіпертонічний, </a:t>
            </a:r>
          </a:p>
          <a:p>
            <a:pPr algn="ctr"/>
            <a:r>
              <a:rPr lang="uk-UA" sz="4400" i="1" dirty="0"/>
              <a:t>змішаний.</a:t>
            </a:r>
            <a:endParaRPr lang="ru-UA" sz="4400" i="1" dirty="0"/>
          </a:p>
        </p:txBody>
      </p:sp>
    </p:spTree>
    <p:extLst>
      <p:ext uri="{BB962C8B-B14F-4D97-AF65-F5344CB8AC3E}">
        <p14:creationId xmlns:p14="http://schemas.microsoft.com/office/powerpoint/2010/main" val="112534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68E7E-B07B-F742-988E-7B73B74B7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uk-UA" sz="4000" b="1" i="1"/>
              <a:t>Легка ступінь НЦД</a:t>
            </a:r>
            <a:endParaRPr lang="ru-UA" sz="40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972DB0-DD1A-574D-B375-DE8FD9519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r>
              <a:rPr lang="uk-UA" sz="1800" b="0" i="1" u="none" strike="noStrike">
                <a:effectLst/>
                <a:latin typeface="Roboto"/>
              </a:rPr>
              <a:t>кількість скарг невелике (3-6), </a:t>
            </a:r>
          </a:p>
          <a:p>
            <a:r>
              <a:rPr lang="uk-UA" sz="1800" b="0" i="1" u="none" strike="noStrike">
                <a:effectLst/>
                <a:latin typeface="Roboto"/>
              </a:rPr>
              <a:t>симптоми слабо виражені. </a:t>
            </a:r>
            <a:endParaRPr lang="uk-UA" sz="1800" i="1">
              <a:latin typeface="Roboto"/>
            </a:endParaRPr>
          </a:p>
          <a:p>
            <a:r>
              <a:rPr lang="uk-UA" sz="1800" b="0" i="1" u="none" strike="noStrike">
                <a:effectLst/>
                <a:latin typeface="Roboto"/>
              </a:rPr>
              <a:t>Больовий і тахікардіальний (до 100 ударів). </a:t>
            </a:r>
          </a:p>
          <a:p>
            <a:r>
              <a:rPr lang="uk-UA" sz="1800" b="0" i="1" u="none" strike="noStrike">
                <a:effectLst/>
                <a:latin typeface="Roboto"/>
              </a:rPr>
              <a:t>кризовий стан і невротичні симптоми відсутні.</a:t>
            </a:r>
          </a:p>
          <a:p>
            <a:r>
              <a:rPr lang="uk-UA" sz="1800" b="0" i="1" u="none" strike="noStrike">
                <a:effectLst/>
                <a:latin typeface="Roboto"/>
              </a:rPr>
              <a:t>Переносимість фізичних навантажень задовільна або хороша. </a:t>
            </a:r>
          </a:p>
          <a:p>
            <a:r>
              <a:rPr lang="uk-UA" sz="1800" b="0" i="1" u="none" strike="noStrike">
                <a:effectLst/>
                <a:latin typeface="Roboto"/>
              </a:rPr>
              <a:t>Хворі працездатні і не потребують лікарської терапії.</a:t>
            </a:r>
            <a:endParaRPr lang="de-DE" sz="1800" b="0" i="1" u="none" strike="noStrike">
              <a:effectLst/>
              <a:latin typeface="Roboto"/>
            </a:endParaRPr>
          </a:p>
          <a:p>
            <a:endParaRPr lang="ru-UA" sz="1800" i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8DAABE-1E28-F541-827C-34878C8EA3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12" r="47881" b="1"/>
          <a:stretch/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1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9B484-5A77-0F4E-B1BE-B86144293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>
            <a:normAutofit/>
          </a:bodyPr>
          <a:lstStyle/>
          <a:p>
            <a:r>
              <a:rPr lang="uk-UA" b="1" i="1"/>
              <a:t>НЦД середньої тяжкості</a:t>
            </a:r>
            <a:br>
              <a:rPr lang="uk-UA" b="1" i="1"/>
            </a:br>
            <a:endParaRPr lang="ru-UA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7BA6E9-B4E5-0C46-A90A-AAD23F2F0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63" r="43612" b="-1"/>
          <a:stretch/>
        </p:blipFill>
        <p:spPr>
          <a:xfrm>
            <a:off x="223336" y="243840"/>
            <a:ext cx="3646837" cy="637793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7DE7457-DC23-D74F-8B30-1904E0957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3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 i="1"/>
              <a:t>безліч скарг і симптомів (8-16). </a:t>
            </a:r>
          </a:p>
          <a:p>
            <a:r>
              <a:rPr lang="uk-UA" i="1"/>
              <a:t>розгорнута клінічна картина НЦД з характерними дихальними розладами, вираженою тахікардією при емоції. або фізичній напрузі, лабільністю АТ, наявністю вегетососудістих кризів. </a:t>
            </a:r>
          </a:p>
          <a:p>
            <a:r>
              <a:rPr lang="uk-UA" i="1"/>
              <a:t>Невротизація і погана переносимість інтелектуальних навантажень і фізичних. </a:t>
            </a:r>
          </a:p>
          <a:p>
            <a:r>
              <a:rPr lang="uk-UA" i="1"/>
              <a:t>Хворі потребують лікарської терапії.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89709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3B283B-2A09-ED4C-B115-AF1878E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ru-RU" sz="4000" b="1" i="1"/>
              <a:t>Важна форма НЦД</a:t>
            </a:r>
            <a:endParaRPr lang="ru-UA" sz="40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9325B6-C35C-9F44-A766-BF6D7CCCE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r>
              <a:rPr lang="ru-RU" sz="1800" i="1"/>
              <a:t>Ве</a:t>
            </a:r>
            <a:r>
              <a:rPr lang="uk-UA" sz="1800" i="1"/>
              <a:t>лика кількість симптомів (&gt; 17), їх значна вираженість і стійкість. Тахікардія 130-150 уд.</a:t>
            </a:r>
            <a:endParaRPr lang="ru-RU" sz="1800" i="1"/>
          </a:p>
          <a:p>
            <a:r>
              <a:rPr lang="uk-UA" sz="1800" i="1"/>
              <a:t> Практично у всіх зміни фази реполяризації шлуночків на ЕКГ, розлади ритму і автоматизму. </a:t>
            </a:r>
            <a:endParaRPr lang="ru-RU" sz="1800" i="1"/>
          </a:p>
          <a:p>
            <a:r>
              <a:rPr lang="uk-UA" sz="1800" i="1"/>
              <a:t>Різко знижена толерантність до фізичного навантаженні (ВЕМ).</a:t>
            </a:r>
            <a:endParaRPr lang="ru-RU" sz="1800" i="1"/>
          </a:p>
          <a:p>
            <a:r>
              <a:rPr lang="uk-UA" sz="1800" i="1"/>
              <a:t> Працездатність знижена або втрачена. </a:t>
            </a:r>
            <a:endParaRPr lang="ru-RU" sz="1800" i="1"/>
          </a:p>
          <a:p>
            <a:r>
              <a:rPr lang="uk-UA" sz="1800" i="1"/>
              <a:t>Потребують постійної лікарської терапії.</a:t>
            </a:r>
            <a:endParaRPr lang="ru-UA" sz="1800" i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4B0604-4E3A-524D-9BC2-58F7F2DE45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22" r="16983" b="-2"/>
          <a:stretch/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96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DFE86-9A39-F440-9643-14882E2C8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351" y="762000"/>
            <a:ext cx="9875520" cy="1356360"/>
          </a:xfrm>
        </p:spPr>
        <p:txBody>
          <a:bodyPr/>
          <a:lstStyle/>
          <a:p>
            <a:pPr algn="ctr"/>
            <a:r>
              <a:rPr lang="uk-UA" b="1" i="1" dirty="0"/>
              <a:t>Клінічні синдроми</a:t>
            </a:r>
            <a:br>
              <a:rPr lang="uk-UA" b="1" i="1" dirty="0"/>
            </a:b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D48B7C-D078-F04D-9474-675775204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51" y="2057400"/>
            <a:ext cx="9872871" cy="4038600"/>
          </a:xfrm>
        </p:spPr>
        <p:txBody>
          <a:bodyPr/>
          <a:lstStyle/>
          <a:p>
            <a:pPr algn="ctr"/>
            <a:r>
              <a:rPr lang="uk-UA" i="1" dirty="0"/>
              <a:t>кардіалгіческій; </a:t>
            </a:r>
          </a:p>
          <a:p>
            <a:pPr algn="ctr"/>
            <a:r>
              <a:rPr lang="uk-UA" i="1" dirty="0"/>
              <a:t>гиперкинетический; </a:t>
            </a:r>
          </a:p>
          <a:p>
            <a:pPr algn="ctr"/>
            <a:r>
              <a:rPr lang="uk-UA" i="1" dirty="0"/>
              <a:t>розлади серцевого ритму і автоматизму; </a:t>
            </a:r>
          </a:p>
          <a:p>
            <a:pPr algn="ctr"/>
            <a:r>
              <a:rPr lang="uk-UA" i="1" dirty="0"/>
              <a:t>зміни і виражена лабільність АТ; </a:t>
            </a:r>
          </a:p>
          <a:p>
            <a:pPr algn="ctr"/>
            <a:r>
              <a:rPr lang="uk-UA" i="1" dirty="0"/>
              <a:t>респіраторний; </a:t>
            </a:r>
          </a:p>
          <a:p>
            <a:pPr algn="ctr"/>
            <a:r>
              <a:rPr lang="uk-UA" i="1" dirty="0"/>
              <a:t>вегетативних розладів; </a:t>
            </a:r>
          </a:p>
          <a:p>
            <a:pPr algn="ctr"/>
            <a:r>
              <a:rPr lang="uk-UA" i="1" dirty="0"/>
              <a:t>вегетососудістих кризів; </a:t>
            </a:r>
          </a:p>
          <a:p>
            <a:pPr algn="ctr"/>
            <a:r>
              <a:rPr lang="uk-UA" i="1" dirty="0"/>
              <a:t>астеноневротичний.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335767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0789A-A16E-1C43-8356-DBF02456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uk-UA" sz="4000" b="1" i="1"/>
              <a:t>Кардіологічний синдром</a:t>
            </a:r>
            <a:endParaRPr lang="ru-UA" sz="40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228D9F-EC0D-884F-8230-F514F41B0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2546429"/>
            <a:ext cx="5918261" cy="3872219"/>
          </a:xfrm>
        </p:spPr>
        <p:txBody>
          <a:bodyPr>
            <a:noAutofit/>
          </a:bodyPr>
          <a:lstStyle/>
          <a:p>
            <a:r>
              <a:rPr lang="uk-UA" sz="1500" i="1"/>
              <a:t> Біль в прекардиальной області, частіше в області верхівки серця, </a:t>
            </a:r>
          </a:p>
          <a:p>
            <a:r>
              <a:rPr lang="uk-UA" sz="1500" i="1"/>
              <a:t> носить характер ниючий або колючої, </a:t>
            </a:r>
          </a:p>
          <a:p>
            <a:r>
              <a:rPr lang="uk-UA" sz="1500" i="1"/>
              <a:t>Іноді це швидше неприємні відчуття або відчуття дискомфорту. неіррадіює. Тривалість різна - від декількох сек. до кількох годин.</a:t>
            </a:r>
          </a:p>
          <a:p>
            <a:r>
              <a:rPr lang="uk-UA" sz="1500" i="1"/>
              <a:t> Біль виникає переважно в спокої. </a:t>
            </a:r>
          </a:p>
          <a:p>
            <a:r>
              <a:rPr lang="uk-UA" sz="1500" i="1"/>
              <a:t>З'являється при хвилюванні або фізичній напрузі, слабшаючи або повністю зникаючи при русі. </a:t>
            </a:r>
          </a:p>
          <a:p>
            <a:r>
              <a:rPr lang="uk-UA" sz="1500" i="1"/>
              <a:t>Зазвичай проходить самостійно або припиняється після прийому валокордина, препаратів валеріани, валідолу, новопассіта. </a:t>
            </a:r>
          </a:p>
          <a:p>
            <a:r>
              <a:rPr lang="uk-UA" sz="1500" i="1"/>
              <a:t>Зрідка біль може нагадувати стенокардію напруження або спокою.</a:t>
            </a:r>
            <a:endParaRPr lang="ru-UA" sz="1500" i="1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1211C3-D0B3-D045-BBE1-25087A185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53"/>
          <a:stretch/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76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3E2E0-1130-4045-86E3-1AD01DD7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/>
              <a:t>Гіпокінетичний синдром </a:t>
            </a:r>
            <a:br>
              <a:rPr lang="uk-UA" b="1" i="1" dirty="0"/>
            </a:b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D97DFB-424D-1A4E-BAEA-19CF3748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uk-UA" i="1" dirty="0"/>
              <a:t>характерно істотне збільшення МОС, переважно за рахунок УТОС. </a:t>
            </a:r>
          </a:p>
          <a:p>
            <a:pPr algn="ctr"/>
            <a:r>
              <a:rPr lang="uk-UA" i="1" dirty="0"/>
              <a:t>Одночасно ОПСС значно знижується. такі зміни системної гемодинаміки відповідають гіперкінетичному типу циркуляції.</a:t>
            </a:r>
          </a:p>
          <a:p>
            <a:pPr algn="ctr"/>
            <a:r>
              <a:rPr lang="uk-UA" i="1" dirty="0"/>
              <a:t>Скарги на серцебиття, яке не завжди супроводжується збільшенням ЧСС при об'єктивному дослідженні. </a:t>
            </a:r>
          </a:p>
          <a:p>
            <a:pPr algn="ctr"/>
            <a:r>
              <a:rPr lang="uk-UA" i="1" dirty="0"/>
              <a:t>Хворі часто відзначають поштовхи в області серця, пульсацію судин шиї або голови, завмирання, зупинку серця (Екстрасистолія). </a:t>
            </a:r>
          </a:p>
          <a:p>
            <a:pPr algn="ctr"/>
            <a:r>
              <a:rPr lang="uk-UA" i="1" dirty="0"/>
              <a:t>Пульс частішає при хвилюванні, зміні положення тіла, гіпервентиляції, в положенні стоячи.</a:t>
            </a:r>
          </a:p>
          <a:p>
            <a:pPr algn="ctr"/>
            <a:r>
              <a:rPr lang="uk-UA" i="1" dirty="0"/>
              <a:t>Екстрасистоли з'являються в спокої, частіше до кінця робочого дня, після фізичного навантаження {А не на висоті навантаження, як при стенокардії!), При стресах.</a:t>
            </a:r>
          </a:p>
          <a:p>
            <a:pPr algn="ctr"/>
            <a:r>
              <a:rPr lang="uk-UA" i="1" dirty="0"/>
              <a:t> Миготлива аритмія при НЦД не спостерігається. </a:t>
            </a:r>
          </a:p>
          <a:p>
            <a:pPr algn="ctr"/>
            <a:r>
              <a:rPr lang="uk-UA" i="1" dirty="0"/>
              <a:t>Ознаки ХСН не виявляються.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3174299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B6830-E64B-6843-8440-271901A0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/>
              <a:t>Синдром зміни та лібальності АД</a:t>
            </a:r>
            <a:br>
              <a:rPr lang="uk-UA" b="1" i="1" dirty="0"/>
            </a:b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837E9B-0FC1-C744-8AE0-00FD526FA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59" y="1965960"/>
            <a:ext cx="9872871" cy="4038600"/>
          </a:xfrm>
        </p:spPr>
        <p:txBody>
          <a:bodyPr>
            <a:normAutofit fontScale="92500"/>
          </a:bodyPr>
          <a:lstStyle/>
          <a:p>
            <a:pPr algn="ctr"/>
            <a:r>
              <a:rPr lang="uk-UA" i="1" dirty="0"/>
              <a:t>Підвищення артеріального тиску може бути спонтанним або частіше у вигляді неадекватної реакції на емоційну напругу, фізичну навантаження, гіпервентиляцію</a:t>
            </a:r>
          </a:p>
          <a:p>
            <a:pPr algn="ctr"/>
            <a:r>
              <a:rPr lang="uk-UA" i="1" dirty="0"/>
              <a:t>У більшості випадків АТ підвищується до рівня, відповідного прикордонної артеріальної гіпертензії, проте у деяких підйоми АТ бувають вище. </a:t>
            </a:r>
          </a:p>
          <a:p>
            <a:pPr algn="ctr"/>
            <a:r>
              <a:rPr lang="uk-UA" i="1" dirty="0"/>
              <a:t>Схильність до зниженого артеріального тиску (100/60 у чоловіків і 95/60 у жінок). </a:t>
            </a:r>
          </a:p>
          <a:p>
            <a:pPr algn="ctr"/>
            <a:r>
              <a:rPr lang="uk-UA" i="1" dirty="0"/>
              <a:t>Особливістю такої реакції АТ є нормальний АТ в спокої і зниження при навантаженні</a:t>
            </a:r>
          </a:p>
          <a:p>
            <a:pPr algn="ctr"/>
            <a:r>
              <a:rPr lang="uk-UA" i="1" dirty="0"/>
              <a:t>У розвитку цих порушень при НЦД велика роль належить зниженню тонусу периферичних вен, що призводить до депонування в них крові і зменшення повернення венозної крові до серця.</a:t>
            </a:r>
          </a:p>
          <a:p>
            <a:pPr algn="ctr"/>
            <a:r>
              <a:rPr lang="uk-UA" i="1" dirty="0"/>
              <a:t>Цим можна пояснити непритомність у таких хворих при фізичному навантаженні, зміні положення тіла, больових подразненнях, хвилюванні.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833711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42651-D378-4445-BAF1-381ADF03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/>
              <a:t>Дихальні порушення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D185D-FFB8-EC4C-B1B8-8CC2BEE44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dirty="0"/>
              <a:t>задишка, при детальному расспросе - відчуття незадоволеності диханням, яке виникає як при навантаженні, так і в спокої. </a:t>
            </a:r>
          </a:p>
          <a:p>
            <a:pPr algn="ctr"/>
            <a:r>
              <a:rPr lang="uk-UA" dirty="0"/>
              <a:t>Іноді дихальні порушення досягають ступеня «задухи» або «Невротичної астми», «дихального» кризу зі збільшенням частоти дихання до 30-50 в 1 хв.</a:t>
            </a:r>
          </a:p>
          <a:p>
            <a:pPr algn="ctr"/>
            <a:r>
              <a:rPr lang="uk-UA" dirty="0"/>
              <a:t> «Дихальний дискомфорт», почуття «грудки» або здавлення горла, «Незадоволеністю» вдихом, погана переносимість задушливих приміщень, потреба постійно відкривати вікна, виходити на вулицю і т. д. </a:t>
            </a:r>
          </a:p>
          <a:p>
            <a:pPr algn="ctr"/>
            <a:r>
              <a:rPr lang="uk-UA" dirty="0"/>
              <a:t>Всі ці відчуття досить тяжкі, супроводжуються запамороченням, серцебиттям, почуттям тривоги, боязню задихнутися, померти.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1335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8E86E-60BB-394A-82FD-AA15FE7D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uk-UA" sz="4000" b="1" i="1"/>
              <a:t>Вегетативні розлади</a:t>
            </a:r>
            <a:endParaRPr lang="ru-UA" sz="40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94F15C-4E0C-1049-8C23-F7B7699D2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r>
              <a:rPr lang="uk-UA" sz="1800" i="1"/>
              <a:t>підвищена пітливість, </a:t>
            </a:r>
          </a:p>
          <a:p>
            <a:r>
              <a:rPr lang="uk-UA" sz="1800" i="1"/>
              <a:t>тривалі періоди субфебрильної температури, </a:t>
            </a:r>
          </a:p>
          <a:p>
            <a:r>
              <a:rPr lang="uk-UA" sz="1800" i="1"/>
              <a:t>причому характерна монотонна температурна крива, </a:t>
            </a:r>
          </a:p>
          <a:p>
            <a:r>
              <a:rPr lang="uk-UA" sz="1800" i="1"/>
              <a:t>без істотних коливань температури тіла в ранкові та вечірні години (вимірювати t тіла кожні 3 години!) </a:t>
            </a:r>
          </a:p>
          <a:p>
            <a:r>
              <a:rPr lang="uk-UA" sz="1800" i="1"/>
              <a:t>Підвищення температури зазвичай не супроводжується ознобом або відчуттям жару.</a:t>
            </a:r>
            <a:endParaRPr lang="ru-UA" sz="1800" i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3959BC-C160-0D47-A2C3-7DE7A5628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69" r="11219"/>
          <a:stretch/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03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3067CD-13A7-4384-B15E-5D49AF03BB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221BE-C89E-6C4A-B1B6-5A5147F7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061" cy="1356360"/>
          </a:xfrm>
        </p:spPr>
        <p:txBody>
          <a:bodyPr>
            <a:norm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Симпатико-адреналовий криз (панічна атака)</a:t>
            </a:r>
            <a:endParaRPr lang="ru-UA" b="1" i="1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3E9A5-71F5-A04E-8551-7992C54AC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 sz="2000" i="1">
                <a:solidFill>
                  <a:schemeClr val="bg1"/>
                </a:solidFill>
              </a:rPr>
              <a:t>Криз розвивається частіше у другій половині дня або вночі. </a:t>
            </a:r>
          </a:p>
          <a:p>
            <a:r>
              <a:rPr lang="uk-UA" sz="2000" i="1">
                <a:solidFill>
                  <a:schemeClr val="bg1"/>
                </a:solidFill>
              </a:rPr>
              <a:t>передують психоемоційне перенапруження, перевтома, зміна погодних умов, передменструальний період. почуття страху, туги, наближення смерті, різка головний біль, відчуття нестачі повітря, нестримна тремтіння з різким ознобом і відчуттям похолодання кінцівок.</a:t>
            </a:r>
          </a:p>
          <a:p>
            <a:r>
              <a:rPr lang="uk-UA" sz="2000" i="1">
                <a:solidFill>
                  <a:schemeClr val="bg1"/>
                </a:solidFill>
              </a:rPr>
              <a:t>АТ підвищується до 200/100 мм рт. ст. тахікардія, екстрасистолія. </a:t>
            </a:r>
          </a:p>
          <a:p>
            <a:r>
              <a:rPr lang="uk-UA" sz="2000" i="1">
                <a:solidFill>
                  <a:schemeClr val="bg1"/>
                </a:solidFill>
              </a:rPr>
              <a:t>Тривалість нападу 1,5-2 ч, закінчується рясним сечовипусканням.</a:t>
            </a:r>
            <a:endParaRPr lang="ru-UA" sz="2000" i="1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5CB0B1-7D28-8947-827C-7C7737980B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16" r="22065" b="1"/>
          <a:stretch/>
        </p:blipFill>
        <p:spPr>
          <a:xfrm>
            <a:off x="8301386" y="243840"/>
            <a:ext cx="3646837" cy="63779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E9009C-D0E3-46ED-935B-6C1C29650E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4904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086532B-5A3E-44A5-A0C2-22A0DB316C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80999-7B70-3D42-9045-245F3153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64" y="609600"/>
            <a:ext cx="6993914" cy="1356360"/>
          </a:xfrm>
        </p:spPr>
        <p:txBody>
          <a:bodyPr>
            <a:normAutofit/>
          </a:bodyPr>
          <a:lstStyle/>
          <a:p>
            <a:r>
              <a:rPr lang="uk-UA" b="1" i="1"/>
              <a:t>Вагоінсулярний криз</a:t>
            </a:r>
            <a:br>
              <a:rPr lang="uk-UA" b="1" i="1"/>
            </a:b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56F1B8-6A18-0543-B0B6-368AEAA8A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64" y="2057400"/>
            <a:ext cx="6993914" cy="4038600"/>
          </a:xfrm>
        </p:spPr>
        <p:txBody>
          <a:bodyPr>
            <a:normAutofit/>
          </a:bodyPr>
          <a:lstStyle/>
          <a:p>
            <a:r>
              <a:rPr lang="uk-UA" i="1"/>
              <a:t>загальмованість, різке запаморочення, загальна слабкість, пітливість, гіподинамія, посилення перистальтики, пронос</a:t>
            </a:r>
          </a:p>
          <a:p>
            <a:r>
              <a:rPr lang="uk-UA" i="1"/>
              <a:t> Об'єктивно - брадикардія, зниження САД до 90-80 мм рт. ст.</a:t>
            </a:r>
          </a:p>
          <a:p>
            <a:r>
              <a:rPr lang="uk-UA" i="1"/>
              <a:t> На ЕКГ - брадикардія, подовження інтервалу РQ до 0,22 с, депресія сегмента ST косовосходящее характеру, але не більш ніж на 1 мм. </a:t>
            </a:r>
          </a:p>
          <a:p>
            <a:r>
              <a:rPr lang="uk-UA" i="1"/>
              <a:t>Тривалість нападу 3-4 ч, розбитість і слабкість зберігаються близько 3 днів.</a:t>
            </a:r>
            <a:endParaRPr lang="ru-UA" i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151EBE-07C5-6D46-8FCA-FBA77D5F1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8" r="32220" b="1"/>
          <a:stretch/>
        </p:blipFill>
        <p:spPr>
          <a:xfrm>
            <a:off x="8185610" y="2546181"/>
            <a:ext cx="3135414" cy="176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09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0C2ED-E194-4147-86E6-BF3AAE7F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uk-UA" b="1" i="1" dirty="0"/>
              <a:t>Еволюція хвороби</a:t>
            </a:r>
            <a:endParaRPr lang="ru-UA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404B79-063B-7547-98D1-CC0D6758A4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12" r="26653"/>
          <a:stretch/>
        </p:blipFill>
        <p:spPr>
          <a:xfrm>
            <a:off x="1316621" y="2093789"/>
            <a:ext cx="2896569" cy="3519934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126DF2E-4159-3C42-B2EE-2B6200816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977" y="2057400"/>
            <a:ext cx="6524894" cy="4038600"/>
          </a:xfrm>
        </p:spPr>
        <p:txBody>
          <a:bodyPr>
            <a:normAutofit/>
          </a:bodyPr>
          <a:lstStyle/>
          <a:p>
            <a:r>
              <a:rPr lang="uk-UA" sz="1700" i="1"/>
              <a:t>Період підвищення захворюваності -возраст 25-30 років</a:t>
            </a:r>
          </a:p>
          <a:p>
            <a:r>
              <a:rPr lang="uk-UA" sz="1700" i="1"/>
              <a:t> Дітонародження і істотна гормональна перебудова.</a:t>
            </a:r>
          </a:p>
          <a:p>
            <a:r>
              <a:rPr lang="uk-UA" sz="1700" i="1"/>
              <a:t> У чоловіків - початок соціальної самостійності, формування власної сім'ї, що вимагає певної психологічної гнучкості, до якої не всі виявляються здатними. </a:t>
            </a:r>
          </a:p>
          <a:p>
            <a:r>
              <a:rPr lang="uk-UA" sz="1700" i="1"/>
              <a:t>У віці 35-45 років людина починає усвідомлювати свої можливості і місце в житті. </a:t>
            </a:r>
          </a:p>
          <a:p>
            <a:r>
              <a:rPr lang="uk-UA" sz="1700" i="1"/>
              <a:t>Клімакс у віці близько 50 років сприяє обваження симптоматики, з'являються вегето-судинні пароксизми і гіпертензивний синдром. </a:t>
            </a:r>
          </a:p>
          <a:p>
            <a:r>
              <a:rPr lang="uk-UA" sz="1700" i="1"/>
              <a:t>Після менопаузи намічається більш спокійний плин захворювання</a:t>
            </a:r>
            <a:endParaRPr lang="ru-UA" sz="1700" i="1"/>
          </a:p>
        </p:txBody>
      </p:sp>
    </p:spTree>
    <p:extLst>
      <p:ext uri="{BB962C8B-B14F-4D97-AF65-F5344CB8AC3E}">
        <p14:creationId xmlns:p14="http://schemas.microsoft.com/office/powerpoint/2010/main" val="4194902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AA0FD-0635-7E4A-A90D-AE6E18CD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Диференціальна діагностика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2ABE1-1111-8040-81FB-140ECB202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i="1" dirty="0"/>
              <a:t>ІХС, </a:t>
            </a:r>
          </a:p>
          <a:p>
            <a:r>
              <a:rPr lang="uk-UA" i="1" dirty="0"/>
              <a:t>міокардит, </a:t>
            </a:r>
          </a:p>
          <a:p>
            <a:r>
              <a:rPr lang="uk-UA" i="1" dirty="0"/>
              <a:t>гіпертонічна хвороба, </a:t>
            </a:r>
          </a:p>
          <a:p>
            <a:r>
              <a:rPr lang="uk-UA" i="1" dirty="0"/>
              <a:t>ревмокардит, </a:t>
            </a:r>
          </a:p>
          <a:p>
            <a:r>
              <a:rPr lang="uk-UA" i="1" dirty="0"/>
              <a:t>тиреотоксикоз, </a:t>
            </a:r>
          </a:p>
          <a:p>
            <a:r>
              <a:rPr lang="uk-UA" i="1" dirty="0"/>
              <a:t>бронхіальна астма, </a:t>
            </a:r>
          </a:p>
          <a:p>
            <a:r>
              <a:rPr lang="uk-UA" i="1" dirty="0"/>
              <a:t>хронічний бронхіт, </a:t>
            </a:r>
          </a:p>
          <a:p>
            <a:r>
              <a:rPr lang="uk-UA" i="1" dirty="0"/>
              <a:t>остеохондроз, </a:t>
            </a:r>
          </a:p>
          <a:p>
            <a:r>
              <a:rPr lang="uk-UA" i="1" dirty="0"/>
              <a:t>міжреберна невралгія. </a:t>
            </a:r>
          </a:p>
          <a:p>
            <a:r>
              <a:rPr lang="uk-UA" i="1" dirty="0"/>
              <a:t>частота помилок при діагностиці НЦД коливається від 50 до 80%.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901112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C26D1-42C9-114A-A2F7-F43CBB0E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uk-UA" b="1" i="1"/>
              <a:t>Проба з фізичним навантаженням </a:t>
            </a:r>
            <a:br>
              <a:rPr lang="uk-UA" b="1" i="1"/>
            </a:br>
            <a:endParaRPr lang="ru-UA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4CE797-7101-0646-ADF8-AB9064BF2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 sz="1700" i="1"/>
              <a:t>страх хворого перед фізичним навантаженням, відмова від виконання роботи або передчасне її припинення. інтерпретація даних ВЕМ при НЦД непроста також у зв'язку з низькою толерантністю до фізичного навантаження і своєрідністю змін ST-T і в меншій мірі комплексу QRS. толерантність до фізичного навантаження і показники фізичної працездатності при НЦД і у здорових людей виявляються вище, ніж при ІХС. Однак у хворих НЦД цей показник нижче, ніж у здорових осіб .</a:t>
            </a:r>
          </a:p>
          <a:p>
            <a:r>
              <a:rPr lang="uk-UA" sz="1700" i="1"/>
              <a:t>При НЦД - швидке і неадекватне навантаженні зростання ЧСС більш ніж на 50% від вихідних величин зазвичай на 1-2-й хвилині роботи. Відновлювальний період супроводжується тривалою залишкової тахікардією, а ЧСС повертається до вихідної лише на 20-30 хв.</a:t>
            </a:r>
            <a:endParaRPr lang="ru-UA" sz="1700" i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CADBD2-0FEB-D34D-B5EA-550F0E7D6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4" r="4617" b="2"/>
          <a:stretch/>
        </p:blipFill>
        <p:spPr>
          <a:xfrm>
            <a:off x="8080881" y="2093789"/>
            <a:ext cx="2896569" cy="35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50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B96B2-A463-6A4B-834F-DA663880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uk-UA" sz="3100" b="1" i="1"/>
              <a:t>Проба з гіпервентиляцією</a:t>
            </a:r>
            <a:br>
              <a:rPr lang="uk-UA" sz="3100" b="1" i="1"/>
            </a:br>
            <a:endParaRPr lang="ru-UA" sz="31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1C79E-27A2-E746-A5EF-149604B73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r>
              <a:rPr lang="uk-UA" sz="1700" i="1"/>
              <a:t>Глибоке форсоване дихання (гіпервентиляція) веде до підвищенню РO2 і падіння рСО2 в альвеолярному повітрі. Aлкалоз і гіпокапнія сприяють зниженню концентрації калію в плазмі крові і можуть вести до змін кінцевої частини шлуночковогокомплексу ЕКГ. При НЦД під час проби з гіпервентиляцією легко виникають інверсія зубця Т і нерідко зниження сегмента ST. У здорових людей, а також у осіб з органічною патологією серця, в тому числі і ІХС, частота зазначених змін ЕКГ спостерігається в 35% випадків.</a:t>
            </a:r>
          </a:p>
          <a:p>
            <a:r>
              <a:rPr lang="uk-UA" sz="1700" i="1"/>
              <a:t>Таким чином, проба виявляє підвищену лабільність процесів реполяризації.</a:t>
            </a:r>
            <a:endParaRPr lang="ru-UA" sz="1700" i="1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BFCE11-B0E1-6347-92DF-8BFD6F62F2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02" r="19285"/>
          <a:stretch/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68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9271C28-7496-4447-8541-7B39F5E948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01CB13-994B-2944-83F1-A3227D27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704" y="609600"/>
            <a:ext cx="5364444" cy="1356360"/>
          </a:xfrm>
        </p:spPr>
        <p:txBody>
          <a:bodyPr>
            <a:normAutofit/>
          </a:bodyPr>
          <a:lstStyle/>
          <a:p>
            <a:r>
              <a:rPr lang="uk-UA" b="1" i="1" dirty="0"/>
              <a:t>Калієва проба</a:t>
            </a:r>
            <a:br>
              <a:rPr lang="uk-UA" b="1" i="1" dirty="0"/>
            </a:br>
            <a:endParaRPr lang="ru-UA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79AE16-EE86-DA4A-A2CB-48B596D35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4" y="1659429"/>
            <a:ext cx="4593715" cy="353716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DB9AE1D-2B68-FD40-BF44-BE334AA2D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703" y="2057400"/>
            <a:ext cx="5364444" cy="4038600"/>
          </a:xfrm>
        </p:spPr>
        <p:txBody>
          <a:bodyPr>
            <a:normAutofit/>
          </a:bodyPr>
          <a:lstStyle/>
          <a:p>
            <a:r>
              <a:rPr lang="uk-UA" sz="2000" i="1"/>
              <a:t>Калієва проба обумовлює реверсію негативних зубців у хворих з НЦД; одночасно можна спостерігати і нормалізацію форми і положення сегмента ST. У здорових осіб минуща гіперкаліємія призводить до зростанню амплітуди позитивних зубців Т, які звужуються біля основи і стають більш високими і гострими. Проба вважається позитивною тоді, коли негативні або згладжені зубці Т стають позитивними. посилення реполярізаціонних порушень під впливом калію дозволяє відкинути функціональне походження змін ЕКГ.</a:t>
            </a:r>
            <a:endParaRPr lang="ru-UA" sz="2000" i="1"/>
          </a:p>
        </p:txBody>
      </p:sp>
    </p:spTree>
    <p:extLst>
      <p:ext uri="{BB962C8B-B14F-4D97-AF65-F5344CB8AC3E}">
        <p14:creationId xmlns:p14="http://schemas.microsoft.com/office/powerpoint/2010/main" val="2864969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E9271C28-7496-4447-8541-7B39F5E948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6B1BA-BD4A-4C46-B234-D69862302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704" y="609600"/>
            <a:ext cx="5364444" cy="1356360"/>
          </a:xfrm>
        </p:spPr>
        <p:txBody>
          <a:bodyPr>
            <a:normAutofit/>
          </a:bodyPr>
          <a:lstStyle/>
          <a:p>
            <a:r>
              <a:rPr lang="uk-UA" b="1" i="1"/>
              <a:t>Проба з </a:t>
            </a:r>
            <a:r>
              <a:rPr lang="de-DE" b="1" i="1"/>
              <a:t>b-</a:t>
            </a:r>
            <a:r>
              <a:rPr lang="uk-UA" b="1" i="1"/>
              <a:t>блокаторами</a:t>
            </a:r>
            <a:endParaRPr lang="ru-UA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7CE336-1F8A-CB4B-BB63-8CBA68152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4" y="1871889"/>
            <a:ext cx="4593715" cy="311224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D1C5764-EE30-AB48-BB87-3A174A46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703" y="2057400"/>
            <a:ext cx="5364444" cy="4038600"/>
          </a:xfrm>
        </p:spPr>
        <p:txBody>
          <a:bodyPr>
            <a:normAutofit/>
          </a:bodyPr>
          <a:lstStyle/>
          <a:p>
            <a:r>
              <a:rPr lang="uk-UA" i="1"/>
              <a:t>Натщесерце дають всередину 40-120 мг препарату (Индерал, обзидан, анаприлін); ЕКГ реєструють до прийому і через 60 і 90 хв після прийому препарату. Пробу вважають позитивною, якщо є реверсія негативних зубців Т і одночасно зникає депресія сегмента ST. При НЦД проба позитивна.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4015744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2ECCF-CC85-C146-A6BF-A3DBE807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План обстеження 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1B92F-B3B2-F84D-87D8-CCEE2EBA0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i="1" dirty="0"/>
              <a:t> ОАК</a:t>
            </a:r>
          </a:p>
          <a:p>
            <a:r>
              <a:rPr lang="uk-UA" i="1" dirty="0"/>
              <a:t> ОАМ</a:t>
            </a:r>
          </a:p>
          <a:p>
            <a:r>
              <a:rPr lang="uk-UA" i="1" dirty="0"/>
              <a:t> Біохімічний аналіз крові маркери запалення ЕКГ з пробами ХМ ЕКГ </a:t>
            </a:r>
          </a:p>
          <a:p>
            <a:r>
              <a:rPr lang="uk-UA" i="1" dirty="0"/>
              <a:t>ВЕМ </a:t>
            </a:r>
          </a:p>
          <a:p>
            <a:r>
              <a:rPr lang="uk-UA" i="1" dirty="0"/>
              <a:t>ЕхоКГ </a:t>
            </a:r>
          </a:p>
          <a:p>
            <a:r>
              <a:rPr lang="uk-UA" i="1" dirty="0"/>
              <a:t>РЕГ</a:t>
            </a:r>
          </a:p>
          <a:p>
            <a:r>
              <a:rPr lang="uk-UA" i="1" dirty="0"/>
              <a:t> СПГ, </a:t>
            </a:r>
          </a:p>
          <a:p>
            <a:r>
              <a:rPr lang="uk-UA" i="1" dirty="0"/>
              <a:t>Капнографії</a:t>
            </a:r>
          </a:p>
          <a:p>
            <a:r>
              <a:rPr lang="uk-UA" i="1" dirty="0"/>
              <a:t> Консультація невролога, психотерапевта, ендокринолога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4102124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A2EA6A6-CD0C-4CFD-8EC2-AA44F98703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2CCF08-AF21-5643-A958-29D2D7B99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4" y="1281830"/>
            <a:ext cx="6045576" cy="429235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6DDDE6D-8FD6-3B41-9E70-26F3391BE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353" y="1281830"/>
            <a:ext cx="3912583" cy="4038600"/>
          </a:xfrm>
        </p:spPr>
        <p:txBody>
          <a:bodyPr>
            <a:normAutofit/>
          </a:bodyPr>
          <a:lstStyle/>
          <a:p>
            <a:r>
              <a:rPr lang="uk-UA" sz="2600" i="1"/>
              <a:t>НЦД належить до тих небагатьох захворювань, при яких не допоміжним умовою, а головним (стратегічним) напрямком терапії та профілактики є ЗДОРОВИЙ СПОСІБ ЖИТТЯ</a:t>
            </a:r>
            <a:endParaRPr lang="ru-UA" sz="2600" i="1"/>
          </a:p>
        </p:txBody>
      </p:sp>
    </p:spTree>
    <p:extLst>
      <p:ext uri="{BB962C8B-B14F-4D97-AF65-F5344CB8AC3E}">
        <p14:creationId xmlns:p14="http://schemas.microsoft.com/office/powerpoint/2010/main" val="430879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C3E0E-35F8-1241-A920-513B99692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uk-UA" b="1" i="1"/>
              <a:t>Етіотропна терапія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F8F251-B6C4-464C-957A-16A0BB200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uk-UA" i="1">
                <a:effectLst/>
              </a:rPr>
              <a:t>усунути надлишкові психічні та фізичні навантаження, </a:t>
            </a:r>
          </a:p>
          <a:p>
            <a:r>
              <a:rPr lang="uk-UA" i="1">
                <a:effectLst/>
              </a:rPr>
              <a:t>недостатній відпочинок, </a:t>
            </a:r>
          </a:p>
          <a:p>
            <a:r>
              <a:rPr lang="uk-UA" i="1">
                <a:effectLst/>
              </a:rPr>
              <a:t>незбалансоване і збіднений вітамінами живлення, </a:t>
            </a:r>
          </a:p>
          <a:p>
            <a:r>
              <a:rPr lang="uk-UA" i="1">
                <a:effectLst/>
              </a:rPr>
              <a:t>гіподинамію, </a:t>
            </a:r>
          </a:p>
          <a:p>
            <a:r>
              <a:rPr lang="uk-UA" i="1">
                <a:effectLst/>
              </a:rPr>
              <a:t>вогнища хронічної інфекції (тонзилектомія), </a:t>
            </a:r>
          </a:p>
          <a:p>
            <a:r>
              <a:rPr lang="uk-UA" i="1">
                <a:effectLst/>
              </a:rPr>
              <a:t>виробничі шкідливості</a:t>
            </a:r>
            <a:br>
              <a:rPr lang="uk-UA" i="1">
                <a:effectLst/>
              </a:rPr>
            </a:br>
            <a:endParaRPr lang="uk-UA" i="1">
              <a:effectLst/>
            </a:endParaRPr>
          </a:p>
          <a:p>
            <a:endParaRPr lang="ru-UA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BD0E69-50E5-5644-BD0F-5A2EFB6AC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52" r="34134" b="-1"/>
          <a:stretch/>
        </p:blipFill>
        <p:spPr>
          <a:xfrm>
            <a:off x="8080881" y="2093789"/>
            <a:ext cx="2896569" cy="35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80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6745C-5ACC-3445-9A3D-9A6A87DF4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Патогенетична терапія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5D89F-14FE-984D-B9F8-DA7B893A9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/>
              <a:t>зняття напруженості симпатоадреналової системи, відновлення адаптаційних здібностей. </a:t>
            </a:r>
          </a:p>
          <a:p>
            <a:r>
              <a:rPr lang="uk-UA" i="1" dirty="0"/>
              <a:t>Фармакотерапія при легкому перебігу не виправдана. </a:t>
            </a:r>
          </a:p>
          <a:p>
            <a:r>
              <a:rPr lang="uk-UA" i="1" dirty="0"/>
              <a:t>Медикаментозне лікування - при пароксизмальній тахікардії (для купірування нападів), частою екстрасистолії (як тимчасовий захід) і обтяжливих для хворого проявах захворювання (порушення сну, вираженого головного болю), якщо вони не усуваються немедикаментозними методами лікування. максимально використовувати психотерапевтичний аспект застосування ліків в певні години, по певною схемою і т.д.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170554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2D2DE-861E-4348-942E-7CEEFA95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Симптоматичне лікування</a:t>
            </a:r>
            <a:endParaRPr lang="ru-UA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DD881-9BCE-304E-80C1-0B82840B0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i="1" dirty="0"/>
              <a:t>Гіперкінетичний синдром - β-блокатори </a:t>
            </a:r>
          </a:p>
          <a:p>
            <a:r>
              <a:rPr lang="uk-UA" i="1" dirty="0"/>
              <a:t>гіпотензія - препарати кофеїну, алкалоїдів ріжків (беллоид), настоянка лимонника (женьшеню, аралії, Секуріі) або пантокрин. </a:t>
            </a:r>
          </a:p>
          <a:p>
            <a:r>
              <a:rPr lang="uk-UA" i="1" dirty="0"/>
              <a:t>вегето-судинні кризи - β-блокатори з транквілізаторами кардиалгии -верапаміл, валокордин, ІРТ, панангін, препарати Мg. </a:t>
            </a:r>
          </a:p>
          <a:p>
            <a:r>
              <a:rPr lang="uk-UA" i="1" dirty="0"/>
              <a:t>невротичні синдроми - психотерапія, аутотренінг, курси транквілізаторів, антидепресантів 1-1,5 міс з відміною. </a:t>
            </a:r>
          </a:p>
          <a:p>
            <a:r>
              <a:rPr lang="uk-UA" i="1" dirty="0"/>
              <a:t>При дратівливості, розладах сну показано застосування седативних засобів - валеріана, собача кропива, валокордин; транквілізаторів. респіраторні порушення - дихальні вправи для формування правильного діафрагмального дихання, повноцінного видиху, зняття гіпервентиляції</a:t>
            </a:r>
          </a:p>
          <a:p>
            <a:r>
              <a:rPr lang="uk-UA" i="1" dirty="0"/>
              <a:t>Астенізація з низькою толерантністю до фізичного навантаження вітаміни В, панангін, адаптогени (женьшень, лимонник), масаж.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326584883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1868</Words>
  <Application>Microsoft Office PowerPoint</Application>
  <PresentationFormat>Широкоэкранный</PresentationFormat>
  <Paragraphs>164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Aharoni</vt:lpstr>
      <vt:lpstr>Corbel</vt:lpstr>
      <vt:lpstr>Roboto</vt:lpstr>
      <vt:lpstr>Базис</vt:lpstr>
      <vt:lpstr>Одеський національний медичний університет Кафедра внутрішньої медицини №1</vt:lpstr>
      <vt:lpstr>Презентация PowerPoint</vt:lpstr>
      <vt:lpstr>Історія</vt:lpstr>
      <vt:lpstr>Причинні фактори</vt:lpstr>
      <vt:lpstr>Сприятливі фактори</vt:lpstr>
      <vt:lpstr>Презентация PowerPoint</vt:lpstr>
      <vt:lpstr>Патогенез</vt:lpstr>
      <vt:lpstr>Класифікація Савицького М.М.</vt:lpstr>
      <vt:lpstr>Легка ступінь НЦД</vt:lpstr>
      <vt:lpstr>НЦД середньої тяжкості </vt:lpstr>
      <vt:lpstr>Важна форма НЦД</vt:lpstr>
      <vt:lpstr>Клінічні синдроми </vt:lpstr>
      <vt:lpstr>Кардіологічний синдром</vt:lpstr>
      <vt:lpstr>Гіпокінетичний синдром  </vt:lpstr>
      <vt:lpstr>Синдром зміни та лібальності АД </vt:lpstr>
      <vt:lpstr>Дихальні порушення</vt:lpstr>
      <vt:lpstr>Вегетативні розлади</vt:lpstr>
      <vt:lpstr>Симпатико-адреналовий криз (панічна атака)</vt:lpstr>
      <vt:lpstr>Вагоінсулярний криз </vt:lpstr>
      <vt:lpstr>Еволюція хвороби</vt:lpstr>
      <vt:lpstr>Диференціальна діагностика</vt:lpstr>
      <vt:lpstr>Проба з фізичним навантаженням  </vt:lpstr>
      <vt:lpstr>Проба з гіпервентиляцією </vt:lpstr>
      <vt:lpstr>Калієва проба </vt:lpstr>
      <vt:lpstr>Проба з b-блокаторами</vt:lpstr>
      <vt:lpstr>План обстеження </vt:lpstr>
      <vt:lpstr>Презентация PowerPoint</vt:lpstr>
      <vt:lpstr>Етіотропна терапія</vt:lpstr>
      <vt:lpstr>Патогенетична терапія</vt:lpstr>
      <vt:lpstr>Симптоматичне лікування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 Кафедра внутрішньої медицини 1 З курсом серцево судинної патологіі </dc:title>
  <dc:creator>Ирина Никифоренко</dc:creator>
  <cp:lastModifiedBy>Олена</cp:lastModifiedBy>
  <cp:revision>43</cp:revision>
  <dcterms:created xsi:type="dcterms:W3CDTF">2020-10-01T10:21:19Z</dcterms:created>
  <dcterms:modified xsi:type="dcterms:W3CDTF">2023-09-25T09:38:21Z</dcterms:modified>
</cp:coreProperties>
</file>