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1" r:id="rId6"/>
    <p:sldId id="284" r:id="rId7"/>
    <p:sldId id="285" r:id="rId8"/>
    <p:sldId id="273" r:id="rId9"/>
    <p:sldId id="280" r:id="rId10"/>
    <p:sldId id="274" r:id="rId11"/>
    <p:sldId id="275" r:id="rId12"/>
    <p:sldId id="276" r:id="rId13"/>
    <p:sldId id="277" r:id="rId14"/>
    <p:sldId id="278" r:id="rId15"/>
    <p:sldId id="288" r:id="rId16"/>
    <p:sldId id="289" r:id="rId17"/>
    <p:sldId id="282" r:id="rId18"/>
    <p:sldId id="281" r:id="rId19"/>
    <p:sldId id="283" r:id="rId20"/>
    <p:sldId id="291" r:id="rId21"/>
    <p:sldId id="29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92" r:id="rId32"/>
    <p:sldId id="293" r:id="rId33"/>
    <p:sldId id="294" r:id="rId34"/>
    <p:sldId id="295" r:id="rId35"/>
    <p:sldId id="299" r:id="rId36"/>
    <p:sldId id="296" r:id="rId37"/>
    <p:sldId id="297" r:id="rId38"/>
    <p:sldId id="27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64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47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956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89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7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23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483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16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61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A19AE-143A-4CC2-8D17-7160FA42A71B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6E76-1AD4-488A-8127-5D24F0FAF8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55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університет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1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276872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заняття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ронічні форми ішемічної хвороби серця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04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3.ppt-online.org/files3/slide/t/t1c76uDZJI8P2w3nha9sxozlfWgERSKbyQiLvC/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20891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256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3.ppt-online.org/files3/slide/t/t1c76uDZJI8P2w3nha9sxozlfWgERSKbyQiLvC/slid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1344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233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f3.ppt-online.org/files3/slide/t/t1c76uDZJI8P2w3nha9sxozlfWgERSKbyQiLvC/slide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67970"/>
            <a:ext cx="8424936" cy="545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07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9552" y="-609672"/>
            <a:ext cx="8347846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Ішемічна хвороба серця (ІХС)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це захворювання міокарда, обумовлене гострим або хронічним невідповідністю потреби міокарда в кисні і реального коронарного кровопостачання серцевого м'яза, яке виражається в розвитку в міокарді ділянок ішемії, ішемічного ушкодження, некрозів і рубцевих полів і супроводжується порушенням систолічної і / або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діастолічної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функції серця.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фактором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 є атеросклероз КА (у 95%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спазм КА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атеросклерозу) і тромбоз КА.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Оклюзію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спричиняти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захворювання 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777284"/>
              </p:ext>
            </p:extLst>
          </p:nvPr>
        </p:nvGraphicFramePr>
        <p:xfrm>
          <a:off x="437129" y="2924944"/>
          <a:ext cx="8229600" cy="3384376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Фіксовані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Вроджені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аномалії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М’язові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зміни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Васкуліти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Розшарування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аорти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Гранульоми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Пухлини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Рубці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післятравматичного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і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радіаційного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ушкодження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/>
                        <a:buNone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376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Транзиторні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Вазоспазм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Емболія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Тромбоз за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відсутності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атеросклеротичної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бляшки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7129" y="2420888"/>
            <a:ext cx="81472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Неатеросклеротичні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обструкції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субепікардіальних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088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рогресування атеросклероз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63571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269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cf.ppt-online.org/files/slide/g/GtHK0o7Y4gsdmb28QWacjpCJvMyN6SLk1RuOTw/slide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4143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726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7346"/>
            <a:ext cx="8496944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патогенетичні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ланки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хронічної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коронарної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недостатності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проксимальних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епікардіальних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бляшкою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обмеженням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коронарного кровотоку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функціонального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резерву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неможливістю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адекватного розширення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потреби міокарда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виражений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спазм КА;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 тромбоз КА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мікротромбів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мікроциркуляторному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руслі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мікроваскулярна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дисфункція (синдром Х).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Причинами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тонусу та спазму КА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вазоконстрикторів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тромбоксану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А2,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ангіотензину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ІІ,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серотоніну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зниження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вазодилататорів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(оксиду азоту,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простацикліну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ендотелійрелаксуючого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фактора),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агрегації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симпатоадреналової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посилюють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ішемію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міокарда</a:t>
            </a:r>
          </a:p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спричиняють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потреби міокарда в 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АГ.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Гіпотиреоз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(СН).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Клапанні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вади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катехоламінів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бронходилататорів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трициклічних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антидепресантів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спричиняють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зниження доставки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кисню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м’яза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Анемія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Гіпоксія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Артеріальна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гіпотензія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Брадикардія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Отруєння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окисом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вуглецю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1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Анатомія стенокард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49" y="764704"/>
            <a:ext cx="9187549" cy="574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279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04664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ІХС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РСС: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Раптова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смерть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успішною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реанімацією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 І46.0).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1.2. РСС (у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ГКС) (рубрика І24.8 або І22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І20 за МКХ-10):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І–І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ФК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класифікацією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Канадської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асоціації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кардіологів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малих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проявлятись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І20.8 за 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Мікроваскулярна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обструктивного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ангіографії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(рубрика І20.8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Вазоспастична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ангіоспастична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спонтанна,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варіантна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Принцметала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(рубрика І20.1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2.4. Рефрактерна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стан,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спричинений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підтвердженою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рекурентною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яка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бути адекватно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контрольована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комбінованої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медикаментозної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ангіопластики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АКШ (рубрика І20.8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І20.0 за МКХ-10):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ангінозного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нападу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прогресуванням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ІІІ ФК.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Прогресуюча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поява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ангінозних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нападів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хворого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щонайменше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ІІІ ФК,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прогресуюче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зниження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толерантності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транзиторні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ЕКГ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Постінфарктна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(до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ІМ, рубрика І 23.8).</a:t>
            </a:r>
          </a:p>
        </p:txBody>
      </p:sp>
    </p:spTree>
    <p:extLst>
      <p:ext uri="{BB962C8B-B14F-4D97-AF65-F5344CB8AC3E}">
        <p14:creationId xmlns:p14="http://schemas.microsoft.com/office/powerpoint/2010/main" val="104719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-8020272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(рубрика І25 за МКХ-10):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5.1. 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Постінфарктний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перенесених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ІМ (дата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форма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(рубрика І25.2 за МКХ-10).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5.2. Аневризма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хронічна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(рубрика І25.3 за МКХ-10).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5.3. 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дифузний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Безбольова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 ІХС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але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верифікованим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коронарографії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діагнозом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ІХС, 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міокардіальної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тестів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візуалізацією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міокарда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сцинтиграфія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технецієм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талієм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стрес-ехоКГ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навантаженням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добутаміном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(рубрика І25.6 за МКХ-10).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521" y="519590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(рубрика І21 за МКХ-10).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установлюють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(до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передньоверхівковий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передньобоковий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передньосептальний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діафрагмальний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нижньобоковий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нижньозадній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нижньобазальний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верхівковобоковий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базальнолатеральний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верхньобоковий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задньобазальний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задньобоковий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задньосептальний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септальний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правого шлуночка (ПШ));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рецидивуючий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повторний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відзначати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обов’язково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труднощі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ЕКГ-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діагностиці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): 4.1.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рубрика І21.0–І21.3 за 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4.2. 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рубрика І21.4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невизначений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 1.9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4.4. 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Рецидивуючий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(до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повторного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наступним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закономірним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зниженням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кардіоспецифічних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ферментів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рубрика І22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4.5. 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Повторний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рубрика І22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4.6. ГКС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стійкою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ЕКГ.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попередній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ушкодження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На ЕКГ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елевація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депресія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некрозу міокарда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РСС (строк до 3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рубрика І24.8 за МКХ-10).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Втім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симптоматики ГКС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ЕКГ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відсутніми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565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0"/>
            <a:ext cx="820891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4.7. 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Ускладнення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вказують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часом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І23 за МКХ-10):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(ГСН) (І–І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Killip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рубрика І50.1 за 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ритму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(рубрики І44, І45, І46, І47, І48, І49 за 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гемоперикардом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рубрика І23.0 за МКХ-10;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гемоперикарда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рубрика І23.3 за 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внутрішній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(дефект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перегородки — рубрика І23.1 за МКХ-10); дефект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перегородки (рубрика І23.2 за МКХ-10);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сухожильної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хорди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І23.4 за МКХ-10);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папілярного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м’яза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І23.5 за 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тромбоемболії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І23.8 за 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тромбоутворення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порожнинах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І23.6 за 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аневризма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І23.8 за МКХ-10);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Дресслера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І24.1 за МКХ-10);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епістенокардитичний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перикардит;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постінфарктна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72 год до 28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рубрика І20.0 за 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І25 за МКХ-10):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Постінфарктний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перенесених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(дата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форма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СН,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І25.2 за 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5.2. Аневризма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хронічна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(рубрика І25.3 за МКХ-10).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5.3. 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Кардіосклероз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дифузний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СН,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Безбольова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форма ІХС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але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верифікованим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коронарографії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діагнозом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ІХС, 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міокардіальної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тестів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візуалізацією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сцинтиграфія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технецієм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талієм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стрес-ехоКГ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добутаміном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(рубрика І25.6 за МКХ-10).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185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4345"/>
            <a:ext cx="820891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Стабільна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напади болю за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грудниною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стабільного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стенозуючого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атеросклерозу 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психоемоційного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фактора,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потреби міокарда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стабільній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тяжкість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тижнів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однаковою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Патогенез.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больового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синдрому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перехідної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короткочасної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викликаної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коронарного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потреби міокарда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вогнищі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вивільнення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субстанцій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притаманні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медіаторів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болю.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Головними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них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серотонін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гістамін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брадикінін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слугують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тромбоцити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базофільні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лейкоцити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тканинні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гладкі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нападоподібний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грудниною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стискаючого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пекучого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характеру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1–5–15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психоемоційного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віддає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руку або лопатку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купірується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нітрогліцерином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1–10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сублінгвального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 На ЕКГ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 нападу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патологічне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над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ущільненням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сплощенням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двохфазним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негативним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 Позитивна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велоергометрична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проба,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підтверджує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нападу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горизонтально над або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≥1 мм (при косому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 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 ≥2 мм)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≥0,08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1483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63600"/>
              </p:ext>
            </p:extLst>
          </p:nvPr>
        </p:nvGraphicFramePr>
        <p:xfrm>
          <a:off x="472798" y="1052736"/>
          <a:ext cx="8203658" cy="5400600"/>
        </p:xfrm>
        <a:graphic>
          <a:graphicData uri="http://schemas.openxmlformats.org/drawingml/2006/table">
            <a:tbl>
              <a:tblPr/>
              <a:tblGrid>
                <a:gridCol w="1938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76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ФК</a:t>
                      </a: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Умови виникнення стенокардії напруження</a:t>
                      </a: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93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Напади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стенокардії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виникають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рідко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тільки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дуже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значних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фізичних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і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психоемоційних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навантаженнях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а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також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швидкій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ходьбі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підйомі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сходами.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Звичайна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фізична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активність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не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обмежена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906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Напади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стенокардії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виникають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ходьбі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по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рівній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місцевості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відстань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понад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500 м,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підйомі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сходами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більше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ніж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 один поверх.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Імовірність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нападу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підвищується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холодну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вітряну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погоду,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емоційному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збудженні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їжі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та в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перші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години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пробудження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Звичайна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фізична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активність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обмежена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незначно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894"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Біль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виникає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повільній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ходьбі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по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рівній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місцевості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 межах 100–500 м та 1–2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кварталів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підйомі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на один поверх.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Звичайна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фізична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активність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значно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обмежена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937"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Напади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виникають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при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незначному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фізичному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навантаженні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Хворий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не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здатний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обслуговувати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себе у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спокої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 Напади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виникають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зазвичай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в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нічний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час у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лежачому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положенні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хворого, у 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спокої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54" marR="50854" marT="25427" marB="254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79712" y="-21867"/>
            <a:ext cx="467672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Класифікація ФК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напруження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757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Під час нападу стенокард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4096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076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оронарограф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9831"/>
            <a:ext cx="8688143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25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7550" y="332656"/>
            <a:ext cx="79208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Вазоспастична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варіантна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Принцметала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0,5–1%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трапляється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50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особливістю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несприятливий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25%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або РСС.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25%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феномен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Рейно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 50%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варіантна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поєднується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патогенезі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вазоспастичної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місцеве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адгезії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тромбоцитів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тромбоксан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А2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серотонін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зву-жують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гіперактивності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гладком’язових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 до кате-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холамінів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вночі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або на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світанку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певний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 (з 12-ї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8-ї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ранку) вини-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напади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властива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циклічність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і 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кожним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наступним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нападом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переносять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ЕКГ у 70–80%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підйом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ізолінією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задньої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стінок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ЛШ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больового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нападу,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свідчить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трансмураль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міокарда.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20–30%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депресія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інверсія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зубця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пояснюють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неповної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оклюзії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Водночас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реєструють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тяжкі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шлуночкова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(ШТ), ФШ,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блокада),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факторами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РСС.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коронарографії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КА.</a:t>
            </a:r>
          </a:p>
        </p:txBody>
      </p:sp>
    </p:spTree>
    <p:extLst>
      <p:ext uri="{BB962C8B-B14F-4D97-AF65-F5344CB8AC3E}">
        <p14:creationId xmlns:p14="http://schemas.microsoft.com/office/powerpoint/2010/main" val="2058210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590" y="404664"/>
            <a:ext cx="848689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Кращими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препаратами у таких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антагоністи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(АК),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усувають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запобіга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виникненню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спазму КА;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ефективні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нітрати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ББА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протипоказані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вираженість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нападів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Хірургічні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негативні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Перспективнішим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пряме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коронарне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стентування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предилатації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локального спазму.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Незважаючи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атеросклеротичних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 КА,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профілактично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показані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АСК.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72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7768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Показання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навантажувальних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проб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диференційної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ІХС;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індивідуальної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толерантності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уточнення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реабілітаційних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експертиза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працездатності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ССЗ;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прогнозу;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антиішемічних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Абсолютні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протипоказання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навантажувальних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проб:</a:t>
            </a:r>
          </a:p>
          <a:p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ІМ (2–7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нестабільна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стенокардія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мозкового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гострий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тромбофлебіт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тромбоемболія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(ТЕЛА);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СН ІІІ–І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класифікацією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NYHA (New York Heart Association —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Нью-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Йоркська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асоціація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кардіологів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виражена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легенева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лихоманка.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67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Функціональні тести з навантаження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9248"/>
            <a:ext cx="8640960" cy="65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348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Ознаки та критерії діагностики захворювання за функціональними показни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78497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68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f3.ppt-online.org/files3/slide/t/t1c76uDZJI8P2w3nha9sxozlfWgERSKbyQiLvC/slide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60147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212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f3.ppt-online.org/files3/slide/t/t1c76uDZJI8P2w3nha9sxozlfWgERSKbyQiLvC/slid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723566" cy="570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826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f3.ppt-online.org/files3/slide/t/t1c76uDZJI8P2w3nha9sxozlfWgERSKbyQiLvC/slide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76672"/>
            <a:ext cx="856895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552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f3.ppt-online.org/files3/slide/t/t1c76uDZJI8P2w3nha9sxozlfWgERSKbyQiLvC/slide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41185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957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f3.ppt-online.org/files3/slide/t/t1c76uDZJI8P2w3nha9sxozlfWgERSKbyQiLvC/slide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8640959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341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f3.ppt-online.org/files3/slide/t/t1c76uDZJI8P2w3nha9sxozlfWgERSKbyQiLvC/slide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76672"/>
            <a:ext cx="8640961" cy="563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092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f3.ppt-online.org/files3/slide/t/t1c76uDZJI8P2w3nha9sxozlfWgERSKbyQiLvC/slide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16725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210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3.ppt-online.org/files3/slide/t/t1c76uDZJI8P2w3nha9sxozlfWgERSKbyQiLvC/slide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61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f3.ppt-online.org/files3/slide/t/t1c76uDZJI8P2w3nha9sxozlfWgERSKbyQiLvC/slide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548680"/>
            <a:ext cx="864096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862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Антитромбоцитарна терап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08" y="188640"/>
            <a:ext cx="856895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47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Антиангінальні середн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0999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32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ласифікація нітраті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89504" cy="63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239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Молсідомі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87716" cy="635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175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633" y="836712"/>
            <a:ext cx="748883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Ранолазин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селективний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інгібітор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пізнього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натрієвого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струму,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антиішемічні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метаболічні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Препарат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1000–2000 мг/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зменшує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вираженість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підвищує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толерантність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ЧСС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2009 р.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Європейська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асоціація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European Medical Association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ЕМА)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схвалила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ранолазину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ІХС.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Ранолазин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знижуває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рецидивів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ішемії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міокарда.</a:t>
            </a: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Нікоранділ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є нітратним похідним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нікотинаміда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зантиангінальними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ефектами, подібними до нітратів або в-блокаторів.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417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Групи найбільш відомих b-адреноблокаторів в залежності від їх кардіоселективності та симпатоміметичної активност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07" y="188640"/>
            <a:ext cx="8696273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800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Інгібітори АП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36659" cy="6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501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f3.ppt-online.org/files3/slide/t/t1c76uDZJI8P2w3nha9sxozlfWgERSKbyQiLvC/slide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20891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041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173</Words>
  <Application>Microsoft Office PowerPoint</Application>
  <PresentationFormat>Экран (4:3)</PresentationFormat>
  <Paragraphs>146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Олена</cp:lastModifiedBy>
  <cp:revision>15</cp:revision>
  <dcterms:created xsi:type="dcterms:W3CDTF">2020-09-30T19:02:51Z</dcterms:created>
  <dcterms:modified xsi:type="dcterms:W3CDTF">2023-09-25T09:40:28Z</dcterms:modified>
</cp:coreProperties>
</file>