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1" r:id="rId4"/>
    <p:sldId id="262" r:id="rId5"/>
    <p:sldId id="263" r:id="rId6"/>
    <p:sldId id="273" r:id="rId7"/>
    <p:sldId id="289" r:id="rId8"/>
    <p:sldId id="294" r:id="rId9"/>
    <p:sldId id="296" r:id="rId10"/>
    <p:sldId id="286" r:id="rId11"/>
    <p:sldId id="288" r:id="rId12"/>
    <p:sldId id="290" r:id="rId13"/>
    <p:sldId id="265" r:id="rId14"/>
    <p:sldId id="274" r:id="rId15"/>
    <p:sldId id="282" r:id="rId16"/>
    <p:sldId id="291" r:id="rId17"/>
    <p:sldId id="280" r:id="rId18"/>
    <p:sldId id="283" r:id="rId19"/>
    <p:sldId id="298" r:id="rId20"/>
    <p:sldId id="299" r:id="rId21"/>
    <p:sldId id="301" r:id="rId22"/>
    <p:sldId id="297" r:id="rId23"/>
    <p:sldId id="309" r:id="rId24"/>
    <p:sldId id="284" r:id="rId25"/>
    <p:sldId id="307" r:id="rId26"/>
    <p:sldId id="311" r:id="rId27"/>
    <p:sldId id="271" r:id="rId28"/>
    <p:sldId id="312" r:id="rId29"/>
    <p:sldId id="313" r:id="rId30"/>
    <p:sldId id="314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A4A2-D5E9-4459-998D-3253B5B14FF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406DB-A951-4DB7-86B9-ACAC5095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495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A4A2-D5E9-4459-998D-3253B5B14FF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406DB-A951-4DB7-86B9-ACAC5095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179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A4A2-D5E9-4459-998D-3253B5B14FF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406DB-A951-4DB7-86B9-ACAC5095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6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A4A2-D5E9-4459-998D-3253B5B14FF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406DB-A951-4DB7-86B9-ACAC5095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78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A4A2-D5E9-4459-998D-3253B5B14FF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406DB-A951-4DB7-86B9-ACAC5095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600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A4A2-D5E9-4459-998D-3253B5B14FF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406DB-A951-4DB7-86B9-ACAC5095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857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A4A2-D5E9-4459-998D-3253B5B14FF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406DB-A951-4DB7-86B9-ACAC5095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028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A4A2-D5E9-4459-998D-3253B5B14FF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406DB-A951-4DB7-86B9-ACAC5095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022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A4A2-D5E9-4459-998D-3253B5B14FF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406DB-A951-4DB7-86B9-ACAC5095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024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A4A2-D5E9-4459-998D-3253B5B14FF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406DB-A951-4DB7-86B9-ACAC5095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812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A4A2-D5E9-4459-998D-3253B5B14FF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406DB-A951-4DB7-86B9-ACAC5095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758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4A4A2-D5E9-4459-998D-3253B5B14FF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406DB-A951-4DB7-86B9-ACAC5095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44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5676" y="260648"/>
            <a:ext cx="58326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Кафедра внутрішньої медицини №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2276872"/>
            <a:ext cx="7632848" cy="260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Практичне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заняття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«Гострий коронарний синдром (нестабільна стенокардія, гострий інфаркт міокарда)»</a:t>
            </a:r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779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атофізіологія ГК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782000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611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f.ppt-online.org/files/slide/o/ohLDwdZ8lxHE4eBuG6UYSWqvsIJ5MfiNA9j7tg/slide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85448" cy="651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231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f.ppt-online.org/files/slide/o/ohLDwdZ8lxHE4eBuG6UYSWqvsIJ5MfiNA9j7tg/slid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18" y="260648"/>
            <a:ext cx="8409946" cy="616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197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Гострий коронарний синдро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24" y="548680"/>
            <a:ext cx="8470031" cy="60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885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4345"/>
            <a:ext cx="79928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ГОСТРИЙ КОРОНАРНИЙ СИНДРОМ</a:t>
            </a: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ознак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симптомів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ІХС,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підстави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запідозрити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або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лежить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єдиний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патофізіологічний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атеросклеротичної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бляшки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локального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тромбоутворення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«ГКС»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першому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контакті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хворим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попередній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Виділяють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ГКС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стійкою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елевацією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ЕКГ та без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Перший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більшості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трансформується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зубцем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Q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 ЕКГ,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другий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без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зубця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Q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або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заключні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діагнози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некроз будь-якої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міокарда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тривалої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міокарда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спокої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мінімальній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фізичній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активності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некрозу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кардіоміоцитів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612" y="4293096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щорічно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діагностують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50 тис.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нових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ІМ, 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смертність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становить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приблизно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7%. 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свідчать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ангіоскопії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морфологічним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субстратом ГКС 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ексцентричний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стеноз,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зумовлений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атеросклеротичною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бляшкою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виразковою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розтрісканою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надірваною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поверхнею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накладенням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тромбоцитарних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агрегатів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фібрину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850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60230"/>
            <a:ext cx="835292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Гострий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ІМ без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підйому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ST/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без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зубця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Q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відрізняється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нестабільної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стенокар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біохімічних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маркерів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некрозу міокарда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діагностичними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критеріями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ГКС без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елевації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вважати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затяжний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(&gt;10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ангінозний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спокої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ІІІ ФК (за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класифікацією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Канадської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асоціації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кардіологів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1976),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вперше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попередніх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28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прогресуючу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мінімум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ІІІ ФК.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ЕКГ-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критеріями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ГКС без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елевації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є горизонтальна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депресія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коронарний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негативний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зубець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Т.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Можлива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 ЕКГ.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Біохімічним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критерієм ГКС 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подальшим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зниженням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динаміці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кардіо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специфічних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ферментів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(МВ-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фракції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КФК (КФК-МВ),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тропонінів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Т і І)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плазмі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суперечливих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критерій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визначальним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діагностики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ГКС.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798" y="3717032"/>
            <a:ext cx="8136904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1.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ГКС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стійкою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(&gt;20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елевацією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ST. 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Згодом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більшості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розвивається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елевацією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(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більшості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Q-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ІМ).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досягти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швидкої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стійкої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реперфузії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первинної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ангіопластики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фібринолітичної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ГКС без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елевації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ST. 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відзначають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достатньо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стійку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минущу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депресію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інверсію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сплощення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псевдонормалізацію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зубця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взагалі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жодних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дослідженні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ЕКГ. Початкова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стратегія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ведення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зменшенні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вираженості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симптомів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моніторуванні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ЕКГ, 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повторному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вимірюванні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маркерів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некрозу міокарда.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Робочий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ГКС без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елевації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вимірювання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тропонінів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змінюється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або ІМ без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елевації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229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Клінічні прояв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2196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552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лінічні прояв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640960" cy="6316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768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ЕКГ діагности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76672"/>
            <a:ext cx="8568952" cy="599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752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Депресія ST і інверсія зубця 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1296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Елевація сегменту 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84984"/>
            <a:ext cx="8712968" cy="340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985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8787" y="332656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Нестабільна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нестабільна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ІХС)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тяжкої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перехідної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міокарда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перебігу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яка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своїми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проявами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прогностичним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значенням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займає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проміжне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стабільною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напруження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ІМ. При ІМ та РСС у 80%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передує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Етіологічним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фактором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розрив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(дефект)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атеросклеротичної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бляшки.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772816"/>
            <a:ext cx="8136904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еханізми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нестабільної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Розрив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атеросклеротичної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бляшки.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Розривається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ендотелій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росте бляшка,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звуження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КА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вінцевого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утворюється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тріщина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покришці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атеросклеротичної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бляшки,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потрапляє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кров,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формується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тромб.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 Тромбоз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спричинений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активності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згортання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системному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місцевому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рівнях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Спочатку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утворюється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тромбоцитарний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еритроцитарний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фібринний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червоний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тромб.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Вазоконстрикція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буває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тромбоцит- і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ендотелійзалежною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Утворюється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тромбоксан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А2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тромбоцитів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ендотелії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синтезується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ендотелін-1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сильний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вазоконстриктор),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ангіотензин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ІІ,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спазму КА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синтезу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вазодилататорів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(оксиду азоту,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простацикліну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Клінічні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варіанти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нестабільної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ІХС: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спокою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(напади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тривають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&gt;20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Вперше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напруження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ІІІ ФК).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Прогресуюча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напруження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тяжкості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І–ІІ до ІІІ ФК.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496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Нестабільна стенокард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24936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080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ompendium.com.ua/wp/wp-content/uploads/2019/08/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8663"/>
            <a:ext cx="7704856" cy="6466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985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5234" y="332656"/>
            <a:ext cx="84249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Шкала </a:t>
            </a:r>
            <a:r>
              <a:rPr lang="ru-RU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ТІМІ для </a:t>
            </a:r>
            <a:r>
              <a:rPr lang="ru-RU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підозрою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на ГКС</a:t>
            </a:r>
          </a:p>
          <a:p>
            <a:pPr lvl="0" algn="ctr"/>
            <a:endParaRPr lang="ru-RU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кожен</a:t>
            </a:r>
            <a:r>
              <a:rPr lang="ru-RU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по 1 балу):</a:t>
            </a:r>
          </a:p>
          <a:p>
            <a:pPr lvl="0"/>
            <a:endParaRPr lang="ru-RU" b="1" u="sng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вік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≥65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≥3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чинників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(АГ, ЦД,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обтяжений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сімейний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анамнез,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ліпідного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спектра,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тютюнопаління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анамнестичні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дані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КА (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стенозування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≥50%);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АСК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упродовж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останніх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7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тяжка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(≥2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епізоди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упродовж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останніх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24 год);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відхилення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 на ≥0,5 мм;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серцевих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біомаркерів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Ризик</a:t>
            </a:r>
            <a:r>
              <a:rPr lang="ru-RU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смерті</a:t>
            </a:r>
            <a:r>
              <a:rPr lang="ru-RU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ішемічної</a:t>
            </a:r>
            <a:r>
              <a:rPr lang="ru-RU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події</a:t>
            </a:r>
            <a:r>
              <a:rPr lang="ru-RU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упродовж</a:t>
            </a:r>
            <a:r>
              <a:rPr lang="ru-RU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14 </a:t>
            </a:r>
            <a:r>
              <a:rPr lang="ru-RU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низький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— 0–2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бали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подій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&lt;8,3%);</a:t>
            </a:r>
          </a:p>
          <a:p>
            <a:pPr lvl="0"/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проміжний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— 3–4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бали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подій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&lt;19,3%);</a:t>
            </a:r>
          </a:p>
          <a:p>
            <a:pPr lvl="0"/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високий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— 5–7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балів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подій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41%).</a:t>
            </a:r>
          </a:p>
          <a:p>
            <a:pPr lvl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групі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високого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КВГ з 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подальшим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стентуванням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КА у 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анатомічної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перкутанної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реваскуляризації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повинна бути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виконана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&lt;2 год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госпіталізації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7768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28092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Діагностика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нестабільної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І.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симптоми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форм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вперше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триває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28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останніми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даними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до 2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початку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супроводжується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стискаючим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пекучим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болем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грудниною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пов’язаним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фізичним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психоемоційним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навантаженням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віддає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ліву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руку та лопатку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тривалістю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1–20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купірується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нітрогліцерином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через 1–10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прогресуюча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супроводжується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частоти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тривалості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нападів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останні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2–4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тиж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меншому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фізичному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психоемоційному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навантаженні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яка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купірується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нітрогліцерином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хворі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приймати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30–50 таблеток на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 (!);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постінфарктна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ангінозні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напади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спокої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незначному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фізичному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навантаженні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ІМ,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через 3–28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початку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значно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погіршують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прогноз захворювання;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спокою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оперативних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втручань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КА.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ІІ. ЕКГ-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критерії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час нападу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спостерігається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патологічне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горизонтально над або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ізолінією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можливим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сплощенням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двофазним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негативним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зубцем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Т.</a:t>
            </a:r>
          </a:p>
          <a:p>
            <a:r>
              <a:rPr lang="ru-RU" sz="1600" dirty="0" smtClean="0"/>
              <a:t> 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610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150446"/>
              </p:ext>
            </p:extLst>
          </p:nvPr>
        </p:nvGraphicFramePr>
        <p:xfrm>
          <a:off x="251520" y="-675456"/>
          <a:ext cx="8352928" cy="6336704"/>
        </p:xfrm>
        <a:graphic>
          <a:graphicData uri="http://schemas.openxmlformats.org/drawingml/2006/table">
            <a:tbl>
              <a:tblPr/>
              <a:tblGrid>
                <a:gridCol w="835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36704">
                <a:tc>
                  <a:txBody>
                    <a:bodyPr/>
                    <a:lstStyle/>
                    <a:p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</a:t>
                      </a:r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Лікування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при </a:t>
                      </a:r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нестабільній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стенокардії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Крок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 1.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Купірування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больового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синдрому: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нітрогліцерин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0,5–1 мг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сублінгвально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ефективніше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в/в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введення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нітратів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протягом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1–2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днів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Крок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 2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Запобігання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тромбоутворенню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за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допомогою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антикоагулянтів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чи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антиагрегантів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НФГ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болюсно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60–70 ОД/кг (максимально — 5000 ОД/год в/в з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подальшою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інфузією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в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дозі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12–15 ОД/кг (максимально — 1250 ОД/год)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під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контролем </a:t>
                      </a:r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Ч),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збільшенням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дози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в 1,5–2 рази;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фондапаринукс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 — 2,5 мг п/ш (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має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найкращий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профіль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ефективності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безпечності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);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еноксапарин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 — 1 мг/кг п/ш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кожні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12 год, перша доза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може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призначатися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в/в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болюсно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АСК —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спочатку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150–300 мг/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, а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потім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підтримувальна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доза становить 75–100 мг/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(НПЗП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ібупрофен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спричиняє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тромбоутворення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) (!);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клопідогрель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по 75 мг/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навантажувальна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доза — 300–600 мг;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прасугрель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швидше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і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стійкіше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гальмує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агрегацію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тромбоцитів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призначається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по 10 мг/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тікагрелор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— по 180 мг/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Крок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 3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Запобігання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виникненню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больових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нападів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за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допомогою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антиангінальних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препаратів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мононітрати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ізосорбіду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мононітрат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— по 40–80 мг/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динітрати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ізосорбіду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динітрат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 — в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оптимальних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дозах;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ББА: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метопролол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 — по 100–200 мг/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карведилол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 — 25–50 мг/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(при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стенокардії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Принцметала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ці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препарати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протипоказані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258574"/>
              </p:ext>
            </p:extLst>
          </p:nvPr>
        </p:nvGraphicFramePr>
        <p:xfrm>
          <a:off x="323528" y="5073780"/>
          <a:ext cx="8229600" cy="1798320"/>
        </p:xfrm>
        <a:graphic>
          <a:graphicData uri="http://schemas.openxmlformats.org/drawingml/2006/table">
            <a:tbl>
              <a:tblPr/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Крок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 4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Корекція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порушень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ліпідного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обміну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симвастатин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 — по 20–40 мг/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аторвастатин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 — по 40–80 мг/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розувастатин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 — по 20–40 мг/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Крок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 5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Реваскуляризація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міокарда за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допомогою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ТБКА,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стентування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та АКШ. АКШ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має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перевагу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при ЦД,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систолічній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дисфункції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ЛШ, тяжкому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ураженні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КА (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ураженні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стовбура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лівої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КА,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двох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- і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трьохсудинному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ураженні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артер</a:t>
                      </a:r>
                      <a:r>
                        <a:rPr lang="uk-UA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ій</a:t>
                      </a:r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87944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0296" y="620687"/>
            <a:ext cx="8352928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Біологічні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маркери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тропонін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Т та І,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ізоферемент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КФК-МВ)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знаходяться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верхній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межі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норми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підвищуються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50%.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високочутливі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тести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тропонін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нижній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вимірювання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10 та 100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разів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менший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існуючі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покращує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діагностику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ІМ. 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IV.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ЕхоКГ-зміни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вказують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локальної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скоротливості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гіпокінезія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акінезія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та зниження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інотропної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ЛШ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ФВ).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Коронарна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ангіографія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золотий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стандарт 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виявити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10%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незмінені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коронарні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судини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незначні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стенози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(&lt;50%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діаметра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у 30–35%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однієї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у 25–30%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у 20–25%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трьох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у 5–10%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стовбура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лівої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VI.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МРТ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виключення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ГКС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виявлення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життєздатності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міокарда.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15%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підйому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 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коронарограмах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визначають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стенозів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(!)</a:t>
            </a: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лінічними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діагностичними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критеріями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ГКС без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підйому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є: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хворого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тривалого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(&gt;20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ангінозного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болю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спокої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вперше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житті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тяжкої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нижче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ІІІ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класу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Канадською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класифікацією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нещодавня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дестабілізація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попередньо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стабільної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ФК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щонайменш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ІІІ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прогресуюча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630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13690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ІНФАРКТ МІОКАРДУ</a:t>
            </a: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некроз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серцевого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м’яза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загибель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кардіоміоцитів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коронарного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спричиненої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балансу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перфузією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міокарда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метаболічними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процесами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5885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784887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патогенетичні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ланки ІМ:</a:t>
            </a:r>
          </a:p>
          <a:p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Розрив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атеросклеротичної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бляшки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надрив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ерозія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цитарного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еритроцитарного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фібринового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червоний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міокарда.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некрозу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міокарда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≥2–4 год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стану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колатерального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кровотоку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оклюзії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КА.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активація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симпатичної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НС,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ренін-ангіотензин-альдостеронової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(РААС),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вазопресорів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тромбоксан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А2,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ендотелін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ангіотензин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ІІ) та зниження синтезу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вазодилататорів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(оксид азоту,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простациклін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кардіоміоцитах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накопичується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кальцій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вираженого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спазму КА.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 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гіпоксії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знижується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синтез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аденозинтрифосфату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(АТФ),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розвивається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метаболічний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ацидоз,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активації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ПОЛ, зниження АОСЗ,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СН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енергетичної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електричної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міокарда.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Розвивається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ремоделювання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(розширення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конфігу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геометрії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систолічна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зменшується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ФВ)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діастолічна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фазова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структура) дисфункція міокарда.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625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compendium.com.ua/wp/wp-content/uploads/2019/08/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525971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s://compendium.com.ua/wp/wp-content/uploads/2019/08/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273920"/>
            <a:ext cx="5659388" cy="358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812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064895" cy="554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3996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763284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Діагностика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ІМ: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1.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клінічні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критерії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сильний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нестерпний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пекучий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стискаючий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грудниною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тривалістю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&gt;20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іррадіює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руку та лопатку,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купірується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нітрогліцерином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Атипові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ІМ: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астматична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симптомами 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задишка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лівошлуночкова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гастралгічна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животі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нудота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блювання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аритмічна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ритму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провідності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церебральна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мозкового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мало-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безсимптомна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без анамнезу;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колаптоїдна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шокова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 — з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падінням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АТ;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атипова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локалізація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болю 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іррадіює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нижню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щелепу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праву руку, спину,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зуби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людей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похилого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млявість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зниження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фізичного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навантаження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задишка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прояви СН.</a:t>
            </a:r>
          </a:p>
        </p:txBody>
      </p:sp>
    </p:spTree>
    <p:extLst>
      <p:ext uri="{BB962C8B-B14F-4D97-AF65-F5344CB8AC3E}">
        <p14:creationId xmlns:p14="http://schemas.microsoft.com/office/powerpoint/2010/main" val="24453127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Початкова діагностика гострого інфаркту міокар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424936" cy="614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730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260648"/>
            <a:ext cx="7992888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ЕКГ-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критерії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найгостріша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куполоподібний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підйом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фоні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позитивного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зубця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різко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збільшується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послідовних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відведеннях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зубець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збільшується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відведеннях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спостерігається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 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ізолінії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поява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патологічного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зубця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Q,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куполоподібне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 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негативного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зубця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T);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підгостра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наближення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ізолінії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негативний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зубець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рубцювання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сегмент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знаходиться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ізолінії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зубець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залишатися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негативним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двофазним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ЕКГ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встановлюється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локалізація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ІМ: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передньосептальний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І, 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VL, V1–2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відведеннях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передньобічний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І,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V5–6;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3)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передній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поширений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І,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V1–6;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4)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задній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ІІІ, 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VF;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5)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задньобічний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ІІІ, 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VF, V5–6;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6)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верхівковий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V4;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7)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V5–6;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8)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циркулярний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ІІІ, 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VF, V1–6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відведеннях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тропоніну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Т, І, КФК-МВ. </a:t>
            </a:r>
          </a:p>
          <a:p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Кардіоспецифічні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серцеві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тропоніни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оптимальні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біомаркери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тропонінів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виявити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міокарда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третини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ІХС,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підвищувалась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КФК-МВ.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тропонінів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зростає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через 6 год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залишається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7–14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тропонінів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збільшується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≥3 рази.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тропонінів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різко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зростає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підтвердженої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шукати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причини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47801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compendium.com.ua/wp/wp-content/uploads/2019/08/s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06370"/>
            <a:ext cx="6667500" cy="493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03361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Кардіальні біомаркер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97" y="332656"/>
            <a:ext cx="8640960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9735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compendium.com.ua/wp/wp-content/uploads/2019/08/a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7488832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9749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Антитромбоцитарна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планових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ПКВ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Усі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коронарного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стентування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отримувати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подвійну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антитромбоцитарну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Подвійна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антитромбоцитарна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призначається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або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ПКВ,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включає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прийом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АСК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клопідогрелю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Початкова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навантажувальна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доза АСК становить 150–300 мг (або 80–150 мг в/в) 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подальшим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прийомом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75–100 мг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щодня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початкова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навантажувальна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доза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клопідогрелю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300–600 мг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подальшим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прийомом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75 мг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щодня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Рекомендується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клопідогрелем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дозою 600 мг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навантажувальна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доза)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планується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ПКВ,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відома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анатомія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коронарних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ПКВ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приймається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&gt;2 год перед процедурою.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 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високого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тромботичних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ускладнень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стентування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призначити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посилену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антитромбоцитарну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150 мг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клопідогрелю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замість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75 мг)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фоні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прийому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АСК (75–100 мг)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7 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подальшим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переходом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стандартних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доз.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5. 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приймають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підтримувальну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дозу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клопідогрелю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75 мг,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розглядати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навантажувальної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дози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300 мг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відразу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підтвердження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показань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ПКВ.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Подвійну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антитромбоцитарну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мінімум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1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імплантації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ВМ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S.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7. 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Подвійну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антитромбоцитарну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мінімум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6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імплантації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DES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другого і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третього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7619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78488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8. 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Менша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подвійної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антиагрегантної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(&lt;6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розглядатися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імплантації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DES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другого і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третього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ризиком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кровотечі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низьким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ризиком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ускладнень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9. 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Більша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подвійної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антитромбоцитарної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(&gt;6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розглядатися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імплантації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DES (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другого і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третього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ризиком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ускладнень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низьким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ризиком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кровотечі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Тромболітична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призначається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пацієнтам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(з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підйомом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ST)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 часом до 12 год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початку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симптомів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підйомом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1 мм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принаймні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суміжних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прекардіальних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відведеннях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принаймні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сусідніх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відведеннях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кінцівок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протипоказань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тромболітична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призначається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пацієнтам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(з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елевацією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ST)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 часом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початку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симптомів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12 год і новою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ймовірно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БЛПНГ.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Тромболітик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алтеплаза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тканинний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активатор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плазміногену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є золотим стандартом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тромболітичної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2804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</TotalTime>
  <Words>235</Words>
  <Application>Microsoft Office PowerPoint</Application>
  <PresentationFormat>Экран (4:3)</PresentationFormat>
  <Paragraphs>162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Олена</cp:lastModifiedBy>
  <cp:revision>23</cp:revision>
  <dcterms:created xsi:type="dcterms:W3CDTF">2020-10-01T02:19:12Z</dcterms:created>
  <dcterms:modified xsi:type="dcterms:W3CDTF">2023-09-25T09:42:33Z</dcterms:modified>
</cp:coreProperties>
</file>