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2" r:id="rId6"/>
    <p:sldId id="266" r:id="rId7"/>
    <p:sldId id="267" r:id="rId8"/>
    <p:sldId id="268" r:id="rId9"/>
    <p:sldId id="264" r:id="rId10"/>
    <p:sldId id="265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61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60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4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5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602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59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66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4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71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784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06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433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D2C8D-F142-4749-9980-9A4E0621DC0A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BC852-AFBD-4543-91EE-652F7CF3F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11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470025"/>
          </a:xfrm>
        </p:spPr>
        <p:txBody>
          <a:bodyPr>
            <a:norm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Кафедра внутрішньої медицини №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1376" y="2564904"/>
            <a:ext cx="6400800" cy="175260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ПРАКТИЧНЕ ЗАВДАННЯ </a:t>
            </a:r>
            <a:endParaRPr lang="uk-UA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«ВРОДЖЕНІ ВАДИ СЕРЦЯ У ДОРОСЛИХ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4236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ВРОДЖЕНІ ВАДИ СЕРЦЯ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являють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структурні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деформації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отворів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або перегородок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камерами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відходять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порушують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внутрішньосерцеву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системну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гемодинаміку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гострої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хронічної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Частота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вроджених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становить до 1%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02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КЛАСИФІКАЦІЯ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етіологією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врождені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вади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1. Вади,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зумовлені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формоутворення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патологією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ембріонального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судинної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2. Вади,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розвинулися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ендокарда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перенесених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внутрішньоутробний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морфології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вроджених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передсердної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перегородки;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протоки,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великих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клапанного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98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Систематизація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вроджених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Загальні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вроджена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коригована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транспозиція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магістральних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уроджена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повна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блокада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 Вади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шунтуванням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направо: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1. Шунт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1) дефект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2) дефект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 в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сполученні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мітральным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стенозом (синдром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Лютамбаше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часткове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аномальне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приєднання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вен.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2. Шунт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шлуночків: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1) дефект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2) дефект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 в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сполученні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недостатністю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клапана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3) дефект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скиданням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ЛШ у праве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3. Шунт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устя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 праву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аневризми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синуса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Вальсальви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коронарна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артеріовенозна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фістула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аномальне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відгалуження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виходу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лівої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коронарної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ЛА.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4. Шунт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аортою та ЛА: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аортопульмональне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вікно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відкрита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артеріальна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протока.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5.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Багаторівневі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шунти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повний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загальний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передсердно-шлуночковий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канал;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 з дефектом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перегородки;</a:t>
            </a:r>
          </a:p>
          <a:p>
            <a:pPr marL="0" indent="0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відкритою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артеріальною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протокою.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5132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7"/>
            <a:ext cx="849694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Вади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 без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шунтування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1. Вади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лівих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вроджена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обструкція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притоку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ліве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мітральна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дилатуючий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фіброеластоз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ендокарда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4) стеноз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устя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аортального клапана;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коарктація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2. Вади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аномалія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клапана (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Ебштейна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) без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ціанозу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2) стеноз ЛА;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уроджена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клапана ЛА;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ідіопатичне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розширення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ЛА.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Вади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сині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посиленим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легеневим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кровотоком: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Повна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транспозиція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магістральних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2. Синдром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Тауссіг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Бінга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Артеріальний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Повна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аномалія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приєднання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вен.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Єдиний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шлуночок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без стенозу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Загальне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Тетрада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атрезією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посиленням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колатерального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кровотоку.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Атрезія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клапана з великим дефектом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 без стенозу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Гіпоплазія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лівих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атрезія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мітрального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клапана).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нормальним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зменшеним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легеневим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кровотоком: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Атрезія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клапана.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Аномалія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Ебштейна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шунтуванням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правого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ліве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Атрезія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інтактною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міжшлуночковою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перегородкою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4. Стеноз або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атрезія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дефектом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перегородки (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тетрада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5. Стеноз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шунтуванням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правого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ліве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Повна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транспозиція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магістральних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стенозом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Відходження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виносяться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з ПШ у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сполученні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стенозом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Єдиний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шлуночок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стенозом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Артеріовенозні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нориці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Сполучення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порожнистими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венами та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лівим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передсердям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841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АНОМАЛІЇ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СЕРЦЯ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аномалій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внутрішьогрудного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відносять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верхівки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відповідності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характеру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черевної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неправильного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зворотнє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невизначене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ембріональних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закладок правого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Частота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аномалій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становить 1,5%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вроджених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айбільш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них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правосформоване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праворозташоване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ізольована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декстрокардія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лівосформоване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праворозташоване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дзеркальна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декстрокардія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3600400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602" y="3068960"/>
            <a:ext cx="3355082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56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35292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картина 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діагностика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будову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порушено,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цілому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функціонує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нормально,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пальпації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поштовх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розташовується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п̓ятому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міжребер̓ї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праворуч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середньоключичній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лінії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Аускультативно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тони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прослуховуються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праворуч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загальноприйнятих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аускультативних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точок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симетрично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праву половину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На ЕКГ при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ізольованій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декстрокардії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aVF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V1–4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вольтаж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комплексів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QRS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прогресивно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V6R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V1–2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V6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Комплекс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RS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V6R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V2–3,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V3–6.</a:t>
            </a:r>
          </a:p>
          <a:p>
            <a:pPr algn="just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На ЕКГ при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істинній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декстрокардії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Р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V5–6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+Р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II, III,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V1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негативні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QRS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їхнього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вольтажу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V6R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зниження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V6,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V5–6.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стандартному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реєструють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зубці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протилежний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напрямок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стандартне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нормальному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навпаки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стандартне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відбиває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й,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навпаки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рівноцінно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V2R, V3–V3R, V4–V4R, V5–V5R, V6–V6R.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aVF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поміняти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електроди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руки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накласти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електроди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дзеркально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нормального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то ЕКГ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аналізувати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 при нормальному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53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35292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Рентгенологічне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виявляє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половині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грудної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клітки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верхівка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орієнтована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вправо.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ехоКГ-обстеженні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аномальне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підтверджується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Аномальне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розладами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Хірургічному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лікуванню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підлягають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супутніми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вадами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920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77686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Дефект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перегородки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вроджена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вада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сполучення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передсердями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аномального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первинної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вторинної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міжпередсердних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перегородок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ендокардіальних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подушок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Поширеність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становить 5–10%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вроджених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(30%),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(2:1)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</p:txBody>
      </p:sp>
      <p:pic>
        <p:nvPicPr>
          <p:cNvPr id="2052" name="Picture 4" descr="https://compendium.com.ua/wp/wp-content/uploads/2019/05/3105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604867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45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праве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ними.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об’ємом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дилатація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ОЦК у малому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малому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Основну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роль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компенсації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ПШ, робота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існування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вади,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старшому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приєднується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Остання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викликаючи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піддатливості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шунта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направо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4944"/>
            <a:ext cx="5976664" cy="351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36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7346"/>
            <a:ext cx="835292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картина</a:t>
            </a:r>
          </a:p>
          <a:p>
            <a:endParaRPr lang="ru-RU" b="1" dirty="0"/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прояви вади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змінюються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невеликому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дефекті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молодому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скарг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випадковому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обстеженні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Скарги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напади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серцебиття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навантаженні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старше 40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наростають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слабкість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стомлюваність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з’являються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аритмії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СН,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одним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захворювання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молодому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серцебиття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перкусії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розширення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границь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вправо, а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дефектах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описано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горба (за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тремтіння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краю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Характерна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аускультативна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картина: над 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вислуховується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інтенсивності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кровотоку через клапан ЛА.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Другий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тон над 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роздвоєний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над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нижньою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відносним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отвору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проходить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того 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зниження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направо,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інтенсивність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шумів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з’являється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ЛА.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84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На ЕКГ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електрична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вісь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вторинним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відхилена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вправо,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кожному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дефектів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правого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якої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стовбурі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блокади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пучка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(феномен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rSR</a:t>
            </a:r>
            <a:r>
              <a:rPr lang="hy-AM" sz="1600" dirty="0" smtClean="0">
                <a:cs typeface="Times New Roman" pitchFamily="18" charset="0"/>
              </a:rPr>
              <a:t>՛</a:t>
            </a:r>
            <a:r>
              <a:rPr lang="uk-UA" sz="1600" dirty="0"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або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rsR</a:t>
            </a:r>
            <a:r>
              <a:rPr lang="hy-AM" sz="1600" dirty="0">
                <a:cs typeface="Times New Roman" pitchFamily="18" charset="0"/>
              </a:rPr>
              <a:t>՛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екстрасистолічну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аритмію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пароксизмальну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суправентрикулярну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тахікардію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синдромом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Лютамбаше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фібриляцію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рентгенограмі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поперечнику,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косих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проекціях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Дуга 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вибухає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дуга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зменшена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малюнок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розширені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характерна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пульсація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встановлюють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трансторакальної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допплєрівської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якої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встановити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локалізацію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 (добре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візуалізується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stium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secundum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primum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напрямок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Дефекти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венозного синуса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вимагають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діагностичних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підходів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черезстравохідне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найкращу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візуалізацію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вен, особливо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акустичними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вікнами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Коронароангіографію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пацієнтам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старше 40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планованою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діагностовано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КТ.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0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Лікування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рекомендоване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співвідношення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системного кровотоку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1,5:1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відношення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системного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опору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0,7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Унаслідок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направо,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появи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фібриляції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бажане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появи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погіршення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симптомних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старше 40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поліпшує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толерантність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виживаність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медикаментозною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запобігає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подальшому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погіршенню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функціонального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хоча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суправентрикулярної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аритмії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СН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цереброваскулярних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втручання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80%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старше 60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приводить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sz="1600" u="sng" dirty="0" err="1" smtClean="0">
                <a:latin typeface="Times New Roman" pitchFamily="18" charset="0"/>
                <a:cs typeface="Times New Roman" pitchFamily="18" charset="0"/>
              </a:rPr>
              <a:t>Показання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u="sng" dirty="0" err="1"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u="sng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endParaRPr lang="ru-RU" sz="16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неефективна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медикаментозна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СН;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артеріовенозне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відставання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малому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1600" u="sng" dirty="0" err="1" smtClean="0">
                <a:latin typeface="Times New Roman" pitchFamily="18" charset="0"/>
                <a:cs typeface="Times New Roman" pitchFamily="18" charset="0"/>
              </a:rPr>
              <a:t>Протипоказання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до оперативного </a:t>
            </a:r>
            <a:r>
              <a:rPr lang="ru-RU" sz="1600" u="sng" dirty="0" err="1">
                <a:latin typeface="Times New Roman" pitchFamily="18" charset="0"/>
                <a:cs typeface="Times New Roman" pitchFamily="18" charset="0"/>
              </a:rPr>
              <a:t>втручання</a:t>
            </a:r>
            <a:endParaRPr lang="ru-RU" sz="16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Веноартеріальне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(справа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й часто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незворотніх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малому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Виражена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лівошлуночкова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16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ушиванні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пластиці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латкою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Незначні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дефекти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зашивають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гомотрансплантатами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протезами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пластмасової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губки.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дефекті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мітральною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додатково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ушивають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розщеплену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протезування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мітрального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поліпшується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 хворого: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зменшуються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серцебиття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останні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роль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пристроїв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дефекту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оклюдерів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застосовані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1976 р.),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типу пристрою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локалізації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/>
              <a:t>	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Медикаментозна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симптоматичні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антиаритмічні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фібриляції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пароксизмальній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суправентрикулярній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тахікардії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52936"/>
            <a:ext cx="2880320" cy="134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52936"/>
            <a:ext cx="2926085" cy="134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5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вроджена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патологічне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сполучення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та ЛШ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Виявляється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25–30%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вроджених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однаково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жінок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76064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9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12845"/>
            <a:ext cx="835292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Функціональні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розлади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насамперед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отвору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русла. При невеликих дефектах (до 10 мм)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ПШ і ЛШ, а в систолу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незначне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артеріовенозне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дефект.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малому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ПШ і ЛА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незначно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нормальним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кінцевого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повертатися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викликаючи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об’ємне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особливо ЛШ.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Помірні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дефекти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застій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об’ємом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картина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картина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хворого,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опору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невеликих дефектах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прояви вади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відсутні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напруженні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першим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проявом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декомпенсації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дефектах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діаметром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&gt;10 мм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скаржаться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 типу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тахіпное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участю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м’язів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відчуття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серцебиття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стійкий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кашель,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підсилюється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пальпації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клітки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тремтіння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четвертому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міжребер’ї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мечоподібного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відростка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Основною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клінічною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характерний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гучний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пов’язаний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тоном,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голосистолічний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Роже,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вислуховується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третьому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четвертому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міжребер’ї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та проводиться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верхівки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222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855" y="404664"/>
            <a:ext cx="84249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невеликих дефектах ЕКГ у межах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фізіологічної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неспецифічні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комбінованої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шлуночків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ST–T,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фібриляцію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внутрішньошлуночкової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рентгенограмі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невеликих дефектах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кардіомегалія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малюнка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переповнення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русла.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прикореневі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малюнок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виглядає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збідненим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». Дуга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вибухає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контуру,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рентгеноскопії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пульсації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обстеження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колірним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допплєрівським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картуванням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верифікувати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напрямок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 і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оцінити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постійнохвильової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допплєрографії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ехоКГ-обстеженні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камер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гіперкінез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візуалізуючий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(&gt;10 мм);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турбулентний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перегородку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направо (рис. 3.7).</a:t>
            </a: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катетеризації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ПШ та ЛА,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насичення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киснем,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починається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стовбурі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Селективну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ангіокардіографію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старше 40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планованому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втручанні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метод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виначати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локалізацію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виключити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супутню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патологію</a:t>
            </a:r>
            <a:r>
              <a:rPr lang="ru-RU" sz="1600" dirty="0"/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3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2493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симптомами СН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медикаментозну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стабілізації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стану перед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проведенням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Абсолютними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показаннями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критичний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 або СН,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піддається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консервативній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підозра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необоротні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розвиваються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Відносними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показаннями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втручання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великий дефект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респіраторні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захворювання,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відставання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протипоказане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системному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артеріовенозне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40%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хвилинного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малого кола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є шунт справа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наліво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Прогноз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Спонтанне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15–60%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Потрібне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диспансерне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надалі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провідної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фібриляція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цілому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25-річна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виживаність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становить 87%,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смертність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неоперованих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ізольованим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невеликим дефектом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нормальним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ПШ прогноз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сприятливий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хоча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них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зберігається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інфекційного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ендокардиту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інфекційний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аортальну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ритму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дисфункцію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раптову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смерть.</a:t>
            </a:r>
          </a:p>
        </p:txBody>
      </p:sp>
    </p:spTree>
    <p:extLst>
      <p:ext uri="{BB962C8B-B14F-4D97-AF65-F5344CB8AC3E}">
        <p14:creationId xmlns:p14="http://schemas.microsoft.com/office/powerpoint/2010/main" val="332768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429" y="404664"/>
            <a:ext cx="842493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комплекс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декстрапозиція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одночасне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відходження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ЛШ), стеноз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атрезія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ЛА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обструкцією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виносного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тракту ПШ,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Тетрада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відноситься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найпоширенішої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синьої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вади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частота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становить у старшому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12–14%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уроджених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чоловіків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15%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тетрадою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делецію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хромосоми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q11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04867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ompendium.com.ua/wp/wp-content/uploads/2019/05/3105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212976"/>
            <a:ext cx="3686175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4345"/>
            <a:ext cx="8496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Звуження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ЛА приводить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повернення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об̓ємом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ЛШ в ПШ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великого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ПШ, тому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шлуночками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незначним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помірного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стенозу ЛА, коли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викиду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нижче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аорту,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направо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клінічно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так званою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блідою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аціанотичною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формою тетради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перехресне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стабільне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справа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веноартеріальне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клінічно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позначається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переходом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ціанотичну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(«синю») форму вади.</a:t>
            </a:r>
          </a:p>
        </p:txBody>
      </p:sp>
    </p:spTree>
    <p:extLst>
      <p:ext uri="{BB962C8B-B14F-4D97-AF65-F5344CB8AC3E}">
        <p14:creationId xmlns:p14="http://schemas.microsoft.com/office/powerpoint/2010/main" val="411311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583" y="260648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прояви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звуження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вихідного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ЛА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гіпоксемії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Уже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раннього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дитинства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дифузійний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(в аорту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надходить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кров з ПШ і ЛШ,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венозної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синюшність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шкірних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покривів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поліцитемію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згущення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кровотечі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характерним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симптомом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є напади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появою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спазму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м’язів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вихідному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ПШ,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кров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надходить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аорту,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кисневе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голодування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наступити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втрата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свідомості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гіпоксична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кома).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починається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раптово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апное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судоми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наступною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появою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геміпарезу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закінчитися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летально.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змозі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переносити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навантаженні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венозної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підсилюється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гіпоксемія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тканин.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Типова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невеликому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навантаженні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слабкість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запаморочення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тахікардія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частими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клінічними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симптомами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нігтів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годинникове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»);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деформація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пальців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барабанних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паличок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тривалу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гіпоксемію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відставання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положенню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навпочіпках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створюються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особливо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сприятливі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зменшується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венозного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аорту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судомний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мозку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видимі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слизові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шкірні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покриви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ціанотичні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АТ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знижений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систолічне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тремтіння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другому–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третьому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міжребер’ї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ЛА.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аускультації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характерними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ослаблення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тону над ЛА,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грубий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сухий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у другому–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третьому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міжребер’ї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грудини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06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401" y="332656"/>
            <a:ext cx="856895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ЕКГ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електричної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вправо,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правого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реєструватися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пучка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рентгенограмі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передньозадній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проекції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нерізке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випинання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нижньої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правого контуру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ПШ. Аорта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вправо,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стравохід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відхилений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прозорості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пізніх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стадіях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малюнка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розвинених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колатералей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ехоКГ-обстеженн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безпосереднє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зсуву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стенозу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характерними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ехоКГ-ознаками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розрив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перегородкою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передньою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стінкою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перегородкою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розширення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гіпертрофія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ПШ;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клапанний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субклапанний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 ЛА;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гіпоплазія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ЛА,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стовбура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проксимальних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ЛА;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закидування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контрастної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ПШ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вихідний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 та аорту;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допплєрівському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дослідженні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турбулентний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ПШ (шунт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зліва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направо),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турбулентний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вихідний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ЛШ (шунт справа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додатковий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турбулентний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функціонуючого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аортолегеневого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анастомозу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стовбурі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ЛА.</a:t>
            </a:r>
          </a:p>
        </p:txBody>
      </p:sp>
    </p:spTree>
    <p:extLst>
      <p:ext uri="{BB962C8B-B14F-4D97-AF65-F5344CB8AC3E}">
        <p14:creationId xmlns:p14="http://schemas.microsoft.com/office/powerpoint/2010/main" val="25584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519" y="620688"/>
            <a:ext cx="83529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Катетеризація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порожнин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ангіокардіографія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інформативні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тетради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катетеризації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ПШ,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системному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ЛА.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Характерною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гемодинамічною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однаковий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ПШ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вдається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провести катетер через 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правому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 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помірно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введенні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контрастної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одночасне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ЛА і аорту.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інфундибулярної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або клапана ЛА,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25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3529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Консервативна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неефективна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показане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тетрадою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радикальним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паліативним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Радикальна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включає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усунення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стенозу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дефекту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штучного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тяжких формах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ціанотичні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напади,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гемоглобіну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(&gt;200 г/л), стан хворого,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погіршується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показанням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паліативної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накладання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аортолегеневих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анастомозів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метою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кровотоку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гіпоксії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пацієнтам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дожити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5–6-літнього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радикальної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Прогноз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Віддалені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радикального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неускладнених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форм тетради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хороші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Погіршення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стану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віддалений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зумовлене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іншій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стенозом ЛА,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залишився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реканалізацією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Останні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травмуванням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 оперативного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втручання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залишковим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ПШ,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кардіомегалією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реканалізацію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аневризми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аритмія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причиною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раптової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оперативної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вади.</a:t>
            </a:r>
          </a:p>
        </p:txBody>
      </p:sp>
    </p:spTree>
    <p:extLst>
      <p:ext uri="{BB962C8B-B14F-4D97-AF65-F5344CB8AC3E}">
        <p14:creationId xmlns:p14="http://schemas.microsoft.com/office/powerpoint/2010/main" val="35200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Аномалія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Ебштейна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Аномалія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дисплазії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Поширеність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вади становить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1%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вроджених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 1,5 раза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дівчаток</a:t>
            </a:r>
            <a:r>
              <a:rPr lang="ru-RU" dirty="0" smtClean="0"/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анатомічна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особливість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зсуві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напрямку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верхівки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з̓єднання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припливної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трабекулярної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дисплазії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деформації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їхніх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структур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варіюють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широких межах.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шлуночка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перегородкова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найбільшого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зсуву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комісура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ними.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деформовані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стоншені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хорди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укорочені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сосочкові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м’язи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гіпоплазовані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фіброзного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прикріплюється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малозмінена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єдиною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функціонуючою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клапана, вона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парусевидною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край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прикріплюється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вивідному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викликає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стенозування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відтоку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Патологія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розширенням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фіброзного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Зміщені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ділять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функціональні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велика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клапаном, є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атріалізованою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утворює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правим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загальну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об̓ємом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розташовується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зміщеним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клапаном і разом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трабекулярним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вихідним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функціонує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як ПШ.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гіпертрофована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 той час як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стінка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стоншена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аневризматично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вибухає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товщина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становить 1–3 мм,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міокард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дистальної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камери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стовщений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31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97346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визначаються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зсуву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дисплазії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клапана,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відсутністю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міжпередсердного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сполучення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Анатомічні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дефіциту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кровотоку,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клапана,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справа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наліво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міжпередсердне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сполучення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кровотоку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зумовлене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меншим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нормі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УОК ПШ.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Крім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припливу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дистальний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відділ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ПШ і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діастолу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у систолу правого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атріалізована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камера ПШ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перебуває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фазі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діастоли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через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просування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дистальну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камеру ПШ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затримується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систоли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правому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передсерді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зумовлює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дилатацію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гіпертрофію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виражених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змінах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нездатність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правого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подальшого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розширення,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перешкоду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відтоку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порожнистих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4" descr="Аномалия Эбштейна: причины, симптомы, диагностика, лечение, профилакт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1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4543" y="404664"/>
            <a:ext cx="80648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картина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симптоми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вираженості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анатомічних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найбільше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задишку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толерантність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навантажень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напади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пароксизмальної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тахікардії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втрати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свідомості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огляді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набухання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шийних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вен,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границі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тупості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розширені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вправо,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горб»,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гігантськими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верхньою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Аускультативно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тони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ослаблені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роздвоєння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тону,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розщеплення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ослаблення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тону,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тонів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створюють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ритм галопу,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шум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трикуспідального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стенозу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мечоподібного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відростка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справа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грудини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Діагностика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ЕКГ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електрична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вісь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відхилена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вправо.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Зубці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 у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I, II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грудних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відведеннях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гострі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гіпертрофія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дилатація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амплітуда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шлуночкових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зубців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WPW-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синдром (25%)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проявами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пароксизмальної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шлуночкової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тахікардії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екстрасистолію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тріпотіння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фібриляцію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повну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неповну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блокаду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пучка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Гіса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перший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атріовентрикулярної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блокади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(40—50%),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інтервалу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P–Q.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84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993" y="116632"/>
            <a:ext cx="84969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На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рентгенограмі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передньозадній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проекції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прозорість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збідніння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малюнка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розширених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форму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судинний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пучок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вузьким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змінені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встановити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правильний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діагноз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пацієнтів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обстеженні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наступні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зсув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нижче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фіброзного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8 мм);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запізнювання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мітральним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(0,065 с);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амплітуди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зниження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швидкості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раннього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закриття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передньої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деформація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ехосигнала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стулок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об’ємне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ідентифікація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атріалізованої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допплєрівської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ехоКГ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можлива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шунтуючого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потоку справа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наліво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через дефект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міжпередсердної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перегородки.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Катетеризацію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порожнин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великою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обережністю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розвиваються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небезпечні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серцевого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ритму.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катетеризації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правому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проведенні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катетера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вихідний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відділ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нерідко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реєструють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діастолічний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градієнт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зв̓язаний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зсувом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дисплазією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зумовлений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відносним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стенозуванням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атріовентрикулярного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отвору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розширеним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правим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передсердям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Систолічний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ПШ і 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нормальний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знижений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контрастної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порожнину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ПШ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різке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розширення шляху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припливу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зниження шляху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відтоку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3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390" y="548680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безсимптомному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захворювання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хірургічне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Оперативне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втручання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показане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ціанозу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тяжких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рефрактерних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медикаментозного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Радикальна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операція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пластичній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реконструкції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клапана, 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неможливості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протезування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Ебштейна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WPW-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синдромом одномоментно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пластику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тристулкового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клапана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деструкцію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імпульсу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Абляція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ускладненнями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результативна (75%),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(95%).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встановлено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оперативного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раптової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Медикаментозна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спрямована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СН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усунення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Прогноз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Захворювання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прогресуючим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перебігом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неоперованих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старшого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прогностично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несприятливими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факторами та причиною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прогресуюча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кардіомегалія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СН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ритму,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раптової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(3–4%).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2430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2243</Words>
  <Application>Microsoft Office PowerPoint</Application>
  <PresentationFormat>Экран (4:3)</PresentationFormat>
  <Paragraphs>302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Одеський національний медичний університет Кафедра внутрішньої медицини № 1</vt:lpstr>
      <vt:lpstr>ВРОДЖЕНІ ВАДИ СЕРЦЯ</vt:lpstr>
      <vt:lpstr>КЛАСИФІКАЦІЯ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внутрішньої медицини № 1 з курсом серцево-судинної патології</dc:title>
  <dc:creator>User</dc:creator>
  <cp:lastModifiedBy>Олена</cp:lastModifiedBy>
  <cp:revision>27</cp:revision>
  <dcterms:created xsi:type="dcterms:W3CDTF">2020-09-28T21:07:10Z</dcterms:created>
  <dcterms:modified xsi:type="dcterms:W3CDTF">2023-09-25T09:44:18Z</dcterms:modified>
</cp:coreProperties>
</file>