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86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6" r:id="rId19"/>
    <p:sldId id="277" r:id="rId20"/>
    <p:sldId id="278" r:id="rId21"/>
    <p:sldId id="279" r:id="rId22"/>
    <p:sldId id="282" r:id="rId23"/>
    <p:sldId id="283" r:id="rId24"/>
    <p:sldId id="291" r:id="rId25"/>
    <p:sldId id="284" r:id="rId26"/>
    <p:sldId id="288" r:id="rId27"/>
    <p:sldId id="303" r:id="rId28"/>
    <p:sldId id="296" r:id="rId29"/>
    <p:sldId id="297" r:id="rId30"/>
    <p:sldId id="298" r:id="rId31"/>
    <p:sldId id="299" r:id="rId32"/>
    <p:sldId id="293" r:id="rId33"/>
    <p:sldId id="305" r:id="rId34"/>
    <p:sldId id="307" r:id="rId35"/>
    <p:sldId id="300" r:id="rId36"/>
    <p:sldId id="301" r:id="rId37"/>
    <p:sldId id="30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09" autoAdjust="0"/>
    <p:restoredTop sz="94660"/>
  </p:normalViewPr>
  <p:slideViewPr>
    <p:cSldViewPr>
      <p:cViewPr varScale="1">
        <p:scale>
          <a:sx n="61" d="100"/>
          <a:sy n="61" d="100"/>
        </p:scale>
        <p:origin x="16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607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328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607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1027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059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46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632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943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39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72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44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369CE-907D-4DE9-8A44-73B957E00BE5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B9B95-E5A2-4366-853F-FA6649B454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53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2304" y="2564904"/>
            <a:ext cx="77724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ПРАКТИЧНЕ ЗАНЯТТЯ </a:t>
            </a:r>
          </a:p>
          <a:p>
            <a:pPr algn="ctr">
              <a:lnSpc>
                <a:spcPct val="150000"/>
              </a:lnSpc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«ТРОМБОЕМБОЛІЯ ЛЕГЕНЕВОЇ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АРТЕРІЇ.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ХРОНІЧНЕ ЛЕГЕНЕВЕ СЕРЦЕ»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2304" y="692697"/>
            <a:ext cx="7772400" cy="86409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1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10299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199093"/>
            <a:ext cx="8033356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kumimoji="0" 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ТРОМБОЕМБОЛІЯ ЛЕГЕНЕВОЇ АРТЕРІЇ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ТЕЛА) - це оклюзія просвіту основного стовбура або гілок легеневої артерії частинками тромбу, що сформувався в венах великого кола кровообігу або порожнинах правого серця, які переносяться в мале коло кровообігу з потоком крові.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Механічна закупорка стовбура або гілок легеневої артерії 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тромбоемболія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супроводжується 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генералізованим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спазмом легеневих артеріол, що призводить до різкого обмеження 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кровотоку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легенях.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2289" y="2845972"/>
            <a:ext cx="80333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займає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третє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еред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причин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смерті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є частою причиною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госпіталізації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смерт-ності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інвалідності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Помилки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встановленні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ТЕЛА,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скоріше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правилом,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винятком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пов’язано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тяжкістю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ТЕЛА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загострень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основної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патології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(ІХС,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хронічної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хвороби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поліморфного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синдромів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ряді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атипового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Щорічно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помирає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0,1 %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земної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Вірогідна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частота ТЕЛА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50 тис.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 тому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летальним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наслідком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10 тис.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патологоанатомічних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масивній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правильний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гноз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встановлюється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30 %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70 %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смерть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настає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першої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захворювання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неадекватного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 той же час адекватна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антикоагулянтна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знизити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летальність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ТЕЛА на 6–8 %.</a:t>
            </a:r>
          </a:p>
        </p:txBody>
      </p:sp>
    </p:spTree>
    <p:extLst>
      <p:ext uri="{BB962C8B-B14F-4D97-AF65-F5344CB8AC3E}">
        <p14:creationId xmlns:p14="http://schemas.microsoft.com/office/powerpoint/2010/main" val="350007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06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504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551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888" y="188640"/>
            <a:ext cx="806489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ТЕЛА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наступних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захворюваннях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флебітах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тромбофлебітах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верхніх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вен малого тазу;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новоутвореннях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захворювання С.С.С.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тромбоутвореннями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ішемічна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хвороба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ревматичного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патології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запальної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інфекційної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кардіоміопатії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генезу)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операціях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імобілізації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травмах.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нерухомість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Будь-яке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серйозне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захворювання,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обмежується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постільним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режимом 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сприйнятливими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. Коли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горизонтальному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періодів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венозної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сповільнюється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призвести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тромбоутворення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Довгі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поїздки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Довготривале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сидіння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незмінному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подорожі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сповільнює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утворенню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ризику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Куріння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тромбоутворення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особливо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поєднанні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іншими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чинниками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Надмірна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вага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особливо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жінок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,або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кров’яний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Додатковий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естроген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протизаплідних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таблетках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гормональній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замінній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коефіцієнт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згортання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особливо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курите ,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маєте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вагу.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Вагітність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сповільнювати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тромбоувроренню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0469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41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98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699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668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975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465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461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692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660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1793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957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245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659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497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163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910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080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48883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264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416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266165"/>
            <a:ext cx="8352928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ХРОНІЧНЕ ЛЕГЕНЕВЕ СЕРЦЕ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Легеневим серцем називають вторинне збільшення ПЖ (його гіпертрофію і / або дилатацію), що обумовлено легеневою артеріальною гіпертензією, що розвилася в результаті захворювань, що порушують функцію легенів, тобто які призводять до розвитку дихальної недостатності 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Легеневе серце розвивається не тільки внаслідок захворювань паренхіми легких,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повітроносних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шляхів або судин легенів, але і в результаті ураження скелета і нервово-м'язового апарату грудної клітини, а також порушень центральної регуляції дихання (E.H. Амосова).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	До поняття "легеневе серце» не відноситься збільшення ПЖ, викликане порушеннями функції і структури легких, які обумовлені первинним ураженням лівих відділів серця (наприклад, стенозом лівого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атріовентрикулярного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отвору,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постінфарктний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кардіосклероз і т.д.) або вродженими вадами серця.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44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48680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причинами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хронічного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є: 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хроніческій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обструктивний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бронхіт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бронхоектази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поєднанні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емфіземою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хроніческіе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захворювання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паренхіми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поступовим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вираженого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фіброзу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прогресуванням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дихальної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рецідівірующіе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тромбоемболії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дрібних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гілок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виражений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кифосколиоз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центральної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регуляції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(синдром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апное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36691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620688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поступовим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повільним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артеріальної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ПЖ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компенсований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ЛЗ)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544018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систолічна дисфункція ПШ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з'являються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правошлуночкової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(декомпенсированное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ЛЗ)</a:t>
            </a:r>
          </a:p>
        </p:txBody>
      </p:sp>
    </p:spTree>
    <p:extLst>
      <p:ext uri="{BB962C8B-B14F-4D97-AF65-F5344CB8AC3E}">
        <p14:creationId xmlns:p14="http://schemas.microsoft.com/office/powerpoint/2010/main" val="1540960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20891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Етіологія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неоднакова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причини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Патогенез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серця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хронічна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вентиляційна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альвеолярна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гіпоксемія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гіперкапнія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респіраторний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ацидоз,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інтими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медії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дрібних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гілок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ендотелію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Гіпоксична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вазоконстрикція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(феномен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Ейлера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Лільєстранда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зумовлює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інтерстиціального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фіброзу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дилатується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набуває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сферичної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Поряд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тахікардія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ХОК,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потреба міокарда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кисні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коронарна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перфузія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внутрішньогруднинного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застою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великого кола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набрякового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синдрому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синтезу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вазоактивних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ендотелін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гістамін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серотонін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тромбоксан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лактат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синтезу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вазодилататорів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(оксид азоту,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простациклін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спазму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респіраторного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ацидозу,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в’язкості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бронхіально-пульмональних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анастомозів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розширення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бронхіальних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бронхопульмональної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інфекції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погіршення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вентиляції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гіпоксемії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вторинної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кардіоміопатії.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Редукція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русла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атрофії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альвеолярних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розриву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тромбоутворенням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облітерацією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капілярів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зумовлює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ЛГ та СН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пневмонії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туберкульозі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ателектазі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дилатується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скоротливої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здатності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перетинка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ЛШ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діастолічного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0532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5846"/>
            <a:ext cx="78488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Класифікація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перебігом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Гостре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годин,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Підгостре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тижнів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місяців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етіологією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Бронхопульмональне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Торакодіафрагмальне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Васкулярне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компенсації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Компенсоване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Некомпенсоване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ЛГ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становить до 50 мм рт. ст.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50–75 мм рт. ст.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ІІІ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75–100 мм рт. ст.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&gt;100 мм рт. ст.</a:t>
            </a:r>
          </a:p>
        </p:txBody>
      </p:sp>
    </p:spTree>
    <p:extLst>
      <p:ext uri="{BB962C8B-B14F-4D97-AF65-F5344CB8AC3E}">
        <p14:creationId xmlns:p14="http://schemas.microsoft.com/office/powerpoint/2010/main" val="3170923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62"/>
            <a:ext cx="4124325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829" y="1052736"/>
            <a:ext cx="471487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299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56992"/>
            <a:ext cx="7884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ЕКГ-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1)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негативний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зубець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 у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V1– V3; 2)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кут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електричної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&gt; 90°; 3)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амплітуда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 у ІІ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відведенні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&gt; 2 мм.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44824"/>
            <a:ext cx="7884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прямими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є: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RV1 ≥ 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мм;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 / S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V1 ≥ 1; RV1 + Sv5 = 10,5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мм;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систолічного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перевантаження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правого шлуночка у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V2;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непрямими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є: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Rv5 &lt; 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мм;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Sv5 &lt; 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мм;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 / S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V5 &lt; 1;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негативні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зубці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 у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V1–V3; SV1 &lt; 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мм;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pulmonale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82013"/>
            <a:ext cx="8028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ЕКГ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діагностика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пов'язаними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>
              <a:buAutoNum type="arabicParenR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ротацією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342900" indent="-342900">
              <a:buAutoNum type="arabicParenR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2)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дифузними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міокарді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342900" indent="-342900">
              <a:buAutoNum type="arabicParenR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pulmonale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»; 4)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гіпертрофією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правого шлуночка.</a:t>
            </a:r>
          </a:p>
        </p:txBody>
      </p:sp>
    </p:spTree>
    <p:extLst>
      <p:ext uri="{BB962C8B-B14F-4D97-AF65-F5344CB8AC3E}">
        <p14:creationId xmlns:p14="http://schemas.microsoft.com/office/powerpoint/2010/main" val="304460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358140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2656"/>
            <a:ext cx="3533775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4144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3848" y="692696"/>
            <a:ext cx="80765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Ехокардіографіческое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ЛЗ проводиться з метою: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об'ектівного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підтвердження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ПЖ і ПП;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систолічної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ПШ;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непрямого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Дослідження функції зовнішнього дихання  - за допомогою  інструментальних і лабораторних методів дослідження: спірометрії, спірографії,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пневмотахографії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тестів на дифузійну здатність легенів і ін.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558" y="3380799"/>
            <a:ext cx="80701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Катетеризація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методом прямого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виміру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спеціалізованих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клініках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стандартною методикою,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плаваючий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катетер Свана-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Ганц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20877"/>
            <a:ext cx="21352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124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2287" y="260648"/>
            <a:ext cx="806489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Лікування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Оксигенотерапія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доставки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кисню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лицева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маска,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назальна канюля.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Інгаляції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кисню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16 год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оксигенотерапії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артеріальна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гіпоксемія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(РаО2 &lt;55 мм рт. ст.),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помірна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гіперкапнія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(РаСО2 &gt;45 мм рт. ст.),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стійка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поліцитемія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тахіпное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(28–30 за 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стабільна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ЛГ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декомпенсації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аритмії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Діуретики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набрякового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синдрому.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хронічному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декомпенсації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петльові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діуретики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фуросемід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торасемід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антагоністи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альдостерону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спіронолактон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еплеренон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оптимальних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дозах.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дигоксин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ФП, а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збереженому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синусовому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ритмі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вони часто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спричиняють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інтоксикацію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гіпоксемії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здійснюються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напрямку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25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однозначних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дали,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дигоксин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рекомендаціях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АГ ЄТК (2015 р.)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доказової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дигоксину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становить ІІ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b/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Неглікозидні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в/в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інотропні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допамін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добутамін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хронічному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ФК за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NYHA,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легенево-судинного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опору,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покращенню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перфузії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викиду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іАПФ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логічно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покращувати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хронічному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переконливих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приводу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опубліковано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ХОЗЛ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іАПФ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посилювати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кашель, тому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таких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БРА ІІ,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побічної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4996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2089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Нітрати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ХОЗЛ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відділи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2–3 рази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більші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Нітрати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венозне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ПШ,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вираженість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зменшують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дилатацію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ПШ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покращують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ЛШ,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толерантність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навантажень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7. АК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показані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позитивному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гострому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медикаментозному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простагландинами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амлодипін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 мг/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ніфедипін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120–240 мг/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дилтіазем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360 мг/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 на думку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європейських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експертів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(2015 р.), 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позитивно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впливати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пульмональної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гемодинаміки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Пероральні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антикоагулянти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 думку ЄТК,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ІІ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b/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рівню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варфарин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контролем МНВ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оптимальне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відношення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становить 2,0–3,0).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один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НПАК: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ривароксабан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20 мг/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апіксабан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5 мг 2 рази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дабігатран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150 мг 2 рази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потребують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контролю МНВ.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Бронходилататори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покращувати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скоротливу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ПШ,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зменшувати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прояви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ФВ без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РаО2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Теофілін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ФВ ПШ, але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збільшує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потребу міокарда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кисні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тахікардії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1316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вазодилататор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інгібітор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фосфодіестази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5-го типу)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силденафіл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тадалафіл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США і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АГ.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Силденафіл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препарат,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ХОЗЛ для зниження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Препарат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12,5–100 мг;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комбінувати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нітратами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шоку.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11. Препарат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простацикліну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епопростенол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пульмонології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як вазодилататор.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агрегацію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тромбоцитів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сповільнює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ремоделювання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Епопростенол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в/в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варіантах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АГ;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доказову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базу зниження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запроваджені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нетрадиційні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екстракорпоральна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мембранна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оксигенація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гемосорбція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лазерне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опромінення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дослідників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суттєво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базисної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36510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Прогноз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характеру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тяжкості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основного захворювання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бронхолегеневої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серйозний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прогноз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пацієнти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первинною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АГІ рецидивирующими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тромбоемболіями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дрібних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гілок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	Тривалість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декомпенсованим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ЛЗ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прогресуючої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правошлуночкової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набряклим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синдромом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перевищує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2,5-5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років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6401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1536</Words>
  <Application>Microsoft Office PowerPoint</Application>
  <PresentationFormat>Экран (4:3)</PresentationFormat>
  <Paragraphs>103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Олена</cp:lastModifiedBy>
  <cp:revision>23</cp:revision>
  <dcterms:created xsi:type="dcterms:W3CDTF">2020-10-02T05:44:28Z</dcterms:created>
  <dcterms:modified xsi:type="dcterms:W3CDTF">2023-09-25T09:46:22Z</dcterms:modified>
</cp:coreProperties>
</file>