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4" r:id="rId6"/>
    <p:sldId id="263" r:id="rId7"/>
    <p:sldId id="265" r:id="rId8"/>
    <p:sldId id="262" r:id="rId9"/>
    <p:sldId id="266" r:id="rId10"/>
    <p:sldId id="268" r:id="rId11"/>
    <p:sldId id="269" r:id="rId12"/>
    <p:sldId id="270" r:id="rId13"/>
    <p:sldId id="273" r:id="rId14"/>
    <p:sldId id="272" r:id="rId15"/>
    <p:sldId id="271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72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07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39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24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75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027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856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66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53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49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76824-52ED-45F0-BE43-4E518FD835A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9BED9-B539-4EA7-BF5A-8487990EE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26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46779" y="2708920"/>
            <a:ext cx="51034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ПРАКТИЧНЕ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ЗАНЯТТЯ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«ІНФЕКЦІЙНИЙ ЕНДОКАРДИТ»</a:t>
            </a:r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2304" y="692697"/>
            <a:ext cx="7772400" cy="86409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1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08096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67544" y="404664"/>
            <a:ext cx="8136904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ІНФЕКЦІЙНИЙ ЕНДОКАРДИТ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це інфекційне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полипозно-виразкові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запалення ендокарда, що супроводжується утворенням вегетацій на клапанах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подклапанних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структурах, їх деструкцією, порушенням функції і формуванням недостатності клапана.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5983" y="1823175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десятиріччя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захворюваності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6–8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постаріння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імплантації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штучних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клапанів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кардіовертерів-дефібриляторів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(ІКД),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в/в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наркоманів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ВІЛ-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інфікованих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Чоловіки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хворіють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2–3 рази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жінки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становить 50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356992"/>
            <a:ext cx="8136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Етіологія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Збудники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зеленуватий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стрептокок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(45–55%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золотистий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ентерокок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кишкова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паличка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синьогнійна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паличка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протей,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патогенні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гриби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хламідії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віруси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мікоплазми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рикетсії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викликаний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пневмококом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β-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гемолітичним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стрептококом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В, С,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512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1369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ланки патогенезу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запалення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мікротромбоутворення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сполучної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вегетації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аортальних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клапанах,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сосочкових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м’язах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утримують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тромбоцити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фібрин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еритроцити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колонії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роз’ятрення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розриви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руйнування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клапанів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розвитком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абсцесів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аневризм синуса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Вальсальви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внутрішньосерцевих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фістул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Підвищується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синтез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цитокінів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фактор некрозу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пухлини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інтерлейкінів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стимулюється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простагландинів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радикалів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оксиду азоту.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імунна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система;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загальна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лімфоцитів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бета-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ланка (В-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лімфоцитів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підвищується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синтез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імуноглобулінів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 M, G, A.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60–100%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антикардіальні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антитіла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стимуляції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лімфоцитів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зниження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супресорних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лімфоцитів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хелперних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лімфоцитів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мікроциркуляція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артеріальна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гіпоксемія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гіпоксія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 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уражений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ендотелій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осідають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тромбоцити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фібрин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вегетації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 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бактеріємії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вегетацій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сантиметрів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поліпів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цвітної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капусти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розвитком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840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Класифікація: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2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підгострий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 до 6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хронічний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(&gt;6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первинний – інфекційне ураження розвивається на незмінних клапанах.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Вторинний - патогенні мікроорганізми або гриби вражають раніше змінені клапани 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подклапанного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структури, в тому числі у хворих з ревматичними пороками серця, дегенеративними змінами клапанів, ПМК, штучними клапанами і т.д.</a:t>
            </a:r>
          </a:p>
        </p:txBody>
      </p:sp>
    </p:spTree>
    <p:extLst>
      <p:ext uri="{BB962C8B-B14F-4D97-AF65-F5344CB8AC3E}">
        <p14:creationId xmlns:p14="http://schemas.microsoft.com/office/powerpoint/2010/main" val="9685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Клініка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поліморфна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захворювання.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Захворювання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полісиндромністю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полісистемністю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Duke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удосконалюються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авторами.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274838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виключається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коли доведений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альтернативний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симптоми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нагадують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через 4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початку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антибіотикотерапії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в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аутопсії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виявлені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морфологічні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клапанах.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3933056"/>
            <a:ext cx="268605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08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748784"/>
              </p:ext>
            </p:extLst>
          </p:nvPr>
        </p:nvGraphicFramePr>
        <p:xfrm>
          <a:off x="179512" y="332656"/>
          <a:ext cx="8424935" cy="6024796"/>
        </p:xfrm>
        <a:graphic>
          <a:graphicData uri="http://schemas.openxmlformats.org/drawingml/2006/table">
            <a:tbl>
              <a:tblPr/>
              <a:tblGrid>
                <a:gridCol w="3353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1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4625">
                <a:tc>
                  <a:txBody>
                    <a:bodyPr/>
                    <a:lstStyle/>
                    <a:p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Патоморфологічні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критерії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23" marR="41523" marT="20761" marB="207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Виявлення мікроорганізмів при бактеріологічному</a:t>
                      </a: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чи гістологічному дослідженні вегетацій, тромбів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23" marR="41523" marT="20761" marB="207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8901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Великі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критерії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23" marR="41523" marT="20761" marB="207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Позитивна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гемокультура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збудник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захворювання у 2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різних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пробах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роблять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не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менше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3,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краще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6 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посівів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із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проміжком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не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менше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 год)*.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ЕхоКГ-ознаки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 —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вегетації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на клапанах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серця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тромботичні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маси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або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поліпи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ендокарді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візуалізація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протеза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чи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фістули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недостатність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протезованого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клапана, особливо в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пізні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терміни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імплантації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23" marR="41523" marT="20761" marB="207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2064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Клінічні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малі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критерії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23" marR="41523" marT="20761" marB="207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Попередні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ураження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клапанів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або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наркоманія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Температура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тіла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&gt;38 ° С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триває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1–2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Ураження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аортальних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інколи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двостулкового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і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трикуспідальних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наркоманія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клапанів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частіше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їхня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недостатність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призводять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до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виникнення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ГСН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чи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 ХСН, або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новий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шум у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серці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Спленомегалія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швидко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регресує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під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впливом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антибіотиків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Тромбоемболії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різні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органи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Імунологічні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прояви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гломерулонефрит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вузлики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Ослера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ревматоїдний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фактор).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Нетипова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позитивна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гемокультура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Нетипові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ехоКГ-зміни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23" marR="41523" marT="20761" marB="207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206">
                <a:tc gridSpan="2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Інфекційний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ендокардит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достовірний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коли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визначаються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2 великих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критерії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або 1 великий і 3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малих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або 5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малих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критеріїв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відсутній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ендокардит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коли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наявні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достовірні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симптоми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альтернативного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діагнозу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23" marR="41523" marT="20761" marB="207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3528" y="260648"/>
            <a:ext cx="82089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319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963568"/>
              </p:ext>
            </p:extLst>
          </p:nvPr>
        </p:nvGraphicFramePr>
        <p:xfrm>
          <a:off x="251520" y="692696"/>
          <a:ext cx="8568952" cy="5650224"/>
        </p:xfrm>
        <a:graphic>
          <a:graphicData uri="http://schemas.openxmlformats.org/drawingml/2006/table">
            <a:tbl>
              <a:tblPr/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53943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Основні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ситуації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що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дозволяють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запідозрити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інфекційний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ендокардит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288" marR="34288" marT="17144" marB="17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Важко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пояснити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лихоманку &gt;1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+ шум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регургітації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(особливо при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швидкій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його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появі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Важко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пояснити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лихоманку &gt;1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вперше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виниклі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симптоми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СН.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Важко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пояснити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лихоманку &gt;1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типові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прояви на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шкірі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вузлики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Ослера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 і на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кон’юнктиві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плями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Лібмана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—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Лукіна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— Сакса).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Важко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пояснити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лихоманку +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позитивну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гемокультуру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(з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характерним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для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інфекційного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ендокардиту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збудником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Важко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пояснити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лихоманку &gt;1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у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хворих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із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вадами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серця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протезами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клапанів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ін’єкційних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наркоманів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Важко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пояснити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лихоманку &gt;1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спричинену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недавно (˂2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виконаними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процедурами,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здатними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викликати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бактеріємію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Сепсис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незрозумілого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походження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288" marR="34288" marT="17144" marB="17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5245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Загальні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ситуації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b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що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викликають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підозру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інфекційний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ендокардит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288" marR="34288" marT="17144" marB="17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Тромбоемболії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з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невстановленого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джерела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Інсульти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субарахноїдальні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крововиливи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важко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пояснити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у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пацієнтів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молодого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віку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Численні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абсцеси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легенях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у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наркоманів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Периферичні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абсцеси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незрозумілої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етіології (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абсцеси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нирок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селезінки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тіл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хребців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ендогенний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ендофтальміт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Незрозуміла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лихоманка &gt;1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вперше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виниклі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порушення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А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V-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і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внутрішньошлуночкової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провідності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Протез клапана + нова дисфункція протеза</a:t>
                      </a:r>
                    </a:p>
                  </a:txBody>
                  <a:tcPr marL="34288" marR="34288" marT="17144" marB="17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6981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Ситуації, що потребують диференційної діагностики з інфекційним ендокардитом</a:t>
                      </a:r>
                    </a:p>
                  </a:txBody>
                  <a:tcPr marL="34288" marR="34288" marT="17144" marB="17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Гострий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або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швидко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прогресуючий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гломерулонефрит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Важко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пояснити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лихоманку &gt;1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біль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у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нижній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ділянці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спини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Гематурія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біль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у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спині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підозра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інфаркт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нирки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Геморагічний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васкуліт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288" marR="34288" marT="17144" marB="17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27584"/>
            <a:ext cx="719978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які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запідозрити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інфекційний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ендокардит</a:t>
            </a: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363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12845"/>
            <a:ext cx="78488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Обов’язкові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скарг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анамнезу.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Клінічний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огляд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Вимірювання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АТ.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лабораторних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аналізи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білірубін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креатинін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глюкоза в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калій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натрій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Посіви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стерильність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чутливості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Коагулограма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 ЕКГ у 12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М-, В-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допплерівському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режимах.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Рентгенографія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Консультація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кардіохірурга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Додаткові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Черезстравохідна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КТ.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837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77048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інфекційним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ендокардитом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Обов’язкові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медичні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Оперативне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Етіопатогенетична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антибіотикотерапія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контролем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чутливості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збудника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Симптоматичне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СН.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Додаткові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Аміодарон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тяжкими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шлуночковими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аритміями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тахісистолічній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ФП у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недостатнього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ефекту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Антикоагулянти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варфарин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показаннями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Обов’язковий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контроль МНВ. За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неможливості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МНВ 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протромбінового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індексу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НПАК.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очікуваного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кінцевого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результату </a:t>
            </a:r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одужання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клінічного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стану,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уражень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клапанного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СН.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стаціонарного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проведенні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хірургічного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втручання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індивідуально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кардіологічному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стаціонарі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потребують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щоденного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невизначено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757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7760" y="404664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Принципи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Етіотропна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антибактеріальна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в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стрептококової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етіології — 4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6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грамнегативних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збудників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8 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комбінованої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антибіотикотерапії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становить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ускладнених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протезованим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клапаном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категорія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ІІа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доказовості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 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гострих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формах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спричиненого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грамнегативними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мікроорганізмами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доцільно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імунотерапію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проводити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дезінтоксикацію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імунного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конфлікту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гломерулонефриту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васкуліту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міокардиту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явищ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бактеріального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шоку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ГК (у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решті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вони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ускладненнях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показаннями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здійснювати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своєчасно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вибирає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оптимальні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690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653522"/>
              </p:ext>
            </p:extLst>
          </p:nvPr>
        </p:nvGraphicFramePr>
        <p:xfrm>
          <a:off x="395536" y="1340768"/>
          <a:ext cx="8229600" cy="5018717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5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0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6453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Антибіотик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з 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належністю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до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групи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Добова доза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Тривалість</a:t>
                      </a:r>
                      <a:b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курсу лікування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3412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Пролонгований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цефалоспорин</a:t>
                      </a:r>
                      <a:b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ІІІ 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покоління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 —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цефтріаксон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1–2 г в/в, в/м 1 раз на добу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2–3 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973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Пеніцилін </a:t>
                      </a:r>
                      <a:r>
                        <a:rPr lang="en-US"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12–18 млн ОД/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2 тиж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6453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«Захищений» пеніциліно-амоксицилін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0,6–1,2 г в/в, в/м 3 рази на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2–3 тиж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6453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«Новий» аміноглікозид нетилміцин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6 мг/кг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маси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тіла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в/в, в/м 1 раз на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добу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2 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973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Глікопептид ванкоміцин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0,5–1 г в/в 2 рази на добу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2 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тиж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5536" y="-318481"/>
            <a:ext cx="784785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Оптимальні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дози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антибіотиків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для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інфекційному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ендокардиті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617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79928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Профілактика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тромбоемболічних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антикоагулянти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прямої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(гепарин 10–20 тис. ОД/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фраксипарин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0,3–0,6 мл п/ш)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непрямої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варфарин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рямий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інгібітор  фактора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ксарелто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антитромбоцитарні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(АСК 75–100–150 мг/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пентоксифілін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600 мг/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або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клопідогрель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75 мг/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Комбінована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імуноферез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еноксапарин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плазмаферез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антистафілококова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плазма +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клопідогрель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антипротейна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плазма + АСК.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42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029578"/>
              </p:ext>
            </p:extLst>
          </p:nvPr>
        </p:nvGraphicFramePr>
        <p:xfrm>
          <a:off x="487796" y="1412776"/>
          <a:ext cx="8044644" cy="5219051"/>
        </p:xfrm>
        <a:graphic>
          <a:graphicData uri="http://schemas.openxmlformats.org/drawingml/2006/table">
            <a:tbl>
              <a:tblPr/>
              <a:tblGrid>
                <a:gridCol w="1635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07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1783">
                <a:tc gridSpan="2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Підбір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дози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варфарину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який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забезпечує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терапевтичний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діапазон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МНВ 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915">
                <a:tc gridSpan="5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Перші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дві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 — 2 табл. (5 мг) одноразово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після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вечері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915">
                <a:tc rowSpan="6"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3-й день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Вранці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визначити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МНВ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МНВ &lt;1,5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Підвищити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добову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дозу на ½ табл.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Визначити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МНВ через 1–2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МНВ 1,5–2,0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Підвищити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добову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дозу на ½ табл.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Визначити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МНВ через 1–2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МНВ 2,0–3,3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Залишити добову дозу. Визначити МНВ через 1–2 доби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МНВ 3,0–4,0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Знизити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добову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дозу.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Визначити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МНВ через 1–2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16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МНВ &gt;4,0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Пропустити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прийом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надалі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добову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дозу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знизити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на ½ табл.</a:t>
                      </a:r>
                    </a:p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Визначити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МНВ через 1–2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852">
                <a:tc rowSpan="2"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4–5-й день</a:t>
                      </a: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Вранці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визначити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МНВ.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Потім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повторювати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дії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алгоритму 3-ї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9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Якщо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підбір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дози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займає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більше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5 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днів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надалі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МНВ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визначають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 раз на 2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доби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з 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використанням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алгоритму 3-ї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доби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49" marR="48149" marT="24074" marB="24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7544" y="496416"/>
            <a:ext cx="79928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послідовних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МНВ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надалі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тиждень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а 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— раз на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місяць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294340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клінічного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Нормалізація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 Негативна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гемокультура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 Позитивна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динаміка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ЕКГ,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допплерівського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побічні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ускладнення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побічні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ефекти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фармакологічних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Захворювання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ускладнюватися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ТЕЛА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розвитком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ГСН та ХСН.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ерадикація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збудника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бактерицидні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бактеріостатичні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максимальних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дозах шляхом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в/в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≥4–6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виписують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стаціонару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рецидиву.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216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5846"/>
            <a:ext cx="82089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ураженого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клапана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заміна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протезом.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доводиться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приблизно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 25–30%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протезування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клапанів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реконструктивні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курс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антибіотикотерапії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7–15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Показання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до ургентного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хірургічного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унаслідок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гострої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мітрального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клапана;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персистуюча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лихоманка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бактеріємії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&gt;8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незважаючи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адекватну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антимікробну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абсцесу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псевдоаневризми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фістули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стулок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клапана,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міокардиту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симптоми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неконтрольованого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місцевого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піддаються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елімінації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антимікробними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препаратами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гриби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 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або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спричиняють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руйнування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структур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S.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Lugdunens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вегетацій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мітральному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клапані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&gt;10 мм або вони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збільшуються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незважаючи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антибіотикотерапію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показане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втручання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470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620688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часу початку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вірулентності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збудника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тромботичних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Смертність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становить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20%,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раннього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протезованих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клапанів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40–80%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стафілококовому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ендокардиті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смертність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знизилася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 50–60% до 15–13%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захворювання.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7994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352</Words>
  <Application>Microsoft Office PowerPoint</Application>
  <PresentationFormat>Экран (4:3)</PresentationFormat>
  <Paragraphs>196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Олена</cp:lastModifiedBy>
  <cp:revision>10</cp:revision>
  <dcterms:created xsi:type="dcterms:W3CDTF">2020-10-02T03:45:45Z</dcterms:created>
  <dcterms:modified xsi:type="dcterms:W3CDTF">2023-09-25T09:48:17Z</dcterms:modified>
</cp:coreProperties>
</file>