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1" r:id="rId3"/>
    <p:sldId id="265" r:id="rId4"/>
    <p:sldId id="283" r:id="rId5"/>
    <p:sldId id="259" r:id="rId6"/>
    <p:sldId id="262" r:id="rId7"/>
    <p:sldId id="263" r:id="rId8"/>
    <p:sldId id="268" r:id="rId9"/>
    <p:sldId id="269" r:id="rId10"/>
    <p:sldId id="272" r:id="rId11"/>
    <p:sldId id="273" r:id="rId12"/>
    <p:sldId id="270" r:id="rId13"/>
    <p:sldId id="271" r:id="rId14"/>
    <p:sldId id="274" r:id="rId15"/>
    <p:sldId id="284" r:id="rId16"/>
    <p:sldId id="279" r:id="rId17"/>
    <p:sldId id="280" r:id="rId18"/>
    <p:sldId id="277" r:id="rId19"/>
    <p:sldId id="285" r:id="rId20"/>
    <p:sldId id="281" r:id="rId21"/>
    <p:sldId id="278" r:id="rId22"/>
    <p:sldId id="276" r:id="rId23"/>
    <p:sldId id="286" r:id="rId24"/>
    <p:sldId id="287" r:id="rId25"/>
    <p:sldId id="298" r:id="rId26"/>
    <p:sldId id="299" r:id="rId27"/>
    <p:sldId id="300" r:id="rId28"/>
    <p:sldId id="292" r:id="rId29"/>
    <p:sldId id="295" r:id="rId30"/>
    <p:sldId id="294" r:id="rId31"/>
    <p:sldId id="303" r:id="rId32"/>
    <p:sldId id="302" r:id="rId33"/>
    <p:sldId id="288" r:id="rId34"/>
    <p:sldId id="304" r:id="rId35"/>
    <p:sldId id="293" r:id="rId36"/>
    <p:sldId id="306" r:id="rId37"/>
    <p:sldId id="313" r:id="rId38"/>
    <p:sldId id="312" r:id="rId39"/>
    <p:sldId id="309" r:id="rId40"/>
    <p:sldId id="310" r:id="rId41"/>
    <p:sldId id="314" r:id="rId42"/>
    <p:sldId id="307" r:id="rId43"/>
    <p:sldId id="308" r:id="rId44"/>
    <p:sldId id="311" r:id="rId45"/>
    <p:sldId id="318" r:id="rId46"/>
    <p:sldId id="315" r:id="rId4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68"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34EAE49-BFD8-4687-8CBF-85F2B2E98F39}" type="datetimeFigureOut">
              <a:rPr lang="ru-RU" smtClean="0"/>
              <a:t>25.09.2023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0B00EC-DA8D-4540-93E0-1FFBDE799D29}" type="slidenum">
              <a:rPr lang="ru-RU" smtClean="0"/>
              <a:t>‹#›</a:t>
            </a:fld>
            <a:endParaRPr lang="ru-RU"/>
          </a:p>
        </p:txBody>
      </p:sp>
    </p:spTree>
    <p:extLst>
      <p:ext uri="{BB962C8B-B14F-4D97-AF65-F5344CB8AC3E}">
        <p14:creationId xmlns:p14="http://schemas.microsoft.com/office/powerpoint/2010/main" val="1853203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34EAE49-BFD8-4687-8CBF-85F2B2E98F39}" type="datetimeFigureOut">
              <a:rPr lang="ru-RU" smtClean="0"/>
              <a:t>25.09.2023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0B00EC-DA8D-4540-93E0-1FFBDE799D29}" type="slidenum">
              <a:rPr lang="ru-RU" smtClean="0"/>
              <a:t>‹#›</a:t>
            </a:fld>
            <a:endParaRPr lang="ru-RU"/>
          </a:p>
        </p:txBody>
      </p:sp>
    </p:spTree>
    <p:extLst>
      <p:ext uri="{BB962C8B-B14F-4D97-AF65-F5344CB8AC3E}">
        <p14:creationId xmlns:p14="http://schemas.microsoft.com/office/powerpoint/2010/main" val="3872811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34EAE49-BFD8-4687-8CBF-85F2B2E98F39}" type="datetimeFigureOut">
              <a:rPr lang="ru-RU" smtClean="0"/>
              <a:t>25.09.2023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0B00EC-DA8D-4540-93E0-1FFBDE799D29}" type="slidenum">
              <a:rPr lang="ru-RU" smtClean="0"/>
              <a:t>‹#›</a:t>
            </a:fld>
            <a:endParaRPr lang="ru-RU"/>
          </a:p>
        </p:txBody>
      </p:sp>
    </p:spTree>
    <p:extLst>
      <p:ext uri="{BB962C8B-B14F-4D97-AF65-F5344CB8AC3E}">
        <p14:creationId xmlns:p14="http://schemas.microsoft.com/office/powerpoint/2010/main" val="3254797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34EAE49-BFD8-4687-8CBF-85F2B2E98F39}" type="datetimeFigureOut">
              <a:rPr lang="ru-RU" smtClean="0"/>
              <a:t>25.09.2023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0B00EC-DA8D-4540-93E0-1FFBDE799D29}" type="slidenum">
              <a:rPr lang="ru-RU" smtClean="0"/>
              <a:t>‹#›</a:t>
            </a:fld>
            <a:endParaRPr lang="ru-RU"/>
          </a:p>
        </p:txBody>
      </p:sp>
    </p:spTree>
    <p:extLst>
      <p:ext uri="{BB962C8B-B14F-4D97-AF65-F5344CB8AC3E}">
        <p14:creationId xmlns:p14="http://schemas.microsoft.com/office/powerpoint/2010/main" val="3096719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34EAE49-BFD8-4687-8CBF-85F2B2E98F39}" type="datetimeFigureOut">
              <a:rPr lang="ru-RU" smtClean="0"/>
              <a:t>25.09.2023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70B00EC-DA8D-4540-93E0-1FFBDE799D29}" type="slidenum">
              <a:rPr lang="ru-RU" smtClean="0"/>
              <a:t>‹#›</a:t>
            </a:fld>
            <a:endParaRPr lang="ru-RU"/>
          </a:p>
        </p:txBody>
      </p:sp>
    </p:spTree>
    <p:extLst>
      <p:ext uri="{BB962C8B-B14F-4D97-AF65-F5344CB8AC3E}">
        <p14:creationId xmlns:p14="http://schemas.microsoft.com/office/powerpoint/2010/main" val="1235928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34EAE49-BFD8-4687-8CBF-85F2B2E98F39}" type="datetimeFigureOut">
              <a:rPr lang="ru-RU" smtClean="0"/>
              <a:t>25.09.2023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70B00EC-DA8D-4540-93E0-1FFBDE799D29}" type="slidenum">
              <a:rPr lang="ru-RU" smtClean="0"/>
              <a:t>‹#›</a:t>
            </a:fld>
            <a:endParaRPr lang="ru-RU"/>
          </a:p>
        </p:txBody>
      </p:sp>
    </p:spTree>
    <p:extLst>
      <p:ext uri="{BB962C8B-B14F-4D97-AF65-F5344CB8AC3E}">
        <p14:creationId xmlns:p14="http://schemas.microsoft.com/office/powerpoint/2010/main" val="1084325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34EAE49-BFD8-4687-8CBF-85F2B2E98F39}" type="datetimeFigureOut">
              <a:rPr lang="ru-RU" smtClean="0"/>
              <a:t>25.09.2023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70B00EC-DA8D-4540-93E0-1FFBDE799D29}" type="slidenum">
              <a:rPr lang="ru-RU" smtClean="0"/>
              <a:t>‹#›</a:t>
            </a:fld>
            <a:endParaRPr lang="ru-RU"/>
          </a:p>
        </p:txBody>
      </p:sp>
    </p:spTree>
    <p:extLst>
      <p:ext uri="{BB962C8B-B14F-4D97-AF65-F5344CB8AC3E}">
        <p14:creationId xmlns:p14="http://schemas.microsoft.com/office/powerpoint/2010/main" val="2510626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34EAE49-BFD8-4687-8CBF-85F2B2E98F39}" type="datetimeFigureOut">
              <a:rPr lang="ru-RU" smtClean="0"/>
              <a:t>25.09.2023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0B00EC-DA8D-4540-93E0-1FFBDE799D29}" type="slidenum">
              <a:rPr lang="ru-RU" smtClean="0"/>
              <a:t>‹#›</a:t>
            </a:fld>
            <a:endParaRPr lang="ru-RU"/>
          </a:p>
        </p:txBody>
      </p:sp>
    </p:spTree>
    <p:extLst>
      <p:ext uri="{BB962C8B-B14F-4D97-AF65-F5344CB8AC3E}">
        <p14:creationId xmlns:p14="http://schemas.microsoft.com/office/powerpoint/2010/main" val="342193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34EAE49-BFD8-4687-8CBF-85F2B2E98F39}" type="datetimeFigureOut">
              <a:rPr lang="ru-RU" smtClean="0"/>
              <a:t>25.09.2023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0B00EC-DA8D-4540-93E0-1FFBDE799D29}" type="slidenum">
              <a:rPr lang="ru-RU" smtClean="0"/>
              <a:t>‹#›</a:t>
            </a:fld>
            <a:endParaRPr lang="ru-RU"/>
          </a:p>
        </p:txBody>
      </p:sp>
    </p:spTree>
    <p:extLst>
      <p:ext uri="{BB962C8B-B14F-4D97-AF65-F5344CB8AC3E}">
        <p14:creationId xmlns:p14="http://schemas.microsoft.com/office/powerpoint/2010/main" val="3618134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34EAE49-BFD8-4687-8CBF-85F2B2E98F39}" type="datetimeFigureOut">
              <a:rPr lang="ru-RU" smtClean="0"/>
              <a:t>25.09.2023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0B00EC-DA8D-4540-93E0-1FFBDE799D29}" type="slidenum">
              <a:rPr lang="ru-RU" smtClean="0"/>
              <a:t>‹#›</a:t>
            </a:fld>
            <a:endParaRPr lang="ru-RU"/>
          </a:p>
        </p:txBody>
      </p:sp>
    </p:spTree>
    <p:extLst>
      <p:ext uri="{BB962C8B-B14F-4D97-AF65-F5344CB8AC3E}">
        <p14:creationId xmlns:p14="http://schemas.microsoft.com/office/powerpoint/2010/main" val="1748732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34EAE49-BFD8-4687-8CBF-85F2B2E98F39}" type="datetimeFigureOut">
              <a:rPr lang="ru-RU" smtClean="0"/>
              <a:t>25.09.2023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0B00EC-DA8D-4540-93E0-1FFBDE799D29}" type="slidenum">
              <a:rPr lang="ru-RU" smtClean="0"/>
              <a:t>‹#›</a:t>
            </a:fld>
            <a:endParaRPr lang="ru-RU"/>
          </a:p>
        </p:txBody>
      </p:sp>
    </p:spTree>
    <p:extLst>
      <p:ext uri="{BB962C8B-B14F-4D97-AF65-F5344CB8AC3E}">
        <p14:creationId xmlns:p14="http://schemas.microsoft.com/office/powerpoint/2010/main" val="547008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4EAE49-BFD8-4687-8CBF-85F2B2E98F39}" type="datetimeFigureOut">
              <a:rPr lang="ru-RU" smtClean="0"/>
              <a:t>25.09.2023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0B00EC-DA8D-4540-93E0-1FFBDE799D29}" type="slidenum">
              <a:rPr lang="ru-RU" smtClean="0"/>
              <a:t>‹#›</a:t>
            </a:fld>
            <a:endParaRPr lang="ru-RU"/>
          </a:p>
        </p:txBody>
      </p:sp>
    </p:spTree>
    <p:extLst>
      <p:ext uri="{BB962C8B-B14F-4D97-AF65-F5344CB8AC3E}">
        <p14:creationId xmlns:p14="http://schemas.microsoft.com/office/powerpoint/2010/main" val="4158700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12504" y="2276872"/>
            <a:ext cx="4572000" cy="1307537"/>
          </a:xfrm>
          <a:prstGeom prst="rect">
            <a:avLst/>
          </a:prstGeom>
        </p:spPr>
        <p:txBody>
          <a:bodyPr>
            <a:spAutoFit/>
          </a:bodyPr>
          <a:lstStyle/>
          <a:p>
            <a:pPr algn="ctr">
              <a:lnSpc>
                <a:spcPct val="150000"/>
              </a:lnSpc>
            </a:pPr>
            <a:r>
              <a:rPr lang="ru-RU" sz="2800" b="1" dirty="0" smtClean="0">
                <a:solidFill>
                  <a:schemeClr val="tx1"/>
                </a:solidFill>
                <a:latin typeface="Times New Roman" pitchFamily="18" charset="0"/>
                <a:cs typeface="Times New Roman" pitchFamily="18" charset="0"/>
              </a:rPr>
              <a:t>ПРАКТИЧНЕ ЗАНЯТТЯ </a:t>
            </a:r>
          </a:p>
          <a:p>
            <a:pPr algn="ctr">
              <a:lnSpc>
                <a:spcPct val="150000"/>
              </a:lnSpc>
            </a:pPr>
            <a:r>
              <a:rPr lang="uk-UA" sz="2800" b="1" dirty="0" smtClean="0">
                <a:latin typeface="Times New Roman" pitchFamily="18" charset="0"/>
                <a:cs typeface="Times New Roman" pitchFamily="18" charset="0"/>
              </a:rPr>
              <a:t>«НАБУТІ ВАДИ СЕРЦЯ»</a:t>
            </a:r>
            <a:endParaRPr lang="ru-RU" sz="2800" b="1" dirty="0" smtClean="0">
              <a:solidFill>
                <a:schemeClr val="tx1"/>
              </a:solidFill>
              <a:latin typeface="Times New Roman" pitchFamily="18" charset="0"/>
              <a:cs typeface="Times New Roman" pitchFamily="18" charset="0"/>
            </a:endParaRPr>
          </a:p>
        </p:txBody>
      </p:sp>
      <p:sp>
        <p:nvSpPr>
          <p:cNvPr id="4" name="Заголовок 1"/>
          <p:cNvSpPr txBox="1">
            <a:spLocks/>
          </p:cNvSpPr>
          <p:nvPr/>
        </p:nvSpPr>
        <p:spPr>
          <a:xfrm>
            <a:off x="612304" y="476672"/>
            <a:ext cx="7772400" cy="864096"/>
          </a:xfrm>
          <a:prstGeom prst="rect">
            <a:avLst/>
          </a:prstGeom>
        </p:spPr>
        <p:txBody>
          <a:bodyPr>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uk-UA" sz="2000" b="1" dirty="0" smtClean="0">
                <a:latin typeface="Times New Roman" pitchFamily="18" charset="0"/>
                <a:cs typeface="Times New Roman" pitchFamily="18" charset="0"/>
              </a:rPr>
              <a:t>Одеський національний медичний університет</a:t>
            </a:r>
            <a:br>
              <a:rPr lang="uk-UA" sz="2000" b="1" dirty="0" smtClean="0">
                <a:latin typeface="Times New Roman" pitchFamily="18" charset="0"/>
                <a:cs typeface="Times New Roman" pitchFamily="18" charset="0"/>
              </a:rPr>
            </a:br>
            <a:r>
              <a:rPr lang="uk-UA" sz="2000" b="1" dirty="0" smtClean="0">
                <a:latin typeface="Times New Roman" pitchFamily="18" charset="0"/>
                <a:cs typeface="Times New Roman" pitchFamily="18" charset="0"/>
              </a:rPr>
              <a:t>Кафедра внутрішньої медицини № 1</a:t>
            </a:r>
            <a:endParaRPr lang="ru-RU" sz="2000" dirty="0"/>
          </a:p>
        </p:txBody>
      </p:sp>
    </p:spTree>
    <p:extLst>
      <p:ext uri="{BB962C8B-B14F-4D97-AF65-F5344CB8AC3E}">
        <p14:creationId xmlns:p14="http://schemas.microsoft.com/office/powerpoint/2010/main" val="3369715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7776864" cy="1692771"/>
          </a:xfrm>
          <a:prstGeom prst="rect">
            <a:avLst/>
          </a:prstGeom>
        </p:spPr>
        <p:txBody>
          <a:bodyPr wrap="square">
            <a:spAutoFit/>
          </a:bodyPr>
          <a:lstStyle/>
          <a:p>
            <a:r>
              <a:rPr lang="ru-RU" sz="1600"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Серце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чотири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клапани</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аортальний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трикуспідаль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ний</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легеневий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Подібно</a:t>
            </a:r>
            <a:r>
              <a:rPr lang="ru-RU" dirty="0" smtClean="0">
                <a:latin typeface="Times New Roman" pitchFamily="18" charset="0"/>
                <a:cs typeface="Times New Roman" pitchFamily="18" charset="0"/>
              </a:rPr>
              <a:t> водопроводному крану, </a:t>
            </a:r>
            <a:r>
              <a:rPr lang="ru-RU" dirty="0" err="1" smtClean="0">
                <a:latin typeface="Times New Roman" pitchFamily="18" charset="0"/>
                <a:cs typeface="Times New Roman" pitchFamily="18" charset="0"/>
              </a:rPr>
              <a:t>клапани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серця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відкрива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ються</a:t>
            </a:r>
            <a:r>
              <a:rPr lang="ru-RU" dirty="0" smtClean="0">
                <a:latin typeface="Times New Roman" pitchFamily="18" charset="0"/>
                <a:cs typeface="Times New Roman" pitchFamily="18" charset="0"/>
              </a:rPr>
              <a:t> для того, </a:t>
            </a:r>
            <a:r>
              <a:rPr lang="ru-RU" dirty="0" err="1" smtClean="0">
                <a:latin typeface="Times New Roman" pitchFamily="18" charset="0"/>
                <a:cs typeface="Times New Roman" pitchFamily="18" charset="0"/>
              </a:rPr>
              <a:t>щоб</a:t>
            </a:r>
            <a:r>
              <a:rPr lang="ru-RU" dirty="0" smtClean="0">
                <a:latin typeface="Times New Roman" pitchFamily="18" charset="0"/>
                <a:cs typeface="Times New Roman" pitchFamily="18" charset="0"/>
              </a:rPr>
              <a:t> кров </a:t>
            </a:r>
            <a:r>
              <a:rPr lang="ru-RU" dirty="0" err="1" smtClean="0">
                <a:latin typeface="Times New Roman" pitchFamily="18" charset="0"/>
                <a:cs typeface="Times New Roman" pitchFamily="18" charset="0"/>
              </a:rPr>
              <a:t>перекачувалась</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потрібному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напрямку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далі</a:t>
            </a:r>
            <a:r>
              <a:rPr lang="ru-RU" dirty="0" smtClean="0">
                <a:latin typeface="Times New Roman" pitchFamily="18" charset="0"/>
                <a:cs typeface="Times New Roman" pitchFamily="18" charset="0"/>
              </a:rPr>
              <a:t> по </a:t>
            </a:r>
            <a:r>
              <a:rPr lang="ru-RU" dirty="0" err="1" smtClean="0">
                <a:latin typeface="Times New Roman" pitchFamily="18" charset="0"/>
                <a:cs typeface="Times New Roman" pitchFamily="18" charset="0"/>
              </a:rPr>
              <a:t>судинам</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закриваються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щоб</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запобігти</a:t>
            </a:r>
            <a:r>
              <a:rPr lang="ru-RU" dirty="0" smtClean="0">
                <a:latin typeface="Times New Roman" pitchFamily="18" charset="0"/>
                <a:cs typeface="Times New Roman" pitchFamily="18" charset="0"/>
              </a:rPr>
              <a:t> потоку </a:t>
            </a:r>
            <a:r>
              <a:rPr lang="ru-RU" dirty="0" err="1" smtClean="0">
                <a:latin typeface="Times New Roman" pitchFamily="18" charset="0"/>
                <a:cs typeface="Times New Roman" pitchFamily="18" charset="0"/>
              </a:rPr>
              <a:t>крові</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зворотному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напрямку</a:t>
            </a:r>
            <a:r>
              <a:rPr lang="ru-RU" dirty="0" smtClean="0">
                <a:latin typeface="Times New Roman" pitchFamily="18" charset="0"/>
                <a:cs typeface="Times New Roman" pitchFamily="18" charset="0"/>
              </a:rPr>
              <a:t>.</a:t>
            </a:r>
          </a:p>
          <a:p>
            <a:endParaRPr lang="uk-UA" sz="1600" dirty="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844824"/>
            <a:ext cx="7344816"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0119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f2.ppt-online.org/files2/slide/c/cLx6hKtdMsjrYGm13FgEJ9iDQNlyPvBf4S2W8zT5I/slid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424936" cy="6336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337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Описание: http://intranet.tdmu.edu.ua/www/tables/011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332656"/>
            <a:ext cx="5806033" cy="6011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218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51520" y="-282895"/>
            <a:ext cx="8424936"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600" b="1" i="0" u="none" strike="noStrike" cap="none" normalizeH="0" baseline="0" dirty="0" smtClean="0">
                <a:ln>
                  <a:noFill/>
                </a:ln>
                <a:solidFill>
                  <a:schemeClr val="tx1"/>
                </a:solidFill>
                <a:effectLst/>
                <a:latin typeface="Times New Roman" pitchFamily="18" charset="0"/>
                <a:cs typeface="Times New Roman" pitchFamily="18" charset="0"/>
              </a:rPr>
              <a:t>МІТРАЛЬНИЙ СТЕНОЗ</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це звуження лівого </a:t>
            </a:r>
            <a:r>
              <a:rPr kumimoji="0" lang="uk-UA" sz="1600" b="0" i="0" u="none" strike="noStrike" cap="none" normalizeH="0" baseline="0" dirty="0" err="1" smtClean="0">
                <a:ln>
                  <a:noFill/>
                </a:ln>
                <a:solidFill>
                  <a:schemeClr val="tx1"/>
                </a:solidFill>
                <a:effectLst/>
                <a:latin typeface="Times New Roman" pitchFamily="18" charset="0"/>
                <a:cs typeface="Times New Roman" pitchFamily="18" charset="0"/>
              </a:rPr>
              <a:t>атріовентрикулярного</a:t>
            </a: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отвору, яке призводить до утруднення спорожнення лівого передсердя і збільшення градієнта </a:t>
            </a:r>
            <a:r>
              <a:rPr kumimoji="0" lang="uk-UA" sz="1600" b="0" i="0" u="none" strike="noStrike" cap="none" normalizeH="0" baseline="0" dirty="0" err="1" smtClean="0">
                <a:ln>
                  <a:noFill/>
                </a:ln>
                <a:solidFill>
                  <a:schemeClr val="tx1"/>
                </a:solidFill>
                <a:effectLst/>
                <a:latin typeface="Times New Roman" pitchFamily="18" charset="0"/>
                <a:cs typeface="Times New Roman" pitchFamily="18" charset="0"/>
              </a:rPr>
              <a:t>діастолічного</a:t>
            </a: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тиску між ЛП і лівим шлуночком.</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Найбільша</a:t>
            </a:r>
            <a:r>
              <a:rPr lang="ru-RU" sz="1600" dirty="0" smtClean="0">
                <a:latin typeface="Times New Roman" pitchFamily="18" charset="0"/>
                <a:cs typeface="Times New Roman" pitchFamily="18" charset="0"/>
              </a:rPr>
              <a:t> за частотою </a:t>
            </a:r>
            <a:r>
              <a:rPr lang="ru-RU" sz="1600" dirty="0" err="1" smtClean="0">
                <a:latin typeface="Times New Roman" pitchFamily="18" charset="0"/>
                <a:cs typeface="Times New Roman" pitchFamily="18" charset="0"/>
              </a:rPr>
              <a:t>ревматична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вада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серця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виникає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внаслідок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тривалого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перебігу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ревма</a:t>
            </a:r>
            <a:r>
              <a:rPr lang="ru-RU" sz="1600" dirty="0" err="1">
                <a:latin typeface="Times New Roman" pitchFamily="18" charset="0"/>
                <a:cs typeface="Times New Roman" pitchFamily="18" charset="0"/>
              </a:rPr>
              <a:t>-</a:t>
            </a:r>
            <a:r>
              <a:rPr lang="ru-RU" sz="1600" dirty="0" err="1" smtClean="0">
                <a:latin typeface="Times New Roman" pitchFamily="18" charset="0"/>
                <a:cs typeface="Times New Roman" pitchFamily="18" charset="0"/>
              </a:rPr>
              <a:t>тичного</a:t>
            </a:r>
            <a:r>
              <a:rPr lang="ru-RU" sz="1600" dirty="0" smtClean="0">
                <a:latin typeface="Times New Roman" pitchFamily="18" charset="0"/>
                <a:cs typeface="Times New Roman" pitchFamily="18" charset="0"/>
              </a:rPr>
              <a:t> кардиту. Вада </a:t>
            </a:r>
            <a:r>
              <a:rPr lang="ru-RU" sz="1600" dirty="0" err="1" smtClean="0">
                <a:latin typeface="Times New Roman" pitchFamily="18" charset="0"/>
                <a:cs typeface="Times New Roman" pitchFamily="18" charset="0"/>
              </a:rPr>
              <a:t>звичайно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формується</a:t>
            </a:r>
            <a:r>
              <a:rPr lang="ru-RU" sz="1600" dirty="0" smtClean="0">
                <a:latin typeface="Times New Roman" pitchFamily="18" charset="0"/>
                <a:cs typeface="Times New Roman" pitchFamily="18" charset="0"/>
              </a:rPr>
              <a:t> у молодому </a:t>
            </a:r>
            <a:r>
              <a:rPr lang="ru-RU" sz="1600" dirty="0" err="1" smtClean="0">
                <a:latin typeface="Times New Roman" pitchFamily="18" charset="0"/>
                <a:cs typeface="Times New Roman" pitchFamily="18" charset="0"/>
              </a:rPr>
              <a:t>віці</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частіше</a:t>
            </a:r>
            <a:r>
              <a:rPr lang="ru-RU" sz="1600" dirty="0" smtClean="0">
                <a:latin typeface="Times New Roman" pitchFamily="18" charset="0"/>
                <a:cs typeface="Times New Roman" pitchFamily="18" charset="0"/>
              </a:rPr>
              <a:t> (80%) у </a:t>
            </a:r>
            <a:r>
              <a:rPr lang="ru-RU" sz="1600" dirty="0" err="1" smtClean="0">
                <a:latin typeface="Times New Roman" pitchFamily="18" charset="0"/>
                <a:cs typeface="Times New Roman" pitchFamily="18" charset="0"/>
              </a:rPr>
              <a:t>жінок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Рідко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звуження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отвору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може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виникати</a:t>
            </a:r>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карциноїдному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синдромі</a:t>
            </a:r>
            <a:r>
              <a:rPr lang="ru-RU" sz="1600" dirty="0" smtClean="0">
                <a:latin typeface="Times New Roman" pitchFamily="18" charset="0"/>
                <a:cs typeface="Times New Roman" pitchFamily="18" charset="0"/>
              </a:rPr>
              <a:t>, системному </a:t>
            </a:r>
            <a:r>
              <a:rPr lang="ru-RU" sz="1600" dirty="0" err="1" smtClean="0">
                <a:latin typeface="Times New Roman" pitchFamily="18" charset="0"/>
                <a:cs typeface="Times New Roman" pitchFamily="18" charset="0"/>
              </a:rPr>
              <a:t>червоному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вовчаку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ревматоїдному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артриті</a:t>
            </a:r>
            <a:r>
              <a:rPr lang="ru-RU" sz="1600" dirty="0" smtClean="0">
                <a:latin typeface="Times New Roman" pitchFamily="18" charset="0"/>
                <a:cs typeface="Times New Roman" pitchFamily="18" charset="0"/>
              </a:rPr>
              <a:t>, у 13% </a:t>
            </a:r>
            <a:r>
              <a:rPr lang="ru-RU" sz="1600" dirty="0" err="1" smtClean="0">
                <a:latin typeface="Times New Roman" pitchFamily="18" charset="0"/>
                <a:cs typeface="Times New Roman" pitchFamily="18" charset="0"/>
              </a:rPr>
              <a:t>випадків</a:t>
            </a:r>
            <a:r>
              <a:rPr lang="ru-RU" sz="1600" dirty="0" smtClean="0">
                <a:latin typeface="Times New Roman" pitchFamily="18" charset="0"/>
                <a:cs typeface="Times New Roman" pitchFamily="18" charset="0"/>
              </a:rPr>
              <a:t> причиною є </a:t>
            </a:r>
            <a:r>
              <a:rPr lang="ru-RU" sz="1600" dirty="0" err="1" smtClean="0">
                <a:latin typeface="Times New Roman" pitchFamily="18" charset="0"/>
                <a:cs typeface="Times New Roman" pitchFamily="18" charset="0"/>
              </a:rPr>
              <a:t>дегенеративні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зміни</a:t>
            </a:r>
            <a:r>
              <a:rPr lang="ru-RU" sz="1600" dirty="0" smtClean="0">
                <a:latin typeface="Times New Roman" pitchFamily="18" charset="0"/>
                <a:cs typeface="Times New Roman" pitchFamily="18" charset="0"/>
              </a:rPr>
              <a:t> клапана.</a:t>
            </a:r>
          </a:p>
          <a:p>
            <a:endParaRPr lang="ru-RU" sz="1600" dirty="0" smtClean="0">
              <a:latin typeface="Times New Roman" pitchFamily="18" charset="0"/>
              <a:cs typeface="Times New Roman" pitchFamily="18" charset="0"/>
            </a:endParaRPr>
          </a:p>
          <a:p>
            <a:endParaRPr lang="ru-RU" sz="1600" dirty="0" smtClean="0">
              <a:latin typeface="Times New Roman" pitchFamily="18" charset="0"/>
              <a:cs typeface="Times New Roman" pitchFamily="18" charset="0"/>
            </a:endParaRPr>
          </a:p>
          <a:p>
            <a:r>
              <a:rPr lang="ru-RU" sz="1600" b="1" dirty="0" smtClean="0">
                <a:latin typeface="Times New Roman" pitchFamily="18" charset="0"/>
                <a:cs typeface="Times New Roman" pitchFamily="18" charset="0"/>
              </a:rPr>
              <a:t>Класифікація</a:t>
            </a:r>
          </a:p>
          <a:p>
            <a:r>
              <a:rPr lang="ru-RU" sz="1600" dirty="0" smtClean="0">
                <a:latin typeface="Times New Roman" pitchFamily="18" charset="0"/>
                <a:cs typeface="Times New Roman" pitchFamily="18" charset="0"/>
              </a:rPr>
              <a:t>За </a:t>
            </a:r>
            <a:r>
              <a:rPr lang="ru-RU" sz="1600" dirty="0" err="1" smtClean="0">
                <a:latin typeface="Times New Roman" pitchFamily="18" charset="0"/>
                <a:cs typeface="Times New Roman" pitchFamily="18" charset="0"/>
              </a:rPr>
              <a:t>ступенем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тяжкості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виділяють</a:t>
            </a:r>
            <a:endParaRPr lang="ru-RU" sz="1600" dirty="0" smtClean="0">
              <a:latin typeface="Times New Roman" pitchFamily="18" charset="0"/>
              <a:cs typeface="Times New Roman" pitchFamily="18" charset="0"/>
            </a:endParaRPr>
          </a:p>
          <a:p>
            <a:pPr marL="285750" indent="-285750">
              <a:buFontTx/>
              <a:buChar char="-"/>
            </a:pPr>
            <a:r>
              <a:rPr lang="ru-RU" sz="1600" dirty="0" err="1" smtClean="0">
                <a:latin typeface="Times New Roman" pitchFamily="18" charset="0"/>
                <a:cs typeface="Times New Roman" pitchFamily="18" charset="0"/>
              </a:rPr>
              <a:t>незначний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мітральний</a:t>
            </a:r>
            <a:r>
              <a:rPr lang="ru-RU" sz="1600" dirty="0" smtClean="0">
                <a:latin typeface="Times New Roman" pitchFamily="18" charset="0"/>
                <a:cs typeface="Times New Roman" pitchFamily="18" charset="0"/>
              </a:rPr>
              <a:t> стеноз (</a:t>
            </a:r>
            <a:r>
              <a:rPr lang="ru-RU" sz="1600" dirty="0" err="1" smtClean="0">
                <a:latin typeface="Times New Roman" pitchFamily="18" charset="0"/>
                <a:cs typeface="Times New Roman" pitchFamily="18" charset="0"/>
              </a:rPr>
              <a:t>максимальний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градієнт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тиску</a:t>
            </a:r>
            <a:r>
              <a:rPr lang="ru-RU" sz="1600" dirty="0" smtClean="0">
                <a:latin typeface="Times New Roman" pitchFamily="18" charset="0"/>
                <a:cs typeface="Times New Roman" pitchFamily="18" charset="0"/>
              </a:rPr>
              <a:t> 7–11 мм рт. ст., </a:t>
            </a:r>
            <a:r>
              <a:rPr lang="ru-RU" sz="1600" dirty="0" err="1" smtClean="0">
                <a:latin typeface="Times New Roman" pitchFamily="18" charset="0"/>
                <a:cs typeface="Times New Roman" pitchFamily="18" charset="0"/>
              </a:rPr>
              <a:t>площа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отвору</a:t>
            </a:r>
            <a:r>
              <a:rPr lang="ru-RU" sz="1600" dirty="0" smtClean="0">
                <a:latin typeface="Times New Roman" pitchFamily="18" charset="0"/>
                <a:cs typeface="Times New Roman" pitchFamily="18" charset="0"/>
              </a:rPr>
              <a:t> &gt;2 см2), </a:t>
            </a:r>
          </a:p>
          <a:p>
            <a:pPr marL="285750" indent="-285750">
              <a:buFontTx/>
              <a:buChar char="-"/>
            </a:pPr>
            <a:r>
              <a:rPr lang="ru-RU" sz="1600" dirty="0" err="1" smtClean="0">
                <a:latin typeface="Times New Roman" pitchFamily="18" charset="0"/>
                <a:cs typeface="Times New Roman" pitchFamily="18" charset="0"/>
              </a:rPr>
              <a:t>помірний</a:t>
            </a:r>
            <a:r>
              <a:rPr lang="ru-RU" sz="1600" dirty="0" smtClean="0">
                <a:latin typeface="Times New Roman" pitchFamily="18" charset="0"/>
                <a:cs typeface="Times New Roman" pitchFamily="18" charset="0"/>
              </a:rPr>
              <a:t> стеноз (</a:t>
            </a:r>
            <a:r>
              <a:rPr lang="ru-RU" sz="1600" dirty="0" err="1" smtClean="0">
                <a:latin typeface="Times New Roman" pitchFamily="18" charset="0"/>
                <a:cs typeface="Times New Roman" pitchFamily="18" charset="0"/>
              </a:rPr>
              <a:t>максимальний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градієнт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тиску</a:t>
            </a:r>
            <a:r>
              <a:rPr lang="ru-RU" sz="1600" dirty="0" smtClean="0">
                <a:latin typeface="Times New Roman" pitchFamily="18" charset="0"/>
                <a:cs typeface="Times New Roman" pitchFamily="18" charset="0"/>
              </a:rPr>
              <a:t> 12–20 мм рт. ст., </a:t>
            </a:r>
            <a:r>
              <a:rPr lang="ru-RU" sz="1600" dirty="0" err="1" smtClean="0">
                <a:latin typeface="Times New Roman" pitchFamily="18" charset="0"/>
                <a:cs typeface="Times New Roman" pitchFamily="18" charset="0"/>
              </a:rPr>
              <a:t>площа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отвору</a:t>
            </a:r>
            <a:r>
              <a:rPr lang="ru-RU" sz="1600" dirty="0" smtClean="0">
                <a:latin typeface="Times New Roman" pitchFamily="18" charset="0"/>
                <a:cs typeface="Times New Roman" pitchFamily="18" charset="0"/>
              </a:rPr>
              <a:t> 2–1 см2), </a:t>
            </a:r>
          </a:p>
          <a:p>
            <a:pPr marL="285750" indent="-285750">
              <a:buFontTx/>
              <a:buChar char="-"/>
            </a:pPr>
            <a:r>
              <a:rPr lang="ru-RU" sz="1600" dirty="0" err="1" smtClean="0">
                <a:latin typeface="Times New Roman" pitchFamily="18" charset="0"/>
                <a:cs typeface="Times New Roman" pitchFamily="18" charset="0"/>
              </a:rPr>
              <a:t>значний</a:t>
            </a:r>
            <a:r>
              <a:rPr lang="ru-RU" sz="1600" dirty="0" smtClean="0">
                <a:latin typeface="Times New Roman" pitchFamily="18" charset="0"/>
                <a:cs typeface="Times New Roman" pitchFamily="18" charset="0"/>
              </a:rPr>
              <a:t> стеноз (</a:t>
            </a:r>
            <a:r>
              <a:rPr lang="ru-RU" sz="1600" dirty="0" err="1" smtClean="0">
                <a:latin typeface="Times New Roman" pitchFamily="18" charset="0"/>
                <a:cs typeface="Times New Roman" pitchFamily="18" charset="0"/>
              </a:rPr>
              <a:t>максимальний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градієнт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тиску</a:t>
            </a:r>
            <a:r>
              <a:rPr lang="ru-RU" sz="1600" dirty="0" smtClean="0">
                <a:latin typeface="Times New Roman" pitchFamily="18" charset="0"/>
                <a:cs typeface="Times New Roman" pitchFamily="18" charset="0"/>
              </a:rPr>
              <a:t> &gt;20 мм рт. ст., </a:t>
            </a:r>
            <a:r>
              <a:rPr lang="ru-RU" sz="1600" dirty="0" err="1" smtClean="0">
                <a:latin typeface="Times New Roman" pitchFamily="18" charset="0"/>
                <a:cs typeface="Times New Roman" pitchFamily="18" charset="0"/>
              </a:rPr>
              <a:t>площа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отвору</a:t>
            </a:r>
            <a:r>
              <a:rPr lang="ru-RU" sz="1600" dirty="0" smtClean="0">
                <a:latin typeface="Times New Roman" pitchFamily="18" charset="0"/>
                <a:cs typeface="Times New Roman" pitchFamily="18" charset="0"/>
              </a:rPr>
              <a:t> &lt;1 см2).</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228566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95536" y="353562"/>
            <a:ext cx="8352928"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«Критична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площа</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при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якій</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починаються</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помітні</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гемодинамічні</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розлади</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становить 1–1,5 см2.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Опір</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кровотоку,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створюваний</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звуженим</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мітральним</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отвором</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(«перший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бар̓єр</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запускає</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в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хід</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компенсаторні</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механізми</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що</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забезпечують</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достатню</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продуктивність</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серця</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ерез</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підвищення</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градієнта</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тиску</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між</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лівим</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передсердям</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і ЛШ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компенсаторно</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зростає</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тиск</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у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лівому</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передсерді</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міокард</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передсердя</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гіпертрофується</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порожнина</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його</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розширюється</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Коли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тиск</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у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лівому</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передсерді</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вище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певного</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рівня</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виникає</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рефлекторне</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звуження</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дрібних</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ЛА на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прекапілярному</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рівні</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другий</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бар̓єр</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 рефлекс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Китаєва</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що</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попереджає</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переповнення</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кров̓ ю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капілярної</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мережі</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легень</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Високий</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тиск</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у ЛА (до 80 мм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рт.ст</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і вище)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призводить</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до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компенсаторної</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гіпертрофії</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а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потім</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і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дилатації</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ПШ, у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ньому</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підвищується</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діастолічний</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тиск</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виникає</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правошлуночкова</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недостатність</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і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відносна</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недостатність</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тристулкового</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клапана.</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a:t>
            </a:r>
          </a:p>
        </p:txBody>
      </p:sp>
      <p:pic>
        <p:nvPicPr>
          <p:cNvPr id="5122" name="Picture 2" descr="https://compendium.com.ua/wp/wp-content/uploads/2019/06/030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429000"/>
            <a:ext cx="3776464" cy="309634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3400673"/>
            <a:ext cx="2965519" cy="3100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846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8352928" cy="5755422"/>
          </a:xfrm>
          <a:prstGeom prst="rect">
            <a:avLst/>
          </a:prstGeom>
        </p:spPr>
        <p:txBody>
          <a:bodyPr wrap="square">
            <a:spAutoFit/>
          </a:bodyPr>
          <a:lstStyle/>
          <a:p>
            <a:r>
              <a:rPr lang="ru-RU" sz="1600" b="1" dirty="0" err="1" smtClean="0">
                <a:latin typeface="Times New Roman" pitchFamily="18" charset="0"/>
                <a:cs typeface="Times New Roman" pitchFamily="18" charset="0"/>
              </a:rPr>
              <a:t>Клінічна</a:t>
            </a:r>
            <a:r>
              <a:rPr lang="ru-RU" sz="1600" b="1" dirty="0" smtClean="0">
                <a:latin typeface="Times New Roman" pitchFamily="18" charset="0"/>
                <a:cs typeface="Times New Roman" pitchFamily="18" charset="0"/>
              </a:rPr>
              <a:t> картина</a:t>
            </a:r>
          </a:p>
          <a:p>
            <a:r>
              <a:rPr lang="ru-RU" sz="1600" dirty="0" err="1" smtClean="0">
                <a:latin typeface="Times New Roman" pitchFamily="18" charset="0"/>
                <a:cs typeface="Times New Roman" pitchFamily="18" charset="0"/>
              </a:rPr>
              <a:t>Залежить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стадії</a:t>
            </a:r>
            <a:r>
              <a:rPr lang="ru-RU" sz="1600" dirty="0" smtClean="0">
                <a:latin typeface="Times New Roman" pitchFamily="18" charset="0"/>
                <a:cs typeface="Times New Roman" pitchFamily="18" charset="0"/>
              </a:rPr>
              <a:t> захворювання, стану </a:t>
            </a:r>
            <a:r>
              <a:rPr lang="ru-RU" sz="1600" dirty="0" err="1" smtClean="0">
                <a:latin typeface="Times New Roman" pitchFamily="18" charset="0"/>
                <a:cs typeface="Times New Roman" pitchFamily="18" charset="0"/>
              </a:rPr>
              <a:t>компенсації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кровообігу</a:t>
            </a:r>
            <a:r>
              <a:rPr lang="ru-RU" sz="1600" dirty="0" smtClean="0">
                <a:latin typeface="Times New Roman" pitchFamily="18" charset="0"/>
                <a:cs typeface="Times New Roman" pitchFamily="18" charset="0"/>
              </a:rPr>
              <a:t>. </a:t>
            </a:r>
          </a:p>
          <a:p>
            <a:r>
              <a:rPr lang="ru-RU" sz="1600" dirty="0" smtClean="0">
                <a:latin typeface="Times New Roman" pitchFamily="18" charset="0"/>
                <a:cs typeface="Times New Roman" pitchFamily="18" charset="0"/>
              </a:rPr>
              <a:t>	Вада </a:t>
            </a:r>
            <a:r>
              <a:rPr lang="ru-RU" sz="1600" dirty="0" err="1" smtClean="0">
                <a:latin typeface="Times New Roman" pitchFamily="18" charset="0"/>
                <a:cs typeface="Times New Roman" pitchFamily="18" charset="0"/>
              </a:rPr>
              <a:t>звичайно</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стані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спокою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клінічно</a:t>
            </a:r>
            <a:r>
              <a:rPr lang="ru-RU" sz="1600" dirty="0" smtClean="0">
                <a:latin typeface="Times New Roman" pitchFamily="18" charset="0"/>
                <a:cs typeface="Times New Roman" pitchFamily="18" charset="0"/>
              </a:rPr>
              <a:t> не </a:t>
            </a:r>
            <a:r>
              <a:rPr lang="ru-RU" sz="1600" dirty="0" err="1" smtClean="0">
                <a:latin typeface="Times New Roman" pitchFamily="18" charset="0"/>
                <a:cs typeface="Times New Roman" pitchFamily="18" charset="0"/>
              </a:rPr>
              <a:t>проявляється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якщо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площа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отвору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перевищує</a:t>
            </a:r>
            <a:r>
              <a:rPr lang="ru-RU" sz="1600" dirty="0" smtClean="0">
                <a:latin typeface="Times New Roman" pitchFamily="18" charset="0"/>
                <a:cs typeface="Times New Roman" pitchFamily="18" charset="0"/>
              </a:rPr>
              <a:t> 1,5 см2. </a:t>
            </a:r>
          </a:p>
          <a:p>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компенсаторній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гіперфункції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лівого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хворі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зазвичай</a:t>
            </a:r>
            <a:r>
              <a:rPr lang="ru-RU" sz="1600" dirty="0" smtClean="0">
                <a:latin typeface="Times New Roman" pitchFamily="18" charset="0"/>
                <a:cs typeface="Times New Roman" pitchFamily="18" charset="0"/>
              </a:rPr>
              <a:t> не </a:t>
            </a:r>
            <a:r>
              <a:rPr lang="ru-RU" sz="1600" dirty="0" err="1" smtClean="0">
                <a:latin typeface="Times New Roman" pitchFamily="18" charset="0"/>
                <a:cs typeface="Times New Roman" pitchFamily="18" charset="0"/>
              </a:rPr>
              <a:t>скаржаться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можуть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виконувати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значні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фізичні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навантаження</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підвищенні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тиску</a:t>
            </a:r>
            <a:r>
              <a:rPr lang="ru-RU" sz="1600" dirty="0" smtClean="0">
                <a:latin typeface="Times New Roman" pitchFamily="18" charset="0"/>
                <a:cs typeface="Times New Roman" pitchFamily="18" charset="0"/>
              </a:rPr>
              <a:t> у малому </a:t>
            </a:r>
            <a:r>
              <a:rPr lang="ru-RU" sz="1600" dirty="0" err="1" smtClean="0">
                <a:latin typeface="Times New Roman" pitchFamily="18" charset="0"/>
                <a:cs typeface="Times New Roman" pitchFamily="18" charset="0"/>
              </a:rPr>
              <a:t>колі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кровообігу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з̓являються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скарги</a:t>
            </a:r>
            <a:r>
              <a:rPr lang="ru-RU" sz="1600" dirty="0" smtClean="0">
                <a:latin typeface="Times New Roman" pitchFamily="18" charset="0"/>
                <a:cs typeface="Times New Roman" pitchFamily="18" charset="0"/>
              </a:rPr>
              <a:t> на </a:t>
            </a:r>
            <a:r>
              <a:rPr lang="ru-RU" sz="1600" dirty="0" err="1" smtClean="0">
                <a:latin typeface="Times New Roman" pitchFamily="18" charset="0"/>
                <a:cs typeface="Times New Roman" pitchFamily="18" charset="0"/>
              </a:rPr>
              <a:t>задишку</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відчуття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серцебиття</a:t>
            </a:r>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фізичному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навантаженні</a:t>
            </a:r>
            <a:r>
              <a:rPr lang="ru-RU" sz="1600" dirty="0" smtClean="0">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Пізніше</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задишка</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може</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виникати</a:t>
            </a:r>
            <a:r>
              <a:rPr lang="ru-RU" sz="1600" dirty="0" smtClean="0">
                <a:effectLst/>
                <a:latin typeface="Times New Roman" pitchFamily="18" charset="0"/>
                <a:cs typeface="Times New Roman" pitchFamily="18" charset="0"/>
              </a:rPr>
              <a:t> при </a:t>
            </a:r>
            <a:r>
              <a:rPr lang="ru-RU" sz="1600" dirty="0" err="1" smtClean="0">
                <a:effectLst/>
                <a:latin typeface="Times New Roman" pitchFamily="18" charset="0"/>
                <a:cs typeface="Times New Roman" pitchFamily="18" charset="0"/>
              </a:rPr>
              <a:t>незначних</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навантаженнях</a:t>
            </a:r>
            <a:r>
              <a:rPr lang="ru-RU" sz="1600" dirty="0" smtClean="0">
                <a:effectLst/>
                <a:latin typeface="Times New Roman" pitchFamily="18" charset="0"/>
                <a:cs typeface="Times New Roman" pitchFamily="18" charset="0"/>
              </a:rPr>
              <a:t> та </a:t>
            </a:r>
            <a:r>
              <a:rPr lang="ru-RU" sz="1600" dirty="0" err="1" smtClean="0">
                <a:effectLst/>
                <a:latin typeface="Times New Roman" pitchFamily="18" charset="0"/>
                <a:cs typeface="Times New Roman" pitchFamily="18" charset="0"/>
              </a:rPr>
              <a:t>навіть</a:t>
            </a:r>
            <a:r>
              <a:rPr lang="ru-RU" sz="1600" dirty="0" smtClean="0">
                <a:effectLst/>
                <a:latin typeface="Times New Roman" pitchFamily="18" charset="0"/>
                <a:cs typeface="Times New Roman" pitchFamily="18" charset="0"/>
              </a:rPr>
              <a:t> в </a:t>
            </a:r>
            <a:r>
              <a:rPr lang="ru-RU" sz="1600" dirty="0" err="1" smtClean="0">
                <a:effectLst/>
                <a:latin typeface="Times New Roman" pitchFamily="18" charset="0"/>
                <a:cs typeface="Times New Roman" pitchFamily="18" charset="0"/>
              </a:rPr>
              <a:t>стані</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спокою</a:t>
            </a:r>
            <a:r>
              <a:rPr lang="ru-RU" sz="1600" dirty="0" smtClean="0">
                <a:effectLst/>
                <a:latin typeface="Times New Roman" pitchFamily="18" charset="0"/>
                <a:cs typeface="Times New Roman" pitchFamily="18" charset="0"/>
              </a:rPr>
              <a:t>. Приступи </a:t>
            </a:r>
            <a:r>
              <a:rPr lang="ru-RU" sz="1600" dirty="0" err="1" smtClean="0">
                <a:effectLst/>
                <a:latin typeface="Times New Roman" pitchFamily="18" charset="0"/>
                <a:cs typeface="Times New Roman" pitchFamily="18" charset="0"/>
              </a:rPr>
              <a:t>задухи</a:t>
            </a:r>
            <a:r>
              <a:rPr lang="ru-RU" sz="1600" dirty="0" smtClean="0">
                <a:effectLst/>
                <a:latin typeface="Times New Roman" pitchFamily="18" charset="0"/>
                <a:cs typeface="Times New Roman" pitchFamily="18" charset="0"/>
              </a:rPr>
              <a:t> в горизонтальному </a:t>
            </a:r>
            <a:r>
              <a:rPr lang="ru-RU" sz="1600" dirty="0" err="1" smtClean="0">
                <a:effectLst/>
                <a:latin typeface="Times New Roman" pitchFamily="18" charset="0"/>
                <a:cs typeface="Times New Roman" pitchFamily="18" charset="0"/>
              </a:rPr>
              <a:t>положенні</a:t>
            </a:r>
            <a:r>
              <a:rPr lang="ru-RU" sz="1600" dirty="0" smtClean="0">
                <a:effectLst/>
                <a:latin typeface="Times New Roman" pitchFamily="18" charset="0"/>
                <a:cs typeface="Times New Roman" pitchFamily="18" charset="0"/>
              </a:rPr>
              <a:t> (особливо </a:t>
            </a:r>
            <a:r>
              <a:rPr lang="ru-RU" sz="1600" dirty="0" err="1" smtClean="0">
                <a:effectLst/>
                <a:latin typeface="Times New Roman" pitchFamily="18" charset="0"/>
                <a:cs typeface="Times New Roman" pitchFamily="18" charset="0"/>
              </a:rPr>
              <a:t>вночі</a:t>
            </a:r>
            <a:r>
              <a:rPr lang="ru-RU" sz="1600" dirty="0" smtClean="0">
                <a:effectLst/>
                <a:latin typeface="Times New Roman" pitchFamily="18" charset="0"/>
                <a:cs typeface="Times New Roman" pitchFamily="18" charset="0"/>
              </a:rPr>
              <a:t>). В </a:t>
            </a:r>
            <a:r>
              <a:rPr lang="ru-RU" sz="1600" dirty="0" err="1" smtClean="0">
                <a:effectLst/>
                <a:latin typeface="Times New Roman" pitchFamily="18" charset="0"/>
                <a:cs typeface="Times New Roman" pitchFamily="18" charset="0"/>
              </a:rPr>
              <a:t>сидячому</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положенні</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дихати</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стає</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легше</a:t>
            </a:r>
            <a:r>
              <a:rPr lang="ru-RU" sz="1600" dirty="0" smtClean="0">
                <a:effectLst/>
                <a:latin typeface="Times New Roman" pitchFamily="18" charset="0"/>
                <a:cs typeface="Times New Roman" pitchFamily="18" charset="0"/>
              </a:rPr>
              <a:t>.</a:t>
            </a:r>
          </a:p>
          <a:p>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різкому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підвищенні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тиску</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капілярах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розвиваються</a:t>
            </a:r>
            <a:r>
              <a:rPr lang="ru-RU" sz="1600" dirty="0" smtClean="0">
                <a:latin typeface="Times New Roman" pitchFamily="18" charset="0"/>
                <a:cs typeface="Times New Roman" pitchFamily="18" charset="0"/>
              </a:rPr>
              <a:t> напади </a:t>
            </a:r>
            <a:r>
              <a:rPr lang="ru-RU" sz="1600" dirty="0" err="1" smtClean="0">
                <a:latin typeface="Times New Roman" pitchFamily="18" charset="0"/>
                <a:cs typeface="Times New Roman" pitchFamily="18" charset="0"/>
              </a:rPr>
              <a:t>серцевої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астми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виникає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сухий</a:t>
            </a:r>
            <a:r>
              <a:rPr lang="ru-RU" sz="1600" dirty="0" smtClean="0">
                <a:latin typeface="Times New Roman" pitchFamily="18" charset="0"/>
                <a:cs typeface="Times New Roman" pitchFamily="18" charset="0"/>
              </a:rPr>
              <a:t> або з </a:t>
            </a:r>
            <a:r>
              <a:rPr lang="ru-RU" sz="1600" dirty="0" err="1" smtClean="0">
                <a:latin typeface="Times New Roman" pitchFamily="18" charset="0"/>
                <a:cs typeface="Times New Roman" pitchFamily="18" charset="0"/>
              </a:rPr>
              <a:t>виділенням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невеликої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кількості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слизуватого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мокротиння</a:t>
            </a:r>
            <a:r>
              <a:rPr lang="ru-RU" sz="1600" dirty="0" smtClean="0">
                <a:latin typeface="Times New Roman" pitchFamily="18" charset="0"/>
                <a:cs typeface="Times New Roman" pitchFamily="18" charset="0"/>
              </a:rPr>
              <a:t> кашель, часто з </a:t>
            </a:r>
            <a:r>
              <a:rPr lang="ru-RU" sz="1600" dirty="0" err="1" smtClean="0">
                <a:latin typeface="Times New Roman" pitchFamily="18" charset="0"/>
                <a:cs typeface="Times New Roman" pitchFamily="18" charset="0"/>
              </a:rPr>
              <a:t>домішкою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кровохаркання</a:t>
            </a:r>
            <a:r>
              <a:rPr lang="ru-RU" sz="1600" dirty="0" smtClean="0">
                <a:latin typeface="Times New Roman" pitchFamily="18" charset="0"/>
                <a:cs typeface="Times New Roman" pitchFamily="18" charset="0"/>
              </a:rPr>
              <a:t>). </a:t>
            </a:r>
          </a:p>
          <a:p>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високій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легеневій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гіпертензії</a:t>
            </a:r>
            <a:r>
              <a:rPr lang="ru-RU" sz="1600" dirty="0" smtClean="0">
                <a:latin typeface="Times New Roman" pitchFamily="18" charset="0"/>
                <a:cs typeface="Times New Roman" pitchFamily="18" charset="0"/>
              </a:rPr>
              <a:t> у </a:t>
            </a:r>
            <a:r>
              <a:rPr lang="ru-RU" sz="1600" dirty="0" err="1" smtClean="0">
                <a:latin typeface="Times New Roman" pitchFamily="18" charset="0"/>
                <a:cs typeface="Times New Roman" pitchFamily="18" charset="0"/>
              </a:rPr>
              <a:t>хворих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з’являються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скарги</a:t>
            </a:r>
            <a:r>
              <a:rPr lang="ru-RU" sz="1600" dirty="0" smtClean="0">
                <a:latin typeface="Times New Roman" pitchFamily="18" charset="0"/>
                <a:cs typeface="Times New Roman" pitchFamily="18" charset="0"/>
              </a:rPr>
              <a:t> на </a:t>
            </a:r>
            <a:r>
              <a:rPr lang="ru-RU" sz="1600" dirty="0" err="1" smtClean="0">
                <a:effectLst/>
                <a:latin typeface="Times New Roman" pitchFamily="18" charset="0"/>
                <a:cs typeface="Times New Roman" pitchFamily="18" charset="0"/>
              </a:rPr>
              <a:t>м’язеву</a:t>
            </a:r>
            <a:r>
              <a:rPr lang="ru-RU" sz="1600" dirty="0" smtClean="0">
                <a:effectLst/>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слабкість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підвищену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стомлюваність</a:t>
            </a:r>
            <a:r>
              <a:rPr lang="ru-RU" sz="1600" dirty="0" smtClean="0">
                <a:latin typeface="Times New Roman" pitchFamily="18" charset="0"/>
                <a:cs typeface="Times New Roman" pitchFamily="18" charset="0"/>
              </a:rPr>
              <a:t>. </a:t>
            </a:r>
          </a:p>
          <a:p>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вираженому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стенозі</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наростанні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симптомів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легеневої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гіпертензії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відзначають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типове</a:t>
            </a:r>
            <a:r>
              <a:rPr lang="ru-RU" sz="1600" dirty="0" smtClean="0">
                <a:latin typeface="Times New Roman" pitchFamily="18" charset="0"/>
                <a:cs typeface="Times New Roman" pitchFamily="18" charset="0"/>
              </a:rPr>
              <a:t> </a:t>
            </a:r>
            <a:r>
              <a:rPr lang="ru-RU" sz="1600" dirty="0" smtClean="0">
                <a:effectLst/>
                <a:latin typeface="Times New Roman" pitchFamily="18" charset="0"/>
                <a:cs typeface="Times New Roman" pitchFamily="18" charset="0"/>
              </a:rPr>
              <a:t>Приступи </a:t>
            </a:r>
            <a:r>
              <a:rPr lang="ru-RU" sz="1600" dirty="0" err="1" smtClean="0">
                <a:effectLst/>
                <a:latin typeface="Times New Roman" pitchFamily="18" charset="0"/>
                <a:cs typeface="Times New Roman" pitchFamily="18" charset="0"/>
              </a:rPr>
              <a:t>прискореного</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неритмічного</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серцебиття</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відчуття</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переворотів</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нерівної</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роботи</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серця</a:t>
            </a:r>
            <a:endParaRPr lang="ru-RU" sz="1600" dirty="0" smtClean="0">
              <a:effectLst/>
              <a:latin typeface="Times New Roman" pitchFamily="18" charset="0"/>
              <a:cs typeface="Times New Roman" pitchFamily="18" charset="0"/>
            </a:endParaRPr>
          </a:p>
          <a:p>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Тупі</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тривалі</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болі</a:t>
            </a:r>
            <a:r>
              <a:rPr lang="ru-RU" sz="1600" dirty="0" smtClean="0">
                <a:effectLst/>
                <a:latin typeface="Times New Roman" pitchFamily="18" charset="0"/>
                <a:cs typeface="Times New Roman" pitchFamily="18" charset="0"/>
              </a:rPr>
              <a:t> в </a:t>
            </a:r>
            <a:r>
              <a:rPr lang="ru-RU" sz="1600" dirty="0" err="1" smtClean="0">
                <a:effectLst/>
                <a:latin typeface="Times New Roman" pitchFamily="18" charset="0"/>
                <a:cs typeface="Times New Roman" pitchFamily="18" charset="0"/>
              </a:rPr>
              <a:t>області</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серця</a:t>
            </a:r>
            <a:endParaRPr lang="ru-RU" sz="1600" dirty="0" smtClean="0">
              <a:effectLst/>
              <a:latin typeface="Times New Roman" pitchFamily="18" charset="0"/>
              <a:cs typeface="Times New Roman" pitchFamily="18" charset="0"/>
            </a:endParaRPr>
          </a:p>
          <a:p>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Ціаноз</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синюшний</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колір</a:t>
            </a:r>
            <a:r>
              <a:rPr lang="ru-RU" sz="1600" dirty="0" smtClean="0">
                <a:effectLst/>
                <a:latin typeface="Times New Roman" pitchFamily="18" charset="0"/>
                <a:cs typeface="Times New Roman" pitchFamily="18" charset="0"/>
              </a:rPr>
              <a:t>) губ, </a:t>
            </a:r>
            <a:r>
              <a:rPr lang="ru-RU" sz="1600" dirty="0" err="1" smtClean="0">
                <a:effectLst/>
                <a:latin typeface="Times New Roman" pitchFamily="18" charset="0"/>
                <a:cs typeface="Times New Roman" pitchFamily="18" charset="0"/>
              </a:rPr>
              <a:t>кінчика</a:t>
            </a:r>
            <a:r>
              <a:rPr lang="ru-RU" sz="1600" dirty="0" smtClean="0">
                <a:effectLst/>
                <a:latin typeface="Times New Roman" pitchFamily="18" charset="0"/>
                <a:cs typeface="Times New Roman" pitchFamily="18" charset="0"/>
              </a:rPr>
              <a:t> носа та </a:t>
            </a:r>
            <a:r>
              <a:rPr lang="ru-RU" sz="1600" dirty="0" err="1" smtClean="0">
                <a:effectLst/>
                <a:latin typeface="Times New Roman" pitchFamily="18" charset="0"/>
                <a:cs typeface="Times New Roman" pitchFamily="18" charset="0"/>
              </a:rPr>
              <a:t>нігтів</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наявність</a:t>
            </a:r>
            <a:r>
              <a:rPr lang="ru-RU" sz="1600" dirty="0" smtClean="0">
                <a:effectLst/>
                <a:latin typeface="Times New Roman" pitchFamily="18" charset="0"/>
                <a:cs typeface="Times New Roman" pitchFamily="18" charset="0"/>
              </a:rPr>
              <a:t> багряно-синюшного </a:t>
            </a:r>
            <a:r>
              <a:rPr lang="ru-RU" sz="1600" dirty="0" err="1" smtClean="0">
                <a:effectLst/>
                <a:latin typeface="Times New Roman" pitchFamily="18" charset="0"/>
                <a:cs typeface="Times New Roman" pitchFamily="18" charset="0"/>
              </a:rPr>
              <a:t>забарв</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лення</a:t>
            </a:r>
            <a:r>
              <a:rPr lang="ru-RU" sz="1600" dirty="0" smtClean="0">
                <a:effectLst/>
                <a:latin typeface="Times New Roman" pitchFamily="18" charset="0"/>
                <a:cs typeface="Times New Roman" pitchFamily="18" charset="0"/>
              </a:rPr>
              <a:t> </a:t>
            </a:r>
            <a:r>
              <a:rPr lang="ru-RU" sz="1600" dirty="0" err="1">
                <a:latin typeface="Times New Roman" pitchFamily="18" charset="0"/>
                <a:cs typeface="Times New Roman" pitchFamily="18" charset="0"/>
              </a:rPr>
              <a:t>щ</a:t>
            </a:r>
            <a:r>
              <a:rPr lang="ru-RU" sz="1600" dirty="0" err="1" smtClean="0">
                <a:effectLst/>
                <a:latin typeface="Times New Roman" pitchFamily="18" charset="0"/>
                <a:cs typeface="Times New Roman" pitchFamily="18" charset="0"/>
              </a:rPr>
              <a:t>ік</a:t>
            </a:r>
            <a:endParaRPr lang="ru-RU" sz="1600" dirty="0" smtClean="0">
              <a:effectLst/>
              <a:latin typeface="Times New Roman" pitchFamily="18" charset="0"/>
              <a:cs typeface="Times New Roman" pitchFamily="18" charset="0"/>
            </a:endParaRPr>
          </a:p>
          <a:p>
            <a:r>
              <a:rPr lang="ru-RU" sz="1600" dirty="0" smtClean="0">
                <a:effectLst/>
                <a:latin typeface="Times New Roman" pitchFamily="18" charset="0"/>
                <a:cs typeface="Times New Roman" pitchFamily="18" charset="0"/>
              </a:rPr>
              <a:t>	По </a:t>
            </a:r>
            <a:r>
              <a:rPr lang="ru-RU" sz="1600" dirty="0" err="1" smtClean="0">
                <a:effectLst/>
                <a:latin typeface="Times New Roman" pitchFamily="18" charset="0"/>
                <a:cs typeface="Times New Roman" pitchFamily="18" charset="0"/>
              </a:rPr>
              <a:t>мірі</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розвитку</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правошлуночкової</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недостатності</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з’являється</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тяжкість</a:t>
            </a:r>
            <a:r>
              <a:rPr lang="ru-RU" sz="1600" dirty="0" smtClean="0">
                <a:effectLst/>
                <a:latin typeface="Times New Roman" pitchFamily="18" charset="0"/>
                <a:cs typeface="Times New Roman" pitchFamily="18" charset="0"/>
              </a:rPr>
              <a:t> в </a:t>
            </a:r>
            <a:r>
              <a:rPr lang="ru-RU" sz="1600" dirty="0" err="1" smtClean="0">
                <a:effectLst/>
                <a:latin typeface="Times New Roman" pitchFamily="18" charset="0"/>
                <a:cs typeface="Times New Roman" pitchFamily="18" charset="0"/>
              </a:rPr>
              <a:t>животі</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периферій</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ні</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набряки</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набухання</a:t>
            </a:r>
            <a:r>
              <a:rPr lang="ru-RU" sz="1600" dirty="0" smtClean="0">
                <a:effectLst/>
                <a:latin typeface="Times New Roman" pitchFamily="18" charset="0"/>
                <a:cs typeface="Times New Roman" pitchFamily="18" charset="0"/>
              </a:rPr>
              <a:t> </a:t>
            </a:r>
            <a:r>
              <a:rPr lang="ru-RU" sz="1600" dirty="0" err="1" smtClean="0">
                <a:effectLst/>
                <a:latin typeface="Times New Roman" pitchFamily="18" charset="0"/>
                <a:cs typeface="Times New Roman" pitchFamily="18" charset="0"/>
              </a:rPr>
              <a:t>шийних</a:t>
            </a:r>
            <a:r>
              <a:rPr lang="ru-RU" sz="1600" dirty="0" smtClean="0">
                <a:effectLst/>
                <a:latin typeface="Times New Roman" pitchFamily="18" charset="0"/>
                <a:cs typeface="Times New Roman" pitchFamily="18" charset="0"/>
              </a:rPr>
              <a:t> вен, водянка </a:t>
            </a:r>
            <a:r>
              <a:rPr lang="ru-RU" sz="1600" dirty="0" err="1" smtClean="0">
                <a:effectLst/>
                <a:latin typeface="Times New Roman" pitchFamily="18" charset="0"/>
                <a:cs typeface="Times New Roman" pitchFamily="18" charset="0"/>
              </a:rPr>
              <a:t>порожнин</a:t>
            </a:r>
            <a:endParaRPr lang="ru-RU" sz="160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1549495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6628" y="335846"/>
            <a:ext cx="7848872" cy="5878532"/>
          </a:xfrm>
          <a:prstGeom prst="rect">
            <a:avLst/>
          </a:prstGeom>
        </p:spPr>
        <p:txBody>
          <a:bodyPr wrap="square">
            <a:spAutoFit/>
          </a:bodyPr>
          <a:lstStyle/>
          <a:p>
            <a:endParaRPr lang="ru-RU" sz="1600" b="1" dirty="0" smtClean="0">
              <a:latin typeface="Times New Roman" pitchFamily="18" charset="0"/>
              <a:cs typeface="Times New Roman" pitchFamily="18" charset="0"/>
            </a:endParaRPr>
          </a:p>
          <a:p>
            <a:r>
              <a:rPr lang="ru-RU" b="1" dirty="0" err="1" smtClean="0">
                <a:latin typeface="Times New Roman" pitchFamily="18" charset="0"/>
                <a:cs typeface="Times New Roman" pitchFamily="18" charset="0"/>
              </a:rPr>
              <a:t>Огляд</a:t>
            </a:r>
            <a:r>
              <a:rPr lang="ru-RU" b="1" dirty="0" smtClean="0">
                <a:latin typeface="Times New Roman" pitchFamily="18" charset="0"/>
                <a:cs typeface="Times New Roman" pitchFamily="18" charset="0"/>
              </a:rPr>
              <a:t>:</a:t>
            </a:r>
          </a:p>
          <a:p>
            <a:pPr marL="285750" indent="-285750">
              <a:buFontTx/>
              <a:buChar char="-"/>
            </a:pPr>
            <a:r>
              <a:rPr lang="uk-UA" dirty="0" smtClean="0">
                <a:latin typeface="Times New Roman" pitchFamily="18" charset="0"/>
                <a:cs typeface="Times New Roman" pitchFamily="18" charset="0"/>
              </a:rPr>
              <a:t>Фізичний інфантилізм, </a:t>
            </a:r>
            <a:r>
              <a:rPr lang="en-US" dirty="0" smtClean="0">
                <a:latin typeface="Times New Roman" pitchFamily="18" charset="0"/>
                <a:cs typeface="Times New Roman" pitchFamily="18" charset="0"/>
              </a:rPr>
              <a:t>habitus </a:t>
            </a:r>
            <a:r>
              <a:rPr lang="en-US" dirty="0" err="1" smtClean="0">
                <a:latin typeface="Times New Roman" pitchFamily="18" charset="0"/>
                <a:cs typeface="Times New Roman" pitchFamily="18" charset="0"/>
              </a:rPr>
              <a:t>gracilis</a:t>
            </a:r>
            <a:r>
              <a:rPr lang="uk-UA"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marL="285750" indent="-285750">
              <a:buFontTx/>
              <a:buChar char="-"/>
            </a:pPr>
            <a:r>
              <a:rPr lang="uk-UA" dirty="0" err="1" smtClean="0">
                <a:latin typeface="Times New Roman" pitchFamily="18" charset="0"/>
                <a:cs typeface="Times New Roman" pitchFamily="18" charset="0"/>
              </a:rPr>
              <a:t>Ортопное</a:t>
            </a:r>
            <a:r>
              <a:rPr lang="uk-UA" dirty="0" smtClean="0">
                <a:latin typeface="Times New Roman" pitchFamily="18" charset="0"/>
                <a:cs typeface="Times New Roman" pitchFamily="18" charset="0"/>
              </a:rPr>
              <a:t>, набряки ніг, набухання шийних вен</a:t>
            </a:r>
            <a:endParaRPr lang="ru-RU" dirty="0" smtClean="0">
              <a:latin typeface="Times New Roman" pitchFamily="18" charset="0"/>
              <a:cs typeface="Times New Roman" pitchFamily="18" charset="0"/>
            </a:endParaRPr>
          </a:p>
          <a:p>
            <a:pPr marL="285750" indent="-285750">
              <a:buFontTx/>
              <a:buChar char="-"/>
            </a:pPr>
            <a:r>
              <a:rPr lang="en-US" dirty="0" err="1" smtClean="0">
                <a:latin typeface="Times New Roman" pitchFamily="18" charset="0"/>
                <a:cs typeface="Times New Roman" pitchFamily="18" charset="0"/>
              </a:rPr>
              <a:t>facies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mitralis</a:t>
            </a:r>
            <a:r>
              <a:rPr lang="en-US"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рум̓янець</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щоках</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фоні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блідої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шкіри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обличчя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ціаноз</a:t>
            </a:r>
            <a:r>
              <a:rPr lang="ru-RU" dirty="0" smtClean="0">
                <a:latin typeface="Times New Roman" pitchFamily="18" charset="0"/>
                <a:cs typeface="Times New Roman" pitchFamily="18" charset="0"/>
              </a:rPr>
              <a:t> губ, </a:t>
            </a:r>
            <a:r>
              <a:rPr lang="ru-RU" dirty="0" err="1" smtClean="0">
                <a:latin typeface="Times New Roman" pitchFamily="18" charset="0"/>
                <a:cs typeface="Times New Roman" pitchFamily="18" charset="0"/>
              </a:rPr>
              <a:t>кінчика</a:t>
            </a:r>
            <a:r>
              <a:rPr lang="ru-RU" dirty="0" smtClean="0">
                <a:latin typeface="Times New Roman" pitchFamily="18" charset="0"/>
                <a:cs typeface="Times New Roman" pitchFamily="18" charset="0"/>
              </a:rPr>
              <a:t> носа, </a:t>
            </a:r>
            <a:r>
              <a:rPr lang="ru-RU" dirty="0" err="1" smtClean="0">
                <a:latin typeface="Times New Roman" pitchFamily="18" charset="0"/>
                <a:cs typeface="Times New Roman" pitchFamily="18" charset="0"/>
              </a:rPr>
              <a:t>вушних</a:t>
            </a:r>
            <a:r>
              <a:rPr lang="ru-RU" dirty="0" smtClean="0">
                <a:latin typeface="Times New Roman" pitchFamily="18" charset="0"/>
                <a:cs typeface="Times New Roman" pitchFamily="18" charset="0"/>
              </a:rPr>
              <a:t> раковин.</a:t>
            </a:r>
          </a:p>
          <a:p>
            <a:pPr marL="285750" indent="-285750">
              <a:buFontTx/>
              <a:buChar char="-"/>
            </a:pPr>
            <a:r>
              <a:rPr lang="uk-UA" dirty="0" smtClean="0">
                <a:latin typeface="Times New Roman" pitchFamily="18" charset="0"/>
                <a:cs typeface="Times New Roman" pitchFamily="18" charset="0"/>
              </a:rPr>
              <a:t>Феномен Боткіна</a:t>
            </a:r>
            <a:endParaRPr lang="ru-RU" dirty="0" smtClean="0">
              <a:latin typeface="Times New Roman" pitchFamily="18" charset="0"/>
              <a:cs typeface="Times New Roman" pitchFamily="18" charset="0"/>
            </a:endParaRPr>
          </a:p>
          <a:p>
            <a:pPr marL="285750" indent="-285750">
              <a:buFontTx/>
              <a:buChar char="-"/>
            </a:pP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серцевий</a:t>
            </a:r>
            <a:r>
              <a:rPr lang="ru-RU" dirty="0" smtClean="0">
                <a:latin typeface="Times New Roman" pitchFamily="18" charset="0"/>
                <a:cs typeface="Times New Roman" pitchFamily="18" charset="0"/>
              </a:rPr>
              <a:t> горб», </a:t>
            </a:r>
            <a:r>
              <a:rPr lang="ru-RU" dirty="0" err="1" smtClean="0">
                <a:latin typeface="Times New Roman" pitchFamily="18" charset="0"/>
                <a:cs typeface="Times New Roman" pitchFamily="18" charset="0"/>
              </a:rPr>
              <a:t>зумовленого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посиленими</a:t>
            </a:r>
            <a:r>
              <a:rPr lang="ru-RU" dirty="0" smtClean="0">
                <a:latin typeface="Times New Roman" pitchFamily="18" charset="0"/>
                <a:cs typeface="Times New Roman" pitchFamily="18" charset="0"/>
              </a:rPr>
              <a:t> ударами ПШ об </a:t>
            </a:r>
            <a:r>
              <a:rPr lang="ru-RU" dirty="0" err="1" smtClean="0">
                <a:latin typeface="Times New Roman" pitchFamily="18" charset="0"/>
                <a:cs typeface="Times New Roman" pitchFamily="18" charset="0"/>
              </a:rPr>
              <a:t>передню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грудну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стінку</a:t>
            </a:r>
            <a:r>
              <a:rPr lang="ru-RU" dirty="0" smtClean="0">
                <a:latin typeface="Times New Roman" pitchFamily="18" charset="0"/>
                <a:cs typeface="Times New Roman" pitchFamily="18" charset="0"/>
              </a:rPr>
              <a:t>.  </a:t>
            </a:r>
          </a:p>
          <a:p>
            <a:pPr marL="285750" indent="-285750">
              <a:buFontTx/>
              <a:buChar char="-"/>
            </a:pP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котяче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муркотіння</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діастолічне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тремтіння</a:t>
            </a:r>
            <a:r>
              <a:rPr lang="ru-RU" dirty="0" smtClean="0">
                <a:latin typeface="Times New Roman" pitchFamily="18" charset="0"/>
                <a:cs typeface="Times New Roman" pitchFamily="18" charset="0"/>
              </a:rPr>
              <a:t>.</a:t>
            </a:r>
          </a:p>
          <a:p>
            <a:pPr marL="285750" indent="-285750">
              <a:buFontTx/>
              <a:buChar char="-"/>
            </a:pPr>
            <a:r>
              <a:rPr lang="ru-RU" dirty="0" smtClean="0">
                <a:latin typeface="Times New Roman" pitchFamily="18" charset="0"/>
                <a:cs typeface="Times New Roman" pitchFamily="18" charset="0"/>
              </a:rPr>
              <a:t>ритм перепела — </a:t>
            </a:r>
            <a:r>
              <a:rPr lang="ru-RU" dirty="0" err="1" smtClean="0">
                <a:latin typeface="Times New Roman" pitchFamily="18" charset="0"/>
                <a:cs typeface="Times New Roman" pitchFamily="18" charset="0"/>
              </a:rPr>
              <a:t>посилений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хлопаючий</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 </a:t>
            </a:r>
            <a:r>
              <a:rPr lang="ru-RU" dirty="0" smtClean="0">
                <a:latin typeface="Times New Roman" pitchFamily="18" charset="0"/>
                <a:cs typeface="Times New Roman" pitchFamily="18" charset="0"/>
              </a:rPr>
              <a:t>тон на </a:t>
            </a:r>
            <a:r>
              <a:rPr lang="ru-RU" dirty="0" err="1" smtClean="0">
                <a:latin typeface="Times New Roman" pitchFamily="18" charset="0"/>
                <a:cs typeface="Times New Roman" pitchFamily="18" charset="0"/>
              </a:rPr>
              <a:t>верхівці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серця</a:t>
            </a:r>
            <a:r>
              <a:rPr lang="ru-RU" dirty="0" smtClean="0">
                <a:latin typeface="Times New Roman" pitchFamily="18" charset="0"/>
                <a:cs typeface="Times New Roman" pitchFamily="18" charset="0"/>
              </a:rPr>
              <a:t> і тон (</a:t>
            </a:r>
            <a:r>
              <a:rPr lang="ru-RU" dirty="0" err="1" smtClean="0">
                <a:latin typeface="Times New Roman" pitchFamily="18" charset="0"/>
                <a:cs typeface="Times New Roman" pitchFamily="18" charset="0"/>
              </a:rPr>
              <a:t>клацання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відкриття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мітрального</a:t>
            </a:r>
            <a:r>
              <a:rPr lang="ru-RU" dirty="0" smtClean="0">
                <a:latin typeface="Times New Roman" pitchFamily="18" charset="0"/>
                <a:cs typeface="Times New Roman" pitchFamily="18" charset="0"/>
              </a:rPr>
              <a:t> клапана,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з̓являється</a:t>
            </a:r>
            <a:r>
              <a:rPr lang="ru-RU" dirty="0" smtClean="0">
                <a:latin typeface="Times New Roman" pitchFamily="18" charset="0"/>
                <a:cs typeface="Times New Roman" pitchFamily="18" charset="0"/>
              </a:rPr>
              <a:t> через 0,08–0,11 с </a:t>
            </a:r>
            <a:r>
              <a:rPr lang="ru-RU" dirty="0" err="1" smtClean="0">
                <a:latin typeface="Times New Roman" pitchFamily="18" charset="0"/>
                <a:cs typeface="Times New Roman" pitchFamily="18" charset="0"/>
              </a:rPr>
              <a:t>після</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II </a:t>
            </a:r>
            <a:r>
              <a:rPr lang="ru-RU" dirty="0" smtClean="0">
                <a:latin typeface="Times New Roman" pitchFamily="18" charset="0"/>
                <a:cs typeface="Times New Roman" pitchFamily="18" charset="0"/>
              </a:rPr>
              <a:t>тону. </a:t>
            </a:r>
          </a:p>
          <a:p>
            <a:pPr marL="285750" indent="-285750">
              <a:buFontTx/>
              <a:buChar char="-"/>
            </a:pP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діастолічний</a:t>
            </a:r>
            <a:r>
              <a:rPr lang="ru-RU" dirty="0" smtClean="0">
                <a:latin typeface="Times New Roman" pitchFamily="18" charset="0"/>
                <a:cs typeface="Times New Roman" pitchFamily="18" charset="0"/>
              </a:rPr>
              <a:t> шум в </a:t>
            </a:r>
            <a:r>
              <a:rPr lang="ru-RU" dirty="0" err="1" smtClean="0">
                <a:latin typeface="Times New Roman" pitchFamily="18" charset="0"/>
                <a:cs typeface="Times New Roman" pitchFamily="18" charset="0"/>
              </a:rPr>
              <a:t>різні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періоди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діастоли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Протодіастолічний</a:t>
            </a:r>
            <a:r>
              <a:rPr lang="ru-RU" dirty="0" smtClean="0">
                <a:latin typeface="Times New Roman" pitchFamily="18" charset="0"/>
                <a:cs typeface="Times New Roman" pitchFamily="18" charset="0"/>
              </a:rPr>
              <a:t> шум </a:t>
            </a:r>
            <a:r>
              <a:rPr lang="ru-RU" dirty="0" err="1" smtClean="0">
                <a:latin typeface="Times New Roman" pitchFamily="18" charset="0"/>
                <a:cs typeface="Times New Roman" pitchFamily="18" charset="0"/>
              </a:rPr>
              <a:t>низький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рокочучий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його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пальпаторним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еквівалентом</a:t>
            </a:r>
            <a:r>
              <a:rPr lang="ru-RU" dirty="0" smtClean="0">
                <a:latin typeface="Times New Roman" pitchFamily="18" charset="0"/>
                <a:cs typeface="Times New Roman" pitchFamily="18" charset="0"/>
              </a:rPr>
              <a:t> є «</a:t>
            </a:r>
            <a:r>
              <a:rPr lang="ru-RU" dirty="0" err="1" smtClean="0">
                <a:latin typeface="Times New Roman" pitchFamily="18" charset="0"/>
                <a:cs typeface="Times New Roman" pitchFamily="18" charset="0"/>
              </a:rPr>
              <a:t>котяче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муркотіння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різної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тривалості</a:t>
            </a:r>
            <a:r>
              <a:rPr lang="ru-RU" dirty="0" smtClean="0">
                <a:latin typeface="Times New Roman" pitchFamily="18" charset="0"/>
                <a:cs typeface="Times New Roman" pitchFamily="18" charset="0"/>
              </a:rPr>
              <a:t>, з </a:t>
            </a:r>
            <a:r>
              <a:rPr lang="ru-RU" dirty="0" err="1" smtClean="0">
                <a:latin typeface="Times New Roman" pitchFamily="18" charset="0"/>
                <a:cs typeface="Times New Roman" pitchFamily="18" charset="0"/>
              </a:rPr>
              <a:t>поступовим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зниженням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його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інтенсивності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Пресистолічний</a:t>
            </a:r>
            <a:r>
              <a:rPr lang="ru-RU" dirty="0" smtClean="0">
                <a:latin typeface="Times New Roman" pitchFamily="18" charset="0"/>
                <a:cs typeface="Times New Roman" pitchFamily="18" charset="0"/>
              </a:rPr>
              <a:t> шум </a:t>
            </a:r>
            <a:r>
              <a:rPr lang="ru-RU" dirty="0" err="1" smtClean="0">
                <a:latin typeface="Times New Roman" pitchFamily="18" charset="0"/>
                <a:cs typeface="Times New Roman" pitchFamily="18" charset="0"/>
              </a:rPr>
              <a:t>звичайно</a:t>
            </a:r>
            <a:r>
              <a:rPr lang="ru-RU" dirty="0" smtClean="0">
                <a:latin typeface="Times New Roman" pitchFamily="18" charset="0"/>
                <a:cs typeface="Times New Roman" pitchFamily="18" charset="0"/>
              </a:rPr>
              <a:t> короткий, грубого, </a:t>
            </a:r>
            <a:r>
              <a:rPr lang="ru-RU" dirty="0" err="1" smtClean="0">
                <a:latin typeface="Times New Roman" pitchFamily="18" charset="0"/>
                <a:cs typeface="Times New Roman" pitchFamily="18" charset="0"/>
              </a:rPr>
              <a:t>скребучого</a:t>
            </a:r>
            <a:r>
              <a:rPr lang="ru-RU" dirty="0" smtClean="0">
                <a:latin typeface="Times New Roman" pitchFamily="18" charset="0"/>
                <a:cs typeface="Times New Roman" pitchFamily="18" charset="0"/>
              </a:rPr>
              <a:t> тембру, </a:t>
            </a:r>
            <a:r>
              <a:rPr lang="ru-RU" dirty="0" err="1" smtClean="0">
                <a:latin typeface="Times New Roman" pitchFamily="18" charset="0"/>
                <a:cs typeface="Times New Roman" pitchFamily="18" charset="0"/>
              </a:rPr>
              <a:t>має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наростаючий</a:t>
            </a:r>
            <a:r>
              <a:rPr lang="ru-RU" dirty="0" smtClean="0">
                <a:latin typeface="Times New Roman" pitchFamily="18" charset="0"/>
                <a:cs typeface="Times New Roman" pitchFamily="18" charset="0"/>
              </a:rPr>
              <a:t> характер, </a:t>
            </a:r>
            <a:r>
              <a:rPr lang="ru-RU" dirty="0" err="1" smtClean="0">
                <a:latin typeface="Times New Roman" pitchFamily="18" charset="0"/>
                <a:cs typeface="Times New Roman" pitchFamily="18" charset="0"/>
              </a:rPr>
              <a:t>закінчується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хлопаючим</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 </a:t>
            </a:r>
            <a:r>
              <a:rPr lang="ru-RU" dirty="0" smtClean="0">
                <a:latin typeface="Times New Roman" pitchFamily="18" charset="0"/>
                <a:cs typeface="Times New Roman" pitchFamily="18" charset="0"/>
              </a:rPr>
              <a:t>тоном.</a:t>
            </a:r>
          </a:p>
          <a:p>
            <a:pPr marL="285750" indent="-285750">
              <a:buFontTx/>
              <a:buChar char="-"/>
            </a:pPr>
            <a:r>
              <a:rPr lang="uk-UA" dirty="0" smtClean="0">
                <a:latin typeface="Times New Roman" pitchFamily="18" charset="0"/>
                <a:cs typeface="Times New Roman" pitchFamily="18" charset="0"/>
              </a:rPr>
              <a:t>Шум </a:t>
            </a:r>
            <a:r>
              <a:rPr lang="uk-UA" dirty="0" err="1" smtClean="0">
                <a:latin typeface="Times New Roman" pitchFamily="18" charset="0"/>
                <a:cs typeface="Times New Roman" pitchFamily="18" charset="0"/>
              </a:rPr>
              <a:t>Грема-Стіла</a:t>
            </a:r>
            <a:r>
              <a:rPr lang="uk-UA" dirty="0" smtClean="0">
                <a:latin typeface="Times New Roman" pitchFamily="18" charset="0"/>
                <a:cs typeface="Times New Roman" pitchFamily="18" charset="0"/>
              </a:rPr>
              <a:t> (легенева гіпертензія)</a:t>
            </a:r>
          </a:p>
          <a:p>
            <a:pPr marL="285750" indent="-285750">
              <a:buFontTx/>
              <a:buChar char="-"/>
            </a:pPr>
            <a:r>
              <a:rPr lang="uk-UA" dirty="0" err="1" smtClean="0">
                <a:latin typeface="Times New Roman" pitchFamily="18" charset="0"/>
                <a:cs typeface="Times New Roman" pitchFamily="18" charset="0"/>
              </a:rPr>
              <a:t>Гепатомегалія</a:t>
            </a:r>
            <a:r>
              <a:rPr lang="uk-UA" dirty="0" smtClean="0">
                <a:latin typeface="Times New Roman" pitchFamily="18" charset="0"/>
                <a:cs typeface="Times New Roman" pitchFamily="18" charset="0"/>
              </a:rPr>
              <a:t>, асцит</a:t>
            </a:r>
            <a:endParaRPr lang="ru-RU"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46135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84530" y="332656"/>
            <a:ext cx="7992888" cy="6740307"/>
          </a:xfrm>
          <a:prstGeom prst="rect">
            <a:avLst/>
          </a:prstGeom>
        </p:spPr>
        <p:txBody>
          <a:bodyPr wrap="square">
            <a:spAutoFit/>
          </a:bodyPr>
          <a:lstStyle/>
          <a:p>
            <a:r>
              <a:rPr lang="uk-UA" b="1" dirty="0" smtClean="0">
                <a:latin typeface="Times New Roman" pitchFamily="18" charset="0"/>
                <a:cs typeface="Times New Roman" pitchFamily="18" charset="0"/>
              </a:rPr>
              <a:t>Діагностика:</a:t>
            </a:r>
            <a:endParaRPr lang="ru-RU" b="1" dirty="0" smtClean="0">
              <a:latin typeface="Times New Roman" pitchFamily="18" charset="0"/>
              <a:cs typeface="Times New Roman" pitchFamily="18" charset="0"/>
            </a:endParaRPr>
          </a:p>
          <a:p>
            <a:pPr marL="285750" indent="-285750">
              <a:buFontTx/>
              <a:buChar char="-"/>
            </a:pPr>
            <a:r>
              <a:rPr lang="ru-RU" b="1" dirty="0" smtClean="0">
                <a:latin typeface="Times New Roman" pitchFamily="18" charset="0"/>
                <a:cs typeface="Times New Roman" pitchFamily="18" charset="0"/>
              </a:rPr>
              <a:t>ЕКГ</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ознаки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перевантаження</a:t>
            </a:r>
            <a:r>
              <a:rPr lang="ru-RU" dirty="0" smtClean="0">
                <a:latin typeface="Times New Roman" pitchFamily="18" charset="0"/>
                <a:cs typeface="Times New Roman" pitchFamily="18" charset="0"/>
              </a:rPr>
              <a:t> ЛП (</a:t>
            </a:r>
            <a:r>
              <a:rPr lang="en-US" dirty="0" smtClean="0">
                <a:latin typeface="Times New Roman" pitchFamily="18" charset="0"/>
                <a:cs typeface="Times New Roman" pitchFamily="18" charset="0"/>
              </a:rPr>
              <a:t>P </a:t>
            </a:r>
            <a:r>
              <a:rPr lang="en-US" dirty="0" err="1" smtClean="0">
                <a:latin typeface="Times New Roman" pitchFamily="18" charset="0"/>
                <a:cs typeface="Times New Roman" pitchFamily="18" charset="0"/>
              </a:rPr>
              <a:t>mitrale</a:t>
            </a:r>
            <a:r>
              <a:rPr lang="en-US"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гіпертрофії</a:t>
            </a:r>
            <a:r>
              <a:rPr lang="ru-RU" dirty="0" smtClean="0">
                <a:latin typeface="Times New Roman" pitchFamily="18" charset="0"/>
                <a:cs typeface="Times New Roman" pitchFamily="18" charset="0"/>
              </a:rPr>
              <a:t> ПШ: </a:t>
            </a:r>
            <a:r>
              <a:rPr lang="ru-RU" dirty="0" err="1" smtClean="0">
                <a:latin typeface="Times New Roman" pitchFamily="18" charset="0"/>
                <a:cs typeface="Times New Roman" pitchFamily="18" charset="0"/>
              </a:rPr>
              <a:t>збільшена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амплітуда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зубців</a:t>
            </a:r>
            <a:r>
              <a:rPr lang="ru-RU" dirty="0" smtClean="0">
                <a:latin typeface="Times New Roman" pitchFamily="18" charset="0"/>
                <a:cs typeface="Times New Roman" pitchFamily="18" charset="0"/>
              </a:rPr>
              <a:t> комплексу </a:t>
            </a:r>
            <a:r>
              <a:rPr lang="en-US" dirty="0" smtClean="0">
                <a:latin typeface="Times New Roman" pitchFamily="18" charset="0"/>
                <a:cs typeface="Times New Roman" pitchFamily="18" charset="0"/>
              </a:rPr>
              <a:t>QRS </a:t>
            </a:r>
            <a:r>
              <a:rPr lang="ru-RU" dirty="0" smtClean="0">
                <a:latin typeface="Times New Roman" pitchFamily="18" charset="0"/>
                <a:cs typeface="Times New Roman" pitchFamily="18" charset="0"/>
              </a:rPr>
              <a:t>у </a:t>
            </a:r>
            <a:r>
              <a:rPr lang="ru-RU" dirty="0" err="1" smtClean="0">
                <a:latin typeface="Times New Roman" pitchFamily="18" charset="0"/>
                <a:cs typeface="Times New Roman" pitchFamily="18" charset="0"/>
              </a:rPr>
              <a:t>поєднанні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зміненою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кінцевою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частиною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шлуночкового</a:t>
            </a:r>
            <a:r>
              <a:rPr lang="ru-RU" dirty="0" smtClean="0">
                <a:latin typeface="Times New Roman" pitchFamily="18" charset="0"/>
                <a:cs typeface="Times New Roman" pitchFamily="18" charset="0"/>
              </a:rPr>
              <a:t> комплексу (</a:t>
            </a:r>
            <a:r>
              <a:rPr lang="ru-RU" dirty="0" err="1" smtClean="0">
                <a:latin typeface="Times New Roman" pitchFamily="18" charset="0"/>
                <a:cs typeface="Times New Roman" pitchFamily="18" charset="0"/>
              </a:rPr>
              <a:t>сплощення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інверсія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зубця</a:t>
            </a:r>
            <a:r>
              <a:rPr lang="ru-RU" dirty="0" smtClean="0">
                <a:latin typeface="Times New Roman" pitchFamily="18" charset="0"/>
                <a:cs typeface="Times New Roman" pitchFamily="18" charset="0"/>
              </a:rPr>
              <a:t> Т, зниження сегмента </a:t>
            </a:r>
            <a:r>
              <a:rPr lang="en-US" dirty="0" smtClean="0">
                <a:latin typeface="Times New Roman" pitchFamily="18" charset="0"/>
                <a:cs typeface="Times New Roman" pitchFamily="18" charset="0"/>
              </a:rPr>
              <a:t>S</a:t>
            </a:r>
            <a:r>
              <a:rPr lang="ru-RU" dirty="0" smtClean="0">
                <a:latin typeface="Times New Roman" pitchFamily="18" charset="0"/>
                <a:cs typeface="Times New Roman" pitchFamily="18" charset="0"/>
              </a:rPr>
              <a:t>Т) у </a:t>
            </a:r>
            <a:r>
              <a:rPr lang="ru-RU" dirty="0" err="1" smtClean="0">
                <a:latin typeface="Times New Roman" pitchFamily="18" charset="0"/>
                <a:cs typeface="Times New Roman" pitchFamily="18" charset="0"/>
              </a:rPr>
              <a:t>відповідних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відведеннях</a:t>
            </a:r>
            <a:r>
              <a:rPr lang="ru-RU" dirty="0" smtClean="0">
                <a:latin typeface="Times New Roman" pitchFamily="18" charset="0"/>
                <a:cs typeface="Times New Roman" pitchFamily="18" charset="0"/>
              </a:rPr>
              <a:t>. </a:t>
            </a:r>
          </a:p>
          <a:p>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Часто </a:t>
            </a:r>
            <a:r>
              <a:rPr lang="ru-RU" dirty="0" err="1" smtClean="0">
                <a:latin typeface="Times New Roman" pitchFamily="18" charset="0"/>
                <a:cs typeface="Times New Roman" pitchFamily="18" charset="0"/>
              </a:rPr>
              <a:t>реєструють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порушення</a:t>
            </a:r>
            <a:r>
              <a:rPr lang="ru-RU" dirty="0" smtClean="0">
                <a:latin typeface="Times New Roman" pitchFamily="18" charset="0"/>
                <a:cs typeface="Times New Roman" pitchFamily="18" charset="0"/>
              </a:rPr>
              <a:t> ритму </a:t>
            </a:r>
            <a:r>
              <a:rPr lang="ru-RU" dirty="0" err="1" smtClean="0">
                <a:latin typeface="Times New Roman" pitchFamily="18" charset="0"/>
                <a:cs typeface="Times New Roman" pitchFamily="18" charset="0"/>
              </a:rPr>
              <a:t>серця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фібриляцію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тріпотіння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передсердь</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Рентгенограма</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збільшення</a:t>
            </a:r>
            <a:r>
              <a:rPr lang="ru-RU" dirty="0" smtClean="0">
                <a:latin typeface="Times New Roman" pitchFamily="18" charset="0"/>
                <a:cs typeface="Times New Roman" pitchFamily="18" charset="0"/>
              </a:rPr>
              <a:t> ЛП і ПШ, </a:t>
            </a:r>
            <a:r>
              <a:rPr lang="ru-RU" dirty="0" err="1" smtClean="0">
                <a:latin typeface="Times New Roman" pitchFamily="18" charset="0"/>
                <a:cs typeface="Times New Roman" pitchFamily="18" charset="0"/>
              </a:rPr>
              <a:t>мітральна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конфігурація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кальцифікація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мітрального</a:t>
            </a:r>
            <a:r>
              <a:rPr lang="ru-RU" dirty="0" smtClean="0">
                <a:latin typeface="Times New Roman" pitchFamily="18" charset="0"/>
                <a:cs typeface="Times New Roman" pitchFamily="18" charset="0"/>
              </a:rPr>
              <a:t> клапана, </a:t>
            </a:r>
            <a:r>
              <a:rPr lang="ru-RU" dirty="0" err="1" smtClean="0">
                <a:latin typeface="Times New Roman" pitchFamily="18" charset="0"/>
                <a:cs typeface="Times New Roman" pitchFamily="18" charset="0"/>
              </a:rPr>
              <a:t>перерозподіл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легеневого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судинного</a:t>
            </a:r>
            <a:r>
              <a:rPr lang="ru-RU" dirty="0" smtClean="0">
                <a:latin typeface="Times New Roman" pitchFamily="18" charset="0"/>
                <a:cs typeface="Times New Roman" pitchFamily="18" charset="0"/>
              </a:rPr>
              <a:t> кровотоку в </a:t>
            </a:r>
            <a:r>
              <a:rPr lang="ru-RU" dirty="0" err="1" smtClean="0">
                <a:latin typeface="Times New Roman" pitchFamily="18" charset="0"/>
                <a:cs typeface="Times New Roman" pitchFamily="18" charset="0"/>
              </a:rPr>
              <a:t>верхніх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відділах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легень</a:t>
            </a:r>
            <a:r>
              <a:rPr lang="ru-RU" dirty="0" smtClean="0">
                <a:latin typeface="Times New Roman" pitchFamily="18" charset="0"/>
                <a:cs typeface="Times New Roman" pitchFamily="18" charset="0"/>
              </a:rPr>
              <a:t>, розширення ЛА.</a:t>
            </a:r>
          </a:p>
          <a:p>
            <a:endParaRPr lang="ru-RU" dirty="0" smtClean="0">
              <a:latin typeface="Times New Roman" pitchFamily="18" charset="0"/>
              <a:cs typeface="Times New Roman" pitchFamily="18" charset="0"/>
            </a:endParaRPr>
          </a:p>
          <a:p>
            <a:pPr marL="285750" indent="-285750">
              <a:buFontTx/>
              <a:buChar char="-"/>
            </a:pPr>
            <a:r>
              <a:rPr lang="ru-RU" b="1" dirty="0" err="1" smtClean="0">
                <a:latin typeface="Times New Roman" pitchFamily="18" charset="0"/>
                <a:cs typeface="Times New Roman" pitchFamily="18" charset="0"/>
              </a:rPr>
              <a:t>ЕхоКГ</a:t>
            </a:r>
            <a:r>
              <a:rPr lang="ru-RU" b="1" dirty="0" smtClean="0">
                <a:latin typeface="Times New Roman" pitchFamily="18" charset="0"/>
                <a:cs typeface="Times New Roman" pitchFamily="18" charset="0"/>
              </a:rPr>
              <a:t> і </a:t>
            </a:r>
            <a:r>
              <a:rPr lang="ru-RU" b="1" dirty="0" err="1" smtClean="0">
                <a:latin typeface="Times New Roman" pitchFamily="18" charset="0"/>
                <a:cs typeface="Times New Roman" pitchFamily="18" charset="0"/>
              </a:rPr>
              <a:t>допплєрографія</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є </a:t>
            </a:r>
            <a:r>
              <a:rPr lang="ru-RU" dirty="0" err="1" smtClean="0">
                <a:latin typeface="Times New Roman" pitchFamily="18" charset="0"/>
                <a:cs typeface="Times New Roman" pitchFamily="18" charset="0"/>
              </a:rPr>
              <a:t>основними</a:t>
            </a:r>
            <a:r>
              <a:rPr lang="ru-RU" dirty="0" smtClean="0">
                <a:latin typeface="Times New Roman" pitchFamily="18" charset="0"/>
                <a:cs typeface="Times New Roman" pitchFamily="18" charset="0"/>
              </a:rPr>
              <a:t> методами </a:t>
            </a:r>
            <a:r>
              <a:rPr lang="ru-RU" dirty="0" err="1" smtClean="0">
                <a:latin typeface="Times New Roman" pitchFamily="18" charset="0"/>
                <a:cs typeface="Times New Roman" pitchFamily="18" charset="0"/>
              </a:rPr>
              <a:t>оцінки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ступеня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тяжкості</a:t>
            </a:r>
            <a:r>
              <a:rPr lang="ru-RU" dirty="0" smtClean="0">
                <a:latin typeface="Times New Roman" pitchFamily="18" charset="0"/>
                <a:cs typeface="Times New Roman" pitchFamily="18" charset="0"/>
              </a:rPr>
              <a:t> вади і </a:t>
            </a:r>
            <a:r>
              <a:rPr lang="ru-RU" dirty="0" err="1" smtClean="0">
                <a:latin typeface="Times New Roman" pitchFamily="18" charset="0"/>
                <a:cs typeface="Times New Roman" pitchFamily="18" charset="0"/>
              </a:rPr>
              <a:t>морфологічних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змін</a:t>
            </a:r>
            <a:r>
              <a:rPr lang="ru-RU" dirty="0" smtClean="0">
                <a:latin typeface="Times New Roman" pitchFamily="18" charset="0"/>
                <a:cs typeface="Times New Roman" pitchFamily="18" charset="0"/>
              </a:rPr>
              <a:t> клапана (</a:t>
            </a:r>
            <a:r>
              <a:rPr lang="ru-RU" dirty="0" err="1" smtClean="0">
                <a:latin typeface="Times New Roman" pitchFamily="18" charset="0"/>
                <a:cs typeface="Times New Roman" pitchFamily="18" charset="0"/>
              </a:rPr>
              <a:t>потовщення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фіброз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кальциноз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порушення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руху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стулок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функціональних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параметрів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градієнт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тиску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тиск</a:t>
            </a:r>
            <a:r>
              <a:rPr lang="ru-RU" dirty="0" smtClean="0">
                <a:latin typeface="Times New Roman" pitchFamily="18" charset="0"/>
                <a:cs typeface="Times New Roman" pitchFamily="18" charset="0"/>
              </a:rPr>
              <a:t> у ЛА, </a:t>
            </a:r>
            <a:r>
              <a:rPr lang="ru-RU" dirty="0" err="1" smtClean="0">
                <a:latin typeface="Times New Roman" pitchFamily="18" charset="0"/>
                <a:cs typeface="Times New Roman" pitchFamily="18" charset="0"/>
              </a:rPr>
              <a:t>наявність</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ступінь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тяжкості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супутньої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функція</a:t>
            </a:r>
            <a:r>
              <a:rPr lang="ru-RU" dirty="0" smtClean="0">
                <a:latin typeface="Times New Roman" pitchFamily="18" charset="0"/>
                <a:cs typeface="Times New Roman" pitchFamily="18" charset="0"/>
              </a:rPr>
              <a:t> ПШ і ЛШ), </a:t>
            </a:r>
            <a:r>
              <a:rPr lang="ru-RU" dirty="0" err="1" smtClean="0">
                <a:latin typeface="Times New Roman" pitchFamily="18" charset="0"/>
                <a:cs typeface="Times New Roman" pitchFamily="18" charset="0"/>
              </a:rPr>
              <a:t>розміру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лівого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передсердя</a:t>
            </a:r>
            <a:r>
              <a:rPr lang="ru-RU" dirty="0" smtClean="0">
                <a:latin typeface="Times New Roman" pitchFamily="18" charset="0"/>
                <a:cs typeface="Times New Roman" pitchFamily="18" charset="0"/>
              </a:rPr>
              <a:t>, а </a:t>
            </a:r>
            <a:r>
              <a:rPr lang="ru-RU" dirty="0" err="1" smtClean="0">
                <a:latin typeface="Times New Roman" pitchFamily="18" charset="0"/>
                <a:cs typeface="Times New Roman" pitchFamily="18" charset="0"/>
              </a:rPr>
              <a:t>також</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розрахунку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площі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отвору</a:t>
            </a:r>
            <a:r>
              <a:rPr lang="ru-RU" dirty="0" smtClean="0">
                <a:latin typeface="Times New Roman" pitchFamily="18" charset="0"/>
                <a:cs typeface="Times New Roman" pitchFamily="18" charset="0"/>
              </a:rPr>
              <a:t>. </a:t>
            </a:r>
          </a:p>
          <a:p>
            <a:pPr marL="285750" indent="-285750">
              <a:buFontTx/>
              <a:buChar char="-"/>
            </a:pPr>
            <a:r>
              <a:rPr lang="ru-RU" dirty="0" smtClean="0">
                <a:latin typeface="Times New Roman" pitchFamily="18" charset="0"/>
                <a:cs typeface="Times New Roman" pitchFamily="18" charset="0"/>
              </a:rPr>
              <a:t>При </a:t>
            </a:r>
            <a:r>
              <a:rPr lang="ru-RU" dirty="0" err="1" smtClean="0">
                <a:latin typeface="Times New Roman" pitchFamily="18" charset="0"/>
                <a:cs typeface="Times New Roman" pitchFamily="18" charset="0"/>
              </a:rPr>
              <a:t>проведенні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ехоКГ</a:t>
            </a:r>
            <a:r>
              <a:rPr lang="ru-RU" dirty="0" smtClean="0">
                <a:latin typeface="Times New Roman" pitchFamily="18" charset="0"/>
                <a:cs typeface="Times New Roman" pitchFamily="18" charset="0"/>
              </a:rPr>
              <a:t> у М-</a:t>
            </a:r>
            <a:r>
              <a:rPr lang="ru-RU" dirty="0" err="1" smtClean="0">
                <a:latin typeface="Times New Roman" pitchFamily="18" charset="0"/>
                <a:cs typeface="Times New Roman" pitchFamily="18" charset="0"/>
              </a:rPr>
              <a:t>режимі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відзначають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односпрямований</a:t>
            </a:r>
            <a:r>
              <a:rPr lang="ru-RU" dirty="0" smtClean="0">
                <a:latin typeface="Times New Roman" pitchFamily="18" charset="0"/>
                <a:cs typeface="Times New Roman" pitchFamily="18" charset="0"/>
              </a:rPr>
              <a:t> (П-</a:t>
            </a:r>
            <a:r>
              <a:rPr lang="ru-RU" dirty="0" err="1" smtClean="0">
                <a:latin typeface="Times New Roman" pitchFamily="18" charset="0"/>
                <a:cs typeface="Times New Roman" pitchFamily="18" charset="0"/>
              </a:rPr>
              <a:t>подібний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рух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передньої</a:t>
            </a:r>
            <a:r>
              <a:rPr lang="ru-RU" dirty="0" smtClean="0">
                <a:latin typeface="Times New Roman" pitchFamily="18" charset="0"/>
                <a:cs typeface="Times New Roman" pitchFamily="18" charset="0"/>
              </a:rPr>
              <a:t> й </a:t>
            </a:r>
            <a:r>
              <a:rPr lang="ru-RU" dirty="0" err="1" smtClean="0">
                <a:latin typeface="Times New Roman" pitchFamily="18" charset="0"/>
                <a:cs typeface="Times New Roman" pitchFamily="18" charset="0"/>
              </a:rPr>
              <a:t>задньої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стулок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мітрального</a:t>
            </a:r>
            <a:r>
              <a:rPr lang="ru-RU" dirty="0" smtClean="0">
                <a:latin typeface="Times New Roman" pitchFamily="18" charset="0"/>
                <a:cs typeface="Times New Roman" pitchFamily="18" charset="0"/>
              </a:rPr>
              <a:t> клапана вперед, зниження </a:t>
            </a:r>
            <a:r>
              <a:rPr lang="ru-RU" dirty="0" err="1" smtClean="0">
                <a:latin typeface="Times New Roman" pitchFamily="18" charset="0"/>
                <a:cs typeface="Times New Roman" pitchFamily="18" charset="0"/>
              </a:rPr>
              <a:t>швидкості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раннього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діастолічного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прикриття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передньої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стулки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мітрального</a:t>
            </a:r>
            <a:r>
              <a:rPr lang="ru-RU" dirty="0" smtClean="0">
                <a:latin typeface="Times New Roman" pitchFamily="18" charset="0"/>
                <a:cs typeface="Times New Roman" pitchFamily="18" charset="0"/>
              </a:rPr>
              <a:t> клапана (до 1 см/с), </a:t>
            </a:r>
            <a:r>
              <a:rPr lang="ru-RU" dirty="0" err="1" smtClean="0">
                <a:latin typeface="Times New Roman" pitchFamily="18" charset="0"/>
                <a:cs typeface="Times New Roman" pitchFamily="18" charset="0"/>
              </a:rPr>
              <a:t>зменшення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амплітуди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відкриття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стулки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мітрального</a:t>
            </a:r>
            <a:r>
              <a:rPr lang="ru-RU" dirty="0" smtClean="0">
                <a:latin typeface="Times New Roman" pitchFamily="18" charset="0"/>
                <a:cs typeface="Times New Roman" pitchFamily="18" charset="0"/>
              </a:rPr>
              <a:t> клапана, </a:t>
            </a:r>
            <a:r>
              <a:rPr lang="ru-RU" dirty="0" err="1" smtClean="0">
                <a:latin typeface="Times New Roman" pitchFamily="18" charset="0"/>
                <a:cs typeface="Times New Roman" pitchFamily="18" charset="0"/>
              </a:rPr>
              <a:t>збільшення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порожнини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лівого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передсердя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передньозадній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розмір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може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збільшуватися</a:t>
            </a:r>
            <a:r>
              <a:rPr lang="ru-RU" dirty="0" smtClean="0">
                <a:latin typeface="Times New Roman" pitchFamily="18" charset="0"/>
                <a:cs typeface="Times New Roman" pitchFamily="18" charset="0"/>
              </a:rPr>
              <a:t> до 70 мм).</a:t>
            </a:r>
          </a:p>
          <a:p>
            <a:endParaRPr lang="ru-RU" dirty="0"/>
          </a:p>
        </p:txBody>
      </p:sp>
    </p:spTree>
    <p:extLst>
      <p:ext uri="{BB962C8B-B14F-4D97-AF65-F5344CB8AC3E}">
        <p14:creationId xmlns:p14="http://schemas.microsoft.com/office/powerpoint/2010/main" val="2765448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intranet.tdmu.edu.ua/data/kafedra/internal/vn_med_al/classes_stud/uk/med/lik/ptn/%D0%BE%D1%81%D0%BD%D0%BE%D0%B2%D0%B8%20%D0%B2%D0%BD%D1%83%D1%82%D1%80%D1%96%D1%88%D0%BD%D1%8C%D0%BE%D1%97%20%D0%BC%D0%B5%D0%B4%D0%B8%D1%86%D0%B8%D0%BD%D0%B8/5/5.%20Набуті%20вади%20серця.files/image0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980728"/>
            <a:ext cx="4686300" cy="455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562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https://compendium.com.ua/wp/wp-content/uploads/2019/06/0306-sh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04664"/>
            <a:ext cx="7344816"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2537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7992888" cy="6740307"/>
          </a:xfrm>
          <a:prstGeom prst="rect">
            <a:avLst/>
          </a:prstGeom>
        </p:spPr>
        <p:txBody>
          <a:bodyPr wrap="square">
            <a:spAutoFit/>
          </a:bodyPr>
          <a:lstStyle/>
          <a:p>
            <a:r>
              <a:rPr lang="ru-RU" sz="1600" b="1" dirty="0" err="1" smtClean="0">
                <a:latin typeface="Times New Roman" pitchFamily="18" charset="0"/>
                <a:cs typeface="Times New Roman" pitchFamily="18" charset="0"/>
              </a:rPr>
              <a:t>Лікування</a:t>
            </a:r>
            <a:endParaRPr lang="ru-RU" sz="1600" b="1" dirty="0" smtClean="0">
              <a:latin typeface="Times New Roman" pitchFamily="18" charset="0"/>
              <a:cs typeface="Times New Roman" pitchFamily="18" charset="0"/>
            </a:endParaRPr>
          </a:p>
          <a:p>
            <a:endParaRPr lang="ru-RU" sz="1600" b="1"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Медикаментозна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терапія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спрямована</a:t>
            </a:r>
            <a:r>
              <a:rPr lang="ru-RU" sz="1600" dirty="0" smtClean="0">
                <a:latin typeface="Times New Roman" pitchFamily="18" charset="0"/>
                <a:cs typeface="Times New Roman" pitchFamily="18" charset="0"/>
              </a:rPr>
              <a:t> на </a:t>
            </a:r>
            <a:r>
              <a:rPr lang="ru-RU" sz="1600" dirty="0" err="1" smtClean="0">
                <a:latin typeface="Times New Roman" pitchFamily="18" charset="0"/>
                <a:cs typeface="Times New Roman" pitchFamily="18" charset="0"/>
              </a:rPr>
              <a:t>лікування</a:t>
            </a:r>
            <a:r>
              <a:rPr lang="ru-RU" sz="1600" dirty="0" smtClean="0">
                <a:latin typeface="Times New Roman" pitchFamily="18" charset="0"/>
                <a:cs typeface="Times New Roman" pitchFamily="18" charset="0"/>
              </a:rPr>
              <a:t> та </a:t>
            </a:r>
            <a:r>
              <a:rPr lang="ru-RU" sz="1600" dirty="0" err="1" smtClean="0">
                <a:latin typeface="Times New Roman" pitchFamily="18" charset="0"/>
                <a:cs typeface="Times New Roman" pitchFamily="18" charset="0"/>
              </a:rPr>
              <a:t>запобігання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ускладнень</a:t>
            </a:r>
            <a:r>
              <a:rPr lang="ru-RU" sz="1600" dirty="0" smtClean="0">
                <a:latin typeface="Times New Roman" pitchFamily="18" charset="0"/>
                <a:cs typeface="Times New Roman" pitchFamily="18" charset="0"/>
              </a:rPr>
              <a:t>. </a:t>
            </a:r>
          </a:p>
          <a:p>
            <a:r>
              <a:rPr lang="ru-RU" sz="1600" dirty="0" smtClean="0">
                <a:latin typeface="Times New Roman" pitchFamily="18" charset="0"/>
                <a:cs typeface="Times New Roman" pitchFamily="18" charset="0"/>
              </a:rPr>
              <a:t>У </a:t>
            </a:r>
            <a:r>
              <a:rPr lang="ru-RU" sz="1600" dirty="0" err="1" smtClean="0">
                <a:latin typeface="Times New Roman" pitchFamily="18" charset="0"/>
                <a:cs typeface="Times New Roman" pitchFamily="18" charset="0"/>
              </a:rPr>
              <a:t>пацієнтів</a:t>
            </a:r>
            <a:r>
              <a:rPr lang="ru-RU" sz="1600" dirty="0" smtClean="0">
                <a:latin typeface="Times New Roman" pitchFamily="18" charset="0"/>
                <a:cs typeface="Times New Roman" pitchFamily="18" charset="0"/>
              </a:rPr>
              <a:t> молодого </a:t>
            </a:r>
            <a:r>
              <a:rPr lang="ru-RU" sz="1600" dirty="0" err="1" smtClean="0">
                <a:latin typeface="Times New Roman" pitchFamily="18" charset="0"/>
                <a:cs typeface="Times New Roman" pitchFamily="18" charset="0"/>
              </a:rPr>
              <a:t>віку</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гострою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ревматичною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лихоманкою</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анамнезі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зберігається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високий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ризик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розвитку</a:t>
            </a:r>
            <a:r>
              <a:rPr lang="ru-RU" sz="1600" dirty="0" smtClean="0">
                <a:latin typeface="Times New Roman" pitchFamily="18" charset="0"/>
                <a:cs typeface="Times New Roman" pitchFamily="18" charset="0"/>
              </a:rPr>
              <a:t> рецидиву, тому </a:t>
            </a:r>
            <a:r>
              <a:rPr lang="ru-RU" sz="1600" dirty="0" err="1" smtClean="0">
                <a:latin typeface="Times New Roman" pitchFamily="18" charset="0"/>
                <a:cs typeface="Times New Roman" pitchFamily="18" charset="0"/>
              </a:rPr>
              <a:t>профілактичну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антибіотикотерапію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їм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проводять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постійно</a:t>
            </a:r>
            <a:r>
              <a:rPr lang="ru-RU" sz="1600" dirty="0" smtClean="0">
                <a:latin typeface="Times New Roman" pitchFamily="18" charset="0"/>
                <a:cs typeface="Times New Roman" pitchFamily="18" charset="0"/>
              </a:rPr>
              <a:t> до </a:t>
            </a:r>
            <a:r>
              <a:rPr lang="ru-RU" sz="1600" dirty="0" err="1" smtClean="0">
                <a:latin typeface="Times New Roman" pitchFamily="18" charset="0"/>
                <a:cs typeface="Times New Roman" pitchFamily="18" charset="0"/>
              </a:rPr>
              <a:t>досягнення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дорослого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віку</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Застосування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діуретиків</a:t>
            </a:r>
            <a:r>
              <a:rPr lang="ru-RU" sz="1600" dirty="0" smtClean="0">
                <a:latin typeface="Times New Roman" pitchFamily="18" charset="0"/>
                <a:cs typeface="Times New Roman" pitchFamily="18" charset="0"/>
              </a:rPr>
              <a:t> або </a:t>
            </a:r>
            <a:r>
              <a:rPr lang="ru-RU" sz="1600" dirty="0" err="1" smtClean="0">
                <a:latin typeface="Times New Roman" pitchFamily="18" charset="0"/>
                <a:cs typeface="Times New Roman" pitchFamily="18" charset="0"/>
              </a:rPr>
              <a:t>органічних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нітратів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пролонгованої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дозволяє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тимчасово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зменшити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вираженість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задишки</a:t>
            </a:r>
            <a:r>
              <a:rPr lang="ru-RU" sz="1600" dirty="0" smtClean="0">
                <a:latin typeface="Times New Roman" pitchFamily="18" charset="0"/>
                <a:cs typeface="Times New Roman" pitchFamily="18" charset="0"/>
              </a:rPr>
              <a:t>. </a:t>
            </a:r>
          </a:p>
          <a:p>
            <a:r>
              <a:rPr lang="ru-RU" sz="1600" dirty="0" err="1" smtClean="0">
                <a:latin typeface="Times New Roman" pitchFamily="18" charset="0"/>
                <a:cs typeface="Times New Roman" pitchFamily="18" charset="0"/>
              </a:rPr>
              <a:t>Блокатори</a:t>
            </a:r>
            <a:r>
              <a:rPr lang="ru-RU" sz="1600" dirty="0" smtClean="0">
                <a:latin typeface="Times New Roman" pitchFamily="18" charset="0"/>
                <a:cs typeface="Times New Roman" pitchFamily="18" charset="0"/>
              </a:rPr>
              <a:t> </a:t>
            </a:r>
            <a:r>
              <a:rPr lang="el-GR" sz="1600" dirty="0" smtClean="0">
                <a:latin typeface="Times New Roman" pitchFamily="18" charset="0"/>
                <a:cs typeface="Times New Roman" pitchFamily="18" charset="0"/>
              </a:rPr>
              <a:t>β- </a:t>
            </a:r>
            <a:r>
              <a:rPr lang="ru-RU" sz="1600" dirty="0" err="1" smtClean="0">
                <a:latin typeface="Times New Roman" pitchFamily="18" charset="0"/>
                <a:cs typeface="Times New Roman" pitchFamily="18" charset="0"/>
              </a:rPr>
              <a:t>адренорецепторів</a:t>
            </a:r>
            <a:r>
              <a:rPr lang="ru-RU" sz="1600" dirty="0" smtClean="0">
                <a:latin typeface="Times New Roman" pitchFamily="18" charset="0"/>
                <a:cs typeface="Times New Roman" pitchFamily="18" charset="0"/>
              </a:rPr>
              <a:t> або </a:t>
            </a:r>
            <a:r>
              <a:rPr lang="ru-RU" sz="1600" dirty="0" err="1" smtClean="0">
                <a:latin typeface="Times New Roman" pitchFamily="18" charset="0"/>
                <a:cs typeface="Times New Roman" pitchFamily="18" charset="0"/>
              </a:rPr>
              <a:t>блокатори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кальцієвих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каналів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що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знижують</a:t>
            </a:r>
            <a:r>
              <a:rPr lang="ru-RU" sz="1600" dirty="0" smtClean="0">
                <a:latin typeface="Times New Roman" pitchFamily="18" charset="0"/>
                <a:cs typeface="Times New Roman" pitchFamily="18" charset="0"/>
              </a:rPr>
              <a:t> ЧСС, </a:t>
            </a:r>
            <a:r>
              <a:rPr lang="ru-RU" sz="1600" dirty="0" err="1" smtClean="0">
                <a:latin typeface="Times New Roman" pitchFamily="18" charset="0"/>
                <a:cs typeface="Times New Roman" pitchFamily="18" charset="0"/>
              </a:rPr>
              <a:t>здатні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значно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підвищити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толерантність</a:t>
            </a:r>
            <a:r>
              <a:rPr lang="ru-RU" sz="1600" dirty="0" smtClean="0">
                <a:latin typeface="Times New Roman" pitchFamily="18" charset="0"/>
                <a:cs typeface="Times New Roman" pitchFamily="18" charset="0"/>
              </a:rPr>
              <a:t> до </a:t>
            </a:r>
            <a:r>
              <a:rPr lang="ru-RU" sz="1600" dirty="0" err="1" smtClean="0">
                <a:latin typeface="Times New Roman" pitchFamily="18" charset="0"/>
                <a:cs typeface="Times New Roman" pitchFamily="18" charset="0"/>
              </a:rPr>
              <a:t>фізичних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навантажень</a:t>
            </a:r>
            <a:r>
              <a:rPr lang="ru-RU" sz="1600" dirty="0" smtClean="0">
                <a:latin typeface="Times New Roman" pitchFamily="18" charset="0"/>
                <a:cs typeface="Times New Roman" pitchFamily="18" charset="0"/>
              </a:rPr>
              <a:t> за </a:t>
            </a:r>
            <a:r>
              <a:rPr lang="ru-RU" sz="1600" dirty="0" err="1" smtClean="0">
                <a:latin typeface="Times New Roman" pitchFamily="18" charset="0"/>
                <a:cs typeface="Times New Roman" pitchFamily="18" charset="0"/>
              </a:rPr>
              <a:t>рахунок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подовження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діастоли</a:t>
            </a:r>
            <a:r>
              <a:rPr lang="ru-RU" sz="1600" dirty="0" smtClean="0">
                <a:latin typeface="Times New Roman" pitchFamily="18" charset="0"/>
                <a:cs typeface="Times New Roman" pitchFamily="18" charset="0"/>
              </a:rPr>
              <a:t> і часу </a:t>
            </a:r>
            <a:r>
              <a:rPr lang="ru-RU" sz="1600" dirty="0" err="1" smtClean="0">
                <a:latin typeface="Times New Roman" pitchFamily="18" charset="0"/>
                <a:cs typeface="Times New Roman" pitchFamily="18" charset="0"/>
              </a:rPr>
              <a:t>наповнення</a:t>
            </a:r>
            <a:r>
              <a:rPr lang="ru-RU" sz="1600" dirty="0" smtClean="0">
                <a:latin typeface="Times New Roman" pitchFamily="18" charset="0"/>
                <a:cs typeface="Times New Roman" pitchFamily="18" charset="0"/>
              </a:rPr>
              <a:t> ЛШ.</a:t>
            </a:r>
          </a:p>
          <a:p>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Показанням</a:t>
            </a:r>
            <a:r>
              <a:rPr lang="ru-RU" sz="1600" dirty="0" smtClean="0">
                <a:latin typeface="Times New Roman" pitchFamily="18" charset="0"/>
                <a:cs typeface="Times New Roman" pitchFamily="18" charset="0"/>
              </a:rPr>
              <a:t> для </a:t>
            </a:r>
            <a:r>
              <a:rPr lang="ru-RU" sz="1600" dirty="0" err="1" smtClean="0">
                <a:latin typeface="Times New Roman" pitchFamily="18" charset="0"/>
                <a:cs typeface="Times New Roman" pitchFamily="18" charset="0"/>
              </a:rPr>
              <a:t>призначення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антикоагулянтів</a:t>
            </a:r>
            <a:r>
              <a:rPr lang="ru-RU" sz="1600" dirty="0" smtClean="0">
                <a:latin typeface="Times New Roman" pitchFamily="18" charset="0"/>
                <a:cs typeface="Times New Roman" pitchFamily="18" charset="0"/>
              </a:rPr>
              <a:t> є </a:t>
            </a:r>
            <a:r>
              <a:rPr lang="ru-RU" sz="1600" dirty="0" err="1" smtClean="0">
                <a:latin typeface="Times New Roman" pitchFamily="18" charset="0"/>
                <a:cs typeface="Times New Roman" pitchFamily="18" charset="0"/>
              </a:rPr>
              <a:t>фібриляція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передсердь</a:t>
            </a:r>
            <a:r>
              <a:rPr lang="ru-RU" sz="1600" dirty="0" smtClean="0">
                <a:latin typeface="Times New Roman" pitchFamily="18" charset="0"/>
                <a:cs typeface="Times New Roman" pitchFamily="18" charset="0"/>
              </a:rPr>
              <a:t>, у </a:t>
            </a:r>
            <a:r>
              <a:rPr lang="ru-RU" sz="1600" dirty="0" err="1" smtClean="0">
                <a:latin typeface="Times New Roman" pitchFamily="18" charset="0"/>
                <a:cs typeface="Times New Roman" pitchFamily="18" charset="0"/>
              </a:rPr>
              <a:t>пацієнтів</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синусовим</a:t>
            </a:r>
            <a:r>
              <a:rPr lang="ru-RU" sz="1600" dirty="0" smtClean="0">
                <a:latin typeface="Times New Roman" pitchFamily="18" charset="0"/>
                <a:cs typeface="Times New Roman" pitchFamily="18" charset="0"/>
              </a:rPr>
              <a:t> ритмом вони </a:t>
            </a:r>
            <a:r>
              <a:rPr lang="ru-RU" sz="1600" dirty="0" err="1" smtClean="0">
                <a:latin typeface="Times New Roman" pitchFamily="18" charset="0"/>
                <a:cs typeface="Times New Roman" pitchFamily="18" charset="0"/>
              </a:rPr>
              <a:t>показані</a:t>
            </a:r>
            <a:r>
              <a:rPr lang="ru-RU" sz="1600" dirty="0" smtClean="0">
                <a:latin typeface="Times New Roman" pitchFamily="18" charset="0"/>
                <a:cs typeface="Times New Roman" pitchFamily="18" charset="0"/>
              </a:rPr>
              <a:t> у </a:t>
            </a:r>
            <a:r>
              <a:rPr lang="ru-RU" sz="1600" dirty="0" err="1" smtClean="0">
                <a:latin typeface="Times New Roman" pitchFamily="18" charset="0"/>
                <a:cs typeface="Times New Roman" pitchFamily="18" charset="0"/>
              </a:rPr>
              <a:t>випадку</a:t>
            </a:r>
            <a:r>
              <a:rPr lang="ru-RU" sz="1600" dirty="0" smtClean="0">
                <a:latin typeface="Times New Roman" pitchFamily="18" charset="0"/>
                <a:cs typeface="Times New Roman" pitchFamily="18" charset="0"/>
              </a:rPr>
              <a:t> великих </a:t>
            </a:r>
            <a:r>
              <a:rPr lang="ru-RU" sz="1600" dirty="0" err="1" smtClean="0">
                <a:latin typeface="Times New Roman" pitchFamily="18" charset="0"/>
                <a:cs typeface="Times New Roman" pitchFamily="18" charset="0"/>
              </a:rPr>
              <a:t>розмірів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лівого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передсердя</a:t>
            </a:r>
            <a:r>
              <a:rPr lang="ru-RU" sz="1600" dirty="0" smtClean="0">
                <a:latin typeface="Times New Roman" pitchFamily="18" charset="0"/>
                <a:cs typeface="Times New Roman" pitchFamily="18" charset="0"/>
              </a:rPr>
              <a:t> (&gt;50 мм), </a:t>
            </a:r>
            <a:r>
              <a:rPr lang="ru-RU" sz="1600" dirty="0" err="1" smtClean="0">
                <a:latin typeface="Times New Roman" pitchFamily="18" charset="0"/>
                <a:cs typeface="Times New Roman" pitchFamily="18" charset="0"/>
              </a:rPr>
              <a:t>наявності</a:t>
            </a:r>
            <a:r>
              <a:rPr lang="ru-RU" sz="1600" dirty="0" smtClean="0">
                <a:latin typeface="Times New Roman" pitchFamily="18" charset="0"/>
                <a:cs typeface="Times New Roman" pitchFamily="18" charset="0"/>
              </a:rPr>
              <a:t> спонтанного </a:t>
            </a:r>
            <a:r>
              <a:rPr lang="ru-RU" sz="1600" dirty="0" err="1" smtClean="0">
                <a:latin typeface="Times New Roman" pitchFamily="18" charset="0"/>
                <a:cs typeface="Times New Roman" pitchFamily="18" charset="0"/>
              </a:rPr>
              <a:t>ехоконтрастування</a:t>
            </a:r>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проведенні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трансезофагеальної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ехоКГ</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тромбоемболій</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анамнезі</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наявності</a:t>
            </a:r>
            <a:r>
              <a:rPr lang="ru-RU" sz="1600" dirty="0" smtClean="0">
                <a:latin typeface="Times New Roman" pitchFamily="18" charset="0"/>
                <a:cs typeface="Times New Roman" pitchFamily="18" charset="0"/>
              </a:rPr>
              <a:t> тромбу в </a:t>
            </a:r>
            <a:r>
              <a:rPr lang="ru-RU" sz="1600" dirty="0" err="1" smtClean="0">
                <a:latin typeface="Times New Roman" pitchFamily="18" charset="0"/>
                <a:cs typeface="Times New Roman" pitchFamily="18" charset="0"/>
              </a:rPr>
              <a:t>лівому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передсерді</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Перед </a:t>
            </a:r>
            <a:r>
              <a:rPr lang="ru-RU" sz="1600" dirty="0" err="1" smtClean="0">
                <a:latin typeface="Times New Roman" pitchFamily="18" charset="0"/>
                <a:cs typeface="Times New Roman" pitchFamily="18" charset="0"/>
              </a:rPr>
              <a:t>проведенням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електричної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кардіоверсії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якщо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тривалість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фібриляції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передсердь</a:t>
            </a:r>
            <a:r>
              <a:rPr lang="ru-RU" sz="1600" dirty="0" smtClean="0">
                <a:latin typeface="Times New Roman" pitchFamily="18" charset="0"/>
                <a:cs typeface="Times New Roman" pitchFamily="18" charset="0"/>
              </a:rPr>
              <a:t> становила ≥48 год, </a:t>
            </a:r>
            <a:r>
              <a:rPr lang="ru-RU" sz="1600" dirty="0" err="1" smtClean="0">
                <a:latin typeface="Times New Roman" pitchFamily="18" charset="0"/>
                <a:cs typeface="Times New Roman" pitchFamily="18" charset="0"/>
              </a:rPr>
              <a:t>необхідне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застосування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антикоагулянтів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протягом</a:t>
            </a:r>
            <a:r>
              <a:rPr lang="ru-RU" sz="1600" dirty="0" smtClean="0">
                <a:latin typeface="Times New Roman" pitchFamily="18" charset="0"/>
                <a:cs typeface="Times New Roman" pitchFamily="18" charset="0"/>
              </a:rPr>
              <a:t> 3–4 </a:t>
            </a:r>
            <a:r>
              <a:rPr lang="ru-RU" sz="1600" dirty="0" err="1" smtClean="0">
                <a:latin typeface="Times New Roman" pitchFamily="18" charset="0"/>
                <a:cs typeface="Times New Roman" pitchFamily="18" charset="0"/>
              </a:rPr>
              <a:t>тиж</a:t>
            </a:r>
            <a:r>
              <a:rPr lang="ru-RU" sz="1600" dirty="0" smtClean="0">
                <a:latin typeface="Times New Roman" pitchFamily="18" charset="0"/>
                <a:cs typeface="Times New Roman" pitchFamily="18" charset="0"/>
              </a:rPr>
              <a:t> до і 4 </a:t>
            </a:r>
            <a:r>
              <a:rPr lang="ru-RU" sz="1600" dirty="0" err="1" smtClean="0">
                <a:latin typeface="Times New Roman" pitchFamily="18" charset="0"/>
                <a:cs typeface="Times New Roman" pitchFamily="18" charset="0"/>
              </a:rPr>
              <a:t>тиж</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після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кардіоверсії</a:t>
            </a:r>
            <a:r>
              <a:rPr lang="ru-RU" sz="1600" dirty="0" smtClean="0">
                <a:latin typeface="Times New Roman" pitchFamily="18" charset="0"/>
                <a:cs typeface="Times New Roman" pitchFamily="18" charset="0"/>
              </a:rPr>
              <a:t>. </a:t>
            </a:r>
          </a:p>
          <a:p>
            <a:r>
              <a:rPr lang="ru-RU" sz="1600" dirty="0" err="1" smtClean="0">
                <a:latin typeface="Times New Roman" pitchFamily="18" charset="0"/>
                <a:cs typeface="Times New Roman" pitchFamily="18" charset="0"/>
              </a:rPr>
              <a:t>Проведення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кардіоверсії</a:t>
            </a:r>
            <a:r>
              <a:rPr lang="ru-RU" sz="1600" dirty="0" smtClean="0">
                <a:latin typeface="Times New Roman" pitchFamily="18" charset="0"/>
                <a:cs typeface="Times New Roman" pitchFamily="18" charset="0"/>
              </a:rPr>
              <a:t> до </a:t>
            </a:r>
            <a:r>
              <a:rPr lang="ru-RU" sz="1600" dirty="0" err="1" smtClean="0">
                <a:latin typeface="Times New Roman" pitchFamily="18" charset="0"/>
                <a:cs typeface="Times New Roman" pitchFamily="18" charset="0"/>
              </a:rPr>
              <a:t>операції</a:t>
            </a:r>
            <a:r>
              <a:rPr lang="ru-RU" sz="1600" dirty="0" smtClean="0">
                <a:latin typeface="Times New Roman" pitchFamily="18" charset="0"/>
                <a:cs typeface="Times New Roman" pitchFamily="18" charset="0"/>
              </a:rPr>
              <a:t> не </a:t>
            </a:r>
            <a:r>
              <a:rPr lang="ru-RU" sz="1600" dirty="0" err="1" smtClean="0">
                <a:latin typeface="Times New Roman" pitchFamily="18" charset="0"/>
                <a:cs typeface="Times New Roman" pitchFamily="18" charset="0"/>
              </a:rPr>
              <a:t>показане</a:t>
            </a:r>
            <a:r>
              <a:rPr lang="ru-RU" sz="1600" dirty="0" smtClean="0">
                <a:latin typeface="Times New Roman" pitchFamily="18" charset="0"/>
                <a:cs typeface="Times New Roman" pitchFamily="18" charset="0"/>
              </a:rPr>
              <a:t> у </a:t>
            </a:r>
            <a:r>
              <a:rPr lang="ru-RU" sz="1600" dirty="0" err="1" smtClean="0">
                <a:latin typeface="Times New Roman" pitchFamily="18" charset="0"/>
                <a:cs typeface="Times New Roman" pitchFamily="18" charset="0"/>
              </a:rPr>
              <a:t>хворих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тяжким </a:t>
            </a:r>
            <a:r>
              <a:rPr lang="ru-RU" sz="1600" dirty="0" err="1" smtClean="0">
                <a:latin typeface="Times New Roman" pitchFamily="18" charset="0"/>
                <a:cs typeface="Times New Roman" pitchFamily="18" charset="0"/>
              </a:rPr>
              <a:t>мітральним</a:t>
            </a:r>
            <a:r>
              <a:rPr lang="ru-RU" sz="1600" dirty="0" smtClean="0">
                <a:latin typeface="Times New Roman" pitchFamily="18" charset="0"/>
                <a:cs typeface="Times New Roman" pitchFamily="18" charset="0"/>
              </a:rPr>
              <a:t> стенозом, </a:t>
            </a:r>
            <a:r>
              <a:rPr lang="ru-RU" sz="1600" dirty="0" err="1" smtClean="0">
                <a:latin typeface="Times New Roman" pitchFamily="18" charset="0"/>
                <a:cs typeface="Times New Roman" pitchFamily="18" charset="0"/>
              </a:rPr>
              <a:t>оскільки</a:t>
            </a:r>
            <a:r>
              <a:rPr lang="ru-RU" sz="1600" dirty="0" smtClean="0">
                <a:latin typeface="Times New Roman" pitchFamily="18" charset="0"/>
                <a:cs typeface="Times New Roman" pitchFamily="18" charset="0"/>
              </a:rPr>
              <a:t> вона не </a:t>
            </a:r>
            <a:r>
              <a:rPr lang="ru-RU" sz="1600" dirty="0" err="1" smtClean="0">
                <a:latin typeface="Times New Roman" pitchFamily="18" charset="0"/>
                <a:cs typeface="Times New Roman" pitchFamily="18" charset="0"/>
              </a:rPr>
              <a:t>відновлює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синусовий</a:t>
            </a:r>
            <a:r>
              <a:rPr lang="ru-RU" sz="1600" dirty="0" smtClean="0">
                <a:latin typeface="Times New Roman" pitchFamily="18" charset="0"/>
                <a:cs typeface="Times New Roman" pitchFamily="18" charset="0"/>
              </a:rPr>
              <a:t> ритм на </a:t>
            </a:r>
            <a:r>
              <a:rPr lang="ru-RU" sz="1600" dirty="0" err="1" smtClean="0">
                <a:latin typeface="Times New Roman" pitchFamily="18" charset="0"/>
                <a:cs typeface="Times New Roman" pitchFamily="18" charset="0"/>
              </a:rPr>
              <a:t>тривалий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період</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Хірургічні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методи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вальвулопластика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ендопротезування</a:t>
            </a:r>
            <a:r>
              <a:rPr lang="ru-RU" sz="1600" dirty="0" smtClean="0">
                <a:latin typeface="Times New Roman" pitchFamily="18" charset="0"/>
                <a:cs typeface="Times New Roman" pitchFamily="18" charset="0"/>
              </a:rPr>
              <a:t> клапана.</a:t>
            </a:r>
          </a:p>
          <a:p>
            <a:r>
              <a:rPr lang="ru-RU" sz="1600" dirty="0" err="1" smtClean="0">
                <a:latin typeface="Times New Roman" pitchFamily="18" charset="0"/>
                <a:cs typeface="Times New Roman" pitchFamily="18" charset="0"/>
              </a:rPr>
              <a:t>Мітральна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комісуротомія</a:t>
            </a:r>
            <a:r>
              <a:rPr lang="ru-RU" sz="1600" dirty="0" smtClean="0">
                <a:latin typeface="Times New Roman" pitchFamily="18" charset="0"/>
                <a:cs typeface="Times New Roman" pitchFamily="18" charset="0"/>
              </a:rPr>
              <a:t> проводиться у </a:t>
            </a:r>
            <a:r>
              <a:rPr lang="ru-RU" sz="1600" dirty="0" err="1" smtClean="0">
                <a:latin typeface="Times New Roman" pitchFamily="18" charset="0"/>
                <a:cs typeface="Times New Roman" pitchFamily="18" charset="0"/>
              </a:rPr>
              <a:t>хворих</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вираженим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мітральним</a:t>
            </a:r>
            <a:r>
              <a:rPr lang="ru-RU" sz="1600" dirty="0" smtClean="0">
                <a:latin typeface="Times New Roman" pitchFamily="18" charset="0"/>
                <a:cs typeface="Times New Roman" pitchFamily="18" charset="0"/>
              </a:rPr>
              <a:t> стенозом при </a:t>
            </a:r>
            <a:r>
              <a:rPr lang="ru-RU" sz="1600" dirty="0" err="1" smtClean="0">
                <a:latin typeface="Times New Roman" pitchFamily="18" charset="0"/>
                <a:cs typeface="Times New Roman" pitchFamily="18" charset="0"/>
              </a:rPr>
              <a:t>наявності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симптомів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що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обмежують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фізичну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активність</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знижують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працездатність</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Черезшкірна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комісуротомія</a:t>
            </a:r>
            <a:r>
              <a:rPr lang="ru-RU" sz="1600" dirty="0" smtClean="0">
                <a:latin typeface="Times New Roman" pitchFamily="18" charset="0"/>
                <a:cs typeface="Times New Roman" pitchFamily="18" charset="0"/>
              </a:rPr>
              <a:t> показана </a:t>
            </a:r>
            <a:r>
              <a:rPr lang="ru-RU" sz="1600" dirty="0" err="1" smtClean="0">
                <a:latin typeface="Times New Roman" pitchFamily="18" charset="0"/>
                <a:cs typeface="Times New Roman" pitchFamily="18" charset="0"/>
              </a:rPr>
              <a:t>хворим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площею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отвору</a:t>
            </a:r>
            <a:r>
              <a:rPr lang="ru-RU" sz="1600" dirty="0" smtClean="0">
                <a:latin typeface="Times New Roman" pitchFamily="18" charset="0"/>
                <a:cs typeface="Times New Roman" pitchFamily="18" charset="0"/>
              </a:rPr>
              <a:t> &lt;1,5 см2.</a:t>
            </a:r>
          </a:p>
          <a:p>
            <a:endParaRPr lang="ru-RU" sz="16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682298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43352" y="620688"/>
            <a:ext cx="8208912" cy="6001643"/>
          </a:xfrm>
          <a:prstGeom prst="rect">
            <a:avLst/>
          </a:prstGeom>
        </p:spPr>
        <p:txBody>
          <a:bodyPr wrap="square">
            <a:spAutoFit/>
          </a:bodyPr>
          <a:lstStyle/>
          <a:p>
            <a:r>
              <a:rPr lang="ru-RU" sz="1600" b="1" dirty="0" err="1" smtClean="0">
                <a:latin typeface="Times New Roman" pitchFamily="18" charset="0"/>
                <a:cs typeface="Times New Roman" pitchFamily="18" charset="0"/>
              </a:rPr>
              <a:t>Консервативне</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лікування</a:t>
            </a:r>
            <a:r>
              <a:rPr lang="ru-RU" sz="1600" b="1" dirty="0" smtClean="0">
                <a:latin typeface="Times New Roman" pitchFamily="18" charset="0"/>
                <a:cs typeface="Times New Roman" pitchFamily="18" charset="0"/>
              </a:rPr>
              <a:t> </a:t>
            </a:r>
          </a:p>
          <a:p>
            <a:r>
              <a:rPr lang="ru-RU" sz="1600" b="1" dirty="0" smtClean="0">
                <a:latin typeface="Times New Roman" pitchFamily="18" charset="0"/>
                <a:cs typeface="Times New Roman" pitchFamily="18" charset="0"/>
              </a:rPr>
              <a:t>1. </a:t>
            </a:r>
            <a:r>
              <a:rPr lang="ru-RU" sz="1600" b="1" dirty="0" err="1" smtClean="0">
                <a:latin typeface="Times New Roman" pitchFamily="18" charset="0"/>
                <a:cs typeface="Times New Roman" pitchFamily="18" charset="0"/>
              </a:rPr>
              <a:t>Хворі</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які</a:t>
            </a:r>
            <a:r>
              <a:rPr lang="ru-RU" sz="1600" b="1" dirty="0" smtClean="0">
                <a:latin typeface="Times New Roman" pitchFamily="18" charset="0"/>
                <a:cs typeface="Times New Roman" pitchFamily="18" charset="0"/>
              </a:rPr>
              <a:t> не </a:t>
            </a:r>
            <a:r>
              <a:rPr lang="ru-RU" sz="1600" b="1" dirty="0" err="1" smtClean="0">
                <a:latin typeface="Times New Roman" pitchFamily="18" charset="0"/>
                <a:cs typeface="Times New Roman" pitchFamily="18" charset="0"/>
              </a:rPr>
              <a:t>пройшли</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відбору</a:t>
            </a:r>
            <a:r>
              <a:rPr lang="ru-RU" sz="1600" b="1" dirty="0" smtClean="0">
                <a:latin typeface="Times New Roman" pitchFamily="18" charset="0"/>
                <a:cs typeface="Times New Roman" pitchFamily="18" charset="0"/>
              </a:rPr>
              <a:t> до </a:t>
            </a:r>
            <a:r>
              <a:rPr lang="ru-RU" sz="1600" b="1" dirty="0" err="1" smtClean="0">
                <a:latin typeface="Times New Roman" pitchFamily="18" charset="0"/>
                <a:cs typeface="Times New Roman" pitchFamily="18" charset="0"/>
              </a:rPr>
              <a:t>інвазивної</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терапії</a:t>
            </a:r>
            <a:r>
              <a:rPr lang="ru-RU" sz="1600" b="1" dirty="0" smtClean="0">
                <a:latin typeface="Times New Roman" pitchFamily="18" charset="0"/>
                <a:cs typeface="Times New Roman" pitchFamily="18" charset="0"/>
              </a:rPr>
              <a:t>, або не </a:t>
            </a:r>
            <a:r>
              <a:rPr lang="ru-RU" sz="1600" b="1" dirty="0" err="1" smtClean="0">
                <a:latin typeface="Times New Roman" pitchFamily="18" charset="0"/>
                <a:cs typeface="Times New Roman" pitchFamily="18" charset="0"/>
              </a:rPr>
              <a:t>дають</a:t>
            </a:r>
            <a:r>
              <a:rPr lang="ru-RU" sz="1600" b="1" dirty="0" smtClean="0">
                <a:latin typeface="Times New Roman" pitchFamily="18" charset="0"/>
                <a:cs typeface="Times New Roman" pitchFamily="18" charset="0"/>
              </a:rPr>
              <a:t> на </a:t>
            </a:r>
            <a:r>
              <a:rPr lang="ru-RU" sz="1600" b="1" dirty="0" err="1" smtClean="0">
                <a:latin typeface="Times New Roman" pitchFamily="18" charset="0"/>
                <a:cs typeface="Times New Roman" pitchFamily="18" charset="0"/>
              </a:rPr>
              <a:t>неї</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згоду</a:t>
            </a:r>
            <a:r>
              <a:rPr lang="ru-RU" sz="1600" b="1" dirty="0" smtClean="0">
                <a:latin typeface="Times New Roman" pitchFamily="18" charset="0"/>
                <a:cs typeface="Times New Roman" pitchFamily="18" charset="0"/>
              </a:rPr>
              <a:t>:</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діуретики</a:t>
            </a:r>
            <a:r>
              <a:rPr lang="ru-RU" sz="1600" dirty="0" smtClean="0">
                <a:latin typeface="Times New Roman" pitchFamily="18" charset="0"/>
                <a:cs typeface="Times New Roman" pitchFamily="18" charset="0"/>
              </a:rPr>
              <a:t> (при симптомах застою в малому </a:t>
            </a:r>
            <a:r>
              <a:rPr lang="ru-RU" sz="1600" dirty="0" err="1" smtClean="0">
                <a:latin typeface="Times New Roman" pitchFamily="18" charset="0"/>
                <a:cs typeface="Times New Roman" pitchFamily="18" charset="0"/>
              </a:rPr>
              <a:t>колі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кровообігу</a:t>
            </a:r>
            <a:r>
              <a:rPr lang="ru-RU" sz="1600"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дигоксин</a:t>
            </a:r>
            <a:r>
              <a:rPr lang="ru-RU" sz="1600" dirty="0" smtClean="0">
                <a:latin typeface="Times New Roman" pitchFamily="18" charset="0"/>
                <a:cs typeface="Times New Roman" pitchFamily="18" charset="0"/>
              </a:rPr>
              <a:t> (особливо при </a:t>
            </a:r>
            <a:r>
              <a:rPr lang="ru-RU" sz="1600" dirty="0" err="1" smtClean="0">
                <a:latin typeface="Times New Roman" pitchFamily="18" charset="0"/>
                <a:cs typeface="Times New Roman" pitchFamily="18" charset="0"/>
              </a:rPr>
              <a:t>фібриляції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передсердь</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швидким</a:t>
            </a:r>
            <a:r>
              <a:rPr lang="ru-RU" sz="1600" dirty="0" smtClean="0">
                <a:latin typeface="Times New Roman" pitchFamily="18" charset="0"/>
                <a:cs typeface="Times New Roman" pitchFamily="18" charset="0"/>
              </a:rPr>
              <a:t> ритмом шлуночків) і </a:t>
            </a:r>
            <a:r>
              <a:rPr lang="ru-RU" sz="1600" b="1" dirty="0" smtClean="0">
                <a:latin typeface="Times New Roman" pitchFamily="18" charset="0"/>
                <a:cs typeface="Times New Roman" pitchFamily="18" charset="0"/>
              </a:rPr>
              <a:t>ІАПФ</a:t>
            </a:r>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супутній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дисфункції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лівого</a:t>
            </a:r>
            <a:r>
              <a:rPr lang="ru-RU" sz="1600" dirty="0" smtClean="0">
                <a:latin typeface="Times New Roman" pitchFamily="18" charset="0"/>
                <a:cs typeface="Times New Roman" pitchFamily="18" charset="0"/>
              </a:rPr>
              <a:t> шлуночка).</a:t>
            </a:r>
          </a:p>
          <a:p>
            <a:r>
              <a:rPr lang="ru-RU" sz="1600" b="1" dirty="0" smtClean="0">
                <a:latin typeface="Times New Roman" pitchFamily="18" charset="0"/>
                <a:cs typeface="Times New Roman" pitchFamily="18" charset="0"/>
              </a:rPr>
              <a:t>2. </a:t>
            </a:r>
            <a:r>
              <a:rPr lang="ru-RU" sz="1600" b="1" dirty="0" err="1" smtClean="0">
                <a:latin typeface="Times New Roman" pitchFamily="18" charset="0"/>
                <a:cs typeface="Times New Roman" pitchFamily="18" charset="0"/>
              </a:rPr>
              <a:t>Антикоагулянтна</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терапія</a:t>
            </a:r>
            <a:r>
              <a:rPr lang="ru-RU" sz="1600" dirty="0" smtClean="0">
                <a:latin typeface="Times New Roman" pitchFamily="18" charset="0"/>
                <a:cs typeface="Times New Roman" pitchFamily="18" charset="0"/>
              </a:rPr>
              <a:t> (МНВ 2–3): у </a:t>
            </a:r>
            <a:r>
              <a:rPr lang="ru-RU" sz="1600" dirty="0" err="1" smtClean="0">
                <a:latin typeface="Times New Roman" pitchFamily="18" charset="0"/>
                <a:cs typeface="Times New Roman" pitchFamily="18" charset="0"/>
              </a:rPr>
              <a:t>хворих</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фібриляцією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після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тромбоемболічної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події</a:t>
            </a:r>
            <a:r>
              <a:rPr lang="ru-RU" sz="1600" dirty="0" smtClean="0">
                <a:latin typeface="Times New Roman" pitchFamily="18" charset="0"/>
                <a:cs typeface="Times New Roman" pitchFamily="18" charset="0"/>
              </a:rPr>
              <a:t> або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задокументованим</a:t>
            </a:r>
            <a:r>
              <a:rPr lang="ru-RU" sz="1600" dirty="0" smtClean="0">
                <a:latin typeface="Times New Roman" pitchFamily="18" charset="0"/>
                <a:cs typeface="Times New Roman" pitchFamily="18" charset="0"/>
              </a:rPr>
              <a:t> тромбом у </a:t>
            </a:r>
            <a:r>
              <a:rPr lang="ru-RU" sz="1600" dirty="0" err="1" smtClean="0">
                <a:latin typeface="Times New Roman" pitchFamily="18" charset="0"/>
                <a:cs typeface="Times New Roman" pitchFamily="18" charset="0"/>
              </a:rPr>
              <a:t>лівому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передсерді</a:t>
            </a:r>
            <a:r>
              <a:rPr lang="ru-RU" sz="1600" dirty="0" smtClean="0">
                <a:latin typeface="Times New Roman" pitchFamily="18" charset="0"/>
                <a:cs typeface="Times New Roman" pitchFamily="18" charset="0"/>
              </a:rPr>
              <a:t>; з великим </a:t>
            </a:r>
            <a:r>
              <a:rPr lang="ru-RU" sz="1600" dirty="0" err="1" smtClean="0">
                <a:latin typeface="Times New Roman" pitchFamily="18" charset="0"/>
                <a:cs typeface="Times New Roman" pitchFamily="18" charset="0"/>
              </a:rPr>
              <a:t>лівим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передсердям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розмір</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проекції</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M-</a:t>
            </a:r>
            <a:r>
              <a:rPr lang="en-US" sz="1600" i="1" dirty="0" smtClean="0">
                <a:latin typeface="Times New Roman" pitchFamily="18" charset="0"/>
                <a:cs typeface="Times New Roman" pitchFamily="18" charset="0"/>
              </a:rPr>
              <a:t>mode</a:t>
            </a:r>
            <a:r>
              <a:rPr lang="en-US" sz="1600" dirty="0" smtClean="0">
                <a:latin typeface="Times New Roman" pitchFamily="18" charset="0"/>
                <a:cs typeface="Times New Roman" pitchFamily="18" charset="0"/>
              </a:rPr>
              <a:t> &gt;50 </a:t>
            </a:r>
            <a:r>
              <a:rPr lang="ru-RU" sz="1600" dirty="0" smtClean="0">
                <a:latin typeface="Times New Roman" pitchFamily="18" charset="0"/>
                <a:cs typeface="Times New Roman" pitchFamily="18" charset="0"/>
              </a:rPr>
              <a:t>мм або </a:t>
            </a:r>
            <a:r>
              <a:rPr lang="ru-RU" sz="1600" dirty="0" err="1" smtClean="0">
                <a:latin typeface="Times New Roman" pitchFamily="18" charset="0"/>
                <a:cs typeface="Times New Roman" pitchFamily="18" charset="0"/>
              </a:rPr>
              <a:t>об'єм</a:t>
            </a:r>
            <a:r>
              <a:rPr lang="ru-RU" sz="1600" dirty="0" smtClean="0">
                <a:latin typeface="Times New Roman" pitchFamily="18" charset="0"/>
                <a:cs typeface="Times New Roman" pitchFamily="18" charset="0"/>
              </a:rPr>
              <a:t> &gt;60 мл/м2);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спонтанним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контрастуванням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крові</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лівому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передсерді</a:t>
            </a:r>
            <a:r>
              <a:rPr lang="ru-RU" sz="1600" dirty="0" smtClean="0">
                <a:latin typeface="Times New Roman" pitchFamily="18" charset="0"/>
                <a:cs typeface="Times New Roman" pitchFamily="18" charset="0"/>
              </a:rPr>
              <a:t>.</a:t>
            </a:r>
          </a:p>
          <a:p>
            <a:r>
              <a:rPr lang="ru-RU" sz="1600" b="1" dirty="0" smtClean="0">
                <a:latin typeface="Times New Roman" pitchFamily="18" charset="0"/>
                <a:cs typeface="Times New Roman" pitchFamily="18" charset="0"/>
              </a:rPr>
              <a:t>3. </a:t>
            </a:r>
            <a:r>
              <a:rPr lang="ru-RU" sz="1600" b="1" dirty="0" err="1" smtClean="0">
                <a:latin typeface="Times New Roman" pitchFamily="18" charset="0"/>
                <a:cs typeface="Times New Roman" pitchFamily="18" charset="0"/>
              </a:rPr>
              <a:t>Електрична</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кардіоверсія</a:t>
            </a:r>
            <a:r>
              <a:rPr lang="ru-RU" sz="1600" b="1" dirty="0" smtClean="0">
                <a:latin typeface="Times New Roman" pitchFamily="18" charset="0"/>
                <a:cs typeface="Times New Roman" pitchFamily="18" charset="0"/>
              </a:rPr>
              <a:t>:</a:t>
            </a:r>
            <a:r>
              <a:rPr lang="ru-RU" sz="1600" dirty="0" smtClean="0">
                <a:latin typeface="Times New Roman" pitchFamily="18" charset="0"/>
                <a:cs typeface="Times New Roman" pitchFamily="18" charset="0"/>
              </a:rPr>
              <a:t> пароксизм </a:t>
            </a:r>
            <a:r>
              <a:rPr lang="ru-RU" sz="1600" dirty="0" err="1" smtClean="0">
                <a:latin typeface="Times New Roman" pitchFamily="18" charset="0"/>
                <a:cs typeface="Times New Roman" pitchFamily="18" charset="0"/>
              </a:rPr>
              <a:t>фібриляції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передсердь</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гемодинамічною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нестабільністю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розгляньте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доцільність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проведення</a:t>
            </a:r>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першому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приступі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якщо</a:t>
            </a:r>
            <a:r>
              <a:rPr lang="ru-RU" sz="1600" dirty="0" smtClean="0">
                <a:latin typeface="Times New Roman" pitchFamily="18" charset="0"/>
                <a:cs typeface="Times New Roman" pitchFamily="18" charset="0"/>
              </a:rPr>
              <a:t> стеноз є </a:t>
            </a:r>
            <a:r>
              <a:rPr lang="ru-RU" sz="1600" dirty="0" err="1" smtClean="0">
                <a:latin typeface="Times New Roman" pitchFamily="18" charset="0"/>
                <a:cs typeface="Times New Roman" pitchFamily="18" charset="0"/>
              </a:rPr>
              <a:t>незначним</a:t>
            </a:r>
            <a:r>
              <a:rPr lang="ru-RU" sz="1600" dirty="0" smtClean="0">
                <a:latin typeface="Times New Roman" pitchFamily="18" charset="0"/>
                <a:cs typeface="Times New Roman" pitchFamily="18" charset="0"/>
              </a:rPr>
              <a:t> або </a:t>
            </a:r>
            <a:r>
              <a:rPr lang="ru-RU" sz="1600" dirty="0" err="1" smtClean="0">
                <a:latin typeface="Times New Roman" pitchFamily="18" charset="0"/>
                <a:cs typeface="Times New Roman" pitchFamily="18" charset="0"/>
              </a:rPr>
              <a:t>помірно-вираженим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після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успішного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інвазивного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лікування</a:t>
            </a:r>
            <a:r>
              <a:rPr lang="ru-RU" sz="1600" dirty="0" smtClean="0">
                <a:latin typeface="Times New Roman" pitchFamily="18" charset="0"/>
                <a:cs typeface="Times New Roman" pitchFamily="18" charset="0"/>
              </a:rPr>
              <a:t> МС у </a:t>
            </a:r>
            <a:r>
              <a:rPr lang="ru-RU" sz="1600" dirty="0" err="1" smtClean="0">
                <a:latin typeface="Times New Roman" pitchFamily="18" charset="0"/>
                <a:cs typeface="Times New Roman" pitchFamily="18" charset="0"/>
              </a:rPr>
              <a:t>хворих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короткотривалою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фібриляцією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передсердь</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незначним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збільшенням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лівого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Електрична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кардіоверсія</a:t>
            </a:r>
            <a:r>
              <a:rPr lang="ru-RU" sz="1600" dirty="0" smtClean="0">
                <a:latin typeface="Times New Roman" pitchFamily="18" charset="0"/>
                <a:cs typeface="Times New Roman" pitchFamily="18" charset="0"/>
              </a:rPr>
              <a:t> не показана </a:t>
            </a:r>
            <a:r>
              <a:rPr lang="ru-RU" sz="1600" dirty="0" err="1" smtClean="0">
                <a:latin typeface="Times New Roman" pitchFamily="18" charset="0"/>
                <a:cs typeface="Times New Roman" pitchFamily="18" charset="0"/>
              </a:rPr>
              <a:t>хворим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значним</a:t>
            </a:r>
            <a:r>
              <a:rPr lang="ru-RU" sz="1600" dirty="0" smtClean="0">
                <a:latin typeface="Times New Roman" pitchFamily="18" charset="0"/>
                <a:cs typeface="Times New Roman" pitchFamily="18" charset="0"/>
              </a:rPr>
              <a:t> МС і </a:t>
            </a:r>
            <a:r>
              <a:rPr lang="ru-RU" sz="1600" dirty="0" err="1" smtClean="0">
                <a:latin typeface="Times New Roman" pitchFamily="18" charset="0"/>
                <a:cs typeface="Times New Roman" pitchFamily="18" charset="0"/>
              </a:rPr>
              <a:t>суттєвим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збільшенням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лівого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Медикаментозна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кардіоверсія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найчастіше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застосуванням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аміодарону</a:t>
            </a:r>
            <a:r>
              <a:rPr lang="ru-RU" sz="1600" dirty="0" smtClean="0">
                <a:latin typeface="Times New Roman" pitchFamily="18" charset="0"/>
                <a:cs typeface="Times New Roman" pitchFamily="18" charset="0"/>
              </a:rPr>
              <a:t>) — </a:t>
            </a:r>
            <a:r>
              <a:rPr lang="ru-RU" sz="1600" dirty="0" err="1" smtClean="0">
                <a:latin typeface="Times New Roman" pitchFamily="18" charset="0"/>
                <a:cs typeface="Times New Roman" pitchFamily="18" charset="0"/>
              </a:rPr>
              <a:t>менш</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ефективна</a:t>
            </a:r>
            <a:r>
              <a:rPr lang="ru-RU" sz="1600" dirty="0" smtClean="0">
                <a:latin typeface="Times New Roman" pitchFamily="18" charset="0"/>
                <a:cs typeface="Times New Roman" pitchFamily="18" charset="0"/>
              </a:rPr>
              <a:t>.</a:t>
            </a:r>
          </a:p>
          <a:p>
            <a:r>
              <a:rPr lang="ru-RU" sz="1600" b="1" dirty="0" smtClean="0">
                <a:latin typeface="Times New Roman" pitchFamily="18" charset="0"/>
                <a:cs typeface="Times New Roman" pitchFamily="18" charset="0"/>
              </a:rPr>
              <a:t>4. </a:t>
            </a:r>
            <a:r>
              <a:rPr lang="ru-RU" sz="1600" b="1" dirty="0" err="1" smtClean="0">
                <a:latin typeface="Times New Roman" pitchFamily="18" charset="0"/>
                <a:cs typeface="Times New Roman" pitchFamily="18" charset="0"/>
              </a:rPr>
              <a:t>Профілактика</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інфекційного</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ендокардиту</a:t>
            </a:r>
            <a:r>
              <a:rPr lang="ru-RU" sz="1600" b="1" dirty="0" smtClean="0">
                <a:latin typeface="Times New Roman" pitchFamily="18" charset="0"/>
                <a:cs typeface="Times New Roman" pitchFamily="18" charset="0"/>
              </a:rPr>
              <a:t> і </a:t>
            </a:r>
            <a:r>
              <a:rPr lang="ru-RU" sz="1600" b="1" dirty="0" err="1" smtClean="0">
                <a:latin typeface="Times New Roman" pitchFamily="18" charset="0"/>
                <a:cs typeface="Times New Roman" pitchFamily="18" charset="0"/>
              </a:rPr>
              <a:t>рецидивів</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ревматичної</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гарячки</a:t>
            </a:r>
            <a:r>
              <a:rPr lang="ru-RU" sz="1600" dirty="0" smtClean="0">
                <a:latin typeface="Times New Roman" pitchFamily="18" charset="0"/>
                <a:cs typeface="Times New Roman" pitchFamily="18" charset="0"/>
              </a:rPr>
              <a:t>.</a:t>
            </a:r>
          </a:p>
          <a:p>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ПРОГНОЗ </a:t>
            </a:r>
          </a:p>
          <a:p>
            <a:r>
              <a:rPr lang="ru-RU" sz="1600" dirty="0" err="1" smtClean="0">
                <a:latin typeface="Times New Roman" pitchFamily="18" charset="0"/>
                <a:cs typeface="Times New Roman" pitchFamily="18" charset="0"/>
              </a:rPr>
              <a:t>Серед</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хворих</a:t>
            </a:r>
            <a:r>
              <a:rPr lang="ru-RU" sz="1600" dirty="0" smtClean="0">
                <a:latin typeface="Times New Roman" pitchFamily="18" charset="0"/>
                <a:cs typeface="Times New Roman" pitchFamily="18" charset="0"/>
              </a:rPr>
              <a:t> без </a:t>
            </a:r>
            <a:r>
              <a:rPr lang="ru-RU" sz="1600" dirty="0" err="1" smtClean="0">
                <a:latin typeface="Times New Roman" pitchFamily="18" charset="0"/>
                <a:cs typeface="Times New Roman" pitchFamily="18" charset="0"/>
              </a:rPr>
              <a:t>суб'єктивних</a:t>
            </a:r>
            <a:r>
              <a:rPr lang="ru-RU" sz="1600" dirty="0" smtClean="0">
                <a:latin typeface="Times New Roman" pitchFamily="18" charset="0"/>
                <a:cs typeface="Times New Roman" pitchFamily="18" charset="0"/>
              </a:rPr>
              <a:t> симптомів10-річна </a:t>
            </a:r>
            <a:r>
              <a:rPr lang="ru-RU" sz="1600" dirty="0" err="1" smtClean="0">
                <a:latin typeface="Times New Roman" pitchFamily="18" charset="0"/>
                <a:cs typeface="Times New Roman" pitchFamily="18" charset="0"/>
              </a:rPr>
              <a:t>виживаність</a:t>
            </a:r>
            <a:r>
              <a:rPr lang="ru-RU" sz="1600" dirty="0" smtClean="0">
                <a:latin typeface="Times New Roman" pitchFamily="18" charset="0"/>
                <a:cs typeface="Times New Roman" pitchFamily="18" charset="0"/>
              </a:rPr>
              <a:t> становить &gt;80 %, а 20-річна — ≈40 %. </a:t>
            </a:r>
            <a:r>
              <a:rPr lang="ru-RU" sz="1600" dirty="0" err="1" smtClean="0">
                <a:latin typeface="Times New Roman" pitchFamily="18" charset="0"/>
                <a:cs typeface="Times New Roman" pitchFamily="18" charset="0"/>
              </a:rPr>
              <a:t>Поява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навіть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слабко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виражених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суб’єктивних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симптомів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погіршує</a:t>
            </a:r>
            <a:r>
              <a:rPr lang="ru-RU" sz="1600" dirty="0" smtClean="0">
                <a:latin typeface="Times New Roman" pitchFamily="18" charset="0"/>
                <a:cs typeface="Times New Roman" pitchFamily="18" charset="0"/>
              </a:rPr>
              <a:t> прогноз, а </a:t>
            </a:r>
            <a:r>
              <a:rPr lang="ru-RU" sz="1600" dirty="0" err="1" smtClean="0">
                <a:latin typeface="Times New Roman" pitchFamily="18" charset="0"/>
                <a:cs typeface="Times New Roman" pitchFamily="18" charset="0"/>
              </a:rPr>
              <a:t>заміна</a:t>
            </a:r>
            <a:r>
              <a:rPr lang="ru-RU" sz="1600" dirty="0" smtClean="0">
                <a:latin typeface="Times New Roman" pitchFamily="18" charset="0"/>
                <a:cs typeface="Times New Roman" pitchFamily="18" charset="0"/>
              </a:rPr>
              <a:t> клапана </a:t>
            </a:r>
            <a:r>
              <a:rPr lang="ru-RU" sz="1600" dirty="0" err="1" smtClean="0">
                <a:latin typeface="Times New Roman" pitchFamily="18" charset="0"/>
                <a:cs typeface="Times New Roman" pitchFamily="18" charset="0"/>
              </a:rPr>
              <a:t>значно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його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покращує</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Причиною </a:t>
            </a:r>
            <a:r>
              <a:rPr lang="ru-RU" sz="1600" dirty="0" err="1" smtClean="0">
                <a:latin typeface="Times New Roman" pitchFamily="18" charset="0"/>
                <a:cs typeface="Times New Roman" pitchFamily="18" charset="0"/>
              </a:rPr>
              <a:t>смерті</a:t>
            </a:r>
            <a:r>
              <a:rPr lang="ru-RU" sz="1600" dirty="0" smtClean="0">
                <a:latin typeface="Times New Roman" pitchFamily="18" charset="0"/>
                <a:cs typeface="Times New Roman" pitchFamily="18" charset="0"/>
              </a:rPr>
              <a:t> є </a:t>
            </a:r>
            <a:r>
              <a:rPr lang="ru-RU" sz="1600" dirty="0" err="1" smtClean="0">
                <a:latin typeface="Times New Roman" pitchFamily="18" charset="0"/>
                <a:cs typeface="Times New Roman" pitchFamily="18" charset="0"/>
              </a:rPr>
              <a:t>серцева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недостатність</a:t>
            </a:r>
            <a:r>
              <a:rPr lang="ru-RU" sz="1600" dirty="0" smtClean="0">
                <a:latin typeface="Times New Roman" pitchFamily="18" charset="0"/>
                <a:cs typeface="Times New Roman" pitchFamily="18" charset="0"/>
              </a:rPr>
              <a:t> та </a:t>
            </a:r>
            <a:r>
              <a:rPr lang="ru-RU" sz="1600" dirty="0" err="1" smtClean="0">
                <a:latin typeface="Times New Roman" pitchFamily="18" charset="0"/>
                <a:cs typeface="Times New Roman" pitchFamily="18" charset="0"/>
              </a:rPr>
              <a:t>емболічні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події</a:t>
            </a:r>
            <a:r>
              <a:rPr lang="ru-RU" sz="1600" dirty="0" smtClean="0">
                <a:latin typeface="Times New Roman" pitchFamily="18" charset="0"/>
                <a:cs typeface="Times New Roman" pitchFamily="18" charset="0"/>
              </a:rPr>
              <a:t>.</a:t>
            </a:r>
          </a:p>
          <a:p>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2990132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548679"/>
            <a:ext cx="7848872" cy="4801314"/>
          </a:xfrm>
          <a:prstGeom prst="rect">
            <a:avLst/>
          </a:prstGeom>
        </p:spPr>
        <p:txBody>
          <a:bodyPr wrap="square">
            <a:spAutoFit/>
          </a:bodyPr>
          <a:lstStyle/>
          <a:p>
            <a:r>
              <a:rPr lang="ru-RU" sz="1600" b="1" dirty="0" smtClean="0">
                <a:latin typeface="Times New Roman" pitchFamily="18" charset="0"/>
                <a:cs typeface="Times New Roman" pitchFamily="18" charset="0"/>
              </a:rPr>
              <a:t>                                           МІТРАЛЬНА НЕДОСТАТНІСТЬ</a:t>
            </a:r>
          </a:p>
          <a:p>
            <a:endParaRPr lang="ru-RU" sz="1600" b="1" dirty="0" smtClean="0">
              <a:latin typeface="Times New Roman" pitchFamily="18" charset="0"/>
              <a:cs typeface="Times New Roman" pitchFamily="18" charset="0"/>
            </a:endParaRPr>
          </a:p>
          <a:p>
            <a:r>
              <a:rPr lang="ru-RU" b="1" dirty="0" err="1" smtClean="0">
                <a:latin typeface="Times New Roman" pitchFamily="18" charset="0"/>
                <a:cs typeface="Times New Roman" pitchFamily="18" charset="0"/>
              </a:rPr>
              <a:t>Етіологія</a:t>
            </a:r>
            <a:endParaRPr lang="ru-RU" b="1"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Зниження </a:t>
            </a:r>
            <a:r>
              <a:rPr lang="ru-RU" sz="1600" dirty="0" err="1" smtClean="0">
                <a:latin typeface="Times New Roman" pitchFamily="18" charset="0"/>
                <a:cs typeface="Times New Roman" pitchFamily="18" charset="0"/>
              </a:rPr>
              <a:t>поширеності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ревматичної</a:t>
            </a:r>
            <a:r>
              <a:rPr lang="ru-RU" sz="1600" dirty="0" smtClean="0">
                <a:latin typeface="Times New Roman" pitchFamily="18" charset="0"/>
                <a:cs typeface="Times New Roman" pitchFamily="18" charset="0"/>
              </a:rPr>
              <a:t> лихоманки і </a:t>
            </a:r>
            <a:r>
              <a:rPr lang="ru-RU" sz="1600" dirty="0" err="1" smtClean="0">
                <a:latin typeface="Times New Roman" pitchFamily="18" charset="0"/>
                <a:cs typeface="Times New Roman" pitchFamily="18" charset="0"/>
              </a:rPr>
              <a:t>збільшення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тривалості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життя</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індустріальних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країнах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змінили</a:t>
            </a:r>
            <a:r>
              <a:rPr lang="ru-RU" sz="1600" dirty="0" smtClean="0">
                <a:latin typeface="Times New Roman" pitchFamily="18" charset="0"/>
                <a:cs typeface="Times New Roman" pitchFamily="18" charset="0"/>
              </a:rPr>
              <a:t> причини </a:t>
            </a:r>
            <a:r>
              <a:rPr lang="ru-RU" sz="1600" dirty="0" err="1" smtClean="0">
                <a:latin typeface="Times New Roman" pitchFamily="18" charset="0"/>
                <a:cs typeface="Times New Roman" pitchFamily="18" charset="0"/>
              </a:rPr>
              <a:t>виникнення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цієї</a:t>
            </a:r>
            <a:r>
              <a:rPr lang="ru-RU" sz="1600" dirty="0" smtClean="0">
                <a:latin typeface="Times New Roman" pitchFamily="18" charset="0"/>
                <a:cs typeface="Times New Roman" pitchFamily="18" charset="0"/>
              </a:rPr>
              <a:t> вади, у </a:t>
            </a:r>
            <a:r>
              <a:rPr lang="ru-RU" sz="1600" dirty="0" err="1" smtClean="0">
                <a:latin typeface="Times New Roman" pitchFamily="18" charset="0"/>
                <a:cs typeface="Times New Roman" pitchFamily="18" charset="0"/>
              </a:rPr>
              <a:t>зв̓язку</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чим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сьогодні</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Європі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домінує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дегенеративна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недостатність</a:t>
            </a:r>
            <a:r>
              <a:rPr lang="ru-RU" sz="1600" dirty="0" smtClean="0">
                <a:latin typeface="Times New Roman" pitchFamily="18" charset="0"/>
                <a:cs typeface="Times New Roman" pitchFamily="18" charset="0"/>
              </a:rPr>
              <a:t> (61%) над </a:t>
            </a:r>
            <a:r>
              <a:rPr lang="ru-RU" sz="1600" dirty="0" err="1" smtClean="0">
                <a:latin typeface="Times New Roman" pitchFamily="18" charset="0"/>
                <a:cs typeface="Times New Roman" pitchFamily="18" charset="0"/>
              </a:rPr>
              <a:t>ревматичною</a:t>
            </a:r>
            <a:r>
              <a:rPr lang="ru-RU" sz="1600" dirty="0" smtClean="0">
                <a:latin typeface="Times New Roman" pitchFamily="18" charset="0"/>
                <a:cs typeface="Times New Roman" pitchFamily="18" charset="0"/>
              </a:rPr>
              <a:t> (14%). Іншими причинами </a:t>
            </a:r>
            <a:r>
              <a:rPr lang="ru-RU" sz="1600" dirty="0" err="1" smtClean="0">
                <a:latin typeface="Times New Roman" pitchFamily="18" charset="0"/>
                <a:cs typeface="Times New Roman" pitchFamily="18" charset="0"/>
              </a:rPr>
              <a:t>виникнення</a:t>
            </a:r>
            <a:r>
              <a:rPr lang="ru-RU" sz="1600" dirty="0" smtClean="0">
                <a:latin typeface="Times New Roman" pitchFamily="18" charset="0"/>
                <a:cs typeface="Times New Roman" pitchFamily="18" charset="0"/>
              </a:rPr>
              <a:t> вади є </a:t>
            </a:r>
            <a:r>
              <a:rPr lang="ru-RU" sz="1600" dirty="0" err="1" smtClean="0">
                <a:latin typeface="Times New Roman" pitchFamily="18" charset="0"/>
                <a:cs typeface="Times New Roman" pitchFamily="18" charset="0"/>
              </a:rPr>
              <a:t>інфекційний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ендокардит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системні</a:t>
            </a:r>
            <a:r>
              <a:rPr lang="ru-RU" sz="1600" dirty="0" smtClean="0">
                <a:latin typeface="Times New Roman" pitchFamily="18" charset="0"/>
                <a:cs typeface="Times New Roman" pitchFamily="18" charset="0"/>
              </a:rPr>
              <a:t> захворювання </a:t>
            </a:r>
            <a:r>
              <a:rPr lang="ru-RU" sz="1600" dirty="0" err="1" smtClean="0">
                <a:latin typeface="Times New Roman" pitchFamily="18" charset="0"/>
                <a:cs typeface="Times New Roman" pitchFamily="18" charset="0"/>
              </a:rPr>
              <a:t>сполучної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тканини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системний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червоний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вовчак</a:t>
            </a:r>
            <a:r>
              <a:rPr lang="ru-RU" sz="1600" dirty="0" smtClean="0">
                <a:latin typeface="Times New Roman" pitchFamily="18" charset="0"/>
                <a:cs typeface="Times New Roman" pitchFamily="18" charset="0"/>
              </a:rPr>
              <a:t>, системна </a:t>
            </a:r>
            <a:r>
              <a:rPr lang="ru-RU" sz="1600" dirty="0" err="1" smtClean="0">
                <a:latin typeface="Times New Roman" pitchFamily="18" charset="0"/>
                <a:cs typeface="Times New Roman" pitchFamily="18" charset="0"/>
              </a:rPr>
              <a:t>склеродермія</a:t>
            </a:r>
            <a:r>
              <a:rPr lang="ru-RU" sz="1600" dirty="0" smtClean="0">
                <a:latin typeface="Times New Roman" pitchFamily="18" charset="0"/>
                <a:cs typeface="Times New Roman" pitchFamily="18" charset="0"/>
              </a:rPr>
              <a:t>), ІХС.</a:t>
            </a:r>
          </a:p>
          <a:p>
            <a:endParaRPr lang="ru-RU" sz="1600" dirty="0" smtClean="0">
              <a:latin typeface="Times New Roman" pitchFamily="18" charset="0"/>
              <a:cs typeface="Times New Roman" pitchFamily="18" charset="0"/>
            </a:endParaRPr>
          </a:p>
          <a:p>
            <a:r>
              <a:rPr lang="ru-RU" sz="1600" b="1" dirty="0" smtClean="0">
                <a:latin typeface="Times New Roman" pitchFamily="18" charset="0"/>
                <a:cs typeface="Times New Roman" pitchFamily="18" charset="0"/>
              </a:rPr>
              <a:t>Класифікація:</a:t>
            </a:r>
          </a:p>
          <a:p>
            <a:r>
              <a:rPr lang="ru-RU" sz="1600" dirty="0" smtClean="0">
                <a:latin typeface="Times New Roman" pitchFamily="18" charset="0"/>
                <a:cs typeface="Times New Roman" pitchFamily="18" charset="0"/>
              </a:rPr>
              <a:t>За </a:t>
            </a:r>
            <a:r>
              <a:rPr lang="ru-RU" sz="1600" dirty="0" err="1" smtClean="0">
                <a:latin typeface="Times New Roman" pitchFamily="18" charset="0"/>
                <a:cs typeface="Times New Roman" pitchFamily="18" charset="0"/>
              </a:rPr>
              <a:t>ступенем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тяжкості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недостатність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поділяють</a:t>
            </a:r>
            <a:r>
              <a:rPr lang="ru-RU" sz="1600" dirty="0" smtClean="0">
                <a:latin typeface="Times New Roman" pitchFamily="18" charset="0"/>
                <a:cs typeface="Times New Roman" pitchFamily="18" charset="0"/>
              </a:rPr>
              <a:t> на</a:t>
            </a:r>
          </a:p>
          <a:p>
            <a:pPr marL="285750" indent="-285750">
              <a:buFont typeface="Arial" pitchFamily="34" charset="0"/>
              <a:buChar char="•"/>
            </a:pPr>
            <a:r>
              <a:rPr lang="ru-RU" sz="1600" dirty="0" err="1" smtClean="0">
                <a:latin typeface="Times New Roman" pitchFamily="18" charset="0"/>
                <a:cs typeface="Times New Roman" pitchFamily="18" charset="0"/>
              </a:rPr>
              <a:t>початкову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об’єм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&lt;30 мл за </a:t>
            </a:r>
            <a:r>
              <a:rPr lang="ru-RU" sz="1600" dirty="0" err="1" smtClean="0">
                <a:latin typeface="Times New Roman" pitchFamily="18" charset="0"/>
                <a:cs typeface="Times New Roman" pitchFamily="18" charset="0"/>
              </a:rPr>
              <a:t>скорочення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фракція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&lt;30%, </a:t>
            </a:r>
            <a:r>
              <a:rPr lang="ru-RU" sz="1600" dirty="0" err="1" smtClean="0">
                <a:latin typeface="Times New Roman" pitchFamily="18" charset="0"/>
                <a:cs typeface="Times New Roman" pitchFamily="18" charset="0"/>
              </a:rPr>
              <a:t>ефективна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площа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отвору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&lt;0,20 см2); </a:t>
            </a:r>
          </a:p>
          <a:p>
            <a:pPr marL="285750" indent="-285750">
              <a:buFont typeface="Arial" pitchFamily="34" charset="0"/>
              <a:buChar char="•"/>
            </a:pPr>
            <a:r>
              <a:rPr lang="ru-RU" sz="1600" dirty="0" err="1" smtClean="0">
                <a:latin typeface="Times New Roman" pitchFamily="18" charset="0"/>
                <a:cs typeface="Times New Roman" pitchFamily="18" charset="0"/>
              </a:rPr>
              <a:t>помірну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об’єм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30–59 мл за </a:t>
            </a:r>
            <a:r>
              <a:rPr lang="ru-RU" sz="1600" dirty="0" err="1" smtClean="0">
                <a:latin typeface="Times New Roman" pitchFamily="18" charset="0"/>
                <a:cs typeface="Times New Roman" pitchFamily="18" charset="0"/>
              </a:rPr>
              <a:t>скорочення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фракція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30–49%, </a:t>
            </a:r>
            <a:r>
              <a:rPr lang="ru-RU" sz="1600" dirty="0" err="1" smtClean="0">
                <a:latin typeface="Times New Roman" pitchFamily="18" charset="0"/>
                <a:cs typeface="Times New Roman" pitchFamily="18" charset="0"/>
              </a:rPr>
              <a:t>ефективна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площа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отвору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0,20–0,39 см2); </a:t>
            </a:r>
          </a:p>
          <a:p>
            <a:pPr marL="285750" indent="-285750">
              <a:buFont typeface="Arial" pitchFamily="34" charset="0"/>
              <a:buChar char="•"/>
            </a:pPr>
            <a:r>
              <a:rPr lang="ru-RU" sz="1600" dirty="0" smtClean="0">
                <a:latin typeface="Times New Roman" pitchFamily="18" charset="0"/>
                <a:cs typeface="Times New Roman" pitchFamily="18" charset="0"/>
              </a:rPr>
              <a:t>тяжкого </a:t>
            </a:r>
            <a:r>
              <a:rPr lang="ru-RU" sz="1600" dirty="0" err="1" smtClean="0">
                <a:latin typeface="Times New Roman" pitchFamily="18" charset="0"/>
                <a:cs typeface="Times New Roman" pitchFamily="18" charset="0"/>
              </a:rPr>
              <a:t>ступеня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об’єм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≥60 мл за </a:t>
            </a:r>
            <a:r>
              <a:rPr lang="ru-RU" sz="1600" dirty="0" err="1" smtClean="0">
                <a:latin typeface="Times New Roman" pitchFamily="18" charset="0"/>
                <a:cs typeface="Times New Roman" pitchFamily="18" charset="0"/>
              </a:rPr>
              <a:t>скорочення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фракція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≥50%, </a:t>
            </a:r>
            <a:r>
              <a:rPr lang="ru-RU" sz="1600" dirty="0" err="1" smtClean="0">
                <a:latin typeface="Times New Roman" pitchFamily="18" charset="0"/>
                <a:cs typeface="Times New Roman" pitchFamily="18" charset="0"/>
              </a:rPr>
              <a:t>ефективна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площа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отвору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≥0,40 см2).</a:t>
            </a:r>
          </a:p>
          <a:p>
            <a:pPr marL="285750" indent="-285750">
              <a:buFont typeface="Arial" pitchFamily="34" charset="0"/>
              <a:buChar char="•"/>
            </a:pPr>
            <a:endParaRPr lang="ru-RU" sz="1600" b="1" dirty="0">
              <a:latin typeface="Times New Roman" pitchFamily="18" charset="0"/>
              <a:cs typeface="Times New Roman" pitchFamily="18" charset="0"/>
            </a:endParaRPr>
          </a:p>
        </p:txBody>
      </p:sp>
    </p:spTree>
    <p:extLst>
      <p:ext uri="{BB962C8B-B14F-4D97-AF65-F5344CB8AC3E}">
        <p14:creationId xmlns:p14="http://schemas.microsoft.com/office/powerpoint/2010/main" val="2290137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Описание: http://intranet.tdmu.edu.ua/www/tables/011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692696"/>
            <a:ext cx="7128792" cy="554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345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548680"/>
            <a:ext cx="7632848" cy="4524315"/>
          </a:xfrm>
          <a:prstGeom prst="rect">
            <a:avLst/>
          </a:prstGeom>
        </p:spPr>
        <p:txBody>
          <a:bodyPr wrap="square">
            <a:spAutoFit/>
          </a:bodyPr>
          <a:lstStyle/>
          <a:p>
            <a:pPr algn="just"/>
            <a:r>
              <a:rPr lang="ru-RU" b="1" dirty="0" err="1" smtClean="0">
                <a:latin typeface="Times New Roman" pitchFamily="18" charset="0"/>
                <a:cs typeface="Times New Roman" pitchFamily="18" charset="0"/>
              </a:rPr>
              <a:t>Гемодинамічні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порушення</a:t>
            </a:r>
            <a:r>
              <a:rPr lang="ru-RU" dirty="0" smtClean="0">
                <a:latin typeface="Times New Roman" pitchFamily="18" charset="0"/>
                <a:cs typeface="Times New Roman" pitchFamily="18" charset="0"/>
              </a:rPr>
              <a:t> </a:t>
            </a:r>
          </a:p>
          <a:p>
            <a:pPr algn="just"/>
            <a:endParaRPr lang="ru-RU" dirty="0" smtClean="0">
              <a:latin typeface="Times New Roman" pitchFamily="18" charset="0"/>
              <a:cs typeface="Times New Roman" pitchFamily="18" charset="0"/>
            </a:endParaRPr>
          </a:p>
          <a:p>
            <a:pPr algn="just"/>
            <a:r>
              <a:rPr lang="ru-RU" dirty="0" err="1" smtClean="0">
                <a:latin typeface="Times New Roman" pitchFamily="18" charset="0"/>
                <a:cs typeface="Times New Roman" pitchFamily="18" charset="0"/>
              </a:rPr>
              <a:t>зумовлені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поверненням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частини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крові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із</a:t>
            </a:r>
            <a:r>
              <a:rPr lang="ru-RU" dirty="0" smtClean="0">
                <a:latin typeface="Times New Roman" pitchFamily="18" charset="0"/>
                <a:cs typeface="Times New Roman" pitchFamily="18" charset="0"/>
              </a:rPr>
              <a:t> ЛШ у </a:t>
            </a:r>
            <a:r>
              <a:rPr lang="ru-RU" dirty="0" err="1" smtClean="0">
                <a:latin typeface="Times New Roman" pitchFamily="18" charset="0"/>
                <a:cs typeface="Times New Roman" pitchFamily="18" charset="0"/>
              </a:rPr>
              <a:t>ліве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передсердя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викликає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перевантаження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об̓ємом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лівого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передсердя</a:t>
            </a:r>
            <a:r>
              <a:rPr lang="ru-RU" dirty="0" smtClean="0">
                <a:latin typeface="Times New Roman" pitchFamily="18" charset="0"/>
                <a:cs typeface="Times New Roman" pitchFamily="18" charset="0"/>
              </a:rPr>
              <a:t> і ЛШ, яке </a:t>
            </a:r>
            <a:r>
              <a:rPr lang="ru-RU" dirty="0" err="1" smtClean="0">
                <a:latin typeface="Times New Roman" pitchFamily="18" charset="0"/>
                <a:cs typeface="Times New Roman" pitchFamily="18" charset="0"/>
              </a:rPr>
              <a:t>залежить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обсягу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Вада </a:t>
            </a:r>
            <a:r>
              <a:rPr lang="ru-RU" dirty="0" err="1" smtClean="0">
                <a:latin typeface="Times New Roman" pitchFamily="18" charset="0"/>
                <a:cs typeface="Times New Roman" pitchFamily="18" charset="0"/>
              </a:rPr>
              <a:t>тривалий</a:t>
            </a:r>
            <a:r>
              <a:rPr lang="ru-RU" dirty="0" smtClean="0">
                <a:latin typeface="Times New Roman" pitchFamily="18" charset="0"/>
                <a:cs typeface="Times New Roman" pitchFamily="18" charset="0"/>
              </a:rPr>
              <a:t> час </a:t>
            </a:r>
            <a:r>
              <a:rPr lang="ru-RU" dirty="0" err="1" smtClean="0">
                <a:latin typeface="Times New Roman" pitchFamily="18" charset="0"/>
                <a:cs typeface="Times New Roman" pitchFamily="18" charset="0"/>
              </a:rPr>
              <a:t>компенсується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потужним</a:t>
            </a:r>
            <a:r>
              <a:rPr lang="ru-RU" dirty="0" smtClean="0">
                <a:latin typeface="Times New Roman" pitchFamily="18" charset="0"/>
                <a:cs typeface="Times New Roman" pitchFamily="18" charset="0"/>
              </a:rPr>
              <a:t> ЛШ, </a:t>
            </a:r>
            <a:r>
              <a:rPr lang="ru-RU" dirty="0" err="1" smtClean="0">
                <a:latin typeface="Times New Roman" pitchFamily="18" charset="0"/>
                <a:cs typeface="Times New Roman" pitchFamily="18" charset="0"/>
              </a:rPr>
              <a:t>надалі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розвивається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дилатація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лівого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передсердя</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воно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починає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функціонувати</a:t>
            </a:r>
            <a:r>
              <a:rPr lang="ru-RU" dirty="0" smtClean="0">
                <a:latin typeface="Times New Roman" pitchFamily="18" charset="0"/>
                <a:cs typeface="Times New Roman" pitchFamily="18" charset="0"/>
              </a:rPr>
              <a:t> як </a:t>
            </a:r>
            <a:r>
              <a:rPr lang="ru-RU" dirty="0" err="1" smtClean="0">
                <a:latin typeface="Times New Roman" pitchFamily="18" charset="0"/>
                <a:cs typeface="Times New Roman" pitchFamily="18" charset="0"/>
              </a:rPr>
              <a:t>порожнина</a:t>
            </a:r>
            <a:r>
              <a:rPr lang="ru-RU" dirty="0" smtClean="0">
                <a:latin typeface="Times New Roman" pitchFamily="18" charset="0"/>
                <a:cs typeface="Times New Roman" pitchFamily="18" charset="0"/>
              </a:rPr>
              <a:t> з </a:t>
            </a:r>
            <a:r>
              <a:rPr lang="ru-RU" dirty="0" err="1" smtClean="0">
                <a:latin typeface="Times New Roman" pitchFamily="18" charset="0"/>
                <a:cs typeface="Times New Roman" pitchFamily="18" charset="0"/>
              </a:rPr>
              <a:t>низьким</a:t>
            </a:r>
            <a:r>
              <a:rPr lang="ru-RU" dirty="0" smtClean="0">
                <a:latin typeface="Times New Roman" pitchFamily="18" charset="0"/>
                <a:cs typeface="Times New Roman" pitchFamily="18" charset="0"/>
              </a:rPr>
              <a:t> опором. </a:t>
            </a:r>
          </a:p>
          <a:p>
            <a:pPr algn="just"/>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Із</a:t>
            </a:r>
            <a:r>
              <a:rPr lang="ru-RU" dirty="0" smtClean="0">
                <a:latin typeface="Times New Roman" pitchFamily="18" charset="0"/>
                <a:cs typeface="Times New Roman" pitchFamily="18" charset="0"/>
              </a:rPr>
              <a:t> часом ЛШ </a:t>
            </a:r>
            <a:r>
              <a:rPr lang="ru-RU" dirty="0" err="1" smtClean="0">
                <a:latin typeface="Times New Roman" pitchFamily="18" charset="0"/>
                <a:cs typeface="Times New Roman" pitchFamily="18" charset="0"/>
              </a:rPr>
              <a:t>прогресивно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розширюється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підвищується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діастолічний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тиск</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знижується</a:t>
            </a:r>
            <a:r>
              <a:rPr lang="ru-RU" dirty="0" smtClean="0">
                <a:latin typeface="Times New Roman" pitchFamily="18" charset="0"/>
                <a:cs typeface="Times New Roman" pitchFamily="18" charset="0"/>
              </a:rPr>
              <a:t> ФВ, причини </a:t>
            </a:r>
            <a:r>
              <a:rPr lang="ru-RU" dirty="0" err="1" smtClean="0">
                <a:latin typeface="Times New Roman" pitchFamily="18" charset="0"/>
                <a:cs typeface="Times New Roman" pitchFamily="18" charset="0"/>
              </a:rPr>
              <a:t>цього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ще</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кінця</a:t>
            </a:r>
            <a:r>
              <a:rPr lang="ru-RU" dirty="0" smtClean="0">
                <a:latin typeface="Times New Roman" pitchFamily="18" charset="0"/>
                <a:cs typeface="Times New Roman" pitchFamily="18" charset="0"/>
              </a:rPr>
              <a:t> не </a:t>
            </a:r>
            <a:r>
              <a:rPr lang="ru-RU" dirty="0" err="1" smtClean="0">
                <a:latin typeface="Times New Roman" pitchFamily="18" charset="0"/>
                <a:cs typeface="Times New Roman" pitchFamily="18" charset="0"/>
              </a:rPr>
              <a:t>з’ясовані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Підвищується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тиск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заклинювання</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легеневих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капілярах</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розвивається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легенева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гіпертензія</a:t>
            </a:r>
            <a:r>
              <a:rPr lang="ru-RU" dirty="0" smtClean="0">
                <a:latin typeface="Times New Roman" pitchFamily="18" charset="0"/>
                <a:cs typeface="Times New Roman" pitchFamily="18" charset="0"/>
              </a:rPr>
              <a:t> і дисфункція ПШ. </a:t>
            </a:r>
          </a:p>
          <a:p>
            <a:pPr algn="just"/>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декомпенсацією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останнього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розвивається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відносна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недостатність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тристулкового</a:t>
            </a:r>
            <a:r>
              <a:rPr lang="ru-RU" dirty="0" smtClean="0">
                <a:latin typeface="Times New Roman" pitchFamily="18" charset="0"/>
                <a:cs typeface="Times New Roman" pitchFamily="18" charset="0"/>
              </a:rPr>
              <a:t> клапана і </a:t>
            </a:r>
            <a:r>
              <a:rPr lang="ru-RU" dirty="0" err="1" smtClean="0">
                <a:latin typeface="Times New Roman" pitchFamily="18" charset="0"/>
                <a:cs typeface="Times New Roman" pitchFamily="18" charset="0"/>
              </a:rPr>
              <a:t>з̓являються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ознаки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правосерцевої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недостатності</a:t>
            </a:r>
            <a:r>
              <a:rPr lang="ru-RU" dirty="0" smtClean="0">
                <a:latin typeface="Times New Roman" pitchFamily="18" charset="0"/>
                <a:cs typeface="Times New Roman" pitchFamily="18" charset="0"/>
              </a:rPr>
              <a:t>. </a:t>
            </a:r>
          </a:p>
          <a:p>
            <a:pPr algn="just"/>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Тривалі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порушення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кровообігу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призводять</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стійких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змін</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легенях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печінці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нирках</a:t>
            </a:r>
            <a:r>
              <a:rPr lang="ru-RU" dirty="0" smtClean="0">
                <a:latin typeface="Times New Roman" pitchFamily="18" charset="0"/>
                <a:cs typeface="Times New Roman" pitchFamily="18" charset="0"/>
              </a:rPr>
              <a:t> та </a:t>
            </a:r>
            <a:r>
              <a:rPr lang="ru-RU" dirty="0" err="1" smtClean="0">
                <a:latin typeface="Times New Roman" pitchFamily="18" charset="0"/>
                <a:cs typeface="Times New Roman" pitchFamily="18" charset="0"/>
              </a:rPr>
              <a:t>інших</a:t>
            </a:r>
            <a:r>
              <a:rPr lang="ru-RU" dirty="0" smtClean="0">
                <a:latin typeface="Times New Roman" pitchFamily="18" charset="0"/>
                <a:cs typeface="Times New Roman" pitchFamily="18" charset="0"/>
              </a:rPr>
              <a:t> органах.</a:t>
            </a:r>
          </a:p>
        </p:txBody>
      </p:sp>
    </p:spTree>
    <p:extLst>
      <p:ext uri="{BB962C8B-B14F-4D97-AF65-F5344CB8AC3E}">
        <p14:creationId xmlns:p14="http://schemas.microsoft.com/office/powerpoint/2010/main" val="3089623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0648"/>
            <a:ext cx="8064896" cy="6247864"/>
          </a:xfrm>
          <a:prstGeom prst="rect">
            <a:avLst/>
          </a:prstGeom>
        </p:spPr>
        <p:txBody>
          <a:bodyPr wrap="square">
            <a:spAutoFit/>
          </a:bodyPr>
          <a:lstStyle/>
          <a:p>
            <a:r>
              <a:rPr lang="ru-RU" sz="1600" b="1" dirty="0" err="1" smtClean="0">
                <a:latin typeface="Times New Roman" pitchFamily="18" charset="0"/>
                <a:cs typeface="Times New Roman" pitchFamily="18" charset="0"/>
              </a:rPr>
              <a:t>Клінічна</a:t>
            </a:r>
            <a:r>
              <a:rPr lang="ru-RU" sz="1600" b="1" dirty="0" smtClean="0">
                <a:latin typeface="Times New Roman" pitchFamily="18" charset="0"/>
                <a:cs typeface="Times New Roman" pitchFamily="18" charset="0"/>
              </a:rPr>
              <a:t> картина</a:t>
            </a:r>
          </a:p>
          <a:p>
            <a:pPr algn="just"/>
            <a:r>
              <a:rPr lang="ru-RU" sz="1600" dirty="0" smtClean="0">
                <a:latin typeface="Times New Roman" pitchFamily="18" charset="0"/>
                <a:cs typeface="Times New Roman" pitchFamily="18" charset="0"/>
              </a:rPr>
              <a:t>У </a:t>
            </a:r>
            <a:r>
              <a:rPr lang="ru-RU" sz="1600" dirty="0" err="1" smtClean="0">
                <a:latin typeface="Times New Roman" pitchFamily="18" charset="0"/>
                <a:cs typeface="Times New Roman" pitchFamily="18" charset="0"/>
              </a:rPr>
              <a:t>фазі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компенсації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вада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може</a:t>
            </a:r>
            <a:r>
              <a:rPr lang="ru-RU" sz="1600" dirty="0" smtClean="0">
                <a:latin typeface="Times New Roman" pitchFamily="18" charset="0"/>
                <a:cs typeface="Times New Roman" pitchFamily="18" charset="0"/>
              </a:rPr>
              <a:t> бути </a:t>
            </a:r>
            <a:r>
              <a:rPr lang="ru-RU" sz="1600" dirty="0" err="1" smtClean="0">
                <a:latin typeface="Times New Roman" pitchFamily="18" charset="0"/>
                <a:cs typeface="Times New Roman" pitchFamily="18" charset="0"/>
              </a:rPr>
              <a:t>виявлена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випадково</a:t>
            </a:r>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медичному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огляді</a:t>
            </a:r>
            <a:r>
              <a:rPr lang="ru-RU" sz="1600" dirty="0" smtClean="0">
                <a:latin typeface="Times New Roman" pitchFamily="18" charset="0"/>
                <a:cs typeface="Times New Roman" pitchFamily="18" charset="0"/>
              </a:rPr>
              <a:t>. </a:t>
            </a:r>
          </a:p>
          <a:p>
            <a:pPr algn="just"/>
            <a:r>
              <a:rPr lang="ru-RU" sz="1600" dirty="0" smtClean="0">
                <a:latin typeface="Times New Roman" pitchFamily="18" charset="0"/>
                <a:cs typeface="Times New Roman" pitchFamily="18" charset="0"/>
              </a:rPr>
              <a:t>При </a:t>
            </a:r>
            <a:r>
              <a:rPr lang="ru-RU" sz="1600" dirty="0" err="1" smtClean="0">
                <a:latin typeface="Times New Roman" pitchFamily="18" charset="0"/>
                <a:cs typeface="Times New Roman" pitchFamily="18" charset="0"/>
              </a:rPr>
              <a:t>зниженні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скорочувальної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функції</a:t>
            </a:r>
            <a:r>
              <a:rPr lang="ru-RU" sz="1600" dirty="0" smtClean="0">
                <a:latin typeface="Times New Roman" pitchFamily="18" charset="0"/>
                <a:cs typeface="Times New Roman" pitchFamily="18" charset="0"/>
              </a:rPr>
              <a:t> ЛШ і </a:t>
            </a:r>
            <a:r>
              <a:rPr lang="ru-RU" sz="1600" dirty="0" err="1" smtClean="0">
                <a:latin typeface="Times New Roman" pitchFamily="18" charset="0"/>
                <a:cs typeface="Times New Roman" pitchFamily="18" charset="0"/>
              </a:rPr>
              <a:t>підвищенні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тиску</a:t>
            </a:r>
            <a:r>
              <a:rPr lang="ru-RU" sz="1600" dirty="0" smtClean="0">
                <a:latin typeface="Times New Roman" pitchFamily="18" charset="0"/>
                <a:cs typeface="Times New Roman" pitchFamily="18" charset="0"/>
              </a:rPr>
              <a:t> в малому </a:t>
            </a:r>
            <a:r>
              <a:rPr lang="ru-RU" sz="1600" dirty="0" err="1" smtClean="0">
                <a:latin typeface="Times New Roman" pitchFamily="18" charset="0"/>
                <a:cs typeface="Times New Roman" pitchFamily="18" charset="0"/>
              </a:rPr>
              <a:t>колі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кровообігу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виникають</a:t>
            </a:r>
            <a:r>
              <a:rPr lang="ru-RU" sz="1600"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задишка</a:t>
            </a:r>
            <a:r>
              <a:rPr lang="ru-RU" sz="1600" b="1"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при </a:t>
            </a:r>
            <a:r>
              <a:rPr lang="ru-RU" sz="1600" dirty="0" err="1" smtClean="0">
                <a:latin typeface="Times New Roman" pitchFamily="18" charset="0"/>
                <a:cs typeface="Times New Roman" pitchFamily="18" charset="0"/>
              </a:rPr>
              <a:t>фізичному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навантаженні</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серцебиття</a:t>
            </a:r>
            <a:r>
              <a:rPr lang="ru-RU" sz="1600" dirty="0" smtClean="0">
                <a:latin typeface="Times New Roman" pitchFamily="18" charset="0"/>
                <a:cs typeface="Times New Roman" pitchFamily="18" charset="0"/>
              </a:rPr>
              <a:t>. </a:t>
            </a:r>
          </a:p>
          <a:p>
            <a:pPr algn="just"/>
            <a:r>
              <a:rPr lang="ru-RU" sz="1600" dirty="0" smtClean="0">
                <a:latin typeface="Times New Roman" pitchFamily="18" charset="0"/>
                <a:cs typeface="Times New Roman" pitchFamily="18" charset="0"/>
              </a:rPr>
              <a:t>При </a:t>
            </a:r>
            <a:r>
              <a:rPr lang="ru-RU" sz="1600" dirty="0" err="1" smtClean="0">
                <a:latin typeface="Times New Roman" pitchFamily="18" charset="0"/>
                <a:cs typeface="Times New Roman" pitchFamily="18" charset="0"/>
              </a:rPr>
              <a:t>зростанні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застійних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явищ</a:t>
            </a:r>
            <a:r>
              <a:rPr lang="ru-RU" sz="1600" dirty="0" smtClean="0">
                <a:latin typeface="Times New Roman" pitchFamily="18" charset="0"/>
                <a:cs typeface="Times New Roman" pitchFamily="18" charset="0"/>
              </a:rPr>
              <a:t> у малому </a:t>
            </a:r>
            <a:r>
              <a:rPr lang="ru-RU" sz="1600" dirty="0" err="1" smtClean="0">
                <a:latin typeface="Times New Roman" pitchFamily="18" charset="0"/>
                <a:cs typeface="Times New Roman" pitchFamily="18" charset="0"/>
              </a:rPr>
              <a:t>колі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капілярах</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симптомів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правошлуночкової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недостатності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з̓являються</a:t>
            </a:r>
            <a:r>
              <a:rPr lang="ru-RU" sz="1600"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набряки</a:t>
            </a:r>
            <a:r>
              <a:rPr lang="ru-RU" sz="1600" b="1" dirty="0" smtClean="0">
                <a:latin typeface="Times New Roman" pitchFamily="18" charset="0"/>
                <a:cs typeface="Times New Roman" pitchFamily="18" charset="0"/>
              </a:rPr>
              <a:t> на ногах і </a:t>
            </a:r>
            <a:r>
              <a:rPr lang="ru-RU" sz="1600" b="1" dirty="0" err="1" smtClean="0">
                <a:latin typeface="Times New Roman" pitchFamily="18" charset="0"/>
                <a:cs typeface="Times New Roman" pitchFamily="18" charset="0"/>
              </a:rPr>
              <a:t>біль</a:t>
            </a:r>
            <a:r>
              <a:rPr lang="ru-RU" sz="1600" b="1" dirty="0" smtClean="0">
                <a:latin typeface="Times New Roman" pitchFamily="18" charset="0"/>
                <a:cs typeface="Times New Roman" pitchFamily="18" charset="0"/>
              </a:rPr>
              <a:t> у правому </a:t>
            </a:r>
            <a:r>
              <a:rPr lang="ru-RU" sz="1600" b="1" dirty="0" err="1" smtClean="0">
                <a:latin typeface="Times New Roman" pitchFamily="18" charset="0"/>
                <a:cs typeface="Times New Roman" pitchFamily="18" charset="0"/>
              </a:rPr>
              <a:t>підребер̓ї</a:t>
            </a:r>
            <a:r>
              <a:rPr lang="ru-RU" sz="1600" b="1"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можуть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виникати</a:t>
            </a:r>
            <a:r>
              <a:rPr lang="ru-RU" sz="1600" dirty="0" smtClean="0">
                <a:latin typeface="Times New Roman" pitchFamily="18" charset="0"/>
                <a:cs typeface="Times New Roman" pitchFamily="18" charset="0"/>
              </a:rPr>
              <a:t> напади </a:t>
            </a:r>
            <a:r>
              <a:rPr lang="ru-RU" sz="1600" b="1" dirty="0" err="1" smtClean="0">
                <a:latin typeface="Times New Roman" pitchFamily="18" charset="0"/>
                <a:cs typeface="Times New Roman" pitchFamily="18" charset="0"/>
              </a:rPr>
              <a:t>серцевої</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астми</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задишка</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стані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спокою</a:t>
            </a:r>
            <a:r>
              <a:rPr lang="ru-RU" sz="1600" dirty="0" smtClean="0">
                <a:latin typeface="Times New Roman" pitchFamily="18" charset="0"/>
                <a:cs typeface="Times New Roman" pitchFamily="18" charset="0"/>
              </a:rPr>
              <a:t>.</a:t>
            </a:r>
          </a:p>
          <a:p>
            <a:pPr algn="just"/>
            <a:r>
              <a:rPr lang="ru-RU" sz="1600" dirty="0" err="1" smtClean="0">
                <a:latin typeface="Times New Roman" pitchFamily="18" charset="0"/>
                <a:cs typeface="Times New Roman" pitchFamily="18" charset="0"/>
              </a:rPr>
              <a:t>Хворих</a:t>
            </a:r>
            <a:r>
              <a:rPr lang="ru-RU" sz="1600" dirty="0" smtClean="0">
                <a:latin typeface="Times New Roman" pitchFamily="18" charset="0"/>
                <a:cs typeface="Times New Roman" pitchFamily="18" charset="0"/>
              </a:rPr>
              <a:t> часто </a:t>
            </a:r>
            <a:r>
              <a:rPr lang="ru-RU" sz="1600" dirty="0" err="1" smtClean="0">
                <a:latin typeface="Times New Roman" pitchFamily="18" charset="0"/>
                <a:cs typeface="Times New Roman" pitchFamily="18" charset="0"/>
              </a:rPr>
              <a:t>турбує</a:t>
            </a:r>
            <a:r>
              <a:rPr lang="ru-RU" sz="1600"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біль</a:t>
            </a:r>
            <a:r>
              <a:rPr lang="ru-RU" sz="1600" b="1" dirty="0" smtClean="0">
                <a:latin typeface="Times New Roman" pitchFamily="18" charset="0"/>
                <a:cs typeface="Times New Roman" pitchFamily="18" charset="0"/>
              </a:rPr>
              <a:t> у </a:t>
            </a:r>
            <a:r>
              <a:rPr lang="ru-RU" sz="1600" b="1" dirty="0" err="1" smtClean="0">
                <a:latin typeface="Times New Roman" pitchFamily="18" charset="0"/>
                <a:cs typeface="Times New Roman" pitchFamily="18" charset="0"/>
              </a:rPr>
              <a:t>ділянці</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серця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ниючого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колючого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давлячого</a:t>
            </a:r>
            <a:r>
              <a:rPr lang="ru-RU" sz="1600" dirty="0" smtClean="0">
                <a:latin typeface="Times New Roman" pitchFamily="18" charset="0"/>
                <a:cs typeface="Times New Roman" pitchFamily="18" charset="0"/>
              </a:rPr>
              <a:t> характеру, не </a:t>
            </a:r>
            <a:r>
              <a:rPr lang="ru-RU" sz="1600" dirty="0" err="1" smtClean="0">
                <a:latin typeface="Times New Roman" pitchFamily="18" charset="0"/>
                <a:cs typeface="Times New Roman" pitchFamily="18" charset="0"/>
              </a:rPr>
              <a:t>завжди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пов̓язаний</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фізичним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навантаженням</a:t>
            </a:r>
            <a:r>
              <a:rPr lang="ru-RU" sz="1600" dirty="0" smtClean="0">
                <a:latin typeface="Times New Roman" pitchFamily="18" charset="0"/>
                <a:cs typeface="Times New Roman" pitchFamily="18" charset="0"/>
              </a:rPr>
              <a:t>.</a:t>
            </a:r>
          </a:p>
          <a:p>
            <a:pPr algn="just"/>
            <a:r>
              <a:rPr lang="ru-RU" sz="1600" dirty="0" smtClean="0">
                <a:latin typeface="Times New Roman" pitchFamily="18" charset="0"/>
                <a:cs typeface="Times New Roman" pitchFamily="18" charset="0"/>
              </a:rPr>
              <a:t>При </a:t>
            </a:r>
            <a:r>
              <a:rPr lang="ru-RU" sz="1600" dirty="0" err="1" smtClean="0">
                <a:latin typeface="Times New Roman" pitchFamily="18" charset="0"/>
                <a:cs typeface="Times New Roman" pitchFamily="18" charset="0"/>
              </a:rPr>
              <a:t>значній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зліва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грудини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відзначають</a:t>
            </a:r>
            <a:r>
              <a:rPr lang="ru-RU" sz="1600"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серцевий</a:t>
            </a:r>
            <a:r>
              <a:rPr lang="ru-RU" sz="1600" b="1" dirty="0" smtClean="0">
                <a:latin typeface="Times New Roman" pitchFamily="18" charset="0"/>
                <a:cs typeface="Times New Roman" pitchFamily="18" charset="0"/>
              </a:rPr>
              <a:t> горб</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верхівковий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поштовх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посилений</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поширений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локалізується</a:t>
            </a:r>
            <a:r>
              <a:rPr lang="ru-RU" sz="1600" dirty="0" smtClean="0">
                <a:latin typeface="Times New Roman" pitchFamily="18" charset="0"/>
                <a:cs typeface="Times New Roman" pitchFamily="18" charset="0"/>
              </a:rPr>
              <a:t> в </a:t>
            </a:r>
            <a:r>
              <a:rPr lang="en-US" sz="1600" dirty="0" smtClean="0">
                <a:latin typeface="Times New Roman" pitchFamily="18" charset="0"/>
                <a:cs typeface="Times New Roman" pitchFamily="18" charset="0"/>
              </a:rPr>
              <a:t>V </a:t>
            </a:r>
            <a:r>
              <a:rPr lang="ru-RU" sz="1600" dirty="0" err="1" smtClean="0">
                <a:latin typeface="Times New Roman" pitchFamily="18" charset="0"/>
                <a:cs typeface="Times New Roman" pitchFamily="18" charset="0"/>
              </a:rPr>
              <a:t>межребер</a:t>
            </a:r>
            <a:r>
              <a:rPr lang="ru-RU" sz="1600" dirty="0" smtClean="0">
                <a:latin typeface="Times New Roman" pitchFamily="18" charset="0"/>
                <a:cs typeface="Times New Roman" pitchFamily="18" charset="0"/>
              </a:rPr>
              <a:t>’ ї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зовнішнього</a:t>
            </a:r>
            <a:r>
              <a:rPr lang="ru-RU" sz="1600" dirty="0" smtClean="0">
                <a:latin typeface="Times New Roman" pitchFamily="18" charset="0"/>
                <a:cs typeface="Times New Roman" pitchFamily="18" charset="0"/>
              </a:rPr>
              <a:t> боку </a:t>
            </a:r>
            <a:r>
              <a:rPr lang="ru-RU" sz="1600" dirty="0" err="1" smtClean="0">
                <a:latin typeface="Times New Roman" pitchFamily="18" charset="0"/>
                <a:cs typeface="Times New Roman" pitchFamily="18" charset="0"/>
              </a:rPr>
              <a:t>від</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середньоключичної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лінії</a:t>
            </a:r>
            <a:r>
              <a:rPr lang="ru-RU" sz="1600" dirty="0" smtClean="0">
                <a:latin typeface="Times New Roman" pitchFamily="18" charset="0"/>
                <a:cs typeface="Times New Roman" pitchFamily="18" charset="0"/>
              </a:rPr>
              <a:t>.</a:t>
            </a:r>
          </a:p>
          <a:p>
            <a:pPr algn="just"/>
            <a:endParaRPr lang="ru-RU" sz="1600" dirty="0" smtClean="0">
              <a:latin typeface="Times New Roman" pitchFamily="18" charset="0"/>
              <a:cs typeface="Times New Roman" pitchFamily="18" charset="0"/>
            </a:endParaRPr>
          </a:p>
          <a:p>
            <a:pPr algn="just"/>
            <a:r>
              <a:rPr lang="ru-RU" sz="1600" b="1" i="1" dirty="0" err="1" smtClean="0">
                <a:latin typeface="Times New Roman" pitchFamily="18" charset="0"/>
                <a:cs typeface="Times New Roman" pitchFamily="18" charset="0"/>
              </a:rPr>
              <a:t>Аускультативно</a:t>
            </a:r>
            <a:r>
              <a:rPr lang="ru-RU" sz="1600" b="1" i="1" dirty="0" smtClean="0">
                <a:latin typeface="Times New Roman" pitchFamily="18" charset="0"/>
                <a:cs typeface="Times New Roman" pitchFamily="18" charset="0"/>
              </a:rPr>
              <a:t> – </a:t>
            </a:r>
          </a:p>
          <a:p>
            <a:pPr marL="285750" indent="-285750" algn="just">
              <a:buFont typeface="Arial" pitchFamily="34" charset="0"/>
              <a:buChar char="•"/>
            </a:pPr>
            <a:r>
              <a:rPr lang="ru-RU" sz="1600" dirty="0" err="1" smtClean="0">
                <a:latin typeface="Times New Roman" pitchFamily="18" charset="0"/>
                <a:cs typeface="Times New Roman" pitchFamily="18" charset="0"/>
              </a:rPr>
              <a:t>послаблення</a:t>
            </a:r>
            <a:r>
              <a:rPr lang="ru-RU" sz="1600" dirty="0" smtClean="0">
                <a:latin typeface="Times New Roman" pitchFamily="18" charset="0"/>
                <a:cs typeface="Times New Roman" pitchFamily="18" charset="0"/>
              </a:rPr>
              <a:t> або </a:t>
            </a:r>
            <a:r>
              <a:rPr lang="ru-RU" sz="1600" dirty="0" err="1" smtClean="0">
                <a:latin typeface="Times New Roman" pitchFamily="18" charset="0"/>
                <a:cs typeface="Times New Roman" pitchFamily="18" charset="0"/>
              </a:rPr>
              <a:t>повна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відсутність</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I </a:t>
            </a:r>
            <a:r>
              <a:rPr lang="ru-RU" sz="1600" dirty="0" smtClean="0">
                <a:latin typeface="Times New Roman" pitchFamily="18" charset="0"/>
                <a:cs typeface="Times New Roman" pitchFamily="18" charset="0"/>
              </a:rPr>
              <a:t>тону </a:t>
            </a:r>
            <a:r>
              <a:rPr lang="ru-RU" sz="1600" dirty="0" err="1" smtClean="0">
                <a:latin typeface="Times New Roman" pitchFamily="18" charset="0"/>
                <a:cs typeface="Times New Roman" pitchFamily="18" charset="0"/>
              </a:rPr>
              <a:t>серця</a:t>
            </a:r>
            <a:r>
              <a:rPr lang="ru-RU" sz="1600" dirty="0" smtClean="0">
                <a:latin typeface="Times New Roman" pitchFamily="18" charset="0"/>
                <a:cs typeface="Times New Roman" pitchFamily="18" charset="0"/>
              </a:rPr>
              <a:t>, </a:t>
            </a:r>
          </a:p>
          <a:p>
            <a:pPr marL="285750" indent="-285750" algn="just">
              <a:buFont typeface="Arial" pitchFamily="34" charset="0"/>
              <a:buChar char="•"/>
            </a:pPr>
            <a:r>
              <a:rPr lang="ru-RU" sz="1600" dirty="0" err="1" smtClean="0">
                <a:latin typeface="Times New Roman" pitchFamily="18" charset="0"/>
                <a:cs typeface="Times New Roman" pitchFamily="18" charset="0"/>
              </a:rPr>
              <a:t>розщеплення</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II </a:t>
            </a:r>
            <a:r>
              <a:rPr lang="ru-RU" sz="1600" dirty="0" smtClean="0">
                <a:latin typeface="Times New Roman" pitchFamily="18" charset="0"/>
                <a:cs typeface="Times New Roman" pitchFamily="18" charset="0"/>
              </a:rPr>
              <a:t>тону над ЛА, </a:t>
            </a:r>
          </a:p>
          <a:p>
            <a:pPr marL="285750" indent="-285750" algn="just">
              <a:buFont typeface="Arial" pitchFamily="34" charset="0"/>
              <a:buChar char="•"/>
            </a:pPr>
            <a:r>
              <a:rPr lang="ru-RU" sz="1600" dirty="0" smtClean="0">
                <a:latin typeface="Times New Roman" pitchFamily="18" charset="0"/>
                <a:cs typeface="Times New Roman" pitchFamily="18" charset="0"/>
              </a:rPr>
              <a:t>на </a:t>
            </a:r>
            <a:r>
              <a:rPr lang="ru-RU" sz="1600" dirty="0" err="1" smtClean="0">
                <a:latin typeface="Times New Roman" pitchFamily="18" charset="0"/>
                <a:cs typeface="Times New Roman" pitchFamily="18" charset="0"/>
              </a:rPr>
              <a:t>верхівці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серця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визначається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глухий</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III </a:t>
            </a:r>
            <a:r>
              <a:rPr lang="ru-RU" sz="1600" dirty="0" smtClean="0">
                <a:latin typeface="Times New Roman" pitchFamily="18" charset="0"/>
                <a:cs typeface="Times New Roman" pitchFamily="18" charset="0"/>
              </a:rPr>
              <a:t>тон. </a:t>
            </a:r>
          </a:p>
          <a:p>
            <a:pPr marL="285750" indent="-285750" algn="just">
              <a:buFont typeface="Arial" pitchFamily="34" charset="0"/>
              <a:buChar char="•"/>
            </a:pPr>
            <a:r>
              <a:rPr lang="ru-RU" sz="1600" dirty="0" smtClean="0">
                <a:latin typeface="Times New Roman" pitchFamily="18" charset="0"/>
                <a:cs typeface="Times New Roman" pitchFamily="18" charset="0"/>
              </a:rPr>
              <a:t>акцент </a:t>
            </a:r>
            <a:r>
              <a:rPr lang="en-US" sz="1600" dirty="0" smtClean="0">
                <a:latin typeface="Times New Roman" pitchFamily="18" charset="0"/>
                <a:cs typeface="Times New Roman" pitchFamily="18" charset="0"/>
              </a:rPr>
              <a:t>II </a:t>
            </a:r>
            <a:r>
              <a:rPr lang="ru-RU" sz="1600" dirty="0" smtClean="0">
                <a:latin typeface="Times New Roman" pitchFamily="18" charset="0"/>
                <a:cs typeface="Times New Roman" pitchFamily="18" charset="0"/>
              </a:rPr>
              <a:t>тону над ЛА </a:t>
            </a:r>
            <a:r>
              <a:rPr lang="ru-RU" sz="1600" dirty="0" err="1" smtClean="0">
                <a:latin typeface="Times New Roman" pitchFamily="18" charset="0"/>
                <a:cs typeface="Times New Roman" pitchFamily="18" charset="0"/>
              </a:rPr>
              <a:t>зазвичай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виражений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помірно</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визначається</a:t>
            </a:r>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наявності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застійних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явищ</a:t>
            </a:r>
            <a:r>
              <a:rPr lang="ru-RU" sz="1600" dirty="0" smtClean="0">
                <a:latin typeface="Times New Roman" pitchFamily="18" charset="0"/>
                <a:cs typeface="Times New Roman" pitchFamily="18" charset="0"/>
              </a:rPr>
              <a:t> у малому </a:t>
            </a:r>
            <a:r>
              <a:rPr lang="ru-RU" sz="1600" dirty="0" err="1" smtClean="0">
                <a:latin typeface="Times New Roman" pitchFamily="18" charset="0"/>
                <a:cs typeface="Times New Roman" pitchFamily="18" charset="0"/>
              </a:rPr>
              <a:t>колі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кровообігу</a:t>
            </a:r>
            <a:r>
              <a:rPr lang="ru-RU" sz="1600" dirty="0" smtClean="0">
                <a:latin typeface="Times New Roman" pitchFamily="18" charset="0"/>
                <a:cs typeface="Times New Roman" pitchFamily="18" charset="0"/>
              </a:rPr>
              <a:t>.</a:t>
            </a:r>
          </a:p>
          <a:p>
            <a:pPr marL="285750" indent="-285750" algn="just">
              <a:buFont typeface="Arial" pitchFamily="34" charset="0"/>
              <a:buChar char="•"/>
            </a:pPr>
            <a:r>
              <a:rPr lang="ru-RU" sz="1600" dirty="0" err="1" smtClean="0">
                <a:latin typeface="Times New Roman" pitchFamily="18" charset="0"/>
                <a:cs typeface="Times New Roman" pitchFamily="18" charset="0"/>
              </a:rPr>
              <a:t>систолічний</a:t>
            </a:r>
            <a:r>
              <a:rPr lang="ru-RU" sz="1600" dirty="0" smtClean="0">
                <a:latin typeface="Times New Roman" pitchFamily="18" charset="0"/>
                <a:cs typeface="Times New Roman" pitchFamily="18" charset="0"/>
              </a:rPr>
              <a:t> шум на </a:t>
            </a:r>
            <a:r>
              <a:rPr lang="ru-RU" sz="1600" dirty="0" err="1" smtClean="0">
                <a:latin typeface="Times New Roman" pitchFamily="18" charset="0"/>
                <a:cs typeface="Times New Roman" pitchFamily="18" charset="0"/>
              </a:rPr>
              <a:t>верхівці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серця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вздовж</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лівого</a:t>
            </a:r>
            <a:r>
              <a:rPr lang="ru-RU" sz="1600" dirty="0" smtClean="0">
                <a:latin typeface="Times New Roman" pitchFamily="18" charset="0"/>
                <a:cs typeface="Times New Roman" pitchFamily="18" charset="0"/>
              </a:rPr>
              <a:t> краю </a:t>
            </a:r>
            <a:r>
              <a:rPr lang="ru-RU" sz="1600" dirty="0" err="1" smtClean="0">
                <a:latin typeface="Times New Roman" pitchFamily="18" charset="0"/>
                <a:cs typeface="Times New Roman" pitchFamily="18" charset="0"/>
              </a:rPr>
              <a:t>грудини</a:t>
            </a:r>
            <a:r>
              <a:rPr lang="ru-RU" sz="1600" dirty="0" smtClean="0">
                <a:latin typeface="Times New Roman" pitchFamily="18" charset="0"/>
                <a:cs typeface="Times New Roman" pitchFamily="18" charset="0"/>
              </a:rPr>
              <a:t>, проводиться в </a:t>
            </a:r>
            <a:r>
              <a:rPr lang="ru-RU" sz="1600" dirty="0" err="1" smtClean="0">
                <a:latin typeface="Times New Roman" pitchFamily="18" charset="0"/>
                <a:cs typeface="Times New Roman" pitchFamily="18" charset="0"/>
              </a:rPr>
              <a:t>ліву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пахвову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ділянку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інтенсивність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його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варіює</a:t>
            </a:r>
            <a:r>
              <a:rPr lang="ru-RU" sz="1600" dirty="0" smtClean="0">
                <a:latin typeface="Times New Roman" pitchFamily="18" charset="0"/>
                <a:cs typeface="Times New Roman" pitchFamily="18" charset="0"/>
              </a:rPr>
              <a:t> в широких межах і </a:t>
            </a:r>
            <a:r>
              <a:rPr lang="ru-RU" sz="1600" dirty="0" err="1" smtClean="0">
                <a:latin typeface="Times New Roman" pitchFamily="18" charset="0"/>
                <a:cs typeface="Times New Roman" pitchFamily="18" charset="0"/>
              </a:rPr>
              <a:t>зазвичай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зумовлена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вираженістю</a:t>
            </a:r>
            <a:r>
              <a:rPr lang="ru-RU" sz="1600" dirty="0" smtClean="0">
                <a:latin typeface="Times New Roman" pitchFamily="18" charset="0"/>
                <a:cs typeface="Times New Roman" pitchFamily="18" charset="0"/>
              </a:rPr>
              <a:t> клапанного дефекту. Тембр шуму </a:t>
            </a:r>
            <a:r>
              <a:rPr lang="ru-RU" sz="1600" dirty="0" err="1" smtClean="0">
                <a:latin typeface="Times New Roman" pitchFamily="18" charset="0"/>
                <a:cs typeface="Times New Roman" pitchFamily="18" charset="0"/>
              </a:rPr>
              <a:t>різний</a:t>
            </a:r>
            <a:r>
              <a:rPr lang="ru-RU" sz="1600" dirty="0" smtClean="0">
                <a:latin typeface="Times New Roman" pitchFamily="18" charset="0"/>
                <a:cs typeface="Times New Roman" pitchFamily="18" charset="0"/>
              </a:rPr>
              <a:t> — </a:t>
            </a:r>
            <a:r>
              <a:rPr lang="ru-RU" sz="1600" dirty="0" err="1" smtClean="0">
                <a:latin typeface="Times New Roman" pitchFamily="18" charset="0"/>
                <a:cs typeface="Times New Roman" pitchFamily="18" charset="0"/>
              </a:rPr>
              <a:t>м̓який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дуючий</a:t>
            </a:r>
            <a:r>
              <a:rPr lang="ru-RU" sz="1600" dirty="0" smtClean="0">
                <a:latin typeface="Times New Roman" pitchFamily="18" charset="0"/>
                <a:cs typeface="Times New Roman" pitchFamily="18" charset="0"/>
              </a:rPr>
              <a:t> або </a:t>
            </a:r>
            <a:r>
              <a:rPr lang="ru-RU" sz="1600" dirty="0" err="1" smtClean="0">
                <a:latin typeface="Times New Roman" pitchFamily="18" charset="0"/>
                <a:cs typeface="Times New Roman" pitchFamily="18" charset="0"/>
              </a:rPr>
              <a:t>грубий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може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поєднуватися</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пальпаторно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відчутним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систолічним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тремтінням</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ділянці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верхівки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Систолічний</a:t>
            </a:r>
            <a:r>
              <a:rPr lang="ru-RU" sz="1600" dirty="0" smtClean="0">
                <a:latin typeface="Times New Roman" pitchFamily="18" charset="0"/>
                <a:cs typeface="Times New Roman" pitchFamily="18" charset="0"/>
              </a:rPr>
              <a:t> шум </a:t>
            </a:r>
            <a:r>
              <a:rPr lang="ru-RU" sz="1600" dirty="0" err="1" smtClean="0">
                <a:latin typeface="Times New Roman" pitchFamily="18" charset="0"/>
                <a:cs typeface="Times New Roman" pitchFamily="18" charset="0"/>
              </a:rPr>
              <a:t>може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займати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частину</a:t>
            </a:r>
            <a:r>
              <a:rPr lang="ru-RU" sz="1600" dirty="0" smtClean="0">
                <a:latin typeface="Times New Roman" pitchFamily="18" charset="0"/>
                <a:cs typeface="Times New Roman" pitchFamily="18" charset="0"/>
              </a:rPr>
              <a:t> або всю систолу (</a:t>
            </a:r>
            <a:r>
              <a:rPr lang="ru-RU" sz="1600" dirty="0" err="1" smtClean="0">
                <a:latin typeface="Times New Roman" pitchFamily="18" charset="0"/>
                <a:cs typeface="Times New Roman" pitchFamily="18" charset="0"/>
              </a:rPr>
              <a:t>пансистолічний</a:t>
            </a:r>
            <a:r>
              <a:rPr lang="ru-RU" sz="1600" dirty="0" smtClean="0">
                <a:latin typeface="Times New Roman" pitchFamily="18" charset="0"/>
                <a:cs typeface="Times New Roman" pitchFamily="18" charset="0"/>
              </a:rPr>
              <a:t> шум).</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1881033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8206" y="188640"/>
            <a:ext cx="7920880" cy="6524863"/>
          </a:xfrm>
          <a:prstGeom prst="rect">
            <a:avLst/>
          </a:prstGeom>
        </p:spPr>
        <p:txBody>
          <a:bodyPr wrap="square">
            <a:spAutoFit/>
          </a:bodyPr>
          <a:lstStyle/>
          <a:p>
            <a:r>
              <a:rPr lang="ru-RU" b="1" dirty="0" err="1" smtClean="0">
                <a:latin typeface="Times New Roman" pitchFamily="18" charset="0"/>
                <a:cs typeface="Times New Roman" pitchFamily="18" charset="0"/>
              </a:rPr>
              <a:t>Діагностика</a:t>
            </a:r>
            <a:endParaRPr lang="ru-RU" b="1" dirty="0" smtClean="0">
              <a:latin typeface="Times New Roman" pitchFamily="18" charset="0"/>
              <a:cs typeface="Times New Roman" pitchFamily="18" charset="0"/>
            </a:endParaRPr>
          </a:p>
          <a:p>
            <a:endParaRPr lang="ru-RU" sz="1600" b="1" dirty="0" smtClean="0">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ЕКГ</a:t>
            </a:r>
            <a:r>
              <a:rPr lang="ru-RU" sz="1600" dirty="0" smtClean="0">
                <a:latin typeface="Times New Roman" pitchFamily="18" charset="0"/>
                <a:cs typeface="Times New Roman" pitchFamily="18" charset="0"/>
              </a:rPr>
              <a:t> - </a:t>
            </a:r>
            <a:r>
              <a:rPr lang="ru-RU" sz="1600" dirty="0" err="1" smtClean="0">
                <a:latin typeface="Times New Roman" pitchFamily="18" charset="0"/>
                <a:cs typeface="Times New Roman" pitchFamily="18" charset="0"/>
              </a:rPr>
              <a:t>ознаки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гіпертрофії</a:t>
            </a:r>
            <a:r>
              <a:rPr lang="ru-RU" sz="1600" dirty="0" smtClean="0">
                <a:latin typeface="Times New Roman" pitchFamily="18" charset="0"/>
                <a:cs typeface="Times New Roman" pitchFamily="18" charset="0"/>
              </a:rPr>
              <a:t>  ЛП і ЛШ: </a:t>
            </a:r>
            <a:r>
              <a:rPr lang="ru-RU" sz="1600" dirty="0" err="1" smtClean="0">
                <a:latin typeface="Times New Roman" pitchFamily="18" charset="0"/>
                <a:cs typeface="Times New Roman" pitchFamily="18" charset="0"/>
              </a:rPr>
              <a:t>збільшеної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амплітуди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зубців</a:t>
            </a:r>
            <a:r>
              <a:rPr lang="ru-RU" sz="1600" dirty="0" smtClean="0">
                <a:latin typeface="Times New Roman" pitchFamily="18" charset="0"/>
                <a:cs typeface="Times New Roman" pitchFamily="18" charset="0"/>
              </a:rPr>
              <a:t> комплексу </a:t>
            </a:r>
            <a:r>
              <a:rPr lang="en-US" sz="1600" dirty="0" smtClean="0">
                <a:latin typeface="Times New Roman" pitchFamily="18" charset="0"/>
                <a:cs typeface="Times New Roman" pitchFamily="18" charset="0"/>
              </a:rPr>
              <a:t>QRS, </a:t>
            </a:r>
            <a:r>
              <a:rPr lang="ru-RU" sz="1600" dirty="0" err="1" smtClean="0">
                <a:latin typeface="Times New Roman" pitchFamily="18" charset="0"/>
                <a:cs typeface="Times New Roman" pitchFamily="18" charset="0"/>
              </a:rPr>
              <a:t>сплощення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інверсія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зубця</a:t>
            </a:r>
            <a:r>
              <a:rPr lang="ru-RU" sz="1600" dirty="0" smtClean="0">
                <a:latin typeface="Times New Roman" pitchFamily="18" charset="0"/>
                <a:cs typeface="Times New Roman" pitchFamily="18" charset="0"/>
              </a:rPr>
              <a:t> Т, зниження сегмента </a:t>
            </a:r>
            <a:r>
              <a:rPr lang="en-US" sz="1600" dirty="0" smtClean="0">
                <a:latin typeface="Times New Roman" pitchFamily="18" charset="0"/>
                <a:cs typeface="Times New Roman" pitchFamily="18" charset="0"/>
              </a:rPr>
              <a:t>ST </a:t>
            </a:r>
            <a:r>
              <a:rPr lang="ru-RU" sz="1600" dirty="0" smtClean="0">
                <a:latin typeface="Times New Roman" pitchFamily="18" charset="0"/>
                <a:cs typeface="Times New Roman" pitchFamily="18" charset="0"/>
              </a:rPr>
              <a:t>у </a:t>
            </a:r>
            <a:r>
              <a:rPr lang="ru-RU" sz="1600" dirty="0" err="1" smtClean="0">
                <a:latin typeface="Times New Roman" pitchFamily="18" charset="0"/>
                <a:cs typeface="Times New Roman" pitchFamily="18" charset="0"/>
              </a:rPr>
              <a:t>відповідних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відведеннях</a:t>
            </a:r>
            <a:r>
              <a:rPr lang="ru-RU" sz="1600" dirty="0" smtClean="0">
                <a:latin typeface="Times New Roman" pitchFamily="18" charset="0"/>
                <a:cs typeface="Times New Roman" pitchFamily="18" charset="0"/>
              </a:rPr>
              <a:t>. </a:t>
            </a:r>
          </a:p>
          <a:p>
            <a:pPr algn="just"/>
            <a:r>
              <a:rPr lang="ru-RU" sz="1600" dirty="0" smtClean="0">
                <a:latin typeface="Times New Roman" pitchFamily="18" charset="0"/>
                <a:cs typeface="Times New Roman" pitchFamily="18" charset="0"/>
              </a:rPr>
              <a:t>При </a:t>
            </a:r>
            <a:r>
              <a:rPr lang="ru-RU" sz="1600" dirty="0" err="1" smtClean="0">
                <a:latin typeface="Times New Roman" pitchFamily="18" charset="0"/>
                <a:cs typeface="Times New Roman" pitchFamily="18" charset="0"/>
              </a:rPr>
              <a:t>розвитку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легеневої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гіпертензії</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являються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ознаки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гіпертрофії</a:t>
            </a:r>
            <a:r>
              <a:rPr lang="ru-RU" sz="1600" dirty="0" smtClean="0">
                <a:latin typeface="Times New Roman" pitchFamily="18" charset="0"/>
                <a:cs typeface="Times New Roman" pitchFamily="18" charset="0"/>
              </a:rPr>
              <a:t> ПШ і ПП. </a:t>
            </a:r>
            <a:r>
              <a:rPr lang="ru-RU" sz="1600" dirty="0" err="1" smtClean="0">
                <a:latin typeface="Times New Roman" pitchFamily="18" charset="0"/>
                <a:cs typeface="Times New Roman" pitchFamily="18" charset="0"/>
              </a:rPr>
              <a:t>Фібриляцію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виявляють</a:t>
            </a:r>
            <a:r>
              <a:rPr lang="ru-RU" sz="1600" dirty="0" smtClean="0">
                <a:latin typeface="Times New Roman" pitchFamily="18" charset="0"/>
                <a:cs typeface="Times New Roman" pitchFamily="18" charset="0"/>
              </a:rPr>
              <a:t> у 30–35% </a:t>
            </a:r>
            <a:r>
              <a:rPr lang="ru-RU" sz="1600" dirty="0" err="1" smtClean="0">
                <a:latin typeface="Times New Roman" pitchFamily="18" charset="0"/>
                <a:cs typeface="Times New Roman" pitchFamily="18" charset="0"/>
              </a:rPr>
              <a:t>хворих</a:t>
            </a:r>
            <a:r>
              <a:rPr lang="ru-RU" sz="1600" dirty="0" smtClean="0">
                <a:latin typeface="Times New Roman" pitchFamily="18" charset="0"/>
                <a:cs typeface="Times New Roman" pitchFamily="18" charset="0"/>
              </a:rPr>
              <a:t>.</a:t>
            </a:r>
          </a:p>
          <a:p>
            <a:pPr algn="just"/>
            <a:r>
              <a:rPr lang="en-US" sz="1600" b="1" dirty="0" smtClean="0">
                <a:latin typeface="Times New Roman" pitchFamily="18" charset="0"/>
                <a:cs typeface="Times New Roman" pitchFamily="18" charset="0"/>
              </a:rPr>
              <a:t>R</a:t>
            </a:r>
            <a:r>
              <a:rPr lang="uk-UA" sz="1600" b="1" dirty="0" smtClean="0">
                <a:latin typeface="Times New Roman" pitchFamily="18" charset="0"/>
                <a:cs typeface="Times New Roman" pitchFamily="18" charset="0"/>
              </a:rPr>
              <a:t> ОГК </a:t>
            </a:r>
            <a:r>
              <a:rPr lang="ru-RU" sz="1600" dirty="0" smtClean="0">
                <a:latin typeface="Times New Roman" pitchFamily="18" charset="0"/>
                <a:cs typeface="Times New Roman" pitchFamily="18" charset="0"/>
              </a:rPr>
              <a:t>в </a:t>
            </a:r>
            <a:r>
              <a:rPr lang="ru-RU" sz="1600" dirty="0" err="1" smtClean="0">
                <a:latin typeface="Times New Roman" pitchFamily="18" charset="0"/>
                <a:cs typeface="Times New Roman" pitchFamily="18" charset="0"/>
              </a:rPr>
              <a:t>передньозадній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проекції</a:t>
            </a:r>
            <a:r>
              <a:rPr lang="ru-RU" sz="1600" dirty="0" smtClean="0">
                <a:latin typeface="Times New Roman" pitchFamily="18" charset="0"/>
                <a:cs typeface="Times New Roman" pitchFamily="18" charset="0"/>
              </a:rPr>
              <a:t> – </a:t>
            </a:r>
            <a:r>
              <a:rPr lang="ru-RU" sz="1600" dirty="0" err="1" smtClean="0">
                <a:latin typeface="Times New Roman" pitchFamily="18" charset="0"/>
                <a:cs typeface="Times New Roman" pitchFamily="18" charset="0"/>
              </a:rPr>
              <a:t>серцева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талія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відсутня</a:t>
            </a:r>
            <a:r>
              <a:rPr lang="ru-RU" sz="1600" dirty="0" smtClean="0">
                <a:latin typeface="Times New Roman" pitchFamily="18" charset="0"/>
                <a:cs typeface="Times New Roman" pitchFamily="18" charset="0"/>
              </a:rPr>
              <a:t> за </a:t>
            </a:r>
            <a:r>
              <a:rPr lang="ru-RU" sz="1600" dirty="0" err="1" smtClean="0">
                <a:latin typeface="Times New Roman" pitchFamily="18" charset="0"/>
                <a:cs typeface="Times New Roman" pitchFamily="18" charset="0"/>
              </a:rPr>
              <a:t>рахунок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значного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збільшення</a:t>
            </a:r>
            <a:r>
              <a:rPr lang="ru-RU" sz="1600" dirty="0" smtClean="0">
                <a:latin typeface="Times New Roman" pitchFamily="18" charset="0"/>
                <a:cs typeface="Times New Roman" pitchFamily="18" charset="0"/>
              </a:rPr>
              <a:t> ЛП, </a:t>
            </a:r>
            <a:r>
              <a:rPr lang="ru-RU" sz="1600" dirty="0" err="1" smtClean="0">
                <a:latin typeface="Times New Roman" pitchFamily="18" charset="0"/>
                <a:cs typeface="Times New Roman" pitchFamily="18" charset="0"/>
              </a:rPr>
              <a:t>що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може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досягати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гігантських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розмірів</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виступати</a:t>
            </a:r>
            <a:r>
              <a:rPr lang="ru-RU" sz="1600" dirty="0" smtClean="0">
                <a:latin typeface="Times New Roman" pitchFamily="18" charset="0"/>
                <a:cs typeface="Times New Roman" pitchFamily="18" charset="0"/>
              </a:rPr>
              <a:t> за </a:t>
            </a:r>
            <a:r>
              <a:rPr lang="ru-RU" sz="1600" dirty="0" err="1" smtClean="0">
                <a:latin typeface="Times New Roman" pitchFamily="18" charset="0"/>
                <a:cs typeface="Times New Roman" pitchFamily="18" charset="0"/>
              </a:rPr>
              <a:t>правий</a:t>
            </a:r>
            <a:r>
              <a:rPr lang="ru-RU" sz="1600" dirty="0" smtClean="0">
                <a:latin typeface="Times New Roman" pitchFamily="18" charset="0"/>
                <a:cs typeface="Times New Roman" pitchFamily="18" charset="0"/>
              </a:rPr>
              <a:t> контур </a:t>
            </a:r>
            <a:r>
              <a:rPr lang="ru-RU" sz="1600" dirty="0" err="1" smtClean="0">
                <a:latin typeface="Times New Roman" pitchFamily="18" charset="0"/>
                <a:cs typeface="Times New Roman" pitchFamily="18" charset="0"/>
              </a:rPr>
              <a:t>серця</a:t>
            </a:r>
            <a:r>
              <a:rPr lang="ru-RU" sz="1600" dirty="0" smtClean="0">
                <a:latin typeface="Times New Roman" pitchFamily="18" charset="0"/>
                <a:cs typeface="Times New Roman" pitchFamily="18" charset="0"/>
              </a:rPr>
              <a:t> у </a:t>
            </a:r>
            <a:r>
              <a:rPr lang="ru-RU" sz="1600" dirty="0" err="1" smtClean="0">
                <a:latin typeface="Times New Roman" pitchFamily="18" charset="0"/>
                <a:cs typeface="Times New Roman" pitchFamily="18" charset="0"/>
              </a:rPr>
              <a:t>вигляді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додаткової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тіні</a:t>
            </a:r>
            <a:r>
              <a:rPr lang="ru-RU" sz="1600" dirty="0" smtClean="0">
                <a:latin typeface="Times New Roman" pitchFamily="18" charset="0"/>
                <a:cs typeface="Times New Roman" pitchFamily="18" charset="0"/>
              </a:rPr>
              <a:t>.</a:t>
            </a:r>
          </a:p>
          <a:p>
            <a:pPr algn="just"/>
            <a:r>
              <a:rPr lang="ru-RU" sz="1600" b="1" dirty="0" err="1" smtClean="0">
                <a:latin typeface="Times New Roman" pitchFamily="18" charset="0"/>
                <a:cs typeface="Times New Roman" pitchFamily="18" charset="0"/>
              </a:rPr>
              <a:t>ЕхоКГ</a:t>
            </a:r>
            <a:r>
              <a:rPr lang="ru-RU" sz="1600" dirty="0" smtClean="0">
                <a:latin typeface="Times New Roman" pitchFamily="18" charset="0"/>
                <a:cs typeface="Times New Roman" pitchFamily="18" charset="0"/>
              </a:rPr>
              <a:t> - </a:t>
            </a:r>
            <a:r>
              <a:rPr lang="ru-RU" sz="1600" dirty="0" err="1" smtClean="0">
                <a:latin typeface="Times New Roman" pitchFamily="18" charset="0"/>
                <a:cs typeface="Times New Roman" pitchFamily="18" charset="0"/>
              </a:rPr>
              <a:t>морфологія</a:t>
            </a:r>
            <a:r>
              <a:rPr lang="ru-RU" sz="1600" dirty="0" smtClean="0">
                <a:latin typeface="Times New Roman" pitchFamily="18" charset="0"/>
                <a:cs typeface="Times New Roman" pitchFamily="18" charset="0"/>
              </a:rPr>
              <a:t> клапана і </a:t>
            </a:r>
            <a:r>
              <a:rPr lang="ru-RU" sz="1600" dirty="0" err="1" smtClean="0">
                <a:latin typeface="Times New Roman" pitchFamily="18" charset="0"/>
                <a:cs typeface="Times New Roman" pitchFamily="18" charset="0"/>
              </a:rPr>
              <a:t>його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функція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тяжкість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функцію</a:t>
            </a:r>
            <a:r>
              <a:rPr lang="ru-RU" sz="1600" dirty="0" smtClean="0">
                <a:latin typeface="Times New Roman" pitchFamily="18" charset="0"/>
                <a:cs typeface="Times New Roman" pitchFamily="18" charset="0"/>
              </a:rPr>
              <a:t> ПШ і ЛШ. </a:t>
            </a:r>
          </a:p>
          <a:p>
            <a:pPr algn="just"/>
            <a:r>
              <a:rPr lang="ru-RU" sz="1600" dirty="0" smtClean="0">
                <a:latin typeface="Times New Roman" pitchFamily="18" charset="0"/>
                <a:cs typeface="Times New Roman" pitchFamily="18" charset="0"/>
              </a:rPr>
              <a:t>ЛШ - </a:t>
            </a:r>
            <a:r>
              <a:rPr lang="ru-RU" sz="1600" dirty="0" err="1" smtClean="0">
                <a:latin typeface="Times New Roman" pitchFamily="18" charset="0"/>
                <a:cs typeface="Times New Roman" pitchFamily="18" charset="0"/>
              </a:rPr>
              <a:t>нормальних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розмірів</a:t>
            </a:r>
            <a:r>
              <a:rPr lang="ru-RU" sz="1600" dirty="0" smtClean="0">
                <a:latin typeface="Times New Roman" pitchFamily="18" charset="0"/>
                <a:cs typeface="Times New Roman" pitchFamily="18" charset="0"/>
              </a:rPr>
              <a:t> або </a:t>
            </a:r>
            <a:r>
              <a:rPr lang="ru-RU" sz="1600" dirty="0" err="1" smtClean="0">
                <a:latin typeface="Times New Roman" pitchFamily="18" charset="0"/>
                <a:cs typeface="Times New Roman" pitchFamily="18" charset="0"/>
              </a:rPr>
              <a:t>дилатований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залежно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тяжкості</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тривалості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дилаьація</a:t>
            </a:r>
            <a:r>
              <a:rPr lang="ru-RU" sz="1600" dirty="0" smtClean="0">
                <a:latin typeface="Times New Roman" pitchFamily="18" charset="0"/>
                <a:cs typeface="Times New Roman" pitchFamily="18" charset="0"/>
              </a:rPr>
              <a:t> ЛП, особливо </a:t>
            </a:r>
            <a:r>
              <a:rPr lang="ru-RU" sz="1600" dirty="0" err="1" smtClean="0">
                <a:latin typeface="Times New Roman" pitchFamily="18" charset="0"/>
                <a:cs typeface="Times New Roman" pitchFamily="18" charset="0"/>
              </a:rPr>
              <a:t>фібриляції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оцінка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ступеня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вираженості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Пряма </a:t>
            </a:r>
            <a:r>
              <a:rPr lang="ru-RU" sz="1600" dirty="0" err="1" smtClean="0">
                <a:latin typeface="Times New Roman" pitchFamily="18" charset="0"/>
                <a:cs typeface="Times New Roman" pitchFamily="18" charset="0"/>
              </a:rPr>
              <a:t>ознака</a:t>
            </a:r>
            <a:r>
              <a:rPr lang="ru-RU" sz="1600" dirty="0" smtClean="0">
                <a:latin typeface="Times New Roman" pitchFamily="18" charset="0"/>
                <a:cs typeface="Times New Roman" pitchFamily="18" charset="0"/>
              </a:rPr>
              <a:t> вади — </a:t>
            </a:r>
            <a:r>
              <a:rPr lang="ru-RU" sz="1600" dirty="0" err="1" smtClean="0">
                <a:latin typeface="Times New Roman" pitchFamily="18" charset="0"/>
                <a:cs typeface="Times New Roman" pitchFamily="18" charset="0"/>
              </a:rPr>
              <a:t>турбулентний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систолічний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потік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крові</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порожнині</a:t>
            </a:r>
            <a:r>
              <a:rPr lang="ru-RU" sz="1600" dirty="0" smtClean="0">
                <a:latin typeface="Times New Roman" pitchFamily="18" charset="0"/>
                <a:cs typeface="Times New Roman" pitchFamily="18" charset="0"/>
              </a:rPr>
              <a:t> ЛП, </a:t>
            </a:r>
            <a:r>
              <a:rPr lang="ru-RU" sz="1600" dirty="0" err="1" smtClean="0">
                <a:latin typeface="Times New Roman" pitchFamily="18" charset="0"/>
                <a:cs typeface="Times New Roman" pitchFamily="18" charset="0"/>
              </a:rPr>
              <a:t>що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корелює</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вираженістю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Черезстравохідну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ехоКГ</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проводять</a:t>
            </a:r>
            <a:r>
              <a:rPr lang="ru-RU" sz="1600" dirty="0" smtClean="0">
                <a:latin typeface="Times New Roman" pitchFamily="18" charset="0"/>
                <a:cs typeface="Times New Roman" pitchFamily="18" charset="0"/>
              </a:rPr>
              <a:t> перед </a:t>
            </a:r>
            <a:r>
              <a:rPr lang="ru-RU" sz="1600" dirty="0" err="1" smtClean="0">
                <a:latin typeface="Times New Roman" pitchFamily="18" charset="0"/>
                <a:cs typeface="Times New Roman" pitchFamily="18" charset="0"/>
              </a:rPr>
              <a:t>оперативним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втручанням</a:t>
            </a:r>
            <a:r>
              <a:rPr lang="ru-RU" sz="1600" dirty="0" smtClean="0">
                <a:latin typeface="Times New Roman" pitchFamily="18" charset="0"/>
                <a:cs typeface="Times New Roman" pitchFamily="18" charset="0"/>
              </a:rPr>
              <a:t> для точного </a:t>
            </a:r>
            <a:r>
              <a:rPr lang="ru-RU" sz="1600" dirty="0" err="1" smtClean="0">
                <a:latin typeface="Times New Roman" pitchFamily="18" charset="0"/>
                <a:cs typeface="Times New Roman" pitchFamily="18" charset="0"/>
              </a:rPr>
              <a:t>визна</a:t>
            </a:r>
            <a:r>
              <a:rPr lang="ru-RU" sz="1600" dirty="0" err="1">
                <a:latin typeface="Times New Roman" pitchFamily="18" charset="0"/>
                <a:cs typeface="Times New Roman" pitchFamily="18" charset="0"/>
              </a:rPr>
              <a:t>-</a:t>
            </a:r>
            <a:r>
              <a:rPr lang="ru-RU" sz="1600" dirty="0" err="1" smtClean="0">
                <a:latin typeface="Times New Roman" pitchFamily="18" charset="0"/>
                <a:cs typeface="Times New Roman" pitchFamily="18" charset="0"/>
              </a:rPr>
              <a:t>чення</a:t>
            </a:r>
            <a:r>
              <a:rPr lang="ru-RU" sz="1600" dirty="0" smtClean="0">
                <a:latin typeface="Times New Roman" pitchFamily="18" charset="0"/>
                <a:cs typeface="Times New Roman" pitchFamily="18" charset="0"/>
              </a:rPr>
              <a:t> характеру </a:t>
            </a:r>
            <a:r>
              <a:rPr lang="ru-RU" sz="1600" dirty="0" err="1" smtClean="0">
                <a:latin typeface="Times New Roman" pitchFamily="18" charset="0"/>
                <a:cs typeface="Times New Roman" pitchFamily="18" charset="0"/>
              </a:rPr>
              <a:t>ушкодження</a:t>
            </a:r>
            <a:r>
              <a:rPr lang="ru-RU" sz="1600" dirty="0" smtClean="0">
                <a:latin typeface="Times New Roman" pitchFamily="18" charset="0"/>
                <a:cs typeface="Times New Roman" pitchFamily="18" charset="0"/>
              </a:rPr>
              <a:t> клапана, а </a:t>
            </a:r>
            <a:r>
              <a:rPr lang="ru-RU" sz="1600" dirty="0" err="1" smtClean="0">
                <a:latin typeface="Times New Roman" pitchFamily="18" charset="0"/>
                <a:cs typeface="Times New Roman" pitchFamily="18" charset="0"/>
              </a:rPr>
              <a:t>також</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інтраопераційної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оцінки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необхідності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додаткової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корекції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діаметр</a:t>
            </a:r>
            <a:r>
              <a:rPr lang="ru-RU" sz="1600" dirty="0" smtClean="0">
                <a:latin typeface="Times New Roman" pitchFamily="18" charset="0"/>
                <a:cs typeface="Times New Roman" pitchFamily="18" charset="0"/>
              </a:rPr>
              <a:t> ЛП і ЛШ, ФВ, </a:t>
            </a:r>
            <a:r>
              <a:rPr lang="ru-RU" sz="1600" dirty="0" err="1" smtClean="0">
                <a:latin typeface="Times New Roman" pitchFamily="18" charset="0"/>
                <a:cs typeface="Times New Roman" pitchFamily="18" charset="0"/>
              </a:rPr>
              <a:t>систолічний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тиск</a:t>
            </a:r>
            <a:r>
              <a:rPr lang="ru-RU" sz="1600" dirty="0" smtClean="0">
                <a:latin typeface="Times New Roman" pitchFamily="18" charset="0"/>
                <a:cs typeface="Times New Roman" pitchFamily="18" charset="0"/>
              </a:rPr>
              <a:t> у ЛА, </a:t>
            </a:r>
            <a:r>
              <a:rPr lang="ru-RU" sz="1600" dirty="0" err="1" smtClean="0">
                <a:latin typeface="Times New Roman" pitchFamily="18" charset="0"/>
                <a:cs typeface="Times New Roman" pitchFamily="18" charset="0"/>
              </a:rPr>
              <a:t>тяжкість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a:t>
            </a:r>
          </a:p>
          <a:p>
            <a:r>
              <a:rPr lang="ru-RU" sz="1600" b="1" dirty="0" err="1" smtClean="0">
                <a:latin typeface="Times New Roman" pitchFamily="18" charset="0"/>
                <a:cs typeface="Times New Roman" pitchFamily="18" charset="0"/>
              </a:rPr>
              <a:t>Стрес-ехоКГ</a:t>
            </a:r>
            <a:r>
              <a:rPr lang="ru-RU" sz="1600" b="1"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оцінка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функціонального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значення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регургітації</a:t>
            </a:r>
            <a:r>
              <a:rPr lang="ru-RU" sz="1600" dirty="0" smtClean="0">
                <a:latin typeface="Times New Roman" pitchFamily="18" charset="0"/>
                <a:cs typeface="Times New Roman" pitchFamily="18" charset="0"/>
              </a:rPr>
              <a:t>, особливо у </a:t>
            </a:r>
            <a:r>
              <a:rPr lang="ru-RU" sz="1600" dirty="0" err="1" smtClean="0">
                <a:latin typeface="Times New Roman" pitchFamily="18" charset="0"/>
                <a:cs typeface="Times New Roman" pitchFamily="18" charset="0"/>
              </a:rPr>
              <a:t>безсимптомних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хворих</a:t>
            </a:r>
            <a:r>
              <a:rPr lang="ru-RU" sz="1600" dirty="0" smtClean="0">
                <a:latin typeface="Times New Roman" pitchFamily="18" charset="0"/>
                <a:cs typeface="Times New Roman" pitchFamily="18" charset="0"/>
              </a:rPr>
              <a:t>, а </a:t>
            </a:r>
            <a:r>
              <a:rPr lang="ru-RU" sz="1600" dirty="0" err="1" smtClean="0">
                <a:latin typeface="Times New Roman" pitchFamily="18" charset="0"/>
                <a:cs typeface="Times New Roman" pitchFamily="18" charset="0"/>
              </a:rPr>
              <a:t>також</a:t>
            </a:r>
            <a:r>
              <a:rPr lang="ru-RU" sz="1600" dirty="0" smtClean="0">
                <a:latin typeface="Times New Roman" pitchFamily="18" charset="0"/>
                <a:cs typeface="Times New Roman" pitchFamily="18" charset="0"/>
              </a:rPr>
              <a:t> для </a:t>
            </a:r>
            <a:r>
              <a:rPr lang="ru-RU" sz="1600" dirty="0" err="1" smtClean="0">
                <a:latin typeface="Times New Roman" pitchFamily="18" charset="0"/>
                <a:cs typeface="Times New Roman" pitchFamily="18" charset="0"/>
              </a:rPr>
              <a:t>виявлення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прихованої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дисфункції</a:t>
            </a:r>
            <a:r>
              <a:rPr lang="ru-RU" sz="1600" dirty="0" smtClean="0">
                <a:latin typeface="Times New Roman" pitchFamily="18" charset="0"/>
                <a:cs typeface="Times New Roman" pitchFamily="18" charset="0"/>
              </a:rPr>
              <a:t> ЛШ.</a:t>
            </a:r>
          </a:p>
          <a:p>
            <a:pPr algn="just"/>
            <a:r>
              <a:rPr lang="ru-RU" sz="1600" dirty="0" smtClean="0">
                <a:latin typeface="Times New Roman" pitchFamily="18" charset="0"/>
                <a:cs typeface="Times New Roman" pitchFamily="18" charset="0"/>
              </a:rPr>
              <a:t>При </a:t>
            </a:r>
            <a:r>
              <a:rPr lang="ru-RU" sz="1600" dirty="0" err="1" smtClean="0">
                <a:latin typeface="Times New Roman" pitchFamily="18" charset="0"/>
                <a:cs typeface="Times New Roman" pitchFamily="18" charset="0"/>
              </a:rPr>
              <a:t>катетеризації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порожнин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серця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визначають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підвищений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тиск</a:t>
            </a:r>
            <a:r>
              <a:rPr lang="ru-RU" sz="1600" dirty="0" smtClean="0">
                <a:latin typeface="Times New Roman" pitchFamily="18" charset="0"/>
                <a:cs typeface="Times New Roman" pitchFamily="18" charset="0"/>
              </a:rPr>
              <a:t> у ЛА. </a:t>
            </a:r>
          </a:p>
          <a:p>
            <a:pPr algn="just"/>
            <a:r>
              <a:rPr lang="ru-RU" sz="1600" dirty="0" err="1" smtClean="0">
                <a:latin typeface="Times New Roman" pitchFamily="18" charset="0"/>
                <a:cs typeface="Times New Roman" pitchFamily="18" charset="0"/>
              </a:rPr>
              <a:t>Вентрикулографія</a:t>
            </a:r>
            <a:r>
              <a:rPr lang="ru-RU" sz="1600" dirty="0" smtClean="0">
                <a:latin typeface="Times New Roman" pitchFamily="18" charset="0"/>
                <a:cs typeface="Times New Roman" pitchFamily="18" charset="0"/>
              </a:rPr>
              <a:t> -  </a:t>
            </a:r>
            <a:r>
              <a:rPr lang="ru-RU" sz="1600" dirty="0" err="1" smtClean="0">
                <a:latin typeface="Times New Roman" pitchFamily="18" charset="0"/>
                <a:cs typeface="Times New Roman" pitchFamily="18" charset="0"/>
              </a:rPr>
              <a:t>заповненість</a:t>
            </a:r>
            <a:r>
              <a:rPr lang="ru-RU" sz="1600" dirty="0" smtClean="0">
                <a:latin typeface="Times New Roman" pitchFamily="18" charset="0"/>
                <a:cs typeface="Times New Roman" pitchFamily="18" charset="0"/>
              </a:rPr>
              <a:t> контрастною </a:t>
            </a:r>
            <a:r>
              <a:rPr lang="ru-RU" sz="1600" dirty="0" err="1" smtClean="0">
                <a:latin typeface="Times New Roman" pitchFamily="18" charset="0"/>
                <a:cs typeface="Times New Roman" pitchFamily="18" charset="0"/>
              </a:rPr>
              <a:t>речовиною</a:t>
            </a:r>
            <a:r>
              <a:rPr lang="ru-RU" sz="1600" dirty="0" smtClean="0">
                <a:latin typeface="Times New Roman" pitchFamily="18" charset="0"/>
                <a:cs typeface="Times New Roman" pitchFamily="18" charset="0"/>
              </a:rPr>
              <a:t>  ЛП в систолу ЛШ . </a:t>
            </a:r>
            <a:r>
              <a:rPr lang="ru-RU" sz="1600" dirty="0" err="1" smtClean="0">
                <a:latin typeface="Times New Roman" pitchFamily="18" charset="0"/>
                <a:cs typeface="Times New Roman" pitchFamily="18" charset="0"/>
              </a:rPr>
              <a:t>Інтенсивність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контрастування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останнього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залежить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ступеня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недостатності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мітрального</a:t>
            </a:r>
            <a:r>
              <a:rPr lang="ru-RU" sz="1600" dirty="0" smtClean="0">
                <a:latin typeface="Times New Roman" pitchFamily="18" charset="0"/>
                <a:cs typeface="Times New Roman" pitchFamily="18" charset="0"/>
              </a:rPr>
              <a:t> клапана.</a:t>
            </a:r>
          </a:p>
        </p:txBody>
      </p:sp>
    </p:spTree>
    <p:extLst>
      <p:ext uri="{BB962C8B-B14F-4D97-AF65-F5344CB8AC3E}">
        <p14:creationId xmlns:p14="http://schemas.microsoft.com/office/powerpoint/2010/main" val="1621331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intranet.tdmu.edu.ua/data/kafedra/internal/therapy_fpo/classes_stud/uk/%D1%84%D0%BF%D0%BE/%D0%BA%D1%83%D1%80%D1%81%D0%B0%D0%BD%D1%82%D0%B8/%D1%81%D0%BF%D0%B5%D1%86%D1%96%D0%B0%D0%BB%D1%96%D0%B7%D0%B0%D1%86%D1%96%D1%8F/%D0%97%D0%B0%D0%B3%D0%B0%D0%BB%D1%8C%D0%BD%D0%B0%20%D0%BF%D1%80%D0%B0%D0%BA%D1%82%D0%B8%D0%BA%D0%B0%20-%20%D1%81%D1%96%D0%BC%D0%B5%D0%B9%D0%BD%D0%B0%20%D0%BC%D0%B5%D0%B4%D0%B8%D1%86%D0%B8%D0%BD%D0%B0/18.Набуті%20вади%20серця.files/image0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476672"/>
            <a:ext cx="7344816"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312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compendium.com.ua/wp/wp-content/uploads/2019/06/0306-sh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04664"/>
            <a:ext cx="7992888" cy="554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795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55113" y="374566"/>
            <a:ext cx="7992888" cy="5570756"/>
          </a:xfrm>
          <a:prstGeom prst="rect">
            <a:avLst/>
          </a:prstGeom>
        </p:spPr>
        <p:txBody>
          <a:bodyPr wrap="square">
            <a:spAutoFit/>
          </a:bodyPr>
          <a:lstStyle/>
          <a:p>
            <a:r>
              <a:rPr lang="ru-RU" b="1" dirty="0" err="1" smtClean="0">
                <a:latin typeface="Times New Roman" pitchFamily="18" charset="0"/>
                <a:cs typeface="Times New Roman" pitchFamily="18" charset="0"/>
              </a:rPr>
              <a:t>Лікування</a:t>
            </a:r>
            <a:endParaRPr lang="ru-RU" b="1" dirty="0" smtClean="0">
              <a:latin typeface="Times New Roman" pitchFamily="18" charset="0"/>
              <a:cs typeface="Times New Roman" pitchFamily="18" charset="0"/>
            </a:endParaRPr>
          </a:p>
          <a:p>
            <a:endParaRPr lang="ru-RU" sz="1600" b="1" dirty="0" smtClean="0">
              <a:latin typeface="Times New Roman" pitchFamily="18" charset="0"/>
              <a:cs typeface="Times New Roman" pitchFamily="18" charset="0"/>
            </a:endParaRPr>
          </a:p>
          <a:p>
            <a:pPr algn="just"/>
            <a:r>
              <a:rPr lang="ru-RU" sz="1600"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Усім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хворим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показане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профілактичне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застосування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антибіотиків</a:t>
            </a:r>
            <a:r>
              <a:rPr lang="ru-RU" dirty="0" smtClean="0">
                <a:latin typeface="Times New Roman" pitchFamily="18" charset="0"/>
                <a:cs typeface="Times New Roman" pitchFamily="18" charset="0"/>
              </a:rPr>
              <a:t> перед </a:t>
            </a:r>
            <a:r>
              <a:rPr lang="ru-RU" dirty="0" err="1" smtClean="0">
                <a:latin typeface="Times New Roman" pitchFamily="18" charset="0"/>
                <a:cs typeface="Times New Roman" pitchFamily="18" charset="0"/>
              </a:rPr>
              <a:t>проведенням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стоматологічних</a:t>
            </a:r>
            <a:r>
              <a:rPr lang="ru-RU" dirty="0" smtClean="0">
                <a:latin typeface="Times New Roman" pitchFamily="18" charset="0"/>
                <a:cs typeface="Times New Roman" pitchFamily="18" charset="0"/>
              </a:rPr>
              <a:t> або </a:t>
            </a:r>
            <a:r>
              <a:rPr lang="ru-RU" dirty="0" err="1" smtClean="0">
                <a:latin typeface="Times New Roman" pitchFamily="18" charset="0"/>
                <a:cs typeface="Times New Roman" pitchFamily="18" charset="0"/>
              </a:rPr>
              <a:t>інших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оперативних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втручань</a:t>
            </a:r>
            <a:r>
              <a:rPr lang="ru-RU" dirty="0" smtClean="0">
                <a:latin typeface="Times New Roman" pitchFamily="18" charset="0"/>
                <a:cs typeface="Times New Roman" pitchFamily="18" charset="0"/>
              </a:rPr>
              <a:t> для зниження </a:t>
            </a:r>
            <a:r>
              <a:rPr lang="ru-RU" dirty="0" err="1" smtClean="0">
                <a:latin typeface="Times New Roman" pitchFamily="18" charset="0"/>
                <a:cs typeface="Times New Roman" pitchFamily="18" charset="0"/>
              </a:rPr>
              <a:t>ризику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розвитку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інфекційного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ендокардиту</a:t>
            </a:r>
            <a:r>
              <a:rPr lang="ru-RU" dirty="0" smtClean="0">
                <a:latin typeface="Times New Roman" pitchFamily="18" charset="0"/>
                <a:cs typeface="Times New Roman" pitchFamily="18" charset="0"/>
              </a:rPr>
              <a:t>.</a:t>
            </a:r>
          </a:p>
          <a:p>
            <a:pPr algn="just"/>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Основним</a:t>
            </a:r>
            <a:r>
              <a:rPr lang="ru-RU" dirty="0" smtClean="0">
                <a:latin typeface="Times New Roman" pitchFamily="18" charset="0"/>
                <a:cs typeface="Times New Roman" pitchFamily="18" charset="0"/>
              </a:rPr>
              <a:t> є </a:t>
            </a:r>
            <a:r>
              <a:rPr lang="ru-RU" dirty="0" err="1" smtClean="0">
                <a:latin typeface="Times New Roman" pitchFamily="18" charset="0"/>
                <a:cs typeface="Times New Roman" pitchFamily="18" charset="0"/>
              </a:rPr>
              <a:t>лікування</a:t>
            </a:r>
            <a:r>
              <a:rPr lang="ru-RU" dirty="0" smtClean="0">
                <a:latin typeface="Times New Roman" pitchFamily="18" charset="0"/>
                <a:cs typeface="Times New Roman" pitchFamily="18" charset="0"/>
              </a:rPr>
              <a:t> основного захворювання у </a:t>
            </a:r>
            <a:r>
              <a:rPr lang="ru-RU" dirty="0" err="1" smtClean="0">
                <a:latin typeface="Times New Roman" pitchFamily="18" charset="0"/>
                <a:cs typeface="Times New Roman" pitchFamily="18" charset="0"/>
              </a:rPr>
              <a:t>пацієнтів</a:t>
            </a:r>
            <a:r>
              <a:rPr lang="ru-RU" dirty="0" smtClean="0">
                <a:latin typeface="Times New Roman" pitchFamily="18" charset="0"/>
                <a:cs typeface="Times New Roman" pitchFamily="18" charset="0"/>
              </a:rPr>
              <a:t> з ІХС або </a:t>
            </a:r>
            <a:r>
              <a:rPr lang="ru-RU" dirty="0" err="1" smtClean="0">
                <a:latin typeface="Times New Roman" pitchFamily="18" charset="0"/>
                <a:cs typeface="Times New Roman" pitchFamily="18" charset="0"/>
              </a:rPr>
              <a:t>інфекційним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ендокардитом</a:t>
            </a:r>
            <a:r>
              <a:rPr lang="ru-RU" dirty="0" smtClean="0">
                <a:latin typeface="Times New Roman" pitchFamily="18" charset="0"/>
                <a:cs typeface="Times New Roman" pitchFamily="18" charset="0"/>
              </a:rPr>
              <a:t>.</a:t>
            </a:r>
          </a:p>
          <a:p>
            <a:pPr algn="just"/>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Показанням</a:t>
            </a:r>
            <a:r>
              <a:rPr lang="ru-RU" dirty="0" smtClean="0">
                <a:latin typeface="Times New Roman" pitchFamily="18" charset="0"/>
                <a:cs typeface="Times New Roman" pitchFamily="18" charset="0"/>
              </a:rPr>
              <a:t> для </a:t>
            </a:r>
            <a:r>
              <a:rPr lang="ru-RU" dirty="0" err="1" smtClean="0">
                <a:latin typeface="Times New Roman" pitchFamily="18" charset="0"/>
                <a:cs typeface="Times New Roman" pitchFamily="18" charset="0"/>
              </a:rPr>
              <a:t>призначення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антикоагулянтів</a:t>
            </a:r>
            <a:r>
              <a:rPr lang="ru-RU" dirty="0" smtClean="0">
                <a:latin typeface="Times New Roman" pitchFamily="18" charset="0"/>
                <a:cs typeface="Times New Roman" pitchFamily="18" charset="0"/>
              </a:rPr>
              <a:t> є </a:t>
            </a:r>
            <a:r>
              <a:rPr lang="ru-RU" dirty="0" err="1" smtClean="0">
                <a:latin typeface="Times New Roman" pitchFamily="18" charset="0"/>
                <a:cs typeface="Times New Roman" pitchFamily="18" charset="0"/>
              </a:rPr>
              <a:t>постійна</a:t>
            </a:r>
            <a:r>
              <a:rPr lang="ru-RU" dirty="0" smtClean="0">
                <a:latin typeface="Times New Roman" pitchFamily="18" charset="0"/>
                <a:cs typeface="Times New Roman" pitchFamily="18" charset="0"/>
              </a:rPr>
              <a:t> або </a:t>
            </a:r>
            <a:r>
              <a:rPr lang="ru-RU" dirty="0" err="1" smtClean="0">
                <a:latin typeface="Times New Roman" pitchFamily="18" charset="0"/>
                <a:cs typeface="Times New Roman" pitchFamily="18" charset="0"/>
              </a:rPr>
              <a:t>пароксизмальна</a:t>
            </a:r>
            <a:r>
              <a:rPr lang="ru-RU" dirty="0" smtClean="0">
                <a:latin typeface="Times New Roman" pitchFamily="18" charset="0"/>
                <a:cs typeface="Times New Roman" pitchFamily="18" charset="0"/>
              </a:rPr>
              <a:t> форма </a:t>
            </a:r>
            <a:r>
              <a:rPr lang="ru-RU" dirty="0" err="1" smtClean="0">
                <a:latin typeface="Times New Roman" pitchFamily="18" charset="0"/>
                <a:cs typeface="Times New Roman" pitchFamily="18" charset="0"/>
              </a:rPr>
              <a:t>фібриляції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передсердь</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хворих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синусовим</a:t>
            </a:r>
            <a:r>
              <a:rPr lang="ru-RU" dirty="0" smtClean="0">
                <a:latin typeface="Times New Roman" pitchFamily="18" charset="0"/>
                <a:cs typeface="Times New Roman" pitchFamily="18" charset="0"/>
              </a:rPr>
              <a:t> ритмом </a:t>
            </a:r>
            <a:r>
              <a:rPr lang="ru-RU" dirty="0" err="1" smtClean="0">
                <a:latin typeface="Times New Roman" pitchFamily="18" charset="0"/>
                <a:cs typeface="Times New Roman" pitchFamily="18" charset="0"/>
              </a:rPr>
              <a:t>їх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призначення</a:t>
            </a:r>
            <a:r>
              <a:rPr lang="ru-RU" dirty="0" smtClean="0">
                <a:latin typeface="Times New Roman" pitchFamily="18" charset="0"/>
                <a:cs typeface="Times New Roman" pitchFamily="18" charset="0"/>
              </a:rPr>
              <a:t> показано у </a:t>
            </a:r>
            <a:r>
              <a:rPr lang="ru-RU" dirty="0" err="1" smtClean="0">
                <a:latin typeface="Times New Roman" pitchFamily="18" charset="0"/>
                <a:cs typeface="Times New Roman" pitchFamily="18" charset="0"/>
              </a:rPr>
              <a:t>випадку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вказівок</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тромбоемболічні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епізоди</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анамнезі</a:t>
            </a:r>
            <a:r>
              <a:rPr lang="ru-RU" dirty="0" smtClean="0">
                <a:latin typeface="Times New Roman" pitchFamily="18" charset="0"/>
                <a:cs typeface="Times New Roman" pitchFamily="18" charset="0"/>
              </a:rPr>
              <a:t> або при </a:t>
            </a:r>
            <a:r>
              <a:rPr lang="ru-RU" dirty="0" err="1" smtClean="0">
                <a:latin typeface="Times New Roman" pitchFamily="18" charset="0"/>
                <a:cs typeface="Times New Roman" pitchFamily="18" charset="0"/>
              </a:rPr>
              <a:t>наявності</a:t>
            </a:r>
            <a:r>
              <a:rPr lang="ru-RU" dirty="0" smtClean="0">
                <a:latin typeface="Times New Roman" pitchFamily="18" charset="0"/>
                <a:cs typeface="Times New Roman" pitchFamily="18" charset="0"/>
              </a:rPr>
              <a:t> тромбу в </a:t>
            </a:r>
            <a:r>
              <a:rPr lang="ru-RU" dirty="0" err="1" smtClean="0">
                <a:latin typeface="Times New Roman" pitchFamily="18" charset="0"/>
                <a:cs typeface="Times New Roman" pitchFamily="18" charset="0"/>
              </a:rPr>
              <a:t>лівому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передсерді</a:t>
            </a:r>
            <a:r>
              <a:rPr lang="ru-RU" dirty="0" smtClean="0">
                <a:latin typeface="Times New Roman" pitchFamily="18" charset="0"/>
                <a:cs typeface="Times New Roman" pitchFamily="18" charset="0"/>
              </a:rPr>
              <a:t>, а </a:t>
            </a:r>
            <a:r>
              <a:rPr lang="ru-RU" dirty="0" err="1" smtClean="0">
                <a:latin typeface="Times New Roman" pitchFamily="18" charset="0"/>
                <a:cs typeface="Times New Roman" pitchFamily="18" charset="0"/>
              </a:rPr>
              <a:t>також</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протягом</a:t>
            </a:r>
            <a:r>
              <a:rPr lang="ru-RU" dirty="0" smtClean="0">
                <a:latin typeface="Times New Roman" pitchFamily="18" charset="0"/>
                <a:cs typeface="Times New Roman" pitchFamily="18" charset="0"/>
              </a:rPr>
              <a:t> перших 3 </a:t>
            </a:r>
            <a:r>
              <a:rPr lang="ru-RU" dirty="0" err="1" smtClean="0">
                <a:latin typeface="Times New Roman" pitchFamily="18" charset="0"/>
                <a:cs typeface="Times New Roman" pitchFamily="18" charset="0"/>
              </a:rPr>
              <a:t>міс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після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хірургічного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відновлення</a:t>
            </a:r>
            <a:r>
              <a:rPr lang="ru-RU" dirty="0" smtClean="0">
                <a:latin typeface="Times New Roman" pitchFamily="18" charset="0"/>
                <a:cs typeface="Times New Roman" pitchFamily="18" charset="0"/>
              </a:rPr>
              <a:t> клапана (</a:t>
            </a:r>
            <a:r>
              <a:rPr lang="ru-RU" dirty="0" err="1" smtClean="0">
                <a:latin typeface="Times New Roman" pitchFamily="18" charset="0"/>
                <a:cs typeface="Times New Roman" pitchFamily="18" charset="0"/>
              </a:rPr>
              <a:t>значення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показника</a:t>
            </a:r>
            <a:r>
              <a:rPr lang="ru-RU" dirty="0" smtClean="0">
                <a:latin typeface="Times New Roman" pitchFamily="18" charset="0"/>
                <a:cs typeface="Times New Roman" pitchFamily="18" charset="0"/>
              </a:rPr>
              <a:t> МНО </a:t>
            </a:r>
            <a:r>
              <a:rPr lang="ru-RU" dirty="0" err="1" smtClean="0">
                <a:latin typeface="Times New Roman" pitchFamily="18" charset="0"/>
                <a:cs typeface="Times New Roman" pitchFamily="18" charset="0"/>
              </a:rPr>
              <a:t>слід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підтримувати</a:t>
            </a:r>
            <a:r>
              <a:rPr lang="ru-RU" dirty="0" smtClean="0">
                <a:latin typeface="Times New Roman" pitchFamily="18" charset="0"/>
                <a:cs typeface="Times New Roman" pitchFamily="18" charset="0"/>
              </a:rPr>
              <a:t> в межах 2,0–3,0).</a:t>
            </a:r>
          </a:p>
          <a:p>
            <a:pPr algn="just"/>
            <a:r>
              <a:rPr lang="ru-RU" dirty="0" smtClean="0">
                <a:latin typeface="Times New Roman" pitchFamily="18" charset="0"/>
                <a:cs typeface="Times New Roman" pitchFamily="18" charset="0"/>
              </a:rPr>
              <a:t>	При </a:t>
            </a:r>
            <a:r>
              <a:rPr lang="ru-RU" dirty="0" err="1" smtClean="0">
                <a:latin typeface="Times New Roman" pitchFamily="18" charset="0"/>
                <a:cs typeface="Times New Roman" pitchFamily="18" charset="0"/>
              </a:rPr>
              <a:t>наявності</a:t>
            </a:r>
            <a:r>
              <a:rPr lang="ru-RU" dirty="0" smtClean="0">
                <a:latin typeface="Times New Roman" pitchFamily="18" charset="0"/>
                <a:cs typeface="Times New Roman" pitchFamily="18" charset="0"/>
              </a:rPr>
              <a:t> СН </a:t>
            </a:r>
            <a:r>
              <a:rPr lang="ru-RU" dirty="0" err="1" smtClean="0">
                <a:latin typeface="Times New Roman" pitchFamily="18" charset="0"/>
                <a:cs typeface="Times New Roman" pitchFamily="18" charset="0"/>
              </a:rPr>
              <a:t>інгібітори</a:t>
            </a:r>
            <a:r>
              <a:rPr lang="ru-RU" dirty="0" smtClean="0">
                <a:latin typeface="Times New Roman" pitchFamily="18" charset="0"/>
                <a:cs typeface="Times New Roman" pitchFamily="18" charset="0"/>
              </a:rPr>
              <a:t> АПФ </a:t>
            </a:r>
            <a:r>
              <a:rPr lang="ru-RU" dirty="0" err="1" smtClean="0">
                <a:latin typeface="Times New Roman" pitchFamily="18" charset="0"/>
                <a:cs typeface="Times New Roman" pitchFamily="18" charset="0"/>
              </a:rPr>
              <a:t>показані</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випадку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значної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недостатності</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вираженої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клінічної</a:t>
            </a:r>
            <a:r>
              <a:rPr lang="ru-RU" dirty="0" smtClean="0">
                <a:latin typeface="Times New Roman" pitchFamily="18" charset="0"/>
                <a:cs typeface="Times New Roman" pitchFamily="18" charset="0"/>
              </a:rPr>
              <a:t> симптоматики при </a:t>
            </a:r>
            <a:r>
              <a:rPr lang="ru-RU" dirty="0" err="1" smtClean="0">
                <a:latin typeface="Times New Roman" pitchFamily="18" charset="0"/>
                <a:cs typeface="Times New Roman" pitchFamily="18" charset="0"/>
              </a:rPr>
              <a:t>наявності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протипоказань</a:t>
            </a:r>
            <a:r>
              <a:rPr lang="ru-RU" dirty="0" smtClean="0">
                <a:latin typeface="Times New Roman" pitchFamily="18" charset="0"/>
                <a:cs typeface="Times New Roman" pitchFamily="18" charset="0"/>
              </a:rPr>
              <a:t> до оперативного </a:t>
            </a:r>
            <a:r>
              <a:rPr lang="ru-RU" dirty="0" err="1" smtClean="0">
                <a:latin typeface="Times New Roman" pitchFamily="18" charset="0"/>
                <a:cs typeface="Times New Roman" pitchFamily="18" charset="0"/>
              </a:rPr>
              <a:t>лікування</a:t>
            </a:r>
            <a:r>
              <a:rPr lang="ru-RU" dirty="0" smtClean="0">
                <a:latin typeface="Times New Roman" pitchFamily="18" charset="0"/>
                <a:cs typeface="Times New Roman" pitchFamily="18" charset="0"/>
              </a:rPr>
              <a:t> або при </a:t>
            </a:r>
            <a:r>
              <a:rPr lang="ru-RU" dirty="0" err="1" smtClean="0">
                <a:latin typeface="Times New Roman" pitchFamily="18" charset="0"/>
                <a:cs typeface="Times New Roman" pitchFamily="18" charset="0"/>
              </a:rPr>
              <a:t>наявності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резидуальних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симптомів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після</a:t>
            </a:r>
            <a:r>
              <a:rPr lang="ru-RU" dirty="0" smtClean="0">
                <a:latin typeface="Times New Roman" pitchFamily="18" charset="0"/>
                <a:cs typeface="Times New Roman" pitchFamily="18" charset="0"/>
              </a:rPr>
              <a:t> оперативного </a:t>
            </a:r>
            <a:r>
              <a:rPr lang="ru-RU" dirty="0" err="1" smtClean="0">
                <a:latin typeface="Times New Roman" pitchFamily="18" charset="0"/>
                <a:cs typeface="Times New Roman" pitchFamily="18" charset="0"/>
              </a:rPr>
              <a:t>лікування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зазвичай</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результаті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порушеної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функції</a:t>
            </a:r>
            <a:r>
              <a:rPr lang="ru-RU" dirty="0" smtClean="0">
                <a:latin typeface="Times New Roman" pitchFamily="18" charset="0"/>
                <a:cs typeface="Times New Roman" pitchFamily="18" charset="0"/>
              </a:rPr>
              <a:t> ЛШ.</a:t>
            </a:r>
          </a:p>
          <a:p>
            <a:pPr algn="just"/>
            <a:r>
              <a:rPr lang="ru-RU" dirty="0" smtClean="0">
                <a:latin typeface="Times New Roman" pitchFamily="18" charset="0"/>
                <a:cs typeface="Times New Roman" pitchFamily="18" charset="0"/>
              </a:rPr>
              <a:t>	СН - </a:t>
            </a:r>
            <a:r>
              <a:rPr lang="ru-RU" dirty="0" err="1" smtClean="0">
                <a:latin typeface="Times New Roman" pitchFamily="18" charset="0"/>
                <a:cs typeface="Times New Roman" pitchFamily="18" charset="0"/>
              </a:rPr>
              <a:t>сечогінні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препарати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блокатори</a:t>
            </a:r>
            <a:r>
              <a:rPr lang="ru-RU" dirty="0" smtClean="0">
                <a:latin typeface="Times New Roman" pitchFamily="18" charset="0"/>
                <a:cs typeface="Times New Roman" pitchFamily="18" charset="0"/>
              </a:rPr>
              <a:t> </a:t>
            </a:r>
            <a:r>
              <a:rPr lang="el-GR" dirty="0" smtClean="0">
                <a:latin typeface="Times New Roman" pitchFamily="18" charset="0"/>
                <a:cs typeface="Times New Roman" pitchFamily="18" charset="0"/>
              </a:rPr>
              <a:t>β- </a:t>
            </a:r>
            <a:r>
              <a:rPr lang="ru-RU" dirty="0" err="1" smtClean="0">
                <a:latin typeface="Times New Roman" pitchFamily="18" charset="0"/>
                <a:cs typeface="Times New Roman" pitchFamily="18" charset="0"/>
              </a:rPr>
              <a:t>адренорецепторів</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спіронолактон</a:t>
            </a:r>
            <a:r>
              <a:rPr lang="ru-RU"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216984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476672"/>
            <a:ext cx="7776864" cy="4770537"/>
          </a:xfrm>
          <a:prstGeom prst="rect">
            <a:avLst/>
          </a:prstGeom>
        </p:spPr>
        <p:txBody>
          <a:bodyPr wrap="square">
            <a:spAutoFit/>
          </a:bodyPr>
          <a:lstStyle/>
          <a:p>
            <a:pPr algn="just"/>
            <a:endParaRPr lang="ru-RU" sz="1600"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Основною метою </a:t>
            </a:r>
            <a:r>
              <a:rPr lang="ru-RU" b="1" dirty="0" err="1" smtClean="0">
                <a:latin typeface="Times New Roman" pitchFamily="18" charset="0"/>
                <a:cs typeface="Times New Roman" pitchFamily="18" charset="0"/>
              </a:rPr>
              <a:t>хірургічного</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втручання</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є </a:t>
            </a:r>
            <a:r>
              <a:rPr lang="ru-RU" dirty="0" err="1" smtClean="0">
                <a:latin typeface="Times New Roman" pitchFamily="18" charset="0"/>
                <a:cs typeface="Times New Roman" pitchFamily="18" charset="0"/>
              </a:rPr>
              <a:t>зменшення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вираженості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клінічної</a:t>
            </a:r>
            <a:r>
              <a:rPr lang="ru-RU" dirty="0" smtClean="0">
                <a:latin typeface="Times New Roman" pitchFamily="18" charset="0"/>
                <a:cs typeface="Times New Roman" pitchFamily="18" charset="0"/>
              </a:rPr>
              <a:t> симптоматики, </a:t>
            </a:r>
            <a:r>
              <a:rPr lang="ru-RU" dirty="0" err="1" smtClean="0">
                <a:latin typeface="Times New Roman" pitchFamily="18" charset="0"/>
                <a:cs typeface="Times New Roman" pitchFamily="18" charset="0"/>
              </a:rPr>
              <a:t>збереження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функції</a:t>
            </a:r>
            <a:r>
              <a:rPr lang="ru-RU" dirty="0" smtClean="0">
                <a:latin typeface="Times New Roman" pitchFamily="18" charset="0"/>
                <a:cs typeface="Times New Roman" pitchFamily="18" charset="0"/>
              </a:rPr>
              <a:t> ЛШ, </a:t>
            </a:r>
            <a:r>
              <a:rPr lang="ru-RU" dirty="0" err="1" smtClean="0">
                <a:latin typeface="Times New Roman" pitchFamily="18" charset="0"/>
                <a:cs typeface="Times New Roman" pitchFamily="18" charset="0"/>
              </a:rPr>
              <a:t>попередження</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зменшення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вираженості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легеневої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гіпертензії</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дисфункції</a:t>
            </a:r>
            <a:r>
              <a:rPr lang="ru-RU" dirty="0" smtClean="0">
                <a:latin typeface="Times New Roman" pitchFamily="18" charset="0"/>
                <a:cs typeface="Times New Roman" pitchFamily="18" charset="0"/>
              </a:rPr>
              <a:t> ПШ, </a:t>
            </a:r>
            <a:r>
              <a:rPr lang="ru-RU" dirty="0" err="1" smtClean="0">
                <a:latin typeface="Times New Roman" pitchFamily="18" charset="0"/>
                <a:cs typeface="Times New Roman" pitchFamily="18" charset="0"/>
              </a:rPr>
              <a:t>підтримка</a:t>
            </a:r>
            <a:r>
              <a:rPr lang="ru-RU" dirty="0" smtClean="0">
                <a:latin typeface="Times New Roman" pitchFamily="18" charset="0"/>
                <a:cs typeface="Times New Roman" pitchFamily="18" charset="0"/>
              </a:rPr>
              <a:t> й/або </a:t>
            </a:r>
            <a:r>
              <a:rPr lang="ru-RU" dirty="0" err="1" smtClean="0">
                <a:latin typeface="Times New Roman" pitchFamily="18" charset="0"/>
                <a:cs typeface="Times New Roman" pitchFamily="18" charset="0"/>
              </a:rPr>
              <a:t>відновлення</a:t>
            </a:r>
            <a:r>
              <a:rPr lang="ru-RU" dirty="0" smtClean="0">
                <a:latin typeface="Times New Roman" pitchFamily="18" charset="0"/>
                <a:cs typeface="Times New Roman" pitchFamily="18" charset="0"/>
              </a:rPr>
              <a:t> синусового ритму.</a:t>
            </a:r>
          </a:p>
          <a:p>
            <a:pPr algn="just"/>
            <a:r>
              <a:rPr lang="ru-RU" b="1" dirty="0" err="1" smtClean="0">
                <a:latin typeface="Times New Roman" pitchFamily="18" charset="0"/>
                <a:cs typeface="Times New Roman" pitchFamily="18" charset="0"/>
              </a:rPr>
              <a:t>Показання</a:t>
            </a:r>
            <a:r>
              <a:rPr lang="ru-RU" b="1" dirty="0" smtClean="0">
                <a:latin typeface="Times New Roman" pitchFamily="18" charset="0"/>
                <a:cs typeface="Times New Roman" pitchFamily="18" charset="0"/>
              </a:rPr>
              <a:t> до </a:t>
            </a:r>
            <a:r>
              <a:rPr lang="ru-RU" b="1" dirty="0" err="1" smtClean="0">
                <a:latin typeface="Times New Roman" pitchFamily="18" charset="0"/>
                <a:cs typeface="Times New Roman" pitchFamily="18" charset="0"/>
              </a:rPr>
              <a:t>проведення</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реконструктивних</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операцій</a:t>
            </a:r>
            <a:r>
              <a:rPr lang="ru-RU" dirty="0" smtClean="0">
                <a:latin typeface="Times New Roman" pitchFamily="18" charset="0"/>
                <a:cs typeface="Times New Roman" pitchFamily="18" charset="0"/>
              </a:rPr>
              <a:t>:</a:t>
            </a:r>
          </a:p>
          <a:p>
            <a:pPr algn="just"/>
            <a:r>
              <a:rPr lang="ru-RU" dirty="0" smtClean="0">
                <a:latin typeface="Times New Roman" pitchFamily="18" charset="0"/>
                <a:cs typeface="Times New Roman" pitchFamily="18" charset="0"/>
              </a:rPr>
              <a:t>вади без </a:t>
            </a:r>
            <a:r>
              <a:rPr lang="ru-RU" dirty="0" err="1" smtClean="0">
                <a:latin typeface="Times New Roman" pitchFamily="18" charset="0"/>
                <a:cs typeface="Times New Roman" pitchFamily="18" charset="0"/>
              </a:rPr>
              <a:t>грубих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змін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стулок</a:t>
            </a:r>
            <a:r>
              <a:rPr lang="ru-RU" dirty="0" smtClean="0">
                <a:latin typeface="Times New Roman" pitchFamily="18" charset="0"/>
                <a:cs typeface="Times New Roman" pitchFamily="18" charset="0"/>
              </a:rPr>
              <a:t>, хорд, </a:t>
            </a:r>
            <a:r>
              <a:rPr lang="ru-RU" dirty="0" err="1" smtClean="0">
                <a:latin typeface="Times New Roman" pitchFamily="18" charset="0"/>
                <a:cs typeface="Times New Roman" pitchFamily="18" charset="0"/>
              </a:rPr>
              <a:t>сосочкових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м’язів</a:t>
            </a:r>
            <a:r>
              <a:rPr lang="ru-RU" dirty="0" smtClean="0">
                <a:latin typeface="Times New Roman" pitchFamily="18" charset="0"/>
                <a:cs typeface="Times New Roman" pitchFamily="18" charset="0"/>
              </a:rPr>
              <a:t> і при </a:t>
            </a:r>
            <a:r>
              <a:rPr lang="ru-RU" dirty="0" err="1" smtClean="0">
                <a:latin typeface="Times New Roman" pitchFamily="18" charset="0"/>
                <a:cs typeface="Times New Roman" pitchFamily="18" charset="0"/>
              </a:rPr>
              <a:t>відсутності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кальциноза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клапанів</a:t>
            </a:r>
            <a:r>
              <a:rPr lang="ru-RU" dirty="0" smtClean="0">
                <a:latin typeface="Times New Roman" pitchFamily="18" charset="0"/>
                <a:cs typeface="Times New Roman" pitchFamily="18" charset="0"/>
              </a:rPr>
              <a:t>. </a:t>
            </a:r>
          </a:p>
          <a:p>
            <a:pPr algn="just"/>
            <a:r>
              <a:rPr lang="ru-RU" dirty="0" smtClean="0">
                <a:latin typeface="Times New Roman" pitchFamily="18" charset="0"/>
                <a:cs typeface="Times New Roman" pitchFamily="18" charset="0"/>
              </a:rPr>
              <a:t>При </a:t>
            </a:r>
            <a:r>
              <a:rPr lang="ru-RU" dirty="0" err="1" smtClean="0">
                <a:latin typeface="Times New Roman" pitchFamily="18" charset="0"/>
                <a:cs typeface="Times New Roman" pitchFamily="18" charset="0"/>
              </a:rPr>
              <a:t>тяжкій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відновлення</a:t>
            </a:r>
            <a:r>
              <a:rPr lang="ru-RU" dirty="0" smtClean="0">
                <a:latin typeface="Times New Roman" pitchFamily="18" charset="0"/>
                <a:cs typeface="Times New Roman" pitchFamily="18" charset="0"/>
              </a:rPr>
              <a:t> клапана — </a:t>
            </a:r>
            <a:r>
              <a:rPr lang="ru-RU" dirty="0" err="1" smtClean="0">
                <a:latin typeface="Times New Roman" pitchFamily="18" charset="0"/>
                <a:cs typeface="Times New Roman" pitchFamily="18" charset="0"/>
              </a:rPr>
              <a:t>оптимальний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хірургічний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підхід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Кращі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результати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отримують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якщо</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хворих</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операції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визначається</a:t>
            </a:r>
            <a:r>
              <a:rPr lang="ru-RU" dirty="0" smtClean="0">
                <a:latin typeface="Times New Roman" pitchFamily="18" charset="0"/>
                <a:cs typeface="Times New Roman" pitchFamily="18" charset="0"/>
              </a:rPr>
              <a:t> ФВ &gt;60% і величина </a:t>
            </a:r>
            <a:r>
              <a:rPr lang="ru-RU" dirty="0" err="1" smtClean="0">
                <a:latin typeface="Times New Roman" pitchFamily="18" charset="0"/>
                <a:cs typeface="Times New Roman" pitchFamily="18" charset="0"/>
              </a:rPr>
              <a:t>кінцево-систолічного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розміру</a:t>
            </a:r>
            <a:r>
              <a:rPr lang="ru-RU" dirty="0" smtClean="0">
                <a:latin typeface="Times New Roman" pitchFamily="18" charset="0"/>
                <a:cs typeface="Times New Roman" pitchFamily="18" charset="0"/>
              </a:rPr>
              <a:t> &lt;45 мм.</a:t>
            </a:r>
          </a:p>
          <a:p>
            <a:pPr algn="just"/>
            <a:r>
              <a:rPr lang="ru-RU" dirty="0" smtClean="0">
                <a:latin typeface="Times New Roman" pitchFamily="18" charset="0"/>
                <a:cs typeface="Times New Roman" pitchFamily="18" charset="0"/>
              </a:rPr>
              <a:t>У </a:t>
            </a:r>
            <a:r>
              <a:rPr lang="ru-RU" dirty="0" err="1" smtClean="0">
                <a:latin typeface="Times New Roman" pitchFamily="18" charset="0"/>
                <a:cs typeface="Times New Roman" pitchFamily="18" charset="0"/>
              </a:rPr>
              <a:t>випадках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неможливості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відновлення</a:t>
            </a:r>
            <a:r>
              <a:rPr lang="ru-RU" dirty="0" smtClean="0">
                <a:latin typeface="Times New Roman" pitchFamily="18" charset="0"/>
                <a:cs typeface="Times New Roman" pitchFamily="18" charset="0"/>
              </a:rPr>
              <a:t> клапана </a:t>
            </a:r>
            <a:r>
              <a:rPr lang="ru-RU" dirty="0" err="1" smtClean="0">
                <a:latin typeface="Times New Roman" pitchFamily="18" charset="0"/>
                <a:cs typeface="Times New Roman" pitchFamily="18" charset="0"/>
              </a:rPr>
              <a:t>доцільно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проводити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заміну</a:t>
            </a:r>
            <a:r>
              <a:rPr lang="ru-RU" dirty="0" smtClean="0">
                <a:latin typeface="Times New Roman" pitchFamily="18" charset="0"/>
                <a:cs typeface="Times New Roman" pitchFamily="18" charset="0"/>
              </a:rPr>
              <a:t> клапана </a:t>
            </a:r>
            <a:r>
              <a:rPr lang="ru-RU" dirty="0" err="1" smtClean="0">
                <a:latin typeface="Times New Roman" pitchFamily="18" charset="0"/>
                <a:cs typeface="Times New Roman" pitchFamily="18" charset="0"/>
              </a:rPr>
              <a:t>механічним</a:t>
            </a:r>
            <a:r>
              <a:rPr lang="ru-RU" dirty="0" smtClean="0">
                <a:latin typeface="Times New Roman" pitchFamily="18" charset="0"/>
                <a:cs typeface="Times New Roman" pitchFamily="18" charset="0"/>
              </a:rPr>
              <a:t> або </a:t>
            </a:r>
            <a:r>
              <a:rPr lang="ru-RU" dirty="0" err="1" smtClean="0">
                <a:latin typeface="Times New Roman" pitchFamily="18" charset="0"/>
                <a:cs typeface="Times New Roman" pitchFamily="18" charset="0"/>
              </a:rPr>
              <a:t>біологічним</a:t>
            </a:r>
            <a:r>
              <a:rPr lang="ru-RU" dirty="0" smtClean="0">
                <a:latin typeface="Times New Roman" pitchFamily="18" charset="0"/>
                <a:cs typeface="Times New Roman" pitchFamily="18" charset="0"/>
              </a:rPr>
              <a:t> протезом </a:t>
            </a:r>
            <a:r>
              <a:rPr lang="ru-RU" dirty="0" err="1" smtClean="0">
                <a:latin typeface="Times New Roman" pitchFamily="18" charset="0"/>
                <a:cs typeface="Times New Roman" pitchFamily="18" charset="0"/>
              </a:rPr>
              <a:t>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збереженням</a:t>
            </a:r>
            <a:r>
              <a:rPr lang="ru-RU" dirty="0" smtClean="0">
                <a:latin typeface="Times New Roman" pitchFamily="18" charset="0"/>
                <a:cs typeface="Times New Roman" pitchFamily="18" charset="0"/>
              </a:rPr>
              <a:t> природного </a:t>
            </a:r>
            <a:r>
              <a:rPr lang="ru-RU" dirty="0" err="1" smtClean="0">
                <a:latin typeface="Times New Roman" pitchFamily="18" charset="0"/>
                <a:cs typeface="Times New Roman" pitchFamily="18" charset="0"/>
              </a:rPr>
              <a:t>апарату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мітрального</a:t>
            </a:r>
            <a:r>
              <a:rPr lang="ru-RU" dirty="0" smtClean="0">
                <a:latin typeface="Times New Roman" pitchFamily="18" charset="0"/>
                <a:cs typeface="Times New Roman" pitchFamily="18" charset="0"/>
              </a:rPr>
              <a:t> клапана.</a:t>
            </a:r>
          </a:p>
          <a:p>
            <a:pPr algn="just"/>
            <a:r>
              <a:rPr lang="ru-RU" dirty="0" err="1" smtClean="0">
                <a:latin typeface="Times New Roman" pitchFamily="18" charset="0"/>
                <a:cs typeface="Times New Roman" pitchFamily="18" charset="0"/>
              </a:rPr>
              <a:t>Протезування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мітрального</a:t>
            </a:r>
            <a:r>
              <a:rPr lang="ru-RU" dirty="0" smtClean="0">
                <a:latin typeface="Times New Roman" pitchFamily="18" charset="0"/>
                <a:cs typeface="Times New Roman" pitchFamily="18" charset="0"/>
              </a:rPr>
              <a:t> клапана у </a:t>
            </a:r>
            <a:r>
              <a:rPr lang="ru-RU" dirty="0" err="1" smtClean="0">
                <a:latin typeface="Times New Roman" pitchFamily="18" charset="0"/>
                <a:cs typeface="Times New Roman" pitchFamily="18" charset="0"/>
              </a:rPr>
              <a:t>більшості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пацієнтів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забезпечує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продовження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життя</a:t>
            </a:r>
            <a:r>
              <a:rPr lang="ru-RU" dirty="0" smtClean="0">
                <a:latin typeface="Times New Roman" pitchFamily="18" charset="0"/>
                <a:cs typeface="Times New Roman" pitchFamily="18" charset="0"/>
              </a:rPr>
              <a:t>, а </a:t>
            </a:r>
            <a:r>
              <a:rPr lang="ru-RU" dirty="0" err="1" smtClean="0">
                <a:latin typeface="Times New Roman" pitchFamily="18" charset="0"/>
                <a:cs typeface="Times New Roman" pitchFamily="18" charset="0"/>
              </a:rPr>
              <a:t>також</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відновлення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працездатності</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післяопераційний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період</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434790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Описание: http://intranet.tdmu.edu.ua/www/tables/011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60648"/>
            <a:ext cx="6192688" cy="620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906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0410" y="404664"/>
            <a:ext cx="7636006" cy="4739759"/>
          </a:xfrm>
          <a:prstGeom prst="rect">
            <a:avLst/>
          </a:prstGeom>
        </p:spPr>
        <p:txBody>
          <a:bodyPr wrap="square">
            <a:spAutoFit/>
          </a:bodyPr>
          <a:lstStyle/>
          <a:p>
            <a:r>
              <a:rPr lang="ru-RU" sz="1600" b="1" dirty="0" smtClean="0">
                <a:latin typeface="Times New Roman" pitchFamily="18" charset="0"/>
                <a:cs typeface="Times New Roman" pitchFamily="18" charset="0"/>
              </a:rPr>
              <a:t>                                                АОРТАЛЬНИЙ СТЕНОЗ</a:t>
            </a:r>
          </a:p>
          <a:p>
            <a:endParaRPr lang="ru-RU" sz="1600"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сьогодні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аортальний</a:t>
            </a:r>
            <a:r>
              <a:rPr lang="ru-RU" dirty="0" smtClean="0">
                <a:latin typeface="Times New Roman" pitchFamily="18" charset="0"/>
                <a:cs typeface="Times New Roman" pitchFamily="18" charset="0"/>
              </a:rPr>
              <a:t> стеноз є </a:t>
            </a:r>
            <a:r>
              <a:rPr lang="ru-RU" dirty="0" err="1" smtClean="0">
                <a:latin typeface="Times New Roman" pitchFamily="18" charset="0"/>
                <a:cs typeface="Times New Roman" pitchFamily="18" charset="0"/>
              </a:rPr>
              <a:t>найбільш</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поширеною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набутою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вадою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серця</a:t>
            </a:r>
            <a:r>
              <a:rPr lang="ru-RU" dirty="0" smtClean="0">
                <a:latin typeface="Times New Roman" pitchFamily="18" charset="0"/>
                <a:cs typeface="Times New Roman" pitchFamily="18" charset="0"/>
              </a:rPr>
              <a:t>, яка </a:t>
            </a:r>
            <a:r>
              <a:rPr lang="ru-RU" dirty="0" err="1" smtClean="0">
                <a:latin typeface="Times New Roman" pitchFamily="18" charset="0"/>
                <a:cs typeface="Times New Roman" pitchFamily="18" charset="0"/>
              </a:rPr>
              <a:t>виявляється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серед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жителів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Європи</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Північної</a:t>
            </a:r>
            <a:r>
              <a:rPr lang="ru-RU" dirty="0" smtClean="0">
                <a:latin typeface="Times New Roman" pitchFamily="18" charset="0"/>
                <a:cs typeface="Times New Roman" pitchFamily="18" charset="0"/>
              </a:rPr>
              <a:t> Америки. </a:t>
            </a:r>
          </a:p>
          <a:p>
            <a:r>
              <a:rPr lang="ru-RU" dirty="0" err="1" smtClean="0">
                <a:latin typeface="Times New Roman" pitchFamily="18" charset="0"/>
                <a:cs typeface="Times New Roman" pitchFamily="18" charset="0"/>
              </a:rPr>
              <a:t>Найбільш</a:t>
            </a:r>
            <a:r>
              <a:rPr lang="ru-RU" dirty="0" smtClean="0">
                <a:latin typeface="Times New Roman" pitchFamily="18" charset="0"/>
                <a:cs typeface="Times New Roman" pitchFamily="18" charset="0"/>
              </a:rPr>
              <a:t> часто </a:t>
            </a:r>
            <a:r>
              <a:rPr lang="ru-RU" dirty="0" err="1" smtClean="0">
                <a:latin typeface="Times New Roman" pitchFamily="18" charset="0"/>
                <a:cs typeface="Times New Roman" pitchFamily="18" charset="0"/>
              </a:rPr>
              <a:t>діагностують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кальцинуючий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аортальний</a:t>
            </a:r>
            <a:r>
              <a:rPr lang="ru-RU" dirty="0" smtClean="0">
                <a:latin typeface="Times New Roman" pitchFamily="18" charset="0"/>
                <a:cs typeface="Times New Roman" pitchFamily="18" charset="0"/>
              </a:rPr>
              <a:t> стеноз (2–7%) у </a:t>
            </a:r>
            <a:r>
              <a:rPr lang="ru-RU" dirty="0" err="1" smtClean="0">
                <a:latin typeface="Times New Roman" pitchFamily="18" charset="0"/>
                <a:cs typeface="Times New Roman" pitchFamily="18" charset="0"/>
              </a:rPr>
              <a:t>віковій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популяції</a:t>
            </a:r>
            <a:r>
              <a:rPr lang="ru-RU" dirty="0" smtClean="0">
                <a:latin typeface="Times New Roman" pitchFamily="18" charset="0"/>
                <a:cs typeface="Times New Roman" pitchFamily="18" charset="0"/>
              </a:rPr>
              <a:t> старше 65 </a:t>
            </a:r>
            <a:r>
              <a:rPr lang="ru-RU" dirty="0" err="1" smtClean="0">
                <a:latin typeface="Times New Roman" pitchFamily="18" charset="0"/>
                <a:cs typeface="Times New Roman" pitchFamily="18" charset="0"/>
              </a:rPr>
              <a:t>років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частіше</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чоловіків</a:t>
            </a:r>
            <a:r>
              <a:rPr lang="ru-RU" dirty="0" smtClean="0">
                <a:latin typeface="Times New Roman" pitchFamily="18" charset="0"/>
                <a:cs typeface="Times New Roman" pitchFamily="18" charset="0"/>
              </a:rPr>
              <a:t>.</a:t>
            </a:r>
          </a:p>
          <a:p>
            <a:endParaRPr lang="ru-RU" dirty="0" smtClean="0">
              <a:latin typeface="Times New Roman" pitchFamily="18" charset="0"/>
              <a:cs typeface="Times New Roman" pitchFamily="18" charset="0"/>
            </a:endParaRPr>
          </a:p>
          <a:p>
            <a:r>
              <a:rPr lang="ru-RU" b="1" dirty="0" err="1" smtClean="0">
                <a:latin typeface="Times New Roman" pitchFamily="18" charset="0"/>
                <a:cs typeface="Times New Roman" pitchFamily="18" charset="0"/>
              </a:rPr>
              <a:t>Етіологія</a:t>
            </a:r>
            <a:endParaRPr lang="ru-RU" b="1"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	Ревматизм як </a:t>
            </a:r>
            <a:r>
              <a:rPr lang="ru-RU" dirty="0" err="1" smtClean="0">
                <a:latin typeface="Times New Roman" pitchFamily="18" charset="0"/>
                <a:cs typeface="Times New Roman" pitchFamily="18" charset="0"/>
              </a:rPr>
              <a:t>етіологічний</a:t>
            </a:r>
            <a:r>
              <a:rPr lang="ru-RU" dirty="0" smtClean="0">
                <a:latin typeface="Times New Roman" pitchFamily="18" charset="0"/>
                <a:cs typeface="Times New Roman" pitchFamily="18" charset="0"/>
              </a:rPr>
              <a:t> фактор стенозу </a:t>
            </a:r>
            <a:r>
              <a:rPr lang="ru-RU" dirty="0" err="1" smtClean="0">
                <a:latin typeface="Times New Roman" pitchFamily="18" charset="0"/>
                <a:cs typeface="Times New Roman" pitchFamily="18" charset="0"/>
              </a:rPr>
              <a:t>устя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аорти</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сьогодні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визначається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рідко</a:t>
            </a:r>
            <a:r>
              <a:rPr lang="ru-RU" dirty="0" smtClean="0">
                <a:latin typeface="Times New Roman" pitchFamily="18" charset="0"/>
                <a:cs typeface="Times New Roman" pitchFamily="18" charset="0"/>
              </a:rPr>
              <a:t> (11%). У </a:t>
            </a:r>
            <a:r>
              <a:rPr lang="ru-RU" dirty="0" err="1" smtClean="0">
                <a:latin typeface="Times New Roman" pitchFamily="18" charset="0"/>
                <a:cs typeface="Times New Roman" pitchFamily="18" charset="0"/>
              </a:rPr>
              <a:t>розвинених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країнах</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пацієнтів</a:t>
            </a:r>
            <a:r>
              <a:rPr lang="ru-RU" dirty="0" smtClean="0">
                <a:latin typeface="Times New Roman" pitchFamily="18" charset="0"/>
                <a:cs typeface="Times New Roman" pitchFamily="18" charset="0"/>
              </a:rPr>
              <a:t> старшого </a:t>
            </a:r>
            <a:r>
              <a:rPr lang="ru-RU" dirty="0" err="1" smtClean="0">
                <a:latin typeface="Times New Roman" pitchFamily="18" charset="0"/>
                <a:cs typeface="Times New Roman" pitchFamily="18" charset="0"/>
              </a:rPr>
              <a:t>віку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найбільш</a:t>
            </a:r>
            <a:r>
              <a:rPr lang="ru-RU" dirty="0" smtClean="0">
                <a:latin typeface="Times New Roman" pitchFamily="18" charset="0"/>
                <a:cs typeface="Times New Roman" pitchFamily="18" charset="0"/>
              </a:rPr>
              <a:t> частою причиною вади є </a:t>
            </a:r>
            <a:r>
              <a:rPr lang="ru-RU" dirty="0" err="1" smtClean="0">
                <a:latin typeface="Times New Roman" pitchFamily="18" charset="0"/>
                <a:cs typeface="Times New Roman" pitchFamily="18" charset="0"/>
              </a:rPr>
              <a:t>дегенеративний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кальцинуючий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процес</a:t>
            </a:r>
            <a:r>
              <a:rPr lang="ru-RU" dirty="0" smtClean="0">
                <a:latin typeface="Times New Roman" pitchFamily="18" charset="0"/>
                <a:cs typeface="Times New Roman" pitchFamily="18" charset="0"/>
              </a:rPr>
              <a:t> на аортальному </a:t>
            </a:r>
            <a:r>
              <a:rPr lang="ru-RU" dirty="0" err="1" smtClean="0">
                <a:latin typeface="Times New Roman" pitchFamily="18" charset="0"/>
                <a:cs typeface="Times New Roman" pitchFamily="18" charset="0"/>
              </a:rPr>
              <a:t>клапані</a:t>
            </a:r>
            <a:r>
              <a:rPr lang="ru-RU" dirty="0" smtClean="0">
                <a:latin typeface="Times New Roman" pitchFamily="18" charset="0"/>
                <a:cs typeface="Times New Roman" pitchFamily="18" charset="0"/>
              </a:rPr>
              <a:t> (82%). </a:t>
            </a:r>
          </a:p>
          <a:p>
            <a:pPr algn="just"/>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третини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хворих</a:t>
            </a:r>
            <a:r>
              <a:rPr lang="ru-RU" dirty="0" smtClean="0">
                <a:latin typeface="Times New Roman" pitchFamily="18" charset="0"/>
                <a:cs typeface="Times New Roman" pitchFamily="18" charset="0"/>
              </a:rPr>
              <a:t> з </a:t>
            </a:r>
            <a:r>
              <a:rPr lang="ru-RU" dirty="0" err="1" smtClean="0">
                <a:latin typeface="Times New Roman" pitchFamily="18" charset="0"/>
                <a:cs typeface="Times New Roman" pitchFamily="18" charset="0"/>
              </a:rPr>
              <a:t>двостулковим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аортальним</a:t>
            </a:r>
            <a:r>
              <a:rPr lang="ru-RU" dirty="0" smtClean="0">
                <a:latin typeface="Times New Roman" pitchFamily="18" charset="0"/>
                <a:cs typeface="Times New Roman" pitchFamily="18" charset="0"/>
              </a:rPr>
              <a:t> клапаном </a:t>
            </a:r>
            <a:r>
              <a:rPr lang="ru-RU" dirty="0" err="1" smtClean="0">
                <a:latin typeface="Times New Roman" pitchFamily="18" charset="0"/>
                <a:cs typeface="Times New Roman" pitchFamily="18" charset="0"/>
              </a:rPr>
              <a:t>прогресує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фіброз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стулок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внаслідок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ушкодження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тканини</a:t>
            </a:r>
            <a:r>
              <a:rPr lang="ru-RU" dirty="0" smtClean="0">
                <a:latin typeface="Times New Roman" pitchFamily="18" charset="0"/>
                <a:cs typeface="Times New Roman" pitchFamily="18" charset="0"/>
              </a:rPr>
              <a:t> клапана і </a:t>
            </a:r>
            <a:r>
              <a:rPr lang="ru-RU" dirty="0" err="1" smtClean="0">
                <a:latin typeface="Times New Roman" pitchFamily="18" charset="0"/>
                <a:cs typeface="Times New Roman" pitchFamily="18" charset="0"/>
              </a:rPr>
              <a:t>прискорення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атерогених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процесів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призводить</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виникнення</a:t>
            </a:r>
            <a:r>
              <a:rPr lang="ru-RU" dirty="0" smtClean="0">
                <a:latin typeface="Times New Roman" pitchFamily="18" charset="0"/>
                <a:cs typeface="Times New Roman" pitchFamily="18" charset="0"/>
              </a:rPr>
              <a:t> аортального стенозу. </a:t>
            </a:r>
            <a:r>
              <a:rPr lang="ru-RU" dirty="0" err="1" smtClean="0">
                <a:latin typeface="Times New Roman" pitchFamily="18" charset="0"/>
                <a:cs typeface="Times New Roman" pitchFamily="18" charset="0"/>
              </a:rPr>
              <a:t>Підвищений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рівень</a:t>
            </a:r>
            <a:r>
              <a:rPr lang="ru-RU" dirty="0" smtClean="0">
                <a:latin typeface="Times New Roman" pitchFamily="18" charset="0"/>
                <a:cs typeface="Times New Roman" pitchFamily="18" charset="0"/>
              </a:rPr>
              <a:t> холестерину, </a:t>
            </a:r>
            <a:r>
              <a:rPr lang="ru-RU" dirty="0" err="1" smtClean="0">
                <a:latin typeface="Times New Roman" pitchFamily="18" charset="0"/>
                <a:cs typeface="Times New Roman" pitchFamily="18" charset="0"/>
              </a:rPr>
              <a:t>дисліпідемія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паління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можуть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прискорювати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фіброзні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процеси</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розвиток</a:t>
            </a:r>
            <a:r>
              <a:rPr lang="ru-RU" dirty="0" smtClean="0">
                <a:latin typeface="Times New Roman" pitchFamily="18" charset="0"/>
                <a:cs typeface="Times New Roman" pitchFamily="18" charset="0"/>
              </a:rPr>
              <a:t> аортального стенозу</a:t>
            </a:r>
            <a:endParaRPr lang="ru-RU"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820347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8280920" cy="2031325"/>
          </a:xfrm>
          <a:prstGeom prst="rect">
            <a:avLst/>
          </a:prstGeom>
        </p:spPr>
        <p:txBody>
          <a:bodyPr wrap="square">
            <a:spAutoFit/>
          </a:bodyPr>
          <a:lstStyle/>
          <a:p>
            <a:r>
              <a:rPr lang="ru-RU" b="1" dirty="0" smtClean="0">
                <a:latin typeface="Times New Roman" pitchFamily="18" charset="0"/>
                <a:cs typeface="Times New Roman" pitchFamily="18" charset="0"/>
              </a:rPr>
              <a:t>Класифікація:</a:t>
            </a:r>
          </a:p>
          <a:p>
            <a:r>
              <a:rPr lang="ru-RU" dirty="0" smtClean="0">
                <a:latin typeface="Times New Roman" pitchFamily="18" charset="0"/>
                <a:cs typeface="Times New Roman" pitchFamily="18" charset="0"/>
              </a:rPr>
              <a:t>За </a:t>
            </a:r>
            <a:r>
              <a:rPr lang="ru-RU" dirty="0" err="1" smtClean="0">
                <a:latin typeface="Times New Roman" pitchFamily="18" charset="0"/>
                <a:cs typeface="Times New Roman" pitchFamily="18" charset="0"/>
              </a:rPr>
              <a:t>ступенем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тяжкості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виділяють</a:t>
            </a:r>
            <a:r>
              <a:rPr lang="ru-RU" dirty="0" smtClean="0">
                <a:latin typeface="Times New Roman" pitchFamily="18" charset="0"/>
                <a:cs typeface="Times New Roman" pitchFamily="18" charset="0"/>
              </a:rPr>
              <a:t>:</a:t>
            </a:r>
          </a:p>
          <a:p>
            <a:pPr marL="285750" indent="-285750">
              <a:buFont typeface="Arial" pitchFamily="34" charset="0"/>
              <a:buChar char="•"/>
            </a:pPr>
            <a:r>
              <a:rPr lang="ru-RU" dirty="0" err="1" smtClean="0">
                <a:latin typeface="Times New Roman" pitchFamily="18" charset="0"/>
                <a:cs typeface="Times New Roman" pitchFamily="18" charset="0"/>
              </a:rPr>
              <a:t>незначний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аортальний</a:t>
            </a:r>
            <a:r>
              <a:rPr lang="ru-RU" dirty="0" smtClean="0">
                <a:latin typeface="Times New Roman" pitchFamily="18" charset="0"/>
                <a:cs typeface="Times New Roman" pitchFamily="18" charset="0"/>
              </a:rPr>
              <a:t> стеноз (</a:t>
            </a:r>
            <a:r>
              <a:rPr lang="ru-RU" dirty="0" err="1" smtClean="0">
                <a:latin typeface="Times New Roman" pitchFamily="18" charset="0"/>
                <a:cs typeface="Times New Roman" pitchFamily="18" charset="0"/>
              </a:rPr>
              <a:t>площа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отвору</a:t>
            </a:r>
            <a:r>
              <a:rPr lang="ru-RU" dirty="0" smtClean="0">
                <a:latin typeface="Times New Roman" pitchFamily="18" charset="0"/>
                <a:cs typeface="Times New Roman" pitchFamily="18" charset="0"/>
              </a:rPr>
              <a:t> &gt;1,8 см2, </a:t>
            </a:r>
            <a:r>
              <a:rPr lang="ru-RU" dirty="0" err="1" smtClean="0">
                <a:latin typeface="Times New Roman" pitchFamily="18" charset="0"/>
                <a:cs typeface="Times New Roman" pitchFamily="18" charset="0"/>
              </a:rPr>
              <a:t>максимальний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градієнт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тиску</a:t>
            </a:r>
            <a:r>
              <a:rPr lang="ru-RU" dirty="0" smtClean="0">
                <a:latin typeface="Times New Roman" pitchFamily="18" charset="0"/>
                <a:cs typeface="Times New Roman" pitchFamily="18" charset="0"/>
              </a:rPr>
              <a:t> 10–35 мм рт. ст.); </a:t>
            </a:r>
          </a:p>
          <a:p>
            <a:pPr marL="285750" indent="-285750">
              <a:buFont typeface="Arial" pitchFamily="34" charset="0"/>
              <a:buChar char="•"/>
            </a:pPr>
            <a:r>
              <a:rPr lang="ru-RU" dirty="0" err="1" smtClean="0">
                <a:latin typeface="Times New Roman" pitchFamily="18" charset="0"/>
                <a:cs typeface="Times New Roman" pitchFamily="18" charset="0"/>
              </a:rPr>
              <a:t>помірний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площа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отвору</a:t>
            </a:r>
            <a:r>
              <a:rPr lang="ru-RU" dirty="0" smtClean="0">
                <a:latin typeface="Times New Roman" pitchFamily="18" charset="0"/>
                <a:cs typeface="Times New Roman" pitchFamily="18" charset="0"/>
              </a:rPr>
              <a:t> 1,2–0,75 см2, </a:t>
            </a:r>
            <a:r>
              <a:rPr lang="ru-RU" dirty="0" err="1" smtClean="0">
                <a:latin typeface="Times New Roman" pitchFamily="18" charset="0"/>
                <a:cs typeface="Times New Roman" pitchFamily="18" charset="0"/>
              </a:rPr>
              <a:t>максимальний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градієнт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тиску</a:t>
            </a:r>
            <a:r>
              <a:rPr lang="ru-RU" dirty="0" smtClean="0">
                <a:latin typeface="Times New Roman" pitchFamily="18" charset="0"/>
                <a:cs typeface="Times New Roman" pitchFamily="18" charset="0"/>
              </a:rPr>
              <a:t> 36–65 мм </a:t>
            </a:r>
            <a:r>
              <a:rPr lang="ru-RU" dirty="0" err="1" smtClean="0">
                <a:latin typeface="Times New Roman" pitchFamily="18" charset="0"/>
                <a:cs typeface="Times New Roman" pitchFamily="18" charset="0"/>
              </a:rPr>
              <a:t>рт.ст</a:t>
            </a:r>
            <a:r>
              <a:rPr lang="ru-RU" dirty="0" smtClean="0">
                <a:latin typeface="Times New Roman" pitchFamily="18" charset="0"/>
                <a:cs typeface="Times New Roman" pitchFamily="18" charset="0"/>
              </a:rPr>
              <a:t>.); </a:t>
            </a:r>
          </a:p>
          <a:p>
            <a:pPr marL="285750" indent="-285750">
              <a:buFont typeface="Arial" pitchFamily="34" charset="0"/>
              <a:buChar char="•"/>
            </a:pPr>
            <a:r>
              <a:rPr lang="ru-RU" dirty="0" smtClean="0">
                <a:latin typeface="Times New Roman" pitchFamily="18" charset="0"/>
                <a:cs typeface="Times New Roman" pitchFamily="18" charset="0"/>
              </a:rPr>
              <a:t>тяжкий (</a:t>
            </a:r>
            <a:r>
              <a:rPr lang="ru-RU" dirty="0" err="1" smtClean="0">
                <a:latin typeface="Times New Roman" pitchFamily="18" charset="0"/>
                <a:cs typeface="Times New Roman" pitchFamily="18" charset="0"/>
              </a:rPr>
              <a:t>площа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отвору</a:t>
            </a:r>
            <a:r>
              <a:rPr lang="ru-RU" dirty="0" smtClean="0">
                <a:latin typeface="Times New Roman" pitchFamily="18" charset="0"/>
                <a:cs typeface="Times New Roman" pitchFamily="18" charset="0"/>
              </a:rPr>
              <a:t> &lt;0,75 см2, </a:t>
            </a:r>
            <a:r>
              <a:rPr lang="ru-RU" dirty="0" err="1" smtClean="0">
                <a:latin typeface="Times New Roman" pitchFamily="18" charset="0"/>
                <a:cs typeface="Times New Roman" pitchFamily="18" charset="0"/>
              </a:rPr>
              <a:t>максимальний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градієнт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тиску</a:t>
            </a:r>
            <a:r>
              <a:rPr lang="ru-RU" dirty="0" smtClean="0">
                <a:latin typeface="Times New Roman" pitchFamily="18" charset="0"/>
                <a:cs typeface="Times New Roman" pitchFamily="18" charset="0"/>
              </a:rPr>
              <a:t> &gt;65 мм рт. ст.)</a:t>
            </a:r>
            <a:endParaRPr lang="ru-RU" dirty="0">
              <a:latin typeface="Times New Roman" pitchFamily="18" charset="0"/>
              <a:cs typeface="Times New Roman" pitchFamily="18" charset="0"/>
            </a:endParaRPr>
          </a:p>
        </p:txBody>
      </p:sp>
      <p:pic>
        <p:nvPicPr>
          <p:cNvPr id="3" name="Picture 4" descr="Аортальний стеноз"/>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818" y="2852936"/>
            <a:ext cx="276225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intranet.tdmu.edu.ua/data/kafedra/internal/vn_med_al/classes_stud/uk/med/lik/ptn/%D0%BE%D1%81%D0%BD%D0%BE%D0%B2%D0%B8%20%D0%B2%D0%BD%D1%83%D1%82%D1%80%D1%96%D1%88%D0%BD%D1%8C%D0%BE%D1%97%20%D0%BC%D0%B5%D0%B4%D0%B8%D1%86%D0%B8%D0%BD%D0%B8/5/5.%20Набуті%20вади%20серця.files/image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2564904"/>
            <a:ext cx="4333875" cy="3486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105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2484" y="476672"/>
            <a:ext cx="8243972" cy="5909310"/>
          </a:xfrm>
          <a:prstGeom prst="rect">
            <a:avLst/>
          </a:prstGeom>
        </p:spPr>
        <p:txBody>
          <a:bodyPr wrap="square">
            <a:spAutoFit/>
          </a:bodyPr>
          <a:lstStyle/>
          <a:p>
            <a:r>
              <a:rPr lang="ru-RU" sz="1600"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Стулки</a:t>
            </a:r>
            <a:r>
              <a:rPr lang="ru-RU" dirty="0" smtClean="0">
                <a:latin typeface="Times New Roman" pitchFamily="18" charset="0"/>
                <a:cs typeface="Times New Roman" pitchFamily="18" charset="0"/>
              </a:rPr>
              <a:t> аортального клапана </a:t>
            </a:r>
            <a:r>
              <a:rPr lang="ru-RU" dirty="0" err="1" smtClean="0">
                <a:latin typeface="Times New Roman" pitchFamily="18" charset="0"/>
                <a:cs typeface="Times New Roman" pitchFamily="18" charset="0"/>
              </a:rPr>
              <a:t>потовщуються</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ущільнюються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внаслідок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появи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фіброзних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нашарувань</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шлуночковій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стороні</a:t>
            </a:r>
            <a:r>
              <a:rPr lang="ru-RU" dirty="0" smtClean="0">
                <a:latin typeface="Times New Roman" pitchFamily="18" charset="0"/>
                <a:cs typeface="Times New Roman" pitchFamily="18" charset="0"/>
              </a:rPr>
              <a:t> клапана, а </a:t>
            </a:r>
            <a:r>
              <a:rPr lang="ru-RU" dirty="0" err="1" smtClean="0">
                <a:latin typeface="Times New Roman" pitchFamily="18" charset="0"/>
                <a:cs typeface="Times New Roman" pitchFamily="18" charset="0"/>
              </a:rPr>
              <a:t>також</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розростання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тканини</a:t>
            </a:r>
            <a:r>
              <a:rPr lang="ru-RU" dirty="0" smtClean="0">
                <a:latin typeface="Times New Roman" pitchFamily="18" charset="0"/>
                <a:cs typeface="Times New Roman" pitchFamily="18" charset="0"/>
              </a:rPr>
              <a:t> клапана </a:t>
            </a:r>
            <a:r>
              <a:rPr lang="ru-RU" dirty="0" err="1" smtClean="0">
                <a:latin typeface="Times New Roman" pitchFamily="18" charset="0"/>
                <a:cs typeface="Times New Roman" pitchFamily="18" charset="0"/>
              </a:rPr>
              <a:t>внаслідок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механічного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подразнення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інтенсивним</a:t>
            </a:r>
            <a:r>
              <a:rPr lang="ru-RU" dirty="0" smtClean="0">
                <a:latin typeface="Times New Roman" pitchFamily="18" charset="0"/>
                <a:cs typeface="Times New Roman" pitchFamily="18" charset="0"/>
              </a:rPr>
              <a:t> кровотоком. </a:t>
            </a:r>
            <a:r>
              <a:rPr lang="ru-RU" dirty="0" err="1" smtClean="0">
                <a:latin typeface="Times New Roman" pitchFamily="18" charset="0"/>
                <a:cs typeface="Times New Roman" pitchFamily="18" charset="0"/>
              </a:rPr>
              <a:t>Вільні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краї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стулок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спаюються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призводить</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поступового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звуження</a:t>
            </a:r>
            <a:r>
              <a:rPr lang="ru-RU" dirty="0" smtClean="0">
                <a:latin typeface="Times New Roman" pitchFamily="18" charset="0"/>
                <a:cs typeface="Times New Roman" pitchFamily="18" charset="0"/>
              </a:rPr>
              <a:t> аортального </a:t>
            </a:r>
            <a:r>
              <a:rPr lang="ru-RU" dirty="0" err="1" smtClean="0">
                <a:latin typeface="Times New Roman" pitchFamily="18" charset="0"/>
                <a:cs typeface="Times New Roman" pitchFamily="18" charset="0"/>
              </a:rPr>
              <a:t>отвору</a:t>
            </a:r>
            <a:r>
              <a:rPr lang="ru-RU" dirty="0" smtClean="0">
                <a:latin typeface="Times New Roman" pitchFamily="18" charset="0"/>
                <a:cs typeface="Times New Roman" pitchFamily="18" charset="0"/>
              </a:rPr>
              <a:t>, яке </a:t>
            </a:r>
            <a:r>
              <a:rPr lang="ru-RU" dirty="0" err="1" smtClean="0">
                <a:latin typeface="Times New Roman" pitchFamily="18" charset="0"/>
                <a:cs typeface="Times New Roman" pitchFamily="18" charset="0"/>
              </a:rPr>
              <a:t>починається</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місці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кріплення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клапанних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листків</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фіброзного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кільця</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поширюється</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напрямку</a:t>
            </a:r>
            <a:r>
              <a:rPr lang="ru-RU" dirty="0" smtClean="0">
                <a:latin typeface="Times New Roman" pitchFamily="18" charset="0"/>
                <a:cs typeface="Times New Roman" pitchFamily="18" charset="0"/>
              </a:rPr>
              <a:t> центру. 	</a:t>
            </a:r>
            <a:r>
              <a:rPr lang="ru-RU" dirty="0" err="1" smtClean="0">
                <a:latin typeface="Times New Roman" pitchFamily="18" charset="0"/>
                <a:cs typeface="Times New Roman" pitchFamily="18" charset="0"/>
              </a:rPr>
              <a:t>Внаслідок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завихрення</a:t>
            </a:r>
            <a:r>
              <a:rPr lang="ru-RU" dirty="0" smtClean="0">
                <a:latin typeface="Times New Roman" pitchFamily="18" charset="0"/>
                <a:cs typeface="Times New Roman" pitchFamily="18" charset="0"/>
              </a:rPr>
              <a:t> потоку </a:t>
            </a:r>
            <a:r>
              <a:rPr lang="ru-RU" dirty="0" err="1" smtClean="0">
                <a:latin typeface="Times New Roman" pitchFamily="18" charset="0"/>
                <a:cs typeface="Times New Roman" pitchFamily="18" charset="0"/>
              </a:rPr>
              <a:t>крові</a:t>
            </a:r>
            <a:r>
              <a:rPr lang="ru-RU" dirty="0" smtClean="0">
                <a:latin typeface="Times New Roman" pitchFamily="18" charset="0"/>
                <a:cs typeface="Times New Roman" pitchFamily="18" charset="0"/>
              </a:rPr>
              <a:t> з </a:t>
            </a:r>
            <a:r>
              <a:rPr lang="ru-RU" dirty="0" err="1" smtClean="0">
                <a:latin typeface="Times New Roman" pitchFamily="18" charset="0"/>
                <a:cs typeface="Times New Roman" pitchFamily="18" charset="0"/>
              </a:rPr>
              <a:t>обох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сторін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клапанів</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шлуночковій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поверхні</a:t>
            </a:r>
            <a:r>
              <a:rPr lang="ru-RU" dirty="0" smtClean="0">
                <a:latin typeface="Times New Roman" pitchFamily="18" charset="0"/>
                <a:cs typeface="Times New Roman" pitchFamily="18" charset="0"/>
              </a:rPr>
              <a:t> клапана </a:t>
            </a:r>
            <a:r>
              <a:rPr lang="ru-RU" dirty="0" err="1" smtClean="0">
                <a:latin typeface="Times New Roman" pitchFamily="18" charset="0"/>
                <a:cs typeface="Times New Roman" pitchFamily="18" charset="0"/>
              </a:rPr>
              <a:t>відбувається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відкладення</a:t>
            </a:r>
            <a:r>
              <a:rPr lang="ru-RU" dirty="0" smtClean="0">
                <a:latin typeface="Times New Roman" pitchFamily="18" charset="0"/>
                <a:cs typeface="Times New Roman" pitchFamily="18" charset="0"/>
              </a:rPr>
              <a:t> пластин </a:t>
            </a:r>
            <a:r>
              <a:rPr lang="ru-RU" dirty="0" err="1" smtClean="0">
                <a:latin typeface="Times New Roman" pitchFamily="18" charset="0"/>
                <a:cs typeface="Times New Roman" pitchFamily="18" charset="0"/>
              </a:rPr>
              <a:t>фібрину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які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фіксуються</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комісурах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утворюються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містки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зв̓язують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стулки</a:t>
            </a:r>
            <a:r>
              <a:rPr lang="ru-RU" dirty="0" smtClean="0">
                <a:latin typeface="Times New Roman" pitchFamily="18" charset="0"/>
                <a:cs typeface="Times New Roman" pitchFamily="18" charset="0"/>
              </a:rPr>
              <a:t> клапана </a:t>
            </a:r>
            <a:r>
              <a:rPr lang="ru-RU" dirty="0" err="1" smtClean="0">
                <a:latin typeface="Times New Roman" pitchFamily="18" charset="0"/>
                <a:cs typeface="Times New Roman" pitchFamily="18" charset="0"/>
              </a:rPr>
              <a:t>між</a:t>
            </a:r>
            <a:r>
              <a:rPr lang="ru-RU" dirty="0" smtClean="0">
                <a:latin typeface="Times New Roman" pitchFamily="18" charset="0"/>
                <a:cs typeface="Times New Roman" pitchFamily="18" charset="0"/>
              </a:rPr>
              <a:t> собою та </a:t>
            </a:r>
            <a:r>
              <a:rPr lang="ru-RU" dirty="0" err="1" smtClean="0">
                <a:latin typeface="Times New Roman" pitchFamily="18" charset="0"/>
                <a:cs typeface="Times New Roman" pitchFamily="18" charset="0"/>
              </a:rPr>
              <a:t>стінкою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Надалі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пластини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організуються</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утворюється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фіброзна</a:t>
            </a:r>
            <a:r>
              <a:rPr lang="ru-RU" dirty="0" smtClean="0">
                <a:latin typeface="Times New Roman" pitchFamily="18" charset="0"/>
                <a:cs typeface="Times New Roman" pitchFamily="18" charset="0"/>
              </a:rPr>
              <a:t> тканина. У тканинах клапана </a:t>
            </a:r>
            <a:r>
              <a:rPr lang="ru-RU" dirty="0" err="1" smtClean="0">
                <a:latin typeface="Times New Roman" pitchFamily="18" charset="0"/>
                <a:cs typeface="Times New Roman" pitchFamily="18" charset="0"/>
              </a:rPr>
              <a:t>розвиваються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дегенеративні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процеси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які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завершуються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кальцинозом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може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поширюватися</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навколишні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структури</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міжшлуночкову</a:t>
            </a:r>
            <a:r>
              <a:rPr lang="ru-RU" dirty="0" smtClean="0">
                <a:latin typeface="Times New Roman" pitchFamily="18" charset="0"/>
                <a:cs typeface="Times New Roman" pitchFamily="18" charset="0"/>
              </a:rPr>
              <a:t> перегородку, </a:t>
            </a:r>
            <a:r>
              <a:rPr lang="ru-RU" dirty="0" err="1" smtClean="0">
                <a:latin typeface="Times New Roman" pitchFamily="18" charset="0"/>
                <a:cs typeface="Times New Roman" pitchFamily="18" charset="0"/>
              </a:rPr>
              <a:t>передню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стулку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мітрального</a:t>
            </a:r>
            <a:r>
              <a:rPr lang="ru-RU" dirty="0" smtClean="0">
                <a:latin typeface="Times New Roman" pitchFamily="18" charset="0"/>
                <a:cs typeface="Times New Roman" pitchFamily="18" charset="0"/>
              </a:rPr>
              <a:t> клапана, </a:t>
            </a:r>
            <a:r>
              <a:rPr lang="ru-RU" dirty="0" err="1" smtClean="0">
                <a:latin typeface="Times New Roman" pitchFamily="18" charset="0"/>
                <a:cs typeface="Times New Roman" pitchFamily="18" charset="0"/>
              </a:rPr>
              <a:t>стінку</a:t>
            </a:r>
            <a:r>
              <a:rPr lang="ru-RU" dirty="0" smtClean="0">
                <a:latin typeface="Times New Roman" pitchFamily="18" charset="0"/>
                <a:cs typeface="Times New Roman" pitchFamily="18" charset="0"/>
              </a:rPr>
              <a:t> ЛШ.</a:t>
            </a: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Стенозований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отвір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може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трикутну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щілиноподібну</a:t>
            </a:r>
            <a:r>
              <a:rPr lang="ru-RU" dirty="0" smtClean="0">
                <a:latin typeface="Times New Roman" pitchFamily="18" charset="0"/>
                <a:cs typeface="Times New Roman" pitchFamily="18" charset="0"/>
              </a:rPr>
              <a:t> або </a:t>
            </a:r>
            <a:r>
              <a:rPr lang="ru-RU" dirty="0" err="1" smtClean="0">
                <a:latin typeface="Times New Roman" pitchFamily="18" charset="0"/>
                <a:cs typeface="Times New Roman" pitchFamily="18" charset="0"/>
              </a:rPr>
              <a:t>округлу</a:t>
            </a:r>
            <a:r>
              <a:rPr lang="ru-RU" dirty="0" smtClean="0">
                <a:latin typeface="Times New Roman" pitchFamily="18" charset="0"/>
                <a:cs typeface="Times New Roman" pitchFamily="18" charset="0"/>
              </a:rPr>
              <a:t> форму, </a:t>
            </a:r>
            <a:r>
              <a:rPr lang="ru-RU" dirty="0" err="1" smtClean="0">
                <a:latin typeface="Times New Roman" pitchFamily="18" charset="0"/>
                <a:cs typeface="Times New Roman" pitchFamily="18" charset="0"/>
              </a:rPr>
              <a:t>розміщується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найчастіше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ексцентрично</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Міокард</a:t>
            </a:r>
            <a:r>
              <a:rPr lang="ru-RU" dirty="0" smtClean="0">
                <a:latin typeface="Times New Roman" pitchFamily="18" charset="0"/>
                <a:cs typeface="Times New Roman" pitchFamily="18" charset="0"/>
              </a:rPr>
              <a:t> ЛШ </a:t>
            </a:r>
            <a:r>
              <a:rPr lang="ru-RU" dirty="0" err="1" smtClean="0">
                <a:latin typeface="Times New Roman" pitchFamily="18" charset="0"/>
                <a:cs typeface="Times New Roman" pitchFamily="18" charset="0"/>
              </a:rPr>
              <a:t>гіпертрофований</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ньому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розвиваються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дистрофічні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зміни</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білкове</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жирове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переродження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м’язових</a:t>
            </a:r>
            <a:r>
              <a:rPr lang="ru-RU" dirty="0" smtClean="0">
                <a:latin typeface="Times New Roman" pitchFamily="18" charset="0"/>
                <a:cs typeface="Times New Roman" pitchFamily="18" charset="0"/>
              </a:rPr>
              <a:t> волокон, а </a:t>
            </a:r>
            <a:r>
              <a:rPr lang="ru-RU" dirty="0" err="1" smtClean="0">
                <a:latin typeface="Times New Roman" pitchFamily="18" charset="0"/>
                <a:cs typeface="Times New Roman" pitchFamily="18" charset="0"/>
              </a:rPr>
              <a:t>надалі</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дифузний</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вогнищевий</a:t>
            </a:r>
            <a:r>
              <a:rPr lang="ru-RU" dirty="0" smtClean="0">
                <a:latin typeface="Times New Roman" pitchFamily="18" charset="0"/>
                <a:cs typeface="Times New Roman" pitchFamily="18" charset="0"/>
              </a:rPr>
              <a:t> склероз. </a:t>
            </a:r>
            <a:r>
              <a:rPr lang="ru-RU" dirty="0" err="1" smtClean="0">
                <a:latin typeface="Times New Roman" pitchFamily="18" charset="0"/>
                <a:cs typeface="Times New Roman" pitchFamily="18" charset="0"/>
              </a:rPr>
              <a:t>Унаслідок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гіпертрофії</a:t>
            </a:r>
            <a:r>
              <a:rPr lang="ru-RU" dirty="0" smtClean="0">
                <a:latin typeface="Times New Roman" pitchFamily="18" charset="0"/>
                <a:cs typeface="Times New Roman" pitchFamily="18" charset="0"/>
              </a:rPr>
              <a:t> міокарда </a:t>
            </a:r>
            <a:r>
              <a:rPr lang="ru-RU" dirty="0" err="1" smtClean="0">
                <a:latin typeface="Times New Roman" pitchFamily="18" charset="0"/>
                <a:cs typeface="Times New Roman" pitchFamily="18" charset="0"/>
              </a:rPr>
              <a:t>маса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серця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може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досягати</a:t>
            </a:r>
            <a:r>
              <a:rPr lang="ru-RU" dirty="0" smtClean="0">
                <a:latin typeface="Times New Roman" pitchFamily="18" charset="0"/>
                <a:cs typeface="Times New Roman" pitchFamily="18" charset="0"/>
              </a:rPr>
              <a:t> 1200 мг і </a:t>
            </a:r>
            <a:r>
              <a:rPr lang="ru-RU" dirty="0" err="1" smtClean="0">
                <a:latin typeface="Times New Roman" pitchFamily="18" charset="0"/>
                <a:cs typeface="Times New Roman" pitchFamily="18" charset="0"/>
              </a:rPr>
              <a:t>більше</a:t>
            </a:r>
            <a:r>
              <a:rPr lang="ru-RU" dirty="0" smtClean="0">
                <a:latin typeface="Times New Roman" pitchFamily="18" charset="0"/>
                <a:cs typeface="Times New Roman" pitchFamily="18" charset="0"/>
              </a:rPr>
              <a:t>.</a:t>
            </a:r>
          </a:p>
          <a:p>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3778944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476672"/>
            <a:ext cx="7560840" cy="3970318"/>
          </a:xfrm>
          <a:prstGeom prst="rect">
            <a:avLst/>
          </a:prstGeom>
        </p:spPr>
        <p:txBody>
          <a:bodyPr wrap="square">
            <a:spAutoFit/>
          </a:bodyPr>
          <a:lstStyle/>
          <a:p>
            <a:r>
              <a:rPr lang="ru-RU" dirty="0" smtClean="0">
                <a:latin typeface="Times New Roman" pitchFamily="18" charset="0"/>
                <a:cs typeface="Times New Roman" pitchFamily="18" charset="0"/>
              </a:rPr>
              <a:t>	При </a:t>
            </a:r>
            <a:r>
              <a:rPr lang="ru-RU" dirty="0" err="1" smtClean="0">
                <a:latin typeface="Times New Roman" pitchFamily="18" charset="0"/>
                <a:cs typeface="Times New Roman" pitchFamily="18" charset="0"/>
              </a:rPr>
              <a:t>зменшенні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площі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отвору</a:t>
            </a:r>
            <a:r>
              <a:rPr lang="ru-RU" dirty="0" smtClean="0">
                <a:latin typeface="Times New Roman" pitchFamily="18" charset="0"/>
                <a:cs typeface="Times New Roman" pitchFamily="18" charset="0"/>
              </a:rPr>
              <a:t> до 0,8–1 см2 </a:t>
            </a:r>
            <a:r>
              <a:rPr lang="ru-RU" dirty="0" err="1" smtClean="0">
                <a:latin typeface="Times New Roman" pitchFamily="18" charset="0"/>
                <a:cs typeface="Times New Roman" pitchFamily="18" charset="0"/>
              </a:rPr>
              <a:t>виникають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гемодинамічні</a:t>
            </a:r>
            <a:r>
              <a:rPr lang="ru-RU" dirty="0" smtClean="0">
                <a:latin typeface="Times New Roman" pitchFamily="18" charset="0"/>
                <a:cs typeface="Times New Roman" pitchFamily="18" charset="0"/>
              </a:rPr>
              <a:t> прояви вади і </a:t>
            </a:r>
            <a:r>
              <a:rPr lang="ru-RU" dirty="0" err="1" smtClean="0">
                <a:latin typeface="Times New Roman" pitchFamily="18" charset="0"/>
                <a:cs typeface="Times New Roman" pitchFamily="18" charset="0"/>
              </a:rPr>
              <a:t>реєструється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систолічний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градієнт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тиску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між</a:t>
            </a:r>
            <a:r>
              <a:rPr lang="ru-RU" dirty="0" smtClean="0">
                <a:latin typeface="Times New Roman" pitchFamily="18" charset="0"/>
                <a:cs typeface="Times New Roman" pitchFamily="18" charset="0"/>
              </a:rPr>
              <a:t> аортою та ЛШ. 	</a:t>
            </a:r>
          </a:p>
          <a:p>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Виражені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порушення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гемодинаміки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градієнтом</a:t>
            </a:r>
            <a:r>
              <a:rPr lang="ru-RU" dirty="0" smtClean="0">
                <a:latin typeface="Times New Roman" pitchFamily="18" charset="0"/>
                <a:cs typeface="Times New Roman" pitchFamily="18" charset="0"/>
              </a:rPr>
              <a:t> до 100 мм рт. ст. і вище </a:t>
            </a:r>
            <a:r>
              <a:rPr lang="ru-RU" dirty="0" err="1" smtClean="0">
                <a:latin typeface="Times New Roman" pitchFamily="18" charset="0"/>
                <a:cs typeface="Times New Roman" pitchFamily="18" charset="0"/>
              </a:rPr>
              <a:t>визначають</a:t>
            </a:r>
            <a:r>
              <a:rPr lang="ru-RU" dirty="0" smtClean="0">
                <a:latin typeface="Times New Roman" pitchFamily="18" charset="0"/>
                <a:cs typeface="Times New Roman" pitchFamily="18" charset="0"/>
              </a:rPr>
              <a:t> при </a:t>
            </a:r>
            <a:r>
              <a:rPr lang="ru-RU" dirty="0" err="1" smtClean="0">
                <a:latin typeface="Times New Roman" pitchFamily="18" charset="0"/>
                <a:cs typeface="Times New Roman" pitchFamily="18" charset="0"/>
              </a:rPr>
              <a:t>стенозуванні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отвору</a:t>
            </a:r>
            <a:r>
              <a:rPr lang="ru-RU" dirty="0" smtClean="0">
                <a:latin typeface="Times New Roman" pitchFamily="18" charset="0"/>
                <a:cs typeface="Times New Roman" pitchFamily="18" charset="0"/>
              </a:rPr>
              <a:t> до 0,5–0,6 см2 (величина </a:t>
            </a:r>
            <a:r>
              <a:rPr lang="ru-RU" dirty="0" err="1" smtClean="0">
                <a:latin typeface="Times New Roman" pitchFamily="18" charset="0"/>
                <a:cs typeface="Times New Roman" pitchFamily="18" charset="0"/>
              </a:rPr>
              <a:t>градієнта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обернено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пропорційна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площі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устя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аорти</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Компенсація</a:t>
            </a:r>
            <a:r>
              <a:rPr lang="ru-RU" dirty="0" smtClean="0">
                <a:latin typeface="Times New Roman" pitchFamily="18" charset="0"/>
                <a:cs typeface="Times New Roman" pitchFamily="18" charset="0"/>
              </a:rPr>
              <a:t> при аортальному </a:t>
            </a:r>
            <a:r>
              <a:rPr lang="ru-RU" dirty="0" err="1" smtClean="0">
                <a:latin typeface="Times New Roman" pitchFamily="18" charset="0"/>
                <a:cs typeface="Times New Roman" pitchFamily="18" charset="0"/>
              </a:rPr>
              <a:t>стенозі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здійснюється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переважно</a:t>
            </a:r>
            <a:r>
              <a:rPr lang="ru-RU" dirty="0" smtClean="0">
                <a:latin typeface="Times New Roman" pitchFamily="18" charset="0"/>
                <a:cs typeface="Times New Roman" pitchFamily="18" charset="0"/>
              </a:rPr>
              <a:t> за </a:t>
            </a:r>
            <a:r>
              <a:rPr lang="ru-RU" dirty="0" err="1" smtClean="0">
                <a:latin typeface="Times New Roman" pitchFamily="18" charset="0"/>
                <a:cs typeface="Times New Roman" pitchFamily="18" charset="0"/>
              </a:rPr>
              <a:t>рахунок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ізометричної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гіперфункції</a:t>
            </a:r>
            <a:r>
              <a:rPr lang="ru-RU" dirty="0" smtClean="0">
                <a:latin typeface="Times New Roman" pitchFamily="18" charset="0"/>
                <a:cs typeface="Times New Roman" pitchFamily="18" charset="0"/>
              </a:rPr>
              <a:t> і ГЛШ, </a:t>
            </a:r>
            <a:r>
              <a:rPr lang="ru-RU" dirty="0" err="1" smtClean="0">
                <a:latin typeface="Times New Roman" pitchFamily="18" charset="0"/>
                <a:cs typeface="Times New Roman" pitchFamily="18" charset="0"/>
              </a:rPr>
              <a:t>подовження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фази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вигнання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Ступінь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вираженості</a:t>
            </a:r>
            <a:r>
              <a:rPr lang="ru-RU" dirty="0" smtClean="0">
                <a:latin typeface="Times New Roman" pitchFamily="18" charset="0"/>
                <a:cs typeface="Times New Roman" pitchFamily="18" charset="0"/>
              </a:rPr>
              <a:t> ГЛШ </a:t>
            </a:r>
            <a:r>
              <a:rPr lang="ru-RU" dirty="0" err="1" smtClean="0">
                <a:latin typeface="Times New Roman" pitchFamily="18" charset="0"/>
                <a:cs typeface="Times New Roman" pitchFamily="18" charset="0"/>
              </a:rPr>
              <a:t>пропорційна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тяжкості</a:t>
            </a:r>
            <a:r>
              <a:rPr lang="ru-RU" dirty="0" smtClean="0">
                <a:latin typeface="Times New Roman" pitchFamily="18" charset="0"/>
                <a:cs typeface="Times New Roman" pitchFamily="18" charset="0"/>
              </a:rPr>
              <a:t> стенозу і </a:t>
            </a:r>
            <a:r>
              <a:rPr lang="ru-RU" dirty="0" err="1" smtClean="0">
                <a:latin typeface="Times New Roman" pitchFamily="18" charset="0"/>
                <a:cs typeface="Times New Roman" pitchFamily="18" charset="0"/>
              </a:rPr>
              <a:t>тривалості</a:t>
            </a:r>
            <a:r>
              <a:rPr lang="ru-RU" dirty="0" smtClean="0">
                <a:latin typeface="Times New Roman" pitchFamily="18" charset="0"/>
                <a:cs typeface="Times New Roman" pitchFamily="18" charset="0"/>
              </a:rPr>
              <a:t> захворювання. У </a:t>
            </a:r>
            <a:r>
              <a:rPr lang="ru-RU" dirty="0" err="1" smtClean="0">
                <a:latin typeface="Times New Roman" pitchFamily="18" charset="0"/>
                <a:cs typeface="Times New Roman" pitchFamily="18" charset="0"/>
              </a:rPr>
              <a:t>подальшому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порожнина</a:t>
            </a:r>
            <a:r>
              <a:rPr lang="ru-RU" dirty="0" smtClean="0">
                <a:latin typeface="Times New Roman" pitchFamily="18" charset="0"/>
                <a:cs typeface="Times New Roman" pitchFamily="18" charset="0"/>
              </a:rPr>
              <a:t> ЛШ </a:t>
            </a:r>
            <a:r>
              <a:rPr lang="ru-RU" dirty="0" err="1" smtClean="0">
                <a:latin typeface="Times New Roman" pitchFamily="18" charset="0"/>
                <a:cs typeface="Times New Roman" pitchFamily="18" charset="0"/>
              </a:rPr>
              <a:t>розширюється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виникає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спочатку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тоногенна</a:t>
            </a:r>
            <a:r>
              <a:rPr lang="ru-RU" dirty="0" smtClean="0">
                <a:latin typeface="Times New Roman" pitchFamily="18" charset="0"/>
                <a:cs typeface="Times New Roman" pitchFamily="18" charset="0"/>
              </a:rPr>
              <a:t>, а </a:t>
            </a:r>
            <a:r>
              <a:rPr lang="ru-RU" dirty="0" err="1" smtClean="0">
                <a:latin typeface="Times New Roman" pitchFamily="18" charset="0"/>
                <a:cs typeface="Times New Roman" pitchFamily="18" charset="0"/>
              </a:rPr>
              <a:t>потім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міогенна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дилатація</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Поява</a:t>
            </a:r>
            <a:r>
              <a:rPr lang="ru-RU" dirty="0" smtClean="0">
                <a:latin typeface="Times New Roman" pitchFamily="18" charset="0"/>
                <a:cs typeface="Times New Roman" pitchFamily="18" charset="0"/>
              </a:rPr>
              <a:t> застою і </a:t>
            </a:r>
            <a:r>
              <a:rPr lang="ru-RU" dirty="0" err="1" smtClean="0">
                <a:latin typeface="Times New Roman" pitchFamily="18" charset="0"/>
                <a:cs typeface="Times New Roman" pitchFamily="18" charset="0"/>
              </a:rPr>
              <a:t>гіпертензії</a:t>
            </a:r>
            <a:r>
              <a:rPr lang="ru-RU" dirty="0" smtClean="0">
                <a:latin typeface="Times New Roman" pitchFamily="18" charset="0"/>
                <a:cs typeface="Times New Roman" pitchFamily="18" charset="0"/>
              </a:rPr>
              <a:t> в малому </a:t>
            </a:r>
            <a:r>
              <a:rPr lang="ru-RU" dirty="0" err="1" smtClean="0">
                <a:latin typeface="Times New Roman" pitchFamily="18" charset="0"/>
                <a:cs typeface="Times New Roman" pitchFamily="18" charset="0"/>
              </a:rPr>
              <a:t>колі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кровообігу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відноситься</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пізніх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ознак</a:t>
            </a:r>
            <a:r>
              <a:rPr lang="ru-RU" dirty="0" smtClean="0">
                <a:latin typeface="Times New Roman" pitchFamily="18" charset="0"/>
                <a:cs typeface="Times New Roman" pitchFamily="18" charset="0"/>
              </a:rPr>
              <a:t> вади, </a:t>
            </a:r>
            <a:r>
              <a:rPr lang="ru-RU" dirty="0" err="1" smtClean="0">
                <a:latin typeface="Times New Roman" pitchFamily="18" charset="0"/>
                <a:cs typeface="Times New Roman" pitchFamily="18" charset="0"/>
              </a:rPr>
              <a:t>праві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відділи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серця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включаються</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патологічний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процес</a:t>
            </a:r>
            <a:r>
              <a:rPr lang="ru-RU" dirty="0" smtClean="0">
                <a:latin typeface="Times New Roman" pitchFamily="18" charset="0"/>
                <a:cs typeface="Times New Roman" pitchFamily="18" charset="0"/>
              </a:rPr>
              <a:t> при «</a:t>
            </a:r>
            <a:r>
              <a:rPr lang="ru-RU" dirty="0" err="1" smtClean="0">
                <a:latin typeface="Times New Roman" pitchFamily="18" charset="0"/>
                <a:cs typeface="Times New Roman" pitchFamily="18" charset="0"/>
              </a:rPr>
              <a:t>мітралізації</a:t>
            </a:r>
            <a:r>
              <a:rPr lang="ru-RU" dirty="0" smtClean="0">
                <a:latin typeface="Times New Roman" pitchFamily="18" charset="0"/>
                <a:cs typeface="Times New Roman" pitchFamily="18" charset="0"/>
              </a:rPr>
              <a:t>» вади і </a:t>
            </a:r>
            <a:r>
              <a:rPr lang="ru-RU" dirty="0" err="1" smtClean="0">
                <a:latin typeface="Times New Roman" pitchFamily="18" charset="0"/>
                <a:cs typeface="Times New Roman" pitchFamily="18" charset="0"/>
              </a:rPr>
              <a:t>розвитку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легеневої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гіпертензії</a:t>
            </a:r>
            <a:r>
              <a:rPr lang="ru-RU"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34827841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5771" y="394692"/>
            <a:ext cx="8208912" cy="6186309"/>
          </a:xfrm>
          <a:prstGeom prst="rect">
            <a:avLst/>
          </a:prstGeom>
        </p:spPr>
        <p:txBody>
          <a:bodyPr wrap="square">
            <a:spAutoFit/>
          </a:bodyPr>
          <a:lstStyle/>
          <a:p>
            <a:r>
              <a:rPr lang="uk-UA" b="1" dirty="0">
                <a:latin typeface="Times New Roman" pitchFamily="18" charset="0"/>
                <a:cs typeface="Times New Roman" pitchFamily="18" charset="0"/>
              </a:rPr>
              <a:t>Клапанні (прямі) ознаки</a:t>
            </a:r>
            <a:r>
              <a:rPr lang="uk-UA" b="1" dirty="0" smtClean="0">
                <a:latin typeface="Times New Roman" pitchFamily="18" charset="0"/>
                <a:cs typeface="Times New Roman" pitchFamily="18" charset="0"/>
              </a:rPr>
              <a:t>:</a:t>
            </a:r>
          </a:p>
          <a:p>
            <a:r>
              <a:rPr lang="uk-UA" dirty="0" smtClean="0">
                <a:latin typeface="Times New Roman" pitchFamily="18" charset="0"/>
                <a:cs typeface="Times New Roman" pitchFamily="18" charset="0"/>
              </a:rPr>
              <a:t>1</a:t>
            </a:r>
            <a:r>
              <a:rPr lang="uk-UA" dirty="0">
                <a:latin typeface="Times New Roman" pitchFamily="18" charset="0"/>
                <a:cs typeface="Times New Roman" pitchFamily="18" charset="0"/>
              </a:rPr>
              <a:t>. Систолічне тремтіння, яке виявляється по правому краю грудини у ІІ </a:t>
            </a:r>
            <a:r>
              <a:rPr lang="uk-UA" dirty="0" err="1">
                <a:latin typeface="Times New Roman" pitchFamily="18" charset="0"/>
                <a:cs typeface="Times New Roman" pitchFamily="18" charset="0"/>
              </a:rPr>
              <a:t>міжребер’ї</a:t>
            </a:r>
            <a:r>
              <a:rPr lang="uk-UA" dirty="0">
                <a:latin typeface="Times New Roman" pitchFamily="18" charset="0"/>
                <a:cs typeface="Times New Roman" pitchFamily="18" charset="0"/>
              </a:rPr>
              <a:t>.</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2. Систолічний шум над аортою, гучний, тривалий, низького тону, грубого </a:t>
            </a:r>
            <a:r>
              <a:rPr lang="uk-UA" dirty="0" err="1">
                <a:latin typeface="Times New Roman" pitchFamily="18" charset="0"/>
                <a:cs typeface="Times New Roman" pitchFamily="18" charset="0"/>
              </a:rPr>
              <a:t>скребучого</a:t>
            </a:r>
            <a:r>
              <a:rPr lang="uk-UA" dirty="0">
                <a:latin typeface="Times New Roman" pitchFamily="18" charset="0"/>
                <a:cs typeface="Times New Roman" pitchFamily="18" charset="0"/>
              </a:rPr>
              <a:t> тембру, який проводиться на судини шиї за током крові (максимум шуму переважно вислуховується у ІІ </a:t>
            </a:r>
            <a:r>
              <a:rPr lang="uk-UA" dirty="0" err="1">
                <a:latin typeface="Times New Roman" pitchFamily="18" charset="0"/>
                <a:cs typeface="Times New Roman" pitchFamily="18" charset="0"/>
              </a:rPr>
              <a:t>міжребер’ї</a:t>
            </a:r>
            <a:r>
              <a:rPr lang="uk-UA" dirty="0">
                <a:latin typeface="Times New Roman" pitchFamily="18" charset="0"/>
                <a:cs typeface="Times New Roman" pitchFamily="18" charset="0"/>
              </a:rPr>
              <a:t> справа від грудини) ; на ФКГ шум має ромбовидну форму;</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3. Послаблення або відсутність ІІ тону над аортою;</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4. Зменшення ступеня розкриття та потовщення стулок аортального клапана, турбулентність аортального потоку при </a:t>
            </a:r>
            <a:r>
              <a:rPr lang="uk-UA" dirty="0" err="1" smtClean="0">
                <a:latin typeface="Times New Roman" pitchFamily="18" charset="0"/>
                <a:cs typeface="Times New Roman" pitchFamily="18" charset="0"/>
              </a:rPr>
              <a:t>ЕхоКС</a:t>
            </a:r>
            <a:endParaRPr lang="uk-UA" dirty="0" smtClean="0">
              <a:effectLst/>
              <a:latin typeface="Times New Roman" pitchFamily="18" charset="0"/>
              <a:cs typeface="Times New Roman" pitchFamily="18" charset="0"/>
            </a:endParaRPr>
          </a:p>
          <a:p>
            <a:r>
              <a:rPr lang="uk-UA" b="1" dirty="0" err="1">
                <a:latin typeface="Times New Roman" pitchFamily="18" charset="0"/>
                <a:cs typeface="Times New Roman" pitchFamily="18" charset="0"/>
              </a:rPr>
              <a:t>Лівошлуночкові</a:t>
            </a:r>
            <a:r>
              <a:rPr lang="uk-UA" b="1" dirty="0">
                <a:latin typeface="Times New Roman" pitchFamily="18" charset="0"/>
                <a:cs typeface="Times New Roman" pitchFamily="18" charset="0"/>
              </a:rPr>
              <a:t> (непрямі) ознаки</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1. Посилений верхівковий поштовх, зміщений вниз і вліво</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2. Аортальна конфігурація серця, напружена пульсація лівого шлуночка (</a:t>
            </a:r>
            <a:r>
              <a:rPr lang="uk-UA" dirty="0" err="1">
                <a:latin typeface="Times New Roman" pitchFamily="18" charset="0"/>
                <a:cs typeface="Times New Roman" pitchFamily="18" charset="0"/>
              </a:rPr>
              <a:t>рентгенологічно</a:t>
            </a:r>
            <a:r>
              <a:rPr lang="uk-UA" dirty="0">
                <a:latin typeface="Times New Roman" pitchFamily="18" charset="0"/>
                <a:cs typeface="Times New Roman" pitchFamily="18" charset="0"/>
              </a:rPr>
              <a:t>)</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3. Гіпертрофія лівого шлуночка (ЕКГ, </a:t>
            </a:r>
            <a:r>
              <a:rPr lang="uk-UA" dirty="0" err="1">
                <a:latin typeface="Times New Roman" pitchFamily="18" charset="0"/>
                <a:cs typeface="Times New Roman" pitchFamily="18" charset="0"/>
              </a:rPr>
              <a:t>ЕхоКС</a:t>
            </a:r>
            <a:r>
              <a:rPr lang="uk-UA" dirty="0">
                <a:latin typeface="Times New Roman" pitchFamily="18" charset="0"/>
                <a:cs typeface="Times New Roman" pitchFamily="18" charset="0"/>
              </a:rPr>
              <a:t>, </a:t>
            </a:r>
            <a:r>
              <a:rPr lang="uk-UA" dirty="0" err="1">
                <a:latin typeface="Times New Roman" pitchFamily="18" charset="0"/>
                <a:cs typeface="Times New Roman" pitchFamily="18" charset="0"/>
              </a:rPr>
              <a:t>рентгенологічно</a:t>
            </a:r>
            <a:r>
              <a:rPr lang="uk-UA" dirty="0">
                <a:latin typeface="Times New Roman" pitchFamily="18" charset="0"/>
                <a:cs typeface="Times New Roman" pitchFamily="18" charset="0"/>
              </a:rPr>
              <a:t>)</a:t>
            </a:r>
            <a:endParaRPr lang="uk-UA" dirty="0" smtClean="0">
              <a:effectLst/>
              <a:latin typeface="Times New Roman" pitchFamily="18" charset="0"/>
              <a:cs typeface="Times New Roman" pitchFamily="18" charset="0"/>
            </a:endParaRPr>
          </a:p>
          <a:p>
            <a:r>
              <a:rPr lang="uk-UA" b="1" dirty="0">
                <a:latin typeface="Times New Roman" pitchFamily="18" charset="0"/>
                <a:cs typeface="Times New Roman" pitchFamily="18" charset="0"/>
              </a:rPr>
              <a:t>Симптоми, пов’язані із зниженим серцевим викидом</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1.     </a:t>
            </a:r>
            <a:r>
              <a:rPr lang="uk-UA" dirty="0" err="1">
                <a:latin typeface="Times New Roman" pitchFamily="18" charset="0"/>
                <a:cs typeface="Times New Roman" pitchFamily="18" charset="0"/>
              </a:rPr>
              <a:t>Підвищувана</a:t>
            </a:r>
            <a:r>
              <a:rPr lang="uk-UA" dirty="0">
                <a:latin typeface="Times New Roman" pitchFamily="18" charset="0"/>
                <a:cs typeface="Times New Roman" pitchFamily="18" charset="0"/>
              </a:rPr>
              <a:t> втомлюваність</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2.     Запаморочення, напади </a:t>
            </a:r>
            <a:r>
              <a:rPr lang="uk-UA" dirty="0" err="1">
                <a:latin typeface="Times New Roman" pitchFamily="18" charset="0"/>
                <a:cs typeface="Times New Roman" pitchFamily="18" charset="0"/>
              </a:rPr>
              <a:t>гемодинамічної</a:t>
            </a:r>
            <a:r>
              <a:rPr lang="uk-UA" dirty="0">
                <a:latin typeface="Times New Roman" pitchFamily="18" charset="0"/>
                <a:cs typeface="Times New Roman" pitchFamily="18" charset="0"/>
              </a:rPr>
              <a:t> стенокардії</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3.     Низький систолічний артеріальний тиск</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4.     Малий, повільний пульс</a:t>
            </a:r>
            <a:endParaRPr lang="uk-UA" dirty="0" smtClean="0">
              <a:effectLst/>
              <a:latin typeface="Times New Roman" pitchFamily="18" charset="0"/>
              <a:cs typeface="Times New Roman" pitchFamily="18" charset="0"/>
            </a:endParaRPr>
          </a:p>
          <a:p>
            <a:r>
              <a:rPr lang="uk-UA" b="1" dirty="0">
                <a:latin typeface="Times New Roman" pitchFamily="18" charset="0"/>
                <a:cs typeface="Times New Roman" pitchFamily="18" charset="0"/>
              </a:rPr>
              <a:t>Механізми компенсації при аортальному стенозі: </a:t>
            </a:r>
            <a:r>
              <a:rPr lang="uk-UA" dirty="0">
                <a:latin typeface="Times New Roman" pitchFamily="18" charset="0"/>
                <a:cs typeface="Times New Roman" pitchFamily="18" charset="0"/>
              </a:rPr>
              <a:t>подовження систоли лівого шлуночка, зростання тиску в його порожнині, виражена його гіпертрофія.</a:t>
            </a:r>
            <a:endParaRPr lang="uk-UA"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2937455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7704856" cy="5632311"/>
          </a:xfrm>
          <a:prstGeom prst="rect">
            <a:avLst/>
          </a:prstGeom>
        </p:spPr>
        <p:txBody>
          <a:bodyPr wrap="square">
            <a:spAutoFit/>
          </a:bodyPr>
          <a:lstStyle/>
          <a:p>
            <a:pPr algn="just"/>
            <a:r>
              <a:rPr lang="uk-UA" b="1" dirty="0" smtClean="0">
                <a:latin typeface="Times New Roman" pitchFamily="18" charset="0"/>
                <a:cs typeface="Times New Roman" pitchFamily="18" charset="0"/>
              </a:rPr>
              <a:t>Стадії аортального стенозу:</a:t>
            </a:r>
          </a:p>
          <a:p>
            <a:pPr algn="just"/>
            <a:endParaRPr lang="uk-UA" dirty="0" smtClean="0">
              <a:effectLst/>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I </a:t>
            </a:r>
            <a:r>
              <a:rPr lang="uk-UA" b="1" dirty="0" smtClean="0">
                <a:latin typeface="Times New Roman" pitchFamily="18" charset="0"/>
                <a:cs typeface="Times New Roman" pitchFamily="18" charset="0"/>
              </a:rPr>
              <a:t>стадія – повної компенсації. </a:t>
            </a:r>
            <a:r>
              <a:rPr lang="uk-UA" dirty="0" smtClean="0">
                <a:latin typeface="Times New Roman" pitchFamily="18" charset="0"/>
                <a:cs typeface="Times New Roman" pitchFamily="18" charset="0"/>
              </a:rPr>
              <a:t>Скарги відсутні, вада проявляється лише при аускультації, при </a:t>
            </a:r>
            <a:r>
              <a:rPr lang="uk-UA" dirty="0" err="1" smtClean="0">
                <a:latin typeface="Times New Roman" pitchFamily="18" charset="0"/>
                <a:cs typeface="Times New Roman" pitchFamily="18" charset="0"/>
              </a:rPr>
              <a:t>ехоКГ</a:t>
            </a:r>
            <a:r>
              <a:rPr lang="uk-UA" dirty="0" smtClean="0">
                <a:latin typeface="Times New Roman" pitchFamily="18" charset="0"/>
                <a:cs typeface="Times New Roman" pitchFamily="18" charset="0"/>
              </a:rPr>
              <a:t> – визначається невеликий градієнт систолічного тиску на аортальному клапані в межах 26-30 мм </a:t>
            </a:r>
            <a:r>
              <a:rPr lang="uk-UA" dirty="0" err="1" smtClean="0">
                <a:latin typeface="Times New Roman" pitchFamily="18" charset="0"/>
                <a:cs typeface="Times New Roman" pitchFamily="18" charset="0"/>
              </a:rPr>
              <a:t>рт</a:t>
            </a:r>
            <a:r>
              <a:rPr lang="uk-UA" dirty="0" smtClean="0">
                <a:latin typeface="Times New Roman" pitchFamily="18" charset="0"/>
                <a:cs typeface="Times New Roman" pitchFamily="18" charset="0"/>
              </a:rPr>
              <a:t>. ст. Хірургічне лікування не показане.</a:t>
            </a:r>
            <a:endParaRPr lang="uk-UA" dirty="0" smtClean="0">
              <a:effectLst/>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II </a:t>
            </a:r>
            <a:r>
              <a:rPr lang="uk-UA" b="1" dirty="0" smtClean="0">
                <a:latin typeface="Times New Roman" pitchFamily="18" charset="0"/>
                <a:cs typeface="Times New Roman" pitchFamily="18" charset="0"/>
              </a:rPr>
              <a:t>стадія – прихованої серцевої недостатності</a:t>
            </a:r>
            <a:r>
              <a:rPr lang="uk-UA" dirty="0" smtClean="0">
                <a:latin typeface="Times New Roman" pitchFamily="18" charset="0"/>
                <a:cs typeface="Times New Roman" pitchFamily="18" charset="0"/>
              </a:rPr>
              <a:t>. Хворі скаржаться на підвищену втомлюваність, задишку при фізичному навантаженні, запаморочення. Поряд із </a:t>
            </a:r>
            <a:r>
              <a:rPr lang="uk-UA" dirty="0" err="1" smtClean="0">
                <a:latin typeface="Times New Roman" pitchFamily="18" charset="0"/>
                <a:cs typeface="Times New Roman" pitchFamily="18" charset="0"/>
              </a:rPr>
              <a:t>аускультативними</a:t>
            </a:r>
            <a:r>
              <a:rPr lang="uk-UA" dirty="0" smtClean="0">
                <a:latin typeface="Times New Roman" pitchFamily="18" charset="0"/>
                <a:cs typeface="Times New Roman" pitchFamily="18" charset="0"/>
              </a:rPr>
              <a:t> ознаками</a:t>
            </a:r>
            <a:endParaRPr lang="uk-UA" dirty="0" smtClean="0">
              <a:effectLst/>
              <a:latin typeface="Times New Roman" pitchFamily="18" charset="0"/>
              <a:cs typeface="Times New Roman" pitchFamily="18" charset="0"/>
            </a:endParaRPr>
          </a:p>
          <a:p>
            <a:pPr algn="just"/>
            <a:r>
              <a:rPr lang="uk-UA" dirty="0" smtClean="0">
                <a:latin typeface="Times New Roman" pitchFamily="18" charset="0"/>
                <a:cs typeface="Times New Roman" pitchFamily="18" charset="0"/>
              </a:rPr>
              <a:t>спостерігаються рентгенологічні та ЕКГ- ознаки гіпертрофії лівого шлуночка. При </a:t>
            </a:r>
            <a:r>
              <a:rPr lang="uk-UA" dirty="0" err="1" smtClean="0">
                <a:latin typeface="Times New Roman" pitchFamily="18" charset="0"/>
                <a:cs typeface="Times New Roman" pitchFamily="18" charset="0"/>
              </a:rPr>
              <a:t>ехоКГ</a:t>
            </a:r>
            <a:r>
              <a:rPr lang="uk-UA" dirty="0" smtClean="0">
                <a:latin typeface="Times New Roman" pitchFamily="18" charset="0"/>
                <a:cs typeface="Times New Roman" pitchFamily="18" charset="0"/>
              </a:rPr>
              <a:t> – помірний градієнт систолічного тиску на аортальному клапані (до 50 мм </a:t>
            </a:r>
            <a:r>
              <a:rPr lang="uk-UA" dirty="0" err="1" smtClean="0">
                <a:latin typeface="Times New Roman" pitchFamily="18" charset="0"/>
                <a:cs typeface="Times New Roman" pitchFamily="18" charset="0"/>
              </a:rPr>
              <a:t>рт</a:t>
            </a:r>
            <a:r>
              <a:rPr lang="uk-UA" dirty="0" smtClean="0">
                <a:latin typeface="Times New Roman" pitchFamily="18" charset="0"/>
                <a:cs typeface="Times New Roman" pitchFamily="18" charset="0"/>
              </a:rPr>
              <a:t>. ст.). Показане хірургічне лікування.</a:t>
            </a:r>
            <a:endParaRPr lang="uk-UA" dirty="0" smtClean="0">
              <a:effectLst/>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III </a:t>
            </a:r>
            <a:r>
              <a:rPr lang="uk-UA" b="1" dirty="0" smtClean="0">
                <a:latin typeface="Times New Roman" pitchFamily="18" charset="0"/>
                <a:cs typeface="Times New Roman" pitchFamily="18" charset="0"/>
              </a:rPr>
              <a:t>стадія – відносної коронарної недостатності. </a:t>
            </a:r>
            <a:r>
              <a:rPr lang="uk-UA" dirty="0" smtClean="0">
                <a:latin typeface="Times New Roman" pitchFamily="18" charset="0"/>
                <a:cs typeface="Times New Roman" pitchFamily="18" charset="0"/>
              </a:rPr>
              <a:t>Скарги на біль </a:t>
            </a:r>
            <a:r>
              <a:rPr lang="uk-UA" dirty="0" err="1" smtClean="0">
                <a:latin typeface="Times New Roman" pitchFamily="18" charset="0"/>
                <a:cs typeface="Times New Roman" pitchFamily="18" charset="0"/>
              </a:rPr>
              <a:t>стенокардитичного</a:t>
            </a:r>
            <a:r>
              <a:rPr lang="uk-UA" dirty="0" smtClean="0">
                <a:latin typeface="Times New Roman" pitchFamily="18" charset="0"/>
                <a:cs typeface="Times New Roman" pitchFamily="18" charset="0"/>
              </a:rPr>
              <a:t> характеру, прогресуючу задишку. Можуть виникати запаморочення та втрата свідомості при фізичному навантаженні. Спостерігається суттєве збільшення розмірів серця, переважно за рахунок лівого шлуночка. На ЕКГ – виражені ознаки гіпертрофії лівого шлуночка, гіпоксії міокарда, пов'язані з відносною недостатністю коронарного кровообігу гіпертрофованого серцевого м'яза. При </a:t>
            </a:r>
            <a:r>
              <a:rPr lang="uk-UA" dirty="0" err="1" smtClean="0">
                <a:latin typeface="Times New Roman" pitchFamily="18" charset="0"/>
                <a:cs typeface="Times New Roman" pitchFamily="18" charset="0"/>
              </a:rPr>
              <a:t>ехоКГ</a:t>
            </a:r>
            <a:r>
              <a:rPr lang="uk-UA" dirty="0" smtClean="0">
                <a:latin typeface="Times New Roman" pitchFamily="18" charset="0"/>
                <a:cs typeface="Times New Roman" pitchFamily="18" charset="0"/>
              </a:rPr>
              <a:t> – градієнт систолічного тиску вищий за 50 мм </a:t>
            </a:r>
            <a:r>
              <a:rPr lang="uk-UA" dirty="0" err="1" smtClean="0">
                <a:latin typeface="Times New Roman" pitchFamily="18" charset="0"/>
                <a:cs typeface="Times New Roman" pitchFamily="18" charset="0"/>
              </a:rPr>
              <a:t>рт</a:t>
            </a:r>
            <a:r>
              <a:rPr lang="uk-UA" dirty="0" smtClean="0">
                <a:latin typeface="Times New Roman" pitchFamily="18" charset="0"/>
                <a:cs typeface="Times New Roman" pitchFamily="18" charset="0"/>
              </a:rPr>
              <a:t>. ст. Показане хірургічне лікування.</a:t>
            </a:r>
            <a:endParaRPr lang="uk-UA"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3040063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4708" y="620688"/>
            <a:ext cx="7920880" cy="5355312"/>
          </a:xfrm>
          <a:prstGeom prst="rect">
            <a:avLst/>
          </a:prstGeom>
        </p:spPr>
        <p:txBody>
          <a:bodyPr wrap="square">
            <a:spAutoFit/>
          </a:bodyPr>
          <a:lstStyle/>
          <a:p>
            <a:pPr algn="just"/>
            <a:r>
              <a:rPr lang="en-US" b="1" dirty="0" smtClean="0">
                <a:latin typeface="Times New Roman" pitchFamily="18" charset="0"/>
                <a:cs typeface="Times New Roman" pitchFamily="18" charset="0"/>
              </a:rPr>
              <a:t>IV </a:t>
            </a:r>
            <a:r>
              <a:rPr lang="uk-UA" b="1" dirty="0">
                <a:latin typeface="Times New Roman" pitchFamily="18" charset="0"/>
                <a:cs typeface="Times New Roman" pitchFamily="18" charset="0"/>
              </a:rPr>
              <a:t>стадія – вираженої </a:t>
            </a:r>
            <a:r>
              <a:rPr lang="uk-UA" b="1" dirty="0" err="1">
                <a:latin typeface="Times New Roman" pitchFamily="18" charset="0"/>
                <a:cs typeface="Times New Roman" pitchFamily="18" charset="0"/>
              </a:rPr>
              <a:t>лівошлуночкової</a:t>
            </a:r>
            <a:r>
              <a:rPr lang="uk-UA" b="1" dirty="0">
                <a:latin typeface="Times New Roman" pitchFamily="18" charset="0"/>
                <a:cs typeface="Times New Roman" pitchFamily="18" charset="0"/>
              </a:rPr>
              <a:t> недостатності. </a:t>
            </a:r>
            <a:r>
              <a:rPr lang="uk-UA" dirty="0">
                <a:latin typeface="Times New Roman" pitchFamily="18" charset="0"/>
                <a:cs typeface="Times New Roman" pitchFamily="18" charset="0"/>
              </a:rPr>
              <a:t>Характеризується подальшим прогресуванням тих же скарг. Можуть виникати запаморочення та втрата свідомості при фізичному навантаженні. Періодично виникають напади пароксизмальної задишки вночі, серцевої астми, з'являється набряк легень, збільшення печінки. При рентгенологічному дослідженні – збільшення не тільки лівого шлуночка, але й інших відділів серця, а також застійні явища в легенях. За даними ЕКГ відзначаються важкі порушення коронарного кровообігу, часто фібриляція передсердь. При </a:t>
            </a:r>
            <a:r>
              <a:rPr lang="uk-UA" dirty="0" err="1">
                <a:latin typeface="Times New Roman" pitchFamily="18" charset="0"/>
                <a:cs typeface="Times New Roman" pitchFamily="18" charset="0"/>
              </a:rPr>
              <a:t>ехоКГ</a:t>
            </a:r>
            <a:r>
              <a:rPr lang="uk-UA" dirty="0">
                <a:latin typeface="Times New Roman" pitchFamily="18" charset="0"/>
                <a:cs typeface="Times New Roman" pitchFamily="18" charset="0"/>
              </a:rPr>
              <a:t> на фоні значного погіршення показників скоротливої функції лівого шлуночка – визначається значний градієнт систолічного тиску на аортальному клапані, часто </a:t>
            </a:r>
            <a:r>
              <a:rPr lang="uk-UA" dirty="0" err="1">
                <a:latin typeface="Times New Roman" pitchFamily="18" charset="0"/>
                <a:cs typeface="Times New Roman" pitchFamily="18" charset="0"/>
              </a:rPr>
              <a:t>кальциноз</a:t>
            </a:r>
            <a:r>
              <a:rPr lang="uk-UA" dirty="0">
                <a:latin typeface="Times New Roman" pitchFamily="18" charset="0"/>
                <a:cs typeface="Times New Roman" pitchFamily="18" charset="0"/>
              </a:rPr>
              <a:t> клапана. Ліжковий режим та медикаментозна терапія у частини хворих можуть сприяти тимчасовому поліпшенню стану окремих хворих. Хірургічне лікування у більшості випадків неможливе, питання</a:t>
            </a:r>
            <a:endParaRPr lang="uk-UA" dirty="0" smtClean="0">
              <a:effectLst/>
              <a:latin typeface="Times New Roman" pitchFamily="18" charset="0"/>
              <a:cs typeface="Times New Roman" pitchFamily="18" charset="0"/>
            </a:endParaRPr>
          </a:p>
          <a:p>
            <a:pPr algn="just"/>
            <a:r>
              <a:rPr lang="uk-UA" dirty="0">
                <a:latin typeface="Times New Roman" pitchFamily="18" charset="0"/>
                <a:cs typeface="Times New Roman" pitchFamily="18" charset="0"/>
              </a:rPr>
              <a:t>вирішується індивідуально, з урахуванням ефективності передопераційної медикаментозної терапії.</a:t>
            </a:r>
            <a:endParaRPr lang="uk-UA" dirty="0" smtClean="0">
              <a:effectLst/>
              <a:latin typeface="Times New Roman" pitchFamily="18" charset="0"/>
              <a:cs typeface="Times New Roman" pitchFamily="18" charset="0"/>
            </a:endParaRPr>
          </a:p>
          <a:p>
            <a:pPr algn="just"/>
            <a:r>
              <a:rPr lang="en-US" b="1" dirty="0">
                <a:latin typeface="Times New Roman" pitchFamily="18" charset="0"/>
                <a:cs typeface="Times New Roman" pitchFamily="18" charset="0"/>
              </a:rPr>
              <a:t>V </a:t>
            </a:r>
            <a:r>
              <a:rPr lang="uk-UA" b="1" dirty="0">
                <a:latin typeface="Times New Roman" pitchFamily="18" charset="0"/>
                <a:cs typeface="Times New Roman" pitchFamily="18" charset="0"/>
              </a:rPr>
              <a:t>стадія – термінальна. </a:t>
            </a:r>
            <a:r>
              <a:rPr lang="uk-UA" dirty="0">
                <a:latin typeface="Times New Roman" pitchFamily="18" charset="0"/>
                <a:cs typeface="Times New Roman" pitchFamily="18" charset="0"/>
              </a:rPr>
              <a:t>Характеризується прогресуючою недостатністю лівого та правого шлуночків. Різко виражені всі суб'єктивні та об'єктивні ознаки вади. Загальний клінічний стан дуже важкий, лікування не ефективне. Хірургічне втручання не проводиться.</a:t>
            </a:r>
            <a:r>
              <a:rPr lang="uk-UA" b="1" dirty="0">
                <a:latin typeface="Times New Roman" pitchFamily="18" charset="0"/>
                <a:cs typeface="Times New Roman" pitchFamily="18" charset="0"/>
              </a:rPr>
              <a:t> </a:t>
            </a:r>
            <a:endParaRPr lang="uk-UA"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1169198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16632"/>
            <a:ext cx="7776864" cy="6494085"/>
          </a:xfrm>
          <a:prstGeom prst="rect">
            <a:avLst/>
          </a:prstGeom>
        </p:spPr>
        <p:txBody>
          <a:bodyPr wrap="square">
            <a:spAutoFit/>
          </a:bodyPr>
          <a:lstStyle/>
          <a:p>
            <a:pPr algn="just"/>
            <a:r>
              <a:rPr lang="ru-RU" sz="1600" dirty="0" smtClean="0">
                <a:latin typeface="Times New Roman" pitchFamily="18" charset="0"/>
                <a:cs typeface="Times New Roman" pitchFamily="18" charset="0"/>
              </a:rPr>
              <a:t>На </a:t>
            </a:r>
            <a:r>
              <a:rPr lang="ru-RU" sz="1600" b="1" dirty="0" smtClean="0">
                <a:latin typeface="Times New Roman" pitchFamily="18" charset="0"/>
                <a:cs typeface="Times New Roman" pitchFamily="18" charset="0"/>
              </a:rPr>
              <a:t>ЕКГ</a:t>
            </a:r>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прогресуванні</a:t>
            </a:r>
            <a:r>
              <a:rPr lang="ru-RU" sz="1600" dirty="0" smtClean="0">
                <a:latin typeface="Times New Roman" pitchFamily="18" charset="0"/>
                <a:cs typeface="Times New Roman" pitchFamily="18" charset="0"/>
              </a:rPr>
              <a:t> вади </a:t>
            </a:r>
            <a:r>
              <a:rPr lang="ru-RU" sz="1600" dirty="0" err="1" smtClean="0">
                <a:latin typeface="Times New Roman" pitchFamily="18" charset="0"/>
                <a:cs typeface="Times New Roman" pitchFamily="18" charset="0"/>
              </a:rPr>
              <a:t>визначаються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ознаки</a:t>
            </a:r>
            <a:r>
              <a:rPr lang="ru-RU" sz="1600" dirty="0" smtClean="0">
                <a:latin typeface="Times New Roman" pitchFamily="18" charset="0"/>
                <a:cs typeface="Times New Roman" pitchFamily="18" charset="0"/>
              </a:rPr>
              <a:t> ГЛШ у </a:t>
            </a:r>
            <a:r>
              <a:rPr lang="ru-RU" sz="1600" dirty="0" err="1" smtClean="0">
                <a:latin typeface="Times New Roman" pitchFamily="18" charset="0"/>
                <a:cs typeface="Times New Roman" pitchFamily="18" charset="0"/>
              </a:rPr>
              <a:t>вигляді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збільшеної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амплітуди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зубців</a:t>
            </a:r>
            <a:r>
              <a:rPr lang="ru-RU" sz="1600" dirty="0" smtClean="0">
                <a:latin typeface="Times New Roman" pitchFamily="18" charset="0"/>
                <a:cs typeface="Times New Roman" pitchFamily="18" charset="0"/>
              </a:rPr>
              <a:t> комплексу </a:t>
            </a:r>
            <a:r>
              <a:rPr lang="en-US" sz="1600" dirty="0" smtClean="0">
                <a:latin typeface="Times New Roman" pitchFamily="18" charset="0"/>
                <a:cs typeface="Times New Roman" pitchFamily="18" charset="0"/>
              </a:rPr>
              <a:t>QRS </a:t>
            </a:r>
            <a:r>
              <a:rPr lang="ru-RU" sz="1600" dirty="0" smtClean="0">
                <a:latin typeface="Times New Roman" pitchFamily="18" charset="0"/>
                <a:cs typeface="Times New Roman" pitchFamily="18" charset="0"/>
              </a:rPr>
              <a:t>у </a:t>
            </a:r>
            <a:r>
              <a:rPr lang="ru-RU" sz="1600" dirty="0" err="1" smtClean="0">
                <a:latin typeface="Times New Roman" pitchFamily="18" charset="0"/>
                <a:cs typeface="Times New Roman" pitchFamily="18" charset="0"/>
              </a:rPr>
              <a:t>відповідних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відведеннях</a:t>
            </a:r>
            <a:r>
              <a:rPr lang="ru-RU" sz="1600" dirty="0" smtClean="0">
                <a:latin typeface="Times New Roman" pitchFamily="18" charset="0"/>
                <a:cs typeface="Times New Roman" pitchFamily="18" charset="0"/>
              </a:rPr>
              <a:t>, часто у </a:t>
            </a:r>
            <a:r>
              <a:rPr lang="ru-RU" sz="1600" dirty="0" err="1" smtClean="0">
                <a:latin typeface="Times New Roman" pitchFamily="18" charset="0"/>
                <a:cs typeface="Times New Roman" pitchFamily="18" charset="0"/>
              </a:rPr>
              <a:t>поєднанні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зміненою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кінцевою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частиною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шлуночкового</a:t>
            </a:r>
            <a:r>
              <a:rPr lang="ru-RU" sz="1600" dirty="0" smtClean="0">
                <a:latin typeface="Times New Roman" pitchFamily="18" charset="0"/>
                <a:cs typeface="Times New Roman" pitchFamily="18" charset="0"/>
              </a:rPr>
              <a:t> комплексу. </a:t>
            </a:r>
          </a:p>
          <a:p>
            <a:pPr algn="just"/>
            <a:r>
              <a:rPr lang="ru-RU" sz="1600" dirty="0" smtClean="0">
                <a:latin typeface="Times New Roman" pitchFamily="18" charset="0"/>
                <a:cs typeface="Times New Roman" pitchFamily="18" charset="0"/>
              </a:rPr>
              <a:t>На </a:t>
            </a:r>
            <a:r>
              <a:rPr lang="ru-RU" sz="1600" dirty="0" err="1" smtClean="0">
                <a:latin typeface="Times New Roman" pitchFamily="18" charset="0"/>
                <a:cs typeface="Times New Roman" pitchFamily="18" charset="0"/>
              </a:rPr>
              <a:t>пізній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стадії</a:t>
            </a:r>
            <a:r>
              <a:rPr lang="ru-RU" sz="1600" dirty="0" smtClean="0">
                <a:latin typeface="Times New Roman" pitchFamily="18" charset="0"/>
                <a:cs typeface="Times New Roman" pitchFamily="18" charset="0"/>
              </a:rPr>
              <a:t> вади </a:t>
            </a:r>
            <a:r>
              <a:rPr lang="ru-RU" sz="1600" dirty="0" err="1" smtClean="0">
                <a:latin typeface="Times New Roman" pitchFamily="18" charset="0"/>
                <a:cs typeface="Times New Roman" pitchFamily="18" charset="0"/>
              </a:rPr>
              <a:t>визначаються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високі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розщеплені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зубці</a:t>
            </a:r>
            <a:r>
              <a:rPr lang="ru-RU" sz="1600" dirty="0" smtClean="0">
                <a:latin typeface="Times New Roman" pitchFamily="18" charset="0"/>
                <a:cs typeface="Times New Roman" pitchFamily="18" charset="0"/>
              </a:rPr>
              <a:t> РІ і РІІ та </a:t>
            </a:r>
            <a:r>
              <a:rPr lang="ru-RU" sz="1600" dirty="0" err="1" smtClean="0">
                <a:latin typeface="Times New Roman" pitchFamily="18" charset="0"/>
                <a:cs typeface="Times New Roman" pitchFamily="18" charset="0"/>
              </a:rPr>
              <a:t>низькі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зубці</a:t>
            </a:r>
            <a:r>
              <a:rPr lang="ru-RU" sz="1600" dirty="0" smtClean="0">
                <a:latin typeface="Times New Roman" pitchFamily="18" charset="0"/>
                <a:cs typeface="Times New Roman" pitchFamily="18" charset="0"/>
              </a:rPr>
              <a:t> РІІІ. </a:t>
            </a:r>
            <a:r>
              <a:rPr lang="ru-RU" sz="1600" dirty="0" err="1" smtClean="0">
                <a:latin typeface="Times New Roman" pitchFamily="18" charset="0"/>
                <a:cs typeface="Times New Roman" pitchFamily="18" charset="0"/>
              </a:rPr>
              <a:t>Нерідко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реєструються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різного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ступеня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порушення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передсердно-шлуночкової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провідності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подовження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інтервалу</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P–Q </a:t>
            </a:r>
            <a:r>
              <a:rPr lang="ru-RU" sz="1600" dirty="0" smtClean="0">
                <a:latin typeface="Times New Roman" pitchFamily="18" charset="0"/>
                <a:cs typeface="Times New Roman" pitchFamily="18" charset="0"/>
              </a:rPr>
              <a:t>до </a:t>
            </a:r>
            <a:r>
              <a:rPr lang="ru-RU" sz="1600" dirty="0" err="1" smtClean="0">
                <a:latin typeface="Times New Roman" pitchFamily="18" charset="0"/>
                <a:cs typeface="Times New Roman" pitchFamily="18" charset="0"/>
              </a:rPr>
              <a:t>повної</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AV-</a:t>
            </a:r>
            <a:r>
              <a:rPr lang="ru-RU" sz="1600" dirty="0" err="1" smtClean="0">
                <a:latin typeface="Times New Roman" pitchFamily="18" charset="0"/>
                <a:cs typeface="Times New Roman" pitchFamily="18" charset="0"/>
              </a:rPr>
              <a:t>блокади</a:t>
            </a:r>
            <a:r>
              <a:rPr lang="ru-RU" sz="1600" dirty="0" smtClean="0">
                <a:latin typeface="Times New Roman" pitchFamily="18" charset="0"/>
                <a:cs typeface="Times New Roman" pitchFamily="18" charset="0"/>
              </a:rPr>
              <a:t>.</a:t>
            </a:r>
          </a:p>
          <a:p>
            <a:pPr algn="just"/>
            <a:endParaRPr lang="ru-RU" sz="1600" dirty="0" smtClean="0">
              <a:latin typeface="Times New Roman" pitchFamily="18" charset="0"/>
              <a:cs typeface="Times New Roman" pitchFamily="18" charset="0"/>
            </a:endParaRPr>
          </a:p>
          <a:p>
            <a:pPr algn="just"/>
            <a:r>
              <a:rPr lang="ru-RU" sz="1600" b="1" dirty="0" err="1" smtClean="0">
                <a:latin typeface="Times New Roman" pitchFamily="18" charset="0"/>
                <a:cs typeface="Times New Roman" pitchFamily="18" charset="0"/>
              </a:rPr>
              <a:t>Рентгенологічне</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дослідження</a:t>
            </a:r>
            <a:r>
              <a:rPr lang="ru-RU" sz="1600" b="1" dirty="0" smtClean="0">
                <a:latin typeface="Times New Roman" pitchFamily="18" charset="0"/>
                <a:cs typeface="Times New Roman" pitchFamily="18" charset="0"/>
              </a:rPr>
              <a:t> </a:t>
            </a:r>
          </a:p>
          <a:p>
            <a:pPr algn="just"/>
            <a:r>
              <a:rPr lang="ru-RU" sz="1600" dirty="0" smtClean="0">
                <a:latin typeface="Times New Roman" pitchFamily="18" charset="0"/>
                <a:cs typeface="Times New Roman" pitchFamily="18" charset="0"/>
              </a:rPr>
              <a:t>на </a:t>
            </a:r>
            <a:r>
              <a:rPr lang="ru-RU" sz="1600" dirty="0" err="1" smtClean="0">
                <a:latin typeface="Times New Roman" pitchFamily="18" charset="0"/>
                <a:cs typeface="Times New Roman" pitchFamily="18" charset="0"/>
              </a:rPr>
              <a:t>ранніх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етапах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виявляється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помірне</a:t>
            </a:r>
            <a:r>
              <a:rPr lang="ru-RU" sz="1600" dirty="0" smtClean="0">
                <a:latin typeface="Times New Roman" pitchFamily="18" charset="0"/>
                <a:cs typeface="Times New Roman" pitchFamily="18" charset="0"/>
              </a:rPr>
              <a:t> розширення </a:t>
            </a:r>
            <a:r>
              <a:rPr lang="ru-RU" sz="1600" dirty="0" err="1" smtClean="0">
                <a:latin typeface="Times New Roman" pitchFamily="18" charset="0"/>
                <a:cs typeface="Times New Roman" pitchFamily="18" charset="0"/>
              </a:rPr>
              <a:t>серця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вліво</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подовження</a:t>
            </a:r>
            <a:r>
              <a:rPr lang="ru-RU" sz="1600" dirty="0" smtClean="0">
                <a:latin typeface="Times New Roman" pitchFamily="18" charset="0"/>
                <a:cs typeface="Times New Roman" pitchFamily="18" charset="0"/>
              </a:rPr>
              <a:t> дуги ЛШ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заокругленням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верхівки</a:t>
            </a:r>
            <a:r>
              <a:rPr lang="ru-RU" sz="1600" dirty="0" smtClean="0">
                <a:latin typeface="Times New Roman" pitchFamily="18" charset="0"/>
                <a:cs typeface="Times New Roman" pitchFamily="18" charset="0"/>
              </a:rPr>
              <a:t>. </a:t>
            </a:r>
          </a:p>
          <a:p>
            <a:pPr algn="just"/>
            <a:r>
              <a:rPr lang="ru-RU" sz="1600" dirty="0" smtClean="0">
                <a:latin typeface="Times New Roman" pitchFamily="18" charset="0"/>
                <a:cs typeface="Times New Roman" pitchFamily="18" charset="0"/>
              </a:rPr>
              <a:t>При </a:t>
            </a:r>
            <a:r>
              <a:rPr lang="ru-RU" sz="1600" dirty="0" err="1" smtClean="0">
                <a:latin typeface="Times New Roman" pitchFamily="18" charset="0"/>
                <a:cs typeface="Times New Roman" pitchFamily="18" charset="0"/>
              </a:rPr>
              <a:t>тривалому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перебігу</a:t>
            </a:r>
            <a:r>
              <a:rPr lang="ru-RU" sz="1600" dirty="0" smtClean="0">
                <a:latin typeface="Times New Roman" pitchFamily="18" charset="0"/>
                <a:cs typeface="Times New Roman" pitchFamily="18" charset="0"/>
              </a:rPr>
              <a:t> вади і </a:t>
            </a:r>
            <a:r>
              <a:rPr lang="ru-RU" sz="1600" dirty="0" err="1" smtClean="0">
                <a:latin typeface="Times New Roman" pitchFamily="18" charset="0"/>
                <a:cs typeface="Times New Roman" pitchFamily="18" charset="0"/>
              </a:rPr>
              <a:t>вираженому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стенозі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серце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типову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аортальну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конфігурацію</a:t>
            </a:r>
            <a:r>
              <a:rPr lang="ru-RU" sz="1600" dirty="0" smtClean="0">
                <a:latin typeface="Times New Roman" pitchFamily="18" charset="0"/>
                <a:cs typeface="Times New Roman" pitchFamily="18" charset="0"/>
              </a:rPr>
              <a:t>. </a:t>
            </a:r>
          </a:p>
          <a:p>
            <a:pPr algn="just"/>
            <a:r>
              <a:rPr lang="ru-RU" sz="1600" dirty="0" smtClean="0">
                <a:latin typeface="Times New Roman" pitchFamily="18" charset="0"/>
                <a:cs typeface="Times New Roman" pitchFamily="18" charset="0"/>
              </a:rPr>
              <a:t>При </a:t>
            </a:r>
            <a:r>
              <a:rPr lang="ru-RU" sz="1600" dirty="0" err="1" smtClean="0">
                <a:latin typeface="Times New Roman" pitchFamily="18" charset="0"/>
                <a:cs typeface="Times New Roman" pitchFamily="18" charset="0"/>
              </a:rPr>
              <a:t>розвитку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відносної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недостатності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мітрального</a:t>
            </a:r>
            <a:r>
              <a:rPr lang="ru-RU" sz="1600" dirty="0" smtClean="0">
                <a:latin typeface="Times New Roman" pitchFamily="18" charset="0"/>
                <a:cs typeface="Times New Roman" pitchFamily="18" charset="0"/>
              </a:rPr>
              <a:t> клапана </a:t>
            </a:r>
            <a:r>
              <a:rPr lang="ru-RU" sz="1600" dirty="0" err="1" smtClean="0">
                <a:latin typeface="Times New Roman" pitchFamily="18" charset="0"/>
                <a:cs typeface="Times New Roman" pitchFamily="18" charset="0"/>
              </a:rPr>
              <a:t>визначається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збільшення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розмірів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лівого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передсердя</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поява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рентгенологічних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ознак</a:t>
            </a:r>
            <a:r>
              <a:rPr lang="ru-RU" sz="1600" dirty="0" smtClean="0">
                <a:latin typeface="Times New Roman" pitchFamily="18" charset="0"/>
                <a:cs typeface="Times New Roman" pitchFamily="18" charset="0"/>
              </a:rPr>
              <a:t> застою в малому </a:t>
            </a:r>
            <a:r>
              <a:rPr lang="ru-RU" sz="1600" dirty="0" err="1" smtClean="0">
                <a:latin typeface="Times New Roman" pitchFamily="18" charset="0"/>
                <a:cs typeface="Times New Roman" pitchFamily="18" charset="0"/>
              </a:rPr>
              <a:t>колі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кровообігу</a:t>
            </a:r>
            <a:r>
              <a:rPr lang="ru-RU" sz="1600" dirty="0" smtClean="0">
                <a:latin typeface="Times New Roman" pitchFamily="18" charset="0"/>
                <a:cs typeface="Times New Roman" pitchFamily="18" charset="0"/>
              </a:rPr>
              <a:t>.</a:t>
            </a:r>
          </a:p>
          <a:p>
            <a:pPr algn="just"/>
            <a:endParaRPr lang="ru-RU" sz="1600" dirty="0" smtClean="0">
              <a:latin typeface="Times New Roman" pitchFamily="18" charset="0"/>
              <a:cs typeface="Times New Roman" pitchFamily="18" charset="0"/>
            </a:endParaRPr>
          </a:p>
          <a:p>
            <a:pPr algn="just"/>
            <a:r>
              <a:rPr lang="ru-RU" sz="1600" b="1" dirty="0" err="1" smtClean="0">
                <a:latin typeface="Times New Roman" pitchFamily="18" charset="0"/>
                <a:cs typeface="Times New Roman" pitchFamily="18" charset="0"/>
              </a:rPr>
              <a:t>ЕхоКГ</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основне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діагностичне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значення</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її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допомогою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верифікують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ваду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оцінюють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ступінь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кальцинації</a:t>
            </a:r>
            <a:r>
              <a:rPr lang="ru-RU" sz="1600" dirty="0" smtClean="0">
                <a:latin typeface="Times New Roman" pitchFamily="18" charset="0"/>
                <a:cs typeface="Times New Roman" pitchFamily="18" charset="0"/>
              </a:rPr>
              <a:t> клапана, </a:t>
            </a:r>
            <a:r>
              <a:rPr lang="ru-RU" sz="1600" dirty="0" err="1" smtClean="0">
                <a:latin typeface="Times New Roman" pitchFamily="18" charset="0"/>
                <a:cs typeface="Times New Roman" pitchFamily="18" charset="0"/>
              </a:rPr>
              <a:t>гіпертрофії</a:t>
            </a:r>
            <a:r>
              <a:rPr lang="ru-RU" sz="1600" dirty="0" smtClean="0">
                <a:latin typeface="Times New Roman" pitchFamily="18" charset="0"/>
                <a:cs typeface="Times New Roman" pitchFamily="18" charset="0"/>
              </a:rPr>
              <a:t> міокарда (</a:t>
            </a:r>
            <a:r>
              <a:rPr lang="ru-RU" sz="1600" dirty="0" err="1" smtClean="0">
                <a:latin typeface="Times New Roman" pitchFamily="18" charset="0"/>
                <a:cs typeface="Times New Roman" pitchFamily="18" charset="0"/>
              </a:rPr>
              <a:t>масу</a:t>
            </a:r>
            <a:r>
              <a:rPr lang="ru-RU" sz="1600" dirty="0" smtClean="0">
                <a:latin typeface="Times New Roman" pitchFamily="18" charset="0"/>
                <a:cs typeface="Times New Roman" pitchFamily="18" charset="0"/>
              </a:rPr>
              <a:t> ЛШ) і </a:t>
            </a:r>
            <a:r>
              <a:rPr lang="ru-RU" sz="1600" dirty="0" err="1" smtClean="0">
                <a:latin typeface="Times New Roman" pitchFamily="18" charset="0"/>
                <a:cs typeface="Times New Roman" pitchFamily="18" charset="0"/>
              </a:rPr>
              <a:t>функцію</a:t>
            </a:r>
            <a:r>
              <a:rPr lang="ru-RU" sz="1600" dirty="0" smtClean="0">
                <a:latin typeface="Times New Roman" pitchFamily="18" charset="0"/>
                <a:cs typeface="Times New Roman" pitchFamily="18" charset="0"/>
              </a:rPr>
              <a:t> ЛШ. </a:t>
            </a:r>
          </a:p>
          <a:p>
            <a:pPr algn="just"/>
            <a:r>
              <a:rPr lang="ru-RU" sz="1600" dirty="0" smtClean="0">
                <a:latin typeface="Times New Roman" pitchFamily="18" charset="0"/>
                <a:cs typeface="Times New Roman" pitchFamily="18" charset="0"/>
              </a:rPr>
              <a:t>При </a:t>
            </a:r>
            <a:r>
              <a:rPr lang="ru-RU" sz="1600" dirty="0" err="1" smtClean="0">
                <a:latin typeface="Times New Roman" pitchFamily="18" charset="0"/>
                <a:cs typeface="Times New Roman" pitchFamily="18" charset="0"/>
              </a:rPr>
              <a:t>двомірній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ехоКГ</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виявляється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потовщення</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кальцинація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стулок</a:t>
            </a:r>
            <a:r>
              <a:rPr lang="ru-RU" sz="1600" dirty="0" smtClean="0">
                <a:latin typeface="Times New Roman" pitchFamily="18" charset="0"/>
                <a:cs typeface="Times New Roman" pitchFamily="18" charset="0"/>
              </a:rPr>
              <a:t> аортального клапана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зменшенням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їх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рухливості</a:t>
            </a:r>
            <a:r>
              <a:rPr lang="ru-RU" sz="1600" dirty="0" smtClean="0">
                <a:latin typeface="Times New Roman" pitchFamily="18" charset="0"/>
                <a:cs typeface="Times New Roman" pitchFamily="18" charset="0"/>
              </a:rPr>
              <a:t>. </a:t>
            </a:r>
          </a:p>
          <a:p>
            <a:pPr algn="just"/>
            <a:r>
              <a:rPr lang="ru-RU" sz="1600" dirty="0" smtClean="0">
                <a:latin typeface="Times New Roman" pitchFamily="18" charset="0"/>
                <a:cs typeface="Times New Roman" pitchFamily="18" charset="0"/>
              </a:rPr>
              <a:t>Методом </a:t>
            </a:r>
            <a:r>
              <a:rPr lang="ru-RU" sz="1600" dirty="0" err="1" smtClean="0">
                <a:latin typeface="Times New Roman" pitchFamily="18" charset="0"/>
                <a:cs typeface="Times New Roman" pitchFamily="18" charset="0"/>
              </a:rPr>
              <a:t>допплєрографії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можна</a:t>
            </a:r>
            <a:r>
              <a:rPr lang="ru-RU" sz="1600" dirty="0" smtClean="0">
                <a:latin typeface="Times New Roman" pitchFamily="18" charset="0"/>
                <a:cs typeface="Times New Roman" pitchFamily="18" charset="0"/>
              </a:rPr>
              <a:t> провести </a:t>
            </a:r>
            <a:r>
              <a:rPr lang="ru-RU" sz="1600" dirty="0" err="1" smtClean="0">
                <a:latin typeface="Times New Roman" pitchFamily="18" charset="0"/>
                <a:cs typeface="Times New Roman" pitchFamily="18" charset="0"/>
              </a:rPr>
              <a:t>точну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оцінку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ступеня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тяжкості</a:t>
            </a:r>
            <a:r>
              <a:rPr lang="ru-RU" sz="1600" dirty="0" smtClean="0">
                <a:latin typeface="Times New Roman" pitchFamily="18" charset="0"/>
                <a:cs typeface="Times New Roman" pitchFamily="18" charset="0"/>
              </a:rPr>
              <a:t> вади, величину </a:t>
            </a:r>
            <a:r>
              <a:rPr lang="ru-RU" sz="1600" dirty="0" err="1" smtClean="0">
                <a:latin typeface="Times New Roman" pitchFamily="18" charset="0"/>
                <a:cs typeface="Times New Roman" pitchFamily="18" charset="0"/>
              </a:rPr>
              <a:t>систолічного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градієнта</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площу</a:t>
            </a:r>
            <a:r>
              <a:rPr lang="ru-RU" sz="1600" dirty="0" smtClean="0">
                <a:latin typeface="Times New Roman" pitchFamily="18" charset="0"/>
                <a:cs typeface="Times New Roman" pitchFamily="18" charset="0"/>
              </a:rPr>
              <a:t> аортального </a:t>
            </a:r>
            <a:r>
              <a:rPr lang="ru-RU" sz="1600" dirty="0" err="1" smtClean="0">
                <a:latin typeface="Times New Roman" pitchFamily="18" charset="0"/>
                <a:cs typeface="Times New Roman" pitchFamily="18" charset="0"/>
              </a:rPr>
              <a:t>отвору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оскільки</a:t>
            </a:r>
            <a:r>
              <a:rPr lang="ru-RU" sz="1600" dirty="0" smtClean="0">
                <a:latin typeface="Times New Roman" pitchFamily="18" charset="0"/>
                <a:cs typeface="Times New Roman" pitchFamily="18" charset="0"/>
              </a:rPr>
              <a:t> величина </a:t>
            </a:r>
            <a:r>
              <a:rPr lang="ru-RU" sz="1600" dirty="0" err="1" smtClean="0">
                <a:latin typeface="Times New Roman" pitchFamily="18" charset="0"/>
                <a:cs typeface="Times New Roman" pitchFamily="18" charset="0"/>
              </a:rPr>
              <a:t>трансклапанного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градієнта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тиску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залежить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a:t>
            </a:r>
            <a:r>
              <a:rPr lang="ru-RU" sz="1600" dirty="0" smtClean="0">
                <a:latin typeface="Times New Roman" pitchFamily="18" charset="0"/>
                <a:cs typeface="Times New Roman" pitchFamily="18" charset="0"/>
              </a:rPr>
              <a:t> кровотоку. </a:t>
            </a:r>
            <a:r>
              <a:rPr lang="ru-RU" sz="1600" dirty="0" err="1" smtClean="0">
                <a:latin typeface="Times New Roman" pitchFamily="18" charset="0"/>
                <a:cs typeface="Times New Roman" pitchFamily="18" charset="0"/>
              </a:rPr>
              <a:t>Також</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визначаються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ознаки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діастолічної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дисфункції</a:t>
            </a:r>
            <a:r>
              <a:rPr lang="ru-RU" sz="1600" dirty="0" smtClean="0">
                <a:latin typeface="Times New Roman" pitchFamily="18" charset="0"/>
                <a:cs typeface="Times New Roman" pitchFamily="18" charset="0"/>
              </a:rPr>
              <a:t> за типом </a:t>
            </a:r>
            <a:r>
              <a:rPr lang="ru-RU" sz="1600" dirty="0" err="1" smtClean="0">
                <a:latin typeface="Times New Roman" pitchFamily="18" charset="0"/>
                <a:cs typeface="Times New Roman" pitchFamily="18" charset="0"/>
              </a:rPr>
              <a:t>порушення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релаксації</a:t>
            </a:r>
            <a:r>
              <a:rPr lang="ru-RU" sz="1600" dirty="0" smtClean="0">
                <a:latin typeface="Times New Roman" pitchFamily="18" charset="0"/>
                <a:cs typeface="Times New Roman" pitchFamily="18" charset="0"/>
              </a:rPr>
              <a:t> ЛШ. Величина </a:t>
            </a:r>
            <a:r>
              <a:rPr lang="ru-RU" sz="1600" dirty="0" err="1" smtClean="0">
                <a:latin typeface="Times New Roman" pitchFamily="18" charset="0"/>
                <a:cs typeface="Times New Roman" pitchFamily="18" charset="0"/>
              </a:rPr>
              <a:t>стенозування</a:t>
            </a:r>
            <a:r>
              <a:rPr lang="ru-RU" sz="1600" dirty="0" smtClean="0">
                <a:latin typeface="Times New Roman" pitchFamily="18" charset="0"/>
                <a:cs typeface="Times New Roman" pitchFamily="18" charset="0"/>
              </a:rPr>
              <a:t> &lt;1 см2 </a:t>
            </a:r>
            <a:r>
              <a:rPr lang="ru-RU" sz="1600" dirty="0" err="1" smtClean="0">
                <a:latin typeface="Times New Roman" pitchFamily="18" charset="0"/>
                <a:cs typeface="Times New Roman" pitchFamily="18" charset="0"/>
              </a:rPr>
              <a:t>розцінюється</a:t>
            </a:r>
            <a:r>
              <a:rPr lang="ru-RU" sz="1600" dirty="0" smtClean="0">
                <a:latin typeface="Times New Roman" pitchFamily="18" charset="0"/>
                <a:cs typeface="Times New Roman" pitchFamily="18" charset="0"/>
              </a:rPr>
              <a:t> як тяжка </a:t>
            </a:r>
            <a:r>
              <a:rPr lang="ru-RU" sz="1600" dirty="0" err="1" smtClean="0">
                <a:latin typeface="Times New Roman" pitchFamily="18" charset="0"/>
                <a:cs typeface="Times New Roman" pitchFamily="18" charset="0"/>
              </a:rPr>
              <a:t>вада</a:t>
            </a:r>
            <a:r>
              <a:rPr lang="ru-RU" sz="160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2333754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http://intranet.tdmu.edu.ua/data/kafedra/internal/vn_med_al/classes_stud/uk/med/lik/ptn/%D0%BE%D1%81%D0%BD%D0%BE%D0%B2%D0%B8%20%D0%B2%D0%BD%D1%83%D1%82%D1%80%D1%96%D1%88%D0%BD%D1%8C%D0%BE%D1%97%20%D0%BC%D0%B5%D0%B4%D0%B8%D1%86%D0%B8%D0%BD%D0%B8/5/5.%20Набуті%20вади%20серця.files/image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980728"/>
            <a:ext cx="4457700" cy="411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418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197346"/>
            <a:ext cx="7920880" cy="5755422"/>
          </a:xfrm>
          <a:prstGeom prst="rect">
            <a:avLst/>
          </a:prstGeom>
        </p:spPr>
        <p:txBody>
          <a:bodyPr wrap="square">
            <a:spAutoFit/>
          </a:bodyPr>
          <a:lstStyle/>
          <a:p>
            <a:pPr algn="just"/>
            <a:r>
              <a:rPr lang="uk-UA" sz="1600" dirty="0" smtClean="0">
                <a:latin typeface="Times New Roman" pitchFamily="18" charset="0"/>
                <a:cs typeface="Times New Roman" pitchFamily="18" charset="0"/>
              </a:rPr>
              <a:t>ПЕРЕБІГ</a:t>
            </a:r>
            <a:r>
              <a:rPr lang="uk-UA" sz="1600" dirty="0">
                <a:latin typeface="Times New Roman" pitchFamily="18" charset="0"/>
                <a:cs typeface="Times New Roman" pitchFamily="18" charset="0"/>
              </a:rPr>
              <a:t>. Особливістю аортального стенозу є тривалий період компенсації, за якого хворі не мають скарг, виконують важку фізичну працю. Після тривалого періоду компенсації розвивається серцева недостатність (переважно </a:t>
            </a:r>
            <a:r>
              <a:rPr lang="uk-UA" sz="1600" dirty="0" err="1">
                <a:latin typeface="Times New Roman" pitchFamily="18" charset="0"/>
                <a:cs typeface="Times New Roman" pitchFamily="18" charset="0"/>
              </a:rPr>
              <a:t>лівошлуночкова</a:t>
            </a:r>
            <a:r>
              <a:rPr lang="uk-UA" sz="1600" dirty="0">
                <a:latin typeface="Times New Roman" pitchFamily="18" charset="0"/>
                <a:cs typeface="Times New Roman" pitchFamily="18" charset="0"/>
              </a:rPr>
              <a:t>), яка перебігає з нападами серцевої астми. Згодом приєднується </a:t>
            </a:r>
            <a:r>
              <a:rPr lang="uk-UA" sz="1600" dirty="0" err="1">
                <a:latin typeface="Times New Roman" pitchFamily="18" charset="0"/>
                <a:cs typeface="Times New Roman" pitchFamily="18" charset="0"/>
              </a:rPr>
              <a:t>правошлуночкова</a:t>
            </a:r>
            <a:r>
              <a:rPr lang="uk-UA" sz="1600" dirty="0">
                <a:latin typeface="Times New Roman" pitchFamily="18" charset="0"/>
                <a:cs typeface="Times New Roman" pitchFamily="18" charset="0"/>
              </a:rPr>
              <a:t> недостатність з відповідними ознаками. Переважно період декомпенсації короткий – 1-2 роки.</a:t>
            </a:r>
            <a:endParaRPr lang="uk-UA" sz="1600" dirty="0" smtClean="0">
              <a:effectLst/>
              <a:latin typeface="Times New Roman" pitchFamily="18" charset="0"/>
              <a:cs typeface="Times New Roman" pitchFamily="18" charset="0"/>
            </a:endParaRPr>
          </a:p>
          <a:p>
            <a:pPr algn="just"/>
            <a:r>
              <a:rPr lang="uk-UA" sz="1600" b="1" dirty="0" smtClean="0">
                <a:latin typeface="Times New Roman" pitchFamily="18" charset="0"/>
                <a:cs typeface="Times New Roman" pitchFamily="18" charset="0"/>
              </a:rPr>
              <a:t>Лікування</a:t>
            </a:r>
            <a:r>
              <a:rPr lang="uk-UA" sz="1600" b="1" dirty="0">
                <a:latin typeface="Times New Roman" pitchFamily="18" charset="0"/>
                <a:cs typeface="Times New Roman" pitchFamily="18" charset="0"/>
              </a:rPr>
              <a:t> </a:t>
            </a:r>
            <a:endParaRPr lang="uk-UA" sz="1600" b="1" dirty="0" smtClean="0">
              <a:latin typeface="Times New Roman" pitchFamily="18" charset="0"/>
              <a:cs typeface="Times New Roman" pitchFamily="18" charset="0"/>
            </a:endParaRPr>
          </a:p>
          <a:p>
            <a:pPr algn="just"/>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Прогресування</a:t>
            </a:r>
            <a:r>
              <a:rPr lang="ru-RU" sz="1600" dirty="0" smtClean="0">
                <a:latin typeface="Times New Roman" pitchFamily="18" charset="0"/>
                <a:cs typeface="Times New Roman" pitchFamily="18" charset="0"/>
              </a:rPr>
              <a:t> дегенеративного аортального стенозу є </a:t>
            </a:r>
            <a:r>
              <a:rPr lang="ru-RU" sz="1600" dirty="0" err="1" smtClean="0">
                <a:latin typeface="Times New Roman" pitchFamily="18" charset="0"/>
                <a:cs typeface="Times New Roman" pitchFamily="18" charset="0"/>
              </a:rPr>
              <a:t>активним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процесом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що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багато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подібного</a:t>
            </a:r>
            <a:r>
              <a:rPr lang="ru-RU" sz="1600" dirty="0" smtClean="0">
                <a:latin typeface="Times New Roman" pitchFamily="18" charset="0"/>
                <a:cs typeface="Times New Roman" pitchFamily="18" charset="0"/>
              </a:rPr>
              <a:t> з атеросклерозом, у </a:t>
            </a:r>
            <a:r>
              <a:rPr lang="ru-RU" sz="1600" dirty="0" err="1" smtClean="0">
                <a:latin typeface="Times New Roman" pitchFamily="18" charset="0"/>
                <a:cs typeface="Times New Roman" pitchFamily="18" charset="0"/>
              </a:rPr>
              <a:t>зв̓язку</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чим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рекомендується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підхід</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аналогічний</a:t>
            </a:r>
            <a:r>
              <a:rPr lang="ru-RU" sz="1600" dirty="0" smtClean="0">
                <a:latin typeface="Times New Roman" pitchFamily="18" charset="0"/>
                <a:cs typeface="Times New Roman" pitchFamily="18" charset="0"/>
              </a:rPr>
              <a:t> такому для </a:t>
            </a:r>
            <a:r>
              <a:rPr lang="ru-RU" sz="1600" dirty="0" err="1" smtClean="0">
                <a:latin typeface="Times New Roman" pitchFamily="18" charset="0"/>
                <a:cs typeface="Times New Roman" pitchFamily="18" charset="0"/>
              </a:rPr>
              <a:t>вторинної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профілактики</a:t>
            </a:r>
            <a:r>
              <a:rPr lang="ru-RU" sz="1600" dirty="0" smtClean="0">
                <a:latin typeface="Times New Roman" pitchFamily="18" charset="0"/>
                <a:cs typeface="Times New Roman" pitchFamily="18" charset="0"/>
              </a:rPr>
              <a:t> атеросклерозу.</a:t>
            </a:r>
            <a:endParaRPr lang="uk-UA" sz="1600" dirty="0">
              <a:latin typeface="Times New Roman" pitchFamily="18" charset="0"/>
              <a:cs typeface="Times New Roman" pitchFamily="18" charset="0"/>
            </a:endParaRPr>
          </a:p>
          <a:p>
            <a:pPr algn="just"/>
            <a:r>
              <a:rPr lang="uk-UA" sz="1600" dirty="0" smtClean="0">
                <a:latin typeface="Times New Roman" pitchFamily="18" charset="0"/>
                <a:cs typeface="Times New Roman" pitchFamily="18" charset="0"/>
              </a:rPr>
              <a:t>	Оскільки </a:t>
            </a:r>
            <a:r>
              <a:rPr lang="uk-UA" sz="1600" dirty="0">
                <a:latin typeface="Times New Roman" pitchFamily="18" charset="0"/>
                <a:cs typeface="Times New Roman" pitchFamily="18" charset="0"/>
              </a:rPr>
              <a:t>специфічні консервативні методи лікування відсутні, терапія спрямоване на зменшення проявів серцевої недостатності (за загальними принципами). </a:t>
            </a:r>
            <a:endParaRPr lang="uk-UA"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СН, </a:t>
            </a:r>
            <a:r>
              <a:rPr lang="ru-RU" sz="1600" dirty="0" err="1" smtClean="0">
                <a:latin typeface="Times New Roman" pitchFamily="18" charset="0"/>
                <a:cs typeface="Times New Roman" pitchFamily="18" charset="0"/>
              </a:rPr>
              <a:t>що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розвивається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лікують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застосуванням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діуретиків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серцевих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глікозидів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інгібі</a:t>
            </a:r>
            <a:r>
              <a:rPr lang="ru-RU" sz="1600" dirty="0" err="1">
                <a:latin typeface="Times New Roman" pitchFamily="18" charset="0"/>
                <a:cs typeface="Times New Roman" pitchFamily="18" charset="0"/>
              </a:rPr>
              <a:t>-</a:t>
            </a:r>
            <a:r>
              <a:rPr lang="ru-RU" sz="1600" dirty="0" err="1" smtClean="0">
                <a:latin typeface="Times New Roman" pitchFamily="18" charset="0"/>
                <a:cs typeface="Times New Roman" pitchFamily="18" charset="0"/>
              </a:rPr>
              <a:t>торів</a:t>
            </a:r>
            <a:r>
              <a:rPr lang="ru-RU" sz="1600" dirty="0" smtClean="0">
                <a:latin typeface="Times New Roman" pitchFamily="18" charset="0"/>
                <a:cs typeface="Times New Roman" pitchFamily="18" charset="0"/>
              </a:rPr>
              <a:t> АПФ або </a:t>
            </a:r>
            <a:r>
              <a:rPr lang="ru-RU" sz="1600" dirty="0" err="1" smtClean="0">
                <a:latin typeface="Times New Roman" pitchFamily="18" charset="0"/>
                <a:cs typeface="Times New Roman" pitchFamily="18" charset="0"/>
              </a:rPr>
              <a:t>антагоністів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рецепторів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ангіотензину</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II. </a:t>
            </a:r>
            <a:r>
              <a:rPr lang="ru-RU" sz="1600" dirty="0" err="1" smtClean="0">
                <a:latin typeface="Times New Roman" pitchFamily="18" charset="0"/>
                <a:cs typeface="Times New Roman" pitchFamily="18" charset="0"/>
              </a:rPr>
              <a:t>Блокатори</a:t>
            </a:r>
            <a:r>
              <a:rPr lang="ru-RU" sz="1600" dirty="0" smtClean="0">
                <a:latin typeface="Times New Roman" pitchFamily="18" charset="0"/>
                <a:cs typeface="Times New Roman" pitchFamily="18" charset="0"/>
              </a:rPr>
              <a:t> </a:t>
            </a:r>
            <a:r>
              <a:rPr lang="el-GR" sz="1600" dirty="0" smtClean="0">
                <a:latin typeface="Times New Roman" pitchFamily="18" charset="0"/>
                <a:cs typeface="Times New Roman" pitchFamily="18" charset="0"/>
              </a:rPr>
              <a:t>β-</a:t>
            </a:r>
            <a:r>
              <a:rPr lang="ru-RU" sz="1600" dirty="0" err="1" smtClean="0">
                <a:latin typeface="Times New Roman" pitchFamily="18" charset="0"/>
                <a:cs typeface="Times New Roman" pitchFamily="18" charset="0"/>
              </a:rPr>
              <a:t>адренорецепторів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призначати</a:t>
            </a:r>
            <a:r>
              <a:rPr lang="ru-RU" sz="1600" dirty="0" smtClean="0">
                <a:latin typeface="Times New Roman" pitchFamily="18" charset="0"/>
                <a:cs typeface="Times New Roman" pitchFamily="18" charset="0"/>
              </a:rPr>
              <a:t> таким </a:t>
            </a:r>
            <a:r>
              <a:rPr lang="ru-RU" sz="1600" dirty="0" err="1" smtClean="0">
                <a:latin typeface="Times New Roman" pitchFamily="18" charset="0"/>
                <a:cs typeface="Times New Roman" pitchFamily="18" charset="0"/>
              </a:rPr>
              <a:t>пацієнтам</a:t>
            </a:r>
            <a:r>
              <a:rPr lang="ru-RU" sz="1600" dirty="0" smtClean="0">
                <a:latin typeface="Times New Roman" pitchFamily="18" charset="0"/>
                <a:cs typeface="Times New Roman" pitchFamily="18" charset="0"/>
              </a:rPr>
              <a:t> не </a:t>
            </a:r>
            <a:r>
              <a:rPr lang="ru-RU" sz="1600" dirty="0" err="1" smtClean="0">
                <a:latin typeface="Times New Roman" pitchFamily="18" charset="0"/>
                <a:cs typeface="Times New Roman" pitchFamily="18" charset="0"/>
              </a:rPr>
              <a:t>слід</a:t>
            </a:r>
            <a:r>
              <a:rPr lang="ru-RU" sz="1600" dirty="0" smtClean="0">
                <a:latin typeface="Times New Roman" pitchFamily="18" charset="0"/>
                <a:cs typeface="Times New Roman" pitchFamily="18" charset="0"/>
              </a:rPr>
              <a:t>. </a:t>
            </a:r>
          </a:p>
          <a:p>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супутній</a:t>
            </a:r>
            <a:r>
              <a:rPr lang="ru-RU" sz="1600" dirty="0" smtClean="0">
                <a:latin typeface="Times New Roman" pitchFamily="18" charset="0"/>
                <a:cs typeface="Times New Roman" pitchFamily="18" charset="0"/>
              </a:rPr>
              <a:t> АГ дозу </a:t>
            </a:r>
            <a:r>
              <a:rPr lang="ru-RU" sz="1600" dirty="0" err="1" smtClean="0">
                <a:latin typeface="Times New Roman" pitchFamily="18" charset="0"/>
                <a:cs typeface="Times New Roman" pitchFamily="18" charset="0"/>
              </a:rPr>
              <a:t>антигіпертензивних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препаратів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варто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обережно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титрувати</a:t>
            </a:r>
            <a:r>
              <a:rPr lang="ru-RU" sz="1600" dirty="0" smtClean="0">
                <a:latin typeface="Times New Roman" pitchFamily="18" charset="0"/>
                <a:cs typeface="Times New Roman" pitchFamily="18" charset="0"/>
              </a:rPr>
              <a:t> з метою </a:t>
            </a:r>
            <a:r>
              <a:rPr lang="ru-RU" sz="1600" dirty="0" err="1" smtClean="0">
                <a:latin typeface="Times New Roman" pitchFamily="18" charset="0"/>
                <a:cs typeface="Times New Roman" pitchFamily="18" charset="0"/>
              </a:rPr>
              <a:t>уникнення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гіпотензії</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Для </a:t>
            </a:r>
            <a:r>
              <a:rPr lang="ru-RU" sz="1600" dirty="0" err="1" smtClean="0">
                <a:latin typeface="Times New Roman" pitchFamily="18" charset="0"/>
                <a:cs typeface="Times New Roman" pitchFamily="18" charset="0"/>
              </a:rPr>
              <a:t>підтримки</a:t>
            </a:r>
            <a:r>
              <a:rPr lang="ru-RU" sz="1600" dirty="0" smtClean="0">
                <a:latin typeface="Times New Roman" pitchFamily="18" charset="0"/>
                <a:cs typeface="Times New Roman" pitchFamily="18" charset="0"/>
              </a:rPr>
              <a:t> синусового ритму </a:t>
            </a:r>
            <a:r>
              <a:rPr lang="ru-RU" sz="1600" dirty="0" err="1" smtClean="0">
                <a:latin typeface="Times New Roman" pitchFamily="18" charset="0"/>
                <a:cs typeface="Times New Roman" pitchFamily="18" charset="0"/>
              </a:rPr>
              <a:t>застосовують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антиаритмічні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препарати</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Усім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хворим</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аортальним</a:t>
            </a:r>
            <a:r>
              <a:rPr lang="ru-RU" sz="1600" dirty="0" smtClean="0">
                <a:latin typeface="Times New Roman" pitchFamily="18" charset="0"/>
                <a:cs typeface="Times New Roman" pitchFamily="18" charset="0"/>
              </a:rPr>
              <a:t> стенозом показана </a:t>
            </a:r>
            <a:r>
              <a:rPr lang="ru-RU" sz="1600" dirty="0" err="1" smtClean="0">
                <a:latin typeface="Times New Roman" pitchFamily="18" charset="0"/>
                <a:cs typeface="Times New Roman" pitchFamily="18" charset="0"/>
              </a:rPr>
              <a:t>медикаментозна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профілактика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ендокардиту</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Радикальний</a:t>
            </a:r>
            <a:r>
              <a:rPr lang="ru-RU" sz="1600" dirty="0" smtClean="0">
                <a:latin typeface="Times New Roman" pitchFamily="18" charset="0"/>
                <a:cs typeface="Times New Roman" pitchFamily="18" charset="0"/>
              </a:rPr>
              <a:t> метод </a:t>
            </a:r>
            <a:r>
              <a:rPr lang="ru-RU" sz="1600" dirty="0" err="1" smtClean="0">
                <a:latin typeface="Times New Roman" pitchFamily="18" charset="0"/>
                <a:cs typeface="Times New Roman" pitchFamily="18" charset="0"/>
              </a:rPr>
              <a:t>лікування</a:t>
            </a:r>
            <a:r>
              <a:rPr lang="ru-RU" sz="1600" dirty="0" smtClean="0">
                <a:latin typeface="Times New Roman" pitchFamily="18" charset="0"/>
                <a:cs typeface="Times New Roman" pitchFamily="18" charset="0"/>
              </a:rPr>
              <a:t> аортального стенозу — </a:t>
            </a:r>
            <a:r>
              <a:rPr lang="ru-RU" sz="1600" dirty="0" err="1" smtClean="0">
                <a:latin typeface="Times New Roman" pitchFamily="18" charset="0"/>
                <a:cs typeface="Times New Roman" pitchFamily="18" charset="0"/>
              </a:rPr>
              <a:t>хірургічне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лікування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абсолютних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протипоказань</a:t>
            </a:r>
            <a:r>
              <a:rPr lang="ru-RU" sz="1600" dirty="0" smtClean="0">
                <a:latin typeface="Times New Roman" pitchFamily="18" charset="0"/>
                <a:cs typeface="Times New Roman" pitchFamily="18" charset="0"/>
              </a:rPr>
              <a:t> до </a:t>
            </a:r>
            <a:r>
              <a:rPr lang="ru-RU" sz="1600" dirty="0" err="1" smtClean="0">
                <a:latin typeface="Times New Roman" pitchFamily="18" charset="0"/>
                <a:cs typeface="Times New Roman" pitchFamily="18" charset="0"/>
              </a:rPr>
              <a:t>операції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немає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крім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термінальної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стадії</a:t>
            </a:r>
            <a:r>
              <a:rPr lang="ru-RU" sz="1600" dirty="0" smtClean="0">
                <a:latin typeface="Times New Roman" pitchFamily="18" charset="0"/>
                <a:cs typeface="Times New Roman" pitchFamily="18" charset="0"/>
              </a:rPr>
              <a:t> СН.</a:t>
            </a:r>
          </a:p>
          <a:p>
            <a:pPr algn="just"/>
            <a:r>
              <a:rPr lang="uk-UA" sz="1600" dirty="0" smtClean="0">
                <a:latin typeface="Times New Roman" pitchFamily="18" charset="0"/>
                <a:cs typeface="Times New Roman" pitchFamily="18" charset="0"/>
              </a:rPr>
              <a:t>За </a:t>
            </a:r>
            <a:r>
              <a:rPr lang="uk-UA" sz="1600" dirty="0">
                <a:latin typeface="Times New Roman" pitchFamily="18" charset="0"/>
                <a:cs typeface="Times New Roman" pitchFamily="18" charset="0"/>
              </a:rPr>
              <a:t>наявності </a:t>
            </a:r>
            <a:r>
              <a:rPr lang="uk-UA" sz="1600" dirty="0" err="1">
                <a:latin typeface="Times New Roman" pitchFamily="18" charset="0"/>
                <a:cs typeface="Times New Roman" pitchFamily="18" charset="0"/>
              </a:rPr>
              <a:t>гемодинамічної</a:t>
            </a:r>
            <a:r>
              <a:rPr lang="uk-UA" sz="1600" dirty="0">
                <a:latin typeface="Times New Roman" pitchFamily="18" charset="0"/>
                <a:cs typeface="Times New Roman" pitchFamily="18" charset="0"/>
              </a:rPr>
              <a:t> стенокардії хороший ефект мають нітрати та їх аналоги.</a:t>
            </a:r>
            <a:endParaRPr lang="uk-UA" sz="160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42531351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compendium.com.ua/wp/wp-content/uploads/2019/06/0306-sh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04664"/>
            <a:ext cx="7344816" cy="54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6080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0812" y="423696"/>
            <a:ext cx="8136904" cy="3139321"/>
          </a:xfrm>
          <a:prstGeom prst="rect">
            <a:avLst/>
          </a:prstGeom>
        </p:spPr>
        <p:txBody>
          <a:bodyPr wrap="square">
            <a:spAutoFit/>
          </a:bodyPr>
          <a:lstStyle/>
          <a:p>
            <a:r>
              <a:rPr lang="ru-RU" dirty="0" err="1" smtClean="0">
                <a:latin typeface="Times New Roman" pitchFamily="18" charset="0"/>
                <a:cs typeface="Times New Roman" pitchFamily="18" charset="0"/>
              </a:rPr>
              <a:t>Вибір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операції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залежить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місця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звуження</a:t>
            </a:r>
            <a:r>
              <a:rPr lang="ru-RU" dirty="0" smtClean="0">
                <a:latin typeface="Times New Roman" pitchFamily="18" charset="0"/>
                <a:cs typeface="Times New Roman" pitchFamily="18" charset="0"/>
              </a:rPr>
              <a:t>. </a:t>
            </a:r>
          </a:p>
          <a:p>
            <a:r>
              <a:rPr lang="ru-RU" dirty="0" smtClean="0">
                <a:latin typeface="Times New Roman" pitchFamily="18" charset="0"/>
                <a:cs typeface="Times New Roman" pitchFamily="18" charset="0"/>
              </a:rPr>
              <a:t>	Так, </a:t>
            </a:r>
            <a:r>
              <a:rPr lang="ru-RU" dirty="0" err="1" smtClean="0">
                <a:latin typeface="Times New Roman" pitchFamily="18" charset="0"/>
                <a:cs typeface="Times New Roman" pitchFamily="18" charset="0"/>
              </a:rPr>
              <a:t>ендоваскулярному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лікуванню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підлягають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тільки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клапанні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стенози</a:t>
            </a:r>
            <a:r>
              <a:rPr lang="ru-RU" dirty="0" smtClean="0">
                <a:latin typeface="Times New Roman" pitchFamily="18" charset="0"/>
                <a:cs typeface="Times New Roman" pitchFamily="18" charset="0"/>
              </a:rPr>
              <a:t>. </a:t>
            </a: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Балонна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вальвулопластика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обмежене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значення</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дорослих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пацієнтів</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зв’язку</a:t>
            </a:r>
            <a:r>
              <a:rPr lang="ru-RU" dirty="0" smtClean="0">
                <a:latin typeface="Times New Roman" pitchFamily="18" charset="0"/>
                <a:cs typeface="Times New Roman" pitchFamily="18" charset="0"/>
              </a:rPr>
              <a:t> з </a:t>
            </a:r>
            <a:r>
              <a:rPr lang="ru-RU" dirty="0" err="1" smtClean="0">
                <a:latin typeface="Times New Roman" pitchFamily="18" charset="0"/>
                <a:cs typeface="Times New Roman" pitchFamily="18" charset="0"/>
              </a:rPr>
              <a:t>її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низькою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ефективністю</a:t>
            </a:r>
            <a:r>
              <a:rPr lang="ru-RU" dirty="0" smtClean="0">
                <a:latin typeface="Times New Roman" pitchFamily="18" charset="0"/>
                <a:cs typeface="Times New Roman" pitchFamily="18" charset="0"/>
              </a:rPr>
              <a:t>, а </a:t>
            </a:r>
            <a:r>
              <a:rPr lang="ru-RU" dirty="0" err="1" smtClean="0">
                <a:latin typeface="Times New Roman" pitchFamily="18" charset="0"/>
                <a:cs typeface="Times New Roman" pitchFamily="18" charset="0"/>
              </a:rPr>
              <a:t>також</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високим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рівнем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ускладнень</a:t>
            </a:r>
            <a:r>
              <a:rPr lang="ru-RU" dirty="0" smtClean="0">
                <a:latin typeface="Times New Roman" pitchFamily="18" charset="0"/>
                <a:cs typeface="Times New Roman" pitchFamily="18" charset="0"/>
              </a:rPr>
              <a:t> (&gt;10%), </a:t>
            </a:r>
            <a:r>
              <a:rPr lang="ru-RU" dirty="0" err="1" smtClean="0">
                <a:latin typeface="Times New Roman" pitchFamily="18" charset="0"/>
                <a:cs typeface="Times New Roman" pitchFamily="18" charset="0"/>
              </a:rPr>
              <a:t>рестенозів</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клінічного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погіршення</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більшості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пацієнтів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протягом</a:t>
            </a:r>
            <a:r>
              <a:rPr lang="ru-RU" dirty="0" smtClean="0">
                <a:latin typeface="Times New Roman" pitchFamily="18" charset="0"/>
                <a:cs typeface="Times New Roman" pitchFamily="18" charset="0"/>
              </a:rPr>
              <a:t> 6–12 </a:t>
            </a:r>
            <a:r>
              <a:rPr lang="ru-RU" dirty="0" err="1" smtClean="0">
                <a:latin typeface="Times New Roman" pitchFamily="18" charset="0"/>
                <a:cs typeface="Times New Roman" pitchFamily="18" charset="0"/>
              </a:rPr>
              <a:t>міс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після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втручання</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Доцільність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перкутанної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заміни</a:t>
            </a:r>
            <a:r>
              <a:rPr lang="ru-RU" dirty="0" smtClean="0">
                <a:latin typeface="Times New Roman" pitchFamily="18" charset="0"/>
                <a:cs typeface="Times New Roman" pitchFamily="18" charset="0"/>
              </a:rPr>
              <a:t> клапана на </a:t>
            </a:r>
            <a:r>
              <a:rPr lang="ru-RU" dirty="0" err="1" smtClean="0">
                <a:latin typeface="Times New Roman" pitchFamily="18" charset="0"/>
                <a:cs typeface="Times New Roman" pitchFamily="18" charset="0"/>
              </a:rPr>
              <a:t>ранніх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стадіях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потребує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подальшого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вивчення</a:t>
            </a:r>
            <a:r>
              <a:rPr lang="ru-RU" dirty="0" smtClean="0">
                <a:latin typeface="Times New Roman" pitchFamily="18" charset="0"/>
                <a:cs typeface="Times New Roman" pitchFamily="18" charset="0"/>
              </a:rPr>
              <a:t> для </a:t>
            </a:r>
            <a:r>
              <a:rPr lang="ru-RU" dirty="0" err="1" smtClean="0">
                <a:latin typeface="Times New Roman" pitchFamily="18" charset="0"/>
                <a:cs typeface="Times New Roman" pitchFamily="18" charset="0"/>
              </a:rPr>
              <a:t>оцінки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її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ефективності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Немає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єдиної</a:t>
            </a:r>
            <a:r>
              <a:rPr lang="ru-RU" dirty="0" smtClean="0">
                <a:latin typeface="Times New Roman" pitchFamily="18" charset="0"/>
                <a:cs typeface="Times New Roman" pitchFamily="18" charset="0"/>
              </a:rPr>
              <a:t> думки </a:t>
            </a:r>
            <a:r>
              <a:rPr lang="ru-RU" dirty="0" err="1" smtClean="0">
                <a:latin typeface="Times New Roman" pitchFamily="18" charset="0"/>
                <a:cs typeface="Times New Roman" pitchFamily="18" charset="0"/>
              </a:rPr>
              <a:t>щодо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терапії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безсимптомних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хворих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із</a:t>
            </a:r>
            <a:r>
              <a:rPr lang="ru-RU" dirty="0" smtClean="0">
                <a:latin typeface="Times New Roman" pitchFamily="18" charset="0"/>
                <a:cs typeface="Times New Roman" pitchFamily="18" charset="0"/>
              </a:rPr>
              <a:t> тяжким </a:t>
            </a:r>
            <a:r>
              <a:rPr lang="ru-RU" dirty="0" err="1" smtClean="0">
                <a:latin typeface="Times New Roman" pitchFamily="18" charset="0"/>
                <a:cs typeface="Times New Roman" pitchFamily="18" charset="0"/>
              </a:rPr>
              <a:t>аортальним</a:t>
            </a:r>
            <a:r>
              <a:rPr lang="ru-RU" dirty="0" smtClean="0">
                <a:latin typeface="Times New Roman" pitchFamily="18" charset="0"/>
                <a:cs typeface="Times New Roman" pitchFamily="18" charset="0"/>
              </a:rPr>
              <a:t> стенозом.</a:t>
            </a:r>
          </a:p>
          <a:p>
            <a:r>
              <a:rPr lang="ru-RU" dirty="0" smtClean="0">
                <a:latin typeface="Times New Roman" pitchFamily="18" charset="0"/>
                <a:cs typeface="Times New Roman" pitchFamily="18" charset="0"/>
              </a:rPr>
              <a:t>При </a:t>
            </a:r>
            <a:r>
              <a:rPr lang="ru-RU" dirty="0" err="1" smtClean="0">
                <a:latin typeface="Times New Roman" pitchFamily="18" charset="0"/>
                <a:cs typeface="Times New Roman" pitchFamily="18" charset="0"/>
              </a:rPr>
              <a:t>вчасно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проведеній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операції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віддалені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результати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хороші</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26626" name="Picture 2" descr="Баллоны для дилятации. Вверху в сложенном состоянии, внизу – в раздуто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573016"/>
            <a:ext cx="3456384"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136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97346"/>
            <a:ext cx="8208912" cy="4524315"/>
          </a:xfrm>
          <a:prstGeom prst="rect">
            <a:avLst/>
          </a:prstGeom>
        </p:spPr>
        <p:txBody>
          <a:bodyPr wrap="square">
            <a:spAutoFit/>
          </a:bodyPr>
          <a:lstStyle/>
          <a:p>
            <a:r>
              <a:rPr lang="ru-RU" b="1" dirty="0" smtClean="0">
                <a:latin typeface="Times New Roman" pitchFamily="18" charset="0"/>
                <a:cs typeface="Times New Roman" pitchFamily="18" charset="0"/>
              </a:rPr>
              <a:t>                                   </a:t>
            </a:r>
          </a:p>
          <a:p>
            <a:r>
              <a:rPr lang="ru-RU" b="1" dirty="0">
                <a:latin typeface="Times New Roman" pitchFamily="18" charset="0"/>
                <a:cs typeface="Times New Roman" pitchFamily="18" charset="0"/>
              </a:rPr>
              <a:t> </a:t>
            </a:r>
            <a:r>
              <a:rPr lang="ru-RU" b="1" dirty="0" smtClean="0">
                <a:latin typeface="Times New Roman" pitchFamily="18" charset="0"/>
                <a:cs typeface="Times New Roman" pitchFamily="18" charset="0"/>
              </a:rPr>
              <a:t>                                      АОРТАЛЬНА НЕДОСТАТНІСТЬ</a:t>
            </a:r>
          </a:p>
          <a:p>
            <a:endParaRPr lang="ru-RU" b="1" dirty="0" smtClean="0">
              <a:latin typeface="Times New Roman" pitchFamily="18" charset="0"/>
              <a:cs typeface="Times New Roman" pitchFamily="18" charset="0"/>
            </a:endParaRPr>
          </a:p>
          <a:p>
            <a:pPr algn="just"/>
            <a:r>
              <a:rPr lang="ru-RU" dirty="0" err="1" smtClean="0">
                <a:latin typeface="Times New Roman" pitchFamily="18" charset="0"/>
                <a:cs typeface="Times New Roman" pitchFamily="18" charset="0"/>
              </a:rPr>
              <a:t>Загальна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розповсюдженість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недостатності</a:t>
            </a:r>
            <a:r>
              <a:rPr lang="ru-RU" dirty="0" smtClean="0">
                <a:latin typeface="Times New Roman" pitchFamily="18" charset="0"/>
                <a:cs typeface="Times New Roman" pitchFamily="18" charset="0"/>
              </a:rPr>
              <a:t> становила 4,9% у </a:t>
            </a:r>
            <a:r>
              <a:rPr lang="ru-RU" dirty="0" err="1" smtClean="0">
                <a:latin typeface="Times New Roman" pitchFamily="18" charset="0"/>
                <a:cs typeface="Times New Roman" pitchFamily="18" charset="0"/>
              </a:rPr>
              <a:t>Фремінгемському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дослідженні</a:t>
            </a:r>
            <a:r>
              <a:rPr lang="ru-RU" dirty="0" smtClean="0">
                <a:latin typeface="Times New Roman" pitchFamily="18" charset="0"/>
                <a:cs typeface="Times New Roman" pitchFamily="18" charset="0"/>
              </a:rPr>
              <a:t> і 10% — в строгому </a:t>
            </a:r>
            <a:r>
              <a:rPr lang="ru-RU" dirty="0" err="1" smtClean="0">
                <a:latin typeface="Times New Roman" pitchFamily="18" charset="0"/>
                <a:cs typeface="Times New Roman" pitchFamily="18" charset="0"/>
              </a:rPr>
              <a:t>дослідженні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серця</a:t>
            </a:r>
            <a:r>
              <a:rPr lang="ru-RU" dirty="0" smtClean="0">
                <a:latin typeface="Times New Roman" pitchFamily="18" charset="0"/>
                <a:cs typeface="Times New Roman" pitchFamily="18" charset="0"/>
              </a:rPr>
              <a:t>, з них </a:t>
            </a:r>
            <a:r>
              <a:rPr lang="ru-RU" dirty="0" err="1" smtClean="0">
                <a:latin typeface="Times New Roman" pitchFamily="18" charset="0"/>
                <a:cs typeface="Times New Roman" pitchFamily="18" charset="0"/>
              </a:rPr>
              <a:t>аортальна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недостатність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середнього</a:t>
            </a:r>
            <a:r>
              <a:rPr lang="ru-RU" dirty="0" smtClean="0">
                <a:latin typeface="Times New Roman" pitchFamily="18" charset="0"/>
                <a:cs typeface="Times New Roman" pitchFamily="18" charset="0"/>
              </a:rPr>
              <a:t> або тяжкого </a:t>
            </a:r>
            <a:r>
              <a:rPr lang="ru-RU" dirty="0" err="1" smtClean="0">
                <a:latin typeface="Times New Roman" pitchFamily="18" charset="0"/>
                <a:cs typeface="Times New Roman" pitchFamily="18" charset="0"/>
              </a:rPr>
              <a:t>ступеня</a:t>
            </a:r>
            <a:r>
              <a:rPr lang="ru-RU" dirty="0" smtClean="0">
                <a:latin typeface="Times New Roman" pitchFamily="18" charset="0"/>
                <a:cs typeface="Times New Roman" pitchFamily="18" charset="0"/>
              </a:rPr>
              <a:t> становила 0,5 і 2,7% </a:t>
            </a:r>
            <a:r>
              <a:rPr lang="ru-RU" dirty="0" err="1" smtClean="0">
                <a:latin typeface="Times New Roman" pitchFamily="18" charset="0"/>
                <a:cs typeface="Times New Roman" pitchFamily="18" charset="0"/>
              </a:rPr>
              <a:t>відповідно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Поширеність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цієї</a:t>
            </a:r>
            <a:r>
              <a:rPr lang="ru-RU" dirty="0" smtClean="0">
                <a:latin typeface="Times New Roman" pitchFamily="18" charset="0"/>
                <a:cs typeface="Times New Roman" pitchFamily="18" charset="0"/>
              </a:rPr>
              <a:t> вади </a:t>
            </a:r>
            <a:r>
              <a:rPr lang="ru-RU" dirty="0" err="1" smtClean="0">
                <a:latin typeface="Times New Roman" pitchFamily="18" charset="0"/>
                <a:cs typeface="Times New Roman" pitchFamily="18" charset="0"/>
              </a:rPr>
              <a:t>збільшується</a:t>
            </a:r>
            <a:r>
              <a:rPr lang="ru-RU" dirty="0" smtClean="0">
                <a:latin typeface="Times New Roman" pitchFamily="18" charset="0"/>
                <a:cs typeface="Times New Roman" pitchFamily="18" charset="0"/>
              </a:rPr>
              <a:t> з </a:t>
            </a:r>
            <a:r>
              <a:rPr lang="ru-RU" dirty="0" err="1" smtClean="0">
                <a:latin typeface="Times New Roman" pitchFamily="18" charset="0"/>
                <a:cs typeface="Times New Roman" pitchFamily="18" charset="0"/>
              </a:rPr>
              <a:t>віком</a:t>
            </a:r>
            <a:r>
              <a:rPr lang="ru-RU" dirty="0" smtClean="0">
                <a:latin typeface="Times New Roman" pitchFamily="18" charset="0"/>
                <a:cs typeface="Times New Roman" pitchFamily="18" charset="0"/>
              </a:rPr>
              <a:t>, при </a:t>
            </a:r>
            <a:r>
              <a:rPr lang="ru-RU" dirty="0" err="1" smtClean="0">
                <a:latin typeface="Times New Roman" pitchFamily="18" charset="0"/>
                <a:cs typeface="Times New Roman" pitchFamily="18" charset="0"/>
              </a:rPr>
              <a:t>цьому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клінічні</a:t>
            </a:r>
            <a:r>
              <a:rPr lang="ru-RU" dirty="0" smtClean="0">
                <a:latin typeface="Times New Roman" pitchFamily="18" charset="0"/>
                <a:cs typeface="Times New Roman" pitchFamily="18" charset="0"/>
              </a:rPr>
              <a:t> прояви </a:t>
            </a:r>
            <a:r>
              <a:rPr lang="ru-RU" dirty="0" err="1" smtClean="0">
                <a:latin typeface="Times New Roman" pitchFamily="18" charset="0"/>
                <a:cs typeface="Times New Roman" pitchFamily="18" charset="0"/>
              </a:rPr>
              <a:t>тяжкої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частіше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визначають</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чоловіків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ніж</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жінок</a:t>
            </a:r>
            <a:r>
              <a:rPr lang="ru-RU" dirty="0" smtClean="0">
                <a:latin typeface="Times New Roman" pitchFamily="18" charset="0"/>
                <a:cs typeface="Times New Roman" pitchFamily="18" charset="0"/>
              </a:rPr>
              <a:t>.</a:t>
            </a:r>
          </a:p>
          <a:p>
            <a:endParaRPr lang="ru-RU" dirty="0" smtClean="0">
              <a:latin typeface="Times New Roman" pitchFamily="18" charset="0"/>
              <a:cs typeface="Times New Roman" pitchFamily="18" charset="0"/>
            </a:endParaRPr>
          </a:p>
          <a:p>
            <a:r>
              <a:rPr lang="ru-RU" b="1" dirty="0" err="1" smtClean="0">
                <a:latin typeface="Times New Roman" pitchFamily="18" charset="0"/>
                <a:cs typeface="Times New Roman" pitchFamily="18" charset="0"/>
              </a:rPr>
              <a:t>Етіологія</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Найчастіша</a:t>
            </a:r>
            <a:r>
              <a:rPr lang="ru-RU" dirty="0" smtClean="0">
                <a:latin typeface="Times New Roman" pitchFamily="18" charset="0"/>
                <a:cs typeface="Times New Roman" pitchFamily="18" charset="0"/>
              </a:rPr>
              <a:t> причина захворювання </a:t>
            </a:r>
            <a:r>
              <a:rPr lang="ru-RU" dirty="0" err="1" smtClean="0">
                <a:latin typeface="Times New Roman" pitchFamily="18" charset="0"/>
                <a:cs typeface="Times New Roman" pitchFamily="18" charset="0"/>
              </a:rPr>
              <a:t>останнім</a:t>
            </a:r>
            <a:r>
              <a:rPr lang="ru-RU" dirty="0" smtClean="0">
                <a:latin typeface="Times New Roman" pitchFamily="18" charset="0"/>
                <a:cs typeface="Times New Roman" pitchFamily="18" charset="0"/>
              </a:rPr>
              <a:t> часом </a:t>
            </a:r>
            <a:r>
              <a:rPr lang="ru-RU" dirty="0" err="1" smtClean="0">
                <a:latin typeface="Times New Roman" pitchFamily="18" charset="0"/>
                <a:cs typeface="Times New Roman" pitchFamily="18" charset="0"/>
              </a:rPr>
              <a:t>пов̓язана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захворюванням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висхідної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аорти</a:t>
            </a:r>
            <a:r>
              <a:rPr lang="ru-RU" dirty="0" smtClean="0">
                <a:latin typeface="Times New Roman" pitchFamily="18" charset="0"/>
                <a:cs typeface="Times New Roman" pitchFamily="18" charset="0"/>
              </a:rPr>
              <a:t> (аневризма) і </a:t>
            </a:r>
            <a:r>
              <a:rPr lang="ru-RU" dirty="0" err="1" smtClean="0">
                <a:latin typeface="Times New Roman" pitchFamily="18" charset="0"/>
                <a:cs typeface="Times New Roman" pitchFamily="18" charset="0"/>
              </a:rPr>
              <a:t>двостулкового</a:t>
            </a:r>
            <a:r>
              <a:rPr lang="ru-RU" dirty="0" smtClean="0">
                <a:latin typeface="Times New Roman" pitchFamily="18" charset="0"/>
                <a:cs typeface="Times New Roman" pitchFamily="18" charset="0"/>
              </a:rPr>
              <a:t> аортального клапана, </a:t>
            </a:r>
          </a:p>
          <a:p>
            <a:r>
              <a:rPr lang="ru-RU" dirty="0" smtClean="0">
                <a:latin typeface="Times New Roman" pitchFamily="18" charset="0"/>
                <a:cs typeface="Times New Roman" pitchFamily="18" charset="0"/>
              </a:rPr>
              <a:t>у 50% причиною є </a:t>
            </a:r>
            <a:r>
              <a:rPr lang="ru-RU" dirty="0" err="1" smtClean="0">
                <a:latin typeface="Times New Roman" pitchFamily="18" charset="0"/>
                <a:cs typeface="Times New Roman" pitchFamily="18" charset="0"/>
              </a:rPr>
              <a:t>дегенеративні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зміни</a:t>
            </a:r>
            <a:r>
              <a:rPr lang="ru-RU" dirty="0" smtClean="0">
                <a:latin typeface="Times New Roman" pitchFamily="18" charset="0"/>
                <a:cs typeface="Times New Roman" pitchFamily="18" charset="0"/>
              </a:rPr>
              <a:t> аортального клапана. </a:t>
            </a: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Менш</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частими</a:t>
            </a:r>
            <a:r>
              <a:rPr lang="ru-RU" dirty="0" smtClean="0">
                <a:latin typeface="Times New Roman" pitchFamily="18" charset="0"/>
                <a:cs typeface="Times New Roman" pitchFamily="18" charset="0"/>
              </a:rPr>
              <a:t> причинами </a:t>
            </a:r>
            <a:r>
              <a:rPr lang="ru-RU" dirty="0" err="1" smtClean="0">
                <a:latin typeface="Times New Roman" pitchFamily="18" charset="0"/>
                <a:cs typeface="Times New Roman" pitchFamily="18" charset="0"/>
              </a:rPr>
              <a:t>можуть</a:t>
            </a:r>
            <a:r>
              <a:rPr lang="ru-RU" dirty="0" smtClean="0">
                <a:latin typeface="Times New Roman" pitchFamily="18" charset="0"/>
                <a:cs typeface="Times New Roman" pitchFamily="18" charset="0"/>
              </a:rPr>
              <a:t> бути ревматизм (15%), атеросклероз, </a:t>
            </a:r>
            <a:r>
              <a:rPr lang="ru-RU" dirty="0" err="1" smtClean="0">
                <a:latin typeface="Times New Roman" pitchFamily="18" charset="0"/>
                <a:cs typeface="Times New Roman" pitchFamily="18" charset="0"/>
              </a:rPr>
              <a:t>інфекційний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ендокардит</a:t>
            </a:r>
            <a:r>
              <a:rPr lang="ru-RU" dirty="0" smtClean="0">
                <a:latin typeface="Times New Roman" pitchFamily="18" charset="0"/>
                <a:cs typeface="Times New Roman" pitchFamily="18" charset="0"/>
              </a:rPr>
              <a:t> (8%).</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759787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76672"/>
            <a:ext cx="7920880" cy="6032421"/>
          </a:xfrm>
          <a:prstGeom prst="rect">
            <a:avLst/>
          </a:prstGeom>
        </p:spPr>
        <p:txBody>
          <a:bodyPr wrap="square">
            <a:spAutoFit/>
          </a:bodyPr>
          <a:lstStyle/>
          <a:p>
            <a:pPr algn="just"/>
            <a:r>
              <a:rPr lang="ru-RU"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Морфологічні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зміни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виявляють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переважно</a:t>
            </a:r>
            <a:r>
              <a:rPr lang="ru-RU" sz="1600" dirty="0" smtClean="0">
                <a:latin typeface="Times New Roman" pitchFamily="18" charset="0"/>
                <a:cs typeface="Times New Roman" pitchFamily="18" charset="0"/>
              </a:rPr>
              <a:t> у </a:t>
            </a:r>
            <a:r>
              <a:rPr lang="ru-RU" sz="1600" dirty="0" err="1" smtClean="0">
                <a:latin typeface="Times New Roman" pitchFamily="18" charset="0"/>
                <a:cs typeface="Times New Roman" pitchFamily="18" charset="0"/>
              </a:rPr>
              <a:t>сполучній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тканині</a:t>
            </a:r>
            <a:r>
              <a:rPr lang="ru-RU" sz="1600" dirty="0" smtClean="0">
                <a:latin typeface="Times New Roman" pitchFamily="18" charset="0"/>
                <a:cs typeface="Times New Roman" pitchFamily="18" charset="0"/>
              </a:rPr>
              <a:t> клапана </a:t>
            </a:r>
            <a:r>
              <a:rPr lang="ru-RU" sz="1600" dirty="0" err="1" smtClean="0">
                <a:latin typeface="Times New Roman" pitchFamily="18" charset="0"/>
                <a:cs typeface="Times New Roman" pitchFamily="18" charset="0"/>
              </a:rPr>
              <a:t>аорти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стулки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вкорочуються</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деформуються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краї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їх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стають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товстішими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вільний</a:t>
            </a:r>
            <a:r>
              <a:rPr lang="ru-RU" sz="1600" dirty="0" smtClean="0">
                <a:latin typeface="Times New Roman" pitchFamily="18" charset="0"/>
                <a:cs typeface="Times New Roman" pitchFamily="18" charset="0"/>
              </a:rPr>
              <a:t> край </a:t>
            </a:r>
            <a:r>
              <a:rPr lang="ru-RU" sz="1600" dirty="0" err="1" smtClean="0">
                <a:latin typeface="Times New Roman" pitchFamily="18" charset="0"/>
                <a:cs typeface="Times New Roman" pitchFamily="18" charset="0"/>
              </a:rPr>
              <a:t>може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підвертатися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стулка</a:t>
            </a:r>
            <a:r>
              <a:rPr lang="ru-RU" sz="1600" dirty="0" smtClean="0">
                <a:latin typeface="Times New Roman" pitchFamily="18" charset="0"/>
                <a:cs typeface="Times New Roman" pitchFamily="18" charset="0"/>
              </a:rPr>
              <a:t> часто </a:t>
            </a:r>
            <a:r>
              <a:rPr lang="ru-RU" sz="1600" dirty="0" err="1" smtClean="0">
                <a:latin typeface="Times New Roman" pitchFamily="18" charset="0"/>
                <a:cs typeface="Times New Roman" pitchFamily="18" charset="0"/>
              </a:rPr>
              <a:t>провисає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Всі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ці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зміни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призводять</a:t>
            </a:r>
            <a:r>
              <a:rPr lang="ru-RU" sz="1600" dirty="0" smtClean="0">
                <a:latin typeface="Times New Roman" pitchFamily="18" charset="0"/>
                <a:cs typeface="Times New Roman" pitchFamily="18" charset="0"/>
              </a:rPr>
              <a:t> до </a:t>
            </a:r>
            <a:r>
              <a:rPr lang="ru-RU" sz="1600" dirty="0" err="1" smtClean="0">
                <a:latin typeface="Times New Roman" pitchFamily="18" charset="0"/>
                <a:cs typeface="Times New Roman" pitchFamily="18" charset="0"/>
              </a:rPr>
              <a:t>незмикання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стулок</a:t>
            </a:r>
            <a:r>
              <a:rPr lang="ru-RU" sz="1600" dirty="0" smtClean="0">
                <a:latin typeface="Times New Roman" pitchFamily="18" charset="0"/>
                <a:cs typeface="Times New Roman" pitchFamily="18" charset="0"/>
              </a:rPr>
              <a:t> клапана в </a:t>
            </a:r>
            <a:r>
              <a:rPr lang="ru-RU" sz="1600" dirty="0" err="1" smtClean="0">
                <a:latin typeface="Times New Roman" pitchFamily="18" charset="0"/>
                <a:cs typeface="Times New Roman" pitchFamily="18" charset="0"/>
              </a:rPr>
              <a:t>діастолу</a:t>
            </a:r>
            <a:r>
              <a:rPr lang="ru-RU" sz="1600" dirty="0" smtClean="0">
                <a:latin typeface="Times New Roman" pitchFamily="18" charset="0"/>
                <a:cs typeface="Times New Roman" pitchFamily="18" charset="0"/>
              </a:rPr>
              <a:t>.</a:t>
            </a:r>
          </a:p>
          <a:p>
            <a:pPr algn="just"/>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інфекційному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ендокардиті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недостатність</a:t>
            </a:r>
            <a:r>
              <a:rPr lang="ru-RU" sz="1600" dirty="0" smtClean="0">
                <a:latin typeface="Times New Roman" pitchFamily="18" charset="0"/>
                <a:cs typeface="Times New Roman" pitchFamily="18" charset="0"/>
              </a:rPr>
              <a:t> клапана </a:t>
            </a:r>
            <a:r>
              <a:rPr lang="ru-RU" sz="1600" dirty="0" err="1" smtClean="0">
                <a:latin typeface="Times New Roman" pitchFamily="18" charset="0"/>
                <a:cs typeface="Times New Roman" pitchFamily="18" charset="0"/>
              </a:rPr>
              <a:t>виникає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внаслідок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перфорації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розриву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стулок</a:t>
            </a:r>
            <a:r>
              <a:rPr lang="ru-RU" sz="1600" dirty="0" smtClean="0">
                <a:latin typeface="Times New Roman" pitchFamily="18" charset="0"/>
                <a:cs typeface="Times New Roman" pitchFamily="18" charset="0"/>
              </a:rPr>
              <a:t> або </a:t>
            </a:r>
            <a:r>
              <a:rPr lang="ru-RU" sz="1600" dirty="0" err="1" smtClean="0">
                <a:latin typeface="Times New Roman" pitchFamily="18" charset="0"/>
                <a:cs typeface="Times New Roman" pitchFamily="18" charset="0"/>
              </a:rPr>
              <a:t>руйнування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його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вільного</a:t>
            </a:r>
            <a:r>
              <a:rPr lang="ru-RU" sz="1600" dirty="0" smtClean="0">
                <a:latin typeface="Times New Roman" pitchFamily="18" charset="0"/>
                <a:cs typeface="Times New Roman" pitchFamily="18" charset="0"/>
              </a:rPr>
              <a:t> краю. </a:t>
            </a:r>
            <a:r>
              <a:rPr lang="ru-RU" sz="1600" dirty="0" err="1" smtClean="0">
                <a:latin typeface="Times New Roman" pitchFamily="18" charset="0"/>
                <a:cs typeface="Times New Roman" pitchFamily="18" charset="0"/>
              </a:rPr>
              <a:t>Після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гострого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інфекційного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процесу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деформація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може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продовжуватися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внаслідок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формування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рубцевої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деформації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зморщування</a:t>
            </a:r>
            <a:r>
              <a:rPr lang="ru-RU" sz="1600" dirty="0" smtClean="0">
                <a:latin typeface="Times New Roman" pitchFamily="18" charset="0"/>
                <a:cs typeface="Times New Roman" pitchFamily="18" charset="0"/>
              </a:rPr>
              <a:t>) та </a:t>
            </a:r>
            <a:r>
              <a:rPr lang="ru-RU" sz="1600" dirty="0" err="1" smtClean="0">
                <a:latin typeface="Times New Roman" pitchFamily="18" charset="0"/>
                <a:cs typeface="Times New Roman" pitchFamily="18" charset="0"/>
              </a:rPr>
              <a:t>кальцинації</a:t>
            </a:r>
            <a:r>
              <a:rPr lang="ru-RU" sz="1600" dirty="0" smtClean="0">
                <a:latin typeface="Times New Roman" pitchFamily="18" charset="0"/>
                <a:cs typeface="Times New Roman" pitchFamily="18" charset="0"/>
              </a:rPr>
              <a:t>.</a:t>
            </a:r>
          </a:p>
          <a:p>
            <a:pPr algn="just"/>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Недостатність</a:t>
            </a:r>
            <a:r>
              <a:rPr lang="ru-RU" sz="1600" dirty="0" smtClean="0">
                <a:latin typeface="Times New Roman" pitchFamily="18" charset="0"/>
                <a:cs typeface="Times New Roman" pitchFamily="18" charset="0"/>
              </a:rPr>
              <a:t> аортального клапана </a:t>
            </a:r>
            <a:r>
              <a:rPr lang="ru-RU" sz="1600" dirty="0" err="1" smtClean="0">
                <a:latin typeface="Times New Roman" pitchFamily="18" charset="0"/>
                <a:cs typeface="Times New Roman" pitchFamily="18" charset="0"/>
              </a:rPr>
              <a:t>характеризується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значними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порушеннями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центральної</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периферичної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гемодинаміки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які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зумовлені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регургітацією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крові</a:t>
            </a:r>
            <a:r>
              <a:rPr lang="ru-RU" sz="1600" dirty="0" smtClean="0">
                <a:latin typeface="Times New Roman" pitchFamily="18" charset="0"/>
                <a:cs typeface="Times New Roman" pitchFamily="18" charset="0"/>
              </a:rPr>
              <a:t> в ЛШ у </a:t>
            </a:r>
            <a:r>
              <a:rPr lang="ru-RU" sz="1600" dirty="0" err="1" smtClean="0">
                <a:latin typeface="Times New Roman" pitchFamily="18" charset="0"/>
                <a:cs typeface="Times New Roman" pitchFamily="18" charset="0"/>
              </a:rPr>
              <a:t>період</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діастоли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що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веде</a:t>
            </a:r>
            <a:r>
              <a:rPr lang="ru-RU" sz="1600" dirty="0" smtClean="0">
                <a:latin typeface="Times New Roman" pitchFamily="18" charset="0"/>
                <a:cs typeface="Times New Roman" pitchFamily="18" charset="0"/>
              </a:rPr>
              <a:t> до </a:t>
            </a:r>
            <a:r>
              <a:rPr lang="ru-RU" sz="1600" dirty="0" err="1" smtClean="0">
                <a:latin typeface="Times New Roman" pitchFamily="18" charset="0"/>
                <a:cs typeface="Times New Roman" pitchFamily="18" charset="0"/>
              </a:rPr>
              <a:t>його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об̓ємного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перевантаження</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підвищення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діастолічного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розтягнення</a:t>
            </a:r>
            <a:r>
              <a:rPr lang="ru-RU" sz="1600" dirty="0" smtClean="0">
                <a:latin typeface="Times New Roman" pitchFamily="18" charset="0"/>
                <a:cs typeface="Times New Roman" pitchFamily="18" charset="0"/>
              </a:rPr>
              <a:t> міокарда з </a:t>
            </a:r>
            <a:r>
              <a:rPr lang="ru-RU" sz="1600" dirty="0" err="1" smtClean="0">
                <a:latin typeface="Times New Roman" pitchFamily="18" charset="0"/>
                <a:cs typeface="Times New Roman" pitchFamily="18" charset="0"/>
              </a:rPr>
              <a:t>наступним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збільшенням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сили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його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скорочення</a:t>
            </a:r>
            <a:r>
              <a:rPr lang="ru-RU" sz="1600" dirty="0" smtClean="0">
                <a:latin typeface="Times New Roman" pitchFamily="18" charset="0"/>
                <a:cs typeface="Times New Roman" pitchFamily="18" charset="0"/>
              </a:rPr>
              <a:t>.</a:t>
            </a:r>
          </a:p>
          <a:p>
            <a:pPr algn="just"/>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Необхідний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капілярний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тиск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підтримується</a:t>
            </a:r>
            <a:r>
              <a:rPr lang="ru-RU" sz="1600" dirty="0" smtClean="0">
                <a:latin typeface="Times New Roman" pitchFamily="18" charset="0"/>
                <a:cs typeface="Times New Roman" pitchFamily="18" charset="0"/>
              </a:rPr>
              <a:t> за </a:t>
            </a:r>
            <a:r>
              <a:rPr lang="ru-RU" sz="1600" dirty="0" err="1" smtClean="0">
                <a:latin typeface="Times New Roman" pitchFamily="18" charset="0"/>
                <a:cs typeface="Times New Roman" pitchFamily="18" charset="0"/>
              </a:rPr>
              <a:t>рахунок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скорочення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діастолічного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періоду</a:t>
            </a:r>
            <a:r>
              <a:rPr lang="ru-RU" sz="1600" dirty="0" smtClean="0">
                <a:latin typeface="Times New Roman" pitchFamily="18" charset="0"/>
                <a:cs typeface="Times New Roman" pitchFamily="18" charset="0"/>
              </a:rPr>
              <a:t>. </a:t>
            </a:r>
          </a:p>
          <a:p>
            <a:pPr algn="just"/>
            <a:r>
              <a:rPr lang="ru-RU" sz="1600" dirty="0">
                <a:latin typeface="Times New Roman" pitchFamily="18" charset="0"/>
                <a:cs typeface="Times New Roman" pitchFamily="18" charset="0"/>
              </a:rPr>
              <a:t>	</a:t>
            </a:r>
            <a:r>
              <a:rPr lang="ru-RU" sz="1600" dirty="0" smtClean="0">
                <a:latin typeface="Times New Roman" pitchFamily="18" charset="0"/>
                <a:cs typeface="Times New Roman" pitchFamily="18" charset="0"/>
              </a:rPr>
              <a:t>У </a:t>
            </a:r>
            <a:r>
              <a:rPr lang="ru-RU" sz="1600" dirty="0" err="1" smtClean="0">
                <a:latin typeface="Times New Roman" pitchFamily="18" charset="0"/>
                <a:cs typeface="Times New Roman" pitchFamily="18" charset="0"/>
              </a:rPr>
              <a:t>підтримці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компенсації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кровообігу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значення</a:t>
            </a:r>
            <a:r>
              <a:rPr lang="ru-RU" sz="1600" dirty="0" smtClean="0">
                <a:latin typeface="Times New Roman" pitchFamily="18" charset="0"/>
                <a:cs typeface="Times New Roman" pitchFamily="18" charset="0"/>
              </a:rPr>
              <a:t> активна </a:t>
            </a:r>
            <a:r>
              <a:rPr lang="ru-RU" sz="1600" dirty="0" err="1" smtClean="0">
                <a:latin typeface="Times New Roman" pitchFamily="18" charset="0"/>
                <a:cs typeface="Times New Roman" pitchFamily="18" charset="0"/>
              </a:rPr>
              <a:t>зміна</a:t>
            </a:r>
            <a:r>
              <a:rPr lang="ru-RU" sz="1600" dirty="0" smtClean="0">
                <a:latin typeface="Times New Roman" pitchFamily="18" charset="0"/>
                <a:cs typeface="Times New Roman" pitchFamily="18" charset="0"/>
              </a:rPr>
              <a:t> тонусу </a:t>
            </a:r>
            <a:r>
              <a:rPr lang="ru-RU" sz="1600" dirty="0" err="1" smtClean="0">
                <a:latin typeface="Times New Roman" pitchFamily="18" charset="0"/>
                <a:cs typeface="Times New Roman" pitchFamily="18" charset="0"/>
              </a:rPr>
              <a:t>периферичних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судин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тимчасове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його</a:t>
            </a:r>
            <a:r>
              <a:rPr lang="ru-RU" sz="1600" dirty="0" smtClean="0">
                <a:latin typeface="Times New Roman" pitchFamily="18" charset="0"/>
                <a:cs typeface="Times New Roman" pitchFamily="18" charset="0"/>
              </a:rPr>
              <a:t> зниження в систолу і </a:t>
            </a:r>
            <a:r>
              <a:rPr lang="ru-RU" sz="1600" dirty="0" err="1" smtClean="0">
                <a:latin typeface="Times New Roman" pitchFamily="18" charset="0"/>
                <a:cs typeface="Times New Roman" pitchFamily="18" charset="0"/>
              </a:rPr>
              <a:t>підвищення</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період</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діастоли</a:t>
            </a:r>
            <a:r>
              <a:rPr lang="ru-RU" sz="1600" dirty="0" smtClean="0">
                <a:latin typeface="Times New Roman" pitchFamily="18" charset="0"/>
                <a:cs typeface="Times New Roman" pitchFamily="18" charset="0"/>
              </a:rPr>
              <a:t> ЛШ. 	</a:t>
            </a:r>
          </a:p>
          <a:p>
            <a:pPr algn="just"/>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Зворотний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потік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крові</a:t>
            </a:r>
            <a:r>
              <a:rPr lang="ru-RU" sz="1600" dirty="0" smtClean="0">
                <a:latin typeface="Times New Roman" pitchFamily="18" charset="0"/>
                <a:cs typeface="Times New Roman" pitchFamily="18" charset="0"/>
              </a:rPr>
              <a:t> в ЛШ </a:t>
            </a:r>
            <a:r>
              <a:rPr lang="ru-RU" sz="1600" dirty="0" err="1" smtClean="0">
                <a:latin typeface="Times New Roman" pitchFamily="18" charset="0"/>
                <a:cs typeface="Times New Roman" pitchFamily="18" charset="0"/>
              </a:rPr>
              <a:t>різко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збільшує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обсяг</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виконуваної</a:t>
            </a:r>
            <a:r>
              <a:rPr lang="ru-RU" sz="1600" dirty="0" smtClean="0">
                <a:latin typeface="Times New Roman" pitchFamily="18" charset="0"/>
                <a:cs typeface="Times New Roman" pitchFamily="18" charset="0"/>
              </a:rPr>
              <a:t> ним </a:t>
            </a:r>
            <a:r>
              <a:rPr lang="ru-RU" sz="1600" dirty="0" err="1" smtClean="0">
                <a:latin typeface="Times New Roman" pitchFamily="18" charset="0"/>
                <a:cs typeface="Times New Roman" pitchFamily="18" charset="0"/>
              </a:rPr>
              <a:t>роботи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Спочатку</a:t>
            </a:r>
            <a:r>
              <a:rPr lang="ru-RU" sz="1600" dirty="0" smtClean="0">
                <a:latin typeface="Times New Roman" pitchFamily="18" charset="0"/>
                <a:cs typeface="Times New Roman" pitchFamily="18" charset="0"/>
              </a:rPr>
              <a:t> ЛШ </a:t>
            </a:r>
            <a:r>
              <a:rPr lang="ru-RU" sz="1600" dirty="0" err="1" smtClean="0">
                <a:latin typeface="Times New Roman" pitchFamily="18" charset="0"/>
                <a:cs typeface="Times New Roman" pitchFamily="18" charset="0"/>
              </a:rPr>
              <a:t>збільшується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потім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гіпертрофується</a:t>
            </a:r>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цьому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маса</a:t>
            </a:r>
            <a:r>
              <a:rPr lang="ru-RU" sz="1600" dirty="0" smtClean="0">
                <a:latin typeface="Times New Roman" pitchFamily="18" charset="0"/>
                <a:cs typeface="Times New Roman" pitchFamily="18" charset="0"/>
              </a:rPr>
              <a:t> міокарда </a:t>
            </a:r>
            <a:r>
              <a:rPr lang="ru-RU" sz="1600" dirty="0" err="1" smtClean="0">
                <a:latin typeface="Times New Roman" pitchFamily="18" charset="0"/>
                <a:cs typeface="Times New Roman" pitchFamily="18" charset="0"/>
              </a:rPr>
              <a:t>може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збільшуватися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втричі</a:t>
            </a:r>
            <a:r>
              <a:rPr lang="ru-RU" sz="1600" dirty="0" smtClean="0">
                <a:latin typeface="Times New Roman" pitchFamily="18" charset="0"/>
                <a:cs typeface="Times New Roman" pitchFamily="18" charset="0"/>
              </a:rPr>
              <a:t>. ЛШ </a:t>
            </a:r>
            <a:r>
              <a:rPr lang="ru-RU" sz="1600" dirty="0" err="1" smtClean="0">
                <a:latin typeface="Times New Roman" pitchFamily="18" charset="0"/>
                <a:cs typeface="Times New Roman" pitchFamily="18" charset="0"/>
              </a:rPr>
              <a:t>збільшений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визначається</a:t>
            </a:r>
            <a:r>
              <a:rPr lang="ru-RU" sz="1600" dirty="0" smtClean="0">
                <a:latin typeface="Times New Roman" pitchFamily="18" charset="0"/>
                <a:cs typeface="Times New Roman" pitchFamily="18" charset="0"/>
              </a:rPr>
              <a:t> ГЛШ і </a:t>
            </a:r>
            <a:r>
              <a:rPr lang="ru-RU" sz="1600" dirty="0" err="1" smtClean="0">
                <a:latin typeface="Times New Roman" pitchFamily="18" charset="0"/>
                <a:cs typeface="Times New Roman" pitchFamily="18" charset="0"/>
              </a:rPr>
              <a:t>дилатація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його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порожнини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маса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серця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досягає</a:t>
            </a:r>
            <a:r>
              <a:rPr lang="ru-RU" sz="1600" dirty="0" smtClean="0">
                <a:latin typeface="Times New Roman" pitchFamily="18" charset="0"/>
                <a:cs typeface="Times New Roman" pitchFamily="18" charset="0"/>
              </a:rPr>
              <a:t> 1000–1300 г.</a:t>
            </a:r>
          </a:p>
          <a:p>
            <a:pPr algn="just"/>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Виснаження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функціональних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резервів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призводить</a:t>
            </a:r>
            <a:r>
              <a:rPr lang="ru-RU" sz="1600" dirty="0" smtClean="0">
                <a:latin typeface="Times New Roman" pitchFamily="18" charset="0"/>
                <a:cs typeface="Times New Roman" pitchFamily="18" charset="0"/>
              </a:rPr>
              <a:t> до </a:t>
            </a:r>
            <a:r>
              <a:rPr lang="ru-RU" sz="1600" dirty="0" err="1" smtClean="0">
                <a:latin typeface="Times New Roman" pitchFamily="18" charset="0"/>
                <a:cs typeface="Times New Roman" pitchFamily="18" charset="0"/>
              </a:rPr>
              <a:t>підвищення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діастолічного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тиску</a:t>
            </a:r>
            <a:r>
              <a:rPr lang="ru-RU" sz="1600" dirty="0" smtClean="0">
                <a:latin typeface="Times New Roman" pitchFamily="18" charset="0"/>
                <a:cs typeface="Times New Roman" pitchFamily="18" charset="0"/>
              </a:rPr>
              <a:t> в ЛШ, </a:t>
            </a:r>
            <a:r>
              <a:rPr lang="ru-RU" sz="1600" dirty="0" err="1" smtClean="0">
                <a:latin typeface="Times New Roman" pitchFamily="18" charset="0"/>
                <a:cs typeface="Times New Roman" pitchFamily="18" charset="0"/>
              </a:rPr>
              <a:t>його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дилатації</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відносної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недостатності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мітрального</a:t>
            </a:r>
            <a:r>
              <a:rPr lang="ru-RU" sz="1600" dirty="0" smtClean="0">
                <a:latin typeface="Times New Roman" pitchFamily="18" charset="0"/>
                <a:cs typeface="Times New Roman" pitchFamily="18" charset="0"/>
              </a:rPr>
              <a:t> клапана з </a:t>
            </a:r>
            <a:r>
              <a:rPr lang="ru-RU" sz="1600" dirty="0" err="1" smtClean="0">
                <a:latin typeface="Times New Roman" pitchFamily="18" charset="0"/>
                <a:cs typeface="Times New Roman" pitchFamily="18" charset="0"/>
              </a:rPr>
              <a:t>наступною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легеневою</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гіпертензією</a:t>
            </a:r>
            <a:r>
              <a:rPr lang="ru-RU"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21293512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7632848" cy="2862322"/>
          </a:xfrm>
          <a:prstGeom prst="rect">
            <a:avLst/>
          </a:prstGeom>
        </p:spPr>
        <p:txBody>
          <a:bodyPr wrap="square">
            <a:spAutoFit/>
          </a:bodyPr>
          <a:lstStyle/>
          <a:p>
            <a:r>
              <a:rPr lang="ru-RU" b="1" dirty="0" smtClean="0">
                <a:latin typeface="Times New Roman" pitchFamily="18" charset="0"/>
                <a:cs typeface="Times New Roman" pitchFamily="18" charset="0"/>
              </a:rPr>
              <a:t>Класифікація</a:t>
            </a:r>
          </a:p>
          <a:p>
            <a:r>
              <a:rPr lang="ru-RU" dirty="0" smtClean="0">
                <a:latin typeface="Times New Roman" pitchFamily="18" charset="0"/>
                <a:cs typeface="Times New Roman" pitchFamily="18" charset="0"/>
              </a:rPr>
              <a:t>За </a:t>
            </a:r>
            <a:r>
              <a:rPr lang="ru-RU" dirty="0" err="1" smtClean="0">
                <a:latin typeface="Times New Roman" pitchFamily="18" charset="0"/>
                <a:cs typeface="Times New Roman" pitchFamily="18" charset="0"/>
              </a:rPr>
              <a:t>ступенем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тяжкості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виділяють</a:t>
            </a:r>
            <a:r>
              <a:rPr lang="ru-RU" dirty="0" smtClean="0">
                <a:latin typeface="Times New Roman" pitchFamily="18" charset="0"/>
                <a:cs typeface="Times New Roman" pitchFamily="18" charset="0"/>
              </a:rPr>
              <a:t>:</a:t>
            </a:r>
          </a:p>
          <a:p>
            <a:pPr marL="285750" indent="-285750">
              <a:buFont typeface="Arial" pitchFamily="34" charset="0"/>
              <a:buChar char="•"/>
            </a:pPr>
            <a:r>
              <a:rPr lang="ru-RU" dirty="0" err="1" smtClean="0">
                <a:latin typeface="Times New Roman" pitchFamily="18" charset="0"/>
                <a:cs typeface="Times New Roman" pitchFamily="18" charset="0"/>
              </a:rPr>
              <a:t>початкову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недостатність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об’єм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&lt;30 мл за </a:t>
            </a:r>
            <a:r>
              <a:rPr lang="ru-RU" dirty="0" err="1" smtClean="0">
                <a:latin typeface="Times New Roman" pitchFamily="18" charset="0"/>
                <a:cs typeface="Times New Roman" pitchFamily="18" charset="0"/>
              </a:rPr>
              <a:t>скорочення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фракція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&lt;30%, </a:t>
            </a:r>
            <a:r>
              <a:rPr lang="ru-RU" dirty="0" err="1" smtClean="0">
                <a:latin typeface="Times New Roman" pitchFamily="18" charset="0"/>
                <a:cs typeface="Times New Roman" pitchFamily="18" charset="0"/>
              </a:rPr>
              <a:t>ефективна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площа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отвору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&lt;10 см2), </a:t>
            </a:r>
          </a:p>
          <a:p>
            <a:pPr marL="285750" indent="-285750">
              <a:buFont typeface="Arial" pitchFamily="34" charset="0"/>
              <a:buChar char="•"/>
            </a:pPr>
            <a:r>
              <a:rPr lang="ru-RU" dirty="0" err="1" smtClean="0">
                <a:latin typeface="Times New Roman" pitchFamily="18" charset="0"/>
                <a:cs typeface="Times New Roman" pitchFamily="18" charset="0"/>
              </a:rPr>
              <a:t>помірну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об’єм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30–59 мл за </a:t>
            </a:r>
            <a:r>
              <a:rPr lang="ru-RU" dirty="0" err="1" smtClean="0">
                <a:latin typeface="Times New Roman" pitchFamily="18" charset="0"/>
                <a:cs typeface="Times New Roman" pitchFamily="18" charset="0"/>
              </a:rPr>
              <a:t>скорочення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фракція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30–49%, </a:t>
            </a:r>
            <a:r>
              <a:rPr lang="ru-RU" dirty="0" err="1" smtClean="0">
                <a:latin typeface="Times New Roman" pitchFamily="18" charset="0"/>
                <a:cs typeface="Times New Roman" pitchFamily="18" charset="0"/>
              </a:rPr>
              <a:t>ефективна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площа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отвору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0,10–0,29 см2), </a:t>
            </a:r>
          </a:p>
          <a:p>
            <a:pPr marL="285750" indent="-285750">
              <a:buFont typeface="Arial" pitchFamily="34" charset="0"/>
              <a:buChar char="•"/>
            </a:pPr>
            <a:r>
              <a:rPr lang="ru-RU" dirty="0" err="1" smtClean="0">
                <a:latin typeface="Times New Roman" pitchFamily="18" charset="0"/>
                <a:cs typeface="Times New Roman" pitchFamily="18" charset="0"/>
              </a:rPr>
              <a:t>тяжку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недостатність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об’єм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≥60 мл за </a:t>
            </a:r>
            <a:r>
              <a:rPr lang="ru-RU" dirty="0" err="1" smtClean="0">
                <a:latin typeface="Times New Roman" pitchFamily="18" charset="0"/>
                <a:cs typeface="Times New Roman" pitchFamily="18" charset="0"/>
              </a:rPr>
              <a:t>скорочення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фракція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≥50%, </a:t>
            </a:r>
            <a:r>
              <a:rPr lang="ru-RU" dirty="0" err="1" smtClean="0">
                <a:latin typeface="Times New Roman" pitchFamily="18" charset="0"/>
                <a:cs typeface="Times New Roman" pitchFamily="18" charset="0"/>
              </a:rPr>
              <a:t>ефективна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площа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отвору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≥0,30 см2</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722213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6632"/>
            <a:ext cx="8640960" cy="6986528"/>
          </a:xfrm>
          <a:prstGeom prst="rect">
            <a:avLst/>
          </a:prstGeom>
        </p:spPr>
        <p:txBody>
          <a:bodyPr wrap="square">
            <a:spAutoFit/>
          </a:bodyPr>
          <a:lstStyle/>
          <a:p>
            <a:r>
              <a:rPr lang="uk-UA" sz="1600" b="1" dirty="0" smtClean="0">
                <a:latin typeface="Times New Roman" pitchFamily="18" charset="0"/>
                <a:cs typeface="Times New Roman" pitchFamily="18" charset="0"/>
              </a:rPr>
              <a:t>Стадії аортальної недостатності:</a:t>
            </a:r>
            <a:endParaRPr lang="uk-UA" sz="1600" dirty="0" smtClean="0">
              <a:effectLst/>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I </a:t>
            </a:r>
            <a:r>
              <a:rPr lang="uk-UA" sz="1600" b="1" dirty="0" smtClean="0">
                <a:latin typeface="Times New Roman" pitchFamily="18" charset="0"/>
                <a:cs typeface="Times New Roman" pitchFamily="18" charset="0"/>
              </a:rPr>
              <a:t>стадія компенсації. </a:t>
            </a:r>
            <a:r>
              <a:rPr lang="uk-UA" sz="1600" dirty="0" smtClean="0">
                <a:latin typeface="Times New Roman" pitchFamily="18" charset="0"/>
                <a:cs typeface="Times New Roman" pitchFamily="18" charset="0"/>
              </a:rPr>
              <a:t>Характеризується початковими симптомами вади за відсутності скарг. При </a:t>
            </a:r>
            <a:r>
              <a:rPr lang="uk-UA" sz="1600" dirty="0" err="1" smtClean="0">
                <a:latin typeface="Times New Roman" pitchFamily="18" charset="0"/>
                <a:cs typeface="Times New Roman" pitchFamily="18" charset="0"/>
              </a:rPr>
              <a:t>ехоКГ</a:t>
            </a:r>
            <a:r>
              <a:rPr lang="uk-UA" sz="1600" dirty="0" smtClean="0">
                <a:latin typeface="Times New Roman" pitchFamily="18" charset="0"/>
                <a:cs typeface="Times New Roman" pitchFamily="18" charset="0"/>
              </a:rPr>
              <a:t> – незначна (в межах 1+) </a:t>
            </a:r>
            <a:r>
              <a:rPr lang="uk-UA" sz="1600" dirty="0" err="1" smtClean="0">
                <a:latin typeface="Times New Roman" pitchFamily="18" charset="0"/>
                <a:cs typeface="Times New Roman" pitchFamily="18" charset="0"/>
              </a:rPr>
              <a:t>регургітація</a:t>
            </a:r>
            <a:r>
              <a:rPr lang="uk-UA" sz="1600" dirty="0" smtClean="0">
                <a:latin typeface="Times New Roman" pitchFamily="18" charset="0"/>
                <a:cs typeface="Times New Roman" pitchFamily="18" charset="0"/>
              </a:rPr>
              <a:t> на аортальному клапані. Хірургічне лікування не показане.</a:t>
            </a:r>
            <a:endParaRPr lang="uk-UA" sz="1600" dirty="0" smtClean="0">
              <a:effectLst/>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II </a:t>
            </a:r>
            <a:r>
              <a:rPr lang="uk-UA" sz="1600" b="1" dirty="0" smtClean="0">
                <a:latin typeface="Times New Roman" pitchFamily="18" charset="0"/>
                <a:cs typeface="Times New Roman" pitchFamily="18" charset="0"/>
              </a:rPr>
              <a:t>стадія – прихованої серцевої недостатності. </a:t>
            </a:r>
            <a:r>
              <a:rPr lang="uk-UA" sz="1600" dirty="0" smtClean="0">
                <a:latin typeface="Times New Roman" pitchFamily="18" charset="0"/>
                <a:cs typeface="Times New Roman" pitchFamily="18" charset="0"/>
              </a:rPr>
              <a:t>Проявляється помірним зниженням працездатності при виражених клінічних ознаках вади. Відзначаються характерні </a:t>
            </a:r>
            <a:r>
              <a:rPr lang="uk-UA" sz="1600" dirty="0" err="1" smtClean="0">
                <a:latin typeface="Times New Roman" pitchFamily="18" charset="0"/>
                <a:cs typeface="Times New Roman" pitchFamily="18" charset="0"/>
              </a:rPr>
              <a:t>фізикальні</a:t>
            </a:r>
            <a:r>
              <a:rPr lang="uk-UA" sz="1600" dirty="0" smtClean="0">
                <a:latin typeface="Times New Roman" pitchFamily="18" charset="0"/>
                <a:cs typeface="Times New Roman" pitchFamily="18" charset="0"/>
              </a:rPr>
              <a:t> дані: збільшення пульсового тиску. При рентгенологічному обстеженні –</a:t>
            </a:r>
            <a:endParaRPr lang="uk-UA" sz="1600" dirty="0" smtClean="0">
              <a:effectLst/>
              <a:latin typeface="Times New Roman" pitchFamily="18" charset="0"/>
              <a:cs typeface="Times New Roman" pitchFamily="18" charset="0"/>
            </a:endParaRPr>
          </a:p>
          <a:p>
            <a:r>
              <a:rPr lang="uk-UA" sz="1600" dirty="0" smtClean="0">
                <a:latin typeface="Times New Roman" pitchFamily="18" charset="0"/>
                <a:cs typeface="Times New Roman" pitchFamily="18" charset="0"/>
              </a:rPr>
              <a:t>помірне збільшення та посилення пульсації лівого шлуночка. На ЕКГ – ознаки помірної гіпертрофії лівого шлуночка. При </a:t>
            </a:r>
            <a:r>
              <a:rPr lang="uk-UA" sz="1600" dirty="0" err="1" smtClean="0">
                <a:latin typeface="Times New Roman" pitchFamily="18" charset="0"/>
                <a:cs typeface="Times New Roman" pitchFamily="18" charset="0"/>
              </a:rPr>
              <a:t>ЕхоКГ</a:t>
            </a:r>
            <a:r>
              <a:rPr lang="uk-UA" sz="1600" dirty="0" smtClean="0">
                <a:latin typeface="Times New Roman" pitchFamily="18" charset="0"/>
                <a:cs typeface="Times New Roman" pitchFamily="18" charset="0"/>
              </a:rPr>
              <a:t> – </a:t>
            </a:r>
            <a:r>
              <a:rPr lang="uk-UA" sz="1600" dirty="0" err="1" smtClean="0">
                <a:latin typeface="Times New Roman" pitchFamily="18" charset="0"/>
                <a:cs typeface="Times New Roman" pitchFamily="18" charset="0"/>
              </a:rPr>
              <a:t>регургітація</a:t>
            </a:r>
            <a:r>
              <a:rPr lang="uk-UA" sz="1600" dirty="0" smtClean="0">
                <a:latin typeface="Times New Roman" pitchFamily="18" charset="0"/>
                <a:cs typeface="Times New Roman" pitchFamily="18" charset="0"/>
              </a:rPr>
              <a:t> на аортальному клапані в межах 2+. Хірургічне лікування не показане.</a:t>
            </a:r>
            <a:endParaRPr lang="uk-UA" sz="1600" dirty="0" smtClean="0">
              <a:effectLst/>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III </a:t>
            </a:r>
            <a:r>
              <a:rPr lang="uk-UA" sz="1600" b="1" dirty="0" smtClean="0">
                <a:latin typeface="Times New Roman" pitchFamily="18" charset="0"/>
                <a:cs typeface="Times New Roman" pitchFamily="18" charset="0"/>
              </a:rPr>
              <a:t>стадія – </a:t>
            </a:r>
            <a:r>
              <a:rPr lang="uk-UA" sz="1600" b="1" dirty="0" err="1" smtClean="0">
                <a:latin typeface="Times New Roman" pitchFamily="18" charset="0"/>
                <a:cs typeface="Times New Roman" pitchFamily="18" charset="0"/>
              </a:rPr>
              <a:t>субкомпенсації</a:t>
            </a:r>
            <a:r>
              <a:rPr lang="uk-UA" sz="1600" b="1" dirty="0" smtClean="0">
                <a:latin typeface="Times New Roman" pitchFamily="18" charset="0"/>
                <a:cs typeface="Times New Roman" pitchFamily="18" charset="0"/>
              </a:rPr>
              <a:t>. </a:t>
            </a:r>
            <a:r>
              <a:rPr lang="uk-UA" sz="1600" dirty="0" smtClean="0">
                <a:latin typeface="Times New Roman" pitchFamily="18" charset="0"/>
                <a:cs typeface="Times New Roman" pitchFamily="18" charset="0"/>
              </a:rPr>
              <a:t>Характеризується значним зниженням фізичної активності, нападами ангінозного болю. Посилена пульсація сонних артерій («танок </a:t>
            </a:r>
            <a:r>
              <a:rPr lang="uk-UA" sz="1600" dirty="0" err="1" smtClean="0">
                <a:latin typeface="Times New Roman" pitchFamily="18" charset="0"/>
                <a:cs typeface="Times New Roman" pitchFamily="18" charset="0"/>
              </a:rPr>
              <a:t>каротид</a:t>
            </a:r>
            <a:r>
              <a:rPr lang="uk-UA" sz="1600" dirty="0" smtClean="0">
                <a:latin typeface="Times New Roman" pitchFamily="18" charset="0"/>
                <a:cs typeface="Times New Roman" pitchFamily="18" charset="0"/>
              </a:rPr>
              <a:t>»), мінімальний артеріальний тиск звичайно складає менше половини максимального. При рентгенологічному обстеженні – дилатація та посилена пульсація лівого шлуночка і аорти. </a:t>
            </a:r>
            <a:r>
              <a:rPr lang="uk-UA" sz="1600" dirty="0" err="1" smtClean="0">
                <a:latin typeface="Times New Roman" pitchFamily="18" charset="0"/>
                <a:cs typeface="Times New Roman" pitchFamily="18" charset="0"/>
              </a:rPr>
              <a:t>Діастолічний</a:t>
            </a:r>
            <a:r>
              <a:rPr lang="uk-UA" sz="1600" dirty="0" smtClean="0">
                <a:latin typeface="Times New Roman" pitchFamily="18" charset="0"/>
                <a:cs typeface="Times New Roman" pitchFamily="18" charset="0"/>
              </a:rPr>
              <a:t> шум. На ЕКГ – ознаки вираженої гіпоксії міокарда і гіпертрофії лівого шлуночка, при </a:t>
            </a:r>
            <a:r>
              <a:rPr lang="uk-UA" sz="1600" dirty="0" err="1" smtClean="0">
                <a:latin typeface="Times New Roman" pitchFamily="18" charset="0"/>
                <a:cs typeface="Times New Roman" pitchFamily="18" charset="0"/>
              </a:rPr>
              <a:t>ЕхоКГ</a:t>
            </a:r>
            <a:r>
              <a:rPr lang="uk-UA" sz="1600" dirty="0" smtClean="0">
                <a:latin typeface="Times New Roman" pitchFamily="18" charset="0"/>
                <a:cs typeface="Times New Roman" pitchFamily="18" charset="0"/>
              </a:rPr>
              <a:t> – значна (3+ та більше) </a:t>
            </a:r>
            <a:r>
              <a:rPr lang="uk-UA" sz="1600" dirty="0" err="1" smtClean="0">
                <a:latin typeface="Times New Roman" pitchFamily="18" charset="0"/>
                <a:cs typeface="Times New Roman" pitchFamily="18" charset="0"/>
              </a:rPr>
              <a:t>регургітація</a:t>
            </a:r>
            <a:r>
              <a:rPr lang="uk-UA" sz="1600" dirty="0" smtClean="0">
                <a:latin typeface="Times New Roman" pitchFamily="18" charset="0"/>
                <a:cs typeface="Times New Roman" pitchFamily="18" charset="0"/>
              </a:rPr>
              <a:t> на аортальному клапані. Показане хірургічне лікування.</a:t>
            </a:r>
            <a:endParaRPr lang="uk-UA" sz="1600" dirty="0" smtClean="0">
              <a:effectLst/>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IV </a:t>
            </a:r>
            <a:r>
              <a:rPr lang="uk-UA" sz="1600" b="1" dirty="0" smtClean="0">
                <a:latin typeface="Times New Roman" pitchFamily="18" charset="0"/>
                <a:cs typeface="Times New Roman" pitchFamily="18" charset="0"/>
              </a:rPr>
              <a:t>стадія – декомпенсації. </a:t>
            </a:r>
            <a:r>
              <a:rPr lang="uk-UA" sz="1600" dirty="0" smtClean="0">
                <a:latin typeface="Times New Roman" pitchFamily="18" charset="0"/>
                <a:cs typeface="Times New Roman" pitchFamily="18" charset="0"/>
              </a:rPr>
              <a:t>Проявляється вираженою задишкою та нападами ангінозного болю при незначному фізичному навантаженні, виявляється виражена дилатація серця, яка часто спричиняє відносну </a:t>
            </a:r>
            <a:r>
              <a:rPr lang="uk-UA" sz="1600" dirty="0" err="1" smtClean="0">
                <a:latin typeface="Times New Roman" pitchFamily="18" charset="0"/>
                <a:cs typeface="Times New Roman" pitchFamily="18" charset="0"/>
              </a:rPr>
              <a:t>мітральну</a:t>
            </a:r>
            <a:r>
              <a:rPr lang="uk-UA" sz="1600" dirty="0" smtClean="0">
                <a:latin typeface="Times New Roman" pitchFamily="18" charset="0"/>
                <a:cs typeface="Times New Roman" pitchFamily="18" charset="0"/>
              </a:rPr>
              <a:t> недостатність («</a:t>
            </a:r>
            <a:r>
              <a:rPr lang="uk-UA" sz="1600" dirty="0" err="1" smtClean="0">
                <a:latin typeface="Times New Roman" pitchFamily="18" charset="0"/>
                <a:cs typeface="Times New Roman" pitchFamily="18" charset="0"/>
              </a:rPr>
              <a:t>мітралізація</a:t>
            </a:r>
            <a:r>
              <a:rPr lang="uk-UA" sz="1600" dirty="0" smtClean="0">
                <a:latin typeface="Times New Roman" pitchFamily="18" charset="0"/>
                <a:cs typeface="Times New Roman" pitchFamily="18" charset="0"/>
              </a:rPr>
              <a:t>» вади), подальше погіршення функції міокарда, прогресування коронарної недостатності. Спостерігаються виражені розлади кровообігу, що проявляються серцевою астмою, збільшенням печінки та ін. Медикаментозне лікування та ліжковий режим сприяють лише тимчасовому покращенню стану хворих. Показане хірургічне лікування.</a:t>
            </a:r>
            <a:endParaRPr lang="uk-UA" sz="1600" dirty="0" smtClean="0">
              <a:effectLst/>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V </a:t>
            </a:r>
            <a:r>
              <a:rPr lang="uk-UA" sz="1600" b="1" dirty="0">
                <a:latin typeface="Times New Roman" pitchFamily="18" charset="0"/>
                <a:cs typeface="Times New Roman" pitchFamily="18" charset="0"/>
              </a:rPr>
              <a:t>стадія – термінальна. </a:t>
            </a:r>
            <a:r>
              <a:rPr lang="uk-UA" sz="1600" dirty="0">
                <a:latin typeface="Times New Roman" pitchFamily="18" charset="0"/>
                <a:cs typeface="Times New Roman" pitchFamily="18" charset="0"/>
              </a:rPr>
              <a:t>Характеризується важкою прогресуючою недостатністю лівого та правого шлуночків, глибокими дегенеративними змінами внутрішніх органів (периферичні набряки, асцит, трофічні розлади). Медикаментозна терапія не ефективна. Хірургічне лікування не показане</a:t>
            </a:r>
            <a:r>
              <a:rPr lang="uk-UA" sz="1600" dirty="0" smtClean="0">
                <a:latin typeface="Times New Roman" pitchFamily="18" charset="0"/>
                <a:cs typeface="Times New Roman" pitchFamily="18" charset="0"/>
              </a:rPr>
              <a:t>.</a:t>
            </a:r>
            <a:endParaRPr lang="uk-UA" sz="16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8853783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5804" y="260648"/>
            <a:ext cx="8064895" cy="6001643"/>
          </a:xfrm>
          <a:prstGeom prst="rect">
            <a:avLst/>
          </a:prstGeom>
        </p:spPr>
        <p:txBody>
          <a:bodyPr wrap="square">
            <a:spAutoFit/>
          </a:bodyPr>
          <a:lstStyle/>
          <a:p>
            <a:r>
              <a:rPr lang="uk-UA" sz="1600" dirty="0" smtClean="0">
                <a:latin typeface="Times New Roman" pitchFamily="18" charset="0"/>
                <a:cs typeface="Times New Roman" pitchFamily="18" charset="0"/>
              </a:rPr>
              <a:t>ДІАГНОЗ вади базується на виявленні трьох груп ознак:</a:t>
            </a:r>
            <a:endParaRPr lang="uk-UA" sz="1600" dirty="0" smtClean="0">
              <a:effectLst/>
              <a:latin typeface="Times New Roman" pitchFamily="18" charset="0"/>
              <a:cs typeface="Times New Roman" pitchFamily="18" charset="0"/>
            </a:endParaRPr>
          </a:p>
          <a:p>
            <a:r>
              <a:rPr lang="uk-UA" sz="1600" b="1" dirty="0" smtClean="0">
                <a:latin typeface="Times New Roman" pitchFamily="18" charset="0"/>
                <a:cs typeface="Times New Roman" pitchFamily="18" charset="0"/>
              </a:rPr>
              <a:t>1) клапанні (прямі):</a:t>
            </a:r>
            <a:endParaRPr lang="uk-UA" sz="1600" dirty="0" smtClean="0">
              <a:effectLst/>
              <a:latin typeface="Times New Roman" pitchFamily="18" charset="0"/>
              <a:cs typeface="Times New Roman" pitchFamily="18" charset="0"/>
            </a:endParaRPr>
          </a:p>
          <a:p>
            <a:r>
              <a:rPr lang="uk-UA" sz="1600" dirty="0" err="1" smtClean="0">
                <a:latin typeface="Times New Roman" pitchFamily="18" charset="0"/>
                <a:cs typeface="Times New Roman" pitchFamily="18" charset="0"/>
              </a:rPr>
              <a:t>- діастолічн</a:t>
            </a:r>
            <a:r>
              <a:rPr lang="uk-UA" sz="1600" dirty="0" smtClean="0">
                <a:latin typeface="Times New Roman" pitchFamily="18" charset="0"/>
                <a:cs typeface="Times New Roman" pitchFamily="18" charset="0"/>
              </a:rPr>
              <a:t>ий шум над аортою, який добре проводиться за током крові вліво і донизу, майже до верхівки;</a:t>
            </a:r>
            <a:endParaRPr lang="uk-UA" sz="1600" dirty="0" smtClean="0">
              <a:effectLst/>
              <a:latin typeface="Times New Roman" pitchFamily="18" charset="0"/>
              <a:cs typeface="Times New Roman" pitchFamily="18" charset="0"/>
            </a:endParaRPr>
          </a:p>
          <a:p>
            <a:r>
              <a:rPr lang="uk-UA" sz="1600" dirty="0" smtClean="0">
                <a:latin typeface="Times New Roman" pitchFamily="18" charset="0"/>
                <a:cs typeface="Times New Roman" pitchFamily="18" charset="0"/>
              </a:rPr>
              <a:t>- послаблення ІІ тону над аортою, або заміна його </a:t>
            </a:r>
            <a:r>
              <a:rPr lang="uk-UA" sz="1600" dirty="0" err="1" smtClean="0">
                <a:latin typeface="Times New Roman" pitchFamily="18" charset="0"/>
                <a:cs typeface="Times New Roman" pitchFamily="18" charset="0"/>
              </a:rPr>
              <a:t>діастолічним</a:t>
            </a:r>
            <a:r>
              <a:rPr lang="uk-UA" sz="1600" dirty="0" smtClean="0">
                <a:latin typeface="Times New Roman" pitchFamily="18" charset="0"/>
                <a:cs typeface="Times New Roman" pitchFamily="18" charset="0"/>
              </a:rPr>
              <a:t> шумом у випадку, коли стулки аортального клапану деформовані та малорухомі;</a:t>
            </a:r>
            <a:endParaRPr lang="uk-UA" sz="1600" dirty="0" smtClean="0">
              <a:effectLst/>
              <a:latin typeface="Times New Roman" pitchFamily="18" charset="0"/>
              <a:cs typeface="Times New Roman" pitchFamily="18" charset="0"/>
            </a:endParaRPr>
          </a:p>
          <a:p>
            <a:r>
              <a:rPr lang="uk-UA" sz="1600" dirty="0" err="1" smtClean="0">
                <a:latin typeface="Times New Roman" pitchFamily="18" charset="0"/>
                <a:cs typeface="Times New Roman" pitchFamily="18" charset="0"/>
              </a:rPr>
              <a:t>-Ехо-ознаки</a:t>
            </a:r>
            <a:r>
              <a:rPr lang="uk-UA" sz="1600" dirty="0" smtClean="0">
                <a:latin typeface="Times New Roman" pitchFamily="18" charset="0"/>
                <a:cs typeface="Times New Roman" pitchFamily="18" charset="0"/>
              </a:rPr>
              <a:t> (</a:t>
            </a:r>
            <a:r>
              <a:rPr lang="uk-UA" sz="1600" dirty="0" err="1" smtClean="0">
                <a:latin typeface="Times New Roman" pitchFamily="18" charset="0"/>
                <a:cs typeface="Times New Roman" pitchFamily="18" charset="0"/>
              </a:rPr>
              <a:t>незмикання</a:t>
            </a:r>
            <a:r>
              <a:rPr lang="uk-UA" sz="1600" dirty="0" smtClean="0">
                <a:latin typeface="Times New Roman" pitchFamily="18" charset="0"/>
                <a:cs typeface="Times New Roman" pitchFamily="18" charset="0"/>
              </a:rPr>
              <a:t> стулок клапана в період діастоли, їх </a:t>
            </a:r>
            <a:r>
              <a:rPr lang="uk-UA" sz="1600" dirty="0" err="1" smtClean="0">
                <a:latin typeface="Times New Roman" pitchFamily="18" charset="0"/>
                <a:cs typeface="Times New Roman" pitchFamily="18" charset="0"/>
              </a:rPr>
              <a:t>діастолічна</a:t>
            </a:r>
            <a:r>
              <a:rPr lang="uk-UA" sz="1600" dirty="0" smtClean="0">
                <a:latin typeface="Times New Roman" pitchFamily="18" charset="0"/>
                <a:cs typeface="Times New Roman" pitchFamily="18" charset="0"/>
              </a:rPr>
              <a:t> осциляція; </a:t>
            </a:r>
            <a:r>
              <a:rPr lang="uk-UA" sz="1600" dirty="0" err="1" smtClean="0">
                <a:latin typeface="Times New Roman" pitchFamily="18" charset="0"/>
                <a:cs typeface="Times New Roman" pitchFamily="18" charset="0"/>
              </a:rPr>
              <a:t>дрібноамплітудні</a:t>
            </a:r>
            <a:r>
              <a:rPr lang="uk-UA" sz="1600" dirty="0" smtClean="0">
                <a:latin typeface="Times New Roman" pitchFamily="18" charset="0"/>
                <a:cs typeface="Times New Roman" pitchFamily="18" charset="0"/>
              </a:rPr>
              <a:t> осциляції передньої стулки </a:t>
            </a:r>
            <a:r>
              <a:rPr lang="uk-UA" sz="1600" dirty="0" err="1" smtClean="0">
                <a:latin typeface="Times New Roman" pitchFamily="18" charset="0"/>
                <a:cs typeface="Times New Roman" pitchFamily="18" charset="0"/>
              </a:rPr>
              <a:t>мітрального</a:t>
            </a:r>
            <a:r>
              <a:rPr lang="uk-UA" sz="1600" dirty="0" smtClean="0">
                <a:latin typeface="Times New Roman" pitchFamily="18" charset="0"/>
                <a:cs typeface="Times New Roman" pitchFamily="18" charset="0"/>
              </a:rPr>
              <a:t> клапана в діастолу, які виникають внаслідок удару потоку крові, яка </a:t>
            </a:r>
            <a:r>
              <a:rPr lang="uk-UA" sz="1600" dirty="0" err="1" smtClean="0">
                <a:latin typeface="Times New Roman" pitchFamily="18" charset="0"/>
                <a:cs typeface="Times New Roman" pitchFamily="18" charset="0"/>
              </a:rPr>
              <a:t>регургітує</a:t>
            </a:r>
            <a:r>
              <a:rPr lang="uk-UA" sz="1600" dirty="0" smtClean="0">
                <a:latin typeface="Times New Roman" pitchFamily="18" charset="0"/>
                <a:cs typeface="Times New Roman" pitchFamily="18" charset="0"/>
              </a:rPr>
              <a:t> з аорти по передній стулці </a:t>
            </a:r>
            <a:r>
              <a:rPr lang="uk-UA" sz="1600" dirty="0" err="1" smtClean="0">
                <a:latin typeface="Times New Roman" pitchFamily="18" charset="0"/>
                <a:cs typeface="Times New Roman" pitchFamily="18" charset="0"/>
              </a:rPr>
              <a:t>мітрального</a:t>
            </a:r>
            <a:r>
              <a:rPr lang="uk-UA" sz="1600" dirty="0" smtClean="0">
                <a:latin typeface="Times New Roman" pitchFamily="18" charset="0"/>
                <a:cs typeface="Times New Roman" pitchFamily="18" charset="0"/>
              </a:rPr>
              <a:t> клапану);</a:t>
            </a:r>
            <a:r>
              <a:rPr lang="uk-UA" sz="1600" b="1" i="1" dirty="0" smtClean="0">
                <a:latin typeface="Times New Roman" pitchFamily="18" charset="0"/>
                <a:cs typeface="Times New Roman" pitchFamily="18" charset="0"/>
              </a:rPr>
              <a:t> </a:t>
            </a:r>
            <a:endParaRPr lang="uk-UA" sz="1600" dirty="0" smtClean="0">
              <a:effectLst/>
              <a:latin typeface="Times New Roman" pitchFamily="18" charset="0"/>
              <a:cs typeface="Times New Roman" pitchFamily="18" charset="0"/>
            </a:endParaRPr>
          </a:p>
          <a:p>
            <a:r>
              <a:rPr lang="uk-UA" sz="1600" b="1" dirty="0" smtClean="0">
                <a:latin typeface="Times New Roman" pitchFamily="18" charset="0"/>
                <a:cs typeface="Times New Roman" pitchFamily="18" charset="0"/>
              </a:rPr>
              <a:t>2) </a:t>
            </a:r>
            <a:r>
              <a:rPr lang="uk-UA" sz="1600" b="1" dirty="0" err="1" smtClean="0">
                <a:latin typeface="Times New Roman" pitchFamily="18" charset="0"/>
                <a:cs typeface="Times New Roman" pitchFamily="18" charset="0"/>
              </a:rPr>
              <a:t>лівошлуночкові</a:t>
            </a:r>
            <a:r>
              <a:rPr lang="uk-UA" sz="1600" b="1" dirty="0" smtClean="0">
                <a:latin typeface="Times New Roman" pitchFamily="18" charset="0"/>
                <a:cs typeface="Times New Roman" pitchFamily="18" charset="0"/>
              </a:rPr>
              <a:t> </a:t>
            </a:r>
            <a:r>
              <a:rPr lang="uk-UA" sz="1600" dirty="0" smtClean="0">
                <a:latin typeface="Times New Roman" pitchFamily="18" charset="0"/>
                <a:cs typeface="Times New Roman" pitchFamily="18" charset="0"/>
              </a:rPr>
              <a:t>(виявлення збільшення лівого шлуночка </a:t>
            </a:r>
            <a:r>
              <a:rPr lang="uk-UA" sz="1600" dirty="0" err="1" smtClean="0">
                <a:latin typeface="Times New Roman" pitchFamily="18" charset="0"/>
                <a:cs typeface="Times New Roman" pitchFamily="18" charset="0"/>
              </a:rPr>
              <a:t>перкуторно</a:t>
            </a:r>
            <a:r>
              <a:rPr lang="uk-UA" sz="1600" dirty="0" smtClean="0">
                <a:latin typeface="Times New Roman" pitchFamily="18" charset="0"/>
                <a:cs typeface="Times New Roman" pitchFamily="18" charset="0"/>
              </a:rPr>
              <a:t> та за даними додаткових методів обстеження – ЕКГ, рентгенографія, </a:t>
            </a:r>
            <a:r>
              <a:rPr lang="uk-UA" sz="1600" dirty="0" err="1" smtClean="0">
                <a:latin typeface="Times New Roman" pitchFamily="18" charset="0"/>
                <a:cs typeface="Times New Roman" pitchFamily="18" charset="0"/>
              </a:rPr>
              <a:t>ЕхоКС</a:t>
            </a:r>
            <a:r>
              <a:rPr lang="uk-UA" sz="1600" dirty="0" smtClean="0">
                <a:latin typeface="Times New Roman" pitchFamily="18" charset="0"/>
                <a:cs typeface="Times New Roman" pitchFamily="18" charset="0"/>
              </a:rPr>
              <a:t>);</a:t>
            </a:r>
            <a:endParaRPr lang="uk-UA" sz="1600" dirty="0" smtClean="0">
              <a:effectLst/>
              <a:latin typeface="Times New Roman" pitchFamily="18" charset="0"/>
              <a:cs typeface="Times New Roman" pitchFamily="18" charset="0"/>
            </a:endParaRPr>
          </a:p>
          <a:p>
            <a:r>
              <a:rPr lang="uk-UA" sz="1600" b="1" dirty="0" smtClean="0">
                <a:latin typeface="Times New Roman" pitchFamily="18" charset="0"/>
                <a:cs typeface="Times New Roman" pitchFamily="18" charset="0"/>
              </a:rPr>
              <a:t>3) симптоми, які залежать від зниження тиску в аорті,</a:t>
            </a:r>
            <a:r>
              <a:rPr lang="uk-UA" sz="1600" dirty="0" smtClean="0">
                <a:latin typeface="Times New Roman" pitchFamily="18" charset="0"/>
                <a:cs typeface="Times New Roman" pitchFamily="18" charset="0"/>
              </a:rPr>
              <a:t> - периферичні симптоми (низький </a:t>
            </a:r>
            <a:r>
              <a:rPr lang="uk-UA" sz="1600" dirty="0" err="1" smtClean="0">
                <a:latin typeface="Times New Roman" pitchFamily="18" charset="0"/>
                <a:cs typeface="Times New Roman" pitchFamily="18" charset="0"/>
              </a:rPr>
              <a:t>діастолічний</a:t>
            </a:r>
            <a:r>
              <a:rPr lang="uk-UA" sz="1600" dirty="0" smtClean="0">
                <a:latin typeface="Times New Roman" pitchFamily="18" charset="0"/>
                <a:cs typeface="Times New Roman" pitchFamily="18" charset="0"/>
              </a:rPr>
              <a:t> тиск, біль в ділянці серця, </a:t>
            </a:r>
            <a:r>
              <a:rPr lang="uk-UA" sz="1600" dirty="0" err="1" smtClean="0">
                <a:latin typeface="Times New Roman" pitchFamily="18" charset="0"/>
                <a:cs typeface="Times New Roman" pitchFamily="18" charset="0"/>
              </a:rPr>
              <a:t>головокружіння</a:t>
            </a:r>
            <a:r>
              <a:rPr lang="uk-UA" sz="1600" dirty="0" smtClean="0">
                <a:latin typeface="Times New Roman" pitchFamily="18" charset="0"/>
                <a:cs typeface="Times New Roman" pitchFamily="18" charset="0"/>
              </a:rPr>
              <a:t>, зміни пульсу, капілярний пульс, тон </a:t>
            </a:r>
            <a:r>
              <a:rPr lang="uk-UA" sz="1600" dirty="0" err="1" smtClean="0">
                <a:latin typeface="Times New Roman" pitchFamily="18" charset="0"/>
                <a:cs typeface="Times New Roman" pitchFamily="18" charset="0"/>
              </a:rPr>
              <a:t>Траубе</a:t>
            </a:r>
            <a:r>
              <a:rPr lang="uk-UA" sz="1600" dirty="0" smtClean="0">
                <a:latin typeface="Times New Roman" pitchFamily="18" charset="0"/>
                <a:cs typeface="Times New Roman" pitchFamily="18" charset="0"/>
              </a:rPr>
              <a:t>, шум </a:t>
            </a:r>
            <a:r>
              <a:rPr lang="uk-UA" sz="1600" dirty="0" err="1" smtClean="0">
                <a:latin typeface="Times New Roman" pitchFamily="18" charset="0"/>
                <a:cs typeface="Times New Roman" pitchFamily="18" charset="0"/>
              </a:rPr>
              <a:t>Дюрозьє</a:t>
            </a:r>
            <a:r>
              <a:rPr lang="uk-UA" sz="1600" dirty="0" smtClean="0">
                <a:latin typeface="Times New Roman" pitchFamily="18" charset="0"/>
                <a:cs typeface="Times New Roman" pitchFamily="18" charset="0"/>
              </a:rPr>
              <a:t> на стегновій артерії).</a:t>
            </a:r>
            <a:endParaRPr lang="uk-UA" sz="1600" dirty="0" smtClean="0">
              <a:effectLst/>
              <a:latin typeface="Times New Roman" pitchFamily="18" charset="0"/>
              <a:cs typeface="Times New Roman" pitchFamily="18" charset="0"/>
            </a:endParaRPr>
          </a:p>
          <a:p>
            <a:r>
              <a:rPr lang="uk-UA" sz="1600" dirty="0" smtClean="0">
                <a:latin typeface="Times New Roman" pitchFamily="18" charset="0"/>
                <a:cs typeface="Times New Roman" pitchFamily="18" charset="0"/>
              </a:rPr>
              <a:t>Клапанні ознаки дозволяють діагностувати сам дефект клапанів, друга та третя групи ознак дозволяють оцінити величину вади та важкість розладів </a:t>
            </a:r>
            <a:r>
              <a:rPr lang="uk-UA" sz="1600" dirty="0" err="1" smtClean="0">
                <a:latin typeface="Times New Roman" pitchFamily="18" charset="0"/>
                <a:cs typeface="Times New Roman" pitchFamily="18" charset="0"/>
              </a:rPr>
              <a:t>внутрішньосерцевої</a:t>
            </a:r>
            <a:r>
              <a:rPr lang="uk-UA" sz="1600" dirty="0" smtClean="0">
                <a:latin typeface="Times New Roman" pitchFamily="18" charset="0"/>
                <a:cs typeface="Times New Roman" pitchFamily="18" charset="0"/>
              </a:rPr>
              <a:t> гемодинаміки. Ці ознаки з’являються при більш значній ваді. При незначній ваді можуть виявлятися лише прямі ознаки (клапанні).</a:t>
            </a:r>
            <a:endParaRPr lang="uk-UA" sz="1600" dirty="0" smtClean="0">
              <a:effectLst/>
              <a:latin typeface="Times New Roman" pitchFamily="18" charset="0"/>
              <a:cs typeface="Times New Roman" pitchFamily="18" charset="0"/>
            </a:endParaRPr>
          </a:p>
          <a:p>
            <a:r>
              <a:rPr lang="uk-UA" sz="1600" dirty="0" smtClean="0">
                <a:latin typeface="Times New Roman" pitchFamily="18" charset="0"/>
                <a:cs typeface="Times New Roman" pitchFamily="18" charset="0"/>
              </a:rPr>
              <a:t>ПЕРЕБІГ. Період компенсації вади тривалий, оскільки він забезпечується діяльністю найпотужнішого відділу серця (лівого шлуночка).</a:t>
            </a:r>
            <a:endParaRPr lang="uk-UA" sz="1600" dirty="0" smtClean="0">
              <a:effectLst/>
              <a:latin typeface="Times New Roman" pitchFamily="18" charset="0"/>
              <a:cs typeface="Times New Roman" pitchFamily="18" charset="0"/>
            </a:endParaRPr>
          </a:p>
          <a:p>
            <a:r>
              <a:rPr lang="uk-UA" sz="1600" dirty="0" smtClean="0">
                <a:latin typeface="Times New Roman" pitchFamily="18" charset="0"/>
                <a:cs typeface="Times New Roman" pitchFamily="18" charset="0"/>
              </a:rPr>
              <a:t>Ознаки серцевої недостатності (за типом </a:t>
            </a:r>
            <a:r>
              <a:rPr lang="uk-UA" sz="1600" dirty="0" err="1" smtClean="0">
                <a:latin typeface="Times New Roman" pitchFamily="18" charset="0"/>
                <a:cs typeface="Times New Roman" pitchFamily="18" charset="0"/>
              </a:rPr>
              <a:t>лівошлуночкової</a:t>
            </a:r>
            <a:r>
              <a:rPr lang="uk-UA" sz="1600" dirty="0" smtClean="0">
                <a:latin typeface="Times New Roman" pitchFamily="18" charset="0"/>
                <a:cs typeface="Times New Roman" pitchFamily="18" charset="0"/>
              </a:rPr>
              <a:t>) можуть з’явитися гостро і досить швидко прогресують. Як правило симптоми СН ліквідовуються важко і в більшості випадків повністю не зникають.</a:t>
            </a:r>
            <a:endParaRPr lang="uk-UA" sz="160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22847255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208912" cy="6186309"/>
          </a:xfrm>
          <a:prstGeom prst="rect">
            <a:avLst/>
          </a:prstGeom>
        </p:spPr>
        <p:txBody>
          <a:bodyPr wrap="square">
            <a:spAutoFit/>
          </a:bodyPr>
          <a:lstStyle/>
          <a:p>
            <a:r>
              <a:rPr lang="ru-RU" b="1" dirty="0" err="1" smtClean="0">
                <a:latin typeface="Times New Roman" pitchFamily="18" charset="0"/>
                <a:cs typeface="Times New Roman" pitchFamily="18" charset="0"/>
              </a:rPr>
              <a:t>Діагностика</a:t>
            </a:r>
            <a:endParaRPr lang="ru-RU" b="1"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ЕКГ</a:t>
            </a:r>
            <a:r>
              <a:rPr lang="ru-RU" dirty="0" smtClean="0">
                <a:latin typeface="Times New Roman" pitchFamily="18" charset="0"/>
                <a:cs typeface="Times New Roman" pitchFamily="18" charset="0"/>
              </a:rPr>
              <a:t> при </a:t>
            </a:r>
            <a:r>
              <a:rPr lang="ru-RU" dirty="0" err="1" smtClean="0">
                <a:latin typeface="Times New Roman" pitchFamily="18" charset="0"/>
                <a:cs typeface="Times New Roman" pitchFamily="18" charset="0"/>
              </a:rPr>
              <a:t>вираженій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недостатності</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відхилення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електричної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осі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серця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вліво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ознаки</a:t>
            </a:r>
            <a:r>
              <a:rPr lang="ru-RU" dirty="0" smtClean="0">
                <a:latin typeface="Times New Roman" pitchFamily="18" charset="0"/>
                <a:cs typeface="Times New Roman" pitchFamily="18" charset="0"/>
              </a:rPr>
              <a:t> ГЛШ у </a:t>
            </a:r>
            <a:r>
              <a:rPr lang="ru-RU" dirty="0" err="1" smtClean="0">
                <a:latin typeface="Times New Roman" pitchFamily="18" charset="0"/>
                <a:cs typeface="Times New Roman" pitchFamily="18" charset="0"/>
              </a:rPr>
              <a:t>вигляді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збільшеної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амплітуди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зубців</a:t>
            </a:r>
            <a:r>
              <a:rPr lang="ru-RU" dirty="0" smtClean="0">
                <a:latin typeface="Times New Roman" pitchFamily="18" charset="0"/>
                <a:cs typeface="Times New Roman" pitchFamily="18" charset="0"/>
              </a:rPr>
              <a:t> комплексу </a:t>
            </a:r>
            <a:r>
              <a:rPr lang="en-US" dirty="0" smtClean="0">
                <a:latin typeface="Times New Roman" pitchFamily="18" charset="0"/>
                <a:cs typeface="Times New Roman" pitchFamily="18" charset="0"/>
              </a:rPr>
              <a:t>QRS </a:t>
            </a:r>
            <a:r>
              <a:rPr lang="ru-RU" dirty="0" smtClean="0">
                <a:latin typeface="Times New Roman" pitchFamily="18" charset="0"/>
                <a:cs typeface="Times New Roman" pitchFamily="18" charset="0"/>
              </a:rPr>
              <a:t>у </a:t>
            </a:r>
            <a:r>
              <a:rPr lang="ru-RU" dirty="0" err="1" smtClean="0">
                <a:latin typeface="Times New Roman" pitchFamily="18" charset="0"/>
                <a:cs typeface="Times New Roman" pitchFamily="18" charset="0"/>
              </a:rPr>
              <a:t>відповідних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відведеннях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частіше</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поєднанні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зміненою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кінцевою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частиною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шлуночкового</a:t>
            </a:r>
            <a:r>
              <a:rPr lang="ru-RU" dirty="0" smtClean="0">
                <a:latin typeface="Times New Roman" pitchFamily="18" charset="0"/>
                <a:cs typeface="Times New Roman" pitchFamily="18" charset="0"/>
              </a:rPr>
              <a:t> комплексу (</a:t>
            </a:r>
            <a:r>
              <a:rPr lang="ru-RU" dirty="0" err="1" smtClean="0">
                <a:latin typeface="Times New Roman" pitchFamily="18" charset="0"/>
                <a:cs typeface="Times New Roman" pitchFamily="18" charset="0"/>
              </a:rPr>
              <a:t>сплощення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інверсія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зубця</a:t>
            </a:r>
            <a:r>
              <a:rPr lang="ru-RU" dirty="0" smtClean="0">
                <a:latin typeface="Times New Roman" pitchFamily="18" charset="0"/>
                <a:cs typeface="Times New Roman" pitchFamily="18" charset="0"/>
              </a:rPr>
              <a:t> Т, зниження сегмента </a:t>
            </a:r>
            <a:r>
              <a:rPr lang="en-US" dirty="0" smtClean="0">
                <a:latin typeface="Times New Roman" pitchFamily="18" charset="0"/>
                <a:cs typeface="Times New Roman" pitchFamily="18" charset="0"/>
              </a:rPr>
              <a:t>ST)</a:t>
            </a:r>
            <a:r>
              <a:rPr lang="uk-UA"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подовження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інтервалу</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P–Q,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свідчить</a:t>
            </a:r>
            <a:r>
              <a:rPr lang="ru-RU" dirty="0" smtClean="0">
                <a:latin typeface="Times New Roman" pitchFamily="18" charset="0"/>
                <a:cs typeface="Times New Roman" pitchFamily="18" charset="0"/>
              </a:rPr>
              <a:t> про </a:t>
            </a:r>
            <a:r>
              <a:rPr lang="ru-RU" dirty="0" err="1" smtClean="0">
                <a:latin typeface="Times New Roman" pitchFamily="18" charset="0"/>
                <a:cs typeface="Times New Roman" pitchFamily="18" charset="0"/>
              </a:rPr>
              <a:t>порушення</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AV- </a:t>
            </a:r>
            <a:r>
              <a:rPr lang="ru-RU" dirty="0" err="1" smtClean="0">
                <a:latin typeface="Times New Roman" pitchFamily="18" charset="0"/>
                <a:cs typeface="Times New Roman" pitchFamily="18" charset="0"/>
              </a:rPr>
              <a:t>провідності</a:t>
            </a:r>
            <a:r>
              <a:rPr lang="ru-RU" dirty="0" smtClean="0">
                <a:latin typeface="Times New Roman" pitchFamily="18" charset="0"/>
                <a:cs typeface="Times New Roman" pitchFamily="18" charset="0"/>
              </a:rPr>
              <a:t>.</a:t>
            </a:r>
          </a:p>
          <a:p>
            <a:pPr algn="just"/>
            <a:endParaRPr lang="ru-RU" dirty="0" smtClean="0">
              <a:latin typeface="Times New Roman" pitchFamily="18" charset="0"/>
              <a:cs typeface="Times New Roman" pitchFamily="18" charset="0"/>
            </a:endParaRPr>
          </a:p>
          <a:p>
            <a:pPr algn="just"/>
            <a:r>
              <a:rPr lang="ru-RU" b="1" dirty="0" err="1" smtClean="0">
                <a:latin typeface="Times New Roman" pitchFamily="18" charset="0"/>
                <a:cs typeface="Times New Roman" pitchFamily="18" charset="0"/>
              </a:rPr>
              <a:t>Рентгенологічне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дослідження</a:t>
            </a:r>
            <a:r>
              <a:rPr lang="ru-RU"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виявляє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збільшення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розмірів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серця</a:t>
            </a:r>
            <a:r>
              <a:rPr lang="ru-RU" dirty="0" smtClean="0">
                <a:latin typeface="Times New Roman" pitchFamily="18" charset="0"/>
                <a:cs typeface="Times New Roman" pitchFamily="18" charset="0"/>
              </a:rPr>
              <a:t>: ЛШ </a:t>
            </a:r>
            <a:r>
              <a:rPr lang="ru-RU" dirty="0" err="1" smtClean="0">
                <a:latin typeface="Times New Roman" pitchFamily="18" charset="0"/>
                <a:cs typeface="Times New Roman" pitchFamily="18" charset="0"/>
              </a:rPr>
              <a:t>масивний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збільшений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заокругленою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верхівкою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Висхідна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частина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розширена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виступає</a:t>
            </a:r>
            <a:r>
              <a:rPr lang="ru-RU" dirty="0" smtClean="0">
                <a:latin typeface="Times New Roman" pitchFamily="18" charset="0"/>
                <a:cs typeface="Times New Roman" pitchFamily="18" charset="0"/>
              </a:rPr>
              <a:t> з правого боку контуру </a:t>
            </a:r>
            <a:r>
              <a:rPr lang="ru-RU" dirty="0" err="1" smtClean="0">
                <a:latin typeface="Times New Roman" pitchFamily="18" charset="0"/>
                <a:cs typeface="Times New Roman" pitchFamily="18" charset="0"/>
              </a:rPr>
              <a:t>тіні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серця</a:t>
            </a:r>
            <a:r>
              <a:rPr lang="ru-RU" dirty="0" smtClean="0">
                <a:latin typeface="Times New Roman" pitchFamily="18" charset="0"/>
                <a:cs typeface="Times New Roman" pitchFamily="18" charset="0"/>
              </a:rPr>
              <a:t>, з </a:t>
            </a:r>
            <a:r>
              <a:rPr lang="ru-RU" dirty="0" err="1" smtClean="0">
                <a:latin typeface="Times New Roman" pitchFamily="18" charset="0"/>
                <a:cs typeface="Times New Roman" pitchFamily="18" charset="0"/>
              </a:rPr>
              <a:t>лівого</a:t>
            </a:r>
            <a:r>
              <a:rPr lang="ru-RU" dirty="0" smtClean="0">
                <a:latin typeface="Times New Roman" pitchFamily="18" charset="0"/>
                <a:cs typeface="Times New Roman" pitchFamily="18" charset="0"/>
              </a:rPr>
              <a:t> боку контуру </a:t>
            </a:r>
            <a:r>
              <a:rPr lang="ru-RU" dirty="0" err="1" smtClean="0">
                <a:latin typeface="Times New Roman" pitchFamily="18" charset="0"/>
                <a:cs typeface="Times New Roman" pitchFamily="18" charset="0"/>
              </a:rPr>
              <a:t>визначається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розширена</a:t>
            </a:r>
            <a:r>
              <a:rPr lang="ru-RU" dirty="0" smtClean="0">
                <a:latin typeface="Times New Roman" pitchFamily="18" charset="0"/>
                <a:cs typeface="Times New Roman" pitchFamily="18" charset="0"/>
              </a:rPr>
              <a:t> дуга </a:t>
            </a:r>
            <a:r>
              <a:rPr lang="ru-RU" dirty="0" err="1" smtClean="0">
                <a:latin typeface="Times New Roman" pitchFamily="18" charset="0"/>
                <a:cs typeface="Times New Roman" pitchFamily="18" charset="0"/>
              </a:rPr>
              <a:t>аорти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Серце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набуває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конфігурації</a:t>
            </a:r>
            <a:r>
              <a:rPr lang="ru-RU" dirty="0" smtClean="0">
                <a:latin typeface="Times New Roman" pitchFamily="18" charset="0"/>
                <a:cs typeface="Times New Roman" pitchFamily="18" charset="0"/>
              </a:rPr>
              <a:t>.</a:t>
            </a:r>
          </a:p>
          <a:p>
            <a:pPr algn="just"/>
            <a:endParaRPr lang="ru-RU" dirty="0" smtClean="0">
              <a:latin typeface="Times New Roman" pitchFamily="18" charset="0"/>
              <a:cs typeface="Times New Roman" pitchFamily="18" charset="0"/>
            </a:endParaRPr>
          </a:p>
          <a:p>
            <a:pPr algn="just"/>
            <a:r>
              <a:rPr lang="ru-RU" b="1" dirty="0" err="1" smtClean="0">
                <a:latin typeface="Times New Roman" pitchFamily="18" charset="0"/>
                <a:cs typeface="Times New Roman" pitchFamily="18" charset="0"/>
              </a:rPr>
              <a:t>ЕхоКГ</a:t>
            </a:r>
            <a:r>
              <a:rPr lang="ru-RU" b="1" dirty="0" smtClean="0">
                <a:latin typeface="Times New Roman" pitchFamily="18" charset="0"/>
                <a:cs typeface="Times New Roman" pitchFamily="18" charset="0"/>
              </a:rPr>
              <a:t> і </a:t>
            </a:r>
            <a:r>
              <a:rPr lang="ru-RU" b="1" dirty="0" err="1" smtClean="0">
                <a:latin typeface="Times New Roman" pitchFamily="18" charset="0"/>
                <a:cs typeface="Times New Roman" pitchFamily="18" charset="0"/>
              </a:rPr>
              <a:t>допплєрографія</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є </a:t>
            </a:r>
            <a:r>
              <a:rPr lang="ru-RU" dirty="0" err="1" smtClean="0">
                <a:latin typeface="Times New Roman" pitchFamily="18" charset="0"/>
                <a:cs typeface="Times New Roman" pitchFamily="18" charset="0"/>
              </a:rPr>
              <a:t>важливими</a:t>
            </a:r>
            <a:r>
              <a:rPr lang="ru-RU" dirty="0" smtClean="0">
                <a:latin typeface="Times New Roman" pitchFamily="18" charset="0"/>
                <a:cs typeface="Times New Roman" pitchFamily="18" charset="0"/>
              </a:rPr>
              <a:t> методами </a:t>
            </a:r>
            <a:r>
              <a:rPr lang="ru-RU" dirty="0" err="1" smtClean="0">
                <a:latin typeface="Times New Roman" pitchFamily="18" charset="0"/>
                <a:cs typeface="Times New Roman" pitchFamily="18" charset="0"/>
              </a:rPr>
              <a:t>діагностики</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оцінки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ступеня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тяжкості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недостатності</a:t>
            </a:r>
            <a:r>
              <a:rPr lang="ru-RU" dirty="0" smtClean="0">
                <a:latin typeface="Times New Roman" pitchFamily="18" charset="0"/>
                <a:cs typeface="Times New Roman" pitchFamily="18" charset="0"/>
              </a:rPr>
              <a:t>. Метод </a:t>
            </a:r>
            <a:r>
              <a:rPr lang="ru-RU" dirty="0" err="1" smtClean="0">
                <a:latin typeface="Times New Roman" pitchFamily="18" charset="0"/>
                <a:cs typeface="Times New Roman" pitchFamily="18" charset="0"/>
              </a:rPr>
              <a:t>дозволяє</a:t>
            </a:r>
            <a:r>
              <a:rPr lang="ru-RU" dirty="0" smtClean="0">
                <a:latin typeface="Times New Roman" pitchFamily="18" charset="0"/>
                <a:cs typeface="Times New Roman" pitchFamily="18" charset="0"/>
              </a:rPr>
              <a:t> провести </a:t>
            </a:r>
            <a:r>
              <a:rPr lang="ru-RU" dirty="0" err="1" smtClean="0">
                <a:latin typeface="Times New Roman" pitchFamily="18" charset="0"/>
                <a:cs typeface="Times New Roman" pitchFamily="18" charset="0"/>
              </a:rPr>
              <a:t>оцінку</a:t>
            </a:r>
            <a:r>
              <a:rPr lang="ru-RU" dirty="0" smtClean="0">
                <a:latin typeface="Times New Roman" pitchFamily="18" charset="0"/>
                <a:cs typeface="Times New Roman" pitchFamily="18" charset="0"/>
              </a:rPr>
              <a:t> причини та </a:t>
            </a:r>
            <a:r>
              <a:rPr lang="ru-RU" dirty="0" err="1" smtClean="0">
                <a:latin typeface="Times New Roman" pitchFamily="18" charset="0"/>
                <a:cs typeface="Times New Roman" pitchFamily="18" charset="0"/>
              </a:rPr>
              <a:t>механізму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виникнення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визначити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морфологію</a:t>
            </a:r>
            <a:r>
              <a:rPr lang="ru-RU" dirty="0" smtClean="0">
                <a:latin typeface="Times New Roman" pitchFamily="18" charset="0"/>
                <a:cs typeface="Times New Roman" pitchFamily="18" charset="0"/>
              </a:rPr>
              <a:t> клапана, а </a:t>
            </a:r>
            <a:r>
              <a:rPr lang="ru-RU" dirty="0" err="1" smtClean="0">
                <a:latin typeface="Times New Roman" pitchFamily="18" charset="0"/>
                <a:cs typeface="Times New Roman" pitchFamily="18" charset="0"/>
              </a:rPr>
              <a:t>також</a:t>
            </a:r>
            <a:r>
              <a:rPr lang="ru-RU" dirty="0" smtClean="0">
                <a:latin typeface="Times New Roman" pitchFamily="18" charset="0"/>
                <a:cs typeface="Times New Roman" pitchFamily="18" charset="0"/>
              </a:rPr>
              <a:t> стан і </a:t>
            </a:r>
            <a:r>
              <a:rPr lang="ru-RU" dirty="0" err="1" smtClean="0">
                <a:latin typeface="Times New Roman" pitchFamily="18" charset="0"/>
                <a:cs typeface="Times New Roman" pitchFamily="18" charset="0"/>
              </a:rPr>
              <a:t>розміри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аорти</a:t>
            </a:r>
            <a:r>
              <a:rPr lang="ru-RU" dirty="0" smtClean="0">
                <a:latin typeface="Times New Roman" pitchFamily="18" charset="0"/>
                <a:cs typeface="Times New Roman" pitchFamily="18" charset="0"/>
              </a:rPr>
              <a:t> на 4 </a:t>
            </a:r>
            <a:r>
              <a:rPr lang="ru-RU" dirty="0" err="1" smtClean="0">
                <a:latin typeface="Times New Roman" pitchFamily="18" charset="0"/>
                <a:cs typeface="Times New Roman" pitchFamily="18" charset="0"/>
              </a:rPr>
              <a:t>різних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рівнях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кільце</a:t>
            </a:r>
            <a:r>
              <a:rPr lang="ru-RU" dirty="0" smtClean="0">
                <a:latin typeface="Times New Roman" pitchFamily="18" charset="0"/>
                <a:cs typeface="Times New Roman" pitchFamily="18" charset="0"/>
              </a:rPr>
              <a:t>, синус </a:t>
            </a:r>
            <a:r>
              <a:rPr lang="ru-RU" dirty="0" err="1" smtClean="0">
                <a:latin typeface="Times New Roman" pitchFamily="18" charset="0"/>
                <a:cs typeface="Times New Roman" pitchFamily="18" charset="0"/>
              </a:rPr>
              <a:t>Вальсальви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синотубулярне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з̓єднання</a:t>
            </a:r>
            <a:r>
              <a:rPr lang="ru-RU" dirty="0" smtClean="0">
                <a:latin typeface="Times New Roman" pitchFamily="18" charset="0"/>
                <a:cs typeface="Times New Roman" pitchFamily="18" charset="0"/>
              </a:rPr>
              <a:t> та </a:t>
            </a:r>
            <a:r>
              <a:rPr lang="ru-RU" dirty="0" err="1" smtClean="0">
                <a:latin typeface="Times New Roman" pitchFamily="18" charset="0"/>
                <a:cs typeface="Times New Roman" pitchFamily="18" charset="0"/>
              </a:rPr>
              <a:t>висхідна</a:t>
            </a:r>
            <a:r>
              <a:rPr lang="ru-RU" dirty="0" smtClean="0">
                <a:latin typeface="Times New Roman" pitchFamily="18" charset="0"/>
                <a:cs typeface="Times New Roman" pitchFamily="18" charset="0"/>
              </a:rPr>
              <a:t> аорта), </a:t>
            </a:r>
            <a:r>
              <a:rPr lang="ru-RU" dirty="0" err="1" smtClean="0">
                <a:latin typeface="Times New Roman" pitchFamily="18" charset="0"/>
                <a:cs typeface="Times New Roman" pitchFamily="18" charset="0"/>
              </a:rPr>
              <a:t>оцінити</a:t>
            </a:r>
            <a:r>
              <a:rPr lang="ru-RU" dirty="0" smtClean="0">
                <a:latin typeface="Times New Roman" pitchFamily="18" charset="0"/>
                <a:cs typeface="Times New Roman" pitchFamily="18" charset="0"/>
              </a:rPr>
              <a:t> ФВ ЛШ, </a:t>
            </a:r>
            <a:r>
              <a:rPr lang="ru-RU" dirty="0" err="1" smtClean="0">
                <a:latin typeface="Times New Roman" pitchFamily="18" charset="0"/>
                <a:cs typeface="Times New Roman" pitchFamily="18" charset="0"/>
              </a:rPr>
              <a:t>розміри</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ступінь</a:t>
            </a:r>
            <a:r>
              <a:rPr lang="ru-RU" dirty="0" smtClean="0">
                <a:latin typeface="Times New Roman" pitchFamily="18" charset="0"/>
                <a:cs typeface="Times New Roman" pitchFamily="18" charset="0"/>
              </a:rPr>
              <a:t> ГЛШ. Для </a:t>
            </a:r>
            <a:r>
              <a:rPr lang="ru-RU" dirty="0" err="1" smtClean="0">
                <a:latin typeface="Times New Roman" pitchFamily="18" charset="0"/>
                <a:cs typeface="Times New Roman" pitchFamily="18" charset="0"/>
              </a:rPr>
              <a:t>діагностики</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визначення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ступеня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тяжкості</a:t>
            </a:r>
            <a:r>
              <a:rPr lang="ru-RU" dirty="0" smtClean="0">
                <a:latin typeface="Times New Roman" pitchFamily="18" charset="0"/>
                <a:cs typeface="Times New Roman" pitchFamily="18" charset="0"/>
              </a:rPr>
              <a:t> вади </a:t>
            </a:r>
            <a:r>
              <a:rPr lang="ru-RU" dirty="0" err="1" smtClean="0">
                <a:latin typeface="Times New Roman" pitchFamily="18" charset="0"/>
                <a:cs typeface="Times New Roman" pitchFamily="18" charset="0"/>
              </a:rPr>
              <a:t>використовують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колірну</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постійнохвильову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допплєрографію</a:t>
            </a:r>
            <a:r>
              <a:rPr lang="ru-RU" dirty="0" smtClean="0">
                <a:latin typeface="Times New Roman" pitchFamily="18" charset="0"/>
                <a:cs typeface="Times New Roman" pitchFamily="18" charset="0"/>
              </a:rPr>
              <a:t>, за </a:t>
            </a:r>
            <a:r>
              <a:rPr lang="ru-RU" dirty="0" err="1" smtClean="0">
                <a:latin typeface="Times New Roman" pitchFamily="18" charset="0"/>
                <a:cs typeface="Times New Roman" pitchFamily="18" charset="0"/>
              </a:rPr>
              <a:t>допомогою</a:t>
            </a:r>
            <a:r>
              <a:rPr lang="ru-RU" dirty="0" smtClean="0">
                <a:latin typeface="Times New Roman" pitchFamily="18" charset="0"/>
                <a:cs typeface="Times New Roman" pitchFamily="18" charset="0"/>
              </a:rPr>
              <a:t> якої </a:t>
            </a:r>
            <a:r>
              <a:rPr lang="ru-RU" dirty="0" err="1" smtClean="0">
                <a:latin typeface="Times New Roman" pitchFamily="18" charset="0"/>
                <a:cs typeface="Times New Roman" pitchFamily="18" charset="0"/>
              </a:rPr>
              <a:t>можна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візуалізувати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потік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a:t>
            </a:r>
          </a:p>
          <a:p>
            <a:pPr algn="just"/>
            <a:r>
              <a:rPr lang="ru-RU" dirty="0" err="1" smtClean="0">
                <a:latin typeface="Times New Roman" pitchFamily="18" charset="0"/>
                <a:cs typeface="Times New Roman" pitchFamily="18" charset="0"/>
              </a:rPr>
              <a:t>Черезстравохідну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ехоКГ</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застосовують</a:t>
            </a:r>
            <a:r>
              <a:rPr lang="ru-RU" dirty="0" smtClean="0">
                <a:latin typeface="Times New Roman" pitchFamily="18" charset="0"/>
                <a:cs typeface="Times New Roman" pitchFamily="18" charset="0"/>
              </a:rPr>
              <a:t> для </a:t>
            </a:r>
            <a:r>
              <a:rPr lang="ru-RU" dirty="0" err="1" smtClean="0">
                <a:latin typeface="Times New Roman" pitchFamily="18" charset="0"/>
                <a:cs typeface="Times New Roman" pitchFamily="18" charset="0"/>
              </a:rPr>
              <a:t>більш</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чіткої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оцінки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морфології</a:t>
            </a:r>
            <a:r>
              <a:rPr lang="ru-RU" dirty="0" smtClean="0">
                <a:latin typeface="Times New Roman" pitchFamily="18" charset="0"/>
                <a:cs typeface="Times New Roman" pitchFamily="18" charset="0"/>
              </a:rPr>
              <a:t> клапана та </a:t>
            </a:r>
            <a:r>
              <a:rPr lang="ru-RU" dirty="0" err="1" smtClean="0">
                <a:latin typeface="Times New Roman" pitchFamily="18" charset="0"/>
                <a:cs typeface="Times New Roman" pitchFamily="18" charset="0"/>
              </a:rPr>
              <a:t>висхідної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аорти</a:t>
            </a:r>
            <a:r>
              <a:rPr lang="ru-RU" dirty="0" smtClean="0">
                <a:latin typeface="Times New Roman" pitchFamily="18" charset="0"/>
                <a:cs typeface="Times New Roman" pitchFamily="18" charset="0"/>
              </a:rPr>
              <a:t>, особливо перед </a:t>
            </a:r>
            <a:r>
              <a:rPr lang="ru-RU" dirty="0" err="1" smtClean="0">
                <a:latin typeface="Times New Roman" pitchFamily="18" charset="0"/>
                <a:cs typeface="Times New Roman" pitchFamily="18" charset="0"/>
              </a:rPr>
              <a:t>плановим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хірургічним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втручанням</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5911229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32656"/>
            <a:ext cx="7920880" cy="5909310"/>
          </a:xfrm>
          <a:prstGeom prst="rect">
            <a:avLst/>
          </a:prstGeom>
        </p:spPr>
        <p:txBody>
          <a:bodyPr wrap="square">
            <a:spAutoFit/>
          </a:bodyPr>
          <a:lstStyle/>
          <a:p>
            <a:r>
              <a:rPr lang="uk-UA" b="1" dirty="0">
                <a:latin typeface="Times New Roman" pitchFamily="18" charset="0"/>
                <a:cs typeface="Times New Roman" pitchFamily="18" charset="0"/>
              </a:rPr>
              <a:t>Діагностичні критерії</a:t>
            </a:r>
            <a:endParaRPr lang="uk-UA" dirty="0" smtClean="0">
              <a:effectLst/>
              <a:latin typeface="Times New Roman" pitchFamily="18" charset="0"/>
              <a:cs typeface="Times New Roman" pitchFamily="18" charset="0"/>
            </a:endParaRPr>
          </a:p>
          <a:p>
            <a:r>
              <a:rPr lang="uk-UA" b="1" dirty="0">
                <a:latin typeface="Times New Roman" pitchFamily="18" charset="0"/>
                <a:cs typeface="Times New Roman" pitchFamily="18" charset="0"/>
              </a:rPr>
              <a:t>Клапанні (прямі):</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1. </a:t>
            </a:r>
            <a:r>
              <a:rPr lang="uk-UA" dirty="0" err="1">
                <a:latin typeface="Times New Roman" pitchFamily="18" charset="0"/>
                <a:cs typeface="Times New Roman" pitchFamily="18" charset="0"/>
              </a:rPr>
              <a:t>Безінтервальний</a:t>
            </a:r>
            <a:r>
              <a:rPr lang="uk-UA" dirty="0">
                <a:latin typeface="Times New Roman" pitchFamily="18" charset="0"/>
                <a:cs typeface="Times New Roman" pitchFamily="18" charset="0"/>
              </a:rPr>
              <a:t> </a:t>
            </a:r>
            <a:r>
              <a:rPr lang="uk-UA" dirty="0" err="1">
                <a:latin typeface="Times New Roman" pitchFamily="18" charset="0"/>
                <a:cs typeface="Times New Roman" pitchFamily="18" charset="0"/>
              </a:rPr>
              <a:t>діастолічний</a:t>
            </a:r>
            <a:r>
              <a:rPr lang="uk-UA" dirty="0">
                <a:latin typeface="Times New Roman" pitchFamily="18" charset="0"/>
                <a:cs typeface="Times New Roman" pitchFamily="18" charset="0"/>
              </a:rPr>
              <a:t> шум у ІІІ-І</a:t>
            </a:r>
            <a:r>
              <a:rPr lang="en-US" dirty="0">
                <a:latin typeface="Times New Roman" pitchFamily="18" charset="0"/>
                <a:cs typeface="Times New Roman" pitchFamily="18" charset="0"/>
              </a:rPr>
              <a:t>V </a:t>
            </a:r>
            <a:r>
              <a:rPr lang="uk-UA" dirty="0" err="1">
                <a:latin typeface="Times New Roman" pitchFamily="18" charset="0"/>
                <a:cs typeface="Times New Roman" pitchFamily="18" charset="0"/>
              </a:rPr>
              <a:t>міжребер’ях</a:t>
            </a:r>
            <a:r>
              <a:rPr lang="uk-UA" dirty="0">
                <a:latin typeface="Times New Roman" pitchFamily="18" charset="0"/>
                <a:cs typeface="Times New Roman" pitchFamily="18" charset="0"/>
              </a:rPr>
              <a:t> біля лівого краю грудини</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2. Послаблення (зникнення) ІІ тону</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3. Потік </a:t>
            </a:r>
            <a:r>
              <a:rPr lang="uk-UA" dirty="0" err="1">
                <a:latin typeface="Times New Roman" pitchFamily="18" charset="0"/>
                <a:cs typeface="Times New Roman" pitchFamily="18" charset="0"/>
              </a:rPr>
              <a:t>регургітації</a:t>
            </a:r>
            <a:r>
              <a:rPr lang="uk-UA" dirty="0">
                <a:latin typeface="Times New Roman" pitchFamily="18" charset="0"/>
                <a:cs typeface="Times New Roman" pitchFamily="18" charset="0"/>
              </a:rPr>
              <a:t> на аорті (</a:t>
            </a:r>
            <a:r>
              <a:rPr lang="uk-UA" dirty="0" err="1">
                <a:latin typeface="Times New Roman" pitchFamily="18" charset="0"/>
                <a:cs typeface="Times New Roman" pitchFamily="18" charset="0"/>
              </a:rPr>
              <a:t>ЕхоКС</a:t>
            </a:r>
            <a:r>
              <a:rPr lang="uk-UA" dirty="0">
                <a:latin typeface="Times New Roman" pitchFamily="18" charset="0"/>
                <a:cs typeface="Times New Roman" pitchFamily="18" charset="0"/>
              </a:rPr>
              <a:t>)</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4. Відсутність повного змикання стулок, потовщення і деформація аортальних клапанів, збільшена систолічна екскурсія ЗСЛШ та МШП, тремтіння передньої стулки мі трального клапана (</a:t>
            </a:r>
            <a:r>
              <a:rPr lang="uk-UA" dirty="0" err="1">
                <a:latin typeface="Times New Roman" pitchFamily="18" charset="0"/>
                <a:cs typeface="Times New Roman" pitchFamily="18" charset="0"/>
              </a:rPr>
              <a:t>ЕхоКС</a:t>
            </a:r>
            <a:r>
              <a:rPr lang="uk-UA" dirty="0">
                <a:latin typeface="Times New Roman" pitchFamily="18" charset="0"/>
                <a:cs typeface="Times New Roman" pitchFamily="18" charset="0"/>
              </a:rPr>
              <a:t>)</a:t>
            </a:r>
            <a:endParaRPr lang="uk-UA" dirty="0" smtClean="0">
              <a:effectLst/>
              <a:latin typeface="Times New Roman" pitchFamily="18" charset="0"/>
              <a:cs typeface="Times New Roman" pitchFamily="18" charset="0"/>
            </a:endParaRPr>
          </a:p>
          <a:p>
            <a:r>
              <a:rPr lang="uk-UA" b="1" dirty="0">
                <a:latin typeface="Times New Roman" pitchFamily="18" charset="0"/>
                <a:cs typeface="Times New Roman" pitchFamily="18" charset="0"/>
              </a:rPr>
              <a:t>Непрямі </a:t>
            </a:r>
            <a:r>
              <a:rPr lang="uk-UA" b="1" dirty="0" err="1">
                <a:latin typeface="Times New Roman" pitchFamily="18" charset="0"/>
                <a:cs typeface="Times New Roman" pitchFamily="18" charset="0"/>
              </a:rPr>
              <a:t>лівошлуночкові</a:t>
            </a:r>
            <a:r>
              <a:rPr lang="uk-UA" b="1" dirty="0">
                <a:latin typeface="Times New Roman" pitchFamily="18" charset="0"/>
                <a:cs typeface="Times New Roman" pitchFamily="18" charset="0"/>
              </a:rPr>
              <a:t> ознаки:</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1. Гіпертрофія лівого шлуночка (ЕКГ, </a:t>
            </a:r>
            <a:r>
              <a:rPr lang="uk-UA" dirty="0" err="1">
                <a:latin typeface="Times New Roman" pitchFamily="18" charset="0"/>
                <a:cs typeface="Times New Roman" pitchFamily="18" charset="0"/>
              </a:rPr>
              <a:t>ЕхоКС</a:t>
            </a:r>
            <a:r>
              <a:rPr lang="uk-UA" dirty="0">
                <a:latin typeface="Times New Roman" pitchFamily="18" charset="0"/>
                <a:cs typeface="Times New Roman" pitchFamily="18" charset="0"/>
              </a:rPr>
              <a:t>, тінь серця у вигляді «сидячої качки» рентгенографічно)</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2. Об’ємне перевантаження лівого шлуночка, збільшений серцевий викид (</a:t>
            </a:r>
            <a:r>
              <a:rPr lang="uk-UA" dirty="0" err="1">
                <a:latin typeface="Times New Roman" pitchFamily="18" charset="0"/>
                <a:cs typeface="Times New Roman" pitchFamily="18" charset="0"/>
              </a:rPr>
              <a:t>ЕхоКС</a:t>
            </a:r>
            <a:r>
              <a:rPr lang="uk-UA" dirty="0">
                <a:latin typeface="Times New Roman" pitchFamily="18" charset="0"/>
                <a:cs typeface="Times New Roman" pitchFamily="18" charset="0"/>
              </a:rPr>
              <a:t>)</a:t>
            </a:r>
            <a:endParaRPr lang="uk-UA" dirty="0" smtClean="0">
              <a:effectLst/>
              <a:latin typeface="Times New Roman" pitchFamily="18" charset="0"/>
              <a:cs typeface="Times New Roman" pitchFamily="18" charset="0"/>
            </a:endParaRPr>
          </a:p>
          <a:p>
            <a:r>
              <a:rPr lang="uk-UA" b="1" dirty="0">
                <a:latin typeface="Times New Roman" pitchFamily="18" charset="0"/>
                <a:cs typeface="Times New Roman" pitchFamily="18" charset="0"/>
              </a:rPr>
              <a:t>Периферичні симптоми:</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1. Підвищення систолічного і зниження </a:t>
            </a:r>
            <a:r>
              <a:rPr lang="uk-UA" dirty="0" err="1">
                <a:latin typeface="Times New Roman" pitchFamily="18" charset="0"/>
                <a:cs typeface="Times New Roman" pitchFamily="18" charset="0"/>
              </a:rPr>
              <a:t>діастолічного</a:t>
            </a:r>
            <a:r>
              <a:rPr lang="uk-UA" dirty="0">
                <a:latin typeface="Times New Roman" pitchFamily="18" charset="0"/>
                <a:cs typeface="Times New Roman" pitchFamily="18" charset="0"/>
              </a:rPr>
              <a:t> тиску</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2. Біль в ділянці серця</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3. Високий і швидкий пульс</a:t>
            </a:r>
            <a:endParaRPr lang="uk-UA" dirty="0" smtClean="0">
              <a:effectLst/>
              <a:latin typeface="Times New Roman" pitchFamily="18" charset="0"/>
              <a:cs typeface="Times New Roman" pitchFamily="18" charset="0"/>
            </a:endParaRPr>
          </a:p>
          <a:p>
            <a:r>
              <a:rPr lang="uk-UA" dirty="0">
                <a:latin typeface="Times New Roman" pitchFamily="18" charset="0"/>
                <a:cs typeface="Times New Roman" pitchFamily="18" charset="0"/>
              </a:rPr>
              <a:t>4. </a:t>
            </a:r>
            <a:r>
              <a:rPr lang="uk-UA" dirty="0" err="1">
                <a:latin typeface="Times New Roman" pitchFamily="18" charset="0"/>
                <a:cs typeface="Times New Roman" pitchFamily="18" charset="0"/>
              </a:rPr>
              <a:t>Подвіний</a:t>
            </a:r>
            <a:r>
              <a:rPr lang="uk-UA" dirty="0">
                <a:latin typeface="Times New Roman" pitchFamily="18" charset="0"/>
                <a:cs typeface="Times New Roman" pitchFamily="18" charset="0"/>
              </a:rPr>
              <a:t> тон </a:t>
            </a:r>
            <a:r>
              <a:rPr lang="uk-UA" dirty="0" err="1">
                <a:latin typeface="Times New Roman" pitchFamily="18" charset="0"/>
                <a:cs typeface="Times New Roman" pitchFamily="18" charset="0"/>
              </a:rPr>
              <a:t>Траубе</a:t>
            </a:r>
            <a:r>
              <a:rPr lang="uk-UA" dirty="0">
                <a:latin typeface="Times New Roman" pitchFamily="18" charset="0"/>
                <a:cs typeface="Times New Roman" pitchFamily="18" charset="0"/>
              </a:rPr>
              <a:t> (над великими артеріями), шум </a:t>
            </a:r>
            <a:r>
              <a:rPr lang="uk-UA" dirty="0" err="1">
                <a:latin typeface="Times New Roman" pitchFamily="18" charset="0"/>
                <a:cs typeface="Times New Roman" pitchFamily="18" charset="0"/>
              </a:rPr>
              <a:t>Дюрозьє</a:t>
            </a:r>
            <a:r>
              <a:rPr lang="uk-UA" dirty="0">
                <a:latin typeface="Times New Roman" pitchFamily="18" charset="0"/>
                <a:cs typeface="Times New Roman" pitchFamily="18" charset="0"/>
              </a:rPr>
              <a:t> (на </a:t>
            </a:r>
            <a:r>
              <a:rPr lang="en-US" dirty="0">
                <a:latin typeface="Times New Roman" pitchFamily="18" charset="0"/>
                <a:cs typeface="Times New Roman" pitchFamily="18" charset="0"/>
              </a:rPr>
              <a:t>a. </a:t>
            </a:r>
            <a:r>
              <a:rPr lang="en-US" dirty="0" err="1">
                <a:latin typeface="Times New Roman" pitchFamily="18" charset="0"/>
                <a:cs typeface="Times New Roman" pitchFamily="18" charset="0"/>
              </a:rPr>
              <a:t>femoralis</a:t>
            </a:r>
            <a:r>
              <a:rPr lang="en-US" dirty="0">
                <a:latin typeface="Times New Roman" pitchFamily="18" charset="0"/>
                <a:cs typeface="Times New Roman" pitchFamily="18" charset="0"/>
              </a:rPr>
              <a:t>)</a:t>
            </a:r>
            <a:endParaRPr lang="en-US" dirty="0" smtClean="0">
              <a:effectLst/>
              <a:latin typeface="Times New Roman" pitchFamily="18" charset="0"/>
              <a:cs typeface="Times New Roman" pitchFamily="18" charset="0"/>
            </a:endParaRPr>
          </a:p>
          <a:p>
            <a:r>
              <a:rPr lang="en-US" dirty="0">
                <a:latin typeface="Times New Roman" pitchFamily="18" charset="0"/>
                <a:cs typeface="Times New Roman" pitchFamily="18" charset="0"/>
              </a:rPr>
              <a:t>5. </a:t>
            </a:r>
            <a:r>
              <a:rPr lang="uk-UA" dirty="0">
                <a:latin typeface="Times New Roman" pitchFamily="18" charset="0"/>
                <a:cs typeface="Times New Roman" pitchFamily="18" charset="0"/>
              </a:rPr>
              <a:t>Капілярний пульс</a:t>
            </a:r>
            <a:endParaRPr lang="uk-UA"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3217848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http://intranet.tdmu.edu.ua/data/kafedra/internal/vn_med_al/classes_stud/uk/med/lik/ptn/%D0%BE%D1%81%D0%BD%D0%BE%D0%B2%D0%B8%20%D0%B2%D0%BD%D1%83%D1%82%D1%80%D1%96%D1%88%D0%BD%D1%8C%D0%BE%D1%97%20%D0%BC%D0%B5%D0%B4%D0%B8%D1%86%D0%B8%D0%BD%D0%B8/5/5.%20Набуті%20вади%20серця.files/image0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412776"/>
            <a:ext cx="4352925" cy="411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4845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4192" y="260648"/>
            <a:ext cx="8354272" cy="6463308"/>
          </a:xfrm>
          <a:prstGeom prst="rect">
            <a:avLst/>
          </a:prstGeom>
        </p:spPr>
        <p:txBody>
          <a:bodyPr wrap="square">
            <a:spAutoFit/>
          </a:bodyPr>
          <a:lstStyle/>
          <a:p>
            <a:r>
              <a:rPr lang="ru-RU" b="1" dirty="0" err="1" smtClean="0">
                <a:latin typeface="Times New Roman" pitchFamily="18" charset="0"/>
                <a:cs typeface="Times New Roman" pitchFamily="18" charset="0"/>
              </a:rPr>
              <a:t>Лікування</a:t>
            </a:r>
            <a:endParaRPr lang="ru-RU" b="1" dirty="0" smtClean="0">
              <a:latin typeface="Times New Roman" pitchFamily="18" charset="0"/>
              <a:cs typeface="Times New Roman" pitchFamily="18" charset="0"/>
            </a:endParaRPr>
          </a:p>
          <a:p>
            <a:pPr algn="just"/>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Специфічних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консервативних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методів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немає</a:t>
            </a:r>
            <a:r>
              <a:rPr lang="ru-RU" dirty="0" smtClean="0">
                <a:latin typeface="Times New Roman" pitchFamily="18" charset="0"/>
                <a:cs typeface="Times New Roman" pitchFamily="18" charset="0"/>
              </a:rPr>
              <a:t>. СН,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розвивається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лікують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використовуючи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загальноприйняті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методи</a:t>
            </a:r>
            <a:r>
              <a:rPr lang="ru-RU" dirty="0" smtClean="0">
                <a:latin typeface="Times New Roman" pitchFamily="18" charset="0"/>
                <a:cs typeface="Times New Roman" pitchFamily="18" charset="0"/>
              </a:rPr>
              <a:t>. Препаратами </a:t>
            </a:r>
            <a:r>
              <a:rPr lang="ru-RU" dirty="0" err="1" smtClean="0">
                <a:latin typeface="Times New Roman" pitchFamily="18" charset="0"/>
                <a:cs typeface="Times New Roman" pitchFamily="18" charset="0"/>
              </a:rPr>
              <a:t>вибору</a:t>
            </a:r>
            <a:r>
              <a:rPr lang="ru-RU" dirty="0" smtClean="0">
                <a:latin typeface="Times New Roman" pitchFamily="18" charset="0"/>
                <a:cs typeface="Times New Roman" pitchFamily="18" charset="0"/>
              </a:rPr>
              <a:t> при </a:t>
            </a:r>
            <a:r>
              <a:rPr lang="ru-RU" dirty="0" err="1" smtClean="0">
                <a:latin typeface="Times New Roman" pitchFamily="18" charset="0"/>
                <a:cs typeface="Times New Roman" pitchFamily="18" charset="0"/>
              </a:rPr>
              <a:t>наявності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протипоказань</a:t>
            </a:r>
            <a:r>
              <a:rPr lang="ru-RU" dirty="0" smtClean="0">
                <a:latin typeface="Times New Roman" pitchFamily="18" charset="0"/>
                <a:cs typeface="Times New Roman" pitchFamily="18" charset="0"/>
              </a:rPr>
              <a:t> для </a:t>
            </a:r>
            <a:r>
              <a:rPr lang="ru-RU" dirty="0" err="1" smtClean="0">
                <a:latin typeface="Times New Roman" pitchFamily="18" charset="0"/>
                <a:cs typeface="Times New Roman" pitchFamily="18" charset="0"/>
              </a:rPr>
              <a:t>хірургічного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лікування</a:t>
            </a:r>
            <a:r>
              <a:rPr lang="ru-RU" dirty="0" smtClean="0">
                <a:latin typeface="Times New Roman" pitchFamily="18" charset="0"/>
                <a:cs typeface="Times New Roman" pitchFamily="18" charset="0"/>
              </a:rPr>
              <a:t> або при </a:t>
            </a:r>
            <a:r>
              <a:rPr lang="ru-RU" dirty="0" err="1" smtClean="0">
                <a:latin typeface="Times New Roman" pitchFamily="18" charset="0"/>
                <a:cs typeface="Times New Roman" pitchFamily="18" charset="0"/>
              </a:rPr>
              <a:t>персистуючій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післяопераційній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дисфункції</a:t>
            </a:r>
            <a:r>
              <a:rPr lang="ru-RU" dirty="0" smtClean="0">
                <a:latin typeface="Times New Roman" pitchFamily="18" charset="0"/>
                <a:cs typeface="Times New Roman" pitchFamily="18" charset="0"/>
              </a:rPr>
              <a:t> ЛШ є </a:t>
            </a:r>
            <a:r>
              <a:rPr lang="ru-RU" dirty="0" err="1" smtClean="0">
                <a:latin typeface="Times New Roman" pitchFamily="18" charset="0"/>
                <a:cs typeface="Times New Roman" pitchFamily="18" charset="0"/>
              </a:rPr>
              <a:t>інгібітори</a:t>
            </a:r>
            <a:r>
              <a:rPr lang="ru-RU" dirty="0" smtClean="0">
                <a:latin typeface="Times New Roman" pitchFamily="18" charset="0"/>
                <a:cs typeface="Times New Roman" pitchFamily="18" charset="0"/>
              </a:rPr>
              <a:t> АПФ.</a:t>
            </a:r>
          </a:p>
          <a:p>
            <a:pPr algn="just"/>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безсимптомних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хворих</a:t>
            </a:r>
            <a:r>
              <a:rPr lang="ru-RU" dirty="0" smtClean="0">
                <a:latin typeface="Times New Roman" pitchFamily="18" charset="0"/>
                <a:cs typeface="Times New Roman" pitchFamily="18" charset="0"/>
              </a:rPr>
              <a:t> з АГ показано </a:t>
            </a:r>
            <a:r>
              <a:rPr lang="ru-RU" dirty="0" err="1" smtClean="0">
                <a:latin typeface="Times New Roman" pitchFamily="18" charset="0"/>
                <a:cs typeface="Times New Roman" pitchFamily="18" charset="0"/>
              </a:rPr>
              <a:t>застосування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вазодилататорів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інгібітори</a:t>
            </a:r>
            <a:r>
              <a:rPr lang="ru-RU" dirty="0" smtClean="0">
                <a:latin typeface="Times New Roman" pitchFamily="18" charset="0"/>
                <a:cs typeface="Times New Roman" pitchFamily="18" charset="0"/>
              </a:rPr>
              <a:t> АПФ або </a:t>
            </a:r>
            <a:r>
              <a:rPr lang="ru-RU" dirty="0" err="1" smtClean="0">
                <a:latin typeface="Times New Roman" pitchFamily="18" charset="0"/>
                <a:cs typeface="Times New Roman" pitchFamily="18" charset="0"/>
              </a:rPr>
              <a:t>дигідропіридинові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антагоністи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кальцієвих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каналів</a:t>
            </a:r>
            <a:r>
              <a:rPr lang="ru-RU" dirty="0" smtClean="0">
                <a:latin typeface="Times New Roman" pitchFamily="18" charset="0"/>
                <a:cs typeface="Times New Roman" pitchFamily="18" charset="0"/>
              </a:rPr>
              <a:t>). Роль </a:t>
            </a:r>
            <a:r>
              <a:rPr lang="ru-RU" dirty="0" err="1" smtClean="0">
                <a:latin typeface="Times New Roman" pitchFamily="18" charset="0"/>
                <a:cs typeface="Times New Roman" pitchFamily="18" charset="0"/>
              </a:rPr>
              <a:t>вазодилататорів</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безсимптомних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пацієнтів</a:t>
            </a:r>
            <a:r>
              <a:rPr lang="ru-RU" dirty="0" smtClean="0">
                <a:latin typeface="Times New Roman" pitchFamily="18" charset="0"/>
                <a:cs typeface="Times New Roman" pitchFamily="18" charset="0"/>
              </a:rPr>
              <a:t> без </a:t>
            </a:r>
            <a:r>
              <a:rPr lang="ru-RU" dirty="0" err="1" smtClean="0">
                <a:latin typeface="Times New Roman" pitchFamily="18" charset="0"/>
                <a:cs typeface="Times New Roman" pitchFamily="18" charset="0"/>
              </a:rPr>
              <a:t>гіпертензії</a:t>
            </a:r>
            <a:r>
              <a:rPr lang="ru-RU" dirty="0" smtClean="0">
                <a:latin typeface="Times New Roman" pitchFamily="18" charset="0"/>
                <a:cs typeface="Times New Roman" pitchFamily="18" charset="0"/>
              </a:rPr>
              <a:t> для </a:t>
            </a:r>
            <a:r>
              <a:rPr lang="ru-RU" dirty="0" err="1" smtClean="0">
                <a:latin typeface="Times New Roman" pitchFamily="18" charset="0"/>
                <a:cs typeface="Times New Roman" pitchFamily="18" charset="0"/>
              </a:rPr>
              <a:t>відстрочки</a:t>
            </a:r>
            <a:r>
              <a:rPr lang="ru-RU" dirty="0" smtClean="0">
                <a:latin typeface="Times New Roman" pitchFamily="18" charset="0"/>
                <a:cs typeface="Times New Roman" pitchFamily="18" charset="0"/>
              </a:rPr>
              <a:t> оперативного </a:t>
            </a:r>
            <a:r>
              <a:rPr lang="ru-RU" dirty="0" err="1" smtClean="0">
                <a:latin typeface="Times New Roman" pitchFamily="18" charset="0"/>
                <a:cs typeface="Times New Roman" pitchFamily="18" charset="0"/>
              </a:rPr>
              <a:t>втручання</a:t>
            </a:r>
            <a:r>
              <a:rPr lang="ru-RU" dirty="0" smtClean="0">
                <a:latin typeface="Times New Roman" pitchFamily="18" charset="0"/>
                <a:cs typeface="Times New Roman" pitchFamily="18" charset="0"/>
              </a:rPr>
              <a:t> не доведена.</a:t>
            </a:r>
          </a:p>
          <a:p>
            <a:pPr algn="just"/>
            <a:r>
              <a:rPr lang="ru-RU" dirty="0" smtClean="0">
                <a:latin typeface="Times New Roman" pitchFamily="18" charset="0"/>
                <a:cs typeface="Times New Roman" pitchFamily="18" charset="0"/>
              </a:rPr>
              <a:t>	При </a:t>
            </a:r>
            <a:r>
              <a:rPr lang="ru-RU" dirty="0" err="1" smtClean="0">
                <a:latin typeface="Times New Roman" pitchFamily="18" charset="0"/>
                <a:cs typeface="Times New Roman" pitchFamily="18" charset="0"/>
              </a:rPr>
              <a:t>тяжкій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блокатори</a:t>
            </a:r>
            <a:r>
              <a:rPr lang="ru-RU" dirty="0" smtClean="0">
                <a:latin typeface="Times New Roman" pitchFamily="18" charset="0"/>
                <a:cs typeface="Times New Roman" pitchFamily="18" charset="0"/>
              </a:rPr>
              <a:t> </a:t>
            </a:r>
            <a:r>
              <a:rPr lang="el-GR" dirty="0" smtClean="0">
                <a:latin typeface="Times New Roman" pitchFamily="18" charset="0"/>
                <a:cs typeface="Times New Roman" pitchFamily="18" charset="0"/>
              </a:rPr>
              <a:t>β-</a:t>
            </a:r>
            <a:r>
              <a:rPr lang="ru-RU" dirty="0" err="1" smtClean="0">
                <a:latin typeface="Times New Roman" pitchFamily="18" charset="0"/>
                <a:cs typeface="Times New Roman" pitchFamily="18" charset="0"/>
              </a:rPr>
              <a:t>адренорецепторів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призначають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дуже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обережно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оскільки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подовження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діастоли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збільшує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об’єм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регургітації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проте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дані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препарати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можна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використовувати</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пацієнтів</a:t>
            </a:r>
            <a:r>
              <a:rPr lang="ru-RU" dirty="0" smtClean="0">
                <a:latin typeface="Times New Roman" pitchFamily="18" charset="0"/>
                <a:cs typeface="Times New Roman" pitchFamily="18" charset="0"/>
              </a:rPr>
              <a:t> з </a:t>
            </a:r>
            <a:r>
              <a:rPr lang="ru-RU" dirty="0" err="1" smtClean="0">
                <a:latin typeface="Times New Roman" pitchFamily="18" charset="0"/>
                <a:cs typeface="Times New Roman" pitchFamily="18" charset="0"/>
              </a:rPr>
              <a:t>вираженою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дисфункцією</a:t>
            </a:r>
            <a:r>
              <a:rPr lang="ru-RU" dirty="0" smtClean="0">
                <a:latin typeface="Times New Roman" pitchFamily="18" charset="0"/>
                <a:cs typeface="Times New Roman" pitchFamily="18" charset="0"/>
              </a:rPr>
              <a:t> ЛШ.</a:t>
            </a:r>
          </a:p>
          <a:p>
            <a:pPr algn="just"/>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хворих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із</a:t>
            </a:r>
            <a:r>
              <a:rPr lang="ru-RU" dirty="0" smtClean="0">
                <a:latin typeface="Times New Roman" pitchFamily="18" charset="0"/>
                <a:cs typeface="Times New Roman" pitchFamily="18" charset="0"/>
              </a:rPr>
              <a:t> синдромом </a:t>
            </a:r>
            <a:r>
              <a:rPr lang="ru-RU" dirty="0" err="1" smtClean="0">
                <a:latin typeface="Times New Roman" pitchFamily="18" charset="0"/>
                <a:cs typeface="Times New Roman" pitchFamily="18" charset="0"/>
              </a:rPr>
              <a:t>Марфана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блокатори</a:t>
            </a:r>
            <a:r>
              <a:rPr lang="ru-RU" dirty="0" smtClean="0">
                <a:latin typeface="Times New Roman" pitchFamily="18" charset="0"/>
                <a:cs typeface="Times New Roman" pitchFamily="18" charset="0"/>
              </a:rPr>
              <a:t> </a:t>
            </a:r>
            <a:r>
              <a:rPr lang="el-GR" dirty="0" smtClean="0">
                <a:latin typeface="Times New Roman" pitchFamily="18" charset="0"/>
                <a:cs typeface="Times New Roman" pitchFamily="18" charset="0"/>
              </a:rPr>
              <a:t>β-</a:t>
            </a:r>
            <a:r>
              <a:rPr lang="ru-RU" dirty="0" err="1" smtClean="0">
                <a:latin typeface="Times New Roman" pitchFamily="18" charset="0"/>
                <a:cs typeface="Times New Roman" pitchFamily="18" charset="0"/>
              </a:rPr>
              <a:t>адренорецепторів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уповільнюють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прогресування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дилатації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їх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призначення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також</a:t>
            </a:r>
            <a:r>
              <a:rPr lang="ru-RU" dirty="0" smtClean="0">
                <a:latin typeface="Times New Roman" pitchFamily="18" charset="0"/>
                <a:cs typeface="Times New Roman" pitchFamily="18" charset="0"/>
              </a:rPr>
              <a:t> показано </a:t>
            </a:r>
            <a:r>
              <a:rPr lang="ru-RU" dirty="0" err="1" smtClean="0">
                <a:latin typeface="Times New Roman" pitchFamily="18" charset="0"/>
                <a:cs typeface="Times New Roman" pitchFamily="18" charset="0"/>
              </a:rPr>
              <a:t>після</a:t>
            </a:r>
            <a:r>
              <a:rPr lang="ru-RU" dirty="0" smtClean="0">
                <a:latin typeface="Times New Roman" pitchFamily="18" charset="0"/>
                <a:cs typeface="Times New Roman" pitchFamily="18" charset="0"/>
              </a:rPr>
              <a:t> оперативного </a:t>
            </a:r>
            <a:r>
              <a:rPr lang="ru-RU" dirty="0" err="1" smtClean="0">
                <a:latin typeface="Times New Roman" pitchFamily="18" charset="0"/>
                <a:cs typeface="Times New Roman" pitchFamily="18" charset="0"/>
              </a:rPr>
              <a:t>втручання</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хворих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необхідно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проводити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антибіотикопрофілактику</a:t>
            </a:r>
            <a:r>
              <a:rPr lang="ru-RU" dirty="0" smtClean="0">
                <a:latin typeface="Times New Roman" pitchFamily="18" charset="0"/>
                <a:cs typeface="Times New Roman" pitchFamily="18" charset="0"/>
              </a:rPr>
              <a:t> перед </a:t>
            </a:r>
            <a:r>
              <a:rPr lang="ru-RU" dirty="0" err="1" smtClean="0">
                <a:latin typeface="Times New Roman" pitchFamily="18" charset="0"/>
                <a:cs typeface="Times New Roman" pitchFamily="18" charset="0"/>
              </a:rPr>
              <a:t>інвазивними</a:t>
            </a:r>
            <a:r>
              <a:rPr lang="ru-RU" dirty="0" smtClean="0">
                <a:latin typeface="Times New Roman" pitchFamily="18" charset="0"/>
                <a:cs typeface="Times New Roman" pitchFamily="18" charset="0"/>
              </a:rPr>
              <a:t> процедурами. </a:t>
            </a:r>
            <a:r>
              <a:rPr lang="ru-RU" dirty="0" err="1" smtClean="0">
                <a:latin typeface="Times New Roman" pitchFamily="18" charset="0"/>
                <a:cs typeface="Times New Roman" pitchFamily="18" charset="0"/>
              </a:rPr>
              <a:t>Незалежно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ступеня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тяжкості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недостатності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операція</a:t>
            </a:r>
            <a:r>
              <a:rPr lang="ru-RU" dirty="0" smtClean="0">
                <a:latin typeface="Times New Roman" pitchFamily="18" charset="0"/>
                <a:cs typeface="Times New Roman" pitchFamily="18" charset="0"/>
              </a:rPr>
              <a:t> показана </a:t>
            </a:r>
            <a:r>
              <a:rPr lang="ru-RU" dirty="0" err="1" smtClean="0">
                <a:latin typeface="Times New Roman" pitchFamily="18" charset="0"/>
                <a:cs typeface="Times New Roman" pitchFamily="18" charset="0"/>
              </a:rPr>
              <a:t>хворим</a:t>
            </a:r>
            <a:r>
              <a:rPr lang="ru-RU" dirty="0" smtClean="0">
                <a:latin typeface="Times New Roman" pitchFamily="18" charset="0"/>
                <a:cs typeface="Times New Roman" pitchFamily="18" charset="0"/>
              </a:rPr>
              <a:t> з </a:t>
            </a:r>
            <a:r>
              <a:rPr lang="ru-RU" dirty="0" err="1" smtClean="0">
                <a:latin typeface="Times New Roman" pitchFamily="18" charset="0"/>
                <a:cs typeface="Times New Roman" pitchFamily="18" charset="0"/>
              </a:rPr>
              <a:t>максимальним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діаметром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кореня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аорти</a:t>
            </a:r>
            <a:r>
              <a:rPr lang="ru-RU" dirty="0" smtClean="0">
                <a:latin typeface="Times New Roman" pitchFamily="18" charset="0"/>
                <a:cs typeface="Times New Roman" pitchFamily="18" charset="0"/>
              </a:rPr>
              <a:t> не </a:t>
            </a:r>
            <a:r>
              <a:rPr lang="ru-RU" dirty="0" err="1" smtClean="0">
                <a:latin typeface="Times New Roman" pitchFamily="18" charset="0"/>
                <a:cs typeface="Times New Roman" pitchFamily="18" charset="0"/>
              </a:rPr>
              <a:t>менше</a:t>
            </a:r>
            <a:r>
              <a:rPr lang="ru-RU" dirty="0" smtClean="0">
                <a:latin typeface="Times New Roman" pitchFamily="18" charset="0"/>
                <a:cs typeface="Times New Roman" pitchFamily="18" charset="0"/>
              </a:rPr>
              <a:t> 45 мм з синдромом </a:t>
            </a:r>
            <a:r>
              <a:rPr lang="ru-RU" dirty="0" err="1" smtClean="0">
                <a:latin typeface="Times New Roman" pitchFamily="18" charset="0"/>
                <a:cs typeface="Times New Roman" pitchFamily="18" charset="0"/>
              </a:rPr>
              <a:t>Марфана</a:t>
            </a:r>
            <a:r>
              <a:rPr lang="ru-RU" dirty="0" smtClean="0">
                <a:latin typeface="Times New Roman" pitchFamily="18" charset="0"/>
                <a:cs typeface="Times New Roman" pitchFamily="18" charset="0"/>
              </a:rPr>
              <a:t>, не </a:t>
            </a:r>
            <a:r>
              <a:rPr lang="ru-RU" dirty="0" err="1" smtClean="0">
                <a:latin typeface="Times New Roman" pitchFamily="18" charset="0"/>
                <a:cs typeface="Times New Roman" pitchFamily="18" charset="0"/>
              </a:rPr>
              <a:t>менше</a:t>
            </a:r>
            <a:r>
              <a:rPr lang="ru-RU" dirty="0" smtClean="0">
                <a:latin typeface="Times New Roman" pitchFamily="18" charset="0"/>
                <a:cs typeface="Times New Roman" pitchFamily="18" charset="0"/>
              </a:rPr>
              <a:t> 50 мм </a:t>
            </a:r>
            <a:r>
              <a:rPr lang="ru-RU" dirty="0" err="1" smtClean="0">
                <a:latin typeface="Times New Roman" pitchFamily="18" charset="0"/>
                <a:cs typeface="Times New Roman" pitchFamily="18" charset="0"/>
              </a:rPr>
              <a:t>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двостулковим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аортальним</a:t>
            </a:r>
            <a:r>
              <a:rPr lang="ru-RU" dirty="0" smtClean="0">
                <a:latin typeface="Times New Roman" pitchFamily="18" charset="0"/>
                <a:cs typeface="Times New Roman" pitchFamily="18" charset="0"/>
              </a:rPr>
              <a:t> клапаном і не </a:t>
            </a:r>
            <a:r>
              <a:rPr lang="ru-RU" dirty="0" err="1" smtClean="0">
                <a:latin typeface="Times New Roman" pitchFamily="18" charset="0"/>
                <a:cs typeface="Times New Roman" pitchFamily="18" charset="0"/>
              </a:rPr>
              <a:t>менше</a:t>
            </a:r>
            <a:r>
              <a:rPr lang="ru-RU" dirty="0" smtClean="0">
                <a:latin typeface="Times New Roman" pitchFamily="18" charset="0"/>
                <a:cs typeface="Times New Roman" pitchFamily="18" charset="0"/>
              </a:rPr>
              <a:t> 55 мм у </a:t>
            </a:r>
            <a:r>
              <a:rPr lang="ru-RU" dirty="0" err="1" smtClean="0">
                <a:latin typeface="Times New Roman" pitchFamily="18" charset="0"/>
                <a:cs typeface="Times New Roman" pitchFamily="18" charset="0"/>
              </a:rPr>
              <a:t>всіх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інших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хворих</a:t>
            </a:r>
            <a:r>
              <a:rPr lang="ru-RU" dirty="0" smtClean="0">
                <a:latin typeface="Times New Roman" pitchFamily="18" charset="0"/>
                <a:cs typeface="Times New Roman" pitchFamily="18" charset="0"/>
              </a:rPr>
              <a:t>.</a:t>
            </a:r>
          </a:p>
          <a:p>
            <a:endParaRPr lang="ru-RU" b="1"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0651014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s://compendium.com.ua/wp/wp-content/uploads/2019/06/0306-sh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76672"/>
            <a:ext cx="7200800"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44319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548680"/>
            <a:ext cx="7704856" cy="3816429"/>
          </a:xfrm>
          <a:prstGeom prst="rect">
            <a:avLst/>
          </a:prstGeom>
        </p:spPr>
        <p:txBody>
          <a:bodyPr wrap="square">
            <a:spAutoFit/>
          </a:bodyPr>
          <a:lstStyle/>
          <a:p>
            <a:pPr algn="just"/>
            <a:r>
              <a:rPr lang="ru-RU"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На </a:t>
            </a:r>
            <a:r>
              <a:rPr lang="ru-RU" sz="1600" dirty="0" err="1" smtClean="0">
                <a:latin typeface="Times New Roman" pitchFamily="18" charset="0"/>
                <a:cs typeface="Times New Roman" pitchFamily="18" charset="0"/>
              </a:rPr>
              <a:t>хірургічне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лікування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слід</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направляти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всіх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пацієнтів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симптомною</a:t>
            </a:r>
            <a:r>
              <a:rPr lang="ru-RU" sz="1600" dirty="0" smtClean="0">
                <a:latin typeface="Times New Roman" pitchFamily="18" charset="0"/>
                <a:cs typeface="Times New Roman" pitchFamily="18" charset="0"/>
              </a:rPr>
              <a:t> аортальною </a:t>
            </a:r>
            <a:r>
              <a:rPr lang="ru-RU" sz="1600" dirty="0" err="1" smtClean="0">
                <a:latin typeface="Times New Roman" pitchFamily="18" charset="0"/>
                <a:cs typeface="Times New Roman" pitchFamily="18" charset="0"/>
              </a:rPr>
              <a:t>недостатністю</a:t>
            </a:r>
            <a:r>
              <a:rPr lang="ru-RU" sz="1600" dirty="0" smtClean="0">
                <a:latin typeface="Times New Roman" pitchFamily="18" charset="0"/>
                <a:cs typeface="Times New Roman" pitchFamily="18" charset="0"/>
              </a:rPr>
              <a:t>. </a:t>
            </a:r>
          </a:p>
          <a:p>
            <a:pPr algn="just"/>
            <a:r>
              <a:rPr lang="ru-RU" sz="1600" dirty="0" smtClean="0">
                <a:latin typeface="Times New Roman" pitchFamily="18" charset="0"/>
                <a:cs typeface="Times New Roman" pitchFamily="18" charset="0"/>
              </a:rPr>
              <a:t>	Метою оперативного </a:t>
            </a:r>
            <a:r>
              <a:rPr lang="ru-RU" sz="1600" dirty="0" err="1" smtClean="0">
                <a:latin typeface="Times New Roman" pitchFamily="18" charset="0"/>
                <a:cs typeface="Times New Roman" pitchFamily="18" charset="0"/>
              </a:rPr>
              <a:t>втручання</a:t>
            </a:r>
            <a:r>
              <a:rPr lang="ru-RU" sz="1600" dirty="0" smtClean="0">
                <a:latin typeface="Times New Roman" pitchFamily="18" charset="0"/>
                <a:cs typeface="Times New Roman" pitchFamily="18" charset="0"/>
              </a:rPr>
              <a:t> є </a:t>
            </a:r>
            <a:r>
              <a:rPr lang="ru-RU" sz="1600" dirty="0" err="1" smtClean="0">
                <a:latin typeface="Times New Roman" pitchFamily="18" charset="0"/>
                <a:cs typeface="Times New Roman" pitchFamily="18" charset="0"/>
              </a:rPr>
              <a:t>покращання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виживаності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зменшення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вираженості</a:t>
            </a:r>
            <a:r>
              <a:rPr lang="ru-RU" sz="1600" dirty="0" smtClean="0">
                <a:latin typeface="Times New Roman" pitchFamily="18" charset="0"/>
                <a:cs typeface="Times New Roman" pitchFamily="18" charset="0"/>
              </a:rPr>
              <a:t> симптоматики, </a:t>
            </a:r>
            <a:r>
              <a:rPr lang="ru-RU" sz="1600" dirty="0" err="1" smtClean="0">
                <a:latin typeface="Times New Roman" pitchFamily="18" charset="0"/>
                <a:cs typeface="Times New Roman" pitchFamily="18" charset="0"/>
              </a:rPr>
              <a:t>попередження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розвитку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післяопераційної</a:t>
            </a:r>
            <a:r>
              <a:rPr lang="ru-RU" sz="1600" dirty="0" smtClean="0">
                <a:latin typeface="Times New Roman" pitchFamily="18" charset="0"/>
                <a:cs typeface="Times New Roman" pitchFamily="18" charset="0"/>
              </a:rPr>
              <a:t> СН та </a:t>
            </a:r>
            <a:r>
              <a:rPr lang="ru-RU" sz="1600" dirty="0" err="1" smtClean="0">
                <a:latin typeface="Times New Roman" pitchFamily="18" charset="0"/>
                <a:cs typeface="Times New Roman" pitchFamily="18" charset="0"/>
              </a:rPr>
              <a:t>аортальних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ускладнень</a:t>
            </a:r>
            <a:r>
              <a:rPr lang="ru-RU" sz="1600" dirty="0" smtClean="0">
                <a:latin typeface="Times New Roman" pitchFamily="18" charset="0"/>
                <a:cs typeface="Times New Roman" pitchFamily="18" charset="0"/>
              </a:rPr>
              <a:t> у </a:t>
            </a:r>
            <a:r>
              <a:rPr lang="ru-RU" sz="1600" dirty="0" err="1" smtClean="0">
                <a:latin typeface="Times New Roman" pitchFamily="18" charset="0"/>
                <a:cs typeface="Times New Roman" pitchFamily="18" charset="0"/>
              </a:rPr>
              <a:t>хворих</a:t>
            </a:r>
            <a:r>
              <a:rPr lang="ru-RU" sz="1600" dirty="0" smtClean="0">
                <a:latin typeface="Times New Roman" pitchFamily="18" charset="0"/>
                <a:cs typeface="Times New Roman" pitchFamily="18" charset="0"/>
              </a:rPr>
              <a:t> з аневризмою </a:t>
            </a:r>
            <a:r>
              <a:rPr lang="ru-RU" sz="1600" dirty="0" err="1" smtClean="0">
                <a:latin typeface="Times New Roman" pitchFamily="18" charset="0"/>
                <a:cs typeface="Times New Roman" pitchFamily="18" charset="0"/>
              </a:rPr>
              <a:t>аорти</a:t>
            </a:r>
            <a:r>
              <a:rPr lang="ru-RU" sz="1600" dirty="0" smtClean="0">
                <a:latin typeface="Times New Roman" pitchFamily="18" charset="0"/>
                <a:cs typeface="Times New Roman" pitchFamily="18" charset="0"/>
              </a:rPr>
              <a:t>. 	</a:t>
            </a:r>
          </a:p>
          <a:p>
            <a:pPr algn="just"/>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Абсолютних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протипоказань</a:t>
            </a:r>
            <a:r>
              <a:rPr lang="ru-RU" sz="1600" dirty="0" smtClean="0">
                <a:latin typeface="Times New Roman" pitchFamily="18" charset="0"/>
                <a:cs typeface="Times New Roman" pitchFamily="18" charset="0"/>
              </a:rPr>
              <a:t> до </a:t>
            </a:r>
            <a:r>
              <a:rPr lang="ru-RU" sz="1600" dirty="0" err="1" smtClean="0">
                <a:latin typeface="Times New Roman" pitchFamily="18" charset="0"/>
                <a:cs typeface="Times New Roman" pitchFamily="18" charset="0"/>
              </a:rPr>
              <a:t>операції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немає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крім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термінальних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стадій</a:t>
            </a:r>
            <a:r>
              <a:rPr lang="ru-RU" sz="1600" dirty="0" smtClean="0">
                <a:latin typeface="Times New Roman" pitchFamily="18" charset="0"/>
                <a:cs typeface="Times New Roman" pitchFamily="18" charset="0"/>
              </a:rPr>
              <a:t> СН. При </a:t>
            </a:r>
            <a:r>
              <a:rPr lang="ru-RU" sz="1600" dirty="0" err="1" smtClean="0">
                <a:latin typeface="Times New Roman" pitchFamily="18" charset="0"/>
                <a:cs typeface="Times New Roman" pitchFamily="18" charset="0"/>
              </a:rPr>
              <a:t>вчасно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проведеній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операції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віддалені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результати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хороші</a:t>
            </a:r>
            <a:r>
              <a:rPr lang="ru-RU" sz="1600" dirty="0" smtClean="0">
                <a:latin typeface="Times New Roman" pitchFamily="18" charset="0"/>
                <a:cs typeface="Times New Roman" pitchFamily="18" charset="0"/>
              </a:rPr>
              <a:t>.</a:t>
            </a:r>
          </a:p>
          <a:p>
            <a:pPr algn="just"/>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Показання</a:t>
            </a:r>
            <a:r>
              <a:rPr lang="ru-RU" sz="1600" dirty="0" smtClean="0">
                <a:latin typeface="Times New Roman" pitchFamily="18" charset="0"/>
                <a:cs typeface="Times New Roman" pitchFamily="18" charset="0"/>
              </a:rPr>
              <a:t> для оперативного </a:t>
            </a:r>
            <a:r>
              <a:rPr lang="ru-RU" sz="1600" dirty="0" err="1" smtClean="0">
                <a:latin typeface="Times New Roman" pitchFamily="18" charset="0"/>
                <a:cs typeface="Times New Roman" pitchFamily="18" charset="0"/>
              </a:rPr>
              <a:t>втручання</a:t>
            </a:r>
            <a:r>
              <a:rPr lang="ru-RU" sz="1600" dirty="0" smtClean="0">
                <a:latin typeface="Times New Roman" pitchFamily="18" charset="0"/>
                <a:cs typeface="Times New Roman" pitchFamily="18" charset="0"/>
              </a:rPr>
              <a:t> при </a:t>
            </a:r>
            <a:r>
              <a:rPr lang="ru-RU" sz="1600" dirty="0" err="1" smtClean="0">
                <a:latin typeface="Times New Roman" pitchFamily="18" charset="0"/>
                <a:cs typeface="Times New Roman" pitchFamily="18" charset="0"/>
              </a:rPr>
              <a:t>тяжкій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аортальній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недостатності</a:t>
            </a:r>
            <a:r>
              <a:rPr lang="ru-RU" sz="1600" dirty="0" smtClean="0">
                <a:latin typeface="Times New Roman" pitchFamily="18" charset="0"/>
                <a:cs typeface="Times New Roman" pitchFamily="18" charset="0"/>
              </a:rPr>
              <a:t>:</a:t>
            </a:r>
          </a:p>
          <a:p>
            <a:pPr marL="285750" indent="-285750" algn="just">
              <a:buFont typeface="Arial" pitchFamily="34" charset="0"/>
              <a:buChar char="•"/>
            </a:pPr>
            <a:r>
              <a:rPr lang="ru-RU" sz="1600" dirty="0" err="1" smtClean="0">
                <a:latin typeface="Times New Roman" pitchFamily="18" charset="0"/>
                <a:cs typeface="Times New Roman" pitchFamily="18" charset="0"/>
              </a:rPr>
              <a:t>симптомні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хворі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задишка</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II–IV </a:t>
            </a:r>
            <a:r>
              <a:rPr lang="ru-RU" sz="1600" dirty="0" smtClean="0">
                <a:latin typeface="Times New Roman" pitchFamily="18" charset="0"/>
                <a:cs typeface="Times New Roman" pitchFamily="18" charset="0"/>
              </a:rPr>
              <a:t>ФК за </a:t>
            </a:r>
            <a:r>
              <a:rPr lang="en-US" sz="1600" dirty="0" smtClean="0">
                <a:latin typeface="Times New Roman" pitchFamily="18" charset="0"/>
                <a:cs typeface="Times New Roman" pitchFamily="18" charset="0"/>
              </a:rPr>
              <a:t>NYHA </a:t>
            </a:r>
            <a:r>
              <a:rPr lang="ru-RU" sz="1600" dirty="0" smtClean="0">
                <a:latin typeface="Times New Roman" pitchFamily="18" charset="0"/>
                <a:cs typeface="Times New Roman" pitchFamily="18" charset="0"/>
              </a:rPr>
              <a:t>або </a:t>
            </a:r>
            <a:r>
              <a:rPr lang="ru-RU" sz="1600" dirty="0" err="1" smtClean="0">
                <a:latin typeface="Times New Roman" pitchFamily="18" charset="0"/>
                <a:cs typeface="Times New Roman" pitchFamily="18" charset="0"/>
              </a:rPr>
              <a:t>стенокардія</a:t>
            </a:r>
            <a:r>
              <a:rPr lang="ru-RU" sz="1600" dirty="0" smtClean="0">
                <a:latin typeface="Times New Roman" pitchFamily="18" charset="0"/>
                <a:cs typeface="Times New Roman" pitchFamily="18" charset="0"/>
              </a:rPr>
              <a:t>);</a:t>
            </a:r>
          </a:p>
          <a:p>
            <a:pPr marL="285750" indent="-285750" algn="just">
              <a:buFont typeface="Arial" pitchFamily="34" charset="0"/>
              <a:buChar char="•"/>
            </a:pPr>
            <a:r>
              <a:rPr lang="ru-RU" sz="1600" dirty="0" err="1" smtClean="0">
                <a:latin typeface="Times New Roman" pitchFamily="18" charset="0"/>
                <a:cs typeface="Times New Roman" pitchFamily="18" charset="0"/>
              </a:rPr>
              <a:t>безсимптомні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хворі</a:t>
            </a:r>
            <a:r>
              <a:rPr lang="ru-RU" sz="1600" dirty="0" smtClean="0">
                <a:latin typeface="Times New Roman" pitchFamily="18" charset="0"/>
                <a:cs typeface="Times New Roman" pitchFamily="18" charset="0"/>
              </a:rPr>
              <a:t> з ФВ ЛШ у </a:t>
            </a:r>
            <a:r>
              <a:rPr lang="ru-RU" sz="1600" dirty="0" err="1" smtClean="0">
                <a:latin typeface="Times New Roman" pitchFamily="18" charset="0"/>
                <a:cs typeface="Times New Roman" pitchFamily="18" charset="0"/>
              </a:rPr>
              <a:t>спокої</a:t>
            </a:r>
            <a:r>
              <a:rPr lang="ru-RU" sz="1600" dirty="0" smtClean="0">
                <a:latin typeface="Times New Roman" pitchFamily="18" charset="0"/>
                <a:cs typeface="Times New Roman" pitchFamily="18" charset="0"/>
              </a:rPr>
              <a:t> не </a:t>
            </a:r>
            <a:r>
              <a:rPr lang="ru-RU" sz="1600" dirty="0" err="1" smtClean="0">
                <a:latin typeface="Times New Roman" pitchFamily="18" charset="0"/>
                <a:cs typeface="Times New Roman" pitchFamily="18" charset="0"/>
              </a:rPr>
              <a:t>більше</a:t>
            </a:r>
            <a:r>
              <a:rPr lang="ru-RU" sz="1600" dirty="0" smtClean="0">
                <a:latin typeface="Times New Roman" pitchFamily="18" charset="0"/>
                <a:cs typeface="Times New Roman" pitchFamily="18" charset="0"/>
              </a:rPr>
              <a:t> 50%;</a:t>
            </a:r>
          </a:p>
          <a:p>
            <a:pPr marL="285750" indent="-285750" algn="just">
              <a:buFont typeface="Arial" pitchFamily="34" charset="0"/>
              <a:buChar char="•"/>
            </a:pPr>
            <a:r>
              <a:rPr lang="ru-RU" sz="1600" dirty="0" err="1" smtClean="0">
                <a:latin typeface="Times New Roman" pitchFamily="18" charset="0"/>
                <a:cs typeface="Times New Roman" pitchFamily="18" charset="0"/>
              </a:rPr>
              <a:t>хворі</a:t>
            </a:r>
            <a:r>
              <a:rPr lang="ru-RU" sz="1600" dirty="0" smtClean="0">
                <a:latin typeface="Times New Roman" pitchFamily="18" charset="0"/>
                <a:cs typeface="Times New Roman" pitchFamily="18" charset="0"/>
              </a:rPr>
              <a:t>, у </a:t>
            </a:r>
            <a:r>
              <a:rPr lang="ru-RU" sz="1600" dirty="0" err="1" smtClean="0">
                <a:latin typeface="Times New Roman" pitchFamily="18" charset="0"/>
                <a:cs typeface="Times New Roman" pitchFamily="18" charset="0"/>
              </a:rPr>
              <a:t>яких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проводять</a:t>
            </a:r>
            <a:r>
              <a:rPr lang="ru-RU" sz="1600" dirty="0" smtClean="0">
                <a:latin typeface="Times New Roman" pitchFamily="18" charset="0"/>
                <a:cs typeface="Times New Roman" pitchFamily="18" charset="0"/>
              </a:rPr>
              <a:t> АКШ або </a:t>
            </a:r>
            <a:r>
              <a:rPr lang="ru-RU" sz="1600" dirty="0" err="1" smtClean="0">
                <a:latin typeface="Times New Roman" pitchFamily="18" charset="0"/>
                <a:cs typeface="Times New Roman" pitchFamily="18" charset="0"/>
              </a:rPr>
              <a:t>операцію</a:t>
            </a:r>
            <a:r>
              <a:rPr lang="ru-RU" sz="1600" dirty="0" smtClean="0">
                <a:latin typeface="Times New Roman" pitchFamily="18" charset="0"/>
                <a:cs typeface="Times New Roman" pitchFamily="18" charset="0"/>
              </a:rPr>
              <a:t> на </a:t>
            </a:r>
            <a:r>
              <a:rPr lang="ru-RU" sz="1600" dirty="0" err="1" smtClean="0">
                <a:latin typeface="Times New Roman" pitchFamily="18" charset="0"/>
                <a:cs typeface="Times New Roman" pitchFamily="18" charset="0"/>
              </a:rPr>
              <a:t>висхідній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аорті</a:t>
            </a:r>
            <a:r>
              <a:rPr lang="ru-RU" sz="1600" dirty="0" smtClean="0">
                <a:latin typeface="Times New Roman" pitchFamily="18" charset="0"/>
                <a:cs typeface="Times New Roman" pitchFamily="18" charset="0"/>
              </a:rPr>
              <a:t> або на </a:t>
            </a:r>
            <a:r>
              <a:rPr lang="ru-RU" sz="1600" dirty="0" err="1" smtClean="0">
                <a:latin typeface="Times New Roman" pitchFamily="18" charset="0"/>
                <a:cs typeface="Times New Roman" pitchFamily="18" charset="0"/>
              </a:rPr>
              <a:t>іншому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клапані</a:t>
            </a:r>
            <a:r>
              <a:rPr lang="ru-RU" sz="1600" dirty="0" smtClean="0">
                <a:latin typeface="Times New Roman" pitchFamily="18" charset="0"/>
                <a:cs typeface="Times New Roman" pitchFamily="18" charset="0"/>
              </a:rPr>
              <a:t>;</a:t>
            </a:r>
          </a:p>
          <a:p>
            <a:pPr marL="285750" indent="-285750" algn="just">
              <a:buFont typeface="Arial" pitchFamily="34" charset="0"/>
              <a:buChar char="•"/>
            </a:pPr>
            <a:r>
              <a:rPr lang="ru-RU" sz="1600" dirty="0" err="1" smtClean="0">
                <a:latin typeface="Times New Roman" pitchFamily="18" charset="0"/>
                <a:cs typeface="Times New Roman" pitchFamily="18" charset="0"/>
              </a:rPr>
              <a:t>безсимптомні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хворі</a:t>
            </a:r>
            <a:r>
              <a:rPr lang="ru-RU" sz="1600" dirty="0" smtClean="0">
                <a:latin typeface="Times New Roman" pitchFamily="18" charset="0"/>
                <a:cs typeface="Times New Roman" pitchFamily="18" charset="0"/>
              </a:rPr>
              <a:t> з ФВ ЛШ &gt;50% у </a:t>
            </a:r>
            <a:r>
              <a:rPr lang="ru-RU" sz="1600" dirty="0" err="1" smtClean="0">
                <a:latin typeface="Times New Roman" pitchFamily="18" charset="0"/>
                <a:cs typeface="Times New Roman" pitchFamily="18" charset="0"/>
              </a:rPr>
              <a:t>стані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спокою</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вираженою</a:t>
            </a:r>
            <a:r>
              <a:rPr lang="ru-RU" sz="1600" dirty="0" smtClean="0">
                <a:latin typeface="Times New Roman" pitchFamily="18" charset="0"/>
                <a:cs typeface="Times New Roman" pitchFamily="18" charset="0"/>
              </a:rPr>
              <a:t> дилатацією ЛШ (</a:t>
            </a:r>
            <a:r>
              <a:rPr lang="ru-RU" sz="1600" dirty="0" err="1" smtClean="0">
                <a:latin typeface="Times New Roman" pitchFamily="18" charset="0"/>
                <a:cs typeface="Times New Roman" pitchFamily="18" charset="0"/>
              </a:rPr>
              <a:t>кінцево-діастолічний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розмір</a:t>
            </a:r>
            <a:r>
              <a:rPr lang="ru-RU" sz="1600" dirty="0" smtClean="0">
                <a:latin typeface="Times New Roman" pitchFamily="18" charset="0"/>
                <a:cs typeface="Times New Roman" pitchFamily="18" charset="0"/>
              </a:rPr>
              <a:t> &gt;70 мм або </a:t>
            </a:r>
            <a:r>
              <a:rPr lang="ru-RU" sz="1600" dirty="0" err="1" smtClean="0">
                <a:latin typeface="Times New Roman" pitchFamily="18" charset="0"/>
                <a:cs typeface="Times New Roman" pitchFamily="18" charset="0"/>
              </a:rPr>
              <a:t>кінцево-систолічний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розмір</a:t>
            </a:r>
            <a:r>
              <a:rPr lang="ru-RU" sz="1600" dirty="0" smtClean="0">
                <a:latin typeface="Times New Roman" pitchFamily="18" charset="0"/>
                <a:cs typeface="Times New Roman" pitchFamily="18" charset="0"/>
              </a:rPr>
              <a:t> &gt;50 мм).</a:t>
            </a:r>
            <a:endParaRPr lang="ru-RU" sz="1600" dirty="0">
              <a:latin typeface="Times New Roman" pitchFamily="18" charset="0"/>
              <a:cs typeface="Times New Roman" pitchFamily="18" charset="0"/>
            </a:endParaRPr>
          </a:p>
        </p:txBody>
      </p:sp>
      <p:sp>
        <p:nvSpPr>
          <p:cNvPr id="3" name="Прямоугольник 2"/>
          <p:cNvSpPr/>
          <p:nvPr/>
        </p:nvSpPr>
        <p:spPr>
          <a:xfrm>
            <a:off x="680229" y="4195832"/>
            <a:ext cx="7704856" cy="2554545"/>
          </a:xfrm>
          <a:prstGeom prst="rect">
            <a:avLst/>
          </a:prstGeom>
        </p:spPr>
        <p:txBody>
          <a:bodyPr wrap="square">
            <a:spAutoFit/>
          </a:bodyPr>
          <a:lstStyle/>
          <a:p>
            <a:endParaRPr lang="ru-RU" sz="1600" b="1" dirty="0" smtClean="0">
              <a:latin typeface="Times New Roman" pitchFamily="18" charset="0"/>
              <a:cs typeface="Times New Roman" pitchFamily="18" charset="0"/>
            </a:endParaRPr>
          </a:p>
          <a:p>
            <a:r>
              <a:rPr lang="ru-RU" sz="1600" b="1" dirty="0" smtClean="0">
                <a:latin typeface="Times New Roman" pitchFamily="18" charset="0"/>
                <a:cs typeface="Times New Roman" pitchFamily="18" charset="0"/>
              </a:rPr>
              <a:t>Прогноз</a:t>
            </a:r>
          </a:p>
          <a:p>
            <a:r>
              <a:rPr lang="ru-RU" sz="1600" dirty="0" smtClean="0">
                <a:latin typeface="Times New Roman" pitchFamily="18" charset="0"/>
                <a:cs typeface="Times New Roman" pitchFamily="18" charset="0"/>
              </a:rPr>
              <a:t>	У </a:t>
            </a:r>
            <a:r>
              <a:rPr lang="ru-RU" sz="1600" dirty="0" err="1" smtClean="0">
                <a:latin typeface="Times New Roman" pitchFamily="18" charset="0"/>
                <a:cs typeface="Times New Roman" pitchFamily="18" charset="0"/>
              </a:rPr>
              <a:t>середньому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a:t>
            </a:r>
            <a:r>
              <a:rPr lang="ru-RU" sz="1600" dirty="0" smtClean="0">
                <a:latin typeface="Times New Roman" pitchFamily="18" charset="0"/>
                <a:cs typeface="Times New Roman" pitchFamily="18" charset="0"/>
              </a:rPr>
              <a:t> часу </a:t>
            </a:r>
            <a:r>
              <a:rPr lang="ru-RU" sz="1600" dirty="0" err="1" smtClean="0">
                <a:latin typeface="Times New Roman" pitchFamily="18" charset="0"/>
                <a:cs typeface="Times New Roman" pitchFamily="18" charset="0"/>
              </a:rPr>
              <a:t>появи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суб̓єктивних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симптомів</a:t>
            </a:r>
            <a:r>
              <a:rPr lang="ru-RU" sz="1600" dirty="0" smtClean="0">
                <a:latin typeface="Times New Roman" pitchFamily="18" charset="0"/>
                <a:cs typeface="Times New Roman" pitchFamily="18" charset="0"/>
              </a:rPr>
              <a:t> до летального результату проходить 6,5 року. </a:t>
            </a:r>
          </a:p>
          <a:p>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Швидко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формується</a:t>
            </a:r>
            <a:r>
              <a:rPr lang="ru-RU" sz="1600" dirty="0" smtClean="0">
                <a:latin typeface="Times New Roman" pitchFamily="18" charset="0"/>
                <a:cs typeface="Times New Roman" pitchFamily="18" charset="0"/>
              </a:rPr>
              <a:t> СН у </a:t>
            </a:r>
            <a:r>
              <a:rPr lang="ru-RU" sz="1600" dirty="0" err="1" smtClean="0">
                <a:latin typeface="Times New Roman" pitchFamily="18" charset="0"/>
                <a:cs typeface="Times New Roman" pitchFamily="18" charset="0"/>
              </a:rPr>
              <a:t>хворих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відривом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стулки</a:t>
            </a:r>
            <a:r>
              <a:rPr lang="ru-RU" sz="1600" dirty="0" smtClean="0">
                <a:latin typeface="Times New Roman" pitchFamily="18" charset="0"/>
                <a:cs typeface="Times New Roman" pitchFamily="18" charset="0"/>
              </a:rPr>
              <a:t> або </a:t>
            </a:r>
            <a:r>
              <a:rPr lang="ru-RU" sz="1600" dirty="0" err="1" smtClean="0">
                <a:latin typeface="Times New Roman" pitchFamily="18" charset="0"/>
                <a:cs typeface="Times New Roman" pitchFamily="18" charset="0"/>
              </a:rPr>
              <a:t>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значним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руйнуванням</a:t>
            </a:r>
            <a:r>
              <a:rPr lang="ru-RU" sz="1600" dirty="0" smtClean="0">
                <a:latin typeface="Times New Roman" pitchFamily="18" charset="0"/>
                <a:cs typeface="Times New Roman" pitchFamily="18" charset="0"/>
              </a:rPr>
              <a:t> клапана при </a:t>
            </a:r>
            <a:r>
              <a:rPr lang="ru-RU" sz="1600" dirty="0" err="1" smtClean="0">
                <a:latin typeface="Times New Roman" pitchFamily="18" charset="0"/>
                <a:cs typeface="Times New Roman" pitchFamily="18" charset="0"/>
              </a:rPr>
              <a:t>інфекційному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ендокардиті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середня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тривалість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життя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цих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хворих</a:t>
            </a:r>
            <a:r>
              <a:rPr lang="ru-RU" sz="1600" dirty="0" smtClean="0">
                <a:latin typeface="Times New Roman" pitchFamily="18" charset="0"/>
                <a:cs typeface="Times New Roman" pitchFamily="18" charset="0"/>
              </a:rPr>
              <a:t> не </a:t>
            </a:r>
            <a:r>
              <a:rPr lang="ru-RU" sz="1600" dirty="0" err="1" smtClean="0">
                <a:latin typeface="Times New Roman" pitchFamily="18" charset="0"/>
                <a:cs typeface="Times New Roman" pitchFamily="18" charset="0"/>
              </a:rPr>
              <a:t>перевищує</a:t>
            </a:r>
            <a:r>
              <a:rPr lang="ru-RU" sz="1600" dirty="0" smtClean="0">
                <a:latin typeface="Times New Roman" pitchFamily="18" charset="0"/>
                <a:cs typeface="Times New Roman" pitchFamily="18" charset="0"/>
              </a:rPr>
              <a:t> 1 року. </a:t>
            </a:r>
          </a:p>
          <a:p>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Більш</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сприятливий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перебіг</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недостатність</a:t>
            </a:r>
            <a:r>
              <a:rPr lang="ru-RU" sz="1600" dirty="0" smtClean="0">
                <a:latin typeface="Times New Roman" pitchFamily="18" charset="0"/>
                <a:cs typeface="Times New Roman" pitchFamily="18" charset="0"/>
              </a:rPr>
              <a:t> аортального клапана </a:t>
            </a:r>
            <a:r>
              <a:rPr lang="ru-RU" sz="1600" dirty="0" err="1" smtClean="0">
                <a:latin typeface="Times New Roman" pitchFamily="18" charset="0"/>
                <a:cs typeface="Times New Roman" pitchFamily="18" charset="0"/>
              </a:rPr>
              <a:t>атеросклеротичної</a:t>
            </a:r>
            <a:r>
              <a:rPr lang="ru-RU" sz="1600" dirty="0" smtClean="0">
                <a:latin typeface="Times New Roman" pitchFamily="18" charset="0"/>
                <a:cs typeface="Times New Roman" pitchFamily="18" charset="0"/>
              </a:rPr>
              <a:t> етіології, </a:t>
            </a:r>
            <a:r>
              <a:rPr lang="ru-RU" sz="1600" dirty="0" err="1" smtClean="0">
                <a:latin typeface="Times New Roman" pitchFamily="18" charset="0"/>
                <a:cs typeface="Times New Roman" pitchFamily="18" charset="0"/>
              </a:rPr>
              <a:t>що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рідко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призводить</a:t>
            </a:r>
            <a:r>
              <a:rPr lang="ru-RU" sz="1600" dirty="0" smtClean="0">
                <a:latin typeface="Times New Roman" pitchFamily="18" charset="0"/>
                <a:cs typeface="Times New Roman" pitchFamily="18" charset="0"/>
              </a:rPr>
              <a:t> до великих </a:t>
            </a:r>
            <a:r>
              <a:rPr lang="ru-RU" sz="1600" dirty="0" err="1" smtClean="0">
                <a:latin typeface="Times New Roman" pitchFamily="18" charset="0"/>
                <a:cs typeface="Times New Roman" pitchFamily="18" charset="0"/>
              </a:rPr>
              <a:t>дефектів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стулок</a:t>
            </a:r>
            <a:r>
              <a:rPr lang="ru-RU" sz="1600" dirty="0" smtClean="0">
                <a:latin typeface="Times New Roman" pitchFamily="18" charset="0"/>
                <a:cs typeface="Times New Roman" pitchFamily="18" charset="0"/>
              </a:rPr>
              <a:t> клапана.</a:t>
            </a:r>
          </a:p>
        </p:txBody>
      </p:sp>
    </p:spTree>
    <p:extLst>
      <p:ext uri="{BB962C8B-B14F-4D97-AF65-F5344CB8AC3E}">
        <p14:creationId xmlns:p14="http://schemas.microsoft.com/office/powerpoint/2010/main" val="234902135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749</TotalTime>
  <Words>2257</Words>
  <Application>Microsoft Office PowerPoint</Application>
  <PresentationFormat>Экран (4:3)</PresentationFormat>
  <Paragraphs>277</Paragraphs>
  <Slides>46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46</vt:i4>
      </vt:variant>
    </vt:vector>
  </HeadingPairs>
  <TitlesOfParts>
    <vt:vector size="50"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Олена</cp:lastModifiedBy>
  <cp:revision>32</cp:revision>
  <dcterms:created xsi:type="dcterms:W3CDTF">2020-10-01T15:07:27Z</dcterms:created>
  <dcterms:modified xsi:type="dcterms:W3CDTF">2023-09-25T09:50:28Z</dcterms:modified>
</cp:coreProperties>
</file>