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57" r:id="rId4"/>
    <p:sldId id="285" r:id="rId5"/>
    <p:sldId id="280" r:id="rId6"/>
    <p:sldId id="281" r:id="rId7"/>
    <p:sldId id="282" r:id="rId8"/>
    <p:sldId id="284" r:id="rId9"/>
    <p:sldId id="286" r:id="rId10"/>
    <p:sldId id="287" r:id="rId11"/>
    <p:sldId id="288" r:id="rId12"/>
    <p:sldId id="289" r:id="rId13"/>
    <p:sldId id="295" r:id="rId14"/>
    <p:sldId id="290" r:id="rId15"/>
    <p:sldId id="293" r:id="rId16"/>
    <p:sldId id="291" r:id="rId17"/>
    <p:sldId id="292" r:id="rId18"/>
    <p:sldId id="294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9966"/>
    <a:srgbClr val="FFFFCC"/>
    <a:srgbClr val="000000"/>
    <a:srgbClr val="FFFF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A93E3C-4C1C-4D6C-922A-97D64D8B4101}" v="57" dt="2020-09-30T19:50:53.0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476" autoAdjust="0"/>
  </p:normalViewPr>
  <p:slideViewPr>
    <p:cSldViewPr>
      <p:cViewPr varScale="1">
        <p:scale>
          <a:sx n="66" d="100"/>
          <a:sy n="66" d="100"/>
        </p:scale>
        <p:origin x="1208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EB127-B6A5-4563-87B3-FF5844A34BD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89006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4AE698-B3E2-4212-99CC-63532ACFED2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3101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A93B29-5967-43A0-A871-64B52066577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7085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898E9C-970E-4460-9684-AE49B485743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4221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7D12C0-2B48-41AB-BC9A-29FC4830DDC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00356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4647CB-1DAB-4535-BE18-0E2AB67334D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8694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910603-079F-4430-AD4C-7437475EF81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8961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96E0D7-B8EE-4034-AE92-54AAB8817E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8515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FFF8A-310F-4C9D-8A6E-4021A8F6B2A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4390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AE7AB-B861-4F85-A94C-65F5C245444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26957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DF5A07-1D12-49F9-A4EE-7F038C4D7F8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2910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D91624F-B0B8-4F9F-8B90-1CB3B8BD67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01690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5BEFFAD-B8B8-414F-BB1C-FDC210DF490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1489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E2A987E-868A-4DEF-830E-01155366608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3624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5000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B14637D-27BE-477A-B1B1-C20B5F7C643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8.bin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http://medbook.medicina.ru/images/80/916/3_80.gi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http://www.rusmedserver.ru/images/haris/image396.gif" TargetMode="External"/><Relationship Id="rId4" Type="http://schemas.openxmlformats.org/officeDocument/2006/relationships/image" Target="../media/image8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052736"/>
            <a:ext cx="7772400" cy="2303239"/>
          </a:xfrm>
        </p:spPr>
        <p:txBody>
          <a:bodyPr anchor="ctr"/>
          <a:lstStyle/>
          <a:p>
            <a:r>
              <a:rPr lang="ru-RU" altLang="ru-RU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/>
              </a:rPr>
              <a:t>Практичне</a:t>
            </a:r>
            <a:r>
              <a:rPr lang="ru-RU" alt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/>
              </a:rPr>
              <a:t> </a:t>
            </a:r>
            <a:r>
              <a:rPr lang="ru-RU" altLang="ru-RU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/>
              </a:rPr>
              <a:t>заняття</a:t>
            </a:r>
            <a:r>
              <a:rPr lang="ru-RU" alt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/>
              </a:rPr>
              <a:t> </a:t>
            </a:r>
            <a:br>
              <a:rPr lang="ru-RU" alt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/>
              </a:rPr>
            </a:br>
            <a:r>
              <a:rPr lang="uk-UA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j-lt"/>
                <a:cs typeface="+mj-lt"/>
              </a:rPr>
              <a:t>«Порушення провідності </a:t>
            </a:r>
            <a:r>
              <a:rPr lang="uk-UA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j-lt"/>
                <a:cs typeface="+mj-lt"/>
              </a:rPr>
              <a:t>серця</a:t>
            </a:r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/>
                <a:ea typeface="+mj-lt"/>
                <a:cs typeface="+mj-lt"/>
              </a:rPr>
              <a:t>"</a:t>
            </a:r>
            <a:endParaRPr lang="ru-RU" sz="3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j-lt"/>
              <a:cs typeface="+mj-lt"/>
            </a:endParaRPr>
          </a:p>
          <a:p>
            <a:endParaRPr lang="ru-RU" sz="3200" b="1" dirty="0">
              <a:effectLst>
                <a:outerShdw blurRad="38100" dist="38100" dir="2700000" algn="tl">
                  <a:srgbClr val="000000"/>
                </a:outerShdw>
              </a:effectLst>
              <a:ea typeface="+mj-lt"/>
              <a:cs typeface="+mj-lt"/>
            </a:endParaRPr>
          </a:p>
          <a:p>
            <a:endParaRPr lang="ru-RU" altLang="ru-RU" sz="4000" b="1" dirty="0">
              <a:effectLst>
                <a:outerShdw blurRad="38100" dist="38100" dir="2700000" algn="tl">
                  <a:srgbClr val="000000"/>
                </a:outerShdw>
              </a:effectLst>
              <a:cs typeface="Arial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7014" y="4290057"/>
            <a:ext cx="7601732" cy="1731231"/>
          </a:xfrm>
        </p:spPr>
        <p:txBody>
          <a:bodyPr/>
          <a:lstStyle/>
          <a:p>
            <a:pPr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/>
                <a:cs typeface="Arial"/>
              </a:rPr>
              <a:t>Одеський</a:t>
            </a:r>
            <a:r>
              <a:rPr lang="ru-RU" dirty="0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/>
                <a:cs typeface="Arial"/>
              </a:rPr>
              <a:t> </a:t>
            </a:r>
            <a:r>
              <a:rPr lang="ru-RU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/>
                <a:cs typeface="Arial"/>
              </a:rPr>
              <a:t>національний</a:t>
            </a:r>
            <a:r>
              <a:rPr lang="ru-RU" dirty="0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/>
                <a:cs typeface="Arial"/>
              </a:rPr>
              <a:t> </a:t>
            </a:r>
            <a:r>
              <a:rPr lang="ru-RU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/>
                <a:cs typeface="Arial"/>
              </a:rPr>
              <a:t>медичний</a:t>
            </a:r>
            <a:r>
              <a:rPr lang="ru-RU" dirty="0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/>
                <a:cs typeface="Arial"/>
              </a:rPr>
              <a:t> </a:t>
            </a:r>
            <a:r>
              <a:rPr lang="ru-RU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/>
                <a:cs typeface="Arial"/>
              </a:rPr>
              <a:t>університет</a:t>
            </a:r>
            <a:endParaRPr lang="en-US" dirty="0">
              <a:solidFill>
                <a:srgbClr val="92D050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lt"/>
              <a:cs typeface="+mn-lt"/>
            </a:endParaRPr>
          </a:p>
          <a:p>
            <a:pPr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dirty="0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/>
                <a:cs typeface="Arial"/>
              </a:rPr>
              <a:t>Кафедра </a:t>
            </a:r>
            <a:r>
              <a:rPr lang="ru-RU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/>
                <a:cs typeface="Arial"/>
              </a:rPr>
              <a:t>внутрішньої</a:t>
            </a:r>
            <a:r>
              <a:rPr lang="ru-RU" dirty="0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/>
                <a:cs typeface="Arial"/>
              </a:rPr>
              <a:t> </a:t>
            </a:r>
            <a:r>
              <a:rPr lang="ru-RU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/>
                <a:cs typeface="Arial"/>
              </a:rPr>
              <a:t>медицини</a:t>
            </a:r>
            <a:r>
              <a:rPr lang="ru-RU" dirty="0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/>
                <a:cs typeface="Arial"/>
              </a:rPr>
              <a:t> №1</a:t>
            </a:r>
            <a:endParaRPr lang="en-US" dirty="0">
              <a:solidFill>
                <a:srgbClr val="92D050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lt"/>
              <a:cs typeface="+mn-lt"/>
            </a:endParaRPr>
          </a:p>
          <a:p>
            <a:pPr algn="r"/>
            <a:endParaRPr lang="uk-UA" altLang="ru-RU" b="1" dirty="0">
              <a:effectLst>
                <a:outerShdw blurRad="38100" dist="38100" dir="2700000" algn="tl">
                  <a:srgbClr val="000000"/>
                </a:outerShdw>
              </a:effectLst>
              <a:cs typeface="Arial"/>
            </a:endParaRP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179388" y="4076700"/>
            <a:ext cx="7019925" cy="0"/>
          </a:xfrm>
          <a:prstGeom prst="line">
            <a:avLst/>
          </a:prstGeom>
          <a:noFill/>
          <a:ln w="57150" cmpd="thinThick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Функції серця, які можна вивчати за допомогою ЕКГ</a:t>
            </a:r>
            <a:endParaRPr lang="ru-RU" altLang="ru-RU" sz="36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916113"/>
            <a:ext cx="3609975" cy="2765425"/>
          </a:xfrm>
        </p:spPr>
        <p:txBody>
          <a:bodyPr/>
          <a:lstStyle/>
          <a:p>
            <a:r>
              <a:rPr lang="uk-UA" altLang="ru-RU" sz="2800"/>
              <a:t>Автоматизм</a:t>
            </a:r>
          </a:p>
          <a:p>
            <a:r>
              <a:rPr lang="uk-UA" altLang="ru-RU" sz="2800"/>
              <a:t>Збудливість</a:t>
            </a:r>
          </a:p>
          <a:p>
            <a:r>
              <a:rPr lang="uk-UA" altLang="ru-RU" sz="2800"/>
              <a:t>Провідність </a:t>
            </a:r>
          </a:p>
          <a:p>
            <a:r>
              <a:rPr lang="uk-UA" altLang="ru-RU" sz="2800"/>
              <a:t>Рефрактерність</a:t>
            </a:r>
          </a:p>
          <a:p>
            <a:r>
              <a:rPr lang="uk-UA" altLang="ru-RU" sz="2800"/>
              <a:t>Аберантність</a:t>
            </a:r>
            <a:endParaRPr lang="ru-RU" altLang="ru-RU" sz="2800"/>
          </a:p>
        </p:txBody>
      </p:sp>
      <p:graphicFrame>
        <p:nvGraphicFramePr>
          <p:cNvPr id="30724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427538" y="3068638"/>
          <a:ext cx="4500562" cy="302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2" name="Точечный рисунок" r:id="rId3" imgW="3866667" imgH="3029373" progId="Paint.Picture">
                  <p:embed/>
                </p:oleObj>
              </mc:Choice>
              <mc:Fallback>
                <p:oleObj name="Точечный рисунок" r:id="rId3" imgW="3866667" imgH="3029373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4273"/>
                      <a:stretch>
                        <a:fillRect/>
                      </a:stretch>
                    </p:blipFill>
                    <p:spPr bwMode="auto">
                      <a:xfrm>
                        <a:off x="4427538" y="3068638"/>
                        <a:ext cx="4500562" cy="302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4427538" y="2133600"/>
            <a:ext cx="4465637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uk-UA" altLang="ru-RU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Провідна система серця</a:t>
            </a:r>
            <a:endParaRPr lang="ru-RU" altLang="ru-RU" sz="24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30734" name="Group 14"/>
          <p:cNvGrpSpPr>
            <a:grpSpLocks/>
          </p:cNvGrpSpPr>
          <p:nvPr/>
        </p:nvGrpSpPr>
        <p:grpSpPr bwMode="auto">
          <a:xfrm>
            <a:off x="900113" y="4868863"/>
            <a:ext cx="2305050" cy="1246187"/>
            <a:chOff x="748" y="2976"/>
            <a:chExt cx="1452" cy="785"/>
          </a:xfrm>
        </p:grpSpPr>
        <p:graphicFrame>
          <p:nvGraphicFramePr>
            <p:cNvPr id="30728" name="Object 8"/>
            <p:cNvGraphicFramePr>
              <a:graphicFrameLocks noChangeAspect="1"/>
            </p:cNvGraphicFramePr>
            <p:nvPr/>
          </p:nvGraphicFramePr>
          <p:xfrm>
            <a:off x="748" y="2976"/>
            <a:ext cx="1452" cy="7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13" name="Точечный рисунок" r:id="rId5" imgW="6628571" imgH="2619048" progId="Paint.Picture">
                    <p:embed/>
                  </p:oleObj>
                </mc:Choice>
                <mc:Fallback>
                  <p:oleObj name="Точечный рисунок" r:id="rId5" imgW="6628571" imgH="2619048" progId="Paint.Picture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6108" r="52168" b="67758"/>
                        <a:stretch>
                          <a:fillRect/>
                        </a:stretch>
                      </p:blipFill>
                      <p:spPr bwMode="auto">
                        <a:xfrm>
                          <a:off x="748" y="2976"/>
                          <a:ext cx="1452" cy="7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30" name="Line 10"/>
            <p:cNvSpPr>
              <a:spLocks noChangeShapeType="1"/>
            </p:cNvSpPr>
            <p:nvPr/>
          </p:nvSpPr>
          <p:spPr bwMode="auto">
            <a:xfrm>
              <a:off x="1202" y="3067"/>
              <a:ext cx="0" cy="6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31" name="Line 11"/>
            <p:cNvSpPr>
              <a:spLocks noChangeShapeType="1"/>
            </p:cNvSpPr>
            <p:nvPr/>
          </p:nvSpPr>
          <p:spPr bwMode="auto">
            <a:xfrm>
              <a:off x="1655" y="3067"/>
              <a:ext cx="0" cy="6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32" name="Line 12"/>
            <p:cNvSpPr>
              <a:spLocks noChangeShapeType="1"/>
            </p:cNvSpPr>
            <p:nvPr/>
          </p:nvSpPr>
          <p:spPr bwMode="auto">
            <a:xfrm>
              <a:off x="1882" y="3067"/>
              <a:ext cx="0" cy="6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35" name="Line 15"/>
          <p:cNvSpPr>
            <a:spLocks noChangeShapeType="1"/>
          </p:cNvSpPr>
          <p:nvPr/>
        </p:nvSpPr>
        <p:spPr bwMode="auto">
          <a:xfrm>
            <a:off x="0" y="1557338"/>
            <a:ext cx="7019925" cy="0"/>
          </a:xfrm>
          <a:prstGeom prst="line">
            <a:avLst/>
          </a:prstGeom>
          <a:noFill/>
          <a:ln w="57150" cmpd="thinThick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sz="36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Діагностичні критерії нормального синусового ритму</a:t>
            </a:r>
            <a:endParaRPr lang="ru-RU" altLang="ru-RU" sz="3600" b="1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141663"/>
            <a:ext cx="8291513" cy="3455987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uk-UA" altLang="ru-RU" sz="2000"/>
              <a:t>Зубець Р є перед кожним комплексом </a:t>
            </a:r>
            <a:r>
              <a:rPr lang="en-GB" altLang="ru-RU" sz="2000"/>
              <a:t>QRS</a:t>
            </a:r>
            <a:r>
              <a:rPr lang="ru-RU" altLang="ru-RU" sz="2000"/>
              <a:t>, обов’язково позитивный</a:t>
            </a:r>
            <a:r>
              <a:rPr lang="uk-UA" altLang="ru-RU" sz="2000"/>
              <a:t> </a:t>
            </a:r>
            <a:r>
              <a:rPr lang="ru-RU" altLang="ru-RU" sz="2000"/>
              <a:t>в </a:t>
            </a:r>
            <a:r>
              <a:rPr lang="en-GB" altLang="ru-RU" sz="2000"/>
              <a:t>II </a:t>
            </a:r>
            <a:r>
              <a:rPr lang="uk-UA" altLang="ru-RU" sz="2000"/>
              <a:t>стандартному відведенні і негативний у відведенні а</a:t>
            </a:r>
            <a:r>
              <a:rPr lang="en-GB" altLang="ru-RU" sz="2000"/>
              <a:t>VR</a:t>
            </a:r>
            <a:r>
              <a:rPr lang="ru-RU" altLang="ru-RU" sz="2000"/>
              <a:t>.</a:t>
            </a:r>
            <a:endParaRPr lang="uk-UA" altLang="ru-RU" sz="2000"/>
          </a:p>
          <a:p>
            <a:pPr marL="609600" indent="-609600">
              <a:buFontTx/>
              <a:buAutoNum type="arabicPeriod"/>
            </a:pPr>
            <a:r>
              <a:rPr lang="uk-UA" altLang="ru-RU" sz="2000"/>
              <a:t>Зубець Р однаковий по формі, амплітуді, тривалості в одному тому ж відведенні.</a:t>
            </a:r>
          </a:p>
          <a:p>
            <a:pPr marL="609600" indent="-609600">
              <a:buFontTx/>
              <a:buAutoNum type="arabicPeriod"/>
            </a:pPr>
            <a:r>
              <a:rPr lang="uk-UA" altLang="ru-RU" sz="2000"/>
              <a:t>Постійний інтервал </a:t>
            </a:r>
            <a:r>
              <a:rPr lang="en-GB" altLang="ru-RU" sz="2000"/>
              <a:t>P </a:t>
            </a:r>
            <a:r>
              <a:rPr lang="ru-RU" altLang="ru-RU" sz="2000"/>
              <a:t>-</a:t>
            </a:r>
            <a:r>
              <a:rPr lang="uk-UA" altLang="ru-RU" sz="2000"/>
              <a:t> </a:t>
            </a:r>
            <a:r>
              <a:rPr lang="en-GB" altLang="ru-RU" sz="2000"/>
              <a:t>Q</a:t>
            </a:r>
            <a:r>
              <a:rPr lang="ru-RU" altLang="ru-RU" sz="2000"/>
              <a:t>.</a:t>
            </a:r>
          </a:p>
          <a:p>
            <a:pPr marL="609600" indent="-609600">
              <a:buFontTx/>
              <a:buAutoNum type="arabicPeriod"/>
            </a:pPr>
            <a:endParaRPr lang="uk-UA" altLang="ru-RU" sz="2000"/>
          </a:p>
          <a:p>
            <a:pPr marL="609600" indent="-609600">
              <a:buFontTx/>
              <a:buAutoNum type="arabicPeriod"/>
            </a:pPr>
            <a:r>
              <a:rPr lang="uk-UA" altLang="ru-RU" sz="2000"/>
              <a:t>Частота ритму 60-90 в 1 хвилину</a:t>
            </a:r>
            <a:r>
              <a:rPr lang="ru-RU" altLang="ru-RU" sz="2000"/>
              <a:t>. </a:t>
            </a:r>
            <a:endParaRPr lang="uk-UA" altLang="ru-RU" sz="2000"/>
          </a:p>
          <a:p>
            <a:pPr marL="609600" indent="-609600">
              <a:buFontTx/>
              <a:buAutoNum type="arabicPeriod"/>
            </a:pPr>
            <a:r>
              <a:rPr lang="uk-UA" altLang="ru-RU" sz="2000"/>
              <a:t>Постійні (або відрізняються не більш ніж на 10</a:t>
            </a:r>
            <a:r>
              <a:rPr lang="ru-RU" altLang="ru-RU" sz="2000"/>
              <a:t>%</a:t>
            </a:r>
            <a:r>
              <a:rPr lang="uk-UA" altLang="ru-RU" sz="2000"/>
              <a:t> </a:t>
            </a:r>
            <a:r>
              <a:rPr lang="ru-RU" altLang="ru-RU" sz="2000"/>
              <a:t>-</a:t>
            </a:r>
            <a:r>
              <a:rPr lang="uk-UA" altLang="ru-RU" sz="2000"/>
              <a:t> </a:t>
            </a:r>
            <a:r>
              <a:rPr lang="ru-RU" altLang="ru-RU" sz="2000"/>
              <a:t>0,15c</a:t>
            </a:r>
            <a:r>
              <a:rPr lang="uk-UA" altLang="ru-RU" sz="2000"/>
              <a:t>) інтервали </a:t>
            </a:r>
            <a:r>
              <a:rPr lang="en-GB" altLang="ru-RU" sz="2000"/>
              <a:t>R </a:t>
            </a:r>
            <a:r>
              <a:rPr lang="ru-RU" altLang="ru-RU" sz="2000"/>
              <a:t>-</a:t>
            </a:r>
            <a:r>
              <a:rPr lang="uk-UA" altLang="ru-RU" sz="2000"/>
              <a:t> </a:t>
            </a:r>
            <a:r>
              <a:rPr lang="en-GB" altLang="ru-RU" sz="2000"/>
              <a:t>R</a:t>
            </a:r>
            <a:r>
              <a:rPr lang="ru-RU" altLang="ru-RU" sz="2000"/>
              <a:t>. </a:t>
            </a: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250825" y="5300663"/>
            <a:ext cx="8569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3079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827088" y="1916113"/>
          <a:ext cx="7200900" cy="1135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Точечный рисунок" r:id="rId3" imgW="6838095" imgH="1657581" progId="Paint.Picture">
                  <p:embed/>
                </p:oleObj>
              </mc:Choice>
              <mc:Fallback>
                <p:oleObj name="Точечный рисунок" r:id="rId3" imgW="6838095" imgH="1657581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4263"/>
                      <a:stretch>
                        <a:fillRect/>
                      </a:stretch>
                    </p:blipFill>
                    <p:spPr bwMode="auto">
                      <a:xfrm>
                        <a:off x="827088" y="1916113"/>
                        <a:ext cx="7200900" cy="1135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900113" y="2060575"/>
            <a:ext cx="3603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sz="1400" b="1">
                <a:solidFill>
                  <a:srgbClr val="000000"/>
                </a:solidFill>
              </a:rPr>
              <a:t>Р</a:t>
            </a:r>
            <a:endParaRPr lang="ru-RU" altLang="ru-RU" sz="1400" b="1">
              <a:solidFill>
                <a:srgbClr val="000000"/>
              </a:solidFill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195513" y="2060575"/>
            <a:ext cx="3603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sz="1400" b="1">
                <a:solidFill>
                  <a:srgbClr val="000000"/>
                </a:solidFill>
              </a:rPr>
              <a:t>Р</a:t>
            </a:r>
            <a:endParaRPr lang="ru-RU" altLang="ru-RU" sz="1400" b="1">
              <a:solidFill>
                <a:srgbClr val="000000"/>
              </a:solidFill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3635375" y="2060575"/>
            <a:ext cx="360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sz="1400" b="1">
                <a:solidFill>
                  <a:srgbClr val="000000"/>
                </a:solidFill>
              </a:rPr>
              <a:t>Р</a:t>
            </a:r>
            <a:endParaRPr lang="ru-RU" altLang="ru-RU" sz="1400" b="1">
              <a:solidFill>
                <a:srgbClr val="000000"/>
              </a:solidFill>
            </a:endParaRP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5003800" y="2060575"/>
            <a:ext cx="360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sz="1400" b="1">
                <a:solidFill>
                  <a:srgbClr val="000000"/>
                </a:solidFill>
              </a:rPr>
              <a:t>Р</a:t>
            </a:r>
            <a:endParaRPr lang="ru-RU" altLang="ru-RU" sz="1400" b="1">
              <a:solidFill>
                <a:srgbClr val="000000"/>
              </a:solidFill>
            </a:endParaRP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6300788" y="2060575"/>
            <a:ext cx="3603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sz="1400" b="1">
                <a:solidFill>
                  <a:srgbClr val="000000"/>
                </a:solidFill>
              </a:rPr>
              <a:t>Р</a:t>
            </a:r>
            <a:endParaRPr lang="ru-RU" altLang="ru-RU" sz="1400" b="1">
              <a:solidFill>
                <a:srgbClr val="000000"/>
              </a:solidFill>
            </a:endParaRPr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>
            <a:off x="0" y="1557338"/>
            <a:ext cx="7019925" cy="0"/>
          </a:xfrm>
          <a:prstGeom prst="line">
            <a:avLst/>
          </a:prstGeom>
          <a:noFill/>
          <a:ln w="57150" cmpd="thinThick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39" name="Rectangle 423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r>
              <a:rPr lang="uk-UA" altLang="ru-RU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Показники добового моніторування ЕКГ у здорової людини</a:t>
            </a:r>
            <a:endParaRPr lang="ru-RU" altLang="ru-RU" sz="32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35275" name="Group 459"/>
          <p:cNvGraphicFramePr>
            <a:graphicFrameLocks noGrp="1"/>
          </p:cNvGraphicFramePr>
          <p:nvPr>
            <p:ph idx="1"/>
          </p:nvPr>
        </p:nvGraphicFramePr>
        <p:xfrm>
          <a:off x="323850" y="1412875"/>
          <a:ext cx="8686800" cy="5171758"/>
        </p:xfrm>
        <a:graphic>
          <a:graphicData uri="http://schemas.openxmlformats.org/drawingml/2006/table">
            <a:tbl>
              <a:tblPr/>
              <a:tblGrid>
                <a:gridCol w="2749550">
                  <a:extLst>
                    <a:ext uri="{9D8B030D-6E8A-4147-A177-3AD203B41FA5}">
                      <a16:colId xmlns:a16="http://schemas.microsoft.com/office/drawing/2014/main" val="3729898858"/>
                    </a:ext>
                  </a:extLst>
                </a:gridCol>
                <a:gridCol w="1250950">
                  <a:extLst>
                    <a:ext uri="{9D8B030D-6E8A-4147-A177-3AD203B41FA5}">
                      <a16:colId xmlns:a16="http://schemas.microsoft.com/office/drawing/2014/main" val="3726000759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745393952"/>
                    </a:ext>
                  </a:extLst>
                </a:gridCol>
                <a:gridCol w="1093788">
                  <a:extLst>
                    <a:ext uri="{9D8B030D-6E8A-4147-A177-3AD203B41FA5}">
                      <a16:colId xmlns:a16="http://schemas.microsoft.com/office/drawing/2014/main" val="4159378466"/>
                    </a:ext>
                  </a:extLst>
                </a:gridCol>
                <a:gridCol w="1250950">
                  <a:extLst>
                    <a:ext uri="{9D8B030D-6E8A-4147-A177-3AD203B41FA5}">
                      <a16:colId xmlns:a16="http://schemas.microsoft.com/office/drawing/2014/main" val="961869548"/>
                    </a:ext>
                  </a:extLst>
                </a:gridCol>
                <a:gridCol w="1249362">
                  <a:extLst>
                    <a:ext uri="{9D8B030D-6E8A-4147-A177-3AD203B41FA5}">
                      <a16:colId xmlns:a16="http://schemas.microsoft.com/office/drawing/2014/main" val="2456377603"/>
                    </a:ext>
                  </a:extLst>
                </a:gridCol>
              </a:tblGrid>
              <a:tr h="300038"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Порушення ритму</a:t>
                      </a:r>
                      <a:endParaRPr kumimoji="0" lang="ru-RU" altLang="ru-RU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 провідності</a:t>
                      </a:r>
                      <a:endParaRPr kumimoji="0" lang="uk-UA" alt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Вікові   підгрупи, роки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667456"/>
                  </a:ext>
                </a:extLst>
              </a:tr>
              <a:tr h="5032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0-15 </a:t>
                      </a:r>
                      <a:endParaRPr kumimoji="0" lang="ru-RU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16-30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31-40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41-60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Понад 60</a:t>
                      </a:r>
                      <a:endParaRPr kumimoji="0" lang="ru-RU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502640"/>
                  </a:ext>
                </a:extLst>
              </a:tr>
              <a:tr h="57785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Нічна брадикардія</a:t>
                      </a:r>
                      <a:endParaRPr kumimoji="0" lang="uk-UA" altLang="ru-RU" sz="2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менше</a:t>
                      </a:r>
                      <a:endParaRPr kumimoji="0" lang="ru-RU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уд/хв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8191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227138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35125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30 - 40 уд/хв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менше</a:t>
                      </a:r>
                      <a:endParaRPr kumimoji="0" lang="ru-RU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уд/хв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менше</a:t>
                      </a:r>
                      <a:endParaRPr kumimoji="0" lang="ru-RU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уд/хв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менше</a:t>
                      </a:r>
                      <a:endParaRPr kumimoji="0" lang="ru-RU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уд/хв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142463"/>
                  </a:ext>
                </a:extLst>
              </a:tr>
              <a:tr h="4318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А-В блокада </a:t>
                      </a:r>
                      <a:endParaRPr kumimoji="0" lang="uk-UA" altLang="ru-RU" sz="2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рідко</a:t>
                      </a:r>
                      <a:endParaRPr kumimoji="0" lang="en-US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рідко</a:t>
                      </a:r>
                      <a:endParaRPr kumimoji="0" lang="en-US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 ступеня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 ступеня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 ступеня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0880177"/>
                  </a:ext>
                </a:extLst>
              </a:tr>
              <a:tr h="3016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Синусова аритмія</a:t>
                      </a:r>
                      <a:endParaRPr kumimoji="0" lang="uk-UA" altLang="ru-RU" sz="2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часто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часто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іноді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іноді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іноді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465321"/>
                  </a:ext>
                </a:extLst>
              </a:tr>
              <a:tr h="501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8191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227138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35125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Надшлуночкові екстрасистоли </a:t>
                      </a:r>
                      <a:endParaRPr kumimoji="0" lang="uk-UA" altLang="ru-RU" sz="2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50 за добу</a:t>
                      </a:r>
                      <a:endParaRPr kumimoji="0" lang="uk-UA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50 / добу</a:t>
                      </a:r>
                      <a:endParaRPr kumimoji="0" lang="uk-UA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50 / добу</a:t>
                      </a:r>
                      <a:endParaRPr kumimoji="0" lang="uk-UA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 - 100 / добу</a:t>
                      </a:r>
                      <a:endParaRPr kumimoji="0" lang="uk-UA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100-1000 / добу</a:t>
                      </a:r>
                      <a:endParaRPr kumimoji="0" lang="uk-UA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533198"/>
                  </a:ext>
                </a:extLst>
              </a:tr>
              <a:tr h="30321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Надшлуночкова тахікардія</a:t>
                      </a:r>
                      <a:endParaRPr kumimoji="0" lang="uk-UA" altLang="ru-RU" sz="2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ніколи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ніколи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ніколи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ніколи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іноді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764722"/>
                  </a:ext>
                </a:extLst>
              </a:tr>
              <a:tr h="503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Поодинокі  шлуночкові екстрасистоли </a:t>
                      </a:r>
                      <a:endParaRPr kumimoji="0" lang="uk-UA" altLang="ru-RU" sz="2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ніколи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10-50 за добу</a:t>
                      </a:r>
                      <a:endParaRPr kumimoji="0" lang="uk-UA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 -100 за добу</a:t>
                      </a:r>
                      <a:endParaRPr kumimoji="0" lang="uk-UA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8191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227138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35125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 - 100 за добу</a:t>
                      </a:r>
                      <a:endParaRPr kumimoji="0" lang="uk-UA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100-500</a:t>
                      </a:r>
                      <a:endParaRPr kumimoji="0" lang="ru-RU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добу</a:t>
                      </a:r>
                      <a:endParaRPr kumimoji="0" lang="uk-UA" alt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911240"/>
                  </a:ext>
                </a:extLst>
              </a:tr>
              <a:tr h="501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8191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227138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35125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Поліморфні   шлуночкові екстрасистоли</a:t>
                      </a:r>
                      <a:endParaRPr kumimoji="0" lang="uk-UA" altLang="ru-RU" sz="2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ніколи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іноді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іноді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іноді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іноді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943805"/>
                  </a:ext>
                </a:extLst>
              </a:tr>
              <a:tr h="5429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Спарені   шлуночкові екстрасистоли</a:t>
                      </a:r>
                      <a:endParaRPr kumimoji="0" lang="uk-UA" altLang="ru-RU" sz="2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ніколи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ніколи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ніколи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ніколи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іноді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9621229"/>
                  </a:ext>
                </a:extLst>
              </a:tr>
              <a:tr h="3016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Шлуночкові тахікардії</a:t>
                      </a:r>
                      <a:endParaRPr kumimoji="0" lang="uk-UA" altLang="ru-RU" sz="2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ніколи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ніколи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ніколи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ніколи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ніколи</a:t>
                      </a:r>
                      <a:endParaRPr kumimoji="0" lang="uk-UA" alt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76512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Порушення провідності – блокади серця</a:t>
            </a:r>
            <a:endParaRPr lang="ru-RU" altLang="ru-RU" sz="40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05800" cy="5105400"/>
          </a:xfrm>
        </p:spPr>
        <p:txBody>
          <a:bodyPr/>
          <a:lstStyle/>
          <a:p>
            <a:pPr algn="just"/>
            <a:r>
              <a:rPr lang="uk-UA" altLang="ru-RU" sz="2800">
                <a:cs typeface="Times New Roman" panose="02020603050405020304" pitchFamily="18" charset="0"/>
              </a:rPr>
              <a:t>Уповільнення або повне припинення проведення електричного імпульсу по будь-якому відділу провідникової системи називається </a:t>
            </a:r>
            <a:r>
              <a:rPr lang="uk-UA" altLang="ru-RU" sz="2800" b="1"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блокадою серця</a:t>
            </a:r>
            <a:endParaRPr lang="ru-RU" altLang="ru-RU" sz="2800" b="1">
              <a:effectLst>
                <a:outerShdw blurRad="38100" dist="38100" dir="2700000" algn="tl">
                  <a:srgbClr val="000000"/>
                </a:outerShdw>
              </a:effectLst>
              <a:cs typeface="Times New Roman" panose="02020603050405020304" pitchFamily="18" charset="0"/>
            </a:endParaRPr>
          </a:p>
          <a:p>
            <a:pPr algn="just"/>
            <a:r>
              <a:rPr lang="uk-UA" altLang="ru-RU" sz="2800">
                <a:cs typeface="Times New Roman" panose="02020603050405020304" pitchFamily="18" charset="0"/>
              </a:rPr>
              <a:t>В залежності від місця в якому виникло порушення провідності розрізняють блокади: </a:t>
            </a:r>
            <a:endParaRPr lang="ru-RU" altLang="ru-RU" sz="2800">
              <a:cs typeface="Times New Roman" panose="02020603050405020304" pitchFamily="18" charset="0"/>
            </a:endParaRPr>
          </a:p>
          <a:p>
            <a:pPr lvl="1" algn="just"/>
            <a:r>
              <a:rPr lang="uk-UA" altLang="ru-RU" sz="2400"/>
              <a:t> </a:t>
            </a:r>
            <a:r>
              <a:rPr lang="uk-UA" altLang="ru-RU" sz="2400">
                <a:cs typeface="Times New Roman" panose="02020603050405020304" pitchFamily="18" charset="0"/>
              </a:rPr>
              <a:t>синоарікулярну</a:t>
            </a:r>
            <a:endParaRPr lang="ru-RU" altLang="ru-RU" sz="2400">
              <a:cs typeface="Times New Roman" panose="02020603050405020304" pitchFamily="18" charset="0"/>
            </a:endParaRPr>
          </a:p>
          <a:p>
            <a:pPr lvl="1" algn="just"/>
            <a:r>
              <a:rPr lang="uk-UA" altLang="ru-RU" sz="2400"/>
              <a:t> </a:t>
            </a:r>
            <a:r>
              <a:rPr lang="uk-UA" altLang="ru-RU" sz="2400">
                <a:cs typeface="Times New Roman" panose="02020603050405020304" pitchFamily="18" charset="0"/>
              </a:rPr>
              <a:t>внутрішньопередсердну</a:t>
            </a:r>
            <a:endParaRPr lang="ru-RU" altLang="ru-RU" sz="2400">
              <a:cs typeface="Times New Roman" panose="02020603050405020304" pitchFamily="18" charset="0"/>
            </a:endParaRPr>
          </a:p>
          <a:p>
            <a:pPr lvl="1" algn="just"/>
            <a:r>
              <a:rPr lang="uk-UA" altLang="ru-RU" sz="2400"/>
              <a:t> </a:t>
            </a:r>
            <a:r>
              <a:rPr lang="uk-UA" altLang="ru-RU" sz="2400">
                <a:cs typeface="Times New Roman" panose="02020603050405020304" pitchFamily="18" charset="0"/>
              </a:rPr>
              <a:t>атриовентрикулярну</a:t>
            </a:r>
            <a:endParaRPr lang="ru-RU" altLang="ru-RU" sz="2400">
              <a:cs typeface="Times New Roman" panose="02020603050405020304" pitchFamily="18" charset="0"/>
            </a:endParaRPr>
          </a:p>
          <a:p>
            <a:pPr lvl="1" algn="just"/>
            <a:r>
              <a:rPr lang="uk-UA" altLang="ru-RU" sz="2400"/>
              <a:t> </a:t>
            </a:r>
            <a:r>
              <a:rPr lang="uk-UA" altLang="ru-RU" sz="2400">
                <a:cs typeface="Times New Roman" panose="02020603050405020304" pitchFamily="18" charset="0"/>
              </a:rPr>
              <a:t>ніжок пучка Гіса</a:t>
            </a:r>
            <a:endParaRPr lang="ru-RU" altLang="ru-RU" sz="2400">
              <a:cs typeface="Times New Roman" panose="02020603050405020304" pitchFamily="18" charset="0"/>
            </a:endParaRPr>
          </a:p>
          <a:p>
            <a:pPr lvl="1" algn="just"/>
            <a:r>
              <a:rPr lang="uk-UA" altLang="ru-RU" sz="2400"/>
              <a:t> </a:t>
            </a:r>
            <a:r>
              <a:rPr lang="uk-UA" altLang="ru-RU" sz="2400">
                <a:cs typeface="Times New Roman" panose="02020603050405020304" pitchFamily="18" charset="0"/>
              </a:rPr>
              <a:t>внутрішньошлуночкову </a:t>
            </a:r>
            <a:endParaRPr lang="ru-RU" altLang="ru-RU" sz="2400">
              <a:cs typeface="Times New Roman" panose="02020603050405020304" pitchFamily="18" charset="0"/>
            </a:endParaRPr>
          </a:p>
          <a:p>
            <a:endParaRPr lang="ru-RU" altLang="ru-RU" sz="2800"/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0" y="1557338"/>
            <a:ext cx="7019925" cy="0"/>
          </a:xfrm>
          <a:prstGeom prst="line">
            <a:avLst/>
          </a:prstGeom>
          <a:noFill/>
          <a:ln w="57150" cmpd="thinThick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Класифікація</a:t>
            </a:r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  синоарікулярної блокад</a:t>
            </a:r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r>
              <a:rPr lang="ru-RU" altLang="ru-RU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3276600" y="3581400"/>
            <a:ext cx="21828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-UA" altLang="ru-RU" sz="20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Тип 2  (Мобітца)</a:t>
            </a:r>
            <a:endParaRPr lang="ru-RU" altLang="ru-RU" sz="20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1295400" y="1552575"/>
            <a:ext cx="19177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-UA" altLang="ru-RU" sz="3200" b="1">
                <a:cs typeface="Arial" panose="020B0604020202020204" pitchFamily="34" charset="0"/>
              </a:rPr>
              <a:t>Неповна</a:t>
            </a:r>
            <a:endParaRPr lang="ru-RU" altLang="ru-RU" sz="3200" b="1">
              <a:cs typeface="Arial" panose="020B0604020202020204" pitchFamily="34" charset="0"/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5867400" y="1557338"/>
            <a:ext cx="13668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-UA" altLang="ru-RU" sz="3200">
                <a:cs typeface="Arial" panose="020B0604020202020204" pitchFamily="34" charset="0"/>
              </a:rPr>
              <a:t>Повна</a:t>
            </a:r>
            <a:endParaRPr lang="ru-RU" altLang="ru-RU" sz="3200">
              <a:cs typeface="Arial" panose="020B0604020202020204" pitchFamily="34" charset="0"/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609600" y="2619375"/>
            <a:ext cx="17541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ru-RU" sz="2800">
                <a:cs typeface="Arial" panose="020B0604020202020204" pitchFamily="34" charset="0"/>
              </a:rPr>
              <a:t>I </a:t>
            </a:r>
            <a:r>
              <a:rPr lang="uk-UA" altLang="ru-RU" sz="2800">
                <a:cs typeface="Arial" panose="020B0604020202020204" pitchFamily="34" charset="0"/>
              </a:rPr>
              <a:t>ступеню</a:t>
            </a:r>
            <a:endParaRPr lang="ru-RU" altLang="ru-RU" sz="2800">
              <a:cs typeface="Arial" panose="020B0604020202020204" pitchFamily="34" charset="0"/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2743200" y="2619375"/>
            <a:ext cx="2209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90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901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09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28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0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97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44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16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ct val="20000"/>
              </a:spcBef>
            </a:pPr>
            <a:r>
              <a:rPr lang="en-GB" altLang="ru-RU" sz="2800">
                <a:cs typeface="Arial" panose="020B0604020202020204" pitchFamily="34" charset="0"/>
              </a:rPr>
              <a:t>II</a:t>
            </a:r>
            <a:r>
              <a:rPr lang="uk-UA" altLang="ru-RU" sz="2800">
                <a:cs typeface="Arial" panose="020B0604020202020204" pitchFamily="34" charset="0"/>
              </a:rPr>
              <a:t> ступеню</a:t>
            </a:r>
            <a:endParaRPr lang="ru-RU" altLang="ru-RU" sz="2800">
              <a:cs typeface="Arial" panose="020B0604020202020204" pitchFamily="34" charset="0"/>
            </a:endParaRP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5638800" y="2543175"/>
            <a:ext cx="19510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ru-RU" sz="2800">
                <a:cs typeface="Arial" panose="020B0604020202020204" pitchFamily="34" charset="0"/>
              </a:rPr>
              <a:t>III</a:t>
            </a:r>
            <a:r>
              <a:rPr lang="uk-UA" altLang="ru-RU" sz="2800">
                <a:cs typeface="Arial" panose="020B0604020202020204" pitchFamily="34" charset="0"/>
              </a:rPr>
              <a:t> ступеню</a:t>
            </a:r>
            <a:endParaRPr lang="ru-RU" altLang="ru-RU" sz="2800">
              <a:cs typeface="Arial" panose="020B0604020202020204" pitchFamily="34" charset="0"/>
            </a:endParaRP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3200400" y="3124200"/>
            <a:ext cx="3759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uk-UA" altLang="ru-RU" sz="2000">
                <a:cs typeface="Arial" panose="020B0604020202020204" pitchFamily="34" charset="0"/>
              </a:rPr>
              <a:t>Тип 1 (Самойлова-Венкебаха)</a:t>
            </a:r>
            <a:endParaRPr lang="ru-RU" altLang="ru-RU" sz="2000">
              <a:cs typeface="Arial" panose="020B0604020202020204" pitchFamily="34" charset="0"/>
            </a:endParaRPr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 flipH="1">
            <a:off x="2051050" y="1196975"/>
            <a:ext cx="1905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4932363" y="1196975"/>
            <a:ext cx="1676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2971800" y="3152775"/>
            <a:ext cx="0" cy="657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2971800" y="3352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1" name="Line 19"/>
          <p:cNvSpPr>
            <a:spLocks noChangeShapeType="1"/>
          </p:cNvSpPr>
          <p:nvPr/>
        </p:nvSpPr>
        <p:spPr bwMode="auto">
          <a:xfrm>
            <a:off x="2514600" y="21621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>
            <a:off x="1219200" y="2390775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3" name="Line 21"/>
          <p:cNvSpPr>
            <a:spLocks noChangeShapeType="1"/>
          </p:cNvSpPr>
          <p:nvPr/>
        </p:nvSpPr>
        <p:spPr bwMode="auto">
          <a:xfrm>
            <a:off x="1219200" y="23907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6" name="Line 24"/>
          <p:cNvSpPr>
            <a:spLocks noChangeShapeType="1"/>
          </p:cNvSpPr>
          <p:nvPr/>
        </p:nvSpPr>
        <p:spPr bwMode="auto">
          <a:xfrm>
            <a:off x="3733800" y="23907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8" name="Rectangle 26"/>
          <p:cNvSpPr>
            <a:spLocks noChangeArrowheads="1"/>
          </p:cNvSpPr>
          <p:nvPr/>
        </p:nvSpPr>
        <p:spPr bwMode="auto">
          <a:xfrm>
            <a:off x="685800" y="4191000"/>
            <a:ext cx="8077200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-342900"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/>
            <a:r>
              <a:rPr lang="uk-UA" altLang="ru-RU" sz="2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СА  блокада </a:t>
            </a:r>
            <a:r>
              <a:rPr lang="en-GB" altLang="ru-RU" sz="2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I </a:t>
            </a:r>
            <a:r>
              <a:rPr lang="uk-UA" altLang="ru-RU" sz="2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ступеню</a:t>
            </a:r>
            <a:endParaRPr lang="ru-RU" altLang="ru-RU" sz="22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anose="02020603050405020304" pitchFamily="18" charset="0"/>
            </a:endParaRPr>
          </a:p>
          <a:p>
            <a:pPr algn="just" eaLnBrk="0" hangingPunct="0">
              <a:buFontTx/>
              <a:buChar char="–"/>
            </a:pPr>
            <a:r>
              <a:rPr lang="uk-UA" altLang="ru-RU" sz="2200">
                <a:cs typeface="Arial" panose="020B0604020202020204" pitchFamily="34" charset="0"/>
              </a:rPr>
              <a:t>Всі синусові імпульси проводяться до передсердь але з запізненням.</a:t>
            </a:r>
            <a:r>
              <a:rPr lang="uk-UA" altLang="ru-RU" sz="2200"/>
              <a:t> </a:t>
            </a:r>
          </a:p>
          <a:p>
            <a:pPr algn="just" eaLnBrk="0" hangingPunct="0">
              <a:buFontTx/>
              <a:buChar char="–"/>
            </a:pPr>
            <a:r>
              <a:rPr lang="uk-UA" altLang="ru-RU" sz="2200"/>
              <a:t>Активація синусового вузла не викликає появи будь-якої хвилі на ЕКГ, тому першу ступінь СА блокади неможливо діагностувати за допомогою звичайної ЕКГ.</a:t>
            </a:r>
            <a:endParaRPr lang="ru-RU" altLang="ru-RU" sz="2200"/>
          </a:p>
        </p:txBody>
      </p:sp>
      <p:sp>
        <p:nvSpPr>
          <p:cNvPr id="28699" name="Line 27"/>
          <p:cNvSpPr>
            <a:spLocks noChangeShapeType="1"/>
          </p:cNvSpPr>
          <p:nvPr/>
        </p:nvSpPr>
        <p:spPr bwMode="auto">
          <a:xfrm>
            <a:off x="2971800" y="3810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0" name="Line 28"/>
          <p:cNvSpPr>
            <a:spLocks noChangeShapeType="1"/>
          </p:cNvSpPr>
          <p:nvPr/>
        </p:nvSpPr>
        <p:spPr bwMode="auto">
          <a:xfrm>
            <a:off x="179388" y="1125538"/>
            <a:ext cx="7019925" cy="0"/>
          </a:xfrm>
          <a:prstGeom prst="line">
            <a:avLst/>
          </a:prstGeom>
          <a:noFill/>
          <a:ln w="57150" cmpd="thinThick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893175" cy="11430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  блокада </a:t>
            </a:r>
            <a:r>
              <a:rPr lang="ru-RU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2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(найбільш часто зустрічається СА блокада </a:t>
            </a:r>
            <a:r>
              <a:rPr lang="en-GB" altLang="ru-RU" sz="22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uk-UA" altLang="ru-RU" sz="22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ступеню </a:t>
            </a:r>
            <a:r>
              <a:rPr lang="ru-RU" altLang="ru-RU" sz="22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тип</a:t>
            </a:r>
            <a:r>
              <a:rPr lang="uk-UA" altLang="ru-RU" sz="22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Мобітца)</a:t>
            </a:r>
            <a:r>
              <a:rPr lang="ru-RU" altLang="ru-RU" sz="40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12875"/>
            <a:ext cx="8291513" cy="5256213"/>
          </a:xfrm>
        </p:spPr>
        <p:txBody>
          <a:bodyPr/>
          <a:lstStyle/>
          <a:p>
            <a:pPr marL="361950" indent="-361950">
              <a:buFontTx/>
              <a:buNone/>
            </a:pPr>
            <a:r>
              <a:rPr lang="ru-RU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Періодично порушується проведення імпульсу із синусового вузла до передсердь, що призводить до випадіння одного або декількох серцевих циклів</a:t>
            </a:r>
            <a:r>
              <a:rPr lang="ru-RU" altLang="ru-RU" sz="2200">
                <a:latin typeface="Times New Roman" panose="02020603050405020304" pitchFamily="18" charset="0"/>
              </a:rPr>
              <a:t> </a:t>
            </a:r>
            <a:endParaRPr lang="uk-UA" altLang="ru-RU" sz="2200">
              <a:latin typeface="Times New Roman" panose="02020603050405020304" pitchFamily="18" charset="0"/>
            </a:endParaRPr>
          </a:p>
          <a:p>
            <a:pPr marL="361950" indent="-361950" algn="ctr">
              <a:lnSpc>
                <a:spcPct val="90000"/>
              </a:lnSpc>
              <a:buFontTx/>
              <a:buNone/>
            </a:pPr>
            <a:endParaRPr lang="uk-UA" altLang="ru-RU" sz="22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algn="ctr">
              <a:lnSpc>
                <a:spcPct val="90000"/>
              </a:lnSpc>
              <a:buFontTx/>
              <a:buNone/>
            </a:pPr>
            <a:endParaRPr lang="uk-UA" altLang="ru-RU" sz="22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algn="ctr">
              <a:lnSpc>
                <a:spcPct val="90000"/>
              </a:lnSpc>
              <a:buFontTx/>
              <a:buNone/>
            </a:pPr>
            <a:endParaRPr lang="uk-UA" altLang="ru-RU" sz="22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algn="ctr">
              <a:lnSpc>
                <a:spcPct val="90000"/>
              </a:lnSpc>
              <a:buFontTx/>
              <a:buNone/>
            </a:pPr>
            <a:endParaRPr lang="uk-UA" altLang="ru-RU" sz="22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algn="ctr">
              <a:lnSpc>
                <a:spcPct val="90000"/>
              </a:lnSpc>
              <a:buFontTx/>
              <a:buNone/>
            </a:pPr>
            <a:r>
              <a:rPr lang="uk-UA" altLang="ru-RU" sz="2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ЕКГ ознаки СА блокади</a:t>
            </a:r>
            <a:endParaRPr lang="ru-RU" altLang="ru-RU" sz="22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algn="just">
              <a:lnSpc>
                <a:spcPct val="90000"/>
              </a:lnSpc>
              <a:buFontTx/>
              <a:buAutoNum type="arabicPeriod"/>
            </a:pPr>
            <a:r>
              <a:rPr lang="uk-UA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Періодичне випадіння повного серцевого комплексу </a:t>
            </a:r>
            <a:r>
              <a:rPr lang="en-US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PQRST</a:t>
            </a:r>
            <a:r>
              <a:rPr lang="uk-UA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1950" indent="-361950" algn="just">
              <a:lnSpc>
                <a:spcPct val="90000"/>
              </a:lnSpc>
              <a:buFontTx/>
              <a:buAutoNum type="arabicPeriod"/>
            </a:pPr>
            <a:r>
              <a:rPr lang="uk-UA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 паузи Р-Р СА блокади дорівнює сумі двох, трьох і більшого числа нормальних інтервалів Р-Р основного синусового ритму. </a:t>
            </a:r>
            <a:endParaRPr lang="ru-RU" altLang="ru-RU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algn="just">
              <a:lnSpc>
                <a:spcPct val="90000"/>
              </a:lnSpc>
              <a:buFontTx/>
              <a:buAutoNum type="arabicPeriod"/>
            </a:pPr>
            <a:r>
              <a:rPr lang="uk-UA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Під час тривалої паузи СА блокади можуть з’явитися “висковзуючі” цикли із АV сполучення та шлуночків. </a:t>
            </a:r>
            <a:endParaRPr lang="ru-RU" altLang="ru-RU" sz="2200">
              <a:latin typeface="Times New Roman" panose="02020603050405020304" pitchFamily="18" charset="0"/>
            </a:endParaRPr>
          </a:p>
        </p:txBody>
      </p:sp>
      <p:graphicFrame>
        <p:nvGraphicFramePr>
          <p:cNvPr id="2970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763713" y="2708275"/>
          <a:ext cx="4830762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0" name="Точечный рисунок" r:id="rId3" imgW="6230220" imgH="1733333" progId="Paint.Picture">
                  <p:embed/>
                </p:oleObj>
              </mc:Choice>
              <mc:Fallback>
                <p:oleObj name="Точечный рисунок" r:id="rId3" imgW="6230220" imgH="1733333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708275"/>
                        <a:ext cx="4830762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0" y="1341438"/>
            <a:ext cx="7019925" cy="0"/>
          </a:xfrm>
          <a:prstGeom prst="line">
            <a:avLst/>
          </a:prstGeom>
          <a:noFill/>
          <a:ln w="57150" cmpd="thinThick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Внутрішньопередсердна блокада</a:t>
            </a:r>
            <a:endParaRPr lang="ru-RU" altLang="ru-RU" sz="36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4292600"/>
            <a:ext cx="8353425" cy="2232025"/>
          </a:xfrm>
        </p:spPr>
        <p:txBody>
          <a:bodyPr/>
          <a:lstStyle/>
          <a:p>
            <a:pPr>
              <a:buFontTx/>
              <a:buNone/>
            </a:pPr>
            <a:r>
              <a:rPr lang="uk-UA" altLang="ru-RU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ЕКГ-ознаки внутрішньопередсердної блокади:</a:t>
            </a:r>
            <a:endParaRPr lang="ru-RU" altLang="ru-RU" sz="24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/>
            <a:r>
              <a:rPr lang="uk-UA" altLang="ru-RU" sz="2400"/>
              <a:t>розширення зубця Р на ЕКГ до 0,11с і </a:t>
            </a:r>
            <a:r>
              <a:rPr lang="ru-RU" altLang="ru-RU" sz="2400"/>
              <a:t>&gt; </a:t>
            </a:r>
            <a:endParaRPr lang="uk-UA" altLang="ru-RU" sz="2400"/>
          </a:p>
          <a:p>
            <a:pPr lvl="1"/>
            <a:r>
              <a:rPr lang="uk-UA" altLang="ru-RU" sz="2400"/>
              <a:t>зубці Р зазубрені, розщеплені або двохфазні</a:t>
            </a:r>
          </a:p>
          <a:p>
            <a:pPr lvl="1"/>
            <a:r>
              <a:rPr lang="uk-UA" altLang="ru-RU" sz="2400"/>
              <a:t>типовим прикладом цієї блокади є зміна форми зубця Р у хворих з мітральним стенозом (Р-</a:t>
            </a:r>
            <a:r>
              <a:rPr lang="en-GB" altLang="ru-RU" sz="2400"/>
              <a:t>mitrale</a:t>
            </a:r>
            <a:r>
              <a:rPr lang="uk-UA" altLang="ru-RU" sz="2400"/>
              <a:t>)</a:t>
            </a:r>
            <a:endParaRPr lang="ru-RU" altLang="ru-RU" sz="2400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95288" y="1219200"/>
            <a:ext cx="8280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altLang="ru-RU" sz="2400"/>
              <a:t>При цій блокаді порушується проведення імпульсів по провідникових шляхах передсердь. </a:t>
            </a:r>
          </a:p>
        </p:txBody>
      </p:sp>
      <p:graphicFrame>
        <p:nvGraphicFramePr>
          <p:cNvPr id="33798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1835150" y="2133600"/>
          <a:ext cx="5046663" cy="199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8" name="Точечный рисунок" r:id="rId3" imgW="6628571" imgH="2619048" progId="Paint.Picture">
                  <p:embed/>
                </p:oleObj>
              </mc:Choice>
              <mc:Fallback>
                <p:oleObj name="Точечный рисунок" r:id="rId3" imgW="6628571" imgH="2619048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2133600"/>
                        <a:ext cx="5046663" cy="199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0" y="1125538"/>
            <a:ext cx="7019925" cy="0"/>
          </a:xfrm>
          <a:prstGeom prst="line">
            <a:avLst/>
          </a:prstGeom>
          <a:noFill/>
          <a:ln w="57150" cmpd="thinThick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Атріовентрикулярні блокади</a:t>
            </a:r>
            <a:endParaRPr lang="ru-RU" altLang="ru-RU" sz="36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412875"/>
            <a:ext cx="8229600" cy="1108075"/>
          </a:xfrm>
        </p:spPr>
        <p:txBody>
          <a:bodyPr/>
          <a:lstStyle/>
          <a:p>
            <a:r>
              <a:rPr lang="ru-RU" altLang="ru-RU" sz="2800"/>
              <a:t>Порушення проведення імпульсу від передсердь до шлуночків </a:t>
            </a:r>
          </a:p>
        </p:txBody>
      </p:sp>
      <p:sp>
        <p:nvSpPr>
          <p:cNvPr id="36868" name="AutoShape 4"/>
          <p:cNvSpPr>
            <a:spLocks/>
          </p:cNvSpPr>
          <p:nvPr/>
        </p:nvSpPr>
        <p:spPr bwMode="auto">
          <a:xfrm>
            <a:off x="2843213" y="3716338"/>
            <a:ext cx="144462" cy="1008062"/>
          </a:xfrm>
          <a:prstGeom prst="rightBrace">
            <a:avLst>
              <a:gd name="adj1" fmla="val 581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3059113" y="3573463"/>
            <a:ext cx="14859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tIns="76176" bIns="0"/>
          <a:lstStyle/>
          <a:p>
            <a:pPr algn="just"/>
            <a:r>
              <a:rPr lang="en-GB" altLang="ru-RU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altLang="ru-RU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ступінь </a:t>
            </a:r>
          </a:p>
          <a:p>
            <a:pPr algn="just"/>
            <a:r>
              <a:rPr lang="uk-UA" altLang="ru-RU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 eaLnBrk="0" hangingPunct="0"/>
            <a:r>
              <a:rPr lang="uk-UA" altLang="ru-RU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 ступінь</a:t>
            </a:r>
          </a:p>
          <a:p>
            <a:pPr eaLnBrk="0" hangingPunct="0"/>
            <a:endParaRPr lang="uk-UA" altLang="ru-RU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5580063" y="3644900"/>
            <a:ext cx="37719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tIns="76176" bIns="0"/>
          <a:lstStyle/>
          <a:p>
            <a:r>
              <a:rPr lang="uk-UA" altLang="ru-RU" sz="24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 тип (Мобітц 1)</a:t>
            </a:r>
            <a:r>
              <a:rPr lang="uk-UA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або типу Мобітца з періодикою Самойлова-Венкебаха</a:t>
            </a:r>
          </a:p>
          <a:p>
            <a:endParaRPr lang="uk-UA" altLang="ru-RU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/>
            <a:r>
              <a:rPr lang="uk-UA" altLang="ru-RU" sz="24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 тип (Мобітц 2)</a:t>
            </a:r>
            <a:r>
              <a:rPr lang="uk-UA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або з постійним інтервалом Р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GB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uk-UA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/>
            <a:endParaRPr lang="uk-UA" altLang="ru-RU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2339975" y="2592388"/>
            <a:ext cx="4797425" cy="102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228528" bIns="0" anchor="ctr">
            <a:spAutoFit/>
          </a:bodyPr>
          <a:lstStyle/>
          <a:p>
            <a:r>
              <a:rPr lang="uk-UA" altLang="ru-RU" sz="32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А</a:t>
            </a:r>
            <a:r>
              <a:rPr lang="en-GB" altLang="ru-RU" sz="32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uk-UA" altLang="ru-RU" sz="32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блокад</a:t>
            </a:r>
            <a:endParaRPr lang="uk-UA" altLang="ru-RU" sz="2800" b="1"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/>
            <a:endParaRPr lang="uk-UA" altLang="ru-RU" sz="2000" b="1"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900113" y="5589588"/>
            <a:ext cx="3889375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76176" bIns="0" anchor="ctr">
            <a:spAutoFit/>
          </a:bodyPr>
          <a:lstStyle/>
          <a:p>
            <a:r>
              <a:rPr lang="uk-UA" alt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ІІ. Повна</a:t>
            </a:r>
            <a:r>
              <a:rPr lang="uk-UA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uk-UA" altLang="ru-RU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III ступінь</a:t>
            </a:r>
          </a:p>
          <a:p>
            <a:pPr eaLnBrk="0" hangingPunct="0"/>
            <a:endParaRPr lang="uk-UA" altLang="ru-RU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 flipV="1">
            <a:off x="4572000" y="4221163"/>
            <a:ext cx="9366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>
            <a:off x="4572000" y="4724400"/>
            <a:ext cx="9366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75" name="Rectangle 11"/>
          <p:cNvSpPr>
            <a:spLocks noChangeArrowheads="1"/>
          </p:cNvSpPr>
          <p:nvPr/>
        </p:nvSpPr>
        <p:spPr bwMode="auto">
          <a:xfrm>
            <a:off x="900113" y="4005263"/>
            <a:ext cx="1552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-UA" alt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І. Неповна</a:t>
            </a:r>
            <a:endParaRPr lang="ru-RU" altLang="ru-RU" sz="24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0" y="1341438"/>
            <a:ext cx="7019925" cy="0"/>
          </a:xfrm>
          <a:prstGeom prst="line">
            <a:avLst/>
          </a:prstGeom>
          <a:noFill/>
          <a:ln w="57150" cmpd="thinThick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ЕКГ ознаки А</a:t>
            </a:r>
            <a:r>
              <a:rPr lang="en-GB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 </a:t>
            </a:r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блокади </a:t>
            </a:r>
            <a:r>
              <a:rPr lang="en-GB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 </a:t>
            </a:r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ступеню</a:t>
            </a:r>
            <a:endParaRPr lang="ru-RU" altLang="ru-RU" sz="36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3860800"/>
            <a:ext cx="7632700" cy="2552700"/>
          </a:xfrm>
        </p:spPr>
        <p:txBody>
          <a:bodyPr/>
          <a:lstStyle/>
          <a:p>
            <a:r>
              <a:rPr lang="uk-UA" altLang="ru-RU" sz="2800"/>
              <a:t>подовження інтервалу Р - Q</a:t>
            </a:r>
            <a:r>
              <a:rPr lang="ru-RU" altLang="ru-RU" sz="2800"/>
              <a:t>  </a:t>
            </a:r>
            <a:r>
              <a:rPr lang="uk-UA" altLang="ru-RU" sz="2800"/>
              <a:t>до </a:t>
            </a:r>
            <a:r>
              <a:rPr lang="ru-RU" altLang="ru-RU" sz="2800"/>
              <a:t>0,21</a:t>
            </a:r>
            <a:r>
              <a:rPr lang="uk-UA" altLang="ru-RU" sz="2800"/>
              <a:t> і </a:t>
            </a:r>
            <a:r>
              <a:rPr lang="ru-RU" altLang="ru-RU" sz="2800"/>
              <a:t>&gt; </a:t>
            </a:r>
            <a:r>
              <a:rPr lang="uk-UA" altLang="ru-RU" sz="2800"/>
              <a:t>        у дорослих, і 0,18 і  </a:t>
            </a:r>
            <a:r>
              <a:rPr lang="ru-RU" altLang="ru-RU" sz="2800"/>
              <a:t>&gt;</a:t>
            </a:r>
            <a:r>
              <a:rPr lang="uk-UA" altLang="ru-RU" sz="2800"/>
              <a:t>  у дітей</a:t>
            </a:r>
          </a:p>
          <a:p>
            <a:r>
              <a:rPr lang="uk-UA" altLang="ru-RU" sz="2800"/>
              <a:t>всі передсердні імпульси проводяться до шлуночків (тобто немає випадіння комплексів QRS)</a:t>
            </a:r>
            <a:endParaRPr lang="ru-RU" altLang="ru-RU" sz="2800"/>
          </a:p>
        </p:txBody>
      </p:sp>
      <p:graphicFrame>
        <p:nvGraphicFramePr>
          <p:cNvPr id="3789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827088" y="1412875"/>
          <a:ext cx="7561262" cy="178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9" name="Точечный рисунок" r:id="rId3" imgW="6838095" imgH="1657581" progId="Paint.Picture">
                  <p:embed/>
                </p:oleObj>
              </mc:Choice>
              <mc:Fallback>
                <p:oleObj name="Точечный рисунок" r:id="rId3" imgW="6838095" imgH="1657581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412875"/>
                        <a:ext cx="7561262" cy="178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4" name="Line 6"/>
          <p:cNvSpPr>
            <a:spLocks noChangeShapeType="1"/>
          </p:cNvSpPr>
          <p:nvPr/>
        </p:nvSpPr>
        <p:spPr bwMode="auto">
          <a:xfrm>
            <a:off x="2843213" y="2565400"/>
            <a:ext cx="0" cy="576263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>
            <a:off x="3348038" y="2565400"/>
            <a:ext cx="0" cy="576263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2411413" y="1557338"/>
            <a:ext cx="0" cy="576262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>
            <a:off x="2555875" y="1557338"/>
            <a:ext cx="0" cy="576262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2124075" y="2133600"/>
            <a:ext cx="6477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ru-RU" sz="1000" b="1">
                <a:solidFill>
                  <a:srgbClr val="000000"/>
                </a:solidFill>
              </a:rPr>
              <a:t>0,14 с</a:t>
            </a:r>
            <a:endParaRPr lang="ru-RU" altLang="ru-RU" sz="1000" b="1">
              <a:solidFill>
                <a:srgbClr val="000000"/>
              </a:solidFill>
            </a:endParaRP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2771775" y="2924175"/>
            <a:ext cx="6477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ru-RU" sz="1000" b="1">
                <a:solidFill>
                  <a:srgbClr val="000000"/>
                </a:solidFill>
              </a:rPr>
              <a:t>0,25 с</a:t>
            </a:r>
            <a:endParaRPr lang="ru-RU" altLang="ru-RU" sz="1000" b="1">
              <a:solidFill>
                <a:srgbClr val="000000"/>
              </a:solidFill>
            </a:endParaRPr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>
            <a:off x="0" y="1196975"/>
            <a:ext cx="7019925" cy="0"/>
          </a:xfrm>
          <a:prstGeom prst="line">
            <a:avLst/>
          </a:prstGeom>
          <a:noFill/>
          <a:ln w="57150" cmpd="thinThick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ЕКГ ознаки А</a:t>
            </a:r>
            <a:r>
              <a:rPr lang="en-GB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 </a:t>
            </a:r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блокади </a:t>
            </a:r>
            <a:r>
              <a:rPr lang="en-GB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</a:t>
            </a:r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ступеню</a:t>
            </a:r>
            <a:endParaRPr lang="ru-RU" altLang="ru-RU" sz="36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00213"/>
            <a:ext cx="8507412" cy="5157787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uk-UA" altLang="ru-RU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 тип (Мобітц 1)</a:t>
            </a:r>
            <a:r>
              <a:rPr lang="uk-UA" altLang="ru-RU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</a:p>
          <a:p>
            <a:pPr>
              <a:lnSpc>
                <a:spcPct val="90000"/>
              </a:lnSpc>
            </a:pPr>
            <a:r>
              <a:rPr lang="uk-UA" altLang="ru-RU" sz="2000"/>
              <a:t>провідність АV сполучення прогресивно порушується аж до повного припинення проведення чергового імпульсу</a:t>
            </a:r>
          </a:p>
          <a:p>
            <a:pPr>
              <a:lnSpc>
                <a:spcPct val="90000"/>
              </a:lnSpc>
            </a:pPr>
            <a:r>
              <a:rPr lang="uk-UA" altLang="ru-RU" sz="2000"/>
              <a:t>на ЕКГ – поступове  подовження інтервалу Р-Q з наступним випадінням шлуночкового комплексу </a:t>
            </a:r>
            <a:r>
              <a:rPr lang="en-GB" altLang="ru-RU" sz="2000"/>
              <a:t>QRST</a:t>
            </a:r>
            <a:r>
              <a:rPr lang="uk-UA" altLang="ru-RU" sz="2000"/>
              <a:t>, реєструється тільки зубець Р, після якого йде тривала пауза</a:t>
            </a:r>
          </a:p>
          <a:p>
            <a:pPr>
              <a:lnSpc>
                <a:spcPct val="90000"/>
              </a:lnSpc>
            </a:pPr>
            <a:r>
              <a:rPr lang="uk-UA" altLang="ru-RU" sz="2000"/>
              <a:t>після подовженої паузи провідність АV сполучення відновлюється і на ЕКГ знову реєструється нормальний або незначно подовжений інтервал Р-Q, після чого весь цикл повторюється</a:t>
            </a:r>
            <a:endParaRPr lang="uk-UA" altLang="ru-RU" sz="2000" i="1"/>
          </a:p>
          <a:p>
            <a:pPr>
              <a:lnSpc>
                <a:spcPct val="90000"/>
              </a:lnSpc>
            </a:pPr>
            <a:r>
              <a:rPr lang="uk-UA" altLang="ru-RU" sz="2000" b="1" i="1">
                <a:solidFill>
                  <a:srgbClr val="FF9966"/>
                </a:solidFill>
              </a:rPr>
              <a:t>періоди поступового збільшення  Р-Q з наступним випадінням шлуночкового комплексу називаються періодами Самойлова-Венкебаха</a:t>
            </a:r>
            <a:r>
              <a:rPr lang="uk-UA" altLang="ru-RU" sz="2000" i="1"/>
              <a:t>;</a:t>
            </a:r>
            <a:endParaRPr lang="uk-UA" altLang="ru-RU" sz="2000"/>
          </a:p>
          <a:p>
            <a:pPr>
              <a:lnSpc>
                <a:spcPct val="90000"/>
              </a:lnSpc>
            </a:pPr>
            <a:r>
              <a:rPr lang="uk-UA" altLang="ru-RU" sz="2000"/>
              <a:t>цей тип блокади частіше спостерігається при проксимальних (вузлових) порушеннях провідності і тому частіше не супроводжується деформацією шлуночкового комплексу QRS.</a:t>
            </a:r>
            <a:endParaRPr lang="ru-RU" altLang="ru-RU" sz="2000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50825" y="871538"/>
            <a:ext cx="84978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uk-UA" altLang="ru-RU" sz="2000" b="1" i="1"/>
              <a:t>Характеризується періодично виникаючим випадінням  окремих шлуночкових комплексів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8229600" cy="633412"/>
          </a:xfrm>
        </p:spPr>
        <p:txBody>
          <a:bodyPr/>
          <a:lstStyle/>
          <a:p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ЕКГ ознаки А</a:t>
            </a:r>
            <a:r>
              <a:rPr lang="en-GB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 </a:t>
            </a:r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блокади </a:t>
            </a:r>
            <a:r>
              <a:rPr lang="en-GB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</a:t>
            </a:r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ступеню</a:t>
            </a:r>
            <a:endParaRPr lang="ru-RU" altLang="ru-RU" sz="36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557338"/>
            <a:ext cx="8496300" cy="4608512"/>
          </a:xfrm>
        </p:spPr>
        <p:txBody>
          <a:bodyPr/>
          <a:lstStyle/>
          <a:p>
            <a:pPr algn="ctr">
              <a:buFontTx/>
              <a:buNone/>
            </a:pPr>
            <a:r>
              <a:rPr lang="uk-UA" altLang="ru-RU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II тип (Мобітц 2)  </a:t>
            </a:r>
            <a:endParaRPr lang="uk-UA" altLang="ru-RU" sz="2800" b="1" i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buFontTx/>
              <a:buNone/>
            </a:pPr>
            <a:r>
              <a:rPr lang="uk-UA" altLang="ru-RU" sz="2800" i="1"/>
              <a:t>Зустрічається рідше I типу</a:t>
            </a:r>
          </a:p>
          <a:p>
            <a:pPr algn="ctr">
              <a:buFontTx/>
              <a:buNone/>
            </a:pPr>
            <a:endParaRPr lang="uk-UA" altLang="ru-RU" sz="900"/>
          </a:p>
          <a:p>
            <a:r>
              <a:rPr lang="uk-UA" altLang="ru-RU"/>
              <a:t> </a:t>
            </a:r>
            <a:r>
              <a:rPr lang="uk-UA" altLang="ru-RU" sz="2400"/>
              <a:t>інтервал Р-Q постійний (нормальний або подовжений);</a:t>
            </a:r>
          </a:p>
          <a:p>
            <a:r>
              <a:rPr lang="uk-UA" altLang="ru-RU" sz="2400"/>
              <a:t>регулярне або нерегулярне випадіння шлуночкових комплексів QRST;</a:t>
            </a:r>
          </a:p>
          <a:p>
            <a:r>
              <a:rPr lang="uk-UA" altLang="ru-RU" sz="2400"/>
              <a:t>цей тип блокади спостерігається при дистальних порушеннях провідності (на рівні віток пучка Гіса) і тому комплекси QRS можуть бути розширені і деформовані.</a:t>
            </a:r>
            <a:endParaRPr lang="ru-RU" altLang="ru-RU" sz="2400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>
            <a:off x="0" y="1341438"/>
            <a:ext cx="7019925" cy="0"/>
          </a:xfrm>
          <a:prstGeom prst="line">
            <a:avLst/>
          </a:prstGeom>
          <a:noFill/>
          <a:ln w="57150" cmpd="thinThick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ЕКГ-графіка при різних варіантах АВ блокади ІІ ступеню</a:t>
            </a:r>
            <a:endParaRPr lang="ru-RU" altLang="ru-RU" sz="36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395288" y="3573463"/>
          <a:ext cx="7993062" cy="222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55" name="Точечный рисунок" r:id="rId3" imgW="6935168" imgH="1943371" progId="Paint.Picture">
                  <p:embed/>
                </p:oleObj>
              </mc:Choice>
              <mc:Fallback>
                <p:oleObj name="Точечный рисунок" r:id="rId3" imgW="6935168" imgH="1943371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573463"/>
                        <a:ext cx="7993062" cy="222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5508625" y="2708275"/>
            <a:ext cx="2305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/>
              <a:t>І тип (Мобітц -1)</a:t>
            </a:r>
            <a:endParaRPr lang="ru-RU" altLang="ru-RU"/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4716463" y="5876925"/>
            <a:ext cx="2266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/>
              <a:t>ІІ тип (Мобітц-2)</a:t>
            </a:r>
            <a:endParaRPr lang="ru-RU" altLang="ru-RU"/>
          </a:p>
        </p:txBody>
      </p:sp>
      <p:graphicFrame>
        <p:nvGraphicFramePr>
          <p:cNvPr id="54279" name="Object 7"/>
          <p:cNvGraphicFramePr>
            <a:graphicFrameLocks noChangeAspect="1"/>
          </p:cNvGraphicFramePr>
          <p:nvPr/>
        </p:nvGraphicFramePr>
        <p:xfrm>
          <a:off x="468313" y="1700213"/>
          <a:ext cx="792162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56" name="Точечный рисунок" r:id="rId5" imgW="7228571" imgH="876190" progId="Paint.Picture">
                  <p:embed/>
                </p:oleObj>
              </mc:Choice>
              <mc:Fallback>
                <p:oleObj name="Точечный рисунок" r:id="rId5" imgW="7228571" imgH="876190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700213"/>
                        <a:ext cx="7921625" cy="95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0" name="Line 8"/>
          <p:cNvSpPr>
            <a:spLocks noChangeShapeType="1"/>
          </p:cNvSpPr>
          <p:nvPr/>
        </p:nvSpPr>
        <p:spPr bwMode="auto">
          <a:xfrm>
            <a:off x="0" y="1557338"/>
            <a:ext cx="7019925" cy="0"/>
          </a:xfrm>
          <a:prstGeom prst="line">
            <a:avLst/>
          </a:prstGeom>
          <a:noFill/>
          <a:ln w="57150" cmpd="thinThick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Повна </a:t>
            </a:r>
            <a:r>
              <a:rPr lang="ru-RU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АV блокада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229600" cy="58769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ru-RU" sz="2000"/>
              <a:t>повністю відсутнє проведення імпульсів через АV сполучення від передсердь до шлуночків;</a:t>
            </a:r>
          </a:p>
          <a:p>
            <a:pPr>
              <a:lnSpc>
                <a:spcPct val="90000"/>
              </a:lnSpc>
            </a:pPr>
            <a:r>
              <a:rPr lang="uk-UA" altLang="ru-RU" sz="2000"/>
              <a:t>починають функціонувати ектопічні центри автоматизму </a:t>
            </a:r>
            <a:r>
              <a:rPr lang="en-GB" altLang="ru-RU" sz="2000"/>
              <a:t>II </a:t>
            </a:r>
            <a:r>
              <a:rPr lang="uk-UA" altLang="ru-RU" sz="2000"/>
              <a:t>або </a:t>
            </a:r>
            <a:r>
              <a:rPr lang="en-GB" altLang="ru-RU" sz="2000"/>
              <a:t>III</a:t>
            </a:r>
            <a:r>
              <a:rPr lang="uk-UA" altLang="ru-RU" sz="2000"/>
              <a:t> порядку</a:t>
            </a:r>
          </a:p>
          <a:p>
            <a:pPr>
              <a:lnSpc>
                <a:spcPct val="90000"/>
              </a:lnSpc>
            </a:pPr>
            <a:r>
              <a:rPr lang="uk-UA" altLang="ru-RU" sz="2000"/>
              <a:t>передсердя збуджуються від синусового вузла</a:t>
            </a:r>
          </a:p>
          <a:p>
            <a:pPr>
              <a:lnSpc>
                <a:spcPct val="90000"/>
              </a:lnSpc>
            </a:pPr>
            <a:r>
              <a:rPr lang="uk-UA" altLang="ru-RU" sz="2000" b="1">
                <a:solidFill>
                  <a:srgbClr val="FFFF99"/>
                </a:solidFill>
              </a:rPr>
              <a:t>виникає дисоціація в діяльності передсердь і шлуночків, тобто вони збуджуються і скорочуються незалежно один від одного</a:t>
            </a:r>
          </a:p>
          <a:p>
            <a:pPr>
              <a:lnSpc>
                <a:spcPct val="90000"/>
              </a:lnSpc>
            </a:pPr>
            <a:r>
              <a:rPr lang="uk-UA" altLang="ru-RU" sz="2000"/>
              <a:t>частота збуджень передсердь більша (приблизно в 2-3 рази), ніж шлуночків – на ЕКГ зубці Р виникають частіше і нашаровуються на різні частини систоли і діастоли шлуночків</a:t>
            </a:r>
          </a:p>
          <a:p>
            <a:pPr>
              <a:lnSpc>
                <a:spcPct val="90000"/>
              </a:lnSpc>
            </a:pPr>
            <a:r>
              <a:rPr lang="uk-UA" altLang="ru-RU" sz="2000"/>
              <a:t>чим нижче по провідниковій системі розташований водій ритму, тим менша частота скорочень (збуджень) шлуночків:</a:t>
            </a:r>
          </a:p>
          <a:p>
            <a:pPr lvl="1">
              <a:lnSpc>
                <a:spcPct val="90000"/>
              </a:lnSpc>
            </a:pPr>
            <a:r>
              <a:rPr lang="uk-UA" altLang="ru-RU" sz="1800"/>
              <a:t>якщо водій ритму розташований в АV сполученні, то розповсюдження збудження по шлуночках звичайне і комплекс QRS не змінений (ЧСС = 40-50 за 1 хв.)</a:t>
            </a:r>
          </a:p>
          <a:p>
            <a:pPr lvl="1">
              <a:lnSpc>
                <a:spcPct val="90000"/>
              </a:lnSpc>
            </a:pPr>
            <a:r>
              <a:rPr lang="uk-UA" altLang="ru-RU" sz="1800"/>
              <a:t>якщо водій ритму розташований в одному із шлуночків, то говорять про ідіовентрикулярний ритм із лівого (70 %) і правого шлуночка (ЧСС = 15-20-30 за 1 хв.)</a:t>
            </a:r>
            <a:endParaRPr lang="ru-RU" altLang="ru-RU" sz="1800"/>
          </a:p>
        </p:txBody>
      </p:sp>
      <p:sp>
        <p:nvSpPr>
          <p:cNvPr id="40964" name="Line 4"/>
          <p:cNvSpPr>
            <a:spLocks noChangeShapeType="1"/>
          </p:cNvSpPr>
          <p:nvPr/>
        </p:nvSpPr>
        <p:spPr bwMode="auto">
          <a:xfrm>
            <a:off x="0" y="908050"/>
            <a:ext cx="7019925" cy="0"/>
          </a:xfrm>
          <a:prstGeom prst="line">
            <a:avLst/>
          </a:prstGeom>
          <a:noFill/>
          <a:ln w="57150" cmpd="thinThick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http://medbook.medicina.ru/images/80/916/3_80.g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41438"/>
            <a:ext cx="6408737" cy="294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7" name="Picture 5" descr="http://www.rusmedserver.ru/images/haris/image396.gif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6" t="53749" r="14780"/>
          <a:stretch>
            <a:fillRect/>
          </a:stretch>
        </p:blipFill>
        <p:spPr bwMode="auto">
          <a:xfrm>
            <a:off x="250825" y="4652963"/>
            <a:ext cx="6480175" cy="134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6588125" y="2492375"/>
            <a:ext cx="274637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uk-UA" altLang="ru-RU" sz="2800">
                <a:solidFill>
                  <a:schemeClr val="tx1"/>
                </a:solidFill>
              </a:rPr>
              <a:t>Мобітц-2</a:t>
            </a:r>
            <a:endParaRPr lang="ru-RU" altLang="ru-RU" sz="2800">
              <a:solidFill>
                <a:schemeClr val="tx1"/>
              </a:solidFill>
            </a:endParaRP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6588125" y="5013325"/>
            <a:ext cx="274637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uk-UA" altLang="ru-RU" sz="2800">
                <a:solidFill>
                  <a:schemeClr val="tx1"/>
                </a:solidFill>
              </a:rPr>
              <a:t>Повна А-В блокада</a:t>
            </a:r>
            <a:endParaRPr lang="ru-RU" altLang="ru-RU" sz="2800">
              <a:solidFill>
                <a:schemeClr val="tx1"/>
              </a:solidFill>
            </a:endParaRPr>
          </a:p>
        </p:txBody>
      </p:sp>
      <p:sp>
        <p:nvSpPr>
          <p:cNvPr id="49160" name="Line 8"/>
          <p:cNvSpPr>
            <a:spLocks noChangeShapeType="1"/>
          </p:cNvSpPr>
          <p:nvPr/>
        </p:nvSpPr>
        <p:spPr bwMode="auto">
          <a:xfrm flipH="1">
            <a:off x="1619250" y="5084763"/>
            <a:ext cx="215900" cy="288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61" name="Line 9"/>
          <p:cNvSpPr>
            <a:spLocks noChangeShapeType="1"/>
          </p:cNvSpPr>
          <p:nvPr/>
        </p:nvSpPr>
        <p:spPr bwMode="auto">
          <a:xfrm flipH="1">
            <a:off x="2124075" y="5157788"/>
            <a:ext cx="215900" cy="288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62" name="Line 10"/>
          <p:cNvSpPr>
            <a:spLocks noChangeShapeType="1"/>
          </p:cNvSpPr>
          <p:nvPr/>
        </p:nvSpPr>
        <p:spPr bwMode="auto">
          <a:xfrm flipH="1">
            <a:off x="2627313" y="5229225"/>
            <a:ext cx="215900" cy="288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63" name="Line 11"/>
          <p:cNvSpPr>
            <a:spLocks noChangeShapeType="1"/>
          </p:cNvSpPr>
          <p:nvPr/>
        </p:nvSpPr>
        <p:spPr bwMode="auto">
          <a:xfrm flipH="1">
            <a:off x="3132138" y="5229225"/>
            <a:ext cx="215900" cy="288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Повна </a:t>
            </a:r>
            <a:r>
              <a:rPr lang="ru-RU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блокада</a:t>
            </a:r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b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правої ніжки пучка Гіса</a:t>
            </a:r>
            <a:endParaRPr lang="ru-RU" altLang="ru-RU" sz="36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73438" y="1628775"/>
            <a:ext cx="5770562" cy="52292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ru-RU" sz="2200"/>
              <a:t>комплекс QRS розширений  </a:t>
            </a:r>
            <a:r>
              <a:rPr lang="ru-RU" altLang="ru-RU" sz="2200"/>
              <a:t>&gt;  0,12 </a:t>
            </a:r>
            <a:r>
              <a:rPr lang="en-GB" altLang="ru-RU" sz="2200"/>
              <a:t>c</a:t>
            </a:r>
            <a:endParaRPr lang="uk-UA" altLang="ru-RU" sz="2200"/>
          </a:p>
          <a:p>
            <a:pPr>
              <a:lnSpc>
                <a:spcPct val="90000"/>
              </a:lnSpc>
            </a:pPr>
            <a:r>
              <a:rPr lang="uk-UA" altLang="ru-RU" sz="2200"/>
              <a:t>у правих грудних відведеннях  </a:t>
            </a:r>
            <a:r>
              <a:rPr lang="en-GB" altLang="ru-RU" sz="2200"/>
              <a:t>V</a:t>
            </a:r>
            <a:r>
              <a:rPr lang="uk-UA" altLang="ru-RU" sz="2200" baseline="-25000"/>
              <a:t>1</a:t>
            </a:r>
            <a:r>
              <a:rPr lang="uk-UA" altLang="ru-RU" sz="2200"/>
              <a:t>, </a:t>
            </a:r>
            <a:r>
              <a:rPr lang="ru-RU" altLang="ru-RU" sz="2200"/>
              <a:t>V</a:t>
            </a:r>
            <a:r>
              <a:rPr lang="uk-UA" altLang="ru-RU" sz="2200" baseline="-25000"/>
              <a:t>2</a:t>
            </a:r>
            <a:r>
              <a:rPr lang="uk-UA" altLang="ru-RU" sz="2200"/>
              <a:t>  (рідше в </a:t>
            </a:r>
            <a:r>
              <a:rPr lang="en-GB" altLang="ru-RU" sz="2200"/>
              <a:t>III</a:t>
            </a:r>
            <a:r>
              <a:rPr lang="uk-UA" altLang="ru-RU" sz="2200"/>
              <a:t> і а</a:t>
            </a:r>
            <a:r>
              <a:rPr lang="en-GB" altLang="ru-RU" sz="2200"/>
              <a:t>VF</a:t>
            </a:r>
            <a:r>
              <a:rPr lang="uk-UA" altLang="ru-RU" sz="2200"/>
              <a:t>) комплекс QRS має М – подібний вигляд або типу </a:t>
            </a:r>
            <a:r>
              <a:rPr lang="en-GB" altLang="ru-RU" sz="2200"/>
              <a:t>rSR</a:t>
            </a:r>
            <a:r>
              <a:rPr lang="uk-UA" altLang="ru-RU" sz="2200"/>
              <a:t>1 (</a:t>
            </a:r>
            <a:r>
              <a:rPr lang="en-GB" altLang="ru-RU" sz="2200"/>
              <a:t>rsR</a:t>
            </a:r>
            <a:r>
              <a:rPr lang="uk-UA" altLang="ru-RU" sz="2200"/>
              <a:t>1)</a:t>
            </a:r>
          </a:p>
          <a:p>
            <a:pPr>
              <a:lnSpc>
                <a:spcPct val="90000"/>
              </a:lnSpc>
            </a:pPr>
            <a:r>
              <a:rPr lang="uk-UA" altLang="ru-RU" sz="2200"/>
              <a:t>сегмент </a:t>
            </a:r>
            <a:r>
              <a:rPr lang="en-GB" altLang="ru-RU" sz="2200"/>
              <a:t>S</a:t>
            </a:r>
            <a:r>
              <a:rPr lang="uk-UA" altLang="ru-RU" sz="2200"/>
              <a:t>-</a:t>
            </a:r>
            <a:r>
              <a:rPr lang="en-GB" altLang="ru-RU" sz="2200"/>
              <a:t>T </a:t>
            </a:r>
            <a:r>
              <a:rPr lang="uk-UA" altLang="ru-RU" sz="2200"/>
              <a:t>в </a:t>
            </a:r>
            <a:r>
              <a:rPr lang="en-GB" altLang="ru-RU" sz="2200"/>
              <a:t>V</a:t>
            </a:r>
            <a:r>
              <a:rPr lang="uk-UA" altLang="ru-RU" sz="2200" baseline="-25000"/>
              <a:t>1</a:t>
            </a:r>
            <a:r>
              <a:rPr lang="uk-UA" altLang="ru-RU" sz="2200"/>
              <a:t> - </a:t>
            </a:r>
            <a:r>
              <a:rPr lang="ru-RU" altLang="ru-RU" sz="2200"/>
              <a:t>V</a:t>
            </a:r>
            <a:r>
              <a:rPr lang="uk-UA" altLang="ru-RU" sz="2200" baseline="-25000"/>
              <a:t>2</a:t>
            </a:r>
            <a:r>
              <a:rPr lang="ru-RU" altLang="ru-RU" sz="2200"/>
              <a:t>, </a:t>
            </a:r>
            <a:r>
              <a:rPr lang="uk-UA" altLang="ru-RU" sz="2200"/>
              <a:t> як правило, розташований нижче ізолінії</a:t>
            </a:r>
          </a:p>
          <a:p>
            <a:pPr>
              <a:lnSpc>
                <a:spcPct val="90000"/>
              </a:lnSpc>
            </a:pPr>
            <a:r>
              <a:rPr lang="uk-UA" altLang="ru-RU" sz="2200"/>
              <a:t>зубець Т в </a:t>
            </a:r>
            <a:r>
              <a:rPr lang="en-GB" altLang="ru-RU" sz="2200"/>
              <a:t>V</a:t>
            </a:r>
            <a:r>
              <a:rPr lang="uk-UA" altLang="ru-RU" sz="2200" baseline="-25000"/>
              <a:t>1</a:t>
            </a:r>
            <a:r>
              <a:rPr lang="uk-UA" altLang="ru-RU" sz="2200"/>
              <a:t> - </a:t>
            </a:r>
            <a:r>
              <a:rPr lang="ru-RU" altLang="ru-RU" sz="2200"/>
              <a:t>V</a:t>
            </a:r>
            <a:r>
              <a:rPr lang="uk-UA" altLang="ru-RU" sz="2200" baseline="-25000"/>
              <a:t>2</a:t>
            </a:r>
            <a:r>
              <a:rPr lang="uk-UA" altLang="ru-RU" sz="2200"/>
              <a:t> негативний, несиметричний, вершина зміщена ближче до його кінця;</a:t>
            </a:r>
          </a:p>
          <a:p>
            <a:pPr>
              <a:lnSpc>
                <a:spcPct val="90000"/>
              </a:lnSpc>
            </a:pPr>
            <a:r>
              <a:rPr lang="uk-UA" altLang="ru-RU" sz="2200"/>
              <a:t>в лівих грудних відведеннях </a:t>
            </a:r>
            <a:r>
              <a:rPr lang="ru-RU" altLang="ru-RU" sz="2200"/>
              <a:t>(</a:t>
            </a:r>
            <a:r>
              <a:rPr lang="en-GB" altLang="ru-RU" sz="2200"/>
              <a:t>V</a:t>
            </a:r>
            <a:r>
              <a:rPr lang="uk-UA" altLang="ru-RU" sz="2200" baseline="-25000"/>
              <a:t>5</a:t>
            </a:r>
            <a:r>
              <a:rPr lang="uk-UA" altLang="ru-RU" sz="2200"/>
              <a:t> – </a:t>
            </a:r>
            <a:r>
              <a:rPr lang="ru-RU" altLang="ru-RU" sz="2200"/>
              <a:t>V</a:t>
            </a:r>
            <a:r>
              <a:rPr lang="uk-UA" altLang="ru-RU" sz="2200" baseline="-25000"/>
              <a:t>6</a:t>
            </a:r>
            <a:r>
              <a:rPr lang="uk-UA" altLang="ru-RU" sz="2200"/>
              <a:t> ,  а також </a:t>
            </a:r>
            <a:r>
              <a:rPr lang="en-GB" altLang="ru-RU" sz="2200"/>
              <a:t>I</a:t>
            </a:r>
            <a:r>
              <a:rPr lang="uk-UA" altLang="ru-RU" sz="2200"/>
              <a:t>, </a:t>
            </a:r>
            <a:r>
              <a:rPr lang="en-GB" altLang="ru-RU" sz="2200"/>
              <a:t>aVL</a:t>
            </a:r>
            <a:r>
              <a:rPr lang="ru-RU" altLang="ru-RU" sz="2200"/>
              <a:t>) </a:t>
            </a:r>
            <a:r>
              <a:rPr lang="uk-UA" altLang="ru-RU" sz="2200"/>
              <a:t>реєструється розширений закруглений, іноді зазубрений зубець S;</a:t>
            </a:r>
          </a:p>
          <a:p>
            <a:pPr>
              <a:lnSpc>
                <a:spcPct val="90000"/>
              </a:lnSpc>
            </a:pPr>
            <a:r>
              <a:rPr lang="uk-UA" altLang="ru-RU" sz="2200"/>
              <a:t>електрична вісь серця частіше розташована вертикально або, рідше, помірно відхилена вправо.</a:t>
            </a:r>
            <a:endParaRPr lang="ru-RU" altLang="ru-RU" sz="2200"/>
          </a:p>
        </p:txBody>
      </p:sp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113"/>
            <a:ext cx="3365500" cy="3744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90" name="Line 6"/>
          <p:cNvSpPr>
            <a:spLocks noChangeShapeType="1"/>
          </p:cNvSpPr>
          <p:nvPr/>
        </p:nvSpPr>
        <p:spPr bwMode="auto">
          <a:xfrm>
            <a:off x="0" y="1557338"/>
            <a:ext cx="7019925" cy="0"/>
          </a:xfrm>
          <a:prstGeom prst="line">
            <a:avLst/>
          </a:prstGeom>
          <a:noFill/>
          <a:ln w="57150" cmpd="thinThick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Повна </a:t>
            </a:r>
            <a:r>
              <a:rPr lang="ru-RU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блокада</a:t>
            </a:r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b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лівої ніжки пучка Гіса</a:t>
            </a:r>
            <a:endParaRPr lang="ru-RU" altLang="ru-RU" sz="36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19475" y="1628775"/>
            <a:ext cx="5724525" cy="5229225"/>
          </a:xfrm>
        </p:spPr>
        <p:txBody>
          <a:bodyPr/>
          <a:lstStyle/>
          <a:p>
            <a:r>
              <a:rPr lang="uk-UA" altLang="ru-RU" sz="2000"/>
              <a:t>розширення комплексу QRS </a:t>
            </a:r>
            <a:r>
              <a:rPr lang="ru-RU" altLang="ru-RU" sz="2000"/>
              <a:t>&gt; 0,12 с</a:t>
            </a:r>
            <a:endParaRPr lang="uk-UA" altLang="ru-RU" sz="2000"/>
          </a:p>
          <a:p>
            <a:r>
              <a:rPr lang="uk-UA" altLang="ru-RU" sz="2000"/>
              <a:t>в лівих грудних відведеннях </a:t>
            </a:r>
            <a:r>
              <a:rPr lang="en-GB" altLang="ru-RU" sz="2000"/>
              <a:t>V</a:t>
            </a:r>
            <a:r>
              <a:rPr lang="uk-UA" altLang="ru-RU" sz="2000" baseline="-25000"/>
              <a:t>5</a:t>
            </a:r>
            <a:r>
              <a:rPr lang="uk-UA" altLang="ru-RU" sz="2000"/>
              <a:t> – </a:t>
            </a:r>
            <a:r>
              <a:rPr lang="ru-RU" altLang="ru-RU" sz="2000"/>
              <a:t>V</a:t>
            </a:r>
            <a:r>
              <a:rPr lang="uk-UA" altLang="ru-RU" sz="2000" baseline="-25000"/>
              <a:t>6</a:t>
            </a:r>
            <a:r>
              <a:rPr lang="uk-UA" altLang="ru-RU" sz="2000"/>
              <a:t> (і відведеннях </a:t>
            </a:r>
            <a:r>
              <a:rPr lang="en-GB" altLang="ru-RU" sz="2000"/>
              <a:t>I</a:t>
            </a:r>
            <a:r>
              <a:rPr lang="uk-UA" altLang="ru-RU" sz="2000"/>
              <a:t>, </a:t>
            </a:r>
            <a:r>
              <a:rPr lang="en-GB" altLang="ru-RU" sz="2000"/>
              <a:t>aVL</a:t>
            </a:r>
            <a:r>
              <a:rPr lang="uk-UA" altLang="ru-RU" sz="2000"/>
              <a:t>) розширений комплекс QRS має форму R, часто із зазубриною на вершині або поблизу неї</a:t>
            </a:r>
          </a:p>
          <a:p>
            <a:r>
              <a:rPr lang="uk-UA" altLang="ru-RU" sz="2000"/>
              <a:t>в правих грудних відведеннях </a:t>
            </a:r>
            <a:r>
              <a:rPr lang="ru-RU" altLang="ru-RU" sz="2000"/>
              <a:t>(</a:t>
            </a:r>
            <a:r>
              <a:rPr lang="en-GB" altLang="ru-RU" sz="2000"/>
              <a:t>V</a:t>
            </a:r>
            <a:r>
              <a:rPr lang="uk-UA" altLang="ru-RU" sz="2000" baseline="-25000"/>
              <a:t>1</a:t>
            </a:r>
            <a:r>
              <a:rPr lang="uk-UA" altLang="ru-RU" sz="2000"/>
              <a:t> – </a:t>
            </a:r>
            <a:r>
              <a:rPr lang="ru-RU" altLang="ru-RU" sz="2000"/>
              <a:t>V</a:t>
            </a:r>
            <a:r>
              <a:rPr lang="uk-UA" altLang="ru-RU" sz="2000" baseline="-25000"/>
              <a:t>2</a:t>
            </a:r>
            <a:r>
              <a:rPr lang="uk-UA" altLang="ru-RU" sz="2000"/>
              <a:t> ,  а також </a:t>
            </a:r>
            <a:r>
              <a:rPr lang="en-GB" altLang="ru-RU" sz="2000"/>
              <a:t>III</a:t>
            </a:r>
            <a:r>
              <a:rPr lang="uk-UA" altLang="ru-RU" sz="2000"/>
              <a:t>, </a:t>
            </a:r>
            <a:r>
              <a:rPr lang="en-GB" altLang="ru-RU" sz="2000"/>
              <a:t>aVF</a:t>
            </a:r>
            <a:r>
              <a:rPr lang="ru-RU" altLang="ru-RU" sz="2000"/>
              <a:t>) </a:t>
            </a:r>
            <a:r>
              <a:rPr lang="uk-UA" altLang="ru-RU" sz="2000"/>
              <a:t>розширений деформований шлуночковий комплекс має вигляд QS або </a:t>
            </a:r>
            <a:r>
              <a:rPr lang="en-GB" altLang="ru-RU" sz="2000"/>
              <a:t>rS </a:t>
            </a:r>
            <a:r>
              <a:rPr lang="uk-UA" altLang="ru-RU" sz="2000"/>
              <a:t>з глибоким і широким зубцем S</a:t>
            </a:r>
          </a:p>
          <a:p>
            <a:r>
              <a:rPr lang="uk-UA" altLang="ru-RU" sz="2000"/>
              <a:t>дискордантне (направлене в іншу сторону) зміщення сегмента S-Т і зубця Т в лівих і правих грудних відведеннях по відношенню до комплексу QRS</a:t>
            </a:r>
          </a:p>
          <a:p>
            <a:r>
              <a:rPr lang="uk-UA" altLang="ru-RU" sz="2000"/>
              <a:t>електрична вісь серця розташована горизонтально або, достатньо часто, відхилена вліво</a:t>
            </a:r>
            <a:endParaRPr lang="ru-RU" altLang="ru-RU" sz="2000"/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9138"/>
            <a:ext cx="3221038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3" name="Line 5"/>
          <p:cNvSpPr>
            <a:spLocks noChangeShapeType="1"/>
          </p:cNvSpPr>
          <p:nvPr/>
        </p:nvSpPr>
        <p:spPr bwMode="auto">
          <a:xfrm>
            <a:off x="0" y="1557338"/>
            <a:ext cx="7019925" cy="0"/>
          </a:xfrm>
          <a:prstGeom prst="line">
            <a:avLst/>
          </a:prstGeom>
          <a:noFill/>
          <a:ln w="57150" cmpd="thinThick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642350" cy="850900"/>
          </a:xfrm>
        </p:spPr>
        <p:txBody>
          <a:bodyPr/>
          <a:lstStyle/>
          <a:p>
            <a:r>
              <a:rPr lang="uk-UA" alt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ЕКГ-графіка блокад ніжок пучка Гіса</a:t>
            </a:r>
            <a:endParaRPr lang="ru-RU" altLang="ru-RU" sz="36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484313"/>
            <a:ext cx="3221038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484313"/>
            <a:ext cx="3600450" cy="439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755650" y="6021388"/>
            <a:ext cx="3600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ru-RU"/>
              <a:t>Блокада правої ніжки</a:t>
            </a:r>
            <a:endParaRPr lang="ru-RU" altLang="ru-RU"/>
          </a:p>
        </p:txBody>
      </p:sp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4932363" y="6021388"/>
            <a:ext cx="3600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ru-RU"/>
              <a:t>Блокада лівої ніжки</a:t>
            </a:r>
            <a:endParaRPr lang="ru-RU" altLang="ru-RU"/>
          </a:p>
        </p:txBody>
      </p:sp>
      <p:sp>
        <p:nvSpPr>
          <p:cNvPr id="51208" name="Line 8"/>
          <p:cNvSpPr>
            <a:spLocks noChangeShapeType="1"/>
          </p:cNvSpPr>
          <p:nvPr/>
        </p:nvSpPr>
        <p:spPr bwMode="auto">
          <a:xfrm>
            <a:off x="0" y="1196975"/>
            <a:ext cx="7019925" cy="0"/>
          </a:xfrm>
          <a:prstGeom prst="line">
            <a:avLst/>
          </a:prstGeom>
          <a:noFill/>
          <a:ln w="57150" cmpd="thinThick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1126</Words>
  <Application>Microsoft Office PowerPoint</Application>
  <PresentationFormat>Экран (4:3)</PresentationFormat>
  <Paragraphs>186</Paragraphs>
  <Slides>18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Comic Sans MS</vt:lpstr>
      <vt:lpstr>Times New Roman</vt:lpstr>
      <vt:lpstr>Оформление по умолчанию</vt:lpstr>
      <vt:lpstr>Точечный рисунок</vt:lpstr>
      <vt:lpstr>Практичне заняття  «Порушення провідності серця"  </vt:lpstr>
      <vt:lpstr>Функції серця, які можна вивчати за допомогою ЕКГ</vt:lpstr>
      <vt:lpstr>Діагностичні критерії нормального синусового ритму</vt:lpstr>
      <vt:lpstr>Показники добового моніторування ЕКГ у здорової людини</vt:lpstr>
      <vt:lpstr>Порушення провідності – блокади серця</vt:lpstr>
      <vt:lpstr>Класифікація   синоарікулярної блокади </vt:lpstr>
      <vt:lpstr>СА  блокада  (найбільш часто зустрічається СА блокада II ступеню II тип Мобітца) </vt:lpstr>
      <vt:lpstr>Внутрішньопередсердна блокада</vt:lpstr>
      <vt:lpstr>Атріовентрикулярні блокади</vt:lpstr>
      <vt:lpstr>ЕКГ ознаки АV блокади I ступеню</vt:lpstr>
      <vt:lpstr>ЕКГ ознаки АV блокади II ступеню</vt:lpstr>
      <vt:lpstr>ЕКГ ознаки АV блокади II ступеню</vt:lpstr>
      <vt:lpstr>ЕКГ-графіка при різних варіантах АВ блокади ІІ ступеню</vt:lpstr>
      <vt:lpstr>Повна АV блокада</vt:lpstr>
      <vt:lpstr>Презентация PowerPoint</vt:lpstr>
      <vt:lpstr>Повна блокада  правої ніжки пучка Гіса</vt:lpstr>
      <vt:lpstr>Повна блокада  лівої ніжки пучка Гіса</vt:lpstr>
      <vt:lpstr>ЕКГ-графіка блокад ніжок пучка Гіса</vt:lpstr>
    </vt:vector>
  </TitlesOfParts>
  <Company>NhT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Олена</cp:lastModifiedBy>
  <cp:revision>102</cp:revision>
  <dcterms:created xsi:type="dcterms:W3CDTF">2008-12-17T13:09:48Z</dcterms:created>
  <dcterms:modified xsi:type="dcterms:W3CDTF">2023-09-25T11:21:11Z</dcterms:modified>
</cp:coreProperties>
</file>