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94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97" r:id="rId11"/>
    <p:sldId id="265" r:id="rId12"/>
    <p:sldId id="266" r:id="rId13"/>
    <p:sldId id="267" r:id="rId14"/>
    <p:sldId id="298" r:id="rId15"/>
    <p:sldId id="268" r:id="rId16"/>
    <p:sldId id="269" r:id="rId17"/>
    <p:sldId id="270" r:id="rId18"/>
    <p:sldId id="271" r:id="rId19"/>
    <p:sldId id="272" r:id="rId20"/>
    <p:sldId id="300" r:id="rId21"/>
    <p:sldId id="273" r:id="rId22"/>
    <p:sldId id="274" r:id="rId23"/>
    <p:sldId id="275" r:id="rId24"/>
    <p:sldId id="276" r:id="rId25"/>
    <p:sldId id="278" r:id="rId26"/>
    <p:sldId id="279" r:id="rId27"/>
    <p:sldId id="280" r:id="rId28"/>
    <p:sldId id="282" r:id="rId29"/>
    <p:sldId id="299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3" r:id="rId40"/>
    <p:sldId id="295" r:id="rId41"/>
    <p:sldId id="296" r:id="rId42"/>
    <p:sldId id="301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D2A8FE-2B7C-4A3D-91EA-51A99877FFDD}" v="56" dt="2020-09-30T19:38:54.269"/>
    <p1510:client id="{FF95D55C-DEFD-A844-C5D7-139C912DEB65}" v="9" dt="2020-10-01T16:10:29.0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-5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Ольга Валеріївна Савельєва" userId="S::olha.savelyeva@onmedu.edu.ua::67eab5f2-6dcc-4da7-91b6-4d081ba21ec5" providerId="AD" clId="Web-{FF95D55C-DEFD-A844-C5D7-139C912DEB65}"/>
    <pc:docChg chg="modSld">
      <pc:chgData name="Ольга Валеріївна Савельєва" userId="S::olha.savelyeva@onmedu.edu.ua::67eab5f2-6dcc-4da7-91b6-4d081ba21ec5" providerId="AD" clId="Web-{FF95D55C-DEFD-A844-C5D7-139C912DEB65}" dt="2020-10-01T16:10:29.036" v="8" actId="20577"/>
      <pc:docMkLst>
        <pc:docMk/>
      </pc:docMkLst>
      <pc:sldChg chg="modSp">
        <pc:chgData name="Ольга Валеріївна Савельєва" userId="S::olha.savelyeva@onmedu.edu.ua::67eab5f2-6dcc-4da7-91b6-4d081ba21ec5" providerId="AD" clId="Web-{FF95D55C-DEFD-A844-C5D7-139C912DEB65}" dt="2020-10-01T16:10:29.036" v="8" actId="20577"/>
        <pc:sldMkLst>
          <pc:docMk/>
          <pc:sldMk cId="0" sldId="256"/>
        </pc:sldMkLst>
        <pc:spChg chg="mod">
          <ac:chgData name="Ольга Валеріївна Савельєва" userId="S::olha.savelyeva@onmedu.edu.ua::67eab5f2-6dcc-4da7-91b6-4d081ba21ec5" providerId="AD" clId="Web-{FF95D55C-DEFD-A844-C5D7-139C912DEB65}" dt="2020-10-01T16:10:29.036" v="8" actId="20577"/>
          <ac:spMkLst>
            <pc:docMk/>
            <pc:sldMk cId="0" sldId="256"/>
            <ac:spMk id="4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PowerPoint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PowerPoint1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PowerPoint2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PowerPoint3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PowerPoint4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PowerPoint5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PowerPoint6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9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15187" y="515970"/>
            <a:ext cx="7406640" cy="1472184"/>
          </a:xfrm>
        </p:spPr>
        <p:txBody>
          <a:bodyPr lIns="91440" tIns="45720" rIns="91440" bIns="45720" anchor="b">
            <a:norm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2400" i="1" dirty="0" err="1">
                <a:solidFill>
                  <a:schemeClr val="tx1"/>
                </a:solidFill>
                <a:latin typeface="Comic Sans MS"/>
              </a:rPr>
              <a:t>Одеський</a:t>
            </a:r>
            <a:r>
              <a:rPr lang="ru-RU" sz="2400" i="1" dirty="0">
                <a:solidFill>
                  <a:schemeClr val="tx1"/>
                </a:solidFill>
                <a:latin typeface="Comic Sans MS"/>
              </a:rPr>
              <a:t> </a:t>
            </a:r>
            <a:r>
              <a:rPr lang="ru-RU" sz="2400" i="1" dirty="0" err="1">
                <a:solidFill>
                  <a:schemeClr val="tx1"/>
                </a:solidFill>
                <a:latin typeface="Comic Sans MS"/>
              </a:rPr>
              <a:t>національний</a:t>
            </a:r>
            <a:r>
              <a:rPr lang="ru-RU" sz="2400" i="1" dirty="0">
                <a:solidFill>
                  <a:schemeClr val="tx1"/>
                </a:solidFill>
                <a:latin typeface="Comic Sans MS"/>
              </a:rPr>
              <a:t> </a:t>
            </a:r>
            <a:r>
              <a:rPr lang="ru-RU" sz="2400" i="1" dirty="0" err="1">
                <a:solidFill>
                  <a:schemeClr val="tx1"/>
                </a:solidFill>
                <a:latin typeface="Comic Sans MS"/>
              </a:rPr>
              <a:t>медичний</a:t>
            </a:r>
            <a:r>
              <a:rPr lang="ru-RU" sz="2400" i="1" dirty="0">
                <a:solidFill>
                  <a:schemeClr val="tx1"/>
                </a:solidFill>
                <a:latin typeface="Comic Sans MS"/>
              </a:rPr>
              <a:t> </a:t>
            </a:r>
            <a:r>
              <a:rPr lang="ru-RU" sz="2400" i="1" dirty="0" err="1">
                <a:solidFill>
                  <a:schemeClr val="tx1"/>
                </a:solidFill>
                <a:latin typeface="Comic Sans MS"/>
              </a:rPr>
              <a:t>університет</a:t>
            </a:r>
            <a:endParaRPr lang="en-US" sz="2400" dirty="0" err="1">
              <a:solidFill>
                <a:schemeClr val="tx1"/>
              </a:solidFill>
              <a:ea typeface="+mj-lt"/>
              <a:cs typeface="+mj-lt"/>
            </a:endParaRPr>
          </a:p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2400" i="1" dirty="0" smtClean="0">
                <a:solidFill>
                  <a:schemeClr val="tx1"/>
                </a:solidFill>
                <a:latin typeface="Comic Sans MS"/>
              </a:rPr>
              <a:t>Кафедра</a:t>
            </a:r>
            <a:r>
              <a:rPr lang="ru-RU" sz="2400" i="1" dirty="0">
                <a:solidFill>
                  <a:schemeClr val="tx1"/>
                </a:solidFill>
                <a:latin typeface="Comic Sans MS"/>
              </a:rPr>
              <a:t> </a:t>
            </a:r>
            <a:r>
              <a:rPr lang="ru-RU" sz="2400" i="1" dirty="0" err="1">
                <a:solidFill>
                  <a:schemeClr val="tx1"/>
                </a:solidFill>
                <a:latin typeface="Comic Sans MS"/>
              </a:rPr>
              <a:t>внутрішньої</a:t>
            </a:r>
            <a:r>
              <a:rPr lang="ru-RU" sz="2400" i="1" dirty="0">
                <a:solidFill>
                  <a:schemeClr val="tx1"/>
                </a:solidFill>
                <a:latin typeface="Comic Sans MS"/>
              </a:rPr>
              <a:t> </a:t>
            </a:r>
            <a:r>
              <a:rPr lang="ru-RU" sz="2400" i="1" dirty="0" err="1">
                <a:solidFill>
                  <a:schemeClr val="tx1"/>
                </a:solidFill>
                <a:latin typeface="Comic Sans MS"/>
              </a:rPr>
              <a:t>медицини</a:t>
            </a:r>
            <a:r>
              <a:rPr lang="ru-RU" sz="2400" i="1" dirty="0">
                <a:solidFill>
                  <a:schemeClr val="tx1"/>
                </a:solidFill>
                <a:latin typeface="Comic Sans MS"/>
              </a:rPr>
              <a:t> №</a:t>
            </a:r>
            <a:r>
              <a:rPr lang="ru-RU" sz="2400" i="1" dirty="0" smtClean="0">
                <a:solidFill>
                  <a:schemeClr val="tx1"/>
                </a:solidFill>
                <a:latin typeface="Comic Sans MS"/>
              </a:rPr>
              <a:t>1</a:t>
            </a:r>
            <a:endParaRPr lang="en-US" sz="2400" dirty="0">
              <a:solidFill>
                <a:schemeClr val="tx1"/>
              </a:solidFill>
              <a:ea typeface="+mj-lt"/>
              <a:cs typeface="+mj-lt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84636" y="2334762"/>
            <a:ext cx="8229600" cy="32778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>
              <a:defRPr/>
            </a:pPr>
            <a:endParaRPr lang="ru-RU" sz="3200" dirty="0">
              <a:solidFill>
                <a:schemeClr val="tx1"/>
              </a:solidFill>
              <a:latin typeface="Comic Sans MS"/>
            </a:endParaRPr>
          </a:p>
          <a:p>
            <a:pPr>
              <a:defRPr/>
            </a:pPr>
            <a:endParaRPr lang="ru-RU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ru-RU" sz="3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Практичне</a:t>
            </a:r>
            <a:r>
              <a:rPr lang="ru-RU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 </a:t>
            </a:r>
            <a:r>
              <a:rPr lang="ru-RU" sz="3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заняття</a:t>
            </a:r>
            <a:r>
              <a:rPr lang="ru-RU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 </a:t>
            </a:r>
            <a:r>
              <a:rPr lang="ru-RU" sz="3200" dirty="0">
                <a:latin typeface="Comic Sans MS" panose="030F0702030302020204" pitchFamily="66" charset="0"/>
              </a:rPr>
              <a:t/>
            </a:r>
            <a:br>
              <a:rPr lang="ru-RU" sz="3200" dirty="0">
                <a:latin typeface="Comic Sans MS" panose="030F0702030302020204" pitchFamily="66" charset="0"/>
              </a:rPr>
            </a:br>
            <a:r>
              <a:rPr lang="ru-RU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"</a:t>
            </a:r>
            <a:r>
              <a:rPr lang="ru-RU" sz="3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Порушення</a:t>
            </a:r>
            <a:r>
              <a:rPr lang="ru-RU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 </a:t>
            </a:r>
            <a:r>
              <a:rPr lang="uk-UA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серцевого </a:t>
            </a:r>
            <a:r>
              <a:rPr kumimoji="0" lang="uk-UA" sz="320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</a:rPr>
              <a:t>ритму</a:t>
            </a:r>
            <a:r>
              <a:rPr lang="ru-RU" sz="3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"</a:t>
            </a:r>
            <a:endParaRPr lang="uk-UA" sz="3200" dirty="0">
              <a:solidFill>
                <a:schemeClr val="tx1"/>
              </a:solidFill>
              <a:latin typeface="Comic Sans MS" panose="030F0702030302020204" pitchFamily="66" charset="0"/>
              <a:ea typeface="+mn-lt"/>
              <a:cs typeface="+mn-lt"/>
            </a:endParaRPr>
          </a:p>
          <a:p>
            <a:pPr algn="ctr">
              <a:spcBef>
                <a:spcPct val="0"/>
              </a:spcBef>
              <a:defRPr/>
            </a:pPr>
            <a:endParaRPr lang="uk-UA" sz="3200" dirty="0">
              <a:latin typeface="Corbel"/>
              <a:ea typeface="+mn-lt"/>
              <a:cs typeface="+mn-lt"/>
            </a:endParaRPr>
          </a:p>
          <a:p>
            <a:pPr algn="ctr">
              <a:spcBef>
                <a:spcPct val="0"/>
              </a:spcBef>
              <a:defRPr/>
            </a:pPr>
            <a:endParaRPr lang="uk-UA" sz="3200" b="1" i="1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rbe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929718" cy="6572272"/>
          </a:xfrm>
        </p:spPr>
        <p:txBody>
          <a:bodyPr>
            <a:noAutofit/>
          </a:bodyPr>
          <a:lstStyle/>
          <a:p>
            <a:r>
              <a:rPr lang="uk-UA" sz="2400" b="1" i="1" dirty="0">
                <a:solidFill>
                  <a:schemeClr val="accent2"/>
                </a:solidFill>
              </a:rPr>
              <a:t>ААП</a:t>
            </a:r>
            <a:r>
              <a:rPr lang="uk-UA" sz="2400" b="1" dirty="0">
                <a:solidFill>
                  <a:schemeClr val="accent2"/>
                </a:solidFill>
              </a:rPr>
              <a:t> - </a:t>
            </a:r>
            <a:r>
              <a:rPr lang="uk-UA" sz="2400" dirty="0"/>
              <a:t>це лікарські засоби різної фармакологічної дії, які застосовуються для усунення та профілактики порушень серцевого </a:t>
            </a:r>
            <a:r>
              <a:rPr lang="uk-UA" sz="2400" dirty="0" err="1"/>
              <a:t>ритма</a:t>
            </a:r>
            <a:r>
              <a:rPr lang="uk-UA" sz="2400" dirty="0"/>
              <a:t>.</a:t>
            </a:r>
            <a:endParaRPr lang="ru-RU" sz="2400" dirty="0"/>
          </a:p>
          <a:p>
            <a:r>
              <a:rPr lang="uk-UA" sz="2400" dirty="0"/>
              <a:t>Найбільш поширеною класифікацією є класифікація </a:t>
            </a:r>
            <a:r>
              <a:rPr lang="en-US" sz="2400" dirty="0"/>
              <a:t>E</a:t>
            </a:r>
            <a:r>
              <a:rPr lang="uk-UA" sz="2400" dirty="0"/>
              <a:t>.</a:t>
            </a:r>
            <a:r>
              <a:rPr lang="en-US" sz="2400" dirty="0"/>
              <a:t>M</a:t>
            </a:r>
            <a:r>
              <a:rPr lang="uk-UA" sz="2400" dirty="0"/>
              <a:t>.</a:t>
            </a:r>
            <a:r>
              <a:rPr lang="en-US" sz="2400" dirty="0"/>
              <a:t>Vaughan Williams</a:t>
            </a:r>
            <a:r>
              <a:rPr lang="uk-UA" sz="2400" dirty="0"/>
              <a:t> (1969) у інтерпретації </a:t>
            </a:r>
            <a:r>
              <a:rPr lang="en-US" sz="2400" dirty="0"/>
              <a:t>D</a:t>
            </a:r>
            <a:r>
              <a:rPr lang="uk-UA" sz="2400" dirty="0"/>
              <a:t>. </a:t>
            </a:r>
            <a:r>
              <a:rPr lang="en-US" sz="2400" dirty="0"/>
              <a:t>Harrison</a:t>
            </a:r>
            <a:r>
              <a:rPr lang="uk-UA" sz="2400" dirty="0"/>
              <a:t> (1979):</a:t>
            </a:r>
          </a:p>
          <a:p>
            <a:r>
              <a:rPr lang="ru-RU" sz="2000" b="1" dirty="0" err="1"/>
              <a:t>Клас</a:t>
            </a:r>
            <a:r>
              <a:rPr lang="ru-RU" sz="2000" b="1" dirty="0"/>
              <a:t> 1. </a:t>
            </a:r>
            <a:r>
              <a:rPr lang="ru-RU" sz="2000" b="1" dirty="0" err="1"/>
              <a:t>Блокатори</a:t>
            </a:r>
            <a:r>
              <a:rPr lang="ru-RU" sz="2000" b="1" dirty="0"/>
              <a:t> </a:t>
            </a:r>
            <a:r>
              <a:rPr lang="ru-RU" sz="2000" b="1" dirty="0" err="1"/>
              <a:t>швидких</a:t>
            </a:r>
            <a:r>
              <a:rPr lang="ru-RU" sz="2000" b="1" dirty="0"/>
              <a:t> </a:t>
            </a:r>
            <a:r>
              <a:rPr lang="uk-UA" sz="2000" b="1" dirty="0"/>
              <a:t>натрієвих каналів:</a:t>
            </a:r>
            <a:endParaRPr lang="ru-RU" sz="2000" b="1" dirty="0"/>
          </a:p>
          <a:p>
            <a:r>
              <a:rPr lang="uk-UA" sz="2000" dirty="0"/>
              <a:t>1А. Препарати, які помірно сповільнюють деполяризацію і </a:t>
            </a:r>
            <a:r>
              <a:rPr lang="uk-UA" sz="2000" dirty="0" err="1"/>
              <a:t>реполяризацію</a:t>
            </a:r>
            <a:r>
              <a:rPr lang="uk-UA" sz="2000" dirty="0"/>
              <a:t> (</a:t>
            </a:r>
            <a:r>
              <a:rPr lang="uk-UA" sz="2000" dirty="0" err="1"/>
              <a:t>хінідин</a:t>
            </a:r>
            <a:r>
              <a:rPr lang="uk-UA" sz="2000" dirty="0"/>
              <a:t>, </a:t>
            </a:r>
            <a:r>
              <a:rPr lang="uk-UA" sz="2000" dirty="0" err="1"/>
              <a:t>прокаінамід</a:t>
            </a:r>
            <a:r>
              <a:rPr lang="uk-UA" sz="2000" dirty="0"/>
              <a:t>, </a:t>
            </a:r>
            <a:r>
              <a:rPr lang="uk-UA" sz="2000" dirty="0" err="1"/>
              <a:t>дізопірамід</a:t>
            </a:r>
            <a:r>
              <a:rPr lang="uk-UA" sz="2000" dirty="0"/>
              <a:t>, </a:t>
            </a:r>
            <a:r>
              <a:rPr lang="uk-UA" sz="2000" dirty="0" err="1"/>
              <a:t>аймалін</a:t>
            </a:r>
            <a:r>
              <a:rPr lang="uk-UA" sz="2000" dirty="0"/>
              <a:t>)</a:t>
            </a:r>
            <a:endParaRPr lang="ru-RU" sz="2000" dirty="0"/>
          </a:p>
          <a:p>
            <a:r>
              <a:rPr lang="uk-UA" sz="2000" dirty="0"/>
              <a:t>1В. Препарати, які незначно сповільнюють деполяризацію і прискорюють </a:t>
            </a:r>
            <a:r>
              <a:rPr lang="uk-UA" sz="2000" dirty="0" err="1"/>
              <a:t>реполяризацію</a:t>
            </a:r>
            <a:r>
              <a:rPr lang="uk-UA" sz="2000" dirty="0"/>
              <a:t> (</a:t>
            </a:r>
            <a:r>
              <a:rPr lang="uk-UA" sz="2000" dirty="0" err="1"/>
              <a:t>лідокаін</a:t>
            </a:r>
            <a:r>
              <a:rPr lang="uk-UA" sz="2000" dirty="0"/>
              <a:t>, </a:t>
            </a:r>
            <a:r>
              <a:rPr lang="uk-UA" sz="2000" dirty="0" err="1"/>
              <a:t>мексилетин</a:t>
            </a:r>
            <a:r>
              <a:rPr lang="uk-UA" sz="2000" dirty="0"/>
              <a:t>, </a:t>
            </a:r>
            <a:r>
              <a:rPr lang="uk-UA" sz="2000" dirty="0" err="1"/>
              <a:t>токаінід</a:t>
            </a:r>
            <a:r>
              <a:rPr lang="uk-UA" sz="2000" dirty="0"/>
              <a:t>, </a:t>
            </a:r>
            <a:r>
              <a:rPr lang="uk-UA" sz="2000" dirty="0" err="1"/>
              <a:t>дифенин</a:t>
            </a:r>
            <a:r>
              <a:rPr lang="uk-UA" sz="2000" dirty="0"/>
              <a:t>);</a:t>
            </a:r>
            <a:endParaRPr lang="ru-RU" sz="2000" dirty="0"/>
          </a:p>
          <a:p>
            <a:r>
              <a:rPr lang="uk-UA" sz="2000" dirty="0"/>
              <a:t>1С. Препарати, які сильно сповільнюють швидкість деполяризації і мінімально впливають на </a:t>
            </a:r>
            <a:r>
              <a:rPr lang="uk-UA" sz="2000" dirty="0" err="1"/>
              <a:t>реполяризацію</a:t>
            </a:r>
            <a:r>
              <a:rPr lang="uk-UA" sz="2000" dirty="0"/>
              <a:t> (</a:t>
            </a:r>
            <a:r>
              <a:rPr lang="uk-UA" sz="2000" dirty="0" err="1"/>
              <a:t>пропафенон</a:t>
            </a:r>
            <a:r>
              <a:rPr lang="uk-UA" sz="2000" dirty="0"/>
              <a:t>, </a:t>
            </a:r>
            <a:r>
              <a:rPr lang="uk-UA" sz="2000" dirty="0" err="1"/>
              <a:t>флекаінід</a:t>
            </a:r>
            <a:r>
              <a:rPr lang="uk-UA" sz="2000" dirty="0"/>
              <a:t>, </a:t>
            </a:r>
            <a:r>
              <a:rPr lang="uk-UA" sz="2000" dirty="0" err="1"/>
              <a:t>енкаінід</a:t>
            </a:r>
            <a:r>
              <a:rPr lang="uk-UA" sz="2000" dirty="0"/>
              <a:t>, </a:t>
            </a:r>
            <a:r>
              <a:rPr lang="uk-UA" sz="2000" dirty="0" err="1"/>
              <a:t>етацизин</a:t>
            </a:r>
            <a:r>
              <a:rPr lang="uk-UA" sz="2000" dirty="0"/>
              <a:t>, </a:t>
            </a:r>
            <a:r>
              <a:rPr lang="uk-UA" sz="2000" dirty="0" err="1"/>
              <a:t>алапінін</a:t>
            </a:r>
            <a:r>
              <a:rPr lang="uk-UA" sz="2000" dirty="0"/>
              <a:t>)</a:t>
            </a:r>
            <a:endParaRPr lang="ru-RU" sz="2000" dirty="0"/>
          </a:p>
          <a:p>
            <a:r>
              <a:rPr lang="uk-UA" sz="2000" b="1" dirty="0"/>
              <a:t>Клас 2. </a:t>
            </a:r>
            <a:r>
              <a:rPr lang="uk-UA" sz="2000" b="1" dirty="0" err="1"/>
              <a:t>Бета-адреноблокатори</a:t>
            </a:r>
            <a:r>
              <a:rPr lang="uk-UA" sz="2000" b="1" dirty="0"/>
              <a:t> без внутрішньої </a:t>
            </a:r>
            <a:r>
              <a:rPr lang="uk-UA" sz="2000" b="1" dirty="0" err="1"/>
              <a:t>симпатомиметичної</a:t>
            </a:r>
            <a:r>
              <a:rPr lang="uk-UA" sz="2000" b="1" dirty="0"/>
              <a:t> активності</a:t>
            </a:r>
            <a:r>
              <a:rPr lang="uk-UA" sz="2000" dirty="0"/>
              <a:t> (</a:t>
            </a:r>
            <a:r>
              <a:rPr lang="uk-UA" sz="2000" dirty="0" err="1"/>
              <a:t>пропранолол</a:t>
            </a:r>
            <a:r>
              <a:rPr lang="uk-UA" sz="2000" dirty="0"/>
              <a:t>, </a:t>
            </a:r>
            <a:r>
              <a:rPr lang="uk-UA" sz="2000" dirty="0" err="1"/>
              <a:t>метопролол</a:t>
            </a:r>
            <a:r>
              <a:rPr lang="uk-UA" sz="2000" dirty="0"/>
              <a:t>, </a:t>
            </a:r>
            <a:r>
              <a:rPr lang="uk-UA" sz="2000" dirty="0" err="1"/>
              <a:t>атенолол</a:t>
            </a:r>
            <a:r>
              <a:rPr lang="uk-UA" sz="2000" dirty="0"/>
              <a:t>, </a:t>
            </a:r>
            <a:r>
              <a:rPr lang="uk-UA" sz="2000" dirty="0" err="1"/>
              <a:t>бісопролол</a:t>
            </a:r>
            <a:r>
              <a:rPr lang="uk-UA" sz="2000" dirty="0"/>
              <a:t>, </a:t>
            </a:r>
            <a:r>
              <a:rPr lang="uk-UA" sz="2000" dirty="0" err="1"/>
              <a:t>бетаксолол</a:t>
            </a:r>
            <a:r>
              <a:rPr lang="uk-UA" sz="2000" dirty="0"/>
              <a:t>, </a:t>
            </a:r>
            <a:r>
              <a:rPr lang="uk-UA" sz="2000" dirty="0" err="1"/>
              <a:t>небіволол</a:t>
            </a:r>
            <a:r>
              <a:rPr lang="uk-UA" sz="2000" dirty="0"/>
              <a:t>, </a:t>
            </a:r>
            <a:r>
              <a:rPr lang="uk-UA" sz="2000" dirty="0" err="1"/>
              <a:t>есмолол</a:t>
            </a:r>
            <a:r>
              <a:rPr lang="uk-UA" sz="2000" dirty="0"/>
              <a:t>)</a:t>
            </a:r>
            <a:endParaRPr lang="ru-RU" sz="2000" dirty="0"/>
          </a:p>
          <a:p>
            <a:r>
              <a:rPr lang="uk-UA" sz="2000" b="1" dirty="0"/>
              <a:t>Клас 3. Препарати, які сповільнюють </a:t>
            </a:r>
            <a:r>
              <a:rPr lang="uk-UA" sz="2000" b="1" dirty="0" err="1"/>
              <a:t>реполяризацію</a:t>
            </a:r>
            <a:r>
              <a:rPr lang="uk-UA" sz="2000" b="1" dirty="0"/>
              <a:t> і діють на калієві канали </a:t>
            </a:r>
            <a:r>
              <a:rPr lang="uk-UA" sz="2000" dirty="0"/>
              <a:t>(</a:t>
            </a:r>
            <a:r>
              <a:rPr lang="uk-UA" sz="2000" dirty="0" err="1"/>
              <a:t>аміодарон</a:t>
            </a:r>
            <a:r>
              <a:rPr lang="uk-UA" sz="2000" dirty="0"/>
              <a:t>, </a:t>
            </a:r>
            <a:r>
              <a:rPr lang="uk-UA" sz="2000" dirty="0" err="1"/>
              <a:t>ібутілід</a:t>
            </a:r>
            <a:r>
              <a:rPr lang="uk-UA" sz="2000" dirty="0"/>
              <a:t>, </a:t>
            </a:r>
            <a:r>
              <a:rPr lang="uk-UA" sz="2000" dirty="0" err="1"/>
              <a:t>дофетілід</a:t>
            </a:r>
            <a:r>
              <a:rPr lang="uk-UA" sz="2000" dirty="0"/>
              <a:t>, </a:t>
            </a:r>
            <a:r>
              <a:rPr lang="uk-UA" sz="2000" dirty="0" err="1"/>
              <a:t>азімілід</a:t>
            </a:r>
            <a:r>
              <a:rPr lang="uk-UA" sz="2000" dirty="0"/>
              <a:t>, </a:t>
            </a:r>
            <a:r>
              <a:rPr lang="uk-UA" sz="2000" dirty="0" err="1"/>
              <a:t>дронедарон</a:t>
            </a:r>
            <a:r>
              <a:rPr lang="uk-UA" sz="2000" dirty="0"/>
              <a:t>)</a:t>
            </a:r>
            <a:endParaRPr lang="ru-RU" sz="2000" dirty="0"/>
          </a:p>
          <a:p>
            <a:r>
              <a:rPr lang="uk-UA" sz="2000" b="1" dirty="0"/>
              <a:t>Клас 4. Блокатори кальцієвих каналів (</a:t>
            </a:r>
            <a:r>
              <a:rPr lang="uk-UA" sz="2000" b="1" dirty="0" err="1"/>
              <a:t>верапаміл</a:t>
            </a:r>
            <a:r>
              <a:rPr lang="uk-UA" sz="2000" b="1" dirty="0"/>
              <a:t>, </a:t>
            </a:r>
            <a:r>
              <a:rPr lang="uk-UA" sz="2000" b="1" dirty="0" err="1"/>
              <a:t>дільтіазем</a:t>
            </a:r>
            <a:r>
              <a:rPr lang="uk-UA" sz="2000" b="1" dirty="0"/>
              <a:t>)</a:t>
            </a:r>
            <a:endParaRPr lang="ru-RU" sz="2000" b="1" dirty="0"/>
          </a:p>
          <a:p>
            <a:r>
              <a:rPr lang="uk-UA" sz="2000" b="1" i="1" dirty="0"/>
              <a:t> </a:t>
            </a:r>
            <a:endParaRPr lang="ru-RU" sz="2000" b="1" dirty="0"/>
          </a:p>
          <a:p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8229600" cy="4525963"/>
          </a:xfrm>
        </p:spPr>
        <p:txBody>
          <a:bodyPr/>
          <a:lstStyle/>
          <a:p>
            <a:r>
              <a:rPr lang="uk-UA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Екстрасистолія </a:t>
            </a:r>
            <a:r>
              <a:rPr lang="uk-UA" b="1" dirty="0"/>
              <a:t>– </a:t>
            </a:r>
            <a:r>
              <a:rPr lang="uk-UA" dirty="0"/>
              <a:t>позачергове по відношенню до основного (синусного) ритму збудження міокарда.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858280" cy="6858000"/>
          </a:xfrm>
        </p:spPr>
        <p:txBody>
          <a:bodyPr>
            <a:normAutofit/>
          </a:bodyPr>
          <a:lstStyle/>
          <a:p>
            <a:r>
              <a:rPr lang="uk-UA" b="1" i="1" u="sng" dirty="0">
                <a:solidFill>
                  <a:srgbClr val="C00000"/>
                </a:solidFill>
              </a:rPr>
              <a:t>Обстеження хворого з екстрасистолією:</a:t>
            </a:r>
          </a:p>
          <a:p>
            <a:pPr>
              <a:buNone/>
            </a:pPr>
            <a:endParaRPr lang="ru-RU" b="1" i="1" u="sng" dirty="0">
              <a:solidFill>
                <a:srgbClr val="C00000"/>
              </a:solidFill>
            </a:endParaRPr>
          </a:p>
          <a:p>
            <a:r>
              <a:rPr lang="uk-UA" sz="2800" dirty="0"/>
              <a:t>1. Клініко-інструментальне обстеження проводиться в напрямку виявлення </a:t>
            </a:r>
            <a:r>
              <a:rPr lang="uk-UA" sz="2800" i="1" dirty="0"/>
              <a:t>можливого</a:t>
            </a:r>
            <a:r>
              <a:rPr lang="uk-UA" sz="2800" dirty="0"/>
              <a:t> етіологічного чинника екстрасистолії </a:t>
            </a:r>
            <a:r>
              <a:rPr lang="uk-UA" sz="1800" dirty="0"/>
              <a:t> </a:t>
            </a:r>
            <a:r>
              <a:rPr lang="uk-UA" sz="2800" dirty="0"/>
              <a:t>та включає ЕКГ, </a:t>
            </a:r>
            <a:r>
              <a:rPr lang="uk-UA" sz="2800" dirty="0" err="1"/>
              <a:t>ЕхоКГ</a:t>
            </a:r>
            <a:r>
              <a:rPr lang="uk-UA" sz="2800" dirty="0"/>
              <a:t>, ВЕП, визначення гормонального і електролітного балансів тощо;</a:t>
            </a:r>
          </a:p>
          <a:p>
            <a:endParaRPr lang="ru-RU" sz="2800" dirty="0"/>
          </a:p>
          <a:p>
            <a:r>
              <a:rPr lang="uk-UA" sz="2800" dirty="0"/>
              <a:t>2. Для визначення структури добової регуляції синусного ритму та структури аритмії обов’язково всім хворим проводиться добовий моніторинг ЕКГ.</a:t>
            </a:r>
            <a:endParaRPr lang="ru-RU" sz="2800" dirty="0"/>
          </a:p>
          <a:p>
            <a:pPr>
              <a:buNone/>
            </a:pPr>
            <a:r>
              <a:rPr lang="uk-UA" sz="2800" dirty="0"/>
              <a:t> 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643998" cy="6072230"/>
          </a:xfrm>
        </p:spPr>
        <p:txBody>
          <a:bodyPr>
            <a:normAutofit fontScale="92500" lnSpcReduction="10000"/>
          </a:bodyPr>
          <a:lstStyle/>
          <a:p>
            <a:r>
              <a:rPr lang="uk-UA" b="1" i="1" dirty="0">
                <a:solidFill>
                  <a:srgbClr val="C00000"/>
                </a:solidFill>
              </a:rPr>
              <a:t>√ Покази до застосування ААТ при екстрасистолії</a:t>
            </a:r>
            <a:r>
              <a:rPr lang="uk-UA" b="1" i="1" dirty="0"/>
              <a:t>:</a:t>
            </a:r>
          </a:p>
          <a:p>
            <a:endParaRPr lang="ru-RU" dirty="0"/>
          </a:p>
          <a:p>
            <a:r>
              <a:rPr lang="uk-UA" dirty="0">
                <a:sym typeface="Symbol"/>
              </a:rPr>
              <a:t></a:t>
            </a:r>
            <a:r>
              <a:rPr lang="uk-UA" dirty="0"/>
              <a:t> екстрасистолія, яка </a:t>
            </a:r>
            <a:r>
              <a:rPr lang="uk-UA" i="1" dirty="0" err="1"/>
              <a:t>суб</a:t>
            </a:r>
            <a:r>
              <a:rPr lang="ru-RU" i="1" dirty="0"/>
              <a:t>’</a:t>
            </a:r>
            <a:r>
              <a:rPr lang="uk-UA" i="1" dirty="0" err="1"/>
              <a:t>єктивно</a:t>
            </a:r>
            <a:r>
              <a:rPr lang="uk-UA" i="1" dirty="0"/>
              <a:t> погано переноситься хворими</a:t>
            </a:r>
            <a:r>
              <a:rPr lang="uk-UA" dirty="0"/>
              <a:t> </a:t>
            </a:r>
          </a:p>
          <a:p>
            <a:endParaRPr lang="ru-RU" dirty="0"/>
          </a:p>
          <a:p>
            <a:r>
              <a:rPr lang="uk-UA" dirty="0">
                <a:sym typeface="Symbol"/>
              </a:rPr>
              <a:t></a:t>
            </a:r>
            <a:r>
              <a:rPr lang="uk-UA" dirty="0"/>
              <a:t> </a:t>
            </a:r>
            <a:r>
              <a:rPr lang="ru-RU" dirty="0" err="1"/>
              <a:t>ек</a:t>
            </a:r>
            <a:r>
              <a:rPr lang="uk-UA" dirty="0" err="1"/>
              <a:t>страсистолія</a:t>
            </a:r>
            <a:r>
              <a:rPr lang="uk-UA" dirty="0"/>
              <a:t>, яка супроводжується вираженою клінічною картиною (порушеннями гемодинаміки)</a:t>
            </a:r>
          </a:p>
          <a:p>
            <a:endParaRPr lang="ru-RU" dirty="0"/>
          </a:p>
          <a:p>
            <a:r>
              <a:rPr lang="uk-UA" dirty="0">
                <a:sym typeface="Symbol"/>
              </a:rPr>
              <a:t></a:t>
            </a:r>
            <a:r>
              <a:rPr lang="uk-UA" dirty="0"/>
              <a:t> </a:t>
            </a:r>
            <a:r>
              <a:rPr lang="uk-UA" dirty="0" err="1"/>
              <a:t>шлуночкова</a:t>
            </a:r>
            <a:r>
              <a:rPr lang="uk-UA" dirty="0"/>
              <a:t> екстрасистолія у хворих з високим ризиком РС (навіть при </a:t>
            </a:r>
            <a:r>
              <a:rPr lang="uk-UA" dirty="0" err="1"/>
              <a:t>асимптомному</a:t>
            </a:r>
            <a:r>
              <a:rPr lang="uk-UA" dirty="0"/>
              <a:t> перебігу)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643710"/>
          </a:xfrm>
        </p:spPr>
        <p:txBody>
          <a:bodyPr>
            <a:normAutofit/>
          </a:bodyPr>
          <a:lstStyle/>
          <a:p>
            <a:pPr algn="ctr"/>
            <a:r>
              <a:rPr lang="uk-UA" b="1" i="1" u="sng" dirty="0">
                <a:solidFill>
                  <a:srgbClr val="C00000"/>
                </a:solidFill>
              </a:rPr>
              <a:t>√ Варіанти ААТ:</a:t>
            </a:r>
          </a:p>
          <a:p>
            <a:pPr algn="ctr"/>
            <a:endParaRPr lang="ru-RU" b="1" i="1" u="sng" dirty="0">
              <a:solidFill>
                <a:srgbClr val="C00000"/>
              </a:solidFill>
            </a:endParaRPr>
          </a:p>
          <a:p>
            <a:r>
              <a:rPr lang="uk-UA" sz="2400" dirty="0">
                <a:sym typeface="Symbol"/>
              </a:rPr>
              <a:t></a:t>
            </a:r>
            <a:r>
              <a:rPr lang="uk-UA" sz="2400" dirty="0"/>
              <a:t> </a:t>
            </a:r>
            <a:r>
              <a:rPr lang="uk-UA" sz="2400" i="1" dirty="0"/>
              <a:t>постійна </a:t>
            </a:r>
            <a:r>
              <a:rPr lang="uk-UA" sz="2400" i="1" dirty="0" err="1"/>
              <a:t>антиаритмічна</a:t>
            </a:r>
            <a:r>
              <a:rPr lang="uk-UA" sz="2400" i="1" dirty="0"/>
              <a:t> терапія</a:t>
            </a:r>
            <a:r>
              <a:rPr lang="uk-UA" sz="2400" b="1" i="1" dirty="0"/>
              <a:t> </a:t>
            </a:r>
            <a:r>
              <a:rPr lang="uk-UA" sz="2400" dirty="0"/>
              <a:t>(у випадках </a:t>
            </a:r>
            <a:r>
              <a:rPr lang="uk-UA" sz="2400" dirty="0" err="1"/>
              <a:t>алоритмій</a:t>
            </a:r>
            <a:r>
              <a:rPr lang="uk-UA" sz="2400" dirty="0"/>
              <a:t>, при частих епізодах екстрасистолії) </a:t>
            </a:r>
          </a:p>
          <a:p>
            <a:endParaRPr lang="ru-RU" sz="2400" dirty="0"/>
          </a:p>
          <a:p>
            <a:r>
              <a:rPr lang="ru-RU" sz="2400" dirty="0">
                <a:sym typeface="Symbol"/>
              </a:rPr>
              <a:t></a:t>
            </a:r>
            <a:r>
              <a:rPr lang="ru-RU" sz="2400" dirty="0"/>
              <a:t> </a:t>
            </a:r>
            <a:r>
              <a:rPr lang="ru-RU" sz="2400" i="1" dirty="0" err="1"/>
              <a:t>альтернуюча</a:t>
            </a:r>
            <a:r>
              <a:rPr lang="ru-RU" sz="2400" i="1" dirty="0"/>
              <a:t> </a:t>
            </a:r>
            <a:r>
              <a:rPr lang="ru-RU" sz="2400" i="1" dirty="0" err="1"/>
              <a:t>терапія</a:t>
            </a:r>
            <a:r>
              <a:rPr lang="ru-RU" sz="2400" b="1" dirty="0"/>
              <a:t> </a:t>
            </a:r>
            <a:r>
              <a:rPr lang="ru-RU" sz="2400" dirty="0"/>
              <a:t>(</a:t>
            </a:r>
            <a:r>
              <a:rPr lang="ru-RU" sz="2400" dirty="0" err="1"/>
              <a:t>терапія</a:t>
            </a:r>
            <a:r>
              <a:rPr lang="ru-RU" sz="2400" dirty="0"/>
              <a:t> за </a:t>
            </a:r>
            <a:r>
              <a:rPr lang="ru-RU" sz="2400" dirty="0" err="1"/>
              <a:t>необхідністю</a:t>
            </a:r>
            <a:r>
              <a:rPr lang="uk-UA" sz="2400" dirty="0"/>
              <a:t> застосовується при епізодах екстрасистолії – при так </a:t>
            </a:r>
            <a:r>
              <a:rPr lang="uk-UA" sz="2400" dirty="0" err="1"/>
              <a:t>називаємих</a:t>
            </a:r>
            <a:r>
              <a:rPr lang="uk-UA" sz="2400" dirty="0"/>
              <a:t> </a:t>
            </a:r>
            <a:r>
              <a:rPr lang="uk-UA" sz="2400" dirty="0" err="1"/>
              <a:t>екстрасистолічних</a:t>
            </a:r>
            <a:r>
              <a:rPr lang="uk-UA" sz="2400" dirty="0"/>
              <a:t> кризах</a:t>
            </a:r>
            <a:r>
              <a:rPr lang="ru-RU" sz="2400" dirty="0"/>
              <a:t>)</a:t>
            </a:r>
          </a:p>
          <a:p>
            <a:endParaRPr lang="ru-RU" sz="2400" dirty="0"/>
          </a:p>
          <a:p>
            <a:r>
              <a:rPr lang="ru-RU" sz="2400" dirty="0">
                <a:sym typeface="Symbol"/>
              </a:rPr>
              <a:t></a:t>
            </a:r>
            <a:r>
              <a:rPr lang="ru-RU" sz="2400" dirty="0"/>
              <a:t> </a:t>
            </a:r>
            <a:r>
              <a:rPr lang="ru-RU" sz="2400" i="1" dirty="0" err="1"/>
              <a:t>комбінована</a:t>
            </a:r>
            <a:r>
              <a:rPr lang="ru-RU" sz="2400" i="1" dirty="0"/>
              <a:t> </a:t>
            </a:r>
            <a:r>
              <a:rPr lang="ru-RU" sz="2400" i="1" dirty="0" err="1"/>
              <a:t>терапія</a:t>
            </a:r>
            <a:endParaRPr lang="ru-RU" sz="24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8229600" cy="4525963"/>
          </a:xfrm>
        </p:spPr>
        <p:txBody>
          <a:bodyPr/>
          <a:lstStyle/>
          <a:p>
            <a:r>
              <a:rPr lang="uk-UA" b="1" i="1" dirty="0">
                <a:solidFill>
                  <a:srgbClr val="C00000"/>
                </a:solidFill>
              </a:rPr>
              <a:t>Вибір ААП для постійної терапії будується за наступним алгоритмом:</a:t>
            </a:r>
            <a:endParaRPr lang="ru-RU" b="1" i="1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pic>
        <p:nvPicPr>
          <p:cNvPr id="5" name="Рисунок 4" descr="spisok-antiaritmchnih-preparatv-ta-yih-klasifkacya_62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1357298"/>
            <a:ext cx="6667500" cy="50006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32500" lnSpcReduction="20000"/>
          </a:bodyPr>
          <a:lstStyle/>
          <a:p>
            <a:r>
              <a:rPr lang="uk-UA" sz="5100" b="1" i="1" u="sng" dirty="0">
                <a:solidFill>
                  <a:srgbClr val="C00000"/>
                </a:solidFill>
              </a:rPr>
              <a:t>Клінічна ситуація №1:</a:t>
            </a:r>
            <a:r>
              <a:rPr lang="uk-UA" sz="5100" b="1" i="1" dirty="0">
                <a:solidFill>
                  <a:srgbClr val="C00000"/>
                </a:solidFill>
              </a:rPr>
              <a:t> структурне ураження міокарда не визначається/або мінімальне</a:t>
            </a:r>
            <a:endParaRPr lang="ru-RU" sz="5100" b="1" i="1" dirty="0">
              <a:solidFill>
                <a:srgbClr val="C00000"/>
              </a:solidFill>
            </a:endParaRPr>
          </a:p>
          <a:p>
            <a:pPr algn="ctr"/>
            <a:endParaRPr lang="uk-UA" sz="5100" b="1" i="1" dirty="0"/>
          </a:p>
          <a:p>
            <a:pPr algn="ctr"/>
            <a:endParaRPr lang="uk-UA" b="1" i="1" dirty="0"/>
          </a:p>
          <a:p>
            <a:pPr algn="ctr">
              <a:buNone/>
            </a:pPr>
            <a:r>
              <a:rPr lang="uk-UA" sz="4500" b="1" i="1" dirty="0" err="1"/>
              <a:t>Бета-адреноблокатори</a:t>
            </a:r>
            <a:endParaRPr lang="ru-RU" sz="4500" b="1" i="1" dirty="0"/>
          </a:p>
          <a:p>
            <a:pPr algn="ctr">
              <a:buNone/>
            </a:pPr>
            <a:r>
              <a:rPr lang="uk-UA" sz="4500" b="1" dirty="0"/>
              <a:t>↓</a:t>
            </a:r>
            <a:endParaRPr lang="ru-RU" sz="4500" dirty="0"/>
          </a:p>
          <a:p>
            <a:pPr algn="ctr">
              <a:buNone/>
            </a:pPr>
            <a:r>
              <a:rPr lang="uk-UA" sz="4500" b="1" i="1" dirty="0"/>
              <a:t>препарати 1С класу</a:t>
            </a:r>
            <a:r>
              <a:rPr lang="uk-UA" sz="4500" dirty="0"/>
              <a:t>, які володіють </a:t>
            </a:r>
            <a:r>
              <a:rPr lang="uk-UA" sz="4500" i="1" dirty="0"/>
              <a:t>найбільш потужною </a:t>
            </a:r>
            <a:r>
              <a:rPr lang="uk-UA" sz="4500" i="1" dirty="0" err="1"/>
              <a:t>мембраностабілізуючою</a:t>
            </a:r>
            <a:r>
              <a:rPr lang="uk-UA" sz="4500" i="1" dirty="0"/>
              <a:t> дією</a:t>
            </a:r>
            <a:r>
              <a:rPr lang="uk-UA" sz="4500" dirty="0"/>
              <a:t> (найбільш потужний </a:t>
            </a:r>
            <a:r>
              <a:rPr lang="uk-UA" sz="4500" dirty="0" err="1"/>
              <a:t>блокуючий</a:t>
            </a:r>
            <a:r>
              <a:rPr lang="uk-UA" sz="4500" dirty="0"/>
              <a:t> ефект по відношенню до </a:t>
            </a:r>
            <a:r>
              <a:rPr lang="en-US" sz="4500" dirty="0"/>
              <a:t>Na</a:t>
            </a:r>
            <a:r>
              <a:rPr lang="uk-UA" sz="4500" baseline="30000" dirty="0"/>
              <a:t>2+</a:t>
            </a:r>
            <a:r>
              <a:rPr lang="uk-UA" sz="4500" dirty="0"/>
              <a:t>-каналів </a:t>
            </a:r>
            <a:r>
              <a:rPr lang="uk-UA" sz="4500" dirty="0" err="1"/>
              <a:t>кардіоміоцитів</a:t>
            </a:r>
            <a:r>
              <a:rPr lang="uk-UA" sz="4500" dirty="0"/>
              <a:t>, які відповідають за збудження міокарду)</a:t>
            </a:r>
            <a:endParaRPr lang="ru-RU" sz="4500" dirty="0"/>
          </a:p>
          <a:p>
            <a:pPr algn="ctr"/>
            <a:r>
              <a:rPr lang="uk-UA" sz="4500" i="1" dirty="0" err="1"/>
              <a:t>Пропафенон</a:t>
            </a:r>
            <a:r>
              <a:rPr lang="uk-UA" sz="4500" i="1" dirty="0"/>
              <a:t> 300-600 мг/</a:t>
            </a:r>
            <a:r>
              <a:rPr lang="uk-UA" sz="4500" i="1" dirty="0" err="1"/>
              <a:t>доб</a:t>
            </a:r>
            <a:endParaRPr lang="ru-RU" sz="4500" dirty="0"/>
          </a:p>
          <a:p>
            <a:pPr algn="ctr"/>
            <a:r>
              <a:rPr lang="uk-UA" sz="4500" i="1" dirty="0" err="1"/>
              <a:t>Етацизин</a:t>
            </a:r>
            <a:r>
              <a:rPr lang="uk-UA" sz="4500" i="1" dirty="0"/>
              <a:t> 100-200 мг/</a:t>
            </a:r>
            <a:r>
              <a:rPr lang="uk-UA" sz="4500" i="1" dirty="0" err="1"/>
              <a:t>доб</a:t>
            </a:r>
            <a:endParaRPr lang="ru-RU" sz="4500" dirty="0"/>
          </a:p>
          <a:p>
            <a:pPr algn="ctr"/>
            <a:r>
              <a:rPr lang="uk-UA" sz="4500" i="1" dirty="0" err="1"/>
              <a:t>Флекаінід</a:t>
            </a:r>
            <a:r>
              <a:rPr lang="uk-UA" sz="4500" i="1" dirty="0"/>
              <a:t> 100-200 мг/</a:t>
            </a:r>
            <a:r>
              <a:rPr lang="uk-UA" sz="4500" i="1" dirty="0" err="1"/>
              <a:t>доб</a:t>
            </a:r>
            <a:endParaRPr lang="uk-UA" sz="4500" i="1" dirty="0"/>
          </a:p>
          <a:p>
            <a:pPr algn="ctr"/>
            <a:endParaRPr lang="ru-RU" sz="4500" dirty="0"/>
          </a:p>
          <a:p>
            <a:pPr algn="ctr">
              <a:buNone/>
            </a:pPr>
            <a:r>
              <a:rPr lang="uk-UA" sz="4500" dirty="0"/>
              <a:t>Досить ефективною є </a:t>
            </a:r>
            <a:r>
              <a:rPr lang="uk-UA" sz="4500" b="1" dirty="0"/>
              <a:t>комбінація бета-блокатора (</a:t>
            </a:r>
            <a:r>
              <a:rPr lang="uk-UA" sz="4500" b="1" dirty="0" err="1"/>
              <a:t>верапамілу</a:t>
            </a:r>
            <a:r>
              <a:rPr lang="uk-UA" sz="4500" b="1" dirty="0"/>
              <a:t>) + препарати 1С класу</a:t>
            </a:r>
            <a:r>
              <a:rPr lang="uk-UA" sz="4500" dirty="0"/>
              <a:t>. </a:t>
            </a:r>
            <a:endParaRPr lang="ru-RU" sz="4500" dirty="0"/>
          </a:p>
          <a:p>
            <a:pPr algn="ctr">
              <a:buNone/>
            </a:pPr>
            <a:r>
              <a:rPr lang="uk-UA" sz="4500" dirty="0"/>
              <a:t>↓</a:t>
            </a:r>
            <a:endParaRPr lang="ru-RU" sz="4500" dirty="0"/>
          </a:p>
          <a:p>
            <a:pPr algn="ctr"/>
            <a:r>
              <a:rPr lang="uk-UA" sz="4500" b="1" i="1" dirty="0" err="1"/>
              <a:t>соталол</a:t>
            </a:r>
            <a:r>
              <a:rPr lang="uk-UA" sz="4500" b="1" i="1" dirty="0"/>
              <a:t> 80-320 мг/</a:t>
            </a:r>
            <a:r>
              <a:rPr lang="uk-UA" sz="4500" b="1" i="1" dirty="0" err="1"/>
              <a:t>доб</a:t>
            </a:r>
            <a:endParaRPr lang="ru-RU" sz="4500" dirty="0"/>
          </a:p>
          <a:p>
            <a:pPr algn="ctr"/>
            <a:r>
              <a:rPr lang="uk-UA" sz="4500" b="1" i="1" dirty="0" err="1"/>
              <a:t>Аміодарон</a:t>
            </a:r>
            <a:endParaRPr lang="ru-RU" sz="4500" dirty="0"/>
          </a:p>
          <a:p>
            <a:pPr algn="ctr">
              <a:buNone/>
            </a:pPr>
            <a:r>
              <a:rPr lang="uk-UA" sz="4500" dirty="0"/>
              <a:t>↓</a:t>
            </a:r>
            <a:endParaRPr lang="ru-RU" sz="4500" dirty="0"/>
          </a:p>
          <a:p>
            <a:pPr algn="ctr">
              <a:buNone/>
            </a:pPr>
            <a:r>
              <a:rPr lang="uk-UA" sz="4500" b="1" dirty="0"/>
              <a:t>Препарати </a:t>
            </a:r>
            <a:r>
              <a:rPr lang="uk-UA" sz="4500" b="1" i="1" dirty="0"/>
              <a:t>1А класу</a:t>
            </a:r>
            <a:r>
              <a:rPr lang="uk-UA" sz="4500" dirty="0"/>
              <a:t> (пролонговані форми </a:t>
            </a:r>
            <a:r>
              <a:rPr lang="uk-UA" sz="4500" dirty="0" err="1"/>
              <a:t>хінидину</a:t>
            </a:r>
            <a:r>
              <a:rPr lang="uk-UA" sz="4500" dirty="0"/>
              <a:t> - </a:t>
            </a:r>
            <a:r>
              <a:rPr lang="uk-UA" sz="4500" dirty="0" err="1"/>
              <a:t>хінидин</a:t>
            </a:r>
            <a:r>
              <a:rPr lang="uk-UA" sz="4500" dirty="0"/>
              <a:t> </a:t>
            </a:r>
            <a:r>
              <a:rPr lang="uk-UA" sz="4500" dirty="0" err="1"/>
              <a:t>дурулес</a:t>
            </a:r>
            <a:r>
              <a:rPr lang="uk-UA" sz="4500" dirty="0"/>
              <a:t> або </a:t>
            </a:r>
            <a:r>
              <a:rPr lang="uk-UA" sz="4500" dirty="0" err="1"/>
              <a:t>дізопірамід</a:t>
            </a:r>
            <a:r>
              <a:rPr lang="uk-UA" sz="4500" dirty="0"/>
              <a:t>)</a:t>
            </a:r>
            <a:endParaRPr lang="ru-RU" sz="4500" dirty="0"/>
          </a:p>
          <a:p>
            <a:pPr algn="ctr">
              <a:buNone/>
            </a:pPr>
            <a:r>
              <a:rPr lang="uk-UA" sz="4500" dirty="0"/>
              <a:t>У силу вираженого </a:t>
            </a:r>
            <a:r>
              <a:rPr lang="uk-UA" sz="4500" i="1" dirty="0" err="1"/>
              <a:t>холінолітичного</a:t>
            </a:r>
            <a:r>
              <a:rPr lang="uk-UA" sz="4500" i="1" dirty="0"/>
              <a:t> ефекту</a:t>
            </a:r>
            <a:r>
              <a:rPr lang="uk-UA" sz="4500" dirty="0"/>
              <a:t> препарати 1А класу мають на сьогодні чіткі покази – </a:t>
            </a:r>
            <a:r>
              <a:rPr lang="uk-UA" sz="4500" i="1" dirty="0" err="1"/>
              <a:t>вагусні</a:t>
            </a:r>
            <a:r>
              <a:rPr lang="uk-UA" sz="4500" i="1" dirty="0"/>
              <a:t> форми екстрасистолії! Це ті варіанти екстрасистолії, які виникають на тлі фонової брадикардії, під час  сну або відпочинку, після прийому їжі.</a:t>
            </a:r>
          </a:p>
          <a:p>
            <a:pPr algn="ctr"/>
            <a:endParaRPr lang="ru-RU" sz="4500" dirty="0"/>
          </a:p>
          <a:p>
            <a:pPr algn="ctr">
              <a:buNone/>
            </a:pPr>
            <a:r>
              <a:rPr lang="uk-UA" sz="4500" dirty="0"/>
              <a:t>При розвитку тахікардії на тлі застосування препаратів 1А класу необхідна комбінація їх із </a:t>
            </a:r>
            <a:r>
              <a:rPr lang="uk-UA" sz="4500" dirty="0" err="1"/>
              <a:t>бета-адреноблокаторами</a:t>
            </a:r>
            <a:r>
              <a:rPr lang="uk-UA" sz="4500" dirty="0"/>
              <a:t>.</a:t>
            </a:r>
            <a:endParaRPr lang="ru-RU" sz="4500" dirty="0"/>
          </a:p>
          <a:p>
            <a:pPr algn="ctr"/>
            <a:r>
              <a:rPr lang="uk-UA" sz="4500" dirty="0"/>
              <a:t> </a:t>
            </a:r>
            <a:endParaRPr lang="ru-RU" sz="45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>
                <a:solidFill>
                  <a:schemeClr val="accent2"/>
                </a:solidFill>
                <a:sym typeface="Symbol"/>
              </a:rPr>
              <a:t></a:t>
            </a:r>
            <a:r>
              <a:rPr lang="uk-UA" b="1" dirty="0">
                <a:solidFill>
                  <a:schemeClr val="accent2"/>
                </a:solidFill>
              </a:rPr>
              <a:t> </a:t>
            </a:r>
            <a:r>
              <a:rPr lang="uk-UA" b="1" i="1" u="sng" dirty="0">
                <a:solidFill>
                  <a:schemeClr val="accent2"/>
                </a:solidFill>
              </a:rPr>
              <a:t>Клінічна ситуація №2:</a:t>
            </a:r>
            <a:r>
              <a:rPr lang="uk-UA" b="1" dirty="0">
                <a:solidFill>
                  <a:schemeClr val="accent2"/>
                </a:solidFill>
              </a:rPr>
              <a:t> наявність </a:t>
            </a:r>
            <a:r>
              <a:rPr lang="uk-UA" b="1" i="1" dirty="0">
                <a:solidFill>
                  <a:schemeClr val="accent2"/>
                </a:solidFill>
              </a:rPr>
              <a:t>тяжкого структурного ураження міокарда, систолічної </a:t>
            </a:r>
            <a:r>
              <a:rPr lang="uk-UA" b="1" i="1" dirty="0" err="1">
                <a:solidFill>
                  <a:schemeClr val="accent2"/>
                </a:solidFill>
              </a:rPr>
              <a:t>дисфункції</a:t>
            </a:r>
            <a:r>
              <a:rPr lang="uk-UA" b="1" i="1" dirty="0">
                <a:solidFill>
                  <a:schemeClr val="accent2"/>
                </a:solidFill>
              </a:rPr>
              <a:t> міокарда (ФВ &lt; 45%), </a:t>
            </a:r>
            <a:r>
              <a:rPr lang="uk-UA" b="1" i="1" dirty="0" err="1">
                <a:solidFill>
                  <a:schemeClr val="accent2"/>
                </a:solidFill>
              </a:rPr>
              <a:t>маніфестної</a:t>
            </a:r>
            <a:r>
              <a:rPr lang="uk-UA" b="1" i="1" dirty="0">
                <a:solidFill>
                  <a:schemeClr val="accent2"/>
                </a:solidFill>
              </a:rPr>
              <a:t> СН.</a:t>
            </a:r>
          </a:p>
          <a:p>
            <a:endParaRPr lang="ru-RU" b="1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uk-UA" dirty="0"/>
              <a:t>Вибір обмежений в силу великої вірогідності розвитку </a:t>
            </a:r>
            <a:r>
              <a:rPr lang="uk-UA" dirty="0" err="1"/>
              <a:t>аритмогенного</a:t>
            </a:r>
            <a:r>
              <a:rPr lang="uk-UA" dirty="0"/>
              <a:t> ефекту та фатальних аритмій на тлі застосування більшості препаратів (особливо це стосується препаратів 1 класу).</a:t>
            </a:r>
          </a:p>
          <a:p>
            <a:pPr>
              <a:buNone/>
            </a:pPr>
            <a:r>
              <a:rPr lang="uk-UA" dirty="0"/>
              <a:t> </a:t>
            </a:r>
            <a:r>
              <a:rPr lang="uk-UA" b="1" i="1" dirty="0" err="1">
                <a:solidFill>
                  <a:schemeClr val="accent2"/>
                </a:solidFill>
              </a:rPr>
              <a:t>Обовязкове</a:t>
            </a:r>
            <a:r>
              <a:rPr lang="uk-UA" b="1" i="1" dirty="0">
                <a:solidFill>
                  <a:schemeClr val="accent2"/>
                </a:solidFill>
              </a:rPr>
              <a:t> лікування основної патології з призначенням: </a:t>
            </a:r>
            <a:r>
              <a:rPr lang="uk-UA" b="1" i="1" dirty="0" err="1">
                <a:solidFill>
                  <a:schemeClr val="accent2"/>
                </a:solidFill>
              </a:rPr>
              <a:t>іАПФ</a:t>
            </a:r>
            <a:r>
              <a:rPr lang="uk-UA" b="1" i="1" dirty="0">
                <a:solidFill>
                  <a:schemeClr val="accent2"/>
                </a:solidFill>
              </a:rPr>
              <a:t>, антагоністів альдостерону, </a:t>
            </a:r>
            <a:r>
              <a:rPr lang="uk-UA" b="1" i="1" dirty="0" err="1">
                <a:solidFill>
                  <a:schemeClr val="accent2"/>
                </a:solidFill>
              </a:rPr>
              <a:t>статинів</a:t>
            </a:r>
            <a:r>
              <a:rPr lang="uk-UA" b="1" i="1" dirty="0">
                <a:solidFill>
                  <a:schemeClr val="accent2"/>
                </a:solidFill>
              </a:rPr>
              <a:t> тощо (останні підвищують прогноз у даних категорій хворих!)</a:t>
            </a:r>
            <a:endParaRPr lang="ru-RU" dirty="0">
              <a:solidFill>
                <a:schemeClr val="accent2"/>
              </a:solidFill>
            </a:endParaRPr>
          </a:p>
          <a:p>
            <a:pPr marL="514350" indent="-514350">
              <a:buFont typeface="Wingdings" pitchFamily="2" charset="2"/>
              <a:buChar char="v"/>
            </a:pPr>
            <a:r>
              <a:rPr lang="uk-UA" i="1" dirty="0"/>
              <a:t>Бета-блокатори</a:t>
            </a:r>
            <a:endParaRPr lang="ru-RU" dirty="0"/>
          </a:p>
          <a:p>
            <a:pPr marL="514350" indent="-514350">
              <a:buFont typeface="Wingdings" pitchFamily="2" charset="2"/>
              <a:buChar char="v"/>
            </a:pPr>
            <a:r>
              <a:rPr lang="uk-UA" i="1" dirty="0" err="1"/>
              <a:t>Аміодарон</a:t>
            </a:r>
            <a:endParaRPr lang="ru-RU" dirty="0"/>
          </a:p>
          <a:p>
            <a:pPr marL="514350" indent="-514350">
              <a:buFont typeface="Wingdings" pitchFamily="2" charset="2"/>
              <a:buChar char="v"/>
            </a:pPr>
            <a:r>
              <a:rPr lang="uk-UA" i="1" dirty="0" err="1"/>
              <a:t>Соталол</a:t>
            </a:r>
            <a:endParaRPr lang="ru-RU" dirty="0"/>
          </a:p>
          <a:p>
            <a:pPr marL="514350" indent="-514350">
              <a:buFont typeface="Wingdings" pitchFamily="2" charset="2"/>
              <a:buChar char="v"/>
            </a:pPr>
            <a:r>
              <a:rPr lang="uk-UA" i="1" dirty="0"/>
              <a:t>Можлива комбінація </a:t>
            </a:r>
            <a:r>
              <a:rPr lang="uk-UA" i="1" dirty="0" err="1"/>
              <a:t>аміодарону</a:t>
            </a:r>
            <a:r>
              <a:rPr lang="uk-UA" i="1" dirty="0"/>
              <a:t> з бета-блокаторами</a:t>
            </a:r>
            <a:endParaRPr lang="ru-RU" dirty="0"/>
          </a:p>
          <a:p>
            <a:pPr marL="514350" indent="-514350">
              <a:buFont typeface="Wingdings" pitchFamily="2" charset="2"/>
              <a:buChar char="v"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dirty="0"/>
              <a:t> </a:t>
            </a:r>
            <a:r>
              <a:rPr lang="uk-UA" sz="3800" b="1" dirty="0">
                <a:solidFill>
                  <a:schemeClr val="accent2"/>
                </a:solidFill>
              </a:rPr>
              <a:t>Усунення </a:t>
            </a:r>
            <a:r>
              <a:rPr lang="uk-UA" sz="3800" b="1" i="1" dirty="0" err="1">
                <a:solidFill>
                  <a:schemeClr val="accent2"/>
                </a:solidFill>
              </a:rPr>
              <a:t>екстрасистолічного</a:t>
            </a:r>
            <a:r>
              <a:rPr lang="uk-UA" sz="3800" b="1" i="1" dirty="0">
                <a:solidFill>
                  <a:schemeClr val="accent2"/>
                </a:solidFill>
              </a:rPr>
              <a:t> кризу</a:t>
            </a:r>
            <a:r>
              <a:rPr lang="uk-UA" sz="3800" b="1" dirty="0">
                <a:solidFill>
                  <a:schemeClr val="accent2"/>
                </a:solidFill>
              </a:rPr>
              <a:t> (епізоду екстрасистолії)</a:t>
            </a:r>
          </a:p>
          <a:p>
            <a:pPr>
              <a:buNone/>
            </a:pPr>
            <a:endParaRPr lang="ru-RU" b="1" dirty="0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uk-UA" dirty="0" err="1"/>
              <a:t>Пропранолол</a:t>
            </a:r>
            <a:r>
              <a:rPr lang="uk-UA" dirty="0"/>
              <a:t> 40-80 мг/одноразово у поєднанні з седативними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uk-UA" dirty="0" err="1"/>
              <a:t>Пропафенон</a:t>
            </a:r>
            <a:r>
              <a:rPr lang="uk-UA" dirty="0"/>
              <a:t> 150-600 мг/одноразово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uk-UA" dirty="0" err="1"/>
              <a:t>Етацизин</a:t>
            </a:r>
            <a:r>
              <a:rPr lang="uk-UA" dirty="0"/>
              <a:t> 50-75 мг/одноразово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uk-UA" dirty="0" err="1"/>
              <a:t>Флекаінід</a:t>
            </a:r>
            <a:r>
              <a:rPr lang="uk-UA" dirty="0"/>
              <a:t> 50-100 мг/одноразово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uk-UA" dirty="0" err="1"/>
              <a:t>Аміодарон</a:t>
            </a:r>
            <a:r>
              <a:rPr lang="uk-UA" dirty="0"/>
              <a:t> 400 мг/одноразово потім по 200 мг кожну 1-2 години до усунення екстрасистолії або добової дози 1 г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uk-UA" dirty="0" err="1"/>
              <a:t>Соталол</a:t>
            </a:r>
            <a:r>
              <a:rPr lang="uk-UA" dirty="0"/>
              <a:t> 80-160 мг/одноразово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uk-UA" dirty="0"/>
              <a:t> </a:t>
            </a:r>
            <a:endParaRPr lang="ru-RU" dirty="0"/>
          </a:p>
          <a:p>
            <a:pPr>
              <a:buNone/>
            </a:pPr>
            <a:r>
              <a:rPr lang="uk-UA" sz="4100" b="1" i="1" dirty="0">
                <a:solidFill>
                  <a:schemeClr val="accent2"/>
                </a:solidFill>
              </a:rPr>
              <a:t>У разі гострого коронарного синдрому:</a:t>
            </a:r>
            <a:endParaRPr lang="ru-RU" sz="4100" b="1" dirty="0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uk-UA" dirty="0" err="1"/>
              <a:t>Беталок</a:t>
            </a:r>
            <a:r>
              <a:rPr lang="uk-UA" dirty="0"/>
              <a:t> або </a:t>
            </a:r>
            <a:r>
              <a:rPr lang="uk-UA" dirty="0" err="1"/>
              <a:t>пропранолол</a:t>
            </a:r>
            <a:r>
              <a:rPr lang="uk-UA" dirty="0"/>
              <a:t> в/</a:t>
            </a:r>
            <a:r>
              <a:rPr lang="uk-UA" dirty="0" err="1"/>
              <a:t>в</a:t>
            </a:r>
            <a:r>
              <a:rPr lang="uk-UA" dirty="0"/>
              <a:t> </a:t>
            </a:r>
            <a:r>
              <a:rPr lang="uk-UA" dirty="0" err="1"/>
              <a:t>крапельно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uk-UA" dirty="0" err="1"/>
              <a:t>Аміодарон</a:t>
            </a:r>
            <a:r>
              <a:rPr lang="uk-UA" dirty="0"/>
              <a:t> в/</a:t>
            </a:r>
            <a:r>
              <a:rPr lang="uk-UA" dirty="0" err="1"/>
              <a:t>в</a:t>
            </a:r>
            <a:r>
              <a:rPr lang="uk-UA" dirty="0"/>
              <a:t> </a:t>
            </a:r>
            <a:r>
              <a:rPr lang="uk-UA" dirty="0" err="1"/>
              <a:t>крапельно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uk-UA" dirty="0" err="1"/>
              <a:t>Лідокаін</a:t>
            </a:r>
            <a:r>
              <a:rPr lang="uk-UA" dirty="0"/>
              <a:t> в/</a:t>
            </a:r>
            <a:r>
              <a:rPr lang="uk-UA" dirty="0" err="1"/>
              <a:t>в</a:t>
            </a:r>
            <a:r>
              <a:rPr lang="uk-UA" dirty="0"/>
              <a:t> з послідуючим в/м введенням</a:t>
            </a:r>
            <a:endParaRPr lang="ru-RU" dirty="0"/>
          </a:p>
          <a:p>
            <a:pPr>
              <a:buFont typeface="Wingdings" pitchFamily="2" charset="2"/>
              <a:buChar char="v"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786842" cy="6857999"/>
          </a:xfrm>
        </p:spPr>
        <p:txBody>
          <a:bodyPr>
            <a:normAutofit/>
          </a:bodyPr>
          <a:lstStyle/>
          <a:p>
            <a:r>
              <a:rPr lang="uk-UA" sz="2800" b="1" i="1" u="sng" dirty="0">
                <a:solidFill>
                  <a:schemeClr val="accent2"/>
                </a:solidFill>
              </a:rPr>
              <a:t>Фібриляція передсердь (</a:t>
            </a:r>
            <a:r>
              <a:rPr lang="ru-RU" sz="2800" b="1" i="1" u="sng" dirty="0">
                <a:solidFill>
                  <a:schemeClr val="accent2"/>
                </a:solidFill>
              </a:rPr>
              <a:t>ФП</a:t>
            </a:r>
            <a:r>
              <a:rPr lang="uk-UA" sz="2800" b="1" i="1" u="sng" dirty="0">
                <a:solidFill>
                  <a:schemeClr val="accent2"/>
                </a:solidFill>
              </a:rPr>
              <a:t>)</a:t>
            </a:r>
            <a:r>
              <a:rPr lang="ru-RU" sz="2800" dirty="0"/>
              <a:t> -</a:t>
            </a:r>
            <a:r>
              <a:rPr lang="ru-RU" sz="2800" dirty="0" err="1"/>
              <a:t>хаотичне</a:t>
            </a:r>
            <a:r>
              <a:rPr lang="ru-RU" sz="2800" dirty="0"/>
              <a:t> </a:t>
            </a:r>
            <a:r>
              <a:rPr lang="ru-RU" sz="2800" dirty="0" err="1"/>
              <a:t>некоординоване</a:t>
            </a:r>
            <a:r>
              <a:rPr lang="ru-RU" sz="2800" dirty="0"/>
              <a:t> </a:t>
            </a:r>
            <a:r>
              <a:rPr lang="ru-RU" sz="2800" dirty="0" err="1"/>
              <a:t>збудження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скорочення</a:t>
            </a:r>
            <a:r>
              <a:rPr lang="ru-RU" sz="2800" dirty="0"/>
              <a:t> </a:t>
            </a:r>
            <a:r>
              <a:rPr lang="ru-RU" sz="2800" dirty="0" err="1"/>
              <a:t>м’язових</a:t>
            </a:r>
            <a:r>
              <a:rPr lang="ru-RU" sz="2800" dirty="0"/>
              <a:t> волокон </a:t>
            </a:r>
            <a:r>
              <a:rPr lang="ru-RU" sz="2800" dirty="0" err="1"/>
              <a:t>передсердь</a:t>
            </a:r>
            <a:r>
              <a:rPr lang="ru-RU" sz="2800" dirty="0"/>
              <a:t> (</a:t>
            </a:r>
            <a:r>
              <a:rPr lang="ru-RU" sz="2800" dirty="0" err="1"/>
              <a:t>від</a:t>
            </a:r>
            <a:r>
              <a:rPr lang="ru-RU" sz="2800" dirty="0"/>
              <a:t> 350 до 600 за 1 </a:t>
            </a:r>
            <a:r>
              <a:rPr lang="ru-RU" sz="2800" dirty="0" err="1"/>
              <a:t>хв</a:t>
            </a:r>
            <a:r>
              <a:rPr lang="ru-RU" sz="2800" dirty="0"/>
              <a:t>)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хаотичним</a:t>
            </a:r>
            <a:r>
              <a:rPr lang="ru-RU" sz="2800" dirty="0"/>
              <a:t> </a:t>
            </a:r>
            <a:r>
              <a:rPr lang="ru-RU" sz="2800" dirty="0" err="1"/>
              <a:t>нерегулярним</a:t>
            </a:r>
            <a:r>
              <a:rPr lang="ru-RU" sz="2800" dirty="0"/>
              <a:t> </a:t>
            </a:r>
            <a:r>
              <a:rPr lang="ru-RU" sz="2800" dirty="0" err="1"/>
              <a:t>скороченням</a:t>
            </a:r>
            <a:r>
              <a:rPr lang="ru-RU" sz="2800" dirty="0"/>
              <a:t> </a:t>
            </a:r>
            <a:r>
              <a:rPr lang="ru-RU" sz="2800" dirty="0" err="1"/>
              <a:t>шлуночків</a:t>
            </a:r>
            <a:r>
              <a:rPr lang="ru-RU" sz="2800" dirty="0"/>
              <a:t>.</a:t>
            </a:r>
          </a:p>
          <a:p>
            <a:endParaRPr lang="uk-UA" dirty="0"/>
          </a:p>
          <a:p>
            <a:endParaRPr lang="ru-RU" dirty="0"/>
          </a:p>
          <a:p>
            <a:endParaRPr lang="uk-UA" b="1" i="1" u="sng" dirty="0">
              <a:solidFill>
                <a:schemeClr val="accent2"/>
              </a:solidFill>
            </a:endParaRPr>
          </a:p>
          <a:p>
            <a:endParaRPr lang="uk-UA" b="1" i="1" u="sng" dirty="0">
              <a:solidFill>
                <a:schemeClr val="accent2"/>
              </a:solidFill>
            </a:endParaRPr>
          </a:p>
          <a:p>
            <a:endParaRPr lang="ru-RU" b="1" i="1" u="sng" dirty="0">
              <a:solidFill>
                <a:schemeClr val="accent2"/>
              </a:solidFill>
            </a:endParaRPr>
          </a:p>
          <a:p>
            <a:r>
              <a:rPr lang="ru-RU" sz="2800" b="1" i="1" u="sng" dirty="0" err="1">
                <a:solidFill>
                  <a:schemeClr val="accent2"/>
                </a:solidFill>
              </a:rPr>
              <a:t>Тріпотіння</a:t>
            </a:r>
            <a:r>
              <a:rPr lang="ru-RU" sz="2800" b="1" i="1" u="sng" dirty="0">
                <a:solidFill>
                  <a:schemeClr val="accent2"/>
                </a:solidFill>
              </a:rPr>
              <a:t> </a:t>
            </a:r>
            <a:r>
              <a:rPr lang="uk-UA" sz="2800" b="1" i="1" u="sng" dirty="0">
                <a:solidFill>
                  <a:schemeClr val="accent2"/>
                </a:solidFill>
              </a:rPr>
              <a:t>передсердь</a:t>
            </a:r>
            <a:r>
              <a:rPr lang="ru-RU" sz="2800" u="sng" dirty="0">
                <a:solidFill>
                  <a:schemeClr val="accent2"/>
                </a:solidFill>
              </a:rPr>
              <a:t> </a:t>
            </a:r>
            <a:r>
              <a:rPr lang="ru-RU" sz="2800" dirty="0"/>
              <a:t>– </a:t>
            </a:r>
            <a:r>
              <a:rPr lang="ru-RU" sz="2800" dirty="0" err="1"/>
              <a:t>координоване</a:t>
            </a:r>
            <a:r>
              <a:rPr lang="ru-RU" sz="2800" dirty="0"/>
              <a:t> </a:t>
            </a:r>
            <a:r>
              <a:rPr lang="ru-RU" sz="2800" dirty="0" err="1"/>
              <a:t>збудження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скорочення</a:t>
            </a:r>
            <a:r>
              <a:rPr lang="ru-RU" sz="2800" dirty="0"/>
              <a:t> </a:t>
            </a:r>
            <a:r>
              <a:rPr lang="ru-RU" sz="2800" dirty="0" err="1"/>
              <a:t>окремих</a:t>
            </a:r>
            <a:r>
              <a:rPr lang="ru-RU" sz="2800" dirty="0"/>
              <a:t> </a:t>
            </a:r>
            <a:r>
              <a:rPr lang="ru-RU" sz="2800" dirty="0" err="1"/>
              <a:t>ділянок</a:t>
            </a:r>
            <a:r>
              <a:rPr lang="ru-RU" sz="2800" dirty="0"/>
              <a:t> </a:t>
            </a:r>
            <a:r>
              <a:rPr lang="ru-RU" sz="2800" dirty="0" err="1"/>
              <a:t>передсердь</a:t>
            </a:r>
            <a:r>
              <a:rPr lang="ru-RU" sz="2800" dirty="0"/>
              <a:t> </a:t>
            </a:r>
            <a:r>
              <a:rPr lang="ru-RU" sz="2800" dirty="0" err="1"/>
              <a:t>з</a:t>
            </a:r>
            <a:r>
              <a:rPr lang="ru-RU" sz="2800" dirty="0"/>
              <a:t> частотою </a:t>
            </a:r>
            <a:r>
              <a:rPr lang="ru-RU" sz="2800" dirty="0" err="1"/>
              <a:t>від</a:t>
            </a:r>
            <a:r>
              <a:rPr lang="ru-RU" sz="2800" dirty="0"/>
              <a:t> 240 до 350 за 1 </a:t>
            </a:r>
            <a:r>
              <a:rPr lang="ru-RU" sz="2800" dirty="0" err="1"/>
              <a:t>хв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регулярним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нерегулярним</a:t>
            </a:r>
            <a:r>
              <a:rPr lang="ru-RU" sz="2800" dirty="0"/>
              <a:t> </a:t>
            </a:r>
            <a:r>
              <a:rPr lang="ru-RU" sz="2800" dirty="0" err="1"/>
              <a:t>скороченням</a:t>
            </a:r>
            <a:r>
              <a:rPr lang="ru-RU" sz="2800" dirty="0"/>
              <a:t> </a:t>
            </a:r>
            <a:r>
              <a:rPr lang="ru-RU" sz="2800" dirty="0" err="1"/>
              <a:t>шлуночків</a:t>
            </a:r>
            <a:r>
              <a:rPr lang="ru-RU" sz="2800" dirty="0"/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686800" cy="1071546"/>
          </a:xfrm>
        </p:spPr>
        <p:txBody>
          <a:bodyPr>
            <a:normAutofit fontScale="90000"/>
          </a:bodyPr>
          <a:lstStyle/>
          <a:p>
            <a:r>
              <a:rPr lang="ru-RU" b="1" i="1" dirty="0" err="1">
                <a:solidFill>
                  <a:schemeClr val="accent2"/>
                </a:solidFill>
              </a:rPr>
              <a:t>Стратегія</a:t>
            </a:r>
            <a:r>
              <a:rPr lang="ru-RU" b="1" i="1" dirty="0">
                <a:solidFill>
                  <a:schemeClr val="accent2"/>
                </a:solidFill>
              </a:rPr>
              <a:t> </a:t>
            </a:r>
            <a:r>
              <a:rPr lang="ru-RU" b="1" i="1" dirty="0" err="1">
                <a:solidFill>
                  <a:schemeClr val="accent2"/>
                </a:solidFill>
              </a:rPr>
              <a:t>відновлення</a:t>
            </a:r>
            <a:r>
              <a:rPr lang="ru-RU" b="1" i="1" dirty="0">
                <a:solidFill>
                  <a:schemeClr val="accent2"/>
                </a:solidFill>
              </a:rPr>
              <a:t> </a:t>
            </a:r>
            <a:r>
              <a:rPr lang="ru-RU" b="1" i="1" dirty="0" err="1">
                <a:solidFill>
                  <a:schemeClr val="accent2"/>
                </a:solidFill>
              </a:rPr>
              <a:t>синусового</a:t>
            </a:r>
            <a:r>
              <a:rPr lang="ru-RU" b="1" i="1" dirty="0">
                <a:solidFill>
                  <a:schemeClr val="accent2"/>
                </a:solidFill>
              </a:rPr>
              <a:t> ритму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86808" cy="500066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/>
              <a:t>У кожному </a:t>
            </a:r>
            <a:r>
              <a:rPr lang="ru-RU" dirty="0" err="1"/>
              <a:t>крнкретному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доцільності</a:t>
            </a:r>
            <a:r>
              <a:rPr lang="ru-RU" dirty="0"/>
              <a:t>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синусового</a:t>
            </a:r>
            <a:r>
              <a:rPr lang="ru-RU" dirty="0"/>
              <a:t> ритму </a:t>
            </a:r>
            <a:r>
              <a:rPr lang="ru-RU" dirty="0" err="1"/>
              <a:t>вирішується</a:t>
            </a:r>
            <a:r>
              <a:rPr lang="ru-RU" dirty="0"/>
              <a:t> </a:t>
            </a:r>
            <a:r>
              <a:rPr lang="ru-RU" dirty="0" err="1"/>
              <a:t>індивідуально</a:t>
            </a:r>
            <a:r>
              <a:rPr lang="ru-RU" dirty="0"/>
              <a:t>! </a:t>
            </a:r>
          </a:p>
          <a:p>
            <a:pPr>
              <a:buNone/>
            </a:pPr>
            <a:endParaRPr lang="ru-RU" dirty="0"/>
          </a:p>
          <a:p>
            <a:r>
              <a:rPr lang="ru-RU" b="1" u="sng" dirty="0" err="1">
                <a:solidFill>
                  <a:schemeClr val="accent2"/>
                </a:solidFill>
              </a:rPr>
              <a:t>Мотивація</a:t>
            </a:r>
            <a:r>
              <a:rPr lang="ru-RU" b="1" u="sng" dirty="0">
                <a:solidFill>
                  <a:schemeClr val="accent2"/>
                </a:solidFill>
              </a:rPr>
              <a:t> “</a:t>
            </a:r>
            <a:r>
              <a:rPr lang="ru-RU" b="1" u="sng" dirty="0" err="1">
                <a:solidFill>
                  <a:schemeClr val="accent2"/>
                </a:solidFill>
              </a:rPr>
              <a:t>боротьби</a:t>
            </a:r>
            <a:r>
              <a:rPr lang="ru-RU" b="1" u="sng" dirty="0">
                <a:solidFill>
                  <a:schemeClr val="accent2"/>
                </a:solidFill>
              </a:rPr>
              <a:t>” за </a:t>
            </a:r>
            <a:r>
              <a:rPr lang="ru-RU" b="1" u="sng" dirty="0" err="1">
                <a:solidFill>
                  <a:schemeClr val="accent2"/>
                </a:solidFill>
              </a:rPr>
              <a:t>синусовий</a:t>
            </a:r>
            <a:r>
              <a:rPr lang="ru-RU" b="1" u="sng" dirty="0">
                <a:solidFill>
                  <a:schemeClr val="accent2"/>
                </a:solidFill>
              </a:rPr>
              <a:t> ритм:</a:t>
            </a:r>
          </a:p>
          <a:p>
            <a:pPr>
              <a:buNone/>
            </a:pPr>
            <a:endParaRPr lang="ru-RU" dirty="0">
              <a:solidFill>
                <a:schemeClr val="accent2"/>
              </a:solidFill>
            </a:endParaRPr>
          </a:p>
          <a:p>
            <a:pPr lvl="0">
              <a:buFont typeface="Wingdings" pitchFamily="2" charset="2"/>
              <a:buChar char="v"/>
            </a:pPr>
            <a:r>
              <a:rPr lang="ru-RU" sz="2600" b="1" i="1" dirty="0" err="1"/>
              <a:t>Збереження</a:t>
            </a:r>
            <a:r>
              <a:rPr lang="ru-RU" sz="2600" b="1" i="1" dirty="0"/>
              <a:t> </a:t>
            </a:r>
            <a:r>
              <a:rPr lang="ru-RU" sz="2600" b="1" i="1" dirty="0" err="1"/>
              <a:t>ефективної</a:t>
            </a:r>
            <a:r>
              <a:rPr lang="ru-RU" sz="2600" b="1" i="1" dirty="0"/>
              <a:t> </a:t>
            </a:r>
            <a:r>
              <a:rPr lang="ru-RU" sz="2600" b="1" i="1" dirty="0" err="1"/>
              <a:t>скоротливої</a:t>
            </a:r>
            <a:r>
              <a:rPr lang="ru-RU" sz="2600" b="1" i="1" dirty="0"/>
              <a:t> </a:t>
            </a:r>
            <a:r>
              <a:rPr lang="ru-RU" sz="2600" b="1" i="1" dirty="0" err="1"/>
              <a:t>функції</a:t>
            </a:r>
            <a:r>
              <a:rPr lang="ru-RU" sz="2600" b="1" i="1" dirty="0"/>
              <a:t> </a:t>
            </a:r>
            <a:r>
              <a:rPr lang="ru-RU" sz="2600" b="1" i="1" dirty="0" err="1"/>
              <a:t>передсердь</a:t>
            </a:r>
            <a:r>
              <a:rPr lang="ru-RU" sz="2600" i="1" dirty="0"/>
              <a:t> </a:t>
            </a:r>
            <a:r>
              <a:rPr lang="ru-RU" sz="2600" dirty="0"/>
              <a:t>→ </a:t>
            </a:r>
            <a:r>
              <a:rPr lang="ru-RU" sz="2600" dirty="0" err="1"/>
              <a:t>поліпшення</a:t>
            </a:r>
            <a:r>
              <a:rPr lang="ru-RU" sz="2600" dirty="0"/>
              <a:t> </a:t>
            </a:r>
            <a:r>
              <a:rPr lang="ru-RU" sz="2600" dirty="0" err="1"/>
              <a:t>гемодинаміки</a:t>
            </a:r>
            <a:r>
              <a:rPr lang="ru-RU" sz="2600" dirty="0"/>
              <a:t> → </a:t>
            </a:r>
            <a:r>
              <a:rPr lang="ru-RU" sz="2600" dirty="0" err="1"/>
              <a:t>поліпшення</a:t>
            </a:r>
            <a:r>
              <a:rPr lang="ru-RU" sz="2600" dirty="0"/>
              <a:t> </a:t>
            </a:r>
            <a:r>
              <a:rPr lang="ru-RU" sz="2600" dirty="0" err="1"/>
              <a:t>толерантності</a:t>
            </a:r>
            <a:r>
              <a:rPr lang="ru-RU" sz="2600" dirty="0"/>
              <a:t> до </a:t>
            </a:r>
            <a:r>
              <a:rPr lang="ru-RU" sz="2600" dirty="0" err="1"/>
              <a:t>фізичного</a:t>
            </a:r>
            <a:r>
              <a:rPr lang="ru-RU" sz="2600" dirty="0"/>
              <a:t> </a:t>
            </a:r>
            <a:r>
              <a:rPr lang="ru-RU" sz="2600" dirty="0" err="1"/>
              <a:t>навантаження</a:t>
            </a:r>
            <a:r>
              <a:rPr lang="ru-RU" sz="2600" dirty="0"/>
              <a:t> → </a:t>
            </a:r>
            <a:r>
              <a:rPr lang="ru-RU" sz="2600" dirty="0" err="1"/>
              <a:t>попередження</a:t>
            </a:r>
            <a:r>
              <a:rPr lang="ru-RU" sz="2600" dirty="0"/>
              <a:t> </a:t>
            </a:r>
            <a:r>
              <a:rPr lang="ru-RU" sz="2600" dirty="0" err="1"/>
              <a:t>розвитку</a:t>
            </a:r>
            <a:r>
              <a:rPr lang="ru-RU" sz="2600" dirty="0"/>
              <a:t> </a:t>
            </a:r>
            <a:r>
              <a:rPr lang="ru-RU" sz="2600" b="1" i="1" dirty="0"/>
              <a:t>«</a:t>
            </a:r>
            <a:r>
              <a:rPr lang="ru-RU" sz="2600" b="1" i="1" dirty="0" err="1"/>
              <a:t>тахікардіопатії</a:t>
            </a:r>
            <a:r>
              <a:rPr lang="ru-RU" sz="2600" b="1" i="1" dirty="0"/>
              <a:t>»</a:t>
            </a:r>
            <a:endParaRPr lang="ru-RU" sz="2600" dirty="0"/>
          </a:p>
          <a:p>
            <a:pPr lvl="0">
              <a:buFont typeface="Wingdings" pitchFamily="2" charset="2"/>
              <a:buChar char="v"/>
            </a:pPr>
            <a:r>
              <a:rPr lang="ru-RU" sz="2600" dirty="0" err="1"/>
              <a:t>Психологічні</a:t>
            </a:r>
            <a:r>
              <a:rPr lang="ru-RU" sz="2600" dirty="0"/>
              <a:t> </a:t>
            </a:r>
            <a:r>
              <a:rPr lang="ru-RU" sz="2600" dirty="0" err="1"/>
              <a:t>переваги</a:t>
            </a:r>
            <a:r>
              <a:rPr lang="ru-RU" sz="2600" dirty="0"/>
              <a:t> </a:t>
            </a:r>
            <a:r>
              <a:rPr lang="ru-RU" sz="2600" dirty="0" err="1"/>
              <a:t>синусового</a:t>
            </a:r>
            <a:r>
              <a:rPr lang="ru-RU" sz="2600" dirty="0"/>
              <a:t> ритму </a:t>
            </a:r>
          </a:p>
          <a:p>
            <a:pPr lvl="0">
              <a:buFont typeface="Wingdings" pitchFamily="2" charset="2"/>
              <a:buChar char="v"/>
            </a:pPr>
            <a:r>
              <a:rPr lang="ru-RU" sz="2600" dirty="0" err="1"/>
              <a:t>Усунення</a:t>
            </a:r>
            <a:r>
              <a:rPr lang="ru-RU" sz="2600" dirty="0"/>
              <a:t> </a:t>
            </a:r>
            <a:r>
              <a:rPr lang="ru-RU" sz="2600" dirty="0" err="1"/>
              <a:t>симптомів</a:t>
            </a:r>
            <a:r>
              <a:rPr lang="ru-RU" sz="2600" dirty="0"/>
              <a:t>, </a:t>
            </a:r>
            <a:r>
              <a:rPr lang="ru-RU" sz="2600" dirty="0" err="1"/>
              <a:t>обумовлених</a:t>
            </a:r>
            <a:r>
              <a:rPr lang="ru-RU" sz="2600" dirty="0"/>
              <a:t> </a:t>
            </a:r>
            <a:r>
              <a:rPr lang="ru-RU" sz="2600" dirty="0" err="1"/>
              <a:t>аритмією</a:t>
            </a:r>
            <a:r>
              <a:rPr lang="ru-RU" sz="2600" dirty="0"/>
              <a:t>, </a:t>
            </a:r>
            <a:r>
              <a:rPr lang="ru-RU" sz="2600" dirty="0" err="1"/>
              <a:t>можливо</a:t>
            </a:r>
            <a:r>
              <a:rPr lang="ru-RU" sz="2600" dirty="0"/>
              <a:t>, </a:t>
            </a:r>
            <a:r>
              <a:rPr lang="ru-RU" sz="2600" dirty="0" err="1"/>
              <a:t>поліпшення</a:t>
            </a:r>
            <a:r>
              <a:rPr lang="ru-RU" sz="2600" dirty="0"/>
              <a:t> </a:t>
            </a:r>
            <a:r>
              <a:rPr lang="ru-RU" sz="2600" dirty="0" err="1"/>
              <a:t>якості</a:t>
            </a:r>
            <a:r>
              <a:rPr lang="ru-RU" sz="2600" dirty="0"/>
              <a:t> </a:t>
            </a:r>
            <a:r>
              <a:rPr lang="ru-RU" sz="2600" dirty="0" err="1"/>
              <a:t>життя</a:t>
            </a:r>
            <a:r>
              <a:rPr lang="ru-RU" sz="2600" dirty="0"/>
              <a:t> </a:t>
            </a:r>
          </a:p>
          <a:p>
            <a:pPr lvl="0">
              <a:buFont typeface="Wingdings" pitchFamily="2" charset="2"/>
              <a:buChar char="v"/>
            </a:pPr>
            <a:r>
              <a:rPr lang="ru-RU" sz="2600" dirty="0" err="1"/>
              <a:t>Зниження</a:t>
            </a:r>
            <a:r>
              <a:rPr lang="ru-RU" sz="2600" dirty="0"/>
              <a:t> </a:t>
            </a:r>
            <a:r>
              <a:rPr lang="ru-RU" sz="2600" dirty="0" err="1"/>
              <a:t>ризику</a:t>
            </a:r>
            <a:r>
              <a:rPr lang="ru-RU" sz="2600" dirty="0"/>
              <a:t> </a:t>
            </a:r>
            <a:r>
              <a:rPr lang="ru-RU" sz="2600" dirty="0" err="1"/>
              <a:t>тромбоемболій</a:t>
            </a:r>
            <a:endParaRPr lang="ru-RU" sz="2600" dirty="0"/>
          </a:p>
          <a:p>
            <a:pPr lvl="0">
              <a:buFont typeface="Wingdings" pitchFamily="2" charset="2"/>
              <a:buChar char="v"/>
            </a:pPr>
            <a:r>
              <a:rPr lang="ru-RU" sz="2600" dirty="0" err="1"/>
              <a:t>Відсутність</a:t>
            </a:r>
            <a:r>
              <a:rPr lang="ru-RU" sz="2600" dirty="0"/>
              <a:t> </a:t>
            </a:r>
            <a:r>
              <a:rPr lang="ru-RU" sz="2600" dirty="0" err="1"/>
              <a:t>прийому</a:t>
            </a:r>
            <a:r>
              <a:rPr lang="ru-RU" sz="2600" dirty="0"/>
              <a:t> </a:t>
            </a:r>
            <a:r>
              <a:rPr lang="ru-RU" sz="2600" dirty="0" err="1"/>
              <a:t>тривалої</a:t>
            </a:r>
            <a:r>
              <a:rPr lang="ru-RU" sz="2600" dirty="0"/>
              <a:t> </a:t>
            </a:r>
            <a:r>
              <a:rPr lang="ru-RU" sz="2600" dirty="0" err="1"/>
              <a:t>антикоагулянтної</a:t>
            </a:r>
            <a:r>
              <a:rPr lang="ru-RU" sz="2600" dirty="0"/>
              <a:t> </a:t>
            </a:r>
            <a:r>
              <a:rPr lang="ru-RU" sz="2600" dirty="0" err="1"/>
              <a:t>терапії</a:t>
            </a:r>
            <a:r>
              <a:rPr lang="ru-RU" sz="2600" dirty="0"/>
              <a:t> та </a:t>
            </a:r>
            <a:r>
              <a:rPr lang="ru-RU" sz="2600" dirty="0" err="1"/>
              <a:t>відсутність</a:t>
            </a:r>
            <a:r>
              <a:rPr lang="ru-RU" sz="2600" dirty="0"/>
              <a:t> </a:t>
            </a:r>
            <a:r>
              <a:rPr lang="ru-RU" sz="2600" dirty="0" err="1"/>
              <a:t>ризику</a:t>
            </a:r>
            <a:r>
              <a:rPr lang="ru-RU" sz="2600" dirty="0"/>
              <a:t> </a:t>
            </a:r>
            <a:r>
              <a:rPr lang="ru-RU" sz="2600" dirty="0" err="1"/>
              <a:t>побічних</a:t>
            </a:r>
            <a:r>
              <a:rPr lang="ru-RU" sz="2600" dirty="0"/>
              <a:t> </a:t>
            </a:r>
            <a:r>
              <a:rPr lang="ru-RU" sz="2600" dirty="0" err="1"/>
              <a:t>ефектів</a:t>
            </a:r>
            <a:r>
              <a:rPr lang="ru-RU" sz="2600" dirty="0"/>
              <a:t> </a:t>
            </a:r>
            <a:r>
              <a:rPr lang="ru-RU" sz="2600" dirty="0" err="1"/>
              <a:t>цієї</a:t>
            </a:r>
            <a:r>
              <a:rPr lang="ru-RU" sz="2600" dirty="0"/>
              <a:t> </a:t>
            </a:r>
            <a:r>
              <a:rPr lang="ru-RU" sz="2600" dirty="0" err="1"/>
              <a:t>терапії</a:t>
            </a:r>
            <a:endParaRPr lang="ru-RU" sz="2600" dirty="0"/>
          </a:p>
          <a:p>
            <a:pPr>
              <a:buFont typeface="Wingdings" pitchFamily="2" charset="2"/>
              <a:buChar char="v"/>
            </a:pPr>
            <a:endParaRPr lang="ru-RU" sz="2600" dirty="0"/>
          </a:p>
          <a:p>
            <a:pPr>
              <a:buFont typeface="Wingdings" pitchFamily="2" charset="2"/>
              <a:buChar char="v"/>
            </a:pPr>
            <a:endParaRPr lang="ru-RU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4500" b="1" i="1" u="sng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Протипокази</a:t>
            </a:r>
            <a:r>
              <a:rPr lang="ru-RU" sz="4500" b="1" i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4500" b="1" i="1" u="sng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відновлення</a:t>
            </a:r>
            <a:r>
              <a:rPr lang="ru-RU" sz="4500" b="1" i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b="1" i="1" u="sng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синусового</a:t>
            </a:r>
            <a:r>
              <a:rPr lang="ru-RU" sz="4500" b="1" i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ритму:</a:t>
            </a:r>
          </a:p>
          <a:p>
            <a:pPr algn="ctr">
              <a:buFont typeface="Wingdings" pitchFamily="2" charset="2"/>
              <a:buChar char="v"/>
            </a:pPr>
            <a:endParaRPr lang="ru-RU" sz="3400" b="1" i="1" u="sng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Font typeface="Wingdings" pitchFamily="2" charset="2"/>
              <a:buChar char="v"/>
            </a:pPr>
            <a:r>
              <a:rPr lang="ru-RU" dirty="0"/>
              <a:t>Вади </a:t>
            </a:r>
            <a:r>
              <a:rPr lang="ru-RU" dirty="0" err="1"/>
              <a:t>серця</a:t>
            </a:r>
            <a:r>
              <a:rPr lang="ru-RU" dirty="0"/>
              <a:t>, </a:t>
            </a:r>
            <a:r>
              <a:rPr lang="ru-RU" dirty="0" err="1"/>
              <a:t>котрі</a:t>
            </a:r>
            <a:r>
              <a:rPr lang="ru-RU" dirty="0"/>
              <a:t> </a:t>
            </a:r>
            <a:r>
              <a:rPr lang="ru-RU" dirty="0" err="1"/>
              <a:t>підлягають</a:t>
            </a:r>
            <a:r>
              <a:rPr lang="ru-RU" dirty="0"/>
              <a:t> оперативному </a:t>
            </a:r>
            <a:r>
              <a:rPr lang="ru-RU" dirty="0" err="1"/>
              <a:t>лікуванню</a:t>
            </a:r>
            <a:endParaRPr lang="ru-RU" dirty="0"/>
          </a:p>
          <a:p>
            <a:pPr lvl="0">
              <a:buFont typeface="Wingdings" pitchFamily="2" charset="2"/>
              <a:buChar char="v"/>
            </a:pPr>
            <a:r>
              <a:rPr lang="ru-RU" dirty="0" err="1"/>
              <a:t>Менше</a:t>
            </a:r>
            <a:r>
              <a:rPr lang="ru-RU" dirty="0"/>
              <a:t> 6 </a:t>
            </a:r>
            <a:r>
              <a:rPr lang="ru-RU" dirty="0" err="1"/>
              <a:t>місяців</a:t>
            </a:r>
            <a:r>
              <a:rPr lang="ru-RU" dirty="0"/>
              <a:t> </a:t>
            </a:r>
            <a:r>
              <a:rPr lang="ru-RU" dirty="0" err="1"/>
              <a:t>післе</a:t>
            </a:r>
            <a:r>
              <a:rPr lang="ru-RU" dirty="0"/>
              <a:t> </a:t>
            </a:r>
            <a:r>
              <a:rPr lang="ru-RU" dirty="0" err="1"/>
              <a:t>хірургічної</a:t>
            </a:r>
            <a:r>
              <a:rPr lang="ru-RU" dirty="0"/>
              <a:t> </a:t>
            </a:r>
            <a:r>
              <a:rPr lang="ru-RU" dirty="0" err="1"/>
              <a:t>корекції</a:t>
            </a:r>
            <a:r>
              <a:rPr lang="ru-RU" dirty="0"/>
              <a:t> вади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err="1"/>
              <a:t>Наявність</a:t>
            </a:r>
            <a:r>
              <a:rPr lang="ru-RU" dirty="0"/>
              <a:t> активного запального </a:t>
            </a:r>
            <a:r>
              <a:rPr lang="ru-RU" dirty="0" err="1"/>
              <a:t>процесу</a:t>
            </a:r>
            <a:endParaRPr lang="ru-RU" dirty="0"/>
          </a:p>
          <a:p>
            <a:pPr lvl="0">
              <a:buFont typeface="Wingdings" pitchFamily="2" charset="2"/>
              <a:buChar char="v"/>
            </a:pPr>
            <a:r>
              <a:rPr lang="ru-RU" dirty="0" err="1"/>
              <a:t>Гіпертнонічна</a:t>
            </a:r>
            <a:r>
              <a:rPr lang="ru-RU" dirty="0"/>
              <a:t> хвороба </a:t>
            </a:r>
            <a:r>
              <a:rPr lang="en-US" dirty="0"/>
              <a:t>III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uk-UA" dirty="0"/>
              <a:t> і перенесений інсульт із залишковими явищами</a:t>
            </a:r>
            <a:endParaRPr lang="ru-RU" dirty="0"/>
          </a:p>
          <a:p>
            <a:pPr lvl="0">
              <a:buFont typeface="Wingdings" pitchFamily="2" charset="2"/>
              <a:buChar char="v"/>
            </a:pPr>
            <a:r>
              <a:rPr lang="ru-RU" dirty="0" err="1"/>
              <a:t>Декомпенсований</a:t>
            </a:r>
            <a:r>
              <a:rPr lang="ru-RU" dirty="0"/>
              <a:t> </a:t>
            </a:r>
            <a:r>
              <a:rPr lang="ru-RU" dirty="0" err="1"/>
              <a:t>тіреотоксикоз</a:t>
            </a:r>
            <a:endParaRPr lang="ru-RU" dirty="0"/>
          </a:p>
          <a:p>
            <a:pPr lvl="0">
              <a:buFont typeface="Wingdings" pitchFamily="2" charset="2"/>
              <a:buChar char="v"/>
            </a:pPr>
            <a:r>
              <a:rPr lang="ru-RU" dirty="0" err="1"/>
              <a:t>Тромбоемболії</a:t>
            </a:r>
            <a:r>
              <a:rPr lang="ru-RU" dirty="0"/>
              <a:t> в </a:t>
            </a:r>
            <a:r>
              <a:rPr lang="ru-RU" dirty="0" err="1"/>
              <a:t>анамнезі</a:t>
            </a:r>
            <a:endParaRPr lang="ru-RU" dirty="0"/>
          </a:p>
          <a:p>
            <a:pPr lvl="0">
              <a:buFont typeface="Wingdings" pitchFamily="2" charset="2"/>
              <a:buChar char="v"/>
            </a:pPr>
            <a:r>
              <a:rPr lang="ru-RU" dirty="0"/>
              <a:t>СССВ, </a:t>
            </a:r>
            <a:r>
              <a:rPr lang="ru-RU" dirty="0" err="1"/>
              <a:t>який</a:t>
            </a:r>
            <a:r>
              <a:rPr lang="ru-RU" dirty="0"/>
              <a:t> передував </a:t>
            </a:r>
            <a:r>
              <a:rPr lang="ru-RU" dirty="0" err="1"/>
              <a:t>розвитку</a:t>
            </a:r>
            <a:r>
              <a:rPr lang="ru-RU" dirty="0"/>
              <a:t> ФП</a:t>
            </a:r>
          </a:p>
          <a:p>
            <a:pPr lvl="0">
              <a:buFont typeface="Wingdings" pitchFamily="2" charset="2"/>
              <a:buChar char="v"/>
            </a:pPr>
            <a:r>
              <a:rPr lang="ru-RU" dirty="0"/>
              <a:t>СН 2Б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вище</a:t>
            </a:r>
            <a:endParaRPr lang="ru-RU" dirty="0"/>
          </a:p>
          <a:p>
            <a:pPr lvl="0">
              <a:buFont typeface="Wingdings" pitchFamily="2" charset="2"/>
              <a:buChar char="v"/>
            </a:pPr>
            <a:r>
              <a:rPr lang="ru-RU" dirty="0" err="1"/>
              <a:t>Кардіомегалія</a:t>
            </a:r>
            <a:r>
              <a:rPr lang="ru-RU" dirty="0"/>
              <a:t> (КДР </a:t>
            </a:r>
            <a:r>
              <a:rPr lang="ru-RU" dirty="0" err="1"/>
              <a:t>більше</a:t>
            </a:r>
            <a:r>
              <a:rPr lang="ru-RU" dirty="0"/>
              <a:t> 6,8 см), 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err="1"/>
              <a:t>Атріомегалія</a:t>
            </a:r>
            <a:r>
              <a:rPr lang="ru-RU" dirty="0"/>
              <a:t> (ЛП </a:t>
            </a:r>
            <a:r>
              <a:rPr lang="ru-RU" dirty="0" err="1"/>
              <a:t>більше</a:t>
            </a:r>
            <a:r>
              <a:rPr lang="ru-RU" dirty="0"/>
              <a:t> 5 см)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err="1"/>
              <a:t>Тривалість</a:t>
            </a:r>
            <a:r>
              <a:rPr lang="ru-RU" dirty="0"/>
              <a:t> </a:t>
            </a:r>
            <a:r>
              <a:rPr lang="ru-RU" dirty="0" err="1"/>
              <a:t>аритмії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3 </a:t>
            </a:r>
            <a:r>
              <a:rPr lang="ru-RU" dirty="0" err="1"/>
              <a:t>років</a:t>
            </a:r>
            <a:endParaRPr lang="ru-RU" dirty="0"/>
          </a:p>
          <a:p>
            <a:pPr lvl="0">
              <a:buFont typeface="Wingdings" pitchFamily="2" charset="2"/>
              <a:buChar char="v"/>
            </a:pPr>
            <a:r>
              <a:rPr lang="ru-RU" dirty="0" err="1"/>
              <a:t>Вік</a:t>
            </a:r>
            <a:r>
              <a:rPr lang="ru-RU" dirty="0"/>
              <a:t> хворого </a:t>
            </a:r>
            <a:r>
              <a:rPr lang="ru-RU" dirty="0" err="1"/>
              <a:t>більше</a:t>
            </a:r>
            <a:r>
              <a:rPr lang="ru-RU" dirty="0"/>
              <a:t> 65 </a:t>
            </a:r>
            <a:r>
              <a:rPr lang="ru-RU" dirty="0" err="1"/>
              <a:t>років</a:t>
            </a:r>
            <a:r>
              <a:rPr lang="ru-RU" dirty="0"/>
              <a:t> при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вад</a:t>
            </a:r>
            <a:r>
              <a:rPr lang="ru-RU" dirty="0"/>
              <a:t> </a:t>
            </a:r>
            <a:r>
              <a:rPr lang="ru-RU" dirty="0" err="1"/>
              <a:t>сердця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75 лет при </a:t>
            </a:r>
            <a:r>
              <a:rPr lang="uk-UA" dirty="0"/>
              <a:t>відсутності вад</a:t>
            </a:r>
            <a:endParaRPr lang="ru-RU" dirty="0"/>
          </a:p>
          <a:p>
            <a:pPr lvl="0">
              <a:buFont typeface="Wingdings" pitchFamily="2" charset="2"/>
              <a:buChar char="v"/>
            </a:pPr>
            <a:r>
              <a:rPr lang="ru-RU" dirty="0" err="1"/>
              <a:t>Часті</a:t>
            </a:r>
            <a:r>
              <a:rPr lang="ru-RU" dirty="0"/>
              <a:t> напади </a:t>
            </a:r>
            <a:r>
              <a:rPr lang="ru-RU" dirty="0" err="1"/>
              <a:t>аритмії</a:t>
            </a:r>
            <a:r>
              <a:rPr lang="ru-RU" dirty="0"/>
              <a:t>, </a:t>
            </a:r>
            <a:r>
              <a:rPr lang="ru-RU" dirty="0" err="1"/>
              <a:t>котрі</a:t>
            </a:r>
            <a:r>
              <a:rPr lang="ru-RU" dirty="0"/>
              <a:t> не </a:t>
            </a:r>
            <a:r>
              <a:rPr lang="ru-RU" dirty="0" err="1"/>
              <a:t>підлягають</a:t>
            </a:r>
            <a:r>
              <a:rPr lang="ru-RU" dirty="0"/>
              <a:t> </a:t>
            </a:r>
            <a:r>
              <a:rPr lang="ru-RU" dirty="0" err="1"/>
              <a:t>ефективному</a:t>
            </a:r>
            <a:r>
              <a:rPr lang="ru-RU" dirty="0"/>
              <a:t> </a:t>
            </a:r>
            <a:r>
              <a:rPr lang="ru-RU" dirty="0" err="1"/>
              <a:t>лікуванню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частих</a:t>
            </a:r>
            <a:r>
              <a:rPr lang="ru-RU" dirty="0"/>
              <a:t> </a:t>
            </a:r>
            <a:r>
              <a:rPr lang="ru-RU" dirty="0" err="1"/>
              <a:t>госпіталізацій</a:t>
            </a:r>
            <a:r>
              <a:rPr lang="ru-RU" dirty="0"/>
              <a:t> та «</a:t>
            </a:r>
            <a:r>
              <a:rPr lang="ru-RU" dirty="0" err="1"/>
              <a:t>агресивних</a:t>
            </a:r>
            <a:r>
              <a:rPr lang="ru-RU" dirty="0"/>
              <a:t>» </a:t>
            </a:r>
            <a:r>
              <a:rPr lang="ru-RU" dirty="0" err="1"/>
              <a:t>заходів</a:t>
            </a:r>
            <a:r>
              <a:rPr lang="ru-RU" dirty="0"/>
              <a:t> для </a:t>
            </a:r>
            <a:r>
              <a:rPr lang="ru-RU" dirty="0" err="1"/>
              <a:t>усунення</a:t>
            </a:r>
            <a:r>
              <a:rPr lang="ru-RU" dirty="0"/>
              <a:t> </a:t>
            </a:r>
            <a:r>
              <a:rPr lang="ru-RU" dirty="0" err="1"/>
              <a:t>аритмії</a:t>
            </a:r>
            <a:endParaRPr lang="ru-RU" dirty="0"/>
          </a:p>
          <a:p>
            <a:pPr lvl="0">
              <a:buFont typeface="Wingdings" pitchFamily="2" charset="2"/>
              <a:buChar char="v"/>
            </a:pPr>
            <a:r>
              <a:rPr lang="ru-RU" dirty="0" err="1"/>
              <a:t>Тяжкі</a:t>
            </a:r>
            <a:r>
              <a:rPr lang="ru-RU" dirty="0"/>
              <a:t> </a:t>
            </a:r>
            <a:r>
              <a:rPr lang="ru-RU" dirty="0" err="1"/>
              <a:t>супутні</a:t>
            </a:r>
            <a:r>
              <a:rPr lang="ru-RU" dirty="0"/>
              <a:t> </a:t>
            </a:r>
            <a:r>
              <a:rPr lang="ru-RU" dirty="0" err="1"/>
              <a:t>соматичні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endParaRPr lang="ru-RU" dirty="0"/>
          </a:p>
          <a:p>
            <a:pPr lvl="0">
              <a:buFont typeface="Wingdings" pitchFamily="2" charset="2"/>
              <a:buChar char="v"/>
            </a:pPr>
            <a:r>
              <a:rPr lang="ru-RU" dirty="0" err="1"/>
              <a:t>Впевненість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хворий</a:t>
            </a:r>
            <a:r>
              <a:rPr lang="ru-RU" dirty="0"/>
              <a:t> не буде </a:t>
            </a:r>
            <a:r>
              <a:rPr lang="ru-RU" dirty="0" err="1"/>
              <a:t>виконувати</a:t>
            </a:r>
            <a:r>
              <a:rPr lang="ru-RU" dirty="0"/>
              <a:t> </a:t>
            </a:r>
            <a:r>
              <a:rPr lang="ru-RU" dirty="0" err="1"/>
              <a:t>запропонований</a:t>
            </a:r>
            <a:r>
              <a:rPr lang="ru-RU" dirty="0"/>
              <a:t> </a:t>
            </a:r>
            <a:r>
              <a:rPr lang="ru-RU" dirty="0" err="1"/>
              <a:t>комплаенс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b="1" i="1" dirty="0">
                <a:solidFill>
                  <a:schemeClr val="accent2"/>
                </a:solidFill>
                <a:latin typeface="Century Gothic" pitchFamily="34" charset="0"/>
                <a:ea typeface="Times New Roman" pitchFamily="18" charset="0"/>
              </a:rPr>
              <a:t>Сучасна стратегія введення хворих при різних </a:t>
            </a:r>
            <a:br>
              <a:rPr lang="uk-UA" b="1" i="1" dirty="0">
                <a:solidFill>
                  <a:schemeClr val="accent2"/>
                </a:solidFill>
                <a:latin typeface="Century Gothic" pitchFamily="34" charset="0"/>
                <a:ea typeface="Times New Roman" pitchFamily="18" charset="0"/>
              </a:rPr>
            </a:br>
            <a:r>
              <a:rPr lang="uk-UA" b="1" i="1" dirty="0">
                <a:solidFill>
                  <a:schemeClr val="accent2"/>
                </a:solidFill>
                <a:latin typeface="Century Gothic" pitchFamily="34" charset="0"/>
                <a:ea typeface="Times New Roman" pitchFamily="18" charset="0"/>
              </a:rPr>
              <a:t>формах ФП/ТП</a:t>
            </a:r>
            <a:endParaRPr lang="ru-RU" sz="1400" i="1" dirty="0">
              <a:solidFill>
                <a:schemeClr val="accent2"/>
              </a:solidFill>
              <a:latin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2150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467584"/>
              </p:ext>
            </p:extLst>
          </p:nvPr>
        </p:nvGraphicFramePr>
        <p:xfrm>
          <a:off x="-58853" y="404664"/>
          <a:ext cx="9202853" cy="58103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1" name="Слайд" r:id="rId3" imgW="4081162" imgH="3060110" progId="PowerPoint.Slide.12">
                  <p:embed/>
                </p:oleObj>
              </mc:Choice>
              <mc:Fallback>
                <p:oleObj name="Слайд" r:id="rId3" imgW="4081162" imgH="3060110" progId="PowerPoint.Slid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8853" y="404664"/>
                        <a:ext cx="9202853" cy="581039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625" name="Object 1"/>
          <p:cNvGraphicFramePr>
            <a:graphicFrameLocks noChangeAspect="1"/>
          </p:cNvGraphicFramePr>
          <p:nvPr/>
        </p:nvGraphicFramePr>
        <p:xfrm>
          <a:off x="0" y="428604"/>
          <a:ext cx="9144000" cy="5715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1" name="Слайд" r:id="rId3" imgW="4568900" imgH="3425883" progId="PowerPoint.Slide.12">
                  <p:embed/>
                </p:oleObj>
              </mc:Choice>
              <mc:Fallback>
                <p:oleObj name="Слайд" r:id="rId3" imgW="4568900" imgH="3425883" progId="PowerPoint.Slid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28604"/>
                        <a:ext cx="9144000" cy="57150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072494" cy="1143008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accent2"/>
                </a:solidFill>
              </a:rPr>
              <a:t>Тактика </a:t>
            </a:r>
            <a:r>
              <a:rPr lang="ru-RU" b="1" i="1" dirty="0" err="1">
                <a:solidFill>
                  <a:schemeClr val="accent2"/>
                </a:solidFill>
              </a:rPr>
              <a:t>відновлення</a:t>
            </a:r>
            <a:r>
              <a:rPr lang="ru-RU" b="1" i="1" dirty="0">
                <a:solidFill>
                  <a:schemeClr val="accent2"/>
                </a:solidFill>
              </a:rPr>
              <a:t> </a:t>
            </a:r>
            <a:r>
              <a:rPr lang="ru-RU" b="1" i="1" dirty="0" err="1">
                <a:solidFill>
                  <a:schemeClr val="accent2"/>
                </a:solidFill>
              </a:rPr>
              <a:t>синусового</a:t>
            </a:r>
            <a:r>
              <a:rPr lang="ru-RU" b="1" i="1" dirty="0">
                <a:solidFill>
                  <a:schemeClr val="accent2"/>
                </a:solidFill>
              </a:rPr>
              <a:t> ритму при ФП </a:t>
            </a:r>
            <a:r>
              <a:rPr lang="ru-RU" b="1" i="1" dirty="0" err="1">
                <a:solidFill>
                  <a:schemeClr val="accent2"/>
                </a:solidFill>
              </a:rPr>
              <a:t>і</a:t>
            </a:r>
            <a:r>
              <a:rPr lang="ru-RU" b="1" i="1" dirty="0">
                <a:solidFill>
                  <a:schemeClr val="accent2"/>
                </a:solidFill>
              </a:rPr>
              <a:t> ТП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/>
              <a:t>1 </a:t>
            </a:r>
            <a:r>
              <a:rPr lang="ru-RU" b="1" dirty="0" err="1"/>
              <a:t>ситуація</a:t>
            </a:r>
            <a:r>
              <a:rPr lang="ru-RU" dirty="0"/>
              <a:t> – </a:t>
            </a:r>
            <a:r>
              <a:rPr lang="ru-RU" dirty="0" err="1"/>
              <a:t>напад</a:t>
            </a:r>
            <a:r>
              <a:rPr lang="ru-RU" dirty="0"/>
              <a:t> </a:t>
            </a:r>
            <a:r>
              <a:rPr lang="ru-RU" dirty="0" err="1"/>
              <a:t>аритмії</a:t>
            </a:r>
            <a:r>
              <a:rPr lang="ru-RU" dirty="0"/>
              <a:t> (до 3-х </a:t>
            </a:r>
            <a:r>
              <a:rPr lang="ru-RU" dirty="0" err="1"/>
              <a:t>днів</a:t>
            </a:r>
            <a:r>
              <a:rPr lang="ru-RU" dirty="0"/>
              <a:t>)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вираженними</a:t>
            </a:r>
            <a:r>
              <a:rPr lang="ru-RU" dirty="0"/>
              <a:t> </a:t>
            </a:r>
            <a:r>
              <a:rPr lang="ru-RU" dirty="0" err="1"/>
              <a:t>порушеннями</a:t>
            </a:r>
            <a:r>
              <a:rPr lang="ru-RU" dirty="0"/>
              <a:t> </a:t>
            </a:r>
            <a:r>
              <a:rPr lang="ru-RU" dirty="0" err="1"/>
              <a:t>гемодинаміки</a:t>
            </a:r>
            <a:r>
              <a:rPr lang="ru-RU" dirty="0"/>
              <a:t> </a:t>
            </a:r>
            <a:r>
              <a:rPr lang="uk-UA" dirty="0"/>
              <a:t>(набряк легень, шок)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/>
              <a:t>загрожує</a:t>
            </a:r>
            <a:r>
              <a:rPr lang="ru-RU" dirty="0"/>
              <a:t> </a:t>
            </a:r>
            <a:r>
              <a:rPr lang="ru-RU" dirty="0" err="1"/>
              <a:t>життю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endParaRPr lang="ru-RU" dirty="0"/>
          </a:p>
          <a:p>
            <a:pPr algn="ctr">
              <a:buNone/>
            </a:pPr>
            <a:r>
              <a:rPr lang="ru-RU" b="1" dirty="0" err="1"/>
              <a:t>↓</a:t>
            </a:r>
            <a:endParaRPr lang="ru-RU" dirty="0"/>
          </a:p>
          <a:p>
            <a:pPr algn="ctr">
              <a:buNone/>
            </a:pPr>
            <a:r>
              <a:rPr lang="ru-RU" dirty="0" err="1"/>
              <a:t>Електрична</a:t>
            </a:r>
            <a:r>
              <a:rPr lang="ru-RU" dirty="0"/>
              <a:t> </a:t>
            </a:r>
            <a:r>
              <a:rPr lang="ru-RU" dirty="0" err="1"/>
              <a:t>кардіоверсія</a:t>
            </a:r>
            <a:endParaRPr lang="ru-RU" dirty="0"/>
          </a:p>
          <a:p>
            <a:pPr algn="ctr">
              <a:buNone/>
            </a:pPr>
            <a:r>
              <a:rPr lang="ru-RU" dirty="0"/>
              <a:t>При </a:t>
            </a:r>
            <a:r>
              <a:rPr lang="ru-RU" dirty="0" err="1"/>
              <a:t>неможливості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альтернатива – </a:t>
            </a:r>
            <a:r>
              <a:rPr lang="ru-RU" dirty="0" err="1"/>
              <a:t>швидке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ЧСС (</a:t>
            </a:r>
            <a:r>
              <a:rPr lang="ru-RU" dirty="0" err="1"/>
              <a:t>вибір</a:t>
            </a:r>
            <a:r>
              <a:rPr lang="ru-RU" dirty="0"/>
              <a:t> препарату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комбінації</a:t>
            </a:r>
            <a:r>
              <a:rPr lang="ru-RU" dirty="0"/>
              <a:t> проводиться </a:t>
            </a:r>
            <a:r>
              <a:rPr lang="ru-RU" dirty="0" err="1"/>
              <a:t>згідно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)</a:t>
            </a:r>
          </a:p>
          <a:p>
            <a:pPr algn="ctr">
              <a:buNone/>
            </a:pPr>
            <a:r>
              <a:rPr lang="ru-RU" dirty="0" err="1"/>
              <a:t>Болюсне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гепаріну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фраксіпарину</a:t>
            </a:r>
            <a:r>
              <a:rPr lang="ru-RU" dirty="0"/>
              <a:t>/</a:t>
            </a:r>
            <a:r>
              <a:rPr lang="ru-RU" dirty="0" err="1"/>
              <a:t>клексану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b="1" dirty="0"/>
              <a:t>2 </a:t>
            </a:r>
            <a:r>
              <a:rPr lang="ru-RU" b="1" dirty="0" err="1"/>
              <a:t>ситуація</a:t>
            </a:r>
            <a:r>
              <a:rPr lang="ru-RU" dirty="0"/>
              <a:t> – </a:t>
            </a:r>
            <a:r>
              <a:rPr lang="ru-RU" dirty="0" err="1"/>
              <a:t>напад</a:t>
            </a:r>
            <a:r>
              <a:rPr lang="ru-RU" dirty="0"/>
              <a:t> </a:t>
            </a:r>
            <a:r>
              <a:rPr lang="ru-RU" dirty="0" err="1"/>
              <a:t>аритмії</a:t>
            </a:r>
            <a:r>
              <a:rPr lang="ru-RU" dirty="0"/>
              <a:t> (до 3-х </a:t>
            </a:r>
            <a:r>
              <a:rPr lang="ru-RU" dirty="0" err="1"/>
              <a:t>днів</a:t>
            </a:r>
            <a:r>
              <a:rPr lang="ru-RU" dirty="0"/>
              <a:t>) </a:t>
            </a:r>
            <a:r>
              <a:rPr lang="ru-RU" dirty="0" err="1"/>
              <a:t>супроводжується</a:t>
            </a:r>
            <a:r>
              <a:rPr lang="ru-RU" dirty="0"/>
              <a:t> нетяжкими симптомами при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декомпенсованих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endParaRPr lang="ru-RU" dirty="0"/>
          </a:p>
          <a:p>
            <a:pPr algn="ctr"/>
            <a:r>
              <a:rPr lang="ru-RU" b="1" dirty="0" err="1"/>
              <a:t>↓</a:t>
            </a:r>
            <a:endParaRPr lang="ru-RU" dirty="0"/>
          </a:p>
          <a:p>
            <a:pPr algn="ctr"/>
            <a:r>
              <a:rPr lang="ru-RU" dirty="0" err="1"/>
              <a:t>Медикаментозна</a:t>
            </a:r>
            <a:r>
              <a:rPr lang="ru-RU" dirty="0"/>
              <a:t> та/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електрична</a:t>
            </a:r>
            <a:r>
              <a:rPr lang="ru-RU" dirty="0"/>
              <a:t> </a:t>
            </a:r>
            <a:r>
              <a:rPr lang="ru-RU" dirty="0" err="1"/>
              <a:t>кардіоверсія</a:t>
            </a:r>
            <a:endParaRPr lang="ru-RU" dirty="0"/>
          </a:p>
          <a:p>
            <a:pPr algn="ctr"/>
            <a:r>
              <a:rPr lang="ru-RU" dirty="0" err="1"/>
              <a:t>Болюсне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гепаріну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фраксіпарину</a:t>
            </a:r>
            <a:r>
              <a:rPr lang="ru-RU" dirty="0"/>
              <a:t>/</a:t>
            </a:r>
            <a:r>
              <a:rPr lang="ru-RU" dirty="0" err="1"/>
              <a:t>клексану</a:t>
            </a:r>
            <a:endParaRPr lang="ru-RU" dirty="0"/>
          </a:p>
          <a:p>
            <a:pPr algn="ctr"/>
            <a:r>
              <a:rPr lang="ru-RU" dirty="0"/>
              <a:t> </a:t>
            </a:r>
          </a:p>
          <a:p>
            <a:pPr algn="ctr"/>
            <a:r>
              <a:rPr lang="ru-RU" b="1" dirty="0"/>
              <a:t>3 </a:t>
            </a:r>
            <a:r>
              <a:rPr lang="ru-RU" b="1" dirty="0" err="1"/>
              <a:t>ситуація</a:t>
            </a:r>
            <a:r>
              <a:rPr lang="ru-RU" dirty="0"/>
              <a:t> – </a:t>
            </a:r>
            <a:r>
              <a:rPr lang="ru-RU" dirty="0" err="1"/>
              <a:t>напад</a:t>
            </a:r>
            <a:r>
              <a:rPr lang="ru-RU" dirty="0"/>
              <a:t> </a:t>
            </a:r>
            <a:r>
              <a:rPr lang="ru-RU" dirty="0" err="1"/>
              <a:t>аритмії</a:t>
            </a:r>
            <a:r>
              <a:rPr lang="ru-RU" dirty="0"/>
              <a:t> (до 3-х </a:t>
            </a:r>
            <a:r>
              <a:rPr lang="ru-RU" dirty="0" err="1"/>
              <a:t>днів</a:t>
            </a:r>
            <a:r>
              <a:rPr lang="ru-RU" dirty="0"/>
              <a:t>),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тяжкими симптомами на </a:t>
            </a:r>
            <a:r>
              <a:rPr lang="ru-RU" dirty="0" err="1"/>
              <a:t>тлі</a:t>
            </a:r>
            <a:r>
              <a:rPr lang="ru-RU" dirty="0"/>
              <a:t> </a:t>
            </a:r>
            <a:r>
              <a:rPr lang="ru-RU" dirty="0" err="1"/>
              <a:t>декомпенсованих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гострих</a:t>
            </a:r>
            <a:r>
              <a:rPr lang="ru-RU" dirty="0"/>
              <a:t> </a:t>
            </a:r>
            <a:r>
              <a:rPr lang="ru-RU" dirty="0" err="1"/>
              <a:t>запальних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</a:p>
          <a:p>
            <a:pPr algn="ctr"/>
            <a:r>
              <a:rPr lang="ru-RU" b="1" dirty="0" err="1"/>
              <a:t>↓</a:t>
            </a:r>
            <a:endParaRPr lang="ru-RU" dirty="0"/>
          </a:p>
          <a:p>
            <a:pPr algn="ctr"/>
            <a:r>
              <a:rPr lang="ru-RU" dirty="0"/>
              <a:t>Контроль ЧСС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підготовка</a:t>
            </a:r>
            <a:r>
              <a:rPr lang="ru-RU" dirty="0"/>
              <a:t> до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синусового</a:t>
            </a:r>
            <a:r>
              <a:rPr lang="ru-RU" dirty="0"/>
              <a:t> ритму</a:t>
            </a:r>
          </a:p>
          <a:p>
            <a:pPr algn="ctr"/>
            <a:r>
              <a:rPr lang="ru-RU" dirty="0"/>
              <a:t> </a:t>
            </a:r>
          </a:p>
          <a:p>
            <a:pPr algn="ctr"/>
            <a:r>
              <a:rPr lang="ru-RU" b="1" dirty="0"/>
              <a:t>4 </a:t>
            </a:r>
            <a:r>
              <a:rPr lang="ru-RU" b="1" dirty="0" err="1"/>
              <a:t>ситуація</a:t>
            </a:r>
            <a:r>
              <a:rPr lang="ru-RU" dirty="0"/>
              <a:t> – </a:t>
            </a:r>
            <a:r>
              <a:rPr lang="ru-RU" dirty="0" err="1"/>
              <a:t>тривала</a:t>
            </a:r>
            <a:r>
              <a:rPr lang="ru-RU" dirty="0"/>
              <a:t> </a:t>
            </a:r>
            <a:r>
              <a:rPr lang="ru-RU" dirty="0" err="1"/>
              <a:t>аритмія</a:t>
            </a:r>
            <a:r>
              <a:rPr lang="ru-RU" dirty="0"/>
              <a:t> (</a:t>
            </a:r>
            <a:r>
              <a:rPr lang="ru-RU" dirty="0" err="1"/>
              <a:t>більше</a:t>
            </a:r>
            <a:r>
              <a:rPr lang="ru-RU" dirty="0"/>
              <a:t> 3-х </a:t>
            </a:r>
            <a:r>
              <a:rPr lang="ru-RU" dirty="0" err="1"/>
              <a:t>днів</a:t>
            </a:r>
            <a:r>
              <a:rPr lang="ru-RU" dirty="0"/>
              <a:t>)</a:t>
            </a:r>
          </a:p>
          <a:p>
            <a:pPr algn="ctr"/>
            <a:r>
              <a:rPr lang="ru-RU" b="1" dirty="0" err="1"/>
              <a:t>↓</a:t>
            </a:r>
            <a:endParaRPr lang="ru-RU" dirty="0"/>
          </a:p>
          <a:p>
            <a:pPr algn="ctr"/>
            <a:r>
              <a:rPr lang="ru-RU" dirty="0"/>
              <a:t>Контроль ЧСС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підготовка</a:t>
            </a:r>
            <a:r>
              <a:rPr lang="ru-RU" dirty="0"/>
              <a:t> до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синусового</a:t>
            </a:r>
            <a:r>
              <a:rPr lang="ru-RU" dirty="0"/>
              <a:t> ритму</a:t>
            </a:r>
          </a:p>
          <a:p>
            <a:pPr algn="ctr"/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i="1" dirty="0" err="1">
                <a:solidFill>
                  <a:schemeClr val="accent2"/>
                </a:solidFill>
              </a:rPr>
              <a:t>Підготовка</a:t>
            </a:r>
            <a:r>
              <a:rPr lang="ru-RU" sz="2400" b="1" i="1" dirty="0">
                <a:solidFill>
                  <a:schemeClr val="accent2"/>
                </a:solidFill>
              </a:rPr>
              <a:t> до </a:t>
            </a:r>
            <a:r>
              <a:rPr lang="ru-RU" sz="2400" b="1" i="1" dirty="0" err="1">
                <a:solidFill>
                  <a:schemeClr val="accent2"/>
                </a:solidFill>
              </a:rPr>
              <a:t>відновлення</a:t>
            </a:r>
            <a:r>
              <a:rPr lang="ru-RU" sz="2400" b="1" i="1" dirty="0">
                <a:solidFill>
                  <a:schemeClr val="accent2"/>
                </a:solidFill>
              </a:rPr>
              <a:t> </a:t>
            </a:r>
            <a:r>
              <a:rPr lang="ru-RU" sz="2400" b="1" i="1" dirty="0" err="1">
                <a:solidFill>
                  <a:schemeClr val="accent2"/>
                </a:solidFill>
              </a:rPr>
              <a:t>синусового</a:t>
            </a:r>
            <a:r>
              <a:rPr lang="ru-RU" sz="2400" b="1" i="1" dirty="0">
                <a:solidFill>
                  <a:schemeClr val="accent2"/>
                </a:solidFill>
              </a:rPr>
              <a:t> ритму </a:t>
            </a:r>
            <a:r>
              <a:rPr lang="ru-RU" sz="2400" dirty="0">
                <a:solidFill>
                  <a:schemeClr val="accent2"/>
                </a:solidFill>
              </a:rPr>
              <a:t>(</a:t>
            </a:r>
            <a:r>
              <a:rPr lang="ru-RU" sz="2400" dirty="0" err="1">
                <a:solidFill>
                  <a:schemeClr val="accent2"/>
                </a:solidFill>
              </a:rPr>
              <a:t>тривалість</a:t>
            </a:r>
            <a:r>
              <a:rPr lang="ru-RU" sz="2400" dirty="0">
                <a:solidFill>
                  <a:schemeClr val="accent2"/>
                </a:solidFill>
              </a:rPr>
              <a:t> 3-4 </a:t>
            </a:r>
            <a:r>
              <a:rPr lang="ru-RU" sz="2400" dirty="0" err="1">
                <a:solidFill>
                  <a:schemeClr val="accent2"/>
                </a:solidFill>
              </a:rPr>
              <a:t>тижні</a:t>
            </a:r>
            <a:r>
              <a:rPr lang="ru-RU" sz="2400" dirty="0">
                <a:solidFill>
                  <a:schemeClr val="accent2"/>
                </a:solidFill>
              </a:rPr>
              <a:t>)</a:t>
            </a:r>
          </a:p>
          <a:p>
            <a:pPr lvl="0"/>
            <a:r>
              <a:rPr lang="ru-RU" sz="2000" dirty="0" err="1"/>
              <a:t>етіотропна</a:t>
            </a:r>
            <a:r>
              <a:rPr lang="ru-RU" sz="2000" dirty="0"/>
              <a:t> </a:t>
            </a:r>
            <a:r>
              <a:rPr lang="ru-RU" sz="2000" dirty="0" err="1"/>
              <a:t>терапія</a:t>
            </a:r>
            <a:r>
              <a:rPr lang="ru-RU" sz="2000" dirty="0"/>
              <a:t> (</a:t>
            </a:r>
            <a:r>
              <a:rPr lang="ru-RU" sz="2000" dirty="0" err="1"/>
              <a:t>протизапальна</a:t>
            </a:r>
            <a:r>
              <a:rPr lang="ru-RU" sz="2000" dirty="0"/>
              <a:t> </a:t>
            </a:r>
            <a:r>
              <a:rPr lang="ru-RU" sz="2000" dirty="0" err="1"/>
              <a:t>терапія</a:t>
            </a:r>
            <a:r>
              <a:rPr lang="ru-RU" sz="2000" dirty="0"/>
              <a:t>, </a:t>
            </a:r>
            <a:r>
              <a:rPr lang="ru-RU" sz="2000" dirty="0" err="1"/>
              <a:t>нормалізація</a:t>
            </a:r>
            <a:r>
              <a:rPr lang="ru-RU" sz="2000" dirty="0"/>
              <a:t> АТ, </a:t>
            </a:r>
            <a:r>
              <a:rPr lang="ru-RU" sz="2000" dirty="0" err="1"/>
              <a:t>компенсація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 </a:t>
            </a:r>
            <a:r>
              <a:rPr lang="ru-RU" sz="2000" dirty="0" err="1"/>
              <a:t>міокарда</a:t>
            </a:r>
            <a:r>
              <a:rPr lang="ru-RU" sz="2000" dirty="0"/>
              <a:t>)</a:t>
            </a:r>
          </a:p>
          <a:p>
            <a:pPr lvl="0"/>
            <a:r>
              <a:rPr lang="ru-RU" sz="2000" dirty="0"/>
              <a:t>контроль ЧСС </a:t>
            </a:r>
            <a:r>
              <a:rPr lang="uk-UA" sz="2000" dirty="0"/>
              <a:t>(</a:t>
            </a:r>
            <a:r>
              <a:rPr lang="ru-RU" sz="2000" dirty="0" err="1"/>
              <a:t>переведення</a:t>
            </a:r>
            <a:r>
              <a:rPr lang="ru-RU" sz="2000" dirty="0"/>
              <a:t> </a:t>
            </a:r>
            <a:r>
              <a:rPr lang="ru-RU" sz="2000" dirty="0" err="1"/>
              <a:t>тахіформи</a:t>
            </a:r>
            <a:r>
              <a:rPr lang="ru-RU" sz="2000" dirty="0"/>
              <a:t> в </a:t>
            </a:r>
            <a:r>
              <a:rPr lang="ru-RU" sz="2000" dirty="0" err="1"/>
              <a:t>нормоформу</a:t>
            </a:r>
            <a:r>
              <a:rPr lang="uk-UA" sz="2000" dirty="0"/>
              <a:t>)</a:t>
            </a:r>
            <a:endParaRPr lang="ru-RU" sz="2000" dirty="0"/>
          </a:p>
          <a:p>
            <a:pPr lvl="0"/>
            <a:r>
              <a:rPr lang="ru-RU" sz="2000" dirty="0" err="1"/>
              <a:t>антикоагулянтна</a:t>
            </a:r>
            <a:r>
              <a:rPr lang="ru-RU" sz="2000" dirty="0"/>
              <a:t> </a:t>
            </a:r>
            <a:r>
              <a:rPr lang="ru-RU" sz="2000" dirty="0" err="1"/>
              <a:t>терапія</a:t>
            </a:r>
            <a:endParaRPr lang="ru-RU" sz="2000" dirty="0"/>
          </a:p>
          <a:p>
            <a:r>
              <a:rPr lang="ru-RU" sz="2000" dirty="0"/>
              <a:t> </a:t>
            </a:r>
          </a:p>
          <a:p>
            <a:pPr>
              <a:buNone/>
            </a:pPr>
            <a:r>
              <a:rPr lang="ru-RU" sz="2400" b="1" i="1" dirty="0">
                <a:solidFill>
                  <a:schemeClr val="accent2"/>
                </a:solidFill>
              </a:rPr>
              <a:t>Контроль ЧСС</a:t>
            </a:r>
            <a:endParaRPr lang="ru-RU" sz="2400" dirty="0">
              <a:solidFill>
                <a:schemeClr val="accent2"/>
              </a:solidFill>
            </a:endParaRPr>
          </a:p>
          <a:p>
            <a:r>
              <a:rPr lang="ru-RU" sz="2000" dirty="0" err="1"/>
              <a:t>Бета-блокатори</a:t>
            </a:r>
            <a:endParaRPr lang="ru-RU" sz="2000" dirty="0"/>
          </a:p>
          <a:p>
            <a:r>
              <a:rPr lang="ru-RU" sz="2000" dirty="0" err="1"/>
              <a:t>Верапаміл</a:t>
            </a:r>
            <a:r>
              <a:rPr lang="ru-RU" sz="2000" dirty="0"/>
              <a:t>/</a:t>
            </a:r>
            <a:r>
              <a:rPr lang="ru-RU" sz="2000" dirty="0" err="1"/>
              <a:t>ділтіазем</a:t>
            </a:r>
            <a:endParaRPr lang="ru-RU" sz="2000" dirty="0"/>
          </a:p>
          <a:p>
            <a:r>
              <a:rPr lang="ru-RU" sz="2000" dirty="0" err="1"/>
              <a:t>Аміодарон</a:t>
            </a:r>
            <a:endParaRPr lang="ru-RU" sz="2000" dirty="0"/>
          </a:p>
          <a:p>
            <a:r>
              <a:rPr lang="ru-RU" sz="2000" dirty="0" err="1"/>
              <a:t>Комбінація</a:t>
            </a:r>
            <a:r>
              <a:rPr lang="ru-RU" sz="2000" dirty="0"/>
              <a:t> </a:t>
            </a:r>
            <a:r>
              <a:rPr lang="ru-RU" sz="2000" dirty="0" err="1"/>
              <a:t>бета-блокаторів</a:t>
            </a:r>
            <a:r>
              <a:rPr lang="ru-RU" sz="2000" dirty="0"/>
              <a:t>, </a:t>
            </a:r>
            <a:r>
              <a:rPr lang="ru-RU" sz="2000" dirty="0" err="1"/>
              <a:t>верапамілу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аміодарону</a:t>
            </a:r>
            <a:r>
              <a:rPr lang="ru-RU" sz="2000" dirty="0"/>
              <a:t> </a:t>
            </a:r>
            <a:r>
              <a:rPr lang="ru-RU" sz="2000" dirty="0" err="1"/>
              <a:t>з</a:t>
            </a:r>
            <a:r>
              <a:rPr lang="ru-RU" sz="2000" dirty="0"/>
              <a:t> </a:t>
            </a:r>
            <a:r>
              <a:rPr lang="ru-RU" sz="2000" dirty="0" err="1"/>
              <a:t>дігоксином</a:t>
            </a:r>
            <a:r>
              <a:rPr lang="ru-RU" sz="2000" dirty="0"/>
              <a:t>.</a:t>
            </a:r>
          </a:p>
          <a:p>
            <a:r>
              <a:rPr lang="ru-RU" sz="2000" b="1" i="1" dirty="0" err="1"/>
              <a:t>Дігоксин</a:t>
            </a:r>
            <a:r>
              <a:rPr lang="ru-RU" sz="2000" b="1" i="1" dirty="0"/>
              <a:t> не </a:t>
            </a:r>
            <a:r>
              <a:rPr lang="ru-RU" sz="2000" b="1" i="1" dirty="0" err="1"/>
              <a:t>слід</a:t>
            </a:r>
            <a:r>
              <a:rPr lang="ru-RU" sz="2000" b="1" i="1" dirty="0"/>
              <a:t> </a:t>
            </a:r>
            <a:r>
              <a:rPr lang="ru-RU" sz="2000" b="1" i="1" dirty="0" err="1"/>
              <a:t>застосовувати</a:t>
            </a:r>
            <a:r>
              <a:rPr lang="ru-RU" sz="2000" b="1" i="1" dirty="0"/>
              <a:t> у </a:t>
            </a:r>
            <a:r>
              <a:rPr lang="ru-RU" sz="2000" b="1" i="1" dirty="0" err="1"/>
              <a:t>якості</a:t>
            </a:r>
            <a:r>
              <a:rPr lang="ru-RU" sz="2000" b="1" i="1" dirty="0"/>
              <a:t> единого </a:t>
            </a:r>
            <a:r>
              <a:rPr lang="ru-RU" sz="2000" b="1" i="1" dirty="0" err="1"/>
              <a:t>засобу</a:t>
            </a:r>
            <a:r>
              <a:rPr lang="ru-RU" sz="2000" b="1" i="1" dirty="0"/>
              <a:t> контролю ЧСС при </a:t>
            </a:r>
            <a:r>
              <a:rPr lang="ru-RU" sz="2000" b="1" i="1" dirty="0" err="1"/>
              <a:t>пароксизмальній</a:t>
            </a:r>
            <a:r>
              <a:rPr lang="ru-RU" sz="2000" b="1" i="1" dirty="0"/>
              <a:t> ФП!</a:t>
            </a:r>
            <a:endParaRPr lang="ru-RU" sz="2000" dirty="0"/>
          </a:p>
          <a:p>
            <a:r>
              <a:rPr lang="ru-RU" sz="2000" b="1" i="1" dirty="0"/>
              <a:t>При СН:</a:t>
            </a:r>
            <a:r>
              <a:rPr lang="ru-RU" sz="2000" dirty="0"/>
              <a:t> </a:t>
            </a:r>
            <a:r>
              <a:rPr lang="ru-RU" sz="2000" dirty="0" err="1"/>
              <a:t>дігоксин</a:t>
            </a:r>
            <a:r>
              <a:rPr lang="ru-RU" sz="2000" dirty="0"/>
              <a:t> + </a:t>
            </a:r>
            <a:r>
              <a:rPr lang="ru-RU" sz="2000" dirty="0" err="1"/>
              <a:t>аміодарон</a:t>
            </a:r>
            <a:endParaRPr lang="ru-RU" sz="2000" dirty="0"/>
          </a:p>
          <a:p>
            <a:r>
              <a:rPr lang="ru-RU" sz="2000" b="1" i="1" dirty="0"/>
              <a:t>При </a:t>
            </a:r>
            <a:r>
              <a:rPr lang="en-US" sz="2000" b="1" i="1" dirty="0"/>
              <a:t>WPW</a:t>
            </a:r>
            <a:r>
              <a:rPr lang="ru-RU" sz="2000" b="1" i="1" dirty="0"/>
              <a:t>:</a:t>
            </a:r>
            <a:r>
              <a:rPr lang="ru-RU" sz="2000" dirty="0"/>
              <a:t> </a:t>
            </a:r>
            <a:r>
              <a:rPr lang="ru-RU" sz="2000" dirty="0" err="1"/>
              <a:t>аміодарон</a:t>
            </a:r>
            <a:endParaRPr lang="ru-RU" sz="2000" dirty="0"/>
          </a:p>
          <a:p>
            <a:r>
              <a:rPr lang="ru-RU" sz="2000" dirty="0"/>
              <a:t> 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88640"/>
            <a:ext cx="7890080" cy="605976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3600" b="1" i="1" dirty="0" err="1">
                <a:solidFill>
                  <a:schemeClr val="accent2"/>
                </a:solidFill>
              </a:rPr>
              <a:t>Антикоагулянтна</a:t>
            </a:r>
            <a:r>
              <a:rPr lang="ru-RU" sz="3600" b="1" i="1" dirty="0">
                <a:solidFill>
                  <a:schemeClr val="accent2"/>
                </a:solidFill>
              </a:rPr>
              <a:t> </a:t>
            </a:r>
            <a:r>
              <a:rPr lang="ru-RU" sz="3600" b="1" i="1" dirty="0" err="1">
                <a:solidFill>
                  <a:schemeClr val="accent2"/>
                </a:solidFill>
              </a:rPr>
              <a:t>терапія</a:t>
            </a:r>
            <a:r>
              <a:rPr lang="ru-RU" sz="3600" dirty="0">
                <a:solidFill>
                  <a:schemeClr val="accent2"/>
                </a:solidFill>
              </a:rPr>
              <a:t> </a:t>
            </a:r>
            <a:r>
              <a:rPr lang="ru-RU" dirty="0"/>
              <a:t>(3-4 </a:t>
            </a:r>
            <a:r>
              <a:rPr lang="ru-RU" dirty="0" err="1"/>
              <a:t>тижні</a:t>
            </a:r>
            <a:r>
              <a:rPr lang="ru-RU" dirty="0"/>
              <a:t> до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конверсії</a:t>
            </a:r>
            <a:r>
              <a:rPr lang="ru-RU" dirty="0"/>
              <a:t> </a:t>
            </a:r>
            <a:r>
              <a:rPr lang="ru-RU" dirty="0" err="1"/>
              <a:t>синусового</a:t>
            </a:r>
            <a:r>
              <a:rPr lang="ru-RU" dirty="0"/>
              <a:t> ритму </a:t>
            </a:r>
            <a:r>
              <a:rPr lang="ru-RU" dirty="0" err="1"/>
              <a:t>і</a:t>
            </a:r>
            <a:r>
              <a:rPr lang="ru-RU" dirty="0"/>
              <a:t> 3-4 </a:t>
            </a:r>
            <a:r>
              <a:rPr lang="ru-RU" dirty="0" err="1"/>
              <a:t>тижні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)</a:t>
            </a:r>
          </a:p>
          <a:p>
            <a:r>
              <a:rPr lang="ru-RU" b="1" i="1" dirty="0"/>
              <a:t>Мета:</a:t>
            </a:r>
            <a:r>
              <a:rPr lang="ru-RU" dirty="0"/>
              <a:t> </a:t>
            </a:r>
            <a:r>
              <a:rPr lang="ru-RU" dirty="0" err="1"/>
              <a:t>профілактика</a:t>
            </a:r>
            <a:r>
              <a:rPr lang="ru-RU" dirty="0"/>
              <a:t> </a:t>
            </a:r>
            <a:r>
              <a:rPr lang="ru-RU" dirty="0" err="1"/>
              <a:t>тромбоемболічних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 –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частоти</a:t>
            </a:r>
            <a:r>
              <a:rPr lang="ru-RU" dirty="0"/>
              <a:t> </a:t>
            </a:r>
            <a:r>
              <a:rPr lang="ru-RU" i="1" dirty="0"/>
              <a:t>«</a:t>
            </a:r>
            <a:r>
              <a:rPr lang="ru-RU" i="1" dirty="0" err="1"/>
              <a:t>нормалізаційних</a:t>
            </a:r>
            <a:r>
              <a:rPr lang="ru-RU" i="1" dirty="0"/>
              <a:t>»</a:t>
            </a:r>
            <a:r>
              <a:rPr lang="ru-RU" b="1" dirty="0"/>
              <a:t> </a:t>
            </a:r>
            <a:r>
              <a:rPr lang="ru-RU" dirty="0" err="1"/>
              <a:t>тромбоемболій</a:t>
            </a:r>
            <a:r>
              <a:rPr lang="ru-RU" dirty="0"/>
              <a:t>!</a:t>
            </a:r>
          </a:p>
          <a:p>
            <a:r>
              <a:rPr lang="ru-RU" b="1" i="1" dirty="0" err="1"/>
              <a:t>Досягнення</a:t>
            </a:r>
            <a:r>
              <a:rPr lang="ru-RU" b="1" i="1" dirty="0"/>
              <a:t> мети: </a:t>
            </a:r>
            <a:r>
              <a:rPr lang="ru-RU" dirty="0" err="1"/>
              <a:t>варфарін</a:t>
            </a:r>
            <a:r>
              <a:rPr lang="ru-RU" dirty="0"/>
              <a:t> 6-5 мг на </a:t>
            </a:r>
            <a:r>
              <a:rPr lang="ru-RU" dirty="0" err="1"/>
              <a:t>добу</a:t>
            </a:r>
            <a:r>
              <a:rPr lang="ru-RU" dirty="0"/>
              <a:t> 3 </a:t>
            </a:r>
            <a:r>
              <a:rPr lang="ru-RU" dirty="0" err="1"/>
              <a:t>дні</a:t>
            </a:r>
            <a:r>
              <a:rPr lang="ru-RU" dirty="0"/>
              <a:t> → 2,5-3 мг на </a:t>
            </a:r>
            <a:r>
              <a:rPr lang="ru-RU" dirty="0" err="1"/>
              <a:t>добу</a:t>
            </a:r>
            <a:r>
              <a:rPr lang="ru-RU" dirty="0"/>
              <a:t> до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b="1" i="1" dirty="0" err="1"/>
              <a:t>помірного</a:t>
            </a:r>
            <a:r>
              <a:rPr lang="ru-RU" b="1" i="1" dirty="0"/>
              <a:t> </a:t>
            </a:r>
            <a:r>
              <a:rPr lang="ru-RU" b="1" i="1" dirty="0" err="1"/>
              <a:t>рівня</a:t>
            </a:r>
            <a:r>
              <a:rPr lang="ru-RU" b="1" i="1" dirty="0"/>
              <a:t> </a:t>
            </a:r>
            <a:r>
              <a:rPr lang="ru-RU" b="1" i="1" dirty="0" err="1"/>
              <a:t>гіпокоагуляції</a:t>
            </a:r>
            <a:r>
              <a:rPr lang="ru-RU" dirty="0"/>
              <a:t> - </a:t>
            </a:r>
            <a:r>
              <a:rPr lang="ru-RU" dirty="0" err="1"/>
              <a:t>цільове</a:t>
            </a:r>
            <a:r>
              <a:rPr lang="ru-RU" dirty="0"/>
              <a:t> МНВ (</a:t>
            </a:r>
            <a:r>
              <a:rPr lang="ru-RU" dirty="0" err="1"/>
              <a:t>міжнародне</a:t>
            </a:r>
            <a:r>
              <a:rPr lang="ru-RU" dirty="0"/>
              <a:t> </a:t>
            </a:r>
            <a:r>
              <a:rPr lang="ru-RU" dirty="0" err="1"/>
              <a:t>нормалізаційне</a:t>
            </a:r>
            <a:r>
              <a:rPr lang="ru-RU" dirty="0"/>
              <a:t> </a:t>
            </a:r>
            <a:r>
              <a:rPr lang="ru-RU" dirty="0" err="1"/>
              <a:t>відношення</a:t>
            </a:r>
            <a:r>
              <a:rPr lang="ru-RU" dirty="0"/>
              <a:t>) – </a:t>
            </a:r>
            <a:r>
              <a:rPr lang="ru-RU" b="1" i="1" dirty="0"/>
              <a:t>2,0-3,0 Од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протромбиновий</a:t>
            </a:r>
            <a:r>
              <a:rPr lang="ru-RU" dirty="0"/>
              <a:t> </a:t>
            </a:r>
            <a:r>
              <a:rPr lang="ru-RU" dirty="0" err="1"/>
              <a:t>індекс</a:t>
            </a:r>
            <a:r>
              <a:rPr lang="ru-RU" dirty="0"/>
              <a:t> – </a:t>
            </a:r>
            <a:r>
              <a:rPr lang="ru-RU" b="1" i="1" dirty="0"/>
              <a:t>50-60%.</a:t>
            </a:r>
            <a:r>
              <a:rPr lang="ru-RU" dirty="0"/>
              <a:t>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гіпокоагуляції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найменшим</a:t>
            </a:r>
            <a:r>
              <a:rPr lang="ru-RU" dirty="0"/>
              <a:t> %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геморагічних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, в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геморагічних</a:t>
            </a:r>
            <a:r>
              <a:rPr lang="ru-RU" dirty="0"/>
              <a:t> </a:t>
            </a:r>
            <a:r>
              <a:rPr lang="ru-RU" dirty="0" err="1"/>
              <a:t>інсультів</a:t>
            </a:r>
            <a:r>
              <a:rPr lang="ru-RU" dirty="0"/>
              <a:t>. </a:t>
            </a:r>
          </a:p>
          <a:p>
            <a:r>
              <a:rPr lang="ru-RU" b="1" i="1" dirty="0"/>
              <a:t>В </a:t>
            </a:r>
            <a:r>
              <a:rPr lang="ru-RU" b="1" i="1" dirty="0" err="1"/>
              <a:t>нормі</a:t>
            </a:r>
            <a:r>
              <a:rPr lang="ru-RU" b="1" i="1" dirty="0"/>
              <a:t> МНВ – 0,9-1,3 Од.</a:t>
            </a:r>
            <a:endParaRPr lang="ru-RU" dirty="0"/>
          </a:p>
          <a:p>
            <a:r>
              <a:rPr lang="ru-RU" dirty="0"/>
              <a:t>Адекватна </a:t>
            </a:r>
            <a:r>
              <a:rPr lang="ru-RU" dirty="0" err="1"/>
              <a:t>гіпокоагуляція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знизити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“</a:t>
            </a:r>
            <a:r>
              <a:rPr lang="ru-RU" dirty="0" err="1"/>
              <a:t>нормалізаційних</a:t>
            </a:r>
            <a:r>
              <a:rPr lang="ru-RU" dirty="0"/>
              <a:t>” </a:t>
            </a:r>
            <a:r>
              <a:rPr lang="ru-RU" dirty="0" err="1"/>
              <a:t>емболій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5% до 0,5%.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649" name="Object 1"/>
          <p:cNvGraphicFramePr>
            <a:graphicFrameLocks noChangeAspect="1"/>
          </p:cNvGraphicFramePr>
          <p:nvPr/>
        </p:nvGraphicFramePr>
        <p:xfrm>
          <a:off x="0" y="0"/>
          <a:ext cx="9144000" cy="6429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5" name="Слайд" r:id="rId3" imgW="4568900" imgH="3425883" progId="PowerPoint.Slide.12">
                  <p:embed/>
                </p:oleObj>
              </mc:Choice>
              <mc:Fallback>
                <p:oleObj name="Слайд" r:id="rId3" imgW="4568900" imgH="3425883" progId="PowerPoint.Slid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4293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1745" name="Object 1"/>
          <p:cNvGraphicFramePr>
            <a:graphicFrameLocks noChangeAspect="1"/>
          </p:cNvGraphicFramePr>
          <p:nvPr/>
        </p:nvGraphicFramePr>
        <p:xfrm>
          <a:off x="0" y="457200"/>
          <a:ext cx="9151980" cy="6115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1" name="Слайд" r:id="rId3" imgW="4568900" imgH="3425883" progId="PowerPoint.Slide.12">
                  <p:embed/>
                </p:oleObj>
              </mc:Choice>
              <mc:Fallback>
                <p:oleObj name="Слайд" r:id="rId3" imgW="4568900" imgH="3425883" progId="PowerPoint.Slid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9151980" cy="6115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769" name="Object 1"/>
          <p:cNvGraphicFramePr>
            <a:graphicFrameLocks noChangeAspect="1"/>
          </p:cNvGraphicFramePr>
          <p:nvPr/>
        </p:nvGraphicFramePr>
        <p:xfrm>
          <a:off x="-1" y="0"/>
          <a:ext cx="9198453" cy="6572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5" name="Слайд" r:id="rId3" imgW="4568900" imgH="3425883" progId="PowerPoint.Slide.12">
                  <p:embed/>
                </p:oleObj>
              </mc:Choice>
              <mc:Fallback>
                <p:oleObj name="Слайд" r:id="rId3" imgW="4568900" imgH="3425883" progId="PowerPoint.Slid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0"/>
                        <a:ext cx="9198453" cy="65722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3793" name="Object 1"/>
          <p:cNvGraphicFramePr>
            <a:graphicFrameLocks noChangeAspect="1"/>
          </p:cNvGraphicFramePr>
          <p:nvPr/>
        </p:nvGraphicFramePr>
        <p:xfrm>
          <a:off x="40426" y="0"/>
          <a:ext cx="9103574" cy="65008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9" name="Слайд" r:id="rId3" imgW="4568900" imgH="3425883" progId="PowerPoint.Slide.12">
                  <p:embed/>
                </p:oleObj>
              </mc:Choice>
              <mc:Fallback>
                <p:oleObj name="Слайд" r:id="rId3" imgW="4568900" imgH="3425883" progId="PowerPoint.Slid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26" y="0"/>
                        <a:ext cx="9103574" cy="65008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4817" name="Object 1"/>
          <p:cNvGraphicFramePr>
            <a:graphicFrameLocks noChangeAspect="1"/>
          </p:cNvGraphicFramePr>
          <p:nvPr/>
        </p:nvGraphicFramePr>
        <p:xfrm>
          <a:off x="68596" y="214290"/>
          <a:ext cx="9075404" cy="6429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3" name="Слайд" r:id="rId3" imgW="4568900" imgH="3425883" progId="PowerPoint.Slide.12">
                  <p:embed/>
                </p:oleObj>
              </mc:Choice>
              <mc:Fallback>
                <p:oleObj name="Слайд" r:id="rId3" imgW="4568900" imgH="3425883" progId="PowerPoint.Slid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96" y="214290"/>
                        <a:ext cx="9075404" cy="64293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686800" cy="61261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3600" b="1" i="1" dirty="0">
                <a:solidFill>
                  <a:schemeClr val="accent2"/>
                </a:solidFill>
              </a:rPr>
              <a:t>Методика </a:t>
            </a:r>
            <a:r>
              <a:rPr lang="ru-RU" sz="3600" b="1" i="1" dirty="0" err="1">
                <a:solidFill>
                  <a:schemeClr val="accent2"/>
                </a:solidFill>
              </a:rPr>
              <a:t>призначення</a:t>
            </a:r>
            <a:r>
              <a:rPr lang="ru-RU" sz="3600" b="1" i="1" dirty="0">
                <a:solidFill>
                  <a:schemeClr val="accent2"/>
                </a:solidFill>
              </a:rPr>
              <a:t> </a:t>
            </a:r>
            <a:r>
              <a:rPr lang="ru-RU" sz="3600" b="1" i="1" dirty="0" err="1">
                <a:solidFill>
                  <a:schemeClr val="accent2"/>
                </a:solidFill>
              </a:rPr>
              <a:t>тривалої</a:t>
            </a:r>
            <a:r>
              <a:rPr lang="ru-RU" sz="3600" b="1" i="1" dirty="0">
                <a:solidFill>
                  <a:schemeClr val="accent2"/>
                </a:solidFill>
              </a:rPr>
              <a:t> </a:t>
            </a:r>
            <a:r>
              <a:rPr lang="ru-RU" sz="3600" b="1" i="1" dirty="0" err="1">
                <a:solidFill>
                  <a:schemeClr val="accent2"/>
                </a:solidFill>
              </a:rPr>
              <a:t>антиаритмічної</a:t>
            </a:r>
            <a:r>
              <a:rPr lang="ru-RU" sz="3600" b="1" i="1" dirty="0">
                <a:solidFill>
                  <a:schemeClr val="accent2"/>
                </a:solidFill>
              </a:rPr>
              <a:t> </a:t>
            </a:r>
            <a:r>
              <a:rPr lang="ru-RU" sz="3600" b="1" i="1" dirty="0" err="1">
                <a:solidFill>
                  <a:schemeClr val="accent2"/>
                </a:solidFill>
              </a:rPr>
              <a:t>терапії</a:t>
            </a:r>
            <a:endParaRPr lang="ru-RU" sz="3600" dirty="0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dirty="0" err="1"/>
              <a:t>Флекаінід</a:t>
            </a:r>
            <a:r>
              <a:rPr lang="ru-RU" dirty="0"/>
              <a:t> 200-300 мг на </a:t>
            </a:r>
            <a:r>
              <a:rPr lang="ru-RU" dirty="0" err="1"/>
              <a:t>добу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ru-RU" dirty="0" err="1"/>
              <a:t>Пропафенон</a:t>
            </a:r>
            <a:r>
              <a:rPr lang="ru-RU" dirty="0"/>
              <a:t> 450-900 мг</a:t>
            </a:r>
          </a:p>
          <a:p>
            <a:pPr>
              <a:buFont typeface="Wingdings" pitchFamily="2" charset="2"/>
              <a:buChar char="v"/>
            </a:pPr>
            <a:r>
              <a:rPr lang="ru-RU" dirty="0" err="1"/>
              <a:t>Етацизин</a:t>
            </a:r>
            <a:r>
              <a:rPr lang="ru-RU" dirty="0"/>
              <a:t> 100-200 мг</a:t>
            </a:r>
          </a:p>
          <a:p>
            <a:pPr>
              <a:buFont typeface="Wingdings" pitchFamily="2" charset="2"/>
              <a:buChar char="v"/>
            </a:pPr>
            <a:r>
              <a:rPr lang="ru-RU" dirty="0" err="1"/>
              <a:t>Соталол</a:t>
            </a:r>
            <a:r>
              <a:rPr lang="ru-RU" dirty="0"/>
              <a:t> 160-320 мг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Д</a:t>
            </a:r>
            <a:r>
              <a:rPr lang="uk-UA" dirty="0"/>
              <a:t>і</a:t>
            </a:r>
            <a:r>
              <a:rPr lang="ru-RU" dirty="0" err="1"/>
              <a:t>зоп</a:t>
            </a:r>
            <a:r>
              <a:rPr lang="uk-UA" dirty="0"/>
              <a:t>і</a:t>
            </a:r>
            <a:r>
              <a:rPr lang="ru-RU" dirty="0"/>
              <a:t>рам</a:t>
            </a:r>
            <a:r>
              <a:rPr lang="uk-UA" dirty="0"/>
              <a:t>і</a:t>
            </a:r>
            <a:r>
              <a:rPr lang="ru-RU" dirty="0" err="1"/>
              <a:t>д</a:t>
            </a:r>
            <a:r>
              <a:rPr lang="uk-UA" dirty="0"/>
              <a:t> 300-900 мг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ru-RU" dirty="0" err="1"/>
              <a:t>Аміодарон</a:t>
            </a:r>
            <a:r>
              <a:rPr lang="ru-RU" dirty="0"/>
              <a:t> 100-400 мг</a:t>
            </a:r>
          </a:p>
          <a:p>
            <a:pPr>
              <a:buFont typeface="Wingdings" pitchFamily="2" charset="2"/>
              <a:buChar char="v"/>
            </a:pPr>
            <a:r>
              <a:rPr lang="ru-RU" dirty="0" err="1"/>
              <a:t>Дофітілід</a:t>
            </a:r>
            <a:r>
              <a:rPr lang="ru-RU" dirty="0"/>
              <a:t> 500-1000 мг</a:t>
            </a:r>
          </a:p>
          <a:p>
            <a:pPr>
              <a:buFont typeface="Wingdings" pitchFamily="2" charset="2"/>
              <a:buChar char="v"/>
            </a:pP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препарататів</a:t>
            </a:r>
            <a:r>
              <a:rPr lang="ru-RU" dirty="0"/>
              <a:t> </a:t>
            </a:r>
            <a:r>
              <a:rPr lang="ru-RU" dirty="0" err="1"/>
              <a:t>визначені</a:t>
            </a:r>
            <a:r>
              <a:rPr lang="ru-RU" dirty="0"/>
              <a:t> консенсусом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опублікованих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провірені</a:t>
            </a:r>
            <a:r>
              <a:rPr lang="ru-RU" dirty="0"/>
              <a:t> </a:t>
            </a:r>
            <a:r>
              <a:rPr lang="ru-RU" dirty="0" err="1"/>
              <a:t>комбінації</a:t>
            </a:r>
            <a:r>
              <a:rPr lang="ru-RU" dirty="0"/>
              <a:t> для </a:t>
            </a:r>
            <a:r>
              <a:rPr lang="ru-RU" dirty="0" err="1"/>
              <a:t>застосування</a:t>
            </a:r>
            <a:r>
              <a:rPr lang="ru-RU" dirty="0"/>
              <a:t> – </a:t>
            </a:r>
            <a:r>
              <a:rPr lang="ru-RU" b="1" i="1" dirty="0" err="1"/>
              <a:t>бета-блокатор</a:t>
            </a:r>
            <a:r>
              <a:rPr lang="ru-RU" b="1" i="1" dirty="0"/>
              <a:t>, </a:t>
            </a:r>
            <a:r>
              <a:rPr lang="ru-RU" b="1" i="1" dirty="0" err="1"/>
              <a:t>соталол</a:t>
            </a:r>
            <a:r>
              <a:rPr lang="ru-RU" b="1" i="1" dirty="0"/>
              <a:t> </a:t>
            </a:r>
            <a:r>
              <a:rPr lang="ru-RU" b="1" i="1" dirty="0" err="1"/>
              <a:t>або</a:t>
            </a:r>
            <a:r>
              <a:rPr lang="ru-RU" b="1" i="1" dirty="0"/>
              <a:t> </a:t>
            </a:r>
            <a:r>
              <a:rPr lang="ru-RU" b="1" i="1" dirty="0" err="1"/>
              <a:t>аміодарон</a:t>
            </a:r>
            <a:r>
              <a:rPr lang="ru-RU" b="1" i="1" dirty="0"/>
              <a:t> + препарат 1С.</a:t>
            </a:r>
            <a:endParaRPr lang="ru-RU" dirty="0"/>
          </a:p>
          <a:p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тривалої</a:t>
            </a:r>
            <a:r>
              <a:rPr lang="ru-RU" dirty="0"/>
              <a:t> </a:t>
            </a:r>
            <a:r>
              <a:rPr lang="ru-RU" dirty="0" err="1"/>
              <a:t>антиаритмічної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хворі</a:t>
            </a:r>
            <a:r>
              <a:rPr lang="ru-RU" dirty="0"/>
              <a:t>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самостійного</a:t>
            </a:r>
            <a:r>
              <a:rPr lang="ru-RU" dirty="0"/>
              <a:t> </a:t>
            </a:r>
            <a:r>
              <a:rPr lang="ru-RU" dirty="0" err="1"/>
              <a:t>усунення</a:t>
            </a:r>
            <a:r>
              <a:rPr lang="ru-RU" dirty="0"/>
              <a:t> </a:t>
            </a:r>
            <a:r>
              <a:rPr lang="ru-RU" dirty="0" err="1"/>
              <a:t>нападів</a:t>
            </a:r>
            <a:r>
              <a:rPr lang="ru-RU" dirty="0"/>
              <a:t> </a:t>
            </a:r>
            <a:r>
              <a:rPr lang="ru-RU" dirty="0" err="1"/>
              <a:t>аритмії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безперечні</a:t>
            </a:r>
            <a:r>
              <a:rPr lang="ru-RU" dirty="0"/>
              <a:t> </a:t>
            </a:r>
            <a:r>
              <a:rPr lang="ru-RU" dirty="0" err="1"/>
              <a:t>медико-економічні</a:t>
            </a:r>
            <a:r>
              <a:rPr lang="ru-RU" dirty="0"/>
              <a:t> та </a:t>
            </a:r>
            <a:r>
              <a:rPr lang="ru-RU" dirty="0" err="1"/>
              <a:t>психологічні</a:t>
            </a:r>
            <a:r>
              <a:rPr lang="ru-RU" dirty="0"/>
              <a:t> </a:t>
            </a:r>
            <a:r>
              <a:rPr lang="ru-RU" dirty="0" err="1"/>
              <a:t>переваги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sz="9300" b="1" i="1" dirty="0" err="1">
                <a:solidFill>
                  <a:schemeClr val="accent2"/>
                </a:solidFill>
              </a:rPr>
              <a:t>Постійна</a:t>
            </a:r>
            <a:r>
              <a:rPr lang="ru-RU" sz="9300" b="1" i="1" dirty="0">
                <a:solidFill>
                  <a:schemeClr val="accent2"/>
                </a:solidFill>
              </a:rPr>
              <a:t> форма ФП </a:t>
            </a:r>
            <a:r>
              <a:rPr lang="ru-RU" sz="9300" b="1" i="1" dirty="0" err="1">
                <a:solidFill>
                  <a:schemeClr val="accent2"/>
                </a:solidFill>
              </a:rPr>
              <a:t>і</a:t>
            </a:r>
            <a:r>
              <a:rPr lang="ru-RU" sz="9300" b="1" i="1" dirty="0">
                <a:solidFill>
                  <a:schemeClr val="accent2"/>
                </a:solidFill>
              </a:rPr>
              <a:t> ТП</a:t>
            </a:r>
            <a:endParaRPr lang="ru-RU" sz="9300" b="1" dirty="0">
              <a:solidFill>
                <a:schemeClr val="accent2"/>
              </a:solidFill>
            </a:endParaRPr>
          </a:p>
          <a:p>
            <a:r>
              <a:rPr lang="ru-RU" sz="4200" b="1" dirty="0" err="1">
                <a:solidFill>
                  <a:schemeClr val="accent2"/>
                </a:solidFill>
              </a:rPr>
              <a:t>тахісистолічний</a:t>
            </a:r>
            <a:r>
              <a:rPr lang="ru-RU" sz="4200" b="1" dirty="0">
                <a:solidFill>
                  <a:schemeClr val="accent2"/>
                </a:solidFill>
              </a:rPr>
              <a:t> </a:t>
            </a:r>
            <a:r>
              <a:rPr lang="ru-RU" sz="4200" b="1" dirty="0" err="1">
                <a:solidFill>
                  <a:schemeClr val="accent2"/>
                </a:solidFill>
              </a:rPr>
              <a:t>варіант</a:t>
            </a:r>
            <a:endParaRPr lang="ru-RU" sz="4200" dirty="0">
              <a:solidFill>
                <a:schemeClr val="accent2"/>
              </a:solidFill>
            </a:endParaRPr>
          </a:p>
          <a:p>
            <a:pPr lvl="0"/>
            <a:r>
              <a:rPr lang="ru-RU" sz="3400" dirty="0"/>
              <a:t>Контроль ЧСС </a:t>
            </a:r>
            <a:r>
              <a:rPr lang="ru-RU" sz="3400" dirty="0" err="1"/>
              <a:t>і</a:t>
            </a:r>
            <a:r>
              <a:rPr lang="ru-RU" sz="3400" dirty="0"/>
              <a:t> </a:t>
            </a:r>
            <a:r>
              <a:rPr lang="ru-RU" sz="3400" dirty="0" err="1"/>
              <a:t>переведення</a:t>
            </a:r>
            <a:r>
              <a:rPr lang="ru-RU" sz="3400" dirty="0"/>
              <a:t> </a:t>
            </a:r>
            <a:r>
              <a:rPr lang="ru-RU" sz="3400" dirty="0" err="1"/>
              <a:t>тахісистолії</a:t>
            </a:r>
            <a:r>
              <a:rPr lang="ru-RU" sz="3400" dirty="0"/>
              <a:t> в </a:t>
            </a:r>
            <a:r>
              <a:rPr lang="ru-RU" sz="3400" dirty="0" err="1"/>
              <a:t>нормосистолію</a:t>
            </a:r>
            <a:endParaRPr lang="ru-RU" sz="3400" dirty="0"/>
          </a:p>
          <a:p>
            <a:pPr lvl="0"/>
            <a:r>
              <a:rPr lang="ru-RU" sz="3400" dirty="0" err="1"/>
              <a:t>етіотропна</a:t>
            </a:r>
            <a:r>
              <a:rPr lang="ru-RU" sz="3400" dirty="0"/>
              <a:t> </a:t>
            </a:r>
            <a:r>
              <a:rPr lang="ru-RU" sz="3400" dirty="0" err="1"/>
              <a:t>і</a:t>
            </a:r>
            <a:r>
              <a:rPr lang="ru-RU" sz="3400" dirty="0"/>
              <a:t> симптоматична </a:t>
            </a:r>
            <a:r>
              <a:rPr lang="ru-RU" sz="3400" dirty="0" err="1"/>
              <a:t>терапія</a:t>
            </a:r>
            <a:endParaRPr lang="ru-RU" sz="3400" dirty="0"/>
          </a:p>
          <a:p>
            <a:pPr lvl="0"/>
            <a:r>
              <a:rPr lang="ru-RU" sz="3400" dirty="0" err="1"/>
              <a:t>постійна</a:t>
            </a:r>
            <a:r>
              <a:rPr lang="ru-RU" sz="3400" dirty="0"/>
              <a:t> </a:t>
            </a:r>
            <a:r>
              <a:rPr lang="ru-RU" sz="3400" dirty="0" err="1"/>
              <a:t>антикоагулянтна</a:t>
            </a:r>
            <a:r>
              <a:rPr lang="ru-RU" sz="3400" dirty="0"/>
              <a:t> </a:t>
            </a:r>
            <a:r>
              <a:rPr lang="ru-RU" sz="3400" dirty="0" err="1"/>
              <a:t>терапія</a:t>
            </a:r>
            <a:r>
              <a:rPr lang="ru-RU" sz="3400" dirty="0"/>
              <a:t> </a:t>
            </a:r>
          </a:p>
          <a:p>
            <a:r>
              <a:rPr lang="ru-RU" sz="3400" b="1" i="1" dirty="0"/>
              <a:t> </a:t>
            </a:r>
            <a:endParaRPr lang="ru-RU" dirty="0"/>
          </a:p>
          <a:p>
            <a:pPr>
              <a:buNone/>
            </a:pPr>
            <a:r>
              <a:rPr lang="ru-RU" sz="3600" b="1" i="1" dirty="0" err="1">
                <a:solidFill>
                  <a:schemeClr val="accent2"/>
                </a:solidFill>
              </a:rPr>
              <a:t>Антикоагулянтна</a:t>
            </a:r>
            <a:r>
              <a:rPr lang="ru-RU" sz="3600" b="1" i="1" dirty="0">
                <a:solidFill>
                  <a:schemeClr val="accent2"/>
                </a:solidFill>
              </a:rPr>
              <a:t> </a:t>
            </a:r>
            <a:r>
              <a:rPr lang="ru-RU" sz="3600" b="1" i="1" dirty="0" err="1">
                <a:solidFill>
                  <a:schemeClr val="accent2"/>
                </a:solidFill>
              </a:rPr>
              <a:t>терапія</a:t>
            </a:r>
            <a:endParaRPr lang="ru-RU" sz="3600" b="1" i="1" dirty="0">
              <a:solidFill>
                <a:schemeClr val="accent2"/>
              </a:solidFill>
            </a:endParaRPr>
          </a:p>
          <a:p>
            <a:pPr>
              <a:buNone/>
            </a:pPr>
            <a:endParaRPr lang="ru-RU" sz="3600" dirty="0">
              <a:solidFill>
                <a:schemeClr val="accent2"/>
              </a:solidFill>
            </a:endParaRPr>
          </a:p>
          <a:p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інсультів</a:t>
            </a:r>
            <a:r>
              <a:rPr lang="ru-RU" dirty="0"/>
              <a:t> на 61%!</a:t>
            </a:r>
          </a:p>
          <a:p>
            <a:r>
              <a:rPr lang="ru-RU" dirty="0"/>
              <a:t>1. До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цільового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МНО </a:t>
            </a:r>
            <a:r>
              <a:rPr lang="ru-RU" dirty="0" err="1"/>
              <a:t>лабараторний</a:t>
            </a:r>
            <a:r>
              <a:rPr lang="ru-RU" dirty="0"/>
              <a:t> контроль </a:t>
            </a:r>
            <a:r>
              <a:rPr lang="ru-RU" i="1" dirty="0"/>
              <a:t>проводиться 1 раз на </a:t>
            </a:r>
            <a:r>
              <a:rPr lang="ru-RU" i="1" dirty="0" err="1"/>
              <a:t>тиждень</a:t>
            </a:r>
            <a:r>
              <a:rPr lang="ru-RU" i="1" dirty="0"/>
              <a:t>, </a:t>
            </a:r>
            <a:r>
              <a:rPr lang="ru-RU" i="1" dirty="0" err="1"/>
              <a:t>потім</a:t>
            </a:r>
            <a:r>
              <a:rPr lang="ru-RU" i="1" dirty="0"/>
              <a:t> 1 раз на </a:t>
            </a:r>
            <a:r>
              <a:rPr lang="ru-RU" i="1" dirty="0" err="1"/>
              <a:t>місяць</a:t>
            </a:r>
            <a:endParaRPr lang="ru-RU" dirty="0"/>
          </a:p>
          <a:p>
            <a:r>
              <a:rPr lang="ru-RU" dirty="0"/>
              <a:t>2. У </a:t>
            </a:r>
            <a:r>
              <a:rPr lang="ru-RU" dirty="0" err="1"/>
              <a:t>хворих</a:t>
            </a:r>
            <a:r>
              <a:rPr lang="ru-RU" dirty="0"/>
              <a:t> </a:t>
            </a:r>
            <a:r>
              <a:rPr lang="ru-RU" dirty="0" err="1"/>
              <a:t>страше</a:t>
            </a:r>
            <a:r>
              <a:rPr lang="ru-RU" dirty="0"/>
              <a:t> 75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підвищеним</a:t>
            </a:r>
            <a:r>
              <a:rPr lang="ru-RU" dirty="0"/>
              <a:t> </a:t>
            </a:r>
            <a:r>
              <a:rPr lang="ru-RU" dirty="0" err="1"/>
              <a:t>ризиком</a:t>
            </a:r>
            <a:r>
              <a:rPr lang="ru-RU" dirty="0"/>
              <a:t> </a:t>
            </a:r>
            <a:r>
              <a:rPr lang="ru-RU" dirty="0" err="1"/>
              <a:t>кровотеч</a:t>
            </a:r>
            <a:r>
              <a:rPr lang="ru-RU" dirty="0"/>
              <a:t>, но при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протипоказів</a:t>
            </a:r>
            <a:r>
              <a:rPr lang="ru-RU" dirty="0"/>
              <a:t> до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можуть</a:t>
            </a:r>
            <a:r>
              <a:rPr lang="ru-RU" dirty="0"/>
              <a:t> перенести без </a:t>
            </a:r>
            <a:r>
              <a:rPr lang="ru-RU" dirty="0" err="1"/>
              <a:t>ускладнень</a:t>
            </a:r>
            <a:r>
              <a:rPr lang="ru-RU" dirty="0"/>
              <a:t> </a:t>
            </a:r>
            <a:r>
              <a:rPr lang="ru-RU" dirty="0" err="1"/>
              <a:t>стандартну</a:t>
            </a:r>
            <a:r>
              <a:rPr lang="ru-RU" dirty="0"/>
              <a:t> </a:t>
            </a:r>
            <a:r>
              <a:rPr lang="ru-RU" dirty="0" err="1"/>
              <a:t>антикоагулянтну</a:t>
            </a:r>
            <a:r>
              <a:rPr lang="ru-RU" dirty="0"/>
              <a:t> </a:t>
            </a:r>
            <a:r>
              <a:rPr lang="ru-RU" dirty="0" err="1"/>
              <a:t>терапію</a:t>
            </a:r>
            <a:r>
              <a:rPr lang="ru-RU" dirty="0"/>
              <a:t> (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цільовим</a:t>
            </a:r>
            <a:r>
              <a:rPr lang="ru-RU" dirty="0"/>
              <a:t> МНВ 2-3 Од) </a:t>
            </a:r>
            <a:r>
              <a:rPr lang="ru-RU" dirty="0" err="1"/>
              <a:t>цільовий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МНВ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підтримувати</a:t>
            </a:r>
            <a:r>
              <a:rPr lang="ru-RU" dirty="0"/>
              <a:t> 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b="1" i="1" dirty="0"/>
              <a:t>1,6-2,5 Од.</a:t>
            </a:r>
            <a:endParaRPr lang="ru-RU" dirty="0"/>
          </a:p>
          <a:p>
            <a:r>
              <a:rPr lang="ru-RU" dirty="0"/>
              <a:t>3. У </a:t>
            </a:r>
            <a:r>
              <a:rPr lang="ru-RU" dirty="0" err="1"/>
              <a:t>випадках</a:t>
            </a:r>
            <a:r>
              <a:rPr lang="ru-RU" dirty="0"/>
              <a:t>, коли хворому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високим</a:t>
            </a:r>
            <a:r>
              <a:rPr lang="ru-RU" dirty="0"/>
              <a:t> </a:t>
            </a:r>
            <a:r>
              <a:rPr lang="ru-RU" dirty="0" err="1"/>
              <a:t>ризиком</a:t>
            </a:r>
            <a:r>
              <a:rPr lang="ru-RU" dirty="0"/>
              <a:t> </a:t>
            </a:r>
            <a:r>
              <a:rPr lang="ru-RU" dirty="0" err="1"/>
              <a:t>тромбоемболії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перервати</a:t>
            </a:r>
            <a:r>
              <a:rPr lang="ru-RU" dirty="0"/>
              <a:t> </a:t>
            </a:r>
            <a:r>
              <a:rPr lang="ru-RU" dirty="0" err="1"/>
              <a:t>антикоагулянтну</a:t>
            </a:r>
            <a:r>
              <a:rPr lang="ru-RU" dirty="0"/>
              <a:t> </a:t>
            </a:r>
            <a:r>
              <a:rPr lang="ru-RU" dirty="0" err="1"/>
              <a:t>терапію</a:t>
            </a:r>
            <a:r>
              <a:rPr lang="ru-RU" dirty="0"/>
              <a:t> </a:t>
            </a:r>
            <a:r>
              <a:rPr lang="ru-RU" dirty="0" err="1"/>
              <a:t>пероральними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,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проводити</a:t>
            </a:r>
            <a:r>
              <a:rPr lang="ru-RU" dirty="0"/>
              <a:t> </a:t>
            </a:r>
            <a:r>
              <a:rPr lang="ru-RU" dirty="0" err="1"/>
              <a:t>парентеральну</a:t>
            </a:r>
            <a:r>
              <a:rPr lang="ru-RU" dirty="0"/>
              <a:t> </a:t>
            </a:r>
            <a:r>
              <a:rPr lang="ru-RU" dirty="0" err="1"/>
              <a:t>терапію</a:t>
            </a:r>
            <a:r>
              <a:rPr lang="ru-RU" dirty="0"/>
              <a:t> </a:t>
            </a:r>
            <a:r>
              <a:rPr lang="ru-RU" dirty="0" err="1"/>
              <a:t>нефракційованим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низкомолекулярним</a:t>
            </a:r>
            <a:r>
              <a:rPr lang="ru-RU" dirty="0"/>
              <a:t> гепаринами, </a:t>
            </a:r>
            <a:r>
              <a:rPr lang="ru-RU" dirty="0" err="1"/>
              <a:t>хоча</a:t>
            </a:r>
            <a:r>
              <a:rPr lang="ru-RU" dirty="0"/>
              <a:t> </a:t>
            </a:r>
            <a:r>
              <a:rPr lang="ru-RU" dirty="0" err="1"/>
              <a:t>ефективність</a:t>
            </a:r>
            <a:r>
              <a:rPr lang="ru-RU" dirty="0"/>
              <a:t> такого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недостатньо</a:t>
            </a:r>
            <a:r>
              <a:rPr lang="ru-RU" dirty="0"/>
              <a:t> добре </a:t>
            </a:r>
            <a:r>
              <a:rPr lang="ru-RU" dirty="0" err="1"/>
              <a:t>встановлена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реваскуляризації</a:t>
            </a:r>
            <a:r>
              <a:rPr lang="ru-RU" dirty="0"/>
              <a:t> </a:t>
            </a:r>
            <a:r>
              <a:rPr lang="ru-RU" dirty="0" err="1"/>
              <a:t>міокарда</a:t>
            </a:r>
            <a:r>
              <a:rPr lang="ru-RU" dirty="0"/>
              <a:t> </a:t>
            </a:r>
            <a:r>
              <a:rPr lang="ru-RU" dirty="0" err="1"/>
              <a:t>хворим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ФП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антикоагулянтами </a:t>
            </a:r>
            <a:r>
              <a:rPr lang="ru-RU" dirty="0" err="1"/>
              <a:t>можливо</a:t>
            </a:r>
            <a:r>
              <a:rPr lang="ru-RU" dirty="0"/>
              <a:t> </a:t>
            </a:r>
            <a:r>
              <a:rPr lang="ru-RU" dirty="0" err="1"/>
              <a:t>призначити</a:t>
            </a:r>
            <a:r>
              <a:rPr lang="ru-RU" dirty="0"/>
              <a:t> </a:t>
            </a:r>
            <a:r>
              <a:rPr lang="ru-RU" dirty="0" err="1"/>
              <a:t>аспірин</a:t>
            </a:r>
            <a:r>
              <a:rPr lang="ru-RU" dirty="0"/>
              <a:t> в </a:t>
            </a:r>
            <a:r>
              <a:rPr lang="ru-RU" dirty="0" err="1"/>
              <a:t>низьких</a:t>
            </a:r>
            <a:r>
              <a:rPr lang="ru-RU" dirty="0"/>
              <a:t> дозах не </a:t>
            </a:r>
            <a:r>
              <a:rPr lang="ru-RU" dirty="0" err="1"/>
              <a:t>вище</a:t>
            </a:r>
            <a:r>
              <a:rPr lang="ru-RU" dirty="0"/>
              <a:t> 100 мг на </a:t>
            </a:r>
            <a:r>
              <a:rPr lang="ru-RU" dirty="0" err="1"/>
              <a:t>добу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клопідогрель</a:t>
            </a:r>
            <a:r>
              <a:rPr lang="ru-RU" dirty="0"/>
              <a:t> 75 мг на </a:t>
            </a:r>
            <a:r>
              <a:rPr lang="ru-RU" dirty="0" err="1"/>
              <a:t>добу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така</a:t>
            </a:r>
            <a:r>
              <a:rPr lang="ru-RU" dirty="0"/>
              <a:t> тактика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підвищенням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кровотеч</a:t>
            </a:r>
            <a:r>
              <a:rPr lang="ru-RU" dirty="0"/>
              <a:t>!</a:t>
            </a:r>
          </a:p>
          <a:p>
            <a:r>
              <a:rPr lang="ru-RU" dirty="0"/>
              <a:t>5. У </a:t>
            </a:r>
            <a:r>
              <a:rPr lang="ru-RU" dirty="0" err="1"/>
              <a:t>хворих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ФП, </a:t>
            </a:r>
            <a:r>
              <a:rPr lang="ru-RU" dirty="0" err="1"/>
              <a:t>які</a:t>
            </a:r>
            <a:r>
              <a:rPr lang="ru-RU" dirty="0"/>
              <a:t> перенесли </a:t>
            </a:r>
            <a:r>
              <a:rPr lang="ru-RU" dirty="0" err="1"/>
              <a:t>ішемічний</a:t>
            </a:r>
            <a:r>
              <a:rPr lang="ru-RU" dirty="0"/>
              <a:t> </a:t>
            </a:r>
            <a:r>
              <a:rPr lang="ru-RU" dirty="0" err="1"/>
              <a:t>інсульт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системну</a:t>
            </a:r>
            <a:r>
              <a:rPr lang="ru-RU" dirty="0"/>
              <a:t> </a:t>
            </a:r>
            <a:r>
              <a:rPr lang="ru-RU" dirty="0" err="1"/>
              <a:t>тромбоемболію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лікування</a:t>
            </a:r>
            <a:r>
              <a:rPr lang="ru-RU" dirty="0"/>
              <a:t> антикоагулянтами (МНВ 2,0-3,0 Од)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доцільним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інтенсивна</a:t>
            </a:r>
            <a:r>
              <a:rPr lang="ru-RU" dirty="0"/>
              <a:t> </a:t>
            </a:r>
            <a:r>
              <a:rPr lang="ru-RU" dirty="0" err="1"/>
              <a:t>антикоагулянтна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 до </a:t>
            </a:r>
            <a:r>
              <a:rPr lang="ru-RU" dirty="0" err="1"/>
              <a:t>цільового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b="1" i="1" dirty="0"/>
              <a:t>МНО 3,0-3,5 Од.</a:t>
            </a:r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686800" cy="6126163"/>
          </a:xfrm>
        </p:spPr>
        <p:txBody>
          <a:bodyPr>
            <a:normAutofit fontScale="62500" lnSpcReduction="20000"/>
          </a:bodyPr>
          <a:lstStyle/>
          <a:p>
            <a:r>
              <a:rPr lang="ru-RU" sz="6700" b="1" i="1" dirty="0">
                <a:solidFill>
                  <a:schemeClr val="accent2"/>
                </a:solidFill>
              </a:rPr>
              <a:t>Контроль ЧСС</a:t>
            </a:r>
            <a:endParaRPr lang="ru-RU" sz="6700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ru-RU" b="1" i="1" dirty="0" err="1"/>
              <a:t>бета-адреноблокатори</a:t>
            </a:r>
            <a:r>
              <a:rPr lang="ru-RU" b="1" i="1" dirty="0"/>
              <a:t>: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ru-RU" dirty="0"/>
              <a:t> - </a:t>
            </a:r>
            <a:r>
              <a:rPr lang="ru-RU" dirty="0" err="1"/>
              <a:t>конкор</a:t>
            </a:r>
            <a:r>
              <a:rPr lang="ru-RU" dirty="0"/>
              <a:t> 5-10 мг/</a:t>
            </a:r>
            <a:r>
              <a:rPr lang="ru-RU" dirty="0" err="1"/>
              <a:t>доб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ru-RU" dirty="0"/>
              <a:t> - </a:t>
            </a:r>
            <a:r>
              <a:rPr lang="ru-RU" dirty="0" err="1"/>
              <a:t>локрен</a:t>
            </a:r>
            <a:r>
              <a:rPr lang="ru-RU" dirty="0"/>
              <a:t> (</a:t>
            </a:r>
            <a:r>
              <a:rPr lang="ru-RU" dirty="0" err="1"/>
              <a:t>бетаксолол</a:t>
            </a:r>
            <a:r>
              <a:rPr lang="ru-RU" dirty="0"/>
              <a:t>) 20-10 мг/</a:t>
            </a:r>
            <a:r>
              <a:rPr lang="ru-RU" dirty="0" err="1"/>
              <a:t>доб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ru-RU" dirty="0"/>
              <a:t> - </a:t>
            </a:r>
            <a:r>
              <a:rPr lang="ru-RU" dirty="0" err="1"/>
              <a:t>метопролол</a:t>
            </a:r>
            <a:r>
              <a:rPr lang="ru-RU" dirty="0"/>
              <a:t> </a:t>
            </a:r>
            <a:r>
              <a:rPr lang="ru-RU" dirty="0" err="1"/>
              <a:t>ретард</a:t>
            </a:r>
            <a:r>
              <a:rPr lang="ru-RU" dirty="0"/>
              <a:t> 100-200 мг/</a:t>
            </a:r>
            <a:r>
              <a:rPr lang="ru-RU" dirty="0" err="1"/>
              <a:t>доб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ru-RU" dirty="0"/>
              <a:t> - </a:t>
            </a:r>
            <a:r>
              <a:rPr lang="ru-RU" dirty="0" err="1"/>
              <a:t>небіволол</a:t>
            </a:r>
            <a:r>
              <a:rPr lang="ru-RU" dirty="0"/>
              <a:t> (</a:t>
            </a:r>
            <a:r>
              <a:rPr lang="ru-RU" dirty="0" err="1"/>
              <a:t>небілет</a:t>
            </a:r>
            <a:r>
              <a:rPr lang="ru-RU" dirty="0"/>
              <a:t>) 5-10 мг/</a:t>
            </a:r>
            <a:r>
              <a:rPr lang="ru-RU" dirty="0" err="1"/>
              <a:t>доб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ru-RU" dirty="0"/>
              <a:t> - </a:t>
            </a:r>
            <a:r>
              <a:rPr lang="ru-RU" dirty="0" err="1"/>
              <a:t>карведилол</a:t>
            </a:r>
            <a:r>
              <a:rPr lang="ru-RU" dirty="0"/>
              <a:t> 25-50 мг/</a:t>
            </a:r>
            <a:r>
              <a:rPr lang="ru-RU" dirty="0" err="1"/>
              <a:t>доб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ru-RU" b="1" i="1" dirty="0" err="1"/>
              <a:t>верапаміл</a:t>
            </a:r>
            <a:r>
              <a:rPr lang="ru-RU" b="1" i="1" dirty="0"/>
              <a:t>/</a:t>
            </a:r>
            <a:r>
              <a:rPr lang="ru-RU" b="1" i="1" dirty="0" err="1"/>
              <a:t>ділтиазем</a:t>
            </a:r>
            <a:r>
              <a:rPr lang="ru-RU" b="1" i="1" dirty="0"/>
              <a:t> 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ru-RU" dirty="0"/>
              <a:t> - </a:t>
            </a:r>
            <a:r>
              <a:rPr lang="ru-RU" dirty="0" err="1"/>
              <a:t>ізоптин</a:t>
            </a:r>
            <a:r>
              <a:rPr lang="ru-RU" dirty="0"/>
              <a:t> </a:t>
            </a:r>
            <a:r>
              <a:rPr lang="ru-RU" dirty="0" err="1"/>
              <a:t>ретард</a:t>
            </a:r>
            <a:r>
              <a:rPr lang="ru-RU" dirty="0"/>
              <a:t> 120-240 мг/</a:t>
            </a:r>
            <a:r>
              <a:rPr lang="ru-RU" dirty="0" err="1"/>
              <a:t>доб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ru-RU" dirty="0"/>
              <a:t> - </a:t>
            </a:r>
            <a:r>
              <a:rPr lang="ru-RU" dirty="0" err="1"/>
              <a:t>ділтиазем</a:t>
            </a:r>
            <a:r>
              <a:rPr lang="ru-RU" dirty="0"/>
              <a:t> 120-360 мг/</a:t>
            </a:r>
            <a:r>
              <a:rPr lang="ru-RU" dirty="0" err="1"/>
              <a:t>доб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ru-RU" b="1" i="1" dirty="0" err="1"/>
              <a:t>кордарон</a:t>
            </a:r>
            <a:r>
              <a:rPr lang="ru-RU" b="1" i="1" dirty="0"/>
              <a:t> по 200-400 г/</a:t>
            </a:r>
            <a:r>
              <a:rPr lang="ru-RU" b="1" i="1" dirty="0" err="1"/>
              <a:t>доб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ru-RU" b="1" i="1" dirty="0" err="1"/>
              <a:t>соталол</a:t>
            </a:r>
            <a:r>
              <a:rPr lang="ru-RU" b="1" i="1" dirty="0"/>
              <a:t> по 160-320 мг/</a:t>
            </a:r>
            <a:r>
              <a:rPr lang="ru-RU" b="1" i="1" dirty="0" err="1"/>
              <a:t>доб</a:t>
            </a:r>
            <a:endParaRPr lang="ru-RU" dirty="0"/>
          </a:p>
          <a:p>
            <a:pPr>
              <a:buNone/>
            </a:pPr>
            <a:r>
              <a:rPr lang="ru-RU" sz="4600" b="1" i="1" dirty="0" err="1">
                <a:solidFill>
                  <a:schemeClr val="accent2"/>
                </a:solidFill>
              </a:rPr>
              <a:t>Комбінації</a:t>
            </a:r>
            <a:r>
              <a:rPr lang="ru-RU" sz="4600" b="1" i="1" dirty="0">
                <a:solidFill>
                  <a:schemeClr val="accent2"/>
                </a:solidFill>
              </a:rPr>
              <a:t> </a:t>
            </a:r>
            <a:endParaRPr lang="ru-RU" dirty="0">
              <a:solidFill>
                <a:schemeClr val="accent2"/>
              </a:solidFill>
            </a:endParaRPr>
          </a:p>
          <a:p>
            <a:r>
              <a:rPr lang="ru-RU" dirty="0" err="1"/>
              <a:t>Дігоксин</a:t>
            </a:r>
            <a:r>
              <a:rPr lang="ru-RU" dirty="0"/>
              <a:t> + </a:t>
            </a:r>
            <a:r>
              <a:rPr lang="ru-RU" dirty="0" err="1"/>
              <a:t>бета-блокатори</a:t>
            </a:r>
            <a:endParaRPr lang="ru-RU" dirty="0"/>
          </a:p>
          <a:p>
            <a:r>
              <a:rPr lang="ru-RU" dirty="0" err="1"/>
              <a:t>Дігоксин</a:t>
            </a:r>
            <a:r>
              <a:rPr lang="ru-RU" dirty="0"/>
              <a:t> + </a:t>
            </a:r>
            <a:r>
              <a:rPr lang="ru-RU" dirty="0" err="1"/>
              <a:t>верапаміл</a:t>
            </a:r>
            <a:r>
              <a:rPr lang="ru-RU" dirty="0"/>
              <a:t>/</a:t>
            </a:r>
            <a:r>
              <a:rPr lang="ru-RU" dirty="0" err="1"/>
              <a:t>ділтіазем</a:t>
            </a:r>
            <a:endParaRPr lang="ru-RU" dirty="0"/>
          </a:p>
          <a:p>
            <a:r>
              <a:rPr lang="ru-RU" dirty="0" err="1"/>
              <a:t>Дігоксин</a:t>
            </a:r>
            <a:r>
              <a:rPr lang="ru-RU" dirty="0"/>
              <a:t> + </a:t>
            </a:r>
            <a:r>
              <a:rPr lang="ru-RU" dirty="0" err="1"/>
              <a:t>аміодарон</a:t>
            </a:r>
            <a:endParaRPr lang="ru-RU" dirty="0"/>
          </a:p>
          <a:p>
            <a:r>
              <a:rPr lang="ru-RU" dirty="0" err="1"/>
              <a:t>Аміодарон</a:t>
            </a:r>
            <a:r>
              <a:rPr lang="ru-RU" dirty="0"/>
              <a:t> + </a:t>
            </a:r>
            <a:r>
              <a:rPr lang="ru-RU" dirty="0" err="1"/>
              <a:t>бета-блокатори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572560" cy="62865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900" b="1" i="1" dirty="0" err="1">
                <a:solidFill>
                  <a:schemeClr val="accent2"/>
                </a:solidFill>
              </a:rPr>
              <a:t>Нормосистолічний</a:t>
            </a:r>
            <a:r>
              <a:rPr lang="ru-RU" sz="3900" b="1" i="1" dirty="0">
                <a:solidFill>
                  <a:schemeClr val="accent2"/>
                </a:solidFill>
              </a:rPr>
              <a:t> </a:t>
            </a:r>
            <a:r>
              <a:rPr lang="ru-RU" sz="3900" b="1" i="1" dirty="0" err="1">
                <a:solidFill>
                  <a:schemeClr val="accent2"/>
                </a:solidFill>
              </a:rPr>
              <a:t>варіант</a:t>
            </a:r>
            <a:endParaRPr lang="ru-RU" sz="3900" dirty="0">
              <a:solidFill>
                <a:schemeClr val="accent2"/>
              </a:solidFill>
            </a:endParaRPr>
          </a:p>
          <a:p>
            <a:r>
              <a:rPr lang="ru-RU" b="1" dirty="0"/>
              <a:t>- </a:t>
            </a:r>
            <a:r>
              <a:rPr lang="ru-RU" b="1" i="1" dirty="0" err="1"/>
              <a:t>спеціальної</a:t>
            </a:r>
            <a:r>
              <a:rPr lang="ru-RU" b="1" i="1" dirty="0"/>
              <a:t> </a:t>
            </a:r>
            <a:r>
              <a:rPr lang="ru-RU" b="1" i="1" dirty="0" err="1"/>
              <a:t>антиаритмічної</a:t>
            </a:r>
            <a:r>
              <a:rPr lang="ru-RU" b="1" i="1" dirty="0"/>
              <a:t> </a:t>
            </a:r>
            <a:r>
              <a:rPr lang="ru-RU" b="1" i="1" dirty="0" err="1"/>
              <a:t>терапії</a:t>
            </a:r>
            <a:r>
              <a:rPr lang="ru-RU" b="1" i="1" dirty="0"/>
              <a:t> </a:t>
            </a:r>
            <a:r>
              <a:rPr lang="ru-RU" b="1" i="1" dirty="0" err="1"/>
              <a:t>ця</a:t>
            </a:r>
            <a:r>
              <a:rPr lang="ru-RU" b="1" i="1" dirty="0"/>
              <a:t> </a:t>
            </a:r>
            <a:r>
              <a:rPr lang="ru-RU" b="1" i="1" dirty="0" err="1"/>
              <a:t>категорія</a:t>
            </a:r>
            <a:r>
              <a:rPr lang="ru-RU" b="1" i="1" dirty="0"/>
              <a:t> </a:t>
            </a:r>
            <a:r>
              <a:rPr lang="ru-RU" b="1" i="1" dirty="0" err="1"/>
              <a:t>хворих</a:t>
            </a:r>
            <a:r>
              <a:rPr lang="ru-RU" b="1" i="1" dirty="0"/>
              <a:t> не </a:t>
            </a:r>
            <a:r>
              <a:rPr lang="ru-RU" b="1" i="1" dirty="0" err="1"/>
              <a:t>потребує</a:t>
            </a:r>
            <a:r>
              <a:rPr lang="ru-RU" b="1" i="1" dirty="0"/>
              <a:t>! </a:t>
            </a:r>
            <a:endParaRPr lang="ru-RU" dirty="0"/>
          </a:p>
          <a:p>
            <a:r>
              <a:rPr lang="ru-RU" dirty="0"/>
              <a:t> - </a:t>
            </a:r>
            <a:r>
              <a:rPr lang="ru-RU" dirty="0" err="1"/>
              <a:t>етіотропна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симптоматична </a:t>
            </a:r>
            <a:r>
              <a:rPr lang="ru-RU" dirty="0" err="1"/>
              <a:t>терапія</a:t>
            </a:r>
            <a:endParaRPr lang="ru-RU" dirty="0"/>
          </a:p>
          <a:p>
            <a:r>
              <a:rPr lang="ru-RU" dirty="0"/>
              <a:t> - </a:t>
            </a:r>
            <a:r>
              <a:rPr lang="ru-RU" dirty="0" err="1"/>
              <a:t>антикоагулянтна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!</a:t>
            </a:r>
          </a:p>
          <a:p>
            <a:pPr>
              <a:buNone/>
            </a:pPr>
            <a:r>
              <a:rPr lang="ru-RU" sz="4000" b="1" i="1" dirty="0" err="1">
                <a:solidFill>
                  <a:schemeClr val="accent2"/>
                </a:solidFill>
              </a:rPr>
              <a:t>Брадисистолічний</a:t>
            </a:r>
            <a:r>
              <a:rPr lang="ru-RU" sz="4000" b="1" i="1" dirty="0">
                <a:solidFill>
                  <a:schemeClr val="accent2"/>
                </a:solidFill>
              </a:rPr>
              <a:t> </a:t>
            </a:r>
            <a:r>
              <a:rPr lang="ru-RU" sz="4000" b="1" i="1" dirty="0" err="1">
                <a:solidFill>
                  <a:schemeClr val="accent2"/>
                </a:solidFill>
              </a:rPr>
              <a:t>варіант</a:t>
            </a:r>
            <a:endParaRPr lang="ru-RU" sz="4000" dirty="0">
              <a:solidFill>
                <a:schemeClr val="accent2"/>
              </a:solidFill>
            </a:endParaRPr>
          </a:p>
          <a:p>
            <a:r>
              <a:rPr lang="ru-RU" b="1" i="1" dirty="0"/>
              <a:t>- </a:t>
            </a:r>
            <a:r>
              <a:rPr lang="ru-RU" b="1" i="1" dirty="0" err="1"/>
              <a:t>вирішення</a:t>
            </a:r>
            <a:r>
              <a:rPr lang="ru-RU" b="1" i="1" dirty="0"/>
              <a:t> </a:t>
            </a:r>
            <a:r>
              <a:rPr lang="ru-RU" b="1" i="1" dirty="0" err="1"/>
              <a:t>питання</a:t>
            </a:r>
            <a:r>
              <a:rPr lang="ru-RU" b="1" i="1" dirty="0"/>
              <a:t> про </a:t>
            </a:r>
            <a:r>
              <a:rPr lang="ru-RU" b="1" i="1" dirty="0" err="1"/>
              <a:t>імплантацію</a:t>
            </a:r>
            <a:r>
              <a:rPr lang="ru-RU" b="1" i="1" dirty="0"/>
              <a:t> ШВР!</a:t>
            </a:r>
            <a:endParaRPr lang="ru-RU" dirty="0"/>
          </a:p>
          <a:p>
            <a:r>
              <a:rPr lang="ru-RU" dirty="0"/>
              <a:t>- </a:t>
            </a:r>
            <a:r>
              <a:rPr lang="ru-RU" dirty="0" err="1"/>
              <a:t>етіотропна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симптоматична </a:t>
            </a:r>
            <a:r>
              <a:rPr lang="ru-RU" dirty="0" err="1"/>
              <a:t>терапія</a:t>
            </a:r>
            <a:endParaRPr lang="ru-RU" dirty="0"/>
          </a:p>
          <a:p>
            <a:r>
              <a:rPr lang="ru-RU" dirty="0"/>
              <a:t>- </a:t>
            </a:r>
            <a:r>
              <a:rPr lang="ru-RU" dirty="0" err="1"/>
              <a:t>антикоагулянтна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5100" b="1" i="1" dirty="0" err="1">
                <a:solidFill>
                  <a:schemeClr val="accent2"/>
                </a:solidFill>
              </a:rPr>
              <a:t>Покази</a:t>
            </a:r>
            <a:r>
              <a:rPr lang="ru-RU" sz="5100" b="1" i="1" dirty="0">
                <a:solidFill>
                  <a:schemeClr val="accent2"/>
                </a:solidFill>
              </a:rPr>
              <a:t> до </a:t>
            </a:r>
            <a:r>
              <a:rPr lang="ru-RU" sz="5100" b="1" i="1" dirty="0" err="1">
                <a:solidFill>
                  <a:schemeClr val="accent2"/>
                </a:solidFill>
              </a:rPr>
              <a:t>хірургічного</a:t>
            </a:r>
            <a:r>
              <a:rPr lang="ru-RU" sz="5100" b="1" i="1" dirty="0">
                <a:solidFill>
                  <a:schemeClr val="accent2"/>
                </a:solidFill>
              </a:rPr>
              <a:t> </a:t>
            </a:r>
            <a:r>
              <a:rPr lang="ru-RU" sz="5100" b="1" i="1" dirty="0" err="1">
                <a:solidFill>
                  <a:schemeClr val="accent2"/>
                </a:solidFill>
              </a:rPr>
              <a:t>лікування</a:t>
            </a:r>
            <a:r>
              <a:rPr lang="ru-RU" sz="5100" b="1" i="1" dirty="0">
                <a:solidFill>
                  <a:schemeClr val="accent2"/>
                </a:solidFill>
              </a:rPr>
              <a:t>:</a:t>
            </a:r>
          </a:p>
          <a:p>
            <a:pPr>
              <a:buNone/>
            </a:pPr>
            <a:endParaRPr lang="ru-RU" sz="5100" dirty="0">
              <a:solidFill>
                <a:schemeClr val="accent2"/>
              </a:solidFill>
            </a:endParaRPr>
          </a:p>
          <a:p>
            <a:pPr lvl="0"/>
            <a:r>
              <a:rPr lang="uk-UA" dirty="0"/>
              <a:t>ТП </a:t>
            </a:r>
            <a:r>
              <a:rPr lang="ru-RU" dirty="0"/>
              <a:t>(</a:t>
            </a:r>
            <a:r>
              <a:rPr lang="ru-RU" dirty="0" err="1"/>
              <a:t>абляція</a:t>
            </a:r>
            <a:r>
              <a:rPr lang="ru-RU" dirty="0"/>
              <a:t> </a:t>
            </a:r>
            <a:r>
              <a:rPr lang="ru-RU" dirty="0" err="1"/>
              <a:t>ділянок</a:t>
            </a:r>
            <a:r>
              <a:rPr lang="ru-RU" dirty="0"/>
              <a:t> </a:t>
            </a:r>
            <a:r>
              <a:rPr lang="ru-RU" dirty="0" err="1"/>
              <a:t>легеневих</a:t>
            </a:r>
            <a:r>
              <a:rPr lang="ru-RU" dirty="0"/>
              <a:t> вен)</a:t>
            </a:r>
            <a:r>
              <a:rPr lang="uk-UA" dirty="0"/>
              <a:t> – висока ефективність!</a:t>
            </a:r>
            <a:endParaRPr lang="ru-RU" dirty="0"/>
          </a:p>
          <a:p>
            <a:pPr lvl="0"/>
            <a:r>
              <a:rPr lang="ru-RU" dirty="0"/>
              <a:t>ФП на </a:t>
            </a:r>
            <a:r>
              <a:rPr lang="ru-RU" dirty="0" err="1"/>
              <a:t>тлі</a:t>
            </a:r>
            <a:r>
              <a:rPr lang="ru-RU" dirty="0"/>
              <a:t> синдрому </a:t>
            </a:r>
            <a:r>
              <a:rPr lang="en-US" dirty="0"/>
              <a:t>WPW</a:t>
            </a:r>
            <a:r>
              <a:rPr lang="ru-RU" dirty="0"/>
              <a:t> </a:t>
            </a:r>
          </a:p>
          <a:p>
            <a:r>
              <a:rPr lang="ru-RU" dirty="0"/>
              <a:t>(</a:t>
            </a:r>
            <a:r>
              <a:rPr lang="ru-RU" dirty="0" err="1"/>
              <a:t>радіочастотна</a:t>
            </a:r>
            <a:r>
              <a:rPr lang="ru-RU" dirty="0"/>
              <a:t> </a:t>
            </a:r>
            <a:r>
              <a:rPr lang="ru-RU" dirty="0" err="1"/>
              <a:t>абляція</a:t>
            </a:r>
            <a:r>
              <a:rPr lang="ru-RU" dirty="0"/>
              <a:t> ДШП)</a:t>
            </a:r>
          </a:p>
          <a:p>
            <a:pPr lvl="0"/>
            <a:r>
              <a:rPr lang="en-US" dirty="0"/>
              <a:t>C</a:t>
            </a:r>
            <a:r>
              <a:rPr lang="ru-RU" dirty="0" err="1"/>
              <a:t>индром</a:t>
            </a:r>
            <a:r>
              <a:rPr lang="ru-RU" dirty="0"/>
              <a:t> </a:t>
            </a:r>
            <a:r>
              <a:rPr lang="ru-RU" dirty="0" err="1"/>
              <a:t>Фредеріка</a:t>
            </a:r>
            <a:endParaRPr lang="ru-RU" dirty="0"/>
          </a:p>
          <a:p>
            <a:r>
              <a:rPr lang="ru-RU" dirty="0"/>
              <a:t>(</a:t>
            </a:r>
            <a:r>
              <a:rPr lang="ru-RU" dirty="0" err="1"/>
              <a:t>імплантаціяя</a:t>
            </a:r>
            <a:r>
              <a:rPr lang="ru-RU" dirty="0"/>
              <a:t> ШВР)</a:t>
            </a:r>
          </a:p>
          <a:p>
            <a:pPr lvl="0"/>
            <a:r>
              <a:rPr lang="ru-RU" dirty="0">
                <a:sym typeface="Symbol"/>
              </a:rPr>
              <a:t></a:t>
            </a:r>
            <a:r>
              <a:rPr lang="ru-RU" dirty="0" err="1"/>
              <a:t>Тахі-браді</a:t>
            </a:r>
            <a:r>
              <a:rPr lang="ru-RU" dirty="0">
                <a:sym typeface="Symbol"/>
              </a:rPr>
              <a:t></a:t>
            </a:r>
            <a:r>
              <a:rPr lang="ru-RU" dirty="0"/>
              <a:t> синдром</a:t>
            </a:r>
          </a:p>
          <a:p>
            <a:r>
              <a:rPr lang="ru-RU" dirty="0"/>
              <a:t>(</a:t>
            </a:r>
            <a:r>
              <a:rPr lang="ru-RU" dirty="0" err="1"/>
              <a:t>імплантаціяя</a:t>
            </a:r>
            <a:r>
              <a:rPr lang="ru-RU" dirty="0"/>
              <a:t> ШВР)</a:t>
            </a:r>
          </a:p>
          <a:p>
            <a:pPr lvl="0"/>
            <a:r>
              <a:rPr lang="ru-RU" dirty="0" err="1"/>
              <a:t>Неефективність</a:t>
            </a:r>
            <a:r>
              <a:rPr lang="ru-RU" dirty="0"/>
              <a:t> </a:t>
            </a:r>
            <a:r>
              <a:rPr lang="ru-RU" dirty="0" err="1"/>
              <a:t>антиаритмічної</a:t>
            </a:r>
            <a:r>
              <a:rPr lang="ru-RU" dirty="0"/>
              <a:t> </a:t>
            </a:r>
            <a:r>
              <a:rPr lang="ru-RU" dirty="0" err="1"/>
              <a:t>противорецивної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, яка проводилась в </a:t>
            </a:r>
            <a:r>
              <a:rPr lang="ru-RU" dirty="0" err="1"/>
              <a:t>адекватних</a:t>
            </a:r>
            <a:r>
              <a:rPr lang="ru-RU" dirty="0"/>
              <a:t> дозах </a:t>
            </a:r>
          </a:p>
          <a:p>
            <a:r>
              <a:rPr lang="ru-RU" dirty="0"/>
              <a:t>(</a:t>
            </a:r>
            <a:r>
              <a:rPr lang="ru-RU" dirty="0" err="1"/>
              <a:t>хірургічні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 на </a:t>
            </a:r>
            <a:r>
              <a:rPr lang="ru-RU" dirty="0" err="1"/>
              <a:t>передсердях</a:t>
            </a:r>
            <a:r>
              <a:rPr lang="ru-RU" dirty="0"/>
              <a:t> - </a:t>
            </a:r>
            <a:r>
              <a:rPr lang="ru-RU" dirty="0">
                <a:sym typeface="Symbol"/>
              </a:rPr>
              <a:t></a:t>
            </a:r>
            <a:r>
              <a:rPr lang="ru-RU" dirty="0" err="1"/>
              <a:t>лабіринт</a:t>
            </a:r>
            <a:r>
              <a:rPr lang="ru-RU" dirty="0">
                <a:sym typeface="Symbol"/>
              </a:rPr>
              <a:t></a:t>
            </a:r>
            <a:r>
              <a:rPr lang="ru-RU" dirty="0"/>
              <a:t>, </a:t>
            </a:r>
            <a:r>
              <a:rPr lang="ru-RU" dirty="0">
                <a:sym typeface="Symbol"/>
              </a:rPr>
              <a:t></a:t>
            </a:r>
            <a:r>
              <a:rPr lang="ru-RU" dirty="0"/>
              <a:t>коридор</a:t>
            </a:r>
            <a:r>
              <a:rPr lang="ru-RU" dirty="0">
                <a:sym typeface="Symbol"/>
              </a:rPr>
              <a:t></a:t>
            </a:r>
            <a:r>
              <a:rPr lang="ru-RU" dirty="0"/>
              <a:t>, </a:t>
            </a:r>
            <a:r>
              <a:rPr lang="ru-RU" dirty="0" err="1"/>
              <a:t>абляція</a:t>
            </a:r>
            <a:r>
              <a:rPr lang="ru-RU" dirty="0"/>
              <a:t> </a:t>
            </a:r>
            <a:r>
              <a:rPr lang="ru-RU" dirty="0" err="1"/>
              <a:t>ділянок</a:t>
            </a:r>
            <a:r>
              <a:rPr lang="ru-RU" dirty="0"/>
              <a:t> </a:t>
            </a:r>
            <a:r>
              <a:rPr lang="ru-RU" dirty="0" err="1"/>
              <a:t>легеневих</a:t>
            </a:r>
            <a:r>
              <a:rPr lang="ru-RU" dirty="0"/>
              <a:t> вен, гирла в/</a:t>
            </a:r>
            <a:r>
              <a:rPr lang="ru-RU" dirty="0" err="1"/>
              <a:t>полої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)</a:t>
            </a:r>
          </a:p>
          <a:p>
            <a:pPr lvl="0"/>
            <a:r>
              <a:rPr lang="ru-RU" dirty="0" err="1"/>
              <a:t>Гемодинамічно</a:t>
            </a:r>
            <a:r>
              <a:rPr lang="ru-RU" dirty="0"/>
              <a:t> </a:t>
            </a:r>
            <a:r>
              <a:rPr lang="ru-RU" dirty="0" err="1"/>
              <a:t>нестабільні</a:t>
            </a:r>
            <a:r>
              <a:rPr lang="ru-RU" dirty="0"/>
              <a:t> напади ФП</a:t>
            </a:r>
          </a:p>
          <a:p>
            <a:r>
              <a:rPr lang="ru-RU" dirty="0"/>
              <a:t> (</a:t>
            </a:r>
            <a:r>
              <a:rPr lang="ru-RU" dirty="0" err="1"/>
              <a:t>хірургичні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 на </a:t>
            </a:r>
            <a:r>
              <a:rPr lang="ru-RU" dirty="0" err="1"/>
              <a:t>передсердях</a:t>
            </a:r>
            <a:r>
              <a:rPr lang="ru-RU" dirty="0"/>
              <a:t>, </a:t>
            </a:r>
            <a:r>
              <a:rPr lang="ru-RU" dirty="0" err="1"/>
              <a:t>імплантація</a:t>
            </a:r>
            <a:r>
              <a:rPr lang="ru-RU" dirty="0"/>
              <a:t> </a:t>
            </a:r>
            <a:r>
              <a:rPr lang="ru-RU" dirty="0" err="1"/>
              <a:t>низькоенергетичного</a:t>
            </a:r>
            <a:r>
              <a:rPr lang="ru-RU" dirty="0"/>
              <a:t> </a:t>
            </a:r>
            <a:r>
              <a:rPr lang="ru-RU" dirty="0" err="1"/>
              <a:t>передсердного</a:t>
            </a:r>
            <a:r>
              <a:rPr lang="ru-RU" dirty="0"/>
              <a:t> </a:t>
            </a:r>
            <a:r>
              <a:rPr lang="ru-RU" dirty="0" err="1"/>
              <a:t>кардіовертера-дефібрилятора</a:t>
            </a:r>
            <a:r>
              <a:rPr lang="ru-RU" dirty="0"/>
              <a:t>, </a:t>
            </a:r>
            <a:r>
              <a:rPr lang="ru-RU" dirty="0" err="1"/>
              <a:t>модифікація</a:t>
            </a:r>
            <a:r>
              <a:rPr lang="ru-RU" dirty="0"/>
              <a:t> </a:t>
            </a:r>
            <a:r>
              <a:rPr lang="ru-RU" dirty="0" err="1"/>
              <a:t>АВ-вузла</a:t>
            </a:r>
            <a:r>
              <a:rPr lang="ru-RU" dirty="0"/>
              <a:t>, </a:t>
            </a:r>
            <a:r>
              <a:rPr lang="ru-RU" dirty="0" err="1"/>
              <a:t>деструкція</a:t>
            </a:r>
            <a:r>
              <a:rPr lang="ru-RU" dirty="0"/>
              <a:t> </a:t>
            </a:r>
            <a:r>
              <a:rPr lang="ru-RU" dirty="0" err="1"/>
              <a:t>АВ-вузла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імплантацією</a:t>
            </a:r>
            <a:r>
              <a:rPr lang="ru-RU" dirty="0"/>
              <a:t> ШВР)</a:t>
            </a:r>
          </a:p>
          <a:p>
            <a:pPr lvl="0"/>
            <a:r>
              <a:rPr lang="ru-RU" dirty="0"/>
              <a:t>Не </a:t>
            </a:r>
            <a:r>
              <a:rPr lang="ru-RU" dirty="0" err="1"/>
              <a:t>можливість</a:t>
            </a:r>
            <a:r>
              <a:rPr lang="ru-RU" dirty="0"/>
              <a:t> адекватного контролю ЧСС</a:t>
            </a:r>
          </a:p>
          <a:p>
            <a:r>
              <a:rPr lang="ru-RU" dirty="0"/>
              <a:t>(</a:t>
            </a:r>
            <a:r>
              <a:rPr lang="ru-RU" dirty="0" err="1"/>
              <a:t>модифікація</a:t>
            </a:r>
            <a:r>
              <a:rPr lang="ru-RU" dirty="0"/>
              <a:t> </a:t>
            </a:r>
            <a:r>
              <a:rPr lang="ru-RU" dirty="0" err="1"/>
              <a:t>АВ-вузла</a:t>
            </a:r>
            <a:r>
              <a:rPr lang="ru-RU" dirty="0"/>
              <a:t>, </a:t>
            </a:r>
            <a:r>
              <a:rPr lang="ru-RU" dirty="0" err="1"/>
              <a:t>деструкція</a:t>
            </a:r>
            <a:r>
              <a:rPr lang="ru-RU" dirty="0"/>
              <a:t> </a:t>
            </a:r>
            <a:r>
              <a:rPr lang="ru-RU" dirty="0" err="1"/>
              <a:t>АВ-вузла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імплантацією</a:t>
            </a:r>
            <a:r>
              <a:rPr lang="ru-RU" dirty="0"/>
              <a:t> ШВР)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229600" cy="4525963"/>
          </a:xfrm>
        </p:spPr>
        <p:txBody>
          <a:bodyPr/>
          <a:lstStyle/>
          <a:p>
            <a:r>
              <a:rPr lang="ru-RU" b="1" i="1" dirty="0">
                <a:solidFill>
                  <a:schemeClr val="accent2"/>
                </a:solidFill>
              </a:rPr>
              <a:t>СССВ</a:t>
            </a:r>
            <a:r>
              <a:rPr lang="ru-RU" dirty="0"/>
              <a:t> – </a:t>
            </a:r>
            <a:r>
              <a:rPr lang="ru-RU" i="1" dirty="0"/>
              <a:t>синдром, </a:t>
            </a:r>
            <a:r>
              <a:rPr lang="ru-RU" i="1" dirty="0" err="1"/>
              <a:t>пов’язаний</a:t>
            </a:r>
            <a:r>
              <a:rPr lang="ru-RU" i="1" dirty="0"/>
              <a:t> </a:t>
            </a:r>
            <a:r>
              <a:rPr lang="ru-RU" i="1" dirty="0" err="1"/>
              <a:t>з</a:t>
            </a:r>
            <a:r>
              <a:rPr lang="ru-RU" i="1" dirty="0"/>
              <a:t> </a:t>
            </a:r>
            <a:r>
              <a:rPr lang="ru-RU" i="1" dirty="0" err="1"/>
              <a:t>стійкими</a:t>
            </a:r>
            <a:r>
              <a:rPr lang="ru-RU" i="1" dirty="0"/>
              <a:t> </a:t>
            </a:r>
            <a:r>
              <a:rPr lang="ru-RU" i="1" dirty="0" err="1"/>
              <a:t>порушеннями</a:t>
            </a:r>
            <a:r>
              <a:rPr lang="ru-RU" i="1" dirty="0"/>
              <a:t> нормального автоматизму </a:t>
            </a:r>
            <a:r>
              <a:rPr lang="ru-RU" i="1" dirty="0" err="1"/>
              <a:t>синусового</a:t>
            </a:r>
            <a:r>
              <a:rPr lang="ru-RU" i="1" dirty="0"/>
              <a:t> </a:t>
            </a:r>
            <a:r>
              <a:rPr lang="ru-RU" i="1" dirty="0" err="1"/>
              <a:t>вузла</a:t>
            </a:r>
            <a:r>
              <a:rPr lang="ru-RU" i="1" dirty="0"/>
              <a:t> </a:t>
            </a:r>
            <a:r>
              <a:rPr lang="ru-RU" i="1" dirty="0" err="1"/>
              <a:t>і</a:t>
            </a:r>
            <a:r>
              <a:rPr lang="ru-RU" i="1" dirty="0"/>
              <a:t> </a:t>
            </a:r>
            <a:r>
              <a:rPr lang="ru-RU" i="1" dirty="0" err="1"/>
              <a:t>нездатністю</a:t>
            </a:r>
            <a:r>
              <a:rPr lang="ru-RU" i="1" dirty="0"/>
              <a:t> </a:t>
            </a:r>
            <a:r>
              <a:rPr lang="ru-RU" i="1" dirty="0" err="1"/>
              <a:t>підтримувати</a:t>
            </a:r>
            <a:r>
              <a:rPr lang="ru-RU" i="1" dirty="0"/>
              <a:t> </a:t>
            </a:r>
            <a:r>
              <a:rPr lang="ru-RU" i="1" dirty="0" err="1"/>
              <a:t>фізіологічну</a:t>
            </a:r>
            <a:r>
              <a:rPr lang="ru-RU" i="1" dirty="0"/>
              <a:t> </a:t>
            </a:r>
            <a:r>
              <a:rPr lang="ru-RU" i="1" dirty="0" err="1"/>
              <a:t>хронотропну</a:t>
            </a:r>
            <a:r>
              <a:rPr lang="ru-RU" i="1" dirty="0"/>
              <a:t> </a:t>
            </a:r>
            <a:r>
              <a:rPr lang="ru-RU" i="1" dirty="0" err="1"/>
              <a:t>функцію</a:t>
            </a:r>
            <a:r>
              <a:rPr lang="ru-RU" i="1" dirty="0"/>
              <a:t> </a:t>
            </a:r>
            <a:r>
              <a:rPr lang="ru-RU" i="1" dirty="0" err="1"/>
              <a:t>серця</a:t>
            </a:r>
            <a:r>
              <a:rPr lang="ru-RU" i="1" dirty="0"/>
              <a:t>.</a:t>
            </a:r>
            <a:r>
              <a:rPr lang="ru-RU" dirty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r>
              <a:rPr lang="uk-UA" sz="5700" b="1" i="1" dirty="0">
                <a:solidFill>
                  <a:schemeClr val="accent2"/>
                </a:solidFill>
              </a:rPr>
              <a:t>Діагностика:</a:t>
            </a:r>
            <a:endParaRPr lang="ru-RU" sz="5700" b="1" dirty="0">
              <a:solidFill>
                <a:schemeClr val="accent2"/>
              </a:solidFill>
            </a:endParaRPr>
          </a:p>
          <a:p>
            <a:r>
              <a:rPr lang="uk-UA" dirty="0"/>
              <a:t>1</a:t>
            </a:r>
            <a:r>
              <a:rPr lang="uk-UA" b="1" i="1" dirty="0"/>
              <a:t>. </a:t>
            </a:r>
            <a:r>
              <a:rPr lang="uk-UA" b="1" i="1" dirty="0" err="1"/>
              <a:t>Атропінова</a:t>
            </a:r>
            <a:r>
              <a:rPr lang="uk-UA" b="1" i="1" dirty="0"/>
              <a:t> проба </a:t>
            </a:r>
            <a:r>
              <a:rPr lang="uk-UA" dirty="0"/>
              <a:t>– одноразове в/</a:t>
            </a:r>
            <a:r>
              <a:rPr lang="uk-UA" dirty="0" err="1"/>
              <a:t>в</a:t>
            </a:r>
            <a:r>
              <a:rPr lang="uk-UA" dirty="0"/>
              <a:t> введення 0,02 мг/кг 0,1% атропіну призводить до приросту ЧСС в стані спокою менше ніж на 20% від вихідного рівня (при нормальній функції синусного вузла приріст складає більше 20% від вихідного рівня);</a:t>
            </a:r>
            <a:endParaRPr lang="ru-RU" dirty="0"/>
          </a:p>
          <a:p>
            <a:r>
              <a:rPr lang="uk-UA" b="1" i="1" dirty="0"/>
              <a:t>2. Проба з фізичним навантаженням </a:t>
            </a:r>
            <a:r>
              <a:rPr lang="uk-UA" dirty="0"/>
              <a:t>(проба </a:t>
            </a:r>
            <a:r>
              <a:rPr lang="uk-UA" dirty="0" err="1"/>
              <a:t>Мастера</a:t>
            </a:r>
            <a:r>
              <a:rPr lang="uk-UA" dirty="0"/>
              <a:t>, ВЕП, </a:t>
            </a:r>
            <a:r>
              <a:rPr lang="uk-UA" dirty="0" err="1"/>
              <a:t>тредміл-тест</a:t>
            </a:r>
            <a:r>
              <a:rPr lang="uk-UA" dirty="0"/>
              <a:t>) – визначається відсутність адекватного приросту ЧСС на дозоване фізичне навантаження (синдром фіксованої ЧСС);</a:t>
            </a:r>
            <a:endParaRPr lang="ru-RU" dirty="0"/>
          </a:p>
          <a:p>
            <a:r>
              <a:rPr lang="uk-UA" b="1" i="1" dirty="0"/>
              <a:t>3. </a:t>
            </a:r>
            <a:r>
              <a:rPr lang="uk-UA" b="1" i="1" dirty="0" err="1"/>
              <a:t>Черезстравохідна</a:t>
            </a:r>
            <a:r>
              <a:rPr lang="uk-UA" b="1" i="1" dirty="0"/>
              <a:t> електростимуляція лівого передсердя </a:t>
            </a:r>
            <a:r>
              <a:rPr lang="uk-UA" dirty="0"/>
              <a:t>(визначається зменшення фактичного (ФЧВФСВ) і корегованого (КЧВФСВ) часу відновлення функції синусного вузла: </a:t>
            </a:r>
            <a:r>
              <a:rPr lang="uk-UA" i="1" dirty="0"/>
              <a:t>ФЧВФСВ &gt; 1200 </a:t>
            </a:r>
            <a:r>
              <a:rPr lang="uk-UA" i="1" dirty="0" err="1"/>
              <a:t>мс</a:t>
            </a:r>
            <a:r>
              <a:rPr lang="uk-UA" i="1" dirty="0"/>
              <a:t>, КЧВФСВ &gt; 720 </a:t>
            </a:r>
            <a:r>
              <a:rPr lang="uk-UA" i="1" dirty="0" err="1"/>
              <a:t>мс</a:t>
            </a:r>
            <a:r>
              <a:rPr lang="uk-UA" i="1" dirty="0"/>
              <a:t>;</a:t>
            </a:r>
            <a:endParaRPr lang="ru-RU" dirty="0"/>
          </a:p>
          <a:p>
            <a:r>
              <a:rPr lang="uk-UA" b="1" i="1" dirty="0"/>
              <a:t>4. ХМ ЕКГ</a:t>
            </a:r>
            <a:r>
              <a:rPr lang="uk-UA" dirty="0"/>
              <a:t>: 1) постійна </a:t>
            </a:r>
            <a:r>
              <a:rPr lang="uk-UA" dirty="0" err="1"/>
              <a:t>синусова</a:t>
            </a:r>
            <a:r>
              <a:rPr lang="uk-UA" dirty="0"/>
              <a:t> брадикардія протягом всього періоду </a:t>
            </a:r>
            <a:r>
              <a:rPr lang="uk-UA" dirty="0" err="1"/>
              <a:t>моніторування</a:t>
            </a:r>
            <a:r>
              <a:rPr lang="uk-UA" dirty="0"/>
              <a:t> (ЧСС не перевищує 50-56 за 1 </a:t>
            </a:r>
            <a:r>
              <a:rPr lang="uk-UA" dirty="0" err="1"/>
              <a:t>хв</a:t>
            </a:r>
            <a:r>
              <a:rPr lang="uk-UA" dirty="0"/>
              <a:t>). При цьому характерна відсутність впливу фази </a:t>
            </a:r>
            <a:r>
              <a:rPr lang="uk-UA" dirty="0" err="1"/>
              <a:t>вдоху</a:t>
            </a:r>
            <a:r>
              <a:rPr lang="uk-UA" dirty="0"/>
              <a:t> на рівень ЧСС і </a:t>
            </a:r>
            <a:r>
              <a:rPr lang="uk-UA" dirty="0" err="1"/>
              <a:t>ЧССдень</a:t>
            </a:r>
            <a:r>
              <a:rPr lang="uk-UA" dirty="0"/>
              <a:t>/</a:t>
            </a:r>
            <a:r>
              <a:rPr lang="uk-UA" dirty="0" err="1"/>
              <a:t>ЧССніч</a:t>
            </a:r>
            <a:r>
              <a:rPr lang="uk-UA" dirty="0"/>
              <a:t> ≤ 1 (у </a:t>
            </a:r>
            <a:r>
              <a:rPr lang="uk-UA" dirty="0" err="1"/>
              <a:t>ваготоніків</a:t>
            </a:r>
            <a:r>
              <a:rPr lang="uk-UA" dirty="0"/>
              <a:t> цей показник значно вище 1 при суттєвому впливу фази </a:t>
            </a:r>
            <a:r>
              <a:rPr lang="uk-UA" dirty="0" err="1"/>
              <a:t>вдоху</a:t>
            </a:r>
            <a:r>
              <a:rPr lang="uk-UA" dirty="0"/>
              <a:t> на рівень ЧСС); 2) синусові паузи більше 4 с; 3) тривалі або інтермітуючі періоди відмови синусного вузла с замісними ритмами; 4) документований синдром </a:t>
            </a:r>
            <a:r>
              <a:rPr lang="uk-UA" dirty="0" err="1"/>
              <a:t>браді-тахі</a:t>
            </a:r>
            <a:r>
              <a:rPr lang="uk-UA" dirty="0"/>
              <a:t>, особливо с відновленням повільного синусного ритму за епізодами </a:t>
            </a:r>
            <a:r>
              <a:rPr lang="uk-UA" dirty="0" err="1"/>
              <a:t>суправентрикулярних</a:t>
            </a:r>
            <a:r>
              <a:rPr lang="uk-UA" dirty="0"/>
              <a:t> </a:t>
            </a:r>
            <a:r>
              <a:rPr lang="uk-UA" dirty="0" err="1"/>
              <a:t>тахікардій</a:t>
            </a:r>
            <a:r>
              <a:rPr lang="uk-UA" dirty="0"/>
              <a:t>/</a:t>
            </a:r>
            <a:r>
              <a:rPr lang="uk-UA" dirty="0" err="1"/>
              <a:t>тахіаритмій</a:t>
            </a:r>
            <a:r>
              <a:rPr lang="uk-UA" dirty="0"/>
              <a:t> та </a:t>
            </a:r>
            <a:r>
              <a:rPr lang="uk-UA" dirty="0" err="1"/>
              <a:t>постконверсійними</a:t>
            </a:r>
            <a:r>
              <a:rPr lang="uk-UA" dirty="0"/>
              <a:t> паузами; 5) подовжені компенсаторні паузи в випадках </a:t>
            </a:r>
            <a:r>
              <a:rPr lang="uk-UA" dirty="0" err="1"/>
              <a:t>суправентрикуклярних</a:t>
            </a:r>
            <a:r>
              <a:rPr lang="uk-UA" dirty="0"/>
              <a:t> та </a:t>
            </a:r>
            <a:r>
              <a:rPr lang="uk-UA" dirty="0" err="1"/>
              <a:t>шлуночкових</a:t>
            </a:r>
            <a:r>
              <a:rPr lang="uk-UA" dirty="0"/>
              <a:t> екстрасистол.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b="1" i="1" dirty="0">
                <a:solidFill>
                  <a:schemeClr val="accent2"/>
                </a:solidFill>
              </a:rPr>
              <a:t>Невідкладна допомога при брадикардіях:</a:t>
            </a:r>
            <a:endParaRPr lang="ru-RU" dirty="0">
              <a:solidFill>
                <a:schemeClr val="accent2"/>
              </a:solidFill>
            </a:endParaRPr>
          </a:p>
          <a:p>
            <a:r>
              <a:rPr lang="uk-UA" dirty="0"/>
              <a:t>Атропін 0,1% 1-2 </a:t>
            </a:r>
            <a:r>
              <a:rPr lang="uk-UA" dirty="0" err="1"/>
              <a:t>мл</a:t>
            </a:r>
            <a:r>
              <a:rPr lang="uk-UA" dirty="0"/>
              <a:t> в/</a:t>
            </a:r>
            <a:r>
              <a:rPr lang="uk-UA" dirty="0" err="1"/>
              <a:t>в</a:t>
            </a:r>
            <a:r>
              <a:rPr lang="uk-UA" dirty="0"/>
              <a:t>;</a:t>
            </a:r>
            <a:endParaRPr lang="ru-RU" dirty="0"/>
          </a:p>
          <a:p>
            <a:r>
              <a:rPr lang="uk-UA" dirty="0" err="1"/>
              <a:t>Ітроп</a:t>
            </a:r>
            <a:r>
              <a:rPr lang="uk-UA" dirty="0"/>
              <a:t> під язик</a:t>
            </a:r>
            <a:endParaRPr lang="ru-RU" dirty="0"/>
          </a:p>
          <a:p>
            <a:r>
              <a:rPr lang="uk-UA" dirty="0"/>
              <a:t>Еуфілін 2,4% - 5-10 </a:t>
            </a:r>
            <a:r>
              <a:rPr lang="uk-UA" dirty="0" err="1"/>
              <a:t>мл</a:t>
            </a:r>
            <a:r>
              <a:rPr lang="uk-UA" dirty="0"/>
              <a:t> в/</a:t>
            </a:r>
            <a:r>
              <a:rPr lang="uk-UA" dirty="0" err="1"/>
              <a:t>в</a:t>
            </a:r>
            <a:endParaRPr lang="ru-RU" dirty="0"/>
          </a:p>
          <a:p>
            <a:r>
              <a:rPr lang="uk-UA" dirty="0" err="1"/>
              <a:t>Ізадрін</a:t>
            </a:r>
            <a:r>
              <a:rPr lang="uk-UA" dirty="0"/>
              <a:t> під язик</a:t>
            </a:r>
            <a:endParaRPr lang="ru-RU" dirty="0"/>
          </a:p>
          <a:p>
            <a:r>
              <a:rPr lang="uk-UA" dirty="0"/>
              <a:t>При неефективності тимчасовий ШВР</a:t>
            </a:r>
            <a:endParaRPr lang="ru-RU" dirty="0"/>
          </a:p>
          <a:p>
            <a:r>
              <a:rPr lang="uk-UA" i="1" dirty="0"/>
              <a:t>У разі нестабільної гемодинаміки:</a:t>
            </a:r>
            <a:r>
              <a:rPr lang="uk-UA" dirty="0"/>
              <a:t> </a:t>
            </a:r>
            <a:r>
              <a:rPr lang="uk-UA" dirty="0" err="1"/>
              <a:t>норадреналін</a:t>
            </a:r>
            <a:r>
              <a:rPr lang="uk-UA" dirty="0"/>
              <a:t>, </a:t>
            </a:r>
            <a:r>
              <a:rPr lang="uk-UA" dirty="0" err="1"/>
              <a:t>допамін</a:t>
            </a:r>
            <a:r>
              <a:rPr lang="uk-UA" dirty="0"/>
              <a:t>, тимчасовий ШВР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>
                <a:solidFill>
                  <a:schemeClr val="accent2"/>
                </a:solidFill>
              </a:rPr>
              <a:t>Лікування СССВ:</a:t>
            </a:r>
            <a:r>
              <a:rPr lang="ru-RU" dirty="0">
                <a:solidFill>
                  <a:schemeClr val="accent2"/>
                </a:solidFill>
              </a:rPr>
              <a:t/>
            </a:r>
            <a:br>
              <a:rPr lang="ru-RU" dirty="0">
                <a:solidFill>
                  <a:schemeClr val="accent2"/>
                </a:solidFill>
              </a:rPr>
            </a:b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uk-UA" dirty="0"/>
              <a:t>1. У разі </a:t>
            </a:r>
            <a:r>
              <a:rPr lang="uk-UA" dirty="0" err="1"/>
              <a:t>асимптомного</a:t>
            </a:r>
            <a:r>
              <a:rPr lang="uk-UA" dirty="0"/>
              <a:t> або </a:t>
            </a:r>
            <a:r>
              <a:rPr lang="uk-UA" dirty="0" err="1"/>
              <a:t>малосимптомного</a:t>
            </a:r>
            <a:r>
              <a:rPr lang="uk-UA" dirty="0"/>
              <a:t> перебігу (відсутність вираженої клінічної симптоматики) можливо спостереження за хворим і призначення препаратів, які підвищують функцію синусного вузла: </a:t>
            </a:r>
            <a:r>
              <a:rPr lang="uk-UA" dirty="0" err="1"/>
              <a:t>холінолітики</a:t>
            </a:r>
            <a:r>
              <a:rPr lang="uk-UA" dirty="0"/>
              <a:t> (</a:t>
            </a:r>
            <a:r>
              <a:rPr lang="uk-UA" dirty="0" err="1"/>
              <a:t>ітроп</a:t>
            </a:r>
            <a:r>
              <a:rPr lang="uk-UA" dirty="0"/>
              <a:t>, </a:t>
            </a:r>
            <a:r>
              <a:rPr lang="uk-UA" dirty="0" err="1"/>
              <a:t>белоід</a:t>
            </a:r>
            <a:r>
              <a:rPr lang="uk-UA" dirty="0"/>
              <a:t>), препарати еуфіліну (</a:t>
            </a:r>
            <a:r>
              <a:rPr lang="uk-UA" dirty="0" err="1"/>
              <a:t>теопек</a:t>
            </a:r>
            <a:r>
              <a:rPr lang="uk-UA" dirty="0"/>
              <a:t>). Абсолютно протипоказані бета-блокатори, </a:t>
            </a:r>
            <a:r>
              <a:rPr lang="uk-UA" dirty="0" err="1"/>
              <a:t>верапаміл</a:t>
            </a:r>
            <a:r>
              <a:rPr lang="uk-UA" dirty="0"/>
              <a:t>/</a:t>
            </a:r>
            <a:r>
              <a:rPr lang="uk-UA" dirty="0" err="1"/>
              <a:t>ділтіазем</a:t>
            </a:r>
            <a:r>
              <a:rPr lang="uk-UA" dirty="0"/>
              <a:t>, діоксин, </a:t>
            </a:r>
            <a:r>
              <a:rPr lang="uk-UA" dirty="0" err="1"/>
              <a:t>кордарон</a:t>
            </a:r>
            <a:r>
              <a:rPr lang="uk-UA" dirty="0"/>
              <a:t> і </a:t>
            </a:r>
            <a:r>
              <a:rPr lang="uk-UA" dirty="0" err="1"/>
              <a:t>увсі</a:t>
            </a:r>
            <a:r>
              <a:rPr lang="uk-UA" dirty="0"/>
              <a:t> ААП.</a:t>
            </a:r>
            <a:endParaRPr lang="ru-RU" dirty="0"/>
          </a:p>
          <a:p>
            <a:r>
              <a:rPr lang="uk-UA" dirty="0"/>
              <a:t>2. У разі </a:t>
            </a:r>
            <a:r>
              <a:rPr lang="uk-UA" dirty="0" err="1"/>
              <a:t>симптомного</a:t>
            </a:r>
            <a:r>
              <a:rPr lang="uk-UA" dirty="0"/>
              <a:t> перебігу (виражена симптоматика), наявність </a:t>
            </a:r>
            <a:r>
              <a:rPr lang="uk-UA" dirty="0" err="1"/>
              <a:t>синкопальних</a:t>
            </a:r>
            <a:r>
              <a:rPr lang="uk-UA" dirty="0"/>
              <a:t> станів та синдрому МАС, наявність </a:t>
            </a:r>
            <a:r>
              <a:rPr lang="uk-UA" dirty="0" err="1"/>
              <a:t>шлуночкових</a:t>
            </a:r>
            <a:r>
              <a:rPr lang="uk-UA" dirty="0"/>
              <a:t> аритмій, які потребують </a:t>
            </a:r>
            <a:r>
              <a:rPr lang="uk-UA" dirty="0" err="1"/>
              <a:t>антиаритмічного</a:t>
            </a:r>
            <a:r>
              <a:rPr lang="uk-UA" dirty="0"/>
              <a:t> лікування, показана імплантація постійного ШВР (</a:t>
            </a:r>
            <a:r>
              <a:rPr lang="uk-UA" dirty="0" err="1"/>
              <a:t>передсердний</a:t>
            </a:r>
            <a:r>
              <a:rPr lang="uk-UA" dirty="0"/>
              <a:t> тип стимуляції).</a:t>
            </a:r>
            <a:endParaRPr lang="ru-RU" dirty="0"/>
          </a:p>
          <a:p>
            <a:r>
              <a:rPr lang="uk-UA" dirty="0"/>
              <a:t>3. У разі </a:t>
            </a:r>
            <a:r>
              <a:rPr lang="uk-UA" dirty="0" err="1"/>
              <a:t>тахі-браді</a:t>
            </a:r>
            <a:r>
              <a:rPr lang="uk-UA" dirty="0"/>
              <a:t> синдрому показана абляція + імплантація постійного ШВР (</a:t>
            </a:r>
            <a:r>
              <a:rPr lang="uk-UA" dirty="0" err="1"/>
              <a:t>передсердна</a:t>
            </a:r>
            <a:r>
              <a:rPr lang="uk-UA" dirty="0"/>
              <a:t> або двохкамерна стимуляція)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>
                <a:solidFill>
                  <a:schemeClr val="accent2"/>
                </a:solidFill>
              </a:rPr>
              <a:t>Синдром </a:t>
            </a:r>
            <a:r>
              <a:rPr lang="ru-RU" b="1" i="1" dirty="0" err="1" smtClean="0">
                <a:solidFill>
                  <a:schemeClr val="accent2"/>
                </a:solidFill>
              </a:rPr>
              <a:t>Морганьї</a:t>
            </a:r>
            <a:r>
              <a:rPr lang="ru-RU" b="1" i="1" dirty="0" smtClean="0">
                <a:solidFill>
                  <a:schemeClr val="accent2"/>
                </a:solidFill>
              </a:rPr>
              <a:t>-</a:t>
            </a:r>
            <a:r>
              <a:rPr lang="uk-UA" b="1" i="1" dirty="0">
                <a:solidFill>
                  <a:schemeClr val="accent2"/>
                </a:solidFill>
              </a:rPr>
              <a:t>А</a:t>
            </a:r>
            <a:r>
              <a:rPr lang="ru-RU" b="1" i="1" dirty="0" err="1">
                <a:solidFill>
                  <a:schemeClr val="accent2"/>
                </a:solidFill>
              </a:rPr>
              <a:t>д</a:t>
            </a:r>
            <a:r>
              <a:rPr lang="uk-UA" b="1" i="1" dirty="0">
                <a:solidFill>
                  <a:schemeClr val="accent2"/>
                </a:solidFill>
              </a:rPr>
              <a:t>а</a:t>
            </a:r>
            <a:r>
              <a:rPr lang="ru-RU" b="1" i="1" dirty="0" err="1">
                <a:solidFill>
                  <a:schemeClr val="accent2"/>
                </a:solidFill>
              </a:rPr>
              <a:t>мса-Стокса</a:t>
            </a:r>
            <a:r>
              <a:rPr lang="ru-RU" b="1" i="1" dirty="0">
                <a:solidFill>
                  <a:schemeClr val="accent2"/>
                </a:solidFill>
              </a:rPr>
              <a:t> (М</a:t>
            </a:r>
            <a:r>
              <a:rPr lang="uk-UA" b="1" i="1" dirty="0">
                <a:solidFill>
                  <a:schemeClr val="accent2"/>
                </a:solidFill>
              </a:rPr>
              <a:t>А</a:t>
            </a:r>
            <a:r>
              <a:rPr lang="ru-RU" b="1" i="1" dirty="0">
                <a:solidFill>
                  <a:schemeClr val="accent2"/>
                </a:solidFill>
              </a:rPr>
              <a:t>С)</a:t>
            </a:r>
            <a:r>
              <a:rPr lang="ru-RU" b="1" dirty="0">
                <a:solidFill>
                  <a:schemeClr val="accent2"/>
                </a:solidFill>
              </a:rPr>
              <a:t> </a:t>
            </a:r>
            <a:r>
              <a:rPr lang="ru-RU" dirty="0"/>
              <a:t>– </a:t>
            </a:r>
            <a:r>
              <a:rPr lang="ru-RU" dirty="0" err="1"/>
              <a:t>характеризуеться</a:t>
            </a:r>
            <a:r>
              <a:rPr lang="ru-RU" dirty="0"/>
              <a:t> </a:t>
            </a:r>
            <a:r>
              <a:rPr lang="ru-RU" dirty="0" err="1"/>
              <a:t>нападами</a:t>
            </a:r>
            <a:r>
              <a:rPr lang="ru-RU" dirty="0"/>
              <a:t>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свідомості</a:t>
            </a:r>
            <a:r>
              <a:rPr lang="ru-RU" dirty="0"/>
              <a:t>, </a:t>
            </a:r>
            <a:r>
              <a:rPr lang="ru-RU" dirty="0" err="1"/>
              <a:t>нерідко</a:t>
            </a:r>
            <a:r>
              <a:rPr lang="ru-RU" dirty="0"/>
              <a:t> </a:t>
            </a:r>
            <a:r>
              <a:rPr lang="ru-RU" dirty="0" err="1"/>
              <a:t>судомами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 </a:t>
            </a:r>
            <a:r>
              <a:rPr lang="ru-RU" dirty="0" err="1"/>
              <a:t>серцевого</a:t>
            </a:r>
            <a:r>
              <a:rPr lang="ru-RU" dirty="0"/>
              <a:t> ритму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провідності</a:t>
            </a:r>
            <a:r>
              <a:rPr lang="ru-RU" dirty="0"/>
              <a:t>. </a:t>
            </a:r>
            <a:r>
              <a:rPr lang="ru-RU" dirty="0" err="1"/>
              <a:t>Безпосередньою</a:t>
            </a:r>
            <a:r>
              <a:rPr lang="ru-RU" dirty="0"/>
              <a:t> причиною М</a:t>
            </a:r>
            <a:r>
              <a:rPr lang="uk-UA" dirty="0"/>
              <a:t>А</a:t>
            </a:r>
            <a:r>
              <a:rPr lang="ru-RU" dirty="0"/>
              <a:t>С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гіпоперфузія</a:t>
            </a:r>
            <a:r>
              <a:rPr lang="ru-RU" dirty="0"/>
              <a:t> (</a:t>
            </a:r>
            <a:r>
              <a:rPr lang="ru-RU" dirty="0" err="1"/>
              <a:t>ішемія</a:t>
            </a:r>
            <a:r>
              <a:rPr lang="ru-RU" dirty="0"/>
              <a:t>) головного </a:t>
            </a:r>
            <a:r>
              <a:rPr lang="ru-RU" dirty="0" err="1"/>
              <a:t>мозку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значного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серцевого</a:t>
            </a:r>
            <a:r>
              <a:rPr lang="ru-RU" dirty="0"/>
              <a:t> </a:t>
            </a:r>
            <a:r>
              <a:rPr lang="ru-RU" dirty="0" err="1"/>
              <a:t>викиду</a:t>
            </a:r>
            <a:r>
              <a:rPr lang="ru-RU" dirty="0"/>
              <a:t> (&lt; 2 л/</a:t>
            </a:r>
            <a:r>
              <a:rPr lang="ru-RU" dirty="0" err="1"/>
              <a:t>хв</a:t>
            </a:r>
            <a:r>
              <a:rPr lang="ru-RU" dirty="0"/>
              <a:t>). </a:t>
            </a:r>
            <a:r>
              <a:rPr lang="ru-RU" dirty="0" err="1"/>
              <a:t>Розвитку</a:t>
            </a:r>
            <a:r>
              <a:rPr lang="ru-RU" dirty="0"/>
              <a:t> М</a:t>
            </a:r>
            <a:r>
              <a:rPr lang="uk-UA" dirty="0"/>
              <a:t>А</a:t>
            </a:r>
            <a:r>
              <a:rPr lang="ru-RU" dirty="0"/>
              <a:t>С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наявність</a:t>
            </a:r>
            <a:r>
              <a:rPr lang="ru-RU" dirty="0"/>
              <a:t> атеросклерозу </a:t>
            </a:r>
            <a:r>
              <a:rPr lang="ru-RU" dirty="0" err="1"/>
              <a:t>судин</a:t>
            </a:r>
            <a:r>
              <a:rPr lang="ru-RU" dirty="0"/>
              <a:t> головного </a:t>
            </a:r>
            <a:r>
              <a:rPr lang="ru-RU" dirty="0" err="1"/>
              <a:t>мозку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14290"/>
            <a:ext cx="8501122" cy="6215106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uk-UA" b="1" i="1" dirty="0">
                <a:solidFill>
                  <a:schemeClr val="accent2"/>
                </a:solidFill>
              </a:rPr>
              <a:t> </a:t>
            </a:r>
            <a:endParaRPr lang="ru-RU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uk-UA" b="1" i="1" dirty="0">
                <a:solidFill>
                  <a:schemeClr val="accent2"/>
                </a:solidFill>
              </a:rPr>
              <a:t>Мета невідкладної допомоги:</a:t>
            </a:r>
            <a:r>
              <a:rPr lang="uk-UA" dirty="0">
                <a:solidFill>
                  <a:schemeClr val="accent2"/>
                </a:solidFill>
              </a:rPr>
              <a:t> </a:t>
            </a:r>
            <a:r>
              <a:rPr lang="uk-UA" dirty="0"/>
              <a:t>механічними методами, фармакологічними засобами і/або електричними імпульсами активізувати збудження міокарду і відновити скорочення серця:</a:t>
            </a:r>
            <a:endParaRPr lang="ru-RU" dirty="0"/>
          </a:p>
          <a:p>
            <a:r>
              <a:rPr lang="ru-RU" dirty="0"/>
              <a:t>1) нанести </a:t>
            </a:r>
            <a:r>
              <a:rPr lang="ru-RU" dirty="0" err="1"/>
              <a:t>декілька</a:t>
            </a:r>
            <a:r>
              <a:rPr lang="ru-RU" dirty="0"/>
              <a:t> </a:t>
            </a:r>
            <a:r>
              <a:rPr lang="ru-RU" dirty="0" err="1"/>
              <a:t>енергійних</a:t>
            </a:r>
            <a:r>
              <a:rPr lang="ru-RU" dirty="0"/>
              <a:t> </a:t>
            </a:r>
            <a:r>
              <a:rPr lang="ru-RU" dirty="0" err="1"/>
              <a:t>ударів</a:t>
            </a:r>
            <a:r>
              <a:rPr lang="ru-RU" dirty="0"/>
              <a:t> по </a:t>
            </a:r>
            <a:r>
              <a:rPr lang="ru-RU" dirty="0" err="1"/>
              <a:t>груднині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dirty="0" err="1"/>
              <a:t>наружний</a:t>
            </a:r>
            <a:r>
              <a:rPr lang="ru-RU" dirty="0"/>
              <a:t> массаж </a:t>
            </a:r>
            <a:r>
              <a:rPr lang="ru-RU" dirty="0" err="1"/>
              <a:t>серця</a:t>
            </a:r>
            <a:r>
              <a:rPr lang="ru-RU" dirty="0"/>
              <a:t> та </a:t>
            </a:r>
            <a:r>
              <a:rPr lang="ru-RU" dirty="0" err="1"/>
              <a:t>дихання</a:t>
            </a:r>
            <a:r>
              <a:rPr lang="ru-RU" dirty="0"/>
              <a:t> “рот в рот”;</a:t>
            </a:r>
          </a:p>
          <a:p>
            <a:r>
              <a:rPr lang="ru-RU" dirty="0"/>
              <a:t>3)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3 </a:t>
            </a:r>
            <a:r>
              <a:rPr lang="ru-RU" dirty="0" err="1"/>
              <a:t>хв</a:t>
            </a:r>
            <a:r>
              <a:rPr lang="ru-RU" dirty="0"/>
              <a:t> не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серцевої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проводиться </a:t>
            </a:r>
            <a:r>
              <a:rPr lang="ru-RU" dirty="0" err="1"/>
              <a:t>електрична</a:t>
            </a:r>
            <a:r>
              <a:rPr lang="ru-RU" dirty="0"/>
              <a:t> </a:t>
            </a:r>
            <a:r>
              <a:rPr lang="ru-RU" dirty="0" err="1"/>
              <a:t>дефібриляція</a:t>
            </a:r>
            <a:r>
              <a:rPr lang="ru-RU" dirty="0"/>
              <a:t> (</a:t>
            </a:r>
            <a:r>
              <a:rPr lang="ru-RU" dirty="0" err="1"/>
              <a:t>ефективна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ФШ/ТШ </a:t>
            </a:r>
            <a:r>
              <a:rPr lang="ru-RU" dirty="0" err="1"/>
              <a:t>або</a:t>
            </a:r>
            <a:r>
              <a:rPr lang="ru-RU" dirty="0"/>
              <a:t> ШТ,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стимулом для </a:t>
            </a:r>
            <a:r>
              <a:rPr lang="ru-RU" dirty="0" err="1"/>
              <a:t>активізації</a:t>
            </a:r>
            <a:r>
              <a:rPr lang="ru-RU" dirty="0"/>
              <a:t> </a:t>
            </a:r>
            <a:r>
              <a:rPr lang="ru-RU" dirty="0" err="1"/>
              <a:t>серцевої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при </a:t>
            </a:r>
            <a:r>
              <a:rPr lang="ru-RU" dirty="0" err="1"/>
              <a:t>асистолії</a:t>
            </a:r>
            <a:r>
              <a:rPr lang="ru-RU" dirty="0"/>
              <a:t>)</a:t>
            </a:r>
          </a:p>
          <a:p>
            <a:r>
              <a:rPr lang="ru-RU" dirty="0"/>
              <a:t>4)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ефективним</a:t>
            </a:r>
            <a:r>
              <a:rPr lang="ru-RU" dirty="0"/>
              <a:t> заходом при </a:t>
            </a:r>
            <a:r>
              <a:rPr lang="ru-RU" dirty="0" err="1"/>
              <a:t>асистолії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тимчасова</a:t>
            </a:r>
            <a:r>
              <a:rPr lang="ru-RU" dirty="0"/>
              <a:t> </a:t>
            </a:r>
            <a:r>
              <a:rPr lang="ru-RU" dirty="0" err="1"/>
              <a:t>ендокардіальна</a:t>
            </a:r>
            <a:r>
              <a:rPr lang="ru-RU" dirty="0"/>
              <a:t> </a:t>
            </a:r>
            <a:r>
              <a:rPr lang="ru-RU" dirty="0" err="1"/>
              <a:t>стимуляція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7148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i="1" dirty="0" err="1">
                <a:solidFill>
                  <a:schemeClr val="accent2"/>
                </a:solidFill>
              </a:rPr>
              <a:t>Фармакологічна</a:t>
            </a:r>
            <a:r>
              <a:rPr lang="ru-RU" b="1" i="1" dirty="0">
                <a:solidFill>
                  <a:schemeClr val="accent2"/>
                </a:solidFill>
              </a:rPr>
              <a:t> </a:t>
            </a:r>
            <a:r>
              <a:rPr lang="ru-RU" b="1" i="1" dirty="0" err="1">
                <a:solidFill>
                  <a:schemeClr val="accent2"/>
                </a:solidFill>
              </a:rPr>
              <a:t>підтримка</a:t>
            </a:r>
            <a:r>
              <a:rPr lang="ru-RU" b="1" i="1" dirty="0">
                <a:solidFill>
                  <a:schemeClr val="accent2"/>
                </a:solidFill>
              </a:rPr>
              <a:t>:</a:t>
            </a:r>
            <a:endParaRPr lang="ru-RU" dirty="0">
              <a:solidFill>
                <a:schemeClr val="accent2"/>
              </a:solidFill>
            </a:endParaRPr>
          </a:p>
          <a:p>
            <a:r>
              <a:rPr lang="ru-RU" dirty="0"/>
              <a:t>1. </a:t>
            </a:r>
            <a:r>
              <a:rPr lang="ru-RU" dirty="0" err="1"/>
              <a:t>Атропін</a:t>
            </a:r>
            <a:r>
              <a:rPr lang="uk-UA" dirty="0"/>
              <a:t> 2-3 </a:t>
            </a:r>
            <a:r>
              <a:rPr lang="uk-UA" dirty="0" err="1"/>
              <a:t>мл</a:t>
            </a:r>
            <a:r>
              <a:rPr lang="uk-UA" dirty="0"/>
              <a:t> в/</a:t>
            </a:r>
            <a:r>
              <a:rPr lang="uk-UA" dirty="0" err="1"/>
              <a:t>в</a:t>
            </a:r>
            <a:endParaRPr lang="ru-RU" dirty="0"/>
          </a:p>
          <a:p>
            <a:r>
              <a:rPr lang="ru-RU" dirty="0"/>
              <a:t>2. </a:t>
            </a:r>
            <a:r>
              <a:rPr lang="ru-RU" dirty="0" err="1"/>
              <a:t>Адреналін</a:t>
            </a:r>
            <a:r>
              <a:rPr lang="uk-UA" dirty="0"/>
              <a:t> 1 </a:t>
            </a:r>
            <a:r>
              <a:rPr lang="uk-UA" dirty="0" err="1"/>
              <a:t>мл</a:t>
            </a:r>
            <a:r>
              <a:rPr lang="uk-UA" dirty="0"/>
              <a:t> в/</a:t>
            </a:r>
            <a:r>
              <a:rPr lang="uk-UA" dirty="0" err="1"/>
              <a:t>в</a:t>
            </a:r>
            <a:endParaRPr lang="ru-RU" dirty="0"/>
          </a:p>
          <a:p>
            <a:r>
              <a:rPr lang="ru-RU" dirty="0"/>
              <a:t>3. </a:t>
            </a:r>
            <a:r>
              <a:rPr lang="ru-RU" dirty="0" err="1"/>
              <a:t>Еуфілін</a:t>
            </a:r>
            <a:r>
              <a:rPr lang="uk-UA" dirty="0"/>
              <a:t> 5 </a:t>
            </a:r>
            <a:r>
              <a:rPr lang="uk-UA" dirty="0" err="1"/>
              <a:t>мл</a:t>
            </a:r>
            <a:r>
              <a:rPr lang="uk-UA" dirty="0"/>
              <a:t> 2,4% в/</a:t>
            </a:r>
            <a:r>
              <a:rPr lang="uk-UA" dirty="0" err="1"/>
              <a:t>в</a:t>
            </a:r>
            <a:endParaRPr lang="ru-RU" dirty="0"/>
          </a:p>
          <a:p>
            <a:r>
              <a:rPr lang="ru-RU" dirty="0"/>
              <a:t>4. </a:t>
            </a:r>
            <a:r>
              <a:rPr lang="ru-RU" dirty="0" err="1"/>
              <a:t>Алупент</a:t>
            </a:r>
            <a:r>
              <a:rPr lang="uk-UA" dirty="0"/>
              <a:t> 5 </a:t>
            </a:r>
            <a:r>
              <a:rPr lang="uk-UA" dirty="0" err="1"/>
              <a:t>мл</a:t>
            </a:r>
            <a:r>
              <a:rPr lang="uk-UA" dirty="0"/>
              <a:t> 0,1% в/</a:t>
            </a:r>
            <a:r>
              <a:rPr lang="uk-UA" dirty="0" err="1"/>
              <a:t>в</a:t>
            </a:r>
            <a:endParaRPr lang="ru-RU" dirty="0"/>
          </a:p>
          <a:p>
            <a:r>
              <a:rPr lang="ru-RU" dirty="0"/>
              <a:t>При </a:t>
            </a:r>
            <a:r>
              <a:rPr lang="ru-RU" dirty="0" err="1"/>
              <a:t>наявності</a:t>
            </a:r>
            <a:r>
              <a:rPr lang="ru-RU" dirty="0"/>
              <a:t> у хворого </a:t>
            </a:r>
            <a:r>
              <a:rPr lang="ru-RU" dirty="0" err="1"/>
              <a:t>асистолічного</a:t>
            </a:r>
            <a:r>
              <a:rPr lang="ru-RU" dirty="0"/>
              <a:t> </a:t>
            </a:r>
            <a:r>
              <a:rPr lang="ru-RU" dirty="0" err="1"/>
              <a:t>варіанту</a:t>
            </a:r>
            <a:r>
              <a:rPr lang="ru-RU" dirty="0"/>
              <a:t> М</a:t>
            </a:r>
            <a:r>
              <a:rPr lang="uk-UA" dirty="0"/>
              <a:t>А</a:t>
            </a:r>
            <a:r>
              <a:rPr lang="ru-RU" dirty="0"/>
              <a:t>С – показана </a:t>
            </a:r>
            <a:r>
              <a:rPr lang="ru-RU" dirty="0" err="1"/>
              <a:t>імплантація</a:t>
            </a:r>
            <a:r>
              <a:rPr lang="ru-RU" dirty="0"/>
              <a:t> ШВР (СССВ </a:t>
            </a:r>
            <a:r>
              <a:rPr lang="ru-RU" dirty="0" err="1"/>
              <a:t>або</a:t>
            </a:r>
            <a:r>
              <a:rPr lang="ru-RU" dirty="0"/>
              <a:t> СА-блок – </a:t>
            </a:r>
            <a:r>
              <a:rPr lang="ru-RU" dirty="0" err="1"/>
              <a:t>передсердна</a:t>
            </a:r>
            <a:r>
              <a:rPr lang="ru-RU" dirty="0"/>
              <a:t> </a:t>
            </a:r>
            <a:r>
              <a:rPr lang="ru-RU" dirty="0" err="1"/>
              <a:t>стимуляція</a:t>
            </a:r>
            <a:r>
              <a:rPr lang="ru-RU" dirty="0"/>
              <a:t>; </a:t>
            </a:r>
            <a:r>
              <a:rPr lang="ru-RU" dirty="0" err="1"/>
              <a:t>АВ-блокади</a:t>
            </a:r>
            <a:r>
              <a:rPr lang="ru-RU" dirty="0"/>
              <a:t> – </a:t>
            </a:r>
            <a:r>
              <a:rPr lang="ru-RU" dirty="0" err="1"/>
              <a:t>двох</a:t>
            </a:r>
            <a:r>
              <a:rPr lang="ru-RU" dirty="0"/>
              <a:t> камерна; синдром </a:t>
            </a:r>
            <a:r>
              <a:rPr lang="ru-RU" dirty="0" err="1"/>
              <a:t>Фредеріка</a:t>
            </a:r>
            <a:r>
              <a:rPr lang="ru-RU" dirty="0"/>
              <a:t> – </a:t>
            </a:r>
            <a:r>
              <a:rPr lang="ru-RU" dirty="0" err="1"/>
              <a:t>шлуночкова</a:t>
            </a:r>
            <a:r>
              <a:rPr lang="ru-RU" dirty="0"/>
              <a:t> </a:t>
            </a:r>
            <a:r>
              <a:rPr lang="ru-RU" dirty="0" err="1"/>
              <a:t>стимуляція</a:t>
            </a:r>
            <a:r>
              <a:rPr lang="ru-RU" dirty="0"/>
              <a:t>)</a:t>
            </a:r>
          </a:p>
          <a:p>
            <a:r>
              <a:rPr lang="ru-RU" dirty="0"/>
              <a:t>При </a:t>
            </a:r>
            <a:r>
              <a:rPr lang="ru-RU" dirty="0" err="1"/>
              <a:t>наявності</a:t>
            </a:r>
            <a:r>
              <a:rPr lang="ru-RU" dirty="0"/>
              <a:t> у хворого </a:t>
            </a:r>
            <a:r>
              <a:rPr lang="ru-RU" dirty="0" err="1"/>
              <a:t>тахікардитичного</a:t>
            </a:r>
            <a:r>
              <a:rPr lang="ru-RU" dirty="0"/>
              <a:t> МЕС – показана </a:t>
            </a:r>
            <a:r>
              <a:rPr lang="ru-RU" dirty="0" err="1"/>
              <a:t>імплантація</a:t>
            </a:r>
            <a:r>
              <a:rPr lang="ru-RU" dirty="0"/>
              <a:t> </a:t>
            </a:r>
            <a:r>
              <a:rPr lang="ru-RU" dirty="0" err="1"/>
              <a:t>кардіовертера-дефібрилятора</a:t>
            </a:r>
            <a:r>
              <a:rPr lang="ru-RU" dirty="0"/>
              <a:t>.</a:t>
            </a:r>
          </a:p>
          <a:p>
            <a:r>
              <a:rPr lang="uk-UA" b="1" i="1" dirty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i="1" dirty="0">
                <a:solidFill>
                  <a:schemeClr val="accent2"/>
                </a:solidFill>
              </a:rPr>
              <a:t>Синдром </a:t>
            </a:r>
            <a:r>
              <a:rPr lang="en-US" b="1" i="1" dirty="0">
                <a:solidFill>
                  <a:schemeClr val="accent2"/>
                </a:solidFill>
              </a:rPr>
              <a:t>WPW</a:t>
            </a:r>
            <a:r>
              <a:rPr lang="uk-UA" dirty="0">
                <a:solidFill>
                  <a:schemeClr val="accent2"/>
                </a:solidFill>
              </a:rPr>
              <a:t> </a:t>
            </a:r>
            <a:r>
              <a:rPr lang="uk-UA" dirty="0"/>
              <a:t>– характеризується передчасним збудженням шлуночків унаслідок наявності вроджених додаткових </a:t>
            </a:r>
            <a:r>
              <a:rPr lang="uk-UA" dirty="0" err="1"/>
              <a:t>передсерно-шлуночкових</a:t>
            </a:r>
            <a:r>
              <a:rPr lang="uk-UA" dirty="0"/>
              <a:t> шляхів проведення (пучки </a:t>
            </a:r>
            <a:r>
              <a:rPr lang="uk-UA" dirty="0" err="1"/>
              <a:t>Кента</a:t>
            </a:r>
            <a:r>
              <a:rPr lang="uk-UA" dirty="0"/>
              <a:t>)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dirty="0">
                <a:solidFill>
                  <a:schemeClr val="accent2"/>
                </a:solidFill>
              </a:rPr>
              <a:t>Невідкладна допомога при пароксизмальних тахікардія </a:t>
            </a:r>
            <a:r>
              <a:rPr lang="uk-UA" dirty="0"/>
              <a:t>при </a:t>
            </a:r>
            <a:r>
              <a:rPr lang="en-US" dirty="0"/>
              <a:t>WPW</a:t>
            </a:r>
            <a:r>
              <a:rPr lang="uk-UA" dirty="0" err="1"/>
              <a:t>-синдромах</a:t>
            </a:r>
            <a:r>
              <a:rPr lang="uk-UA" dirty="0"/>
              <a:t>: </a:t>
            </a:r>
            <a:r>
              <a:rPr lang="uk-UA" b="1" i="1" dirty="0" err="1"/>
              <a:t>новокаінамід</a:t>
            </a:r>
            <a:r>
              <a:rPr lang="uk-UA" b="1" i="1" dirty="0"/>
              <a:t>, </a:t>
            </a:r>
            <a:r>
              <a:rPr lang="uk-UA" b="1" i="1" dirty="0" err="1"/>
              <a:t>пропафенон</a:t>
            </a:r>
            <a:r>
              <a:rPr lang="uk-UA" b="1" i="1" dirty="0"/>
              <a:t> або </a:t>
            </a:r>
            <a:r>
              <a:rPr lang="uk-UA" b="1" i="1" dirty="0" err="1"/>
              <a:t>аміодарон</a:t>
            </a:r>
            <a:endParaRPr lang="ru-RU" dirty="0"/>
          </a:p>
          <a:p>
            <a:r>
              <a:rPr lang="uk-UA" i="1" dirty="0" err="1"/>
              <a:t>Новокаінамід</a:t>
            </a:r>
            <a:r>
              <a:rPr lang="uk-UA" dirty="0"/>
              <a:t> 10% по 5 і 10 </a:t>
            </a:r>
            <a:r>
              <a:rPr lang="uk-UA" dirty="0" err="1"/>
              <a:t>мл</a:t>
            </a:r>
            <a:r>
              <a:rPr lang="uk-UA" dirty="0"/>
              <a:t> вводиться в/</a:t>
            </a:r>
            <a:r>
              <a:rPr lang="uk-UA" dirty="0" err="1"/>
              <a:t>в</a:t>
            </a:r>
            <a:r>
              <a:rPr lang="uk-UA" dirty="0"/>
              <a:t> </a:t>
            </a:r>
            <a:r>
              <a:rPr lang="uk-UA" dirty="0" err="1"/>
              <a:t>крапельно</a:t>
            </a:r>
            <a:r>
              <a:rPr lang="uk-UA" dirty="0"/>
              <a:t> у дозі 10-15 </a:t>
            </a:r>
            <a:r>
              <a:rPr lang="uk-UA" dirty="0" err="1"/>
              <a:t>мл</a:t>
            </a:r>
            <a:r>
              <a:rPr lang="uk-UA" dirty="0"/>
              <a:t> на розведенні 50 </a:t>
            </a:r>
            <a:r>
              <a:rPr lang="uk-UA" dirty="0" err="1"/>
              <a:t>мл</a:t>
            </a:r>
            <a:r>
              <a:rPr lang="uk-UA" dirty="0"/>
              <a:t> протягом до 20-30 хв.</a:t>
            </a:r>
            <a:endParaRPr lang="ru-RU" dirty="0"/>
          </a:p>
          <a:p>
            <a:r>
              <a:rPr lang="uk-UA" i="1" dirty="0" err="1"/>
              <a:t>Аміодарон</a:t>
            </a:r>
            <a:r>
              <a:rPr lang="uk-UA" dirty="0"/>
              <a:t> 5% - 3 </a:t>
            </a:r>
            <a:r>
              <a:rPr lang="uk-UA" dirty="0" err="1"/>
              <a:t>мл</a:t>
            </a:r>
            <a:r>
              <a:rPr lang="uk-UA" dirty="0"/>
              <a:t> (150 мг). У даному випадку доцільно вводити в/</a:t>
            </a:r>
            <a:r>
              <a:rPr lang="uk-UA" dirty="0" err="1"/>
              <a:t>в</a:t>
            </a:r>
            <a:r>
              <a:rPr lang="uk-UA" dirty="0"/>
              <a:t> </a:t>
            </a:r>
            <a:r>
              <a:rPr lang="uk-UA" dirty="0" err="1"/>
              <a:t>крапельно</a:t>
            </a:r>
            <a:r>
              <a:rPr lang="uk-UA" dirty="0"/>
              <a:t> в дозі 300-450 мг на розведенні 100-200 </a:t>
            </a:r>
            <a:r>
              <a:rPr lang="uk-UA" dirty="0" err="1"/>
              <a:t>мл</a:t>
            </a:r>
            <a:r>
              <a:rPr lang="uk-UA" dirty="0"/>
              <a:t> протягом 1 години</a:t>
            </a:r>
            <a:endParaRPr lang="ru-RU" dirty="0"/>
          </a:p>
          <a:p>
            <a:r>
              <a:rPr lang="uk-UA" i="1" dirty="0" err="1"/>
              <a:t>Пропафенон</a:t>
            </a:r>
            <a:r>
              <a:rPr lang="uk-UA" dirty="0"/>
              <a:t> 150 мг в/</a:t>
            </a:r>
            <a:r>
              <a:rPr lang="uk-UA" dirty="0" err="1"/>
              <a:t>в</a:t>
            </a:r>
            <a:r>
              <a:rPr lang="uk-UA" dirty="0"/>
              <a:t> </a:t>
            </a:r>
            <a:r>
              <a:rPr lang="uk-UA" dirty="0" err="1"/>
              <a:t>струминно</a:t>
            </a:r>
            <a:r>
              <a:rPr lang="uk-UA" dirty="0"/>
              <a:t> або 450-600 мг пер ос одноразово</a:t>
            </a:r>
            <a:endParaRPr lang="ru-RU" dirty="0"/>
          </a:p>
          <a:p>
            <a:r>
              <a:rPr lang="uk-UA" b="1" i="1" dirty="0"/>
              <a:t>електрична </a:t>
            </a:r>
            <a:r>
              <a:rPr lang="uk-UA" b="1" i="1" dirty="0" err="1"/>
              <a:t>кардіоверсія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533207" y="1760061"/>
          <a:ext cx="6077585" cy="4206240"/>
        </p:xfrm>
        <a:graphic>
          <a:graphicData uri="http://schemas.openxmlformats.org/drawingml/2006/table">
            <a:tbl>
              <a:tblPr/>
              <a:tblGrid>
                <a:gridCol w="141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0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82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Препарат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Середня разова доза, пер ос (мг)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Середня добова доза, пер ос (мг)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Максимальна добова доза, пер ос (мг)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Дізопірамід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100-300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400-800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2000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Хінідин-ретард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250-500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750-1500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2000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Аймалін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200-300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400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Мексилетин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200-400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600-900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1200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Дифенин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100-200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1000 в перший день, в подальшому 300-500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1000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Пропафенон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150-300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450-900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1200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Флекаінід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50-100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200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400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Етмозин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200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600-800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1200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Етацизин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50-100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150-200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250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Алапінін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75-125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150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Пропранолол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40-80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120-200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400-500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Атенолол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25-50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100-200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200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Метопролол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25-50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100-200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300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Бетаксолол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Бісопролол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Небіволол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Аміодарон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100-200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600-1200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2000 в період насичення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Соталол 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40-80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80-160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320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i="1">
                          <a:latin typeface="Times New Roman"/>
                          <a:ea typeface="Times New Roman"/>
                        </a:rPr>
                        <a:t>Верапаміл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40-120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</a:rPr>
                        <a:t>200-320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/>
                          <a:ea typeface="Times New Roman"/>
                        </a:rPr>
                        <a:t>600-720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Times New Roman" pitchFamily="18" charset="0"/>
              </a:rPr>
              <a:t>Таблиця </a:t>
            </a:r>
            <a:r>
              <a:rPr kumimoji="0" lang="uk-UA" sz="2800" b="1" i="1" u="none" strike="noStrike" cap="none" normalizeH="0" baseline="0" dirty="0" err="1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Times New Roman" pitchFamily="18" charset="0"/>
              </a:rPr>
              <a:t>Антиаритмічні</a:t>
            </a:r>
            <a:r>
              <a:rPr kumimoji="0" lang="uk-UA" sz="2800" b="1" i="1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Times New Roman" pitchFamily="18" charset="0"/>
              </a:rPr>
              <a:t> препарати, які застосовуються для лікування порушень серцевого ритму</a:t>
            </a:r>
            <a:endParaRPr kumimoji="0" lang="uk-UA" sz="36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35795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uk-UA" b="1" i="1" dirty="0" err="1">
                <a:solidFill>
                  <a:schemeClr val="accent2"/>
                </a:solidFill>
              </a:rPr>
              <a:t>Немедикаментозні</a:t>
            </a:r>
            <a:r>
              <a:rPr lang="uk-UA" b="1" i="1" dirty="0">
                <a:solidFill>
                  <a:schemeClr val="accent2"/>
                </a:solidFill>
              </a:rPr>
              <a:t> методи лікування аритмій і порушень провідності:</a:t>
            </a:r>
          </a:p>
          <a:p>
            <a:endParaRPr lang="ru-RU" dirty="0">
              <a:solidFill>
                <a:schemeClr val="accent2"/>
              </a:solidFill>
            </a:endParaRPr>
          </a:p>
          <a:p>
            <a:r>
              <a:rPr lang="uk-UA" dirty="0"/>
              <a:t>1. </a:t>
            </a:r>
            <a:r>
              <a:rPr lang="uk-UA" i="1" dirty="0"/>
              <a:t>Імплантація кардіостимуляторів</a:t>
            </a:r>
            <a:r>
              <a:rPr lang="uk-UA" dirty="0"/>
              <a:t> (</a:t>
            </a:r>
            <a:r>
              <a:rPr lang="uk-UA" dirty="0" err="1"/>
              <a:t>пейсмекерів</a:t>
            </a:r>
            <a:r>
              <a:rPr lang="uk-UA" dirty="0"/>
              <a:t>)</a:t>
            </a:r>
            <a:endParaRPr lang="ru-RU" dirty="0"/>
          </a:p>
          <a:p>
            <a:r>
              <a:rPr lang="uk-UA" dirty="0"/>
              <a:t>2. </a:t>
            </a:r>
            <a:r>
              <a:rPr lang="uk-UA" i="1" dirty="0"/>
              <a:t>Імплантація автоматичних </a:t>
            </a:r>
            <a:r>
              <a:rPr lang="uk-UA" i="1" dirty="0" err="1"/>
              <a:t>антитахікардитичних</a:t>
            </a:r>
            <a:r>
              <a:rPr lang="uk-UA" i="1" dirty="0"/>
              <a:t> пристроїв</a:t>
            </a:r>
            <a:r>
              <a:rPr lang="uk-UA" dirty="0"/>
              <a:t> – </a:t>
            </a:r>
            <a:r>
              <a:rPr lang="uk-UA" dirty="0" err="1"/>
              <a:t>кардіовертерів-дефібриляторів</a:t>
            </a:r>
            <a:r>
              <a:rPr lang="uk-UA" dirty="0"/>
              <a:t>. Перед імплантацією </a:t>
            </a:r>
            <a:r>
              <a:rPr lang="uk-UA" dirty="0" err="1"/>
              <a:t>кардіовертера-дефібрилятора</a:t>
            </a:r>
            <a:r>
              <a:rPr lang="uk-UA" dirty="0"/>
              <a:t> в обов’язковому порядку проводиться </a:t>
            </a:r>
            <a:r>
              <a:rPr lang="uk-UA" dirty="0" err="1"/>
              <a:t>коронарографія</a:t>
            </a:r>
            <a:r>
              <a:rPr lang="uk-UA" dirty="0"/>
              <a:t> з наступною (при необхідності) </a:t>
            </a:r>
            <a:r>
              <a:rPr lang="uk-UA" dirty="0" err="1"/>
              <a:t>ангіопластикою</a:t>
            </a:r>
            <a:r>
              <a:rPr lang="uk-UA" dirty="0"/>
              <a:t> (</a:t>
            </a:r>
            <a:r>
              <a:rPr lang="uk-UA" dirty="0" err="1"/>
              <a:t>стентування</a:t>
            </a:r>
            <a:r>
              <a:rPr lang="uk-UA" dirty="0"/>
              <a:t>, АКШ). Крім того для виявлення варіанту злоякісної аритмії та її характеристик хворому проводиться електрофізіологічне тестування (за визначеними параметрами підбирається режим роботи </a:t>
            </a:r>
            <a:r>
              <a:rPr lang="uk-UA" dirty="0" err="1"/>
              <a:t>кардіовертера-дефібрилятора</a:t>
            </a:r>
            <a:r>
              <a:rPr lang="uk-UA" dirty="0"/>
              <a:t>);</a:t>
            </a:r>
            <a:endParaRPr lang="ru-RU" dirty="0"/>
          </a:p>
          <a:p>
            <a:r>
              <a:rPr lang="ru-RU" i="1" dirty="0"/>
              <a:t>3. </a:t>
            </a:r>
            <a:r>
              <a:rPr lang="ru-RU" i="1" dirty="0" err="1"/>
              <a:t>Трансвенозні</a:t>
            </a:r>
            <a:r>
              <a:rPr lang="ru-RU" i="1" dirty="0"/>
              <a:t> та </a:t>
            </a:r>
            <a:r>
              <a:rPr lang="ru-RU" i="1" dirty="0" err="1"/>
              <a:t>трансартеріальні</a:t>
            </a:r>
            <a:r>
              <a:rPr lang="ru-RU" i="1" dirty="0"/>
              <a:t> </a:t>
            </a:r>
            <a:r>
              <a:rPr lang="ru-RU" i="1" dirty="0" err="1"/>
              <a:t>катетерні</a:t>
            </a:r>
            <a:r>
              <a:rPr lang="ru-RU" i="1" dirty="0"/>
              <a:t> </a:t>
            </a:r>
            <a:r>
              <a:rPr lang="ru-RU" i="1" dirty="0" err="1"/>
              <a:t>деструкції</a:t>
            </a:r>
            <a:r>
              <a:rPr lang="ru-RU" i="1" dirty="0"/>
              <a:t> (</a:t>
            </a:r>
            <a:r>
              <a:rPr lang="ru-RU" i="1" dirty="0" err="1"/>
              <a:t>абляції</a:t>
            </a:r>
            <a:r>
              <a:rPr lang="ru-RU" i="1" dirty="0"/>
              <a:t>)</a:t>
            </a:r>
            <a:endParaRPr lang="ru-RU" dirty="0"/>
          </a:p>
          <a:p>
            <a:r>
              <a:rPr lang="ru-RU" dirty="0"/>
              <a:t>4. </a:t>
            </a:r>
            <a:r>
              <a:rPr lang="ru-RU" i="1" dirty="0" err="1"/>
              <a:t>Операції</a:t>
            </a:r>
            <a:r>
              <a:rPr lang="ru-RU" i="1" dirty="0"/>
              <a:t> “на </a:t>
            </a:r>
            <a:r>
              <a:rPr lang="ru-RU" i="1" dirty="0" err="1"/>
              <a:t>відкритому</a:t>
            </a:r>
            <a:r>
              <a:rPr lang="ru-RU" i="1" dirty="0"/>
              <a:t> </a:t>
            </a:r>
            <a:r>
              <a:rPr lang="ru-RU" i="1" dirty="0" err="1"/>
              <a:t>серці</a:t>
            </a:r>
            <a:r>
              <a:rPr lang="ru-RU" i="1" dirty="0"/>
              <a:t>”</a:t>
            </a:r>
            <a:r>
              <a:rPr lang="uk-UA" i="1" dirty="0"/>
              <a:t> (хірургічна ізоляція </a:t>
            </a:r>
            <a:r>
              <a:rPr lang="uk-UA" i="1" dirty="0" err="1"/>
              <a:t>аритмогенних</a:t>
            </a:r>
            <a:r>
              <a:rPr lang="uk-UA" i="1" dirty="0"/>
              <a:t> вогнищ тощо)</a:t>
            </a:r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92f3d1186cee428d88de5d3f36b52f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77757" cy="707233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5072074"/>
            <a:ext cx="7498080" cy="4800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6600" b="1" dirty="0">
                <a:solidFill>
                  <a:schemeClr val="accent3"/>
                </a:solidFill>
              </a:rPr>
              <a:t>Дякую за увагу!</a:t>
            </a:r>
            <a:endParaRPr lang="ru-RU" sz="66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86</TotalTime>
  <Words>2238</Words>
  <Application>Microsoft Office PowerPoint</Application>
  <PresentationFormat>Экран (4:3)</PresentationFormat>
  <Paragraphs>346</Paragraphs>
  <Slides>42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54" baseType="lpstr">
      <vt:lpstr>Arial</vt:lpstr>
      <vt:lpstr>Century Gothic</vt:lpstr>
      <vt:lpstr>Comic Sans MS</vt:lpstr>
      <vt:lpstr>Corbel</vt:lpstr>
      <vt:lpstr>Gill Sans MT</vt:lpstr>
      <vt:lpstr>Symbol</vt:lpstr>
      <vt:lpstr>Times New Roman</vt:lpstr>
      <vt:lpstr>Verdana</vt:lpstr>
      <vt:lpstr>Wingdings</vt:lpstr>
      <vt:lpstr>Wingdings 2</vt:lpstr>
      <vt:lpstr>Солнцестояние</vt:lpstr>
      <vt:lpstr>Слайд</vt:lpstr>
      <vt:lpstr>Одеський національний медичний університет Кафедра внутрішньої медицини №1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Стратегія відновлення синусового ритму</vt:lpstr>
      <vt:lpstr>Презентация PowerPoint</vt:lpstr>
      <vt:lpstr>Презентация PowerPoint</vt:lpstr>
      <vt:lpstr>Презентация PowerPoint</vt:lpstr>
      <vt:lpstr>Презентация PowerPoint</vt:lpstr>
      <vt:lpstr>Тактика відновлення синусового ритму при ФП і ТП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Лікування СССВ: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Олена</cp:lastModifiedBy>
  <cp:revision>66</cp:revision>
  <dcterms:modified xsi:type="dcterms:W3CDTF">2023-09-25T11:24:23Z</dcterms:modified>
</cp:coreProperties>
</file>