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71" r:id="rId4"/>
    <p:sldId id="258" r:id="rId5"/>
    <p:sldId id="272" r:id="rId6"/>
    <p:sldId id="259" r:id="rId7"/>
    <p:sldId id="260" r:id="rId8"/>
    <p:sldId id="276" r:id="rId9"/>
    <p:sldId id="261" r:id="rId10"/>
    <p:sldId id="273" r:id="rId11"/>
    <p:sldId id="274" r:id="rId12"/>
    <p:sldId id="275" r:id="rId13"/>
    <p:sldId id="262" r:id="rId14"/>
    <p:sldId id="263" r:id="rId15"/>
    <p:sldId id="264" r:id="rId16"/>
    <p:sldId id="265" r:id="rId17"/>
    <p:sldId id="266" r:id="rId18"/>
    <p:sldId id="267" r:id="rId19"/>
    <p:sldId id="277" r:id="rId20"/>
    <p:sldId id="278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C8F96E-438F-43C1-A18A-F236C08BF394}" v="173" dt="2020-09-30T18:36:10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92888" autoAdjust="0"/>
  </p:normalViewPr>
  <p:slideViewPr>
    <p:cSldViewPr>
      <p:cViewPr varScale="1">
        <p:scale>
          <a:sx n="61" d="100"/>
          <a:sy n="61" d="100"/>
        </p:scale>
        <p:origin x="136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8DB78-0D25-4E56-A37B-FF54940CBFAD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35CAC-8D2B-48E7-9B92-3BA66E6944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058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5CAC-8D2B-48E7-9B92-3BA66E694478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298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99F7D0-7441-4896-B92E-672FCF6F8BB8}" type="datetimeFigureOut">
              <a:rPr lang="uk-UA" smtClean="0"/>
              <a:t>25.09.2023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210174C-E4F5-45BD-9863-B1DBE775DC37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59291"/>
            <a:ext cx="5552741" cy="1920241"/>
          </a:xfrm>
        </p:spPr>
        <p:txBody>
          <a:bodyPr vert="horz" lIns="91440" tIns="45720" rIns="91440" bIns="45720" anchor="b">
            <a:normAutofit fontScale="90000"/>
          </a:bodyPr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ПРАКТИЧНЕ 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</a:rPr>
              <a:t>ЗАНЯТТЯ </a:t>
            </a:r>
            <a:br>
              <a:rPr lang="uk-UA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uk-UA" dirty="0">
                <a:solidFill>
                  <a:schemeClr val="tx2">
                    <a:lumMod val="50000"/>
                  </a:schemeClr>
                </a:solidFill>
              </a:rPr>
              <a:t>"ГОСТРА СЕРЦЕВА 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НЕДОСТАТНІСТЬ»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7977" y="4813541"/>
            <a:ext cx="6172200" cy="1371600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b="0" dirty="0">
              <a:solidFill>
                <a:schemeClr val="tx1"/>
              </a:solidFill>
              <a:latin typeface="Century Schoolbook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dirty="0" err="1" smtClean="0">
                <a:solidFill>
                  <a:schemeClr val="tx1"/>
                </a:solidFill>
                <a:latin typeface="Century Schoolbook"/>
              </a:rPr>
              <a:t>Одеський</a:t>
            </a:r>
            <a:r>
              <a:rPr lang="ru-RU" dirty="0">
                <a:solidFill>
                  <a:schemeClr val="tx1"/>
                </a:solidFill>
                <a:latin typeface="Century Schoolbook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Century Schoolbook"/>
              </a:rPr>
              <a:t>національний</a:t>
            </a:r>
            <a:r>
              <a:rPr lang="ru-RU" dirty="0">
                <a:solidFill>
                  <a:schemeClr val="tx1"/>
                </a:solidFill>
                <a:latin typeface="Century Schoolbook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Century Schoolbook"/>
              </a:rPr>
              <a:t>медичний</a:t>
            </a:r>
            <a:r>
              <a:rPr lang="ru-RU" dirty="0">
                <a:solidFill>
                  <a:schemeClr val="tx1"/>
                </a:solidFill>
                <a:latin typeface="Century Schoolbook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Century Schoolbook"/>
              </a:rPr>
              <a:t>університет</a:t>
            </a:r>
            <a:endParaRPr lang="en-US" dirty="0">
              <a:solidFill>
                <a:schemeClr val="tx1"/>
              </a:solidFill>
              <a:latin typeface="Century Schoolbook"/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dirty="0">
                <a:solidFill>
                  <a:schemeClr val="tx1"/>
                </a:solidFill>
                <a:latin typeface="Century Schoolbook"/>
              </a:rPr>
              <a:t>Кафедра </a:t>
            </a:r>
            <a:r>
              <a:rPr lang="ru-RU" dirty="0" err="1" smtClean="0">
                <a:solidFill>
                  <a:schemeClr val="tx1"/>
                </a:solidFill>
                <a:latin typeface="Century Schoolbook"/>
              </a:rPr>
              <a:t>внутрішньої</a:t>
            </a:r>
            <a:r>
              <a:rPr lang="ru-RU" dirty="0">
                <a:solidFill>
                  <a:schemeClr val="tx1"/>
                </a:solidFill>
                <a:latin typeface="Century Schoolbook"/>
              </a:rPr>
              <a:t> </a:t>
            </a:r>
            <a:r>
              <a:rPr lang="ru-RU" dirty="0" err="1" smtClean="0">
                <a:solidFill>
                  <a:schemeClr val="tx1"/>
                </a:solidFill>
                <a:latin typeface="Century Schoolbook"/>
              </a:rPr>
              <a:t>медицини</a:t>
            </a:r>
            <a:r>
              <a:rPr lang="ru-RU" dirty="0">
                <a:solidFill>
                  <a:schemeClr val="tx1"/>
                </a:solidFill>
                <a:latin typeface="Century Schoolbook"/>
              </a:rPr>
              <a:t> №</a:t>
            </a:r>
            <a:r>
              <a:rPr lang="ru-RU" dirty="0" smtClean="0">
                <a:solidFill>
                  <a:schemeClr val="tx1"/>
                </a:solidFill>
                <a:latin typeface="Century Schoolbook"/>
              </a:rPr>
              <a:t>1</a:t>
            </a:r>
            <a:endParaRPr lang="en-US" dirty="0">
              <a:solidFill>
                <a:schemeClr val="tx1"/>
              </a:solidFill>
              <a:latin typeface="Century Schoolbook"/>
              <a:ea typeface="+mn-lt"/>
              <a:cs typeface="+mn-lt"/>
            </a:endParaRPr>
          </a:p>
        </p:txBody>
      </p:sp>
      <p:pic>
        <p:nvPicPr>
          <p:cNvPr id="24578" name="Picture 2" descr="Результат пошуку зображень за запитом &quot;Гостра серцева недостатність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9313" y="-1370"/>
            <a:ext cx="3667134" cy="3667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гсн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uk-UA" sz="3200" dirty="0"/>
              <a:t>Незалежно від етіологічних факторів зниження серцевого індексу (СІ) до значень, при яких він стає недостатнім для підтримки метаболічних потреб організму, в умовах, коли зовнішня робота з перекачування крові</a:t>
            </a:r>
            <a:r>
              <a:rPr lang="en-US" sz="3200" dirty="0"/>
              <a:t> </a:t>
            </a:r>
            <a:r>
              <a:rPr lang="uk-UA" sz="3200" dirty="0"/>
              <a:t>перевищує </a:t>
            </a:r>
            <a:r>
              <a:rPr lang="uk-UA" sz="3200" dirty="0" err="1"/>
              <a:t>резрви</a:t>
            </a:r>
            <a:r>
              <a:rPr lang="uk-UA" sz="3200" dirty="0"/>
              <a:t> коронарного </a:t>
            </a:r>
            <a:r>
              <a:rPr lang="uk-UA" sz="3200" dirty="0" err="1"/>
              <a:t>кровотоку</a:t>
            </a:r>
            <a:r>
              <a:rPr lang="uk-UA" sz="32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Визначення з рекомендацій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ГСН – це термін, який використовується для описання швидкого початку або зміни протікання симптомів і клінічних ознак серцевої недостатності.</a:t>
            </a:r>
          </a:p>
          <a:p>
            <a:r>
              <a:rPr lang="uk-UA" dirty="0"/>
              <a:t>Це стан, який загрожує життю, потребує негайного медичного втручання, і, як правило, негайної госпіталізації.</a:t>
            </a:r>
          </a:p>
        </p:txBody>
      </p:sp>
    </p:spTree>
    <p:extLst>
      <p:ext uri="{BB962C8B-B14F-4D97-AF65-F5344CB8AC3E}">
        <p14:creationId xmlns:p14="http://schemas.microsoft.com/office/powerpoint/2010/main" val="153019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Причини ГСН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0004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Декомпенсація наявної ГСН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2143116"/>
            <a:ext cx="7467600" cy="4000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ГКС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2643182"/>
            <a:ext cx="7467600" cy="64294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Гостра аритмія (ФШ, ШТ, ФП/ТП, інші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суправентрикулярні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аритмії)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28596" y="3357562"/>
            <a:ext cx="74676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Гіпертензивний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криз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00034" y="3929066"/>
            <a:ext cx="74676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Клапанна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регургітація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57158" y="4572008"/>
            <a:ext cx="7467600" cy="64294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Аортальний стеноз,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міокардит, тампонада серця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57158" y="5143512"/>
            <a:ext cx="74676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Розрив аневризми аорти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57158" y="5715016"/>
            <a:ext cx="7467600" cy="64294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ФАКТОРИ НЕ СЕРЦЕВО СУДИННИГО ГЕНЕЗУ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Скарги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Задишка в спокої</a:t>
            </a:r>
          </a:p>
          <a:p>
            <a:r>
              <a:rPr lang="uk-UA" dirty="0"/>
              <a:t>Значна </a:t>
            </a:r>
            <a:r>
              <a:rPr lang="uk-UA" dirty="0" err="1"/>
              <a:t>втомлюваністьпри</a:t>
            </a:r>
            <a:r>
              <a:rPr lang="uk-UA" dirty="0"/>
              <a:t> незначній ФН</a:t>
            </a:r>
          </a:p>
          <a:p>
            <a:r>
              <a:rPr lang="uk-UA" dirty="0"/>
              <a:t>Загальна слабкість</a:t>
            </a:r>
          </a:p>
          <a:p>
            <a:r>
              <a:rPr lang="uk-UA" dirty="0"/>
              <a:t>Виражені набряки на нижніх кінцівках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2284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Діагностика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Скарги, клінічна симптоматика</a:t>
            </a:r>
          </a:p>
          <a:p>
            <a:r>
              <a:rPr lang="uk-UA" dirty="0"/>
              <a:t>Зміна на ЕКГ, </a:t>
            </a:r>
            <a:r>
              <a:rPr lang="en-US" dirty="0"/>
              <a:t> Ro </a:t>
            </a:r>
            <a:r>
              <a:rPr lang="uk-UA" dirty="0"/>
              <a:t>ОГП</a:t>
            </a:r>
          </a:p>
          <a:p>
            <a:r>
              <a:rPr lang="uk-UA" dirty="0"/>
              <a:t>ЕХО-КГ                        </a:t>
            </a:r>
            <a:r>
              <a:rPr lang="uk-UA" dirty="0">
                <a:solidFill>
                  <a:srgbClr val="FF0000"/>
                </a:solidFill>
              </a:rPr>
              <a:t>КОРОНАРОГРАФІЯ</a:t>
            </a:r>
          </a:p>
          <a:p>
            <a:r>
              <a:rPr lang="uk-UA" dirty="0" err="1"/>
              <a:t>Оцінкашкірних</a:t>
            </a:r>
            <a:r>
              <a:rPr lang="uk-UA" dirty="0"/>
              <a:t> покривів і слизових</a:t>
            </a:r>
          </a:p>
          <a:p>
            <a:r>
              <a:rPr lang="uk-UA" dirty="0"/>
              <a:t>Температурний градієнт</a:t>
            </a:r>
          </a:p>
          <a:p>
            <a:r>
              <a:rPr lang="uk-UA" dirty="0"/>
              <a:t>Свідомість, неврологічна симптоматика</a:t>
            </a:r>
          </a:p>
          <a:p>
            <a:r>
              <a:rPr lang="uk-UA" dirty="0"/>
              <a:t>Аускультація, перкусія легенів, оцінка ФЗД</a:t>
            </a:r>
          </a:p>
          <a:p>
            <a:r>
              <a:rPr lang="uk-UA" dirty="0"/>
              <a:t>Аускультація, перкусія серця</a:t>
            </a:r>
          </a:p>
          <a:p>
            <a:r>
              <a:rPr lang="uk-UA" dirty="0"/>
              <a:t>ЧСС, АТ</a:t>
            </a:r>
          </a:p>
          <a:p>
            <a:r>
              <a:rPr lang="uk-UA" dirty="0"/>
              <a:t>Наявність периферичних набряків і їх характер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Лабораторні тести</a:t>
            </a: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8429726" cy="487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452"/>
            <a:ext cx="7467600" cy="567100"/>
          </a:xfrm>
        </p:spPr>
        <p:txBody>
          <a:bodyPr/>
          <a:lstStyle/>
          <a:p>
            <a:r>
              <a:rPr lang="uk-UA" dirty="0"/>
              <a:t>Підвищення МНП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36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uk-UA" dirty="0"/>
              <a:t>МОНІТОРИНГ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71478"/>
          </a:xfrm>
        </p:spPr>
        <p:txBody>
          <a:bodyPr/>
          <a:lstStyle/>
          <a:p>
            <a:r>
              <a:rPr lang="uk-UA" dirty="0" err="1"/>
              <a:t>Неінвазивний</a:t>
            </a:r>
            <a:r>
              <a:rPr lang="uk-UA" dirty="0"/>
              <a:t> контроль АТ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143116"/>
            <a:ext cx="7467600" cy="4714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інвазивний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контроль АТ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4679157" y="964389"/>
            <a:ext cx="1571636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43636" y="142852"/>
            <a:ext cx="2643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Безперервний контроль</a:t>
            </a:r>
          </a:p>
          <a:p>
            <a:r>
              <a:rPr lang="uk-UA" dirty="0"/>
              <a:t>Відсутність ефекту від  терапії</a:t>
            </a:r>
          </a:p>
          <a:p>
            <a:r>
              <a:rPr lang="uk-UA" dirty="0"/>
              <a:t>КШ, набряк легенів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0034" y="2786058"/>
            <a:ext cx="7467600" cy="4714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ЕКГ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3286124"/>
            <a:ext cx="7467600" cy="4714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SpO2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28596" y="3929066"/>
            <a:ext cx="7467600" cy="4714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ЦВТ?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571472" y="4572008"/>
            <a:ext cx="7467600" cy="4714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ПОГОДИННИЙ КОНТРОЛЬ ДІУРЕЗУ</a:t>
            </a:r>
          </a:p>
        </p:txBody>
      </p:sp>
      <p:pic>
        <p:nvPicPr>
          <p:cNvPr id="28674" name="Picture 2" descr="http://www.med.ru/userfiles/images/erema_equip_0_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3981" y="1804321"/>
            <a:ext cx="3351870" cy="2767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7" grpId="0"/>
      <p:bldP spid="8" grpId="0" build="p"/>
      <p:bldP spid="9" grpId="0" build="p"/>
      <p:bldP spid="10" grpId="0" build="p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Задачі 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ТЕРМІНОВІ</a:t>
            </a:r>
          </a:p>
          <a:p>
            <a:r>
              <a:rPr lang="uk-UA" dirty="0"/>
              <a:t>     Симптоматичне</a:t>
            </a:r>
          </a:p>
          <a:p>
            <a:r>
              <a:rPr lang="uk-UA" dirty="0"/>
              <a:t>     Відновлення </a:t>
            </a:r>
            <a:r>
              <a:rPr lang="uk-UA" dirty="0" err="1"/>
              <a:t>оксигенації</a:t>
            </a:r>
            <a:endParaRPr lang="uk-UA" dirty="0"/>
          </a:p>
          <a:p>
            <a:r>
              <a:rPr lang="uk-UA" dirty="0"/>
              <a:t>     Відновлення перфузії</a:t>
            </a:r>
          </a:p>
          <a:p>
            <a:r>
              <a:rPr lang="uk-UA" dirty="0"/>
              <a:t>     Обмеження пошкодження серця і нирок</a:t>
            </a:r>
          </a:p>
          <a:p>
            <a:r>
              <a:rPr lang="uk-UA" dirty="0"/>
              <a:t>     Попередження </a:t>
            </a:r>
            <a:r>
              <a:rPr lang="uk-UA" dirty="0" err="1"/>
              <a:t>тромботичних</a:t>
            </a:r>
            <a:r>
              <a:rPr lang="uk-UA" dirty="0"/>
              <a:t> ускладнень</a:t>
            </a:r>
          </a:p>
          <a:p>
            <a:r>
              <a:rPr lang="uk-UA" dirty="0"/>
              <a:t>     Мінімізація перебування пацієнта у ВАІТ</a:t>
            </a:r>
          </a:p>
        </p:txBody>
      </p:sp>
    </p:spTree>
    <p:extLst>
      <p:ext uri="{BB962C8B-B14F-4D97-AF65-F5344CB8AC3E}">
        <p14:creationId xmlns:p14="http://schemas.microsoft.com/office/powerpoint/2010/main" val="3481440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Проміжні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Стабілізація стану, оптимізація терапевтичної стратегії</a:t>
            </a:r>
          </a:p>
          <a:p>
            <a:r>
              <a:rPr lang="uk-UA" dirty="0"/>
              <a:t>Лікування і титрування </a:t>
            </a:r>
          </a:p>
          <a:p>
            <a:r>
              <a:rPr lang="uk-UA" dirty="0"/>
              <a:t>Питання апаратної терапії</a:t>
            </a:r>
          </a:p>
          <a:p>
            <a:r>
              <a:rPr lang="uk-UA" dirty="0"/>
              <a:t>Виявлення і лікування </a:t>
            </a:r>
            <a:r>
              <a:rPr lang="uk-UA" dirty="0" err="1"/>
              <a:t>коморбідних</a:t>
            </a:r>
            <a:r>
              <a:rPr lang="uk-UA" dirty="0"/>
              <a:t> станів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9621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Перед випискою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Подальша стратегія</a:t>
            </a:r>
          </a:p>
          <a:p>
            <a:r>
              <a:rPr lang="uk-UA" dirty="0"/>
              <a:t>Навчання пацієнта</a:t>
            </a:r>
          </a:p>
          <a:p>
            <a:r>
              <a:rPr lang="uk-UA" dirty="0"/>
              <a:t>Попередження </a:t>
            </a:r>
            <a:r>
              <a:rPr lang="uk-UA" dirty="0" err="1"/>
              <a:t>посторної</a:t>
            </a:r>
            <a:r>
              <a:rPr lang="uk-UA" dirty="0"/>
              <a:t> госпіталізації</a:t>
            </a:r>
          </a:p>
          <a:p>
            <a:r>
              <a:rPr lang="uk-UA" dirty="0"/>
              <a:t>Прибрати симптоми, покращити якість життя пацієнта</a:t>
            </a:r>
          </a:p>
        </p:txBody>
      </p:sp>
    </p:spTree>
    <p:extLst>
      <p:ext uri="{BB962C8B-B14F-4D97-AF65-F5344CB8AC3E}">
        <p14:creationId xmlns:p14="http://schemas.microsoft.com/office/powerpoint/2010/main" val="1384669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Респіраторна підтримка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2214554"/>
            <a:ext cx="7467600" cy="5429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ru-RU" sz="2400" dirty="0"/>
              <a:t>НВЛ – </a:t>
            </a:r>
            <a:r>
              <a:rPr lang="en-US" sz="2400" dirty="0"/>
              <a:t>PSV or CPAP (</a:t>
            </a:r>
            <a:r>
              <a:rPr lang="en-US" sz="2400" dirty="0" err="1"/>
              <a:t>IIa</a:t>
            </a:r>
            <a:r>
              <a:rPr lang="en-US" sz="2400" dirty="0"/>
              <a:t> C)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2857496"/>
            <a:ext cx="7467600" cy="5429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uk-UA" sz="2400" dirty="0"/>
              <a:t>І ШВЛ</a:t>
            </a:r>
            <a:r>
              <a:rPr lang="en-US" sz="2400" dirty="0"/>
              <a:t>(II </a:t>
            </a:r>
            <a:r>
              <a:rPr lang="uk-UA" sz="2400" dirty="0"/>
              <a:t>А</a:t>
            </a:r>
            <a:r>
              <a:rPr lang="en-US" sz="2400" dirty="0"/>
              <a:t>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500266" y="3357562"/>
            <a:ext cx="6643734" cy="307183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uk-UA" sz="2400" dirty="0"/>
              <a:t>Неефективність </a:t>
            </a:r>
            <a:r>
              <a:rPr lang="uk-UA" sz="2400" dirty="0" err="1"/>
              <a:t>інгалчції</a:t>
            </a:r>
            <a:r>
              <a:rPr lang="uk-UA" sz="2400" dirty="0"/>
              <a:t> зволоженого кисню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Наростання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задишки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uk-UA" sz="2400" baseline="0" dirty="0"/>
              <a:t>С-ми </a:t>
            </a:r>
            <a:r>
              <a:rPr lang="uk-UA" sz="2400" baseline="0" dirty="0" err="1"/>
              <a:t>“втоми</a:t>
            </a:r>
            <a:r>
              <a:rPr lang="uk-UA" sz="2400" baseline="0" dirty="0"/>
              <a:t> дихальних </a:t>
            </a:r>
            <a:r>
              <a:rPr lang="uk-UA" sz="2400" baseline="0" dirty="0" err="1"/>
              <a:t>м’язів”</a:t>
            </a:r>
            <a:endParaRPr lang="uk-UA" sz="2400" baseline="0" dirty="0"/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Тривале↓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/>
              <a:t>S</a:t>
            </a:r>
            <a:r>
              <a:rPr lang="uk-UA" sz="2400" dirty="0"/>
              <a:t>р</a:t>
            </a:r>
            <a:r>
              <a:rPr lang="en-US" sz="2400" dirty="0"/>
              <a:t>O2</a:t>
            </a:r>
            <a:r>
              <a:rPr lang="uk-UA" sz="2400" dirty="0"/>
              <a:t> ≤85 % на тлі інгаляції О2 не зважаючи на ↑</a:t>
            </a:r>
            <a:r>
              <a:rPr lang="en-US" sz="2400" dirty="0"/>
              <a:t>FiO2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PaCo2≥55%? PaO2&lt; 70%, SpO2&lt;90%, Ph&lt;7.3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en-US" sz="2400" dirty="0"/>
              <a:t>PaO2/FiO2 &lt;200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Ознаки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наростання СН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 descr="Результат пошуку зображень за запитом &quot;Неінвазивна ШВЛ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43314"/>
            <a:ext cx="2592209" cy="2714620"/>
          </a:xfrm>
          <a:prstGeom prst="rect">
            <a:avLst/>
          </a:prstGeom>
          <a:noFill/>
        </p:spPr>
      </p:pic>
      <p:cxnSp>
        <p:nvCxnSpPr>
          <p:cNvPr id="8" name="Соединительная линия уступом 7"/>
          <p:cNvCxnSpPr/>
          <p:nvPr/>
        </p:nvCxnSpPr>
        <p:spPr>
          <a:xfrm>
            <a:off x="1142976" y="3500438"/>
            <a:ext cx="1214446" cy="5715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1748" name="Picture 4" descr="Результат пошуку зображень за запитом &quot;ИВЛ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214422"/>
            <a:ext cx="2296012" cy="197642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42916"/>
          </a:xfrm>
        </p:spPr>
        <p:txBody>
          <a:bodyPr/>
          <a:lstStyle/>
          <a:p>
            <a:r>
              <a:rPr lang="uk-UA" dirty="0"/>
              <a:t>Ціль – підтримка </a:t>
            </a:r>
            <a:r>
              <a:rPr lang="en-US" dirty="0"/>
              <a:t>SaO2 98% </a:t>
            </a:r>
            <a:r>
              <a:rPr lang="uk-UA" dirty="0"/>
              <a:t>і </a:t>
            </a:r>
            <a:r>
              <a:rPr lang="en-US" dirty="0"/>
              <a:t>SvO2 ≥65%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Вазодилататори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42916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НІТРАТИ Рекомендуються як засоби першої лінії терапії, ЯКЩО </a:t>
            </a:r>
            <a:r>
              <a:rPr lang="uk-UA" dirty="0">
                <a:solidFill>
                  <a:srgbClr val="FF0000"/>
                </a:solidFill>
              </a:rPr>
              <a:t>Ат нормальний, застій в легенях, знижений діурез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285992"/>
            <a:ext cx="7467600" cy="16430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Нітрати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uk-UA" sz="2400" dirty="0"/>
              <a:t>    - Нітрогліцерин 20 </a:t>
            </a:r>
            <a:r>
              <a:rPr lang="uk-UA" sz="2400" dirty="0" err="1"/>
              <a:t>мкг</a:t>
            </a:r>
            <a:r>
              <a:rPr lang="uk-UA" sz="2400" dirty="0"/>
              <a:t>/</a:t>
            </a:r>
            <a:r>
              <a:rPr lang="uk-UA" sz="2400" dirty="0" err="1"/>
              <a:t>хв</a:t>
            </a:r>
            <a:r>
              <a:rPr lang="uk-UA" sz="2400" dirty="0"/>
              <a:t> → 200 </a:t>
            </a:r>
            <a:r>
              <a:rPr lang="uk-UA" sz="2400" dirty="0" err="1"/>
              <a:t>мкг</a:t>
            </a:r>
            <a:r>
              <a:rPr lang="uk-UA" sz="2400" dirty="0"/>
              <a:t>/</a:t>
            </a:r>
            <a:r>
              <a:rPr lang="uk-UA" sz="2400" dirty="0" err="1"/>
              <a:t>хв</a:t>
            </a:r>
            <a:r>
              <a:rPr lang="uk-UA" sz="2400" dirty="0"/>
              <a:t> (І В)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Натрію </a:t>
            </a: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нітропрусид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1 –10  мг/ </a:t>
            </a: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год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(ІІ С)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0" name="Picture 2" descr="Нитроглицерин конц. д/инф. 10мг/мл амп. 2мл №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7628"/>
            <a:ext cx="26670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Діуретики</a:t>
            </a:r>
            <a:r>
              <a:rPr lang="uk-UA" dirty="0"/>
              <a:t>            (І В)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err="1"/>
              <a:t>Застросування</a:t>
            </a:r>
            <a:r>
              <a:rPr lang="uk-UA" dirty="0"/>
              <a:t> у </a:t>
            </a:r>
            <a:r>
              <a:rPr lang="uk-UA" dirty="0" err="1"/>
              <a:t>дозі≥</a:t>
            </a:r>
            <a:r>
              <a:rPr lang="uk-UA" dirty="0"/>
              <a:t> 1мг/ кг може спровокувати рефлекторне збільшення </a:t>
            </a:r>
            <a:r>
              <a:rPr lang="uk-UA" dirty="0" err="1"/>
              <a:t>вазоконстрикції</a:t>
            </a:r>
            <a:r>
              <a:rPr lang="uk-UA" dirty="0"/>
              <a:t>.</a:t>
            </a:r>
          </a:p>
          <a:p>
            <a:r>
              <a:rPr lang="uk-UA" dirty="0"/>
              <a:t>У випадку відсутності адекватної відповіді поєднання з </a:t>
            </a:r>
            <a:r>
              <a:rPr lang="uk-UA" dirty="0" err="1"/>
              <a:t>допаміном</a:t>
            </a:r>
            <a:r>
              <a:rPr lang="uk-UA" dirty="0"/>
              <a:t>, </a:t>
            </a:r>
            <a:r>
              <a:rPr lang="uk-UA" dirty="0" err="1"/>
              <a:t>добутаміном</a:t>
            </a:r>
            <a:r>
              <a:rPr lang="uk-UA" dirty="0"/>
              <a:t>, нітратами є кращим, ніж збільшення дози сечогінних.</a:t>
            </a:r>
          </a:p>
          <a:p>
            <a:r>
              <a:rPr lang="uk-UA" dirty="0"/>
              <a:t>Доза титрується!</a:t>
            </a:r>
          </a:p>
          <a:p>
            <a:r>
              <a:rPr lang="uk-UA" dirty="0"/>
              <a:t>Застосування під </a:t>
            </a:r>
            <a:r>
              <a:rPr lang="uk-UA" dirty="0" err="1"/>
              <a:t>маніторингом</a:t>
            </a:r>
            <a:r>
              <a:rPr lang="uk-UA" dirty="0"/>
              <a:t> </a:t>
            </a:r>
            <a:r>
              <a:rPr lang="en-US" dirty="0"/>
              <a:t>Na+, K+ </a:t>
            </a:r>
            <a:r>
              <a:rPr lang="ru-RU" dirty="0"/>
              <a:t>та </a:t>
            </a:r>
            <a:r>
              <a:rPr lang="ru-RU" dirty="0" err="1"/>
              <a:t>корекція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Інотропні</a:t>
            </a:r>
            <a:r>
              <a:rPr lang="uk-UA" dirty="0"/>
              <a:t> засоби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614486"/>
          </a:xfrm>
        </p:spPr>
        <p:txBody>
          <a:bodyPr/>
          <a:lstStyle/>
          <a:p>
            <a:r>
              <a:rPr lang="uk-UA" dirty="0"/>
              <a:t>Рекомендовані за </a:t>
            </a:r>
            <a:r>
              <a:rPr lang="uk-UA" dirty="0" err="1"/>
              <a:t>нявності</a:t>
            </a:r>
            <a:r>
              <a:rPr lang="uk-UA" dirty="0"/>
              <a:t> периферичної </a:t>
            </a:r>
            <a:r>
              <a:rPr lang="uk-UA" dirty="0" err="1"/>
              <a:t>гіпоперфузії</a:t>
            </a:r>
            <a:r>
              <a:rPr lang="uk-UA" dirty="0"/>
              <a:t> незалежно від наявності застою в </a:t>
            </a:r>
            <a:r>
              <a:rPr lang="uk-UA" dirty="0" err="1"/>
              <a:t>лгенях</a:t>
            </a:r>
            <a:r>
              <a:rPr lang="uk-UA" dirty="0"/>
              <a:t>, набряку легенів, рефрактерних до терапії </a:t>
            </a:r>
            <a:r>
              <a:rPr lang="uk-UA" dirty="0" err="1"/>
              <a:t>діуретиками</a:t>
            </a:r>
            <a:r>
              <a:rPr lang="uk-UA" dirty="0"/>
              <a:t> і </a:t>
            </a:r>
            <a:r>
              <a:rPr lang="uk-UA" dirty="0" err="1"/>
              <a:t>вазодилататорами</a:t>
            </a:r>
            <a:r>
              <a:rPr lang="uk-UA" dirty="0"/>
              <a:t>.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3286124"/>
            <a:ext cx="7467600" cy="161448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Допамін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uk-UA" sz="2400" dirty="0"/>
              <a:t>Більше 2 </a:t>
            </a:r>
            <a:r>
              <a:rPr lang="uk-UA" sz="2400" dirty="0" err="1"/>
              <a:t>мкг</a:t>
            </a:r>
            <a:r>
              <a:rPr lang="uk-UA" sz="2400" dirty="0"/>
              <a:t>/кг/</a:t>
            </a:r>
            <a:r>
              <a:rPr lang="uk-UA" sz="2400" dirty="0" err="1"/>
              <a:t>хв-</a:t>
            </a:r>
            <a:r>
              <a:rPr lang="uk-UA" sz="2400" dirty="0"/>
              <a:t> </a:t>
            </a:r>
            <a:r>
              <a:rPr lang="el-GR" sz="2400" dirty="0"/>
              <a:t>β</a:t>
            </a:r>
            <a:r>
              <a:rPr lang="uk-UA" sz="2400" dirty="0"/>
              <a:t> </a:t>
            </a:r>
            <a:r>
              <a:rPr lang="uk-UA" sz="2400" dirty="0" err="1"/>
              <a:t>адрено</a:t>
            </a:r>
            <a:r>
              <a:rPr lang="uk-UA" sz="2400" dirty="0"/>
              <a:t> рецептори. Більше 5 </a:t>
            </a:r>
            <a:r>
              <a:rPr lang="uk-UA" sz="2400" dirty="0" err="1"/>
              <a:t>мкг</a:t>
            </a:r>
            <a:r>
              <a:rPr lang="uk-UA" sz="2400" dirty="0"/>
              <a:t>/кг/х </a:t>
            </a:r>
            <a:r>
              <a:rPr lang="el-GR" sz="2400" dirty="0"/>
              <a:t>α</a:t>
            </a:r>
            <a:r>
              <a:rPr lang="uk-UA" sz="2400" dirty="0"/>
              <a:t> </a:t>
            </a:r>
            <a:r>
              <a:rPr lang="uk-UA" sz="2400" dirty="0" err="1"/>
              <a:t>адрено</a:t>
            </a:r>
            <a:r>
              <a:rPr lang="uk-UA" sz="2400" dirty="0"/>
              <a:t> рецептори. Тривала </a:t>
            </a:r>
            <a:r>
              <a:rPr lang="uk-UA" sz="2400" dirty="0" err="1"/>
              <a:t>інфузія</a:t>
            </a:r>
            <a:r>
              <a:rPr lang="uk-UA" sz="2400" dirty="0"/>
              <a:t> (більше 24- 48 </a:t>
            </a:r>
            <a:r>
              <a:rPr lang="uk-UA" sz="2400" dirty="0" err="1"/>
              <a:t>год.-</a:t>
            </a:r>
            <a:r>
              <a:rPr lang="uk-UA" sz="2400" dirty="0"/>
              <a:t> розвиток толерантності.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1472" y="4929198"/>
            <a:ext cx="7467600" cy="1614486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Добутамін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2-15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мкг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/кг/хв.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Tx/>
              <a:buChar char="-"/>
            </a:pPr>
            <a:r>
              <a:rPr lang="uk-UA" sz="2400" dirty="0"/>
              <a:t>Легенева гіпертензія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Tx/>
              <a:buChar char="-"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Набряк легенів, резистентний до діуретичної і/або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вазодил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uk-UA" sz="2400" dirty="0"/>
              <a:t>т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ерапії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 ІІ В).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Tx/>
              <a:buChar char="-"/>
            </a:pPr>
            <a:r>
              <a:rPr lang="uk-UA" sz="2400" dirty="0"/>
              <a:t>Не </a:t>
            </a:r>
            <a:r>
              <a:rPr lang="uk-UA" sz="2400" dirty="0" err="1"/>
              <a:t>рекоменд</a:t>
            </a:r>
            <a:r>
              <a:rPr lang="uk-UA" sz="2400" dirty="0"/>
              <a:t>. При </a:t>
            </a:r>
            <a:r>
              <a:rPr lang="uk-UA" sz="2400" dirty="0" err="1"/>
              <a:t>некоригованому</a:t>
            </a:r>
            <a:r>
              <a:rPr lang="uk-UA" sz="2400" dirty="0"/>
              <a:t> стенозі АК і/або </a:t>
            </a:r>
            <a:r>
              <a:rPr lang="uk-UA" sz="2400" dirty="0" err="1"/>
              <a:t>МК</a:t>
            </a:r>
            <a:r>
              <a:rPr lang="uk-UA" sz="2400" dirty="0"/>
              <a:t>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428604"/>
            <a:ext cx="7467600" cy="1000132"/>
          </a:xfrm>
        </p:spPr>
        <p:txBody>
          <a:bodyPr/>
          <a:lstStyle/>
          <a:p>
            <a:r>
              <a:rPr lang="uk-UA" dirty="0" err="1"/>
              <a:t>Норадреналін</a:t>
            </a:r>
            <a:r>
              <a:rPr lang="uk-UA" dirty="0"/>
              <a:t>. 0,02-0,01 </a:t>
            </a:r>
            <a:r>
              <a:rPr lang="uk-UA" dirty="0" err="1"/>
              <a:t>мкг</a:t>
            </a:r>
            <a:r>
              <a:rPr lang="uk-UA" dirty="0"/>
              <a:t>/кг/</a:t>
            </a:r>
            <a:r>
              <a:rPr lang="uk-UA" dirty="0" err="1"/>
              <a:t>хв</a:t>
            </a:r>
            <a:r>
              <a:rPr lang="uk-UA" dirty="0"/>
              <a:t> рекомендується із </a:t>
            </a:r>
            <a:r>
              <a:rPr lang="uk-UA" dirty="0" err="1"/>
              <a:t>добутаміном</a:t>
            </a:r>
            <a:r>
              <a:rPr lang="uk-UA" dirty="0"/>
              <a:t>.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14348" y="1428736"/>
            <a:ext cx="7467600" cy="28575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ЛЕВОСИМЕНДАН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новий клас препаратів, </a:t>
            </a: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сенситизатор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кальцію. </a:t>
            </a: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+інотропна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дія, </a:t>
            </a:r>
            <a:r>
              <a:rPr kumimoji="0" lang="uk-UA" sz="2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+вазодилатуючий</a:t>
            </a:r>
            <a:r>
              <a:rPr kumimoji="0" lang="uk-UA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ефект.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uk-UA" sz="2400" baseline="0" dirty="0" err="1"/>
              <a:t>Насичувальна</a:t>
            </a:r>
            <a:r>
              <a:rPr lang="uk-UA" sz="2400" dirty="0"/>
              <a:t> доза 12-24 </a:t>
            </a:r>
            <a:r>
              <a:rPr lang="uk-UA" sz="2400" dirty="0" err="1"/>
              <a:t>мкг</a:t>
            </a:r>
            <a:r>
              <a:rPr lang="uk-UA" sz="2400" dirty="0"/>
              <a:t>/кг/</a:t>
            </a:r>
            <a:r>
              <a:rPr lang="uk-UA" sz="2400" dirty="0" err="1"/>
              <a:t>хв</a:t>
            </a:r>
            <a:r>
              <a:rPr lang="uk-UA" sz="2400" dirty="0"/>
              <a:t> протягом 10 хв. Потім – 0,1 </a:t>
            </a:r>
            <a:r>
              <a:rPr lang="uk-UA" sz="2400" dirty="0" err="1"/>
              <a:t>мкг</a:t>
            </a:r>
            <a:r>
              <a:rPr lang="uk-UA" sz="2400" dirty="0"/>
              <a:t>/кг/</a:t>
            </a:r>
            <a:r>
              <a:rPr lang="uk-UA" sz="2400" dirty="0" err="1"/>
              <a:t>хв</a:t>
            </a:r>
            <a:r>
              <a:rPr lang="uk-UA" sz="2400" dirty="0"/>
              <a:t> 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322337"/>
            <a:ext cx="6120680" cy="721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Кардіогенний</a:t>
            </a:r>
            <a:r>
              <a:rPr lang="uk-UA" dirty="0"/>
              <a:t> шок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Це </a:t>
            </a:r>
            <a:r>
              <a:rPr lang="uk-UA" dirty="0" err="1"/>
              <a:t>гіпотензія</a:t>
            </a:r>
            <a:r>
              <a:rPr lang="uk-UA" dirty="0"/>
              <a:t> (САТ менше 90 мм </a:t>
            </a:r>
            <a:r>
              <a:rPr lang="uk-UA" dirty="0" err="1"/>
              <a:t>рт</a:t>
            </a:r>
            <a:r>
              <a:rPr lang="uk-UA" dirty="0"/>
              <a:t> </a:t>
            </a:r>
            <a:r>
              <a:rPr lang="uk-UA" dirty="0" err="1"/>
              <a:t>ст</a:t>
            </a:r>
            <a:r>
              <a:rPr lang="uk-UA" dirty="0"/>
              <a:t>) не дивлячись на адекватне наповнення із признаками </a:t>
            </a:r>
            <a:r>
              <a:rPr lang="uk-UA" dirty="0" err="1"/>
              <a:t>гіпоперфузії</a:t>
            </a:r>
            <a:r>
              <a:rPr lang="uk-UA" dirty="0"/>
              <a:t>: </a:t>
            </a:r>
          </a:p>
          <a:p>
            <a:r>
              <a:rPr lang="uk-UA" dirty="0"/>
              <a:t>Клінічно: холодні спітнілі кінцівки, </a:t>
            </a:r>
            <a:r>
              <a:rPr lang="uk-UA" dirty="0" err="1"/>
              <a:t>олігурія</a:t>
            </a:r>
            <a:r>
              <a:rPr lang="uk-UA" dirty="0"/>
              <a:t>, порушення свідомості, запаморочення, </a:t>
            </a:r>
          </a:p>
          <a:p>
            <a:r>
              <a:rPr lang="uk-UA" dirty="0"/>
              <a:t>Лабораторно: </a:t>
            </a:r>
            <a:r>
              <a:rPr lang="uk-UA" dirty="0" err="1"/>
              <a:t>мет</a:t>
            </a:r>
            <a:r>
              <a:rPr lang="uk-UA" dirty="0"/>
              <a:t>. Ацидоз, </a:t>
            </a:r>
            <a:r>
              <a:rPr lang="uk-UA" dirty="0" err="1"/>
              <a:t>підв</a:t>
            </a:r>
            <a:r>
              <a:rPr lang="uk-UA" dirty="0"/>
              <a:t>. Лактат, </a:t>
            </a:r>
            <a:r>
              <a:rPr lang="uk-UA" dirty="0" err="1"/>
              <a:t>креатинін</a:t>
            </a:r>
            <a:endParaRPr lang="uk-UA" dirty="0"/>
          </a:p>
          <a:p>
            <a:endParaRPr lang="uk-UA" dirty="0"/>
          </a:p>
          <a:p>
            <a:r>
              <a:rPr lang="uk-UA" dirty="0" err="1"/>
              <a:t>Гіпоперфузія</a:t>
            </a:r>
            <a:r>
              <a:rPr lang="uk-UA" dirty="0"/>
              <a:t> не синонім </a:t>
            </a:r>
            <a:r>
              <a:rPr lang="uk-UA" dirty="0" err="1"/>
              <a:t>гіпотензії</a:t>
            </a:r>
            <a:r>
              <a:rPr lang="uk-UA" dirty="0"/>
              <a:t>, але </a:t>
            </a:r>
            <a:r>
              <a:rPr lang="uk-UA" dirty="0" err="1"/>
              <a:t>гіпоперфузія</a:t>
            </a:r>
            <a:r>
              <a:rPr lang="uk-UA" dirty="0"/>
              <a:t> часто нею супроводжується</a:t>
            </a:r>
          </a:p>
        </p:txBody>
      </p:sp>
    </p:spTree>
    <p:extLst>
      <p:ext uri="{BB962C8B-B14F-4D97-AF65-F5344CB8AC3E}">
        <p14:creationId xmlns:p14="http://schemas.microsoft.com/office/powerpoint/2010/main" val="514036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Ведення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ЕКГ, </a:t>
            </a:r>
            <a:r>
              <a:rPr lang="uk-UA" dirty="0" err="1"/>
              <a:t>Ехо-кг</a:t>
            </a:r>
            <a:endParaRPr lang="uk-UA" dirty="0"/>
          </a:p>
          <a:p>
            <a:r>
              <a:rPr lang="uk-UA" dirty="0"/>
              <a:t>ГКС- негайна </a:t>
            </a:r>
            <a:r>
              <a:rPr lang="uk-UA" dirty="0" err="1"/>
              <a:t>коронарографія</a:t>
            </a:r>
            <a:endParaRPr lang="uk-UA" dirty="0"/>
          </a:p>
          <a:p>
            <a:r>
              <a:rPr lang="uk-UA" dirty="0" err="1"/>
              <a:t>Інвазивний</a:t>
            </a:r>
            <a:r>
              <a:rPr lang="uk-UA" dirty="0"/>
              <a:t> моніторинг АТ</a:t>
            </a:r>
          </a:p>
          <a:p>
            <a:r>
              <a:rPr lang="uk-UA" dirty="0"/>
              <a:t>Сольові розчини </a:t>
            </a:r>
            <a:r>
              <a:rPr lang="en-US" dirty="0"/>
              <a:t>≥ 200 </a:t>
            </a:r>
            <a:r>
              <a:rPr lang="uk-UA" dirty="0" err="1"/>
              <a:t>мл</a:t>
            </a:r>
            <a:r>
              <a:rPr lang="uk-UA" dirty="0"/>
              <a:t>/15-30 хв. Без </a:t>
            </a:r>
            <a:r>
              <a:rPr lang="uk-UA" dirty="0" err="1"/>
              <a:t>признаків</a:t>
            </a:r>
            <a:r>
              <a:rPr lang="uk-UA" dirty="0"/>
              <a:t> </a:t>
            </a:r>
            <a:r>
              <a:rPr lang="uk-UA" dirty="0" err="1"/>
              <a:t>перегрузки</a:t>
            </a:r>
            <a:r>
              <a:rPr lang="uk-UA" dirty="0"/>
              <a:t> рідиною</a:t>
            </a:r>
          </a:p>
          <a:p>
            <a:r>
              <a:rPr lang="uk-UA" dirty="0" err="1"/>
              <a:t>Інотропи</a:t>
            </a:r>
            <a:r>
              <a:rPr lang="uk-UA" dirty="0"/>
              <a:t> (</a:t>
            </a:r>
            <a:r>
              <a:rPr lang="uk-UA" dirty="0" err="1"/>
              <a:t>добутамін</a:t>
            </a:r>
            <a:r>
              <a:rPr lang="uk-UA" dirty="0"/>
              <a:t>)</a:t>
            </a:r>
          </a:p>
          <a:p>
            <a:r>
              <a:rPr lang="uk-UA" dirty="0" err="1"/>
              <a:t>Вазопресори</a:t>
            </a:r>
            <a:r>
              <a:rPr lang="uk-UA" dirty="0"/>
              <a:t> (</a:t>
            </a:r>
            <a:r>
              <a:rPr lang="uk-UA" dirty="0" err="1"/>
              <a:t>норадреналін</a:t>
            </a:r>
            <a:r>
              <a:rPr lang="uk-U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04880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1591</TotalTime>
  <Words>645</Words>
  <Application>Microsoft Office PowerPoint</Application>
  <PresentationFormat>Экран (4:3)</PresentationFormat>
  <Paragraphs>109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Calibri</vt:lpstr>
      <vt:lpstr>Century Schoolbook</vt:lpstr>
      <vt:lpstr>Wingdings</vt:lpstr>
      <vt:lpstr>Wingdings 2</vt:lpstr>
      <vt:lpstr>Эркер</vt:lpstr>
      <vt:lpstr> ПРАКТИЧНЕ ЗАНЯТТЯ  "ГОСТРА СЕРЦЕВА НЕДОСТАТНІСТЬ» </vt:lpstr>
      <vt:lpstr>гсн</vt:lpstr>
      <vt:lpstr>Визначення з рекомендацій </vt:lpstr>
      <vt:lpstr>Причини ГСН</vt:lpstr>
      <vt:lpstr>Скарги</vt:lpstr>
      <vt:lpstr>Діагностика</vt:lpstr>
      <vt:lpstr>Лабораторні тести</vt:lpstr>
      <vt:lpstr>Підвищення МНП</vt:lpstr>
      <vt:lpstr>МОНІТОРИНГ</vt:lpstr>
      <vt:lpstr>Задачі лікування</vt:lpstr>
      <vt:lpstr>Проміжні</vt:lpstr>
      <vt:lpstr>Перед випискою</vt:lpstr>
      <vt:lpstr>Респіраторна підтримка</vt:lpstr>
      <vt:lpstr>Вазодилататори</vt:lpstr>
      <vt:lpstr>Діуретики            (І В)</vt:lpstr>
      <vt:lpstr>Інотропні засоби</vt:lpstr>
      <vt:lpstr>Презентация PowerPoint</vt:lpstr>
      <vt:lpstr>Презентация PowerPoint</vt:lpstr>
      <vt:lpstr>Кардіогенний шок</vt:lpstr>
      <vt:lpstr>Ведення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ГОСТРА СЕРЦЕВА НЕДОСТАТНІСТЬ</dc:title>
  <dc:creator>Дімов</dc:creator>
  <cp:lastModifiedBy>Олена</cp:lastModifiedBy>
  <cp:revision>75</cp:revision>
  <dcterms:created xsi:type="dcterms:W3CDTF">2017-02-18T12:20:49Z</dcterms:created>
  <dcterms:modified xsi:type="dcterms:W3CDTF">2023-09-25T11:26:19Z</dcterms:modified>
</cp:coreProperties>
</file>