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2" r:id="rId2"/>
    <p:sldId id="257" r:id="rId3"/>
    <p:sldId id="259" r:id="rId4"/>
    <p:sldId id="261" r:id="rId5"/>
    <p:sldId id="262" r:id="rId6"/>
    <p:sldId id="263" r:id="rId7"/>
    <p:sldId id="264" r:id="rId8"/>
    <p:sldId id="361" r:id="rId9"/>
    <p:sldId id="265" r:id="rId10"/>
    <p:sldId id="329" r:id="rId11"/>
    <p:sldId id="330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270" r:id="rId20"/>
    <p:sldId id="371" r:id="rId21"/>
    <p:sldId id="372" r:id="rId22"/>
    <p:sldId id="373" r:id="rId23"/>
    <p:sldId id="375" r:id="rId24"/>
    <p:sldId id="380" r:id="rId25"/>
    <p:sldId id="379" r:id="rId26"/>
    <p:sldId id="273" r:id="rId27"/>
    <p:sldId id="274" r:id="rId28"/>
    <p:sldId id="275" r:id="rId29"/>
    <p:sldId id="278" r:id="rId30"/>
    <p:sldId id="279" r:id="rId31"/>
    <p:sldId id="280" r:id="rId32"/>
    <p:sldId id="286" r:id="rId33"/>
    <p:sldId id="287" r:id="rId34"/>
    <p:sldId id="344" r:id="rId35"/>
    <p:sldId id="345" r:id="rId36"/>
    <p:sldId id="289" r:id="rId37"/>
    <p:sldId id="346" r:id="rId38"/>
    <p:sldId id="347" r:id="rId39"/>
    <p:sldId id="348" r:id="rId40"/>
    <p:sldId id="302" r:id="rId41"/>
    <p:sldId id="303" r:id="rId42"/>
    <p:sldId id="304" r:id="rId43"/>
    <p:sldId id="305" r:id="rId44"/>
    <p:sldId id="306" r:id="rId45"/>
    <p:sldId id="359" r:id="rId46"/>
    <p:sldId id="360" r:id="rId47"/>
    <p:sldId id="353" r:id="rId48"/>
    <p:sldId id="307" r:id="rId49"/>
    <p:sldId id="356" r:id="rId50"/>
    <p:sldId id="349" r:id="rId51"/>
    <p:sldId id="308" r:id="rId52"/>
    <p:sldId id="381" r:id="rId53"/>
    <p:sldId id="350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99FF"/>
    <a:srgbClr val="FF66CC"/>
    <a:srgbClr val="99CCFF"/>
    <a:srgbClr val="CCE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9" autoAdjust="0"/>
    <p:restoredTop sz="94728" autoAdjust="0"/>
  </p:normalViewPr>
  <p:slideViewPr>
    <p:cSldViewPr>
      <p:cViewPr varScale="1">
        <p:scale>
          <a:sx n="66" d="100"/>
          <a:sy n="66" d="100"/>
        </p:scale>
        <p:origin x="144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BA86F-85A5-40FE-8FBF-9E4F4D113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56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644E8-906C-43E5-9567-A56137651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83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E3C2A-C09F-4A2E-BD6E-20B10D117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1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81176-04A0-40F8-BE47-8738B90B0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60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22248-8511-4926-A321-B31B2EDB8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952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D4A7D-6528-4BF1-80A7-A7AE1EF19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997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1BE21-E166-44BD-8E48-77E3C716C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2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5266D-10EB-4D6B-88FE-965531457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24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F9DAE-620A-475A-8EA8-A3B2AAA12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87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080C8-020E-4D2D-9E2F-1D960A043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9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51957-851B-42D4-AEC4-2482DF236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37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C0E489F-DD5C-49AA-A4A3-E0B1FA40C8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295400"/>
          </a:xfrm>
        </p:spPr>
        <p:txBody>
          <a:bodyPr/>
          <a:lstStyle/>
          <a:p>
            <a:r>
              <a:rPr lang="uk-UA" altLang="uk-UA" sz="2400" dirty="0" smtClean="0"/>
              <a:t/>
            </a:r>
            <a:br>
              <a:rPr lang="uk-UA" altLang="uk-UA" sz="2400" dirty="0" smtClean="0"/>
            </a:br>
            <a:r>
              <a:rPr lang="uk-UA" altLang="uk-UA" sz="2400" dirty="0" smtClean="0"/>
              <a:t>Одеський </a:t>
            </a:r>
            <a:r>
              <a:rPr lang="uk-UA" altLang="uk-UA" sz="2400" dirty="0" smtClean="0"/>
              <a:t>національний медичний університет</a:t>
            </a:r>
            <a:br>
              <a:rPr lang="uk-UA" altLang="uk-UA" sz="2400" dirty="0" smtClean="0"/>
            </a:br>
            <a:r>
              <a:rPr lang="uk-UA" altLang="uk-UA" sz="2400" dirty="0" smtClean="0"/>
              <a:t>Кафедра </a:t>
            </a:r>
            <a:r>
              <a:rPr lang="uk-UA" altLang="uk-UA" sz="2400" dirty="0" smtClean="0"/>
              <a:t>внутрішньої медицини №</a:t>
            </a:r>
            <a:r>
              <a:rPr lang="uk-UA" altLang="uk-UA" sz="2400" dirty="0" smtClean="0"/>
              <a:t>1</a:t>
            </a:r>
            <a:r>
              <a:rPr lang="uk-UA" altLang="uk-UA" sz="2400" dirty="0" smtClean="0"/>
              <a:t/>
            </a:r>
            <a:br>
              <a:rPr lang="uk-UA" altLang="uk-UA" sz="2400" dirty="0" smtClean="0"/>
            </a:br>
            <a:r>
              <a:rPr lang="uk-UA" altLang="uk-UA" sz="2400" dirty="0" smtClean="0"/>
              <a:t/>
            </a:r>
            <a:br>
              <a:rPr lang="uk-UA" altLang="uk-UA" sz="2400" dirty="0" smtClean="0"/>
            </a:br>
            <a:endParaRPr lang="ru-RU" altLang="uk-UA" sz="2400" dirty="0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781800" cy="2819400"/>
          </a:xfrm>
        </p:spPr>
        <p:txBody>
          <a:bodyPr/>
          <a:lstStyle/>
          <a:p>
            <a:r>
              <a:rPr lang="uk-UA" altLang="uk-UA" b="1" dirty="0" smtClean="0">
                <a:solidFill>
                  <a:srgbClr val="FFFF00"/>
                </a:solidFill>
              </a:rPr>
              <a:t>Практичне заняття </a:t>
            </a:r>
          </a:p>
          <a:p>
            <a:r>
              <a:rPr lang="uk-UA" altLang="uk-UA" b="1" dirty="0" smtClean="0">
                <a:solidFill>
                  <a:srgbClr val="FFFF00"/>
                </a:solidFill>
              </a:rPr>
              <a:t>ХРОНІЧНА </a:t>
            </a:r>
            <a:r>
              <a:rPr lang="uk-UA" altLang="uk-UA" b="1" dirty="0" smtClean="0">
                <a:solidFill>
                  <a:srgbClr val="FFFF00"/>
                </a:solidFill>
              </a:rPr>
              <a:t>СЕРЦЕВА НЕДОСТАТНІСТЬ</a:t>
            </a:r>
            <a:endParaRPr lang="ru-RU" altLang="uk-UA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257800"/>
          </a:xfrm>
        </p:spPr>
        <p:txBody>
          <a:bodyPr/>
          <a:lstStyle/>
          <a:p>
            <a:pPr algn="l" eaLnBrk="1" hangingPunct="1"/>
            <a:r>
              <a:rPr lang="uk-UA" altLang="uk-UA" sz="4000" smtClean="0"/>
              <a:t>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Хронічна серцева недостатність </a:t>
            </a:r>
            <a:r>
              <a:rPr lang="uk-UA" altLang="uk-UA" sz="2400" b="1" smtClean="0">
                <a:latin typeface="Arial" panose="020B0604020202020204" pitchFamily="34" charset="0"/>
              </a:rPr>
              <a:t>(ХСН) – це клініко-гемодинамічний синдром, при якому серце не забезпечує органи і тканини необхідною кількістю крові у відповідності з їх метаболічними потребами.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ХСН ускладнює перебіг багатьох серцево-судинних захворювань. Найбільш частими захворюваннями, які обумовлюють розвиток ХСН, являються: ішемічна хвороба серця і артеріальна гіпертензія, вади клапанів серця, міокардити, міокардіодистрофії, кардіоміопатії.  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ІХС і ГХ являються причиною ХСН в 2/3 випадків</a:t>
            </a:r>
            <a:r>
              <a:rPr lang="uk-UA" altLang="uk-UA" sz="2400" b="1" smtClean="0">
                <a:latin typeface="Arial" panose="020B0604020202020204" pitchFamily="34" charset="0"/>
              </a:rPr>
              <a:t>.</a:t>
            </a:r>
            <a:r>
              <a:rPr lang="uk-UA" altLang="uk-UA" sz="4000" smtClean="0"/>
              <a:t> </a:t>
            </a:r>
            <a:endParaRPr lang="ru-RU" altLang="uk-UA" sz="40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pPr eaLnBrk="1" hangingPunct="1"/>
            <a: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Епідеміологія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57200"/>
            <a:ext cx="8153400" cy="56388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uk-UA" altLang="uk-UA" sz="2200" b="1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 Впродовж</a:t>
            </a:r>
            <a:r>
              <a:rPr lang="uk-UA" altLang="uk-UA" sz="2400" b="1" smtClean="0">
                <a:latin typeface="Arial" panose="020B0604020202020204" pitchFamily="34" charset="0"/>
              </a:rPr>
              <a:t> останніх десятиліть в багатьох країнах світу спостерігається неухильне зростання кількості хворих з ХСН.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 В Європі поширеність ХСН складає  1,5-5 %. 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 Захворюваність значно збільшується  у старших вікових групах. Так, поширеність ХСН після 70 років досягає 10 %. 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Статистичні дані щодо ХСН в Україні відсутні, так як вона розглядається як   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синдром, а не нозологічна форма.</a:t>
            </a:r>
            <a:r>
              <a:rPr lang="ru-RU" altLang="uk-UA" sz="240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uk-UA" altLang="uk-UA" sz="2800" smtClean="0"/>
              <a:t>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За результатами першого національного «зрізу» СН в Україні (2800 хворих) -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86 %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амбулаторних пацієнтів хворіють на АГ - у 2/3 випадків  АТ не контрольований.</a:t>
            </a:r>
            <a:endParaRPr lang="ru-RU" altLang="uk-UA" sz="2400" b="1" smtClean="0">
              <a:solidFill>
                <a:srgbClr val="99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8305800" cy="533400"/>
          </a:xfrm>
        </p:spPr>
        <p:txBody>
          <a:bodyPr/>
          <a:lstStyle/>
          <a:p>
            <a:pPr eaLnBrk="1" hangingPunct="1"/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Сучасні погляди на патогенез хронічної серцевої недостатності</a:t>
            </a:r>
            <a:r>
              <a:rPr lang="ru-RU" altLang="uk-UA" smtClean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752600"/>
            <a:ext cx="8686800" cy="4800600"/>
          </a:xfrm>
        </p:spPr>
        <p:txBody>
          <a:bodyPr/>
          <a:lstStyle/>
          <a:p>
            <a:pPr marL="285750" algn="l" eaLnBrk="1" hangingPunct="1"/>
            <a:r>
              <a:rPr lang="en-US" altLang="uk-UA" sz="2800" smtClean="0"/>
              <a:t> </a:t>
            </a:r>
            <a:r>
              <a:rPr lang="uk-UA" altLang="uk-UA" sz="2800" b="1" smtClean="0">
                <a:latin typeface="Arial" panose="020B0604020202020204" pitchFamily="34" charset="0"/>
              </a:rPr>
              <a:t>Основа розвитку ХСН – </a:t>
            </a:r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ремоделювання серця</a:t>
            </a:r>
            <a:r>
              <a:rPr lang="uk-UA" altLang="uk-UA" sz="2800" b="1" smtClean="0">
                <a:latin typeface="Arial" panose="020B0604020202020204" pitchFamily="34" charset="0"/>
              </a:rPr>
              <a:t>, яке включає прогресуюче збільшення маси міокарда, дилятацію його порожнин, а також зміну інтракардіальної гемодинаміки  як в систолу, так і в діастолу.</a:t>
            </a:r>
          </a:p>
          <a:p>
            <a:pPr marL="285750" algn="l" eaLnBrk="1" hangingPunct="1"/>
            <a:r>
              <a:rPr lang="uk-UA" altLang="uk-UA" sz="2800" b="1" smtClean="0">
                <a:latin typeface="Arial" panose="020B0604020202020204" pitchFamily="34" charset="0"/>
              </a:rPr>
              <a:t>     Ремоделювання міокарда виникає в результаті серцево-судинних захворювань, які обумовлюють   його </a:t>
            </a:r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перевантаження або ушкодження, та  обов</a:t>
            </a:r>
            <a:r>
              <a:rPr lang="en-US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язково</a:t>
            </a:r>
            <a:r>
              <a:rPr lang="en-US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 активації нейрогормональних систем</a:t>
            </a:r>
            <a:endParaRPr lang="ru-RU" altLang="uk-UA" sz="2800" b="1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3581400"/>
          </a:xfrm>
        </p:spPr>
        <p:txBody>
          <a:bodyPr/>
          <a:lstStyle/>
          <a:p>
            <a:pPr algn="l" eaLnBrk="1" hangingPunct="1"/>
            <a:r>
              <a:rPr lang="en-US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ru-RU" altLang="uk-UA" sz="20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33400" y="914400"/>
            <a:ext cx="80010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uk-UA" altLang="uk-UA" sz="2200" b="1">
                <a:solidFill>
                  <a:schemeClr val="accen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uk-UA" altLang="uk-UA" sz="2000" b="1">
                <a:solidFill>
                  <a:schemeClr val="accen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</a:t>
            </a:r>
            <a:r>
              <a:rPr lang="uk-UA" altLang="uk-UA" sz="1800">
                <a:solidFill>
                  <a:schemeClr val="accent1"/>
                </a:solidFill>
              </a:rPr>
              <a:t> </a:t>
            </a:r>
            <a:r>
              <a:rPr lang="uk-UA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Перевантаження</a:t>
            </a:r>
            <a:r>
              <a:rPr lang="uk-UA" altLang="uk-UA" sz="2400" b="1">
                <a:latin typeface="Arial" panose="020B0604020202020204" pitchFamily="34" charset="0"/>
              </a:rPr>
              <a:t> міокарда може бути за рахунок підвищення тиску (гіпертонія великого та малого кола кровообігу, стенози клапанів, субаортальний стеноз і  перевантаження об</a:t>
            </a:r>
            <a:r>
              <a:rPr lang="ru-RU" altLang="uk-UA" sz="2400" b="1">
                <a:latin typeface="Arial" panose="020B0604020202020204" pitchFamily="34" charset="0"/>
              </a:rPr>
              <a:t>’</a:t>
            </a:r>
            <a:r>
              <a:rPr lang="uk-UA" altLang="uk-UA" sz="2400" b="1">
                <a:latin typeface="Arial" panose="020B0604020202020204" pitchFamily="34" charset="0"/>
              </a:rPr>
              <a:t>ємом (недостатність клапанів та ін.) </a:t>
            </a:r>
            <a:endParaRPr lang="uk-UA" altLang="uk-UA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uk-UA" altLang="uk-UA" sz="2400">
                <a:latin typeface="Arial" panose="020B0604020202020204" pitchFamily="34" charset="0"/>
              </a:rPr>
              <a:t>     </a:t>
            </a:r>
            <a:r>
              <a:rPr lang="uk-UA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Ушкодження </a:t>
            </a:r>
            <a:r>
              <a:rPr lang="uk-UA" altLang="uk-UA" sz="2400" b="1">
                <a:latin typeface="Arial" panose="020B0604020202020204" pitchFamily="34" charset="0"/>
              </a:rPr>
              <a:t>міокарда може бути за рахунок його запалення (міокардити), дегенерації (кардіоміопатії), ішемії та некрозу (ІХС).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2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uk-UA" altLang="uk-UA" sz="2400" b="1">
                <a:latin typeface="Arial" panose="020B0604020202020204" pitchFamily="34" charset="0"/>
              </a:rPr>
              <a:t>   Ураження або перевантаження міокарда в чистому вигляді бувають тільки на </a:t>
            </a:r>
            <a:r>
              <a:rPr lang="uk-UA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ранніх етапах </a:t>
            </a:r>
            <a:r>
              <a:rPr lang="uk-UA" altLang="uk-UA" sz="2400" b="1">
                <a:latin typeface="Arial" panose="020B0604020202020204" pitchFamily="34" charset="0"/>
              </a:rPr>
              <a:t>розвитку ХСН, в </a:t>
            </a:r>
            <a:r>
              <a:rPr lang="uk-UA" altLang="uk-UA" sz="2400" b="1">
                <a:latin typeface="Arial" panose="020B0604020202020204" pitchFamily="34" charset="0"/>
                <a:cs typeface="Arial" panose="020B0604020202020204" pitchFamily="34" charset="0"/>
              </a:rPr>
              <a:t>подальшому мають місце обидва ці процеси.</a:t>
            </a:r>
            <a:r>
              <a:rPr lang="uk-UA" altLang="uk-UA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uk-UA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58200" cy="5638800"/>
          </a:xfrm>
        </p:spPr>
        <p:txBody>
          <a:bodyPr/>
          <a:lstStyle/>
          <a:p>
            <a:pPr algn="l" eaLnBrk="1" hangingPunct="1"/>
            <a:r>
              <a:rPr lang="uk-UA" altLang="uk-UA" sz="2200" smtClean="0">
                <a:cs typeface="Times New Roman" panose="02020603050405020304" pitchFamily="18" charset="0"/>
              </a:rPr>
              <a:t/>
            </a:r>
            <a:br>
              <a:rPr lang="uk-UA" altLang="uk-UA" sz="2200" smtClean="0">
                <a:cs typeface="Times New Roman" panose="02020603050405020304" pitchFamily="18" charset="0"/>
              </a:rPr>
            </a:br>
            <a:endParaRPr lang="uk-UA" altLang="uk-UA" sz="2200" smtClean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57200" y="533400"/>
            <a:ext cx="80772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spcBef>
                <a:spcPct val="20000"/>
              </a:spcBef>
              <a:buChar char="•"/>
              <a:tabLst>
                <a:tab pos="9064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9064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9064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064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uk-UA" sz="2400" b="1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uk-UA" altLang="uk-UA" sz="1800"/>
              <a:t> </a:t>
            </a:r>
            <a:r>
              <a:rPr lang="uk-UA" altLang="uk-UA" sz="2400" b="1">
                <a:latin typeface="Arial" panose="020B0604020202020204" pitchFamily="34" charset="0"/>
              </a:rPr>
              <a:t>Третій і ключовий механізм розвитку ХСН – </a:t>
            </a:r>
            <a:r>
              <a:rPr lang="uk-UA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нейрогормональна активація</a:t>
            </a:r>
            <a:r>
              <a:rPr lang="uk-UA" altLang="uk-UA" sz="2400" b="1">
                <a:latin typeface="Arial" panose="020B0604020202020204" pitchFamily="34" charset="0"/>
              </a:rPr>
              <a:t>. На стадії асимптоматичної дисфункції лівого шлуночка відбувається зменшення  серцевого викиду, що запускає компенсаторний фізіологічний механізм – активацію симпато-адреналової, ренін-ангіотензин-альдостеронової систем, підвищення концентрації вазопресину. Ці нейрогормональні зміни в подальшому обумовлюють прогресування ХСН: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Arial" panose="020B0604020202020204" pitchFamily="34" charset="0"/>
              </a:rPr>
              <a:t>    Зниження перфузії в органах і тканинах обумовлює недостатність  енергетичного (гіпоксія) і пластичного їх забезпечення, порушення метаболізму, розвиток дистрофії і функціональної недостатності.  </a:t>
            </a:r>
            <a:r>
              <a:rPr lang="uk-UA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Гіпоксія, дистрофія, зниження функціональних резервів організму визначають наявність і ступінь вираженості клінічної симптоматики СН.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6172200"/>
          </a:xfrm>
        </p:spPr>
        <p:txBody>
          <a:bodyPr/>
          <a:lstStyle/>
          <a:p>
            <a:pPr algn="l"/>
            <a: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         </a:t>
            </a:r>
            <a:r>
              <a:rPr lang="ru-RU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Класифікація хронічної серцевої </a:t>
            </a:r>
            <a:br>
              <a:rPr lang="ru-RU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ru-RU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                        недостатності</a:t>
            </a:r>
            <a:r>
              <a:rPr lang="ru-RU" altLang="uk-UA" sz="2400" b="1" smtClean="0">
                <a:solidFill>
                  <a:schemeClr val="accent1"/>
                </a:solidFill>
                <a:latin typeface="Arial" panose="020B0604020202020204" pitchFamily="34" charset="0"/>
              </a:rPr>
              <a:t/>
            </a:r>
            <a:br>
              <a:rPr lang="ru-RU" altLang="uk-UA" sz="2400" b="1" smtClean="0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ru-RU" altLang="uk-UA" sz="2400" smtClean="0">
                <a:latin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Основні терміни: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- Клінічна стадія серцевої недостатності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- Варіант серцевої недостатності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- Функціональний клас пацієнта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Клінічні стадії:  </a:t>
            </a:r>
            <a:r>
              <a:rPr lang="uk-UA" altLang="uk-UA" sz="2400" b="1" smtClean="0">
                <a:latin typeface="Arial" panose="020B0604020202020204" pitchFamily="34" charset="0"/>
              </a:rPr>
              <a:t>СН І, СН ІІА,  СН ІІБ, СН ІІІ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відповідають І. ІІА, ІІБ та ІІІ стадіям хронічної недостатності кровообігу згідно за класифікацією М.Д.Стражеска і В.Х.Василенка.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Варіанти ХСН: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зі зниженою ФВ лівого шлуночка: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ФВ ЛШ </a:t>
            </a:r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40%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і менше: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зі збереженою ФВ ЛШ: ФВ ЛШ більше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40</a:t>
            </a:r>
            <a:r>
              <a:rPr lang="uk-UA" altLang="uk-UA" sz="2400" b="1" smtClean="0">
                <a:latin typeface="Arial" panose="020B0604020202020204" pitchFamily="34" charset="0"/>
              </a:rPr>
              <a:t>%.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smtClean="0"/>
              <a:t/>
            </a:r>
            <a:br>
              <a:rPr lang="uk-UA" altLang="uk-UA" sz="2400" smtClean="0"/>
            </a:br>
            <a:r>
              <a:rPr lang="uk-UA" altLang="uk-UA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altLang="uk-UA" sz="2400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6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Європейська асоціація кардіологів</a:t>
            </a:r>
          </a:p>
        </p:txBody>
      </p:sp>
      <p:sp>
        <p:nvSpPr>
          <p:cNvPr id="9219" name="Содержимое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r>
              <a:rPr lang="uk-UA" altLang="uk-UA" smtClean="0">
                <a:solidFill>
                  <a:schemeClr val="tx2"/>
                </a:solidFill>
              </a:rPr>
              <a:t> 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оновлених рекомендаціях Європейської асоціації кардіологів (2016) запропоновано  визначати три </a:t>
            </a:r>
            <a:r>
              <a:rPr lang="uk-UA" altLang="uk-UA" sz="2400" b="1" i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варіанти серцевої недостатності: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зі зниженою фракцією викиду лівого шлуночка (ФВ ЛШ </a:t>
            </a:r>
            <a:r>
              <a:rPr lang="ru-RU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b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середньою величиною фракції викиду 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ЛШ  (ФВ ЛШ 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40 - 49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%).</a:t>
            </a:r>
            <a:b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зі збереженою фракцією викиду ЛШ  (ФВ ЛШ &gt;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%).</a:t>
            </a:r>
            <a:endParaRPr lang="uk-UA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458200" cy="762000"/>
          </a:xfrm>
        </p:spPr>
        <p:txBody>
          <a:bodyPr/>
          <a:lstStyle/>
          <a:p>
            <a:pPr eaLnBrk="1" hangingPunct="1"/>
            <a:r>
              <a:rPr lang="uk-UA" altLang="uk-UA" sz="2800" b="1" smtClean="0">
                <a:solidFill>
                  <a:srgbClr val="FFFFFF"/>
                </a:solidFill>
                <a:latin typeface="Arial" panose="020B0604020202020204" pitchFamily="34" charset="0"/>
              </a:rPr>
              <a:t>Функціональні класи кардіологічних пацієнтів за критеріями Нью-Йоркської асоціації серця</a:t>
            </a:r>
            <a:endParaRPr lang="ru-RU" altLang="uk-UA" sz="2800" b="1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820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uk-UA" altLang="uk-UA" sz="8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altLang="uk-UA" sz="2000" b="1" smtClean="0">
                <a:latin typeface="Arial" panose="020B0604020202020204" pitchFamily="34" charset="0"/>
              </a:rPr>
              <a:t>Функціональний клас І – пацієнти із захворюваннями серця, яких виконання звичайних фізичних навантажень не викликає задишки, втоми або серцебиття.</a:t>
            </a:r>
          </a:p>
          <a:p>
            <a:pPr eaLnBrk="1" hangingPunct="1">
              <a:lnSpc>
                <a:spcPct val="80000"/>
              </a:lnSpc>
            </a:pPr>
            <a:endParaRPr lang="uk-UA" altLang="uk-UA" sz="20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altLang="uk-UA" sz="2000" b="1" smtClean="0">
                <a:latin typeface="Arial" panose="020B0604020202020204" pitchFamily="34" charset="0"/>
              </a:rPr>
              <a:t>Функціональний клас ІІ – пацієнти із захворюваннями серця та помітним обмеженням фізичної активності. Задишка, втома, серцебиття спостерігаються при виконанні звичайних фізичних навантажень.</a:t>
            </a:r>
          </a:p>
          <a:p>
            <a:pPr eaLnBrk="1" hangingPunct="1">
              <a:lnSpc>
                <a:spcPct val="80000"/>
              </a:lnSpc>
            </a:pPr>
            <a:endParaRPr lang="uk-UA" altLang="uk-UA" sz="20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altLang="uk-UA" sz="2000" b="1" smtClean="0">
                <a:latin typeface="Arial" panose="020B0604020202020204" pitchFamily="34" charset="0"/>
              </a:rPr>
              <a:t>Функціональний клас ІІІ – пацієнти із захворюваннями серця та вираженим обмеженням фізичної активності. У стані спокою скарги відсутні, але при незначних фізичних навантаженнях виникають задишка, втома, серцебиття.</a:t>
            </a:r>
          </a:p>
          <a:p>
            <a:pPr eaLnBrk="1" hangingPunct="1">
              <a:lnSpc>
                <a:spcPct val="80000"/>
              </a:lnSpc>
            </a:pPr>
            <a:endParaRPr lang="uk-UA" altLang="uk-UA" sz="20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altLang="uk-UA" sz="2000" b="1" smtClean="0">
                <a:latin typeface="Arial" panose="020B0604020202020204" pitchFamily="34" charset="0"/>
              </a:rPr>
              <a:t>Функціональний клас ІV – пацієнти із захворюваннями серця, в яких будь-який рівень фізичної активності викликає зазначені вище суб</a:t>
            </a:r>
            <a:r>
              <a:rPr lang="en-US" altLang="uk-UA" sz="2000" b="1" smtClean="0">
                <a:latin typeface="Arial" panose="020B0604020202020204" pitchFamily="34" charset="0"/>
              </a:rPr>
              <a:t>’</a:t>
            </a:r>
            <a:r>
              <a:rPr lang="uk-UA" altLang="uk-UA" sz="2000" b="1" smtClean="0">
                <a:latin typeface="Arial" panose="020B0604020202020204" pitchFamily="34" charset="0"/>
              </a:rPr>
              <a:t>єктивні симптоми. Останні виникають і у стані спокою.</a:t>
            </a:r>
            <a:endParaRPr lang="ru-RU" altLang="uk-UA" sz="20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685800"/>
          </a:xfrm>
        </p:spPr>
        <p:txBody>
          <a:bodyPr/>
          <a:lstStyle/>
          <a:p>
            <a:pPr eaLnBrk="1" hangingPunct="1"/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Приклади формулювання клінічного діагнозу:</a:t>
            </a:r>
            <a:b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</a:br>
            <a:endParaRPr lang="uk-UA" altLang="uk-UA" sz="2400" smtClean="0">
              <a:solidFill>
                <a:srgbClr val="FFFFFF"/>
              </a:solidFill>
            </a:endParaRP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uk-UA" altLang="uk-UA" sz="2400" b="1" smtClean="0">
              <a:solidFill>
                <a:srgbClr val="99CC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 ІХС: постінфарктний кардіосклероз, хронічна аневризма передньоперетинкової області ЛШ. СН ІІА із зниженою ФВ  ЛШ, ІІ ФК.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Дилятаційна кардіоміопатія, постійна форма фібриляції передсердь. СН ІІб із зниженою ФВ ЛШ, ІVФК.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ІХС: Стабільна стенокардія напруження, ІІ ФК, постінфарктний кардііосклероз, СН І із збереженою ФВ ЛШ.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 (</a:t>
            </a:r>
            <a:r>
              <a:rPr lang="uk-UA" altLang="uk-UA" sz="2400" b="1" i="1" smtClean="0">
                <a:solidFill>
                  <a:srgbClr val="FFFFFF"/>
                </a:solidFill>
                <a:latin typeface="Arial" panose="020B0604020202020204" pitchFamily="34" charset="0"/>
              </a:rPr>
              <a:t>При наявності стабільної стенокардії напруження вказується  її ФК, а ФК ХСН не зазначається</a:t>
            </a:r>
            <a:r>
              <a:rPr lang="uk-UA" altLang="uk-UA" sz="2400" b="1" smtClean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Гіпертонічна хвороба ІІІ стадії, гіпертензивне серце, СН ІІФ із збереженою ФВ ЛШ, ІІІ ФК.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Клінічні прояви та діагностика  серцевої</a:t>
            </a:r>
            <a:r>
              <a:rPr lang="uk-UA" altLang="uk-UA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недостатності  в амбулаторно-поліклінічних умовах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uk-UA" sz="2400" b="1" smtClean="0">
              <a:solidFill>
                <a:srgbClr val="99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3400" y="1171575"/>
            <a:ext cx="830580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uk-UA" altLang="uk-UA" sz="2400" b="1">
                <a:latin typeface="Arial" panose="020B0604020202020204" pitchFamily="34" charset="0"/>
              </a:rPr>
              <a:t> </a:t>
            </a:r>
            <a:r>
              <a:rPr lang="uk-UA" altLang="uk-UA" sz="2000" b="1">
                <a:latin typeface="Arial" panose="020B0604020202020204" pitchFamily="34" charset="0"/>
              </a:rPr>
              <a:t>Діагностика СН грунтується на виявленні певної комбінації симптомів і ознак, об</a:t>
            </a:r>
            <a:r>
              <a:rPr lang="ru-RU" altLang="uk-UA" sz="2000" b="1">
                <a:latin typeface="Arial" panose="020B0604020202020204" pitchFamily="34" charset="0"/>
              </a:rPr>
              <a:t>’</a:t>
            </a:r>
            <a:r>
              <a:rPr lang="uk-UA" altLang="uk-UA" sz="2000" b="1">
                <a:latin typeface="Arial" panose="020B0604020202020204" pitchFamily="34" charset="0"/>
              </a:rPr>
              <a:t>єктивному підтвердженні порушень функцій міокарда. </a:t>
            </a:r>
          </a:p>
          <a:p>
            <a:pPr eaLnBrk="1" hangingPunct="1">
              <a:spcBef>
                <a:spcPct val="0"/>
              </a:spcBef>
            </a:pPr>
            <a:r>
              <a:rPr lang="uk-UA" altLang="uk-UA" sz="2000" b="1">
                <a:latin typeface="Arial" panose="020B0604020202020204" pitchFamily="34" charset="0"/>
              </a:rPr>
              <a:t>Діагностика СН, яка грунтується тільки на клінічних критеріях, може бути хибною </a:t>
            </a: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у 50 % випадків</a:t>
            </a:r>
            <a:r>
              <a:rPr lang="uk-UA" altLang="uk-UA" sz="2000" b="1">
                <a:latin typeface="Arial" panose="020B0604020202020204" pitchFamily="34" charset="0"/>
              </a:rPr>
              <a:t>. Виражені порушення інтакардіальної гемодинаміки, які не супроводжуються клінічними проявами, зустрічаються  з такою ж частотою як і СН, яка проявляється клінічно.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latin typeface="Arial" panose="020B0604020202020204" pitchFamily="34" charset="0"/>
              </a:rPr>
              <a:t>      </a:t>
            </a: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Клінічні прояви СН залежать від характеру ураження серця, стадії розвитку захворювання</a:t>
            </a:r>
            <a:r>
              <a:rPr lang="uk-UA" altLang="uk-UA" sz="2000" b="1">
                <a:solidFill>
                  <a:srgbClr val="99CCFF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latin typeface="Arial" panose="020B0604020202020204" pitchFamily="34" charset="0"/>
              </a:rPr>
              <a:t>Першою клінічною ознакою ХСН, являється </a:t>
            </a: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збільшення частоти серцевих скорочень.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Задишка </a:t>
            </a:r>
            <a:r>
              <a:rPr lang="uk-UA" altLang="uk-UA" sz="2000" b="1">
                <a:latin typeface="Arial" panose="020B0604020202020204" pitchFamily="34" charset="0"/>
              </a:rPr>
              <a:t>– один із ранніх проявів.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Ціаноз  шкіри, слизових оболонок, нігтів</a:t>
            </a:r>
            <a:r>
              <a:rPr lang="uk-UA" altLang="uk-UA" sz="2000" b="1">
                <a:latin typeface="Arial" panose="020B0604020202020204" pitchFamily="34" charset="0"/>
              </a:rPr>
              <a:t>. Для серцевої недостатності характерний “холодний” ціаноз.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solidFill>
                  <a:srgbClr val="FFFFFF"/>
                </a:solidFill>
                <a:latin typeface="Arial" panose="020B0604020202020204" pitchFamily="34" charset="0"/>
              </a:rPr>
              <a:t>Периферичні набряки</a:t>
            </a:r>
            <a:r>
              <a:rPr lang="uk-UA" altLang="uk-UA" sz="2000" b="1">
                <a:latin typeface="Arial" panose="020B0604020202020204" pitchFamily="34" charset="0"/>
              </a:rPr>
              <a:t> </a:t>
            </a:r>
            <a:r>
              <a:rPr lang="uk-UA" altLang="uk-UA" sz="1800" b="1">
                <a:latin typeface="Arial" panose="020B0604020202020204" pitchFamily="34" charset="0"/>
              </a:rPr>
              <a:t> – результат збільшення об’єму позаклітинної рідини і затримки натрію – характерна ознака вираженої ХСН.</a:t>
            </a:r>
            <a:endParaRPr lang="uk-UA" altLang="uk-UA" sz="20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000" b="1">
                <a:latin typeface="Arial" panose="020B0604020202020204" pitchFamily="34" charset="0"/>
              </a:rPr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572000"/>
          </a:xfrm>
        </p:spPr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Уніфікований клінічний протокол первинної, </a:t>
            </a:r>
            <a: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вторинної (спеціалізованої) та третинної (високоспеціалізованої) медичної допомоги</a:t>
            </a:r>
            <a: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Серцева недостатність</a:t>
            </a:r>
            <a:r>
              <a:rPr lang="ru-RU" altLang="uk-UA" sz="3200" b="1" smtClean="0">
                <a:solidFill>
                  <a:srgbClr val="00B0F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ru-RU" altLang="uk-UA" sz="3200" b="1" smtClean="0">
                <a:solidFill>
                  <a:srgbClr val="00B0F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uk-UA" altLang="uk-UA" sz="3200" b="1" smtClean="0">
                <a:solidFill>
                  <a:srgbClr val="CCECFF"/>
                </a:solidFill>
                <a:latin typeface="Arial" panose="020B0604020202020204" pitchFamily="34" charset="0"/>
              </a:rPr>
              <a:t/>
            </a:r>
            <a:br>
              <a:rPr lang="uk-UA" altLang="uk-UA" sz="3200" b="1" smtClean="0">
                <a:solidFill>
                  <a:srgbClr val="CCECFF"/>
                </a:solidFill>
                <a:latin typeface="Arial" panose="020B0604020202020204" pitchFamily="34" charset="0"/>
              </a:rPr>
            </a:br>
            <a:r>
              <a:rPr lang="uk-UA" altLang="uk-UA" sz="3200" b="1" smtClean="0">
                <a:solidFill>
                  <a:srgbClr val="CC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smtClean="0">
                <a:latin typeface="Arial" panose="020B0604020202020204" pitchFamily="34" charset="0"/>
              </a:rPr>
              <a:t>Наказ МОЗ України </a:t>
            </a:r>
            <a:r>
              <a:rPr lang="ru-RU" altLang="uk-UA" sz="3200" b="1" smtClean="0">
                <a:solidFill>
                  <a:srgbClr val="FF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№  від ..2016</a:t>
            </a:r>
            <a:br>
              <a:rPr lang="ru-RU" altLang="uk-UA" sz="3200" b="1" smtClean="0">
                <a:solidFill>
                  <a:srgbClr val="FF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uk-UA" altLang="uk-UA" sz="3200" smtClean="0"/>
              <a:t/>
            </a:r>
            <a:br>
              <a:rPr lang="uk-UA" altLang="uk-UA" sz="3200" smtClean="0"/>
            </a:br>
            <a:endParaRPr lang="uk-UA" altLang="uk-UA" sz="3200" smtClean="0"/>
          </a:p>
        </p:txBody>
      </p:sp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1295400" y="5410200"/>
            <a:ext cx="6400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3.1. ПЕРВИННА МЕДИЧНА ДОПОМОГА</a:t>
            </a:r>
            <a:endParaRPr lang="uk-UA" altLang="uk-UA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3.1.1. Первинна профілактика</a:t>
            </a:r>
            <a:r>
              <a:rPr lang="uk-UA" altLang="uk-UA" smtClean="0"/>
              <a:t/>
            </a:r>
            <a:br>
              <a:rPr lang="uk-UA" altLang="uk-UA" smtClean="0"/>
            </a:br>
            <a:endParaRPr lang="uk-UA" altLang="uk-UA" smtClean="0"/>
          </a:p>
        </p:txBody>
      </p:sp>
      <p:sp>
        <p:nvSpPr>
          <p:cNvPr id="14339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Первинна профілактика ХСН розглядається з позиції загальної профілактики серцево-судинних захворювань (ССЗ) і полягає у виявленні і корекції доведених етіологічних факторів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Необхідні дії</a:t>
            </a:r>
            <a: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Медична допомога надається у відповідності до УКПМД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Профілактика серцево-судинних захворювань.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  Діагностика і лікування супутньої патології проводяться відповідно до положень чинних медико-технологічних документів, затверджених наказами МОЗ України (УКПМД «Артеріальна гіпертензія», «Цукровий діабет» тощо).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3.1.2. Діагностика</a:t>
            </a:r>
            <a:b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Положення протоколу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Клінічне, лабораторне та інструментальне</a:t>
            </a:r>
          </a:p>
          <a:p>
            <a:pPr>
              <a:buFontTx/>
              <a:buNone/>
            </a:pP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обстеження пацієнтів проводиться з метою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 або виключення діагнозу СН;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виявлення етіологічних факторів розвитку СН;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виявлення супутньої патології, що негативно впливає на перебіг СН;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визначення тактики та програми лікування;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скринінг пацієнтів, які потребують направлення до ЗОЗ вищого рівня.   </a:t>
            </a:r>
          </a:p>
          <a:p>
            <a:endParaRPr lang="uk-UA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Необхідні дії лікаря </a:t>
            </a:r>
            <a:r>
              <a:rPr lang="uk-UA" altLang="uk-UA" smtClean="0">
                <a:solidFill>
                  <a:srgbClr val="FFFFFF"/>
                </a:solidFill>
              </a:rPr>
              <a:t/>
            </a:r>
            <a:br>
              <a:rPr lang="uk-UA" altLang="uk-UA" smtClean="0">
                <a:solidFill>
                  <a:srgbClr val="FFFFFF"/>
                </a:solidFill>
              </a:rPr>
            </a:br>
            <a:r>
              <a:rPr lang="uk-UA" altLang="uk-UA" smtClean="0"/>
              <a:t/>
            </a:r>
            <a:br>
              <a:rPr lang="uk-UA" altLang="uk-UA" smtClean="0"/>
            </a:br>
            <a:endParaRPr lang="uk-UA" alt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uk-UA" sz="2400" b="1" i="1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Обов'язкові:</a:t>
            </a:r>
          </a:p>
          <a:p>
            <a:pPr>
              <a:buFontTx/>
              <a:buNone/>
              <a:defRPr/>
            </a:pP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2.1. Проведення  клінічного  огляду пацієнта,  до якого входять:</a:t>
            </a:r>
          </a:p>
          <a:p>
            <a:pPr>
              <a:defRPr/>
            </a:pP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збір скарг та анамнезу;</a:t>
            </a:r>
          </a:p>
          <a:p>
            <a:pPr>
              <a:defRPr/>
            </a:pP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визначення етіологічних факторів;</a:t>
            </a:r>
          </a:p>
          <a:p>
            <a:pPr>
              <a:defRPr/>
            </a:pP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фізикальне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обстеження серця, легень, черевної порожнини.</a:t>
            </a:r>
          </a:p>
          <a:p>
            <a:pPr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Необхідні дії лікаря (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продовження</a:t>
            </a:r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>
              <a:buFontTx/>
              <a:buNone/>
            </a:pPr>
            <a:r>
              <a:rPr lang="uk-UA" altLang="uk-UA" smtClean="0"/>
              <a:t> 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2.2. </a:t>
            </a:r>
            <a:r>
              <a:rPr lang="uk-UA" altLang="uk-UA" sz="2400" b="1" i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Лабораторні обстеження: 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загальний аналіз крові (гемоглобін, еритроцити, лейкоцити, тромбоцити, гематокрит, ШОЕ); 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 загальний аналіз сечі;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біохімічні тести: </a:t>
            </a:r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+, </a:t>
            </a:r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+, сечовина крові, креатинін з розрахунком швидкості 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клубочкової фільтрації (ШКФ) за формулами ЕРІ СК</a:t>
            </a:r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або </a:t>
            </a:r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MDRD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, білірубін,  АЛТ, АСТ, глюкоза.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Необхідні дії лікаря (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продовження</a:t>
            </a:r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uk-UA" altLang="uk-UA" sz="2400" b="1" i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Інструментальні обстеження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реєстрація ЕКГ в 12-ти відведеннях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ехокардіографія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рентгенографія грудної клітки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2.4. Остаточна оцінка вірогідності наявності СН та рівня ризику за результатами клінічного огляду та проведених обстежень.</a:t>
            </a:r>
          </a:p>
          <a:p>
            <a:endParaRPr lang="uk-UA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Серед інструментальних методів дослідження найбільшу інформативність має ехокардіографія і доплер-кардіографія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.</a:t>
            </a:r>
            <a:endParaRPr lang="uk-UA" altLang="uk-UA" sz="2400" b="1" smtClean="0">
              <a:solidFill>
                <a:srgbClr val="CC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solidFill>
                  <a:schemeClr val="accent1"/>
                </a:solidFill>
              </a:rPr>
              <a:t>   </a:t>
            </a:r>
            <a:endParaRPr lang="uk-UA" altLang="uk-UA" sz="24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uk-UA" sz="2400" b="1" smtClean="0">
                <a:latin typeface="Arial" panose="020B0604020202020204" pitchFamily="34" charset="0"/>
              </a:rPr>
              <a:t>   Комплексна оцінка  показників систолічної та діастолічної функції важлива як для діагностики, так і для контролю  за лікуванням.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 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Діагностика ХСН передбачає і верифікацію 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функціонального класу.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Простим, доступним </a:t>
            </a:r>
            <a:r>
              <a:rPr lang="uk-UA" altLang="uk-UA" sz="2400" b="1" smtClean="0">
                <a:latin typeface="Arial" panose="020B0604020202020204" pitchFamily="34" charset="0"/>
              </a:rPr>
              <a:t>показником для об</a:t>
            </a:r>
            <a:r>
              <a:rPr lang="ru-RU" altLang="uk-UA" sz="2400" b="1" smtClean="0">
                <a:latin typeface="Arial" panose="020B0604020202020204" pitchFamily="34" charset="0"/>
              </a:rPr>
              <a:t>’</a:t>
            </a:r>
            <a:r>
              <a:rPr lang="uk-UA" altLang="uk-UA" sz="2400" b="1" smtClean="0">
                <a:latin typeface="Arial" panose="020B0604020202020204" pitchFamily="34" charset="0"/>
              </a:rPr>
              <a:t>єктивізації функціонального класу СН є тест “</a:t>
            </a: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</a:rPr>
              <a:t>6-хвилинної ходьби</a:t>
            </a:r>
            <a:r>
              <a:rPr lang="uk-UA" altLang="uk-UA" sz="2400" b="1" smtClean="0">
                <a:latin typeface="Arial" panose="020B0604020202020204" pitchFamily="34" charset="0"/>
              </a:rPr>
              <a:t>”: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І ФК  – 425-550 м;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ІІ ФК – 300-425 м;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ІІІ – 151-300 м; </a:t>
            </a:r>
            <a:endParaRPr lang="ru-RU" altLang="uk-UA" sz="24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uk-UA" sz="2400" b="1" smtClean="0">
                <a:latin typeface="Arial" panose="020B0604020202020204" pitchFamily="34" charset="0"/>
              </a:rPr>
              <a:t>І</a:t>
            </a:r>
            <a:r>
              <a:rPr lang="en-US" altLang="uk-UA" sz="2400" b="1" smtClean="0">
                <a:latin typeface="Arial" panose="020B0604020202020204" pitchFamily="34" charset="0"/>
              </a:rPr>
              <a:t>V</a:t>
            </a:r>
            <a:r>
              <a:rPr lang="ru-RU" altLang="uk-UA" sz="2400" b="1" smtClean="0">
                <a:latin typeface="Arial" panose="020B0604020202020204" pitchFamily="34" charset="0"/>
              </a:rPr>
              <a:t> -  &lt;150 м.</a:t>
            </a:r>
            <a:r>
              <a:rPr lang="ru-RU" altLang="uk-UA" sz="2400" smtClean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752600"/>
          </a:xfrm>
        </p:spPr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Лікування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00600"/>
          </a:xfrm>
        </p:spPr>
        <p:txBody>
          <a:bodyPr/>
          <a:lstStyle/>
          <a:p>
            <a:pPr>
              <a:buFontTx/>
              <a:buNone/>
            </a:pP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 лікування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полегшення симптомів захворювання та якості життя пацієнта; 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покращання прогнозу: попередження передчасної смерті, ускладнень СН.</a:t>
            </a:r>
          </a:p>
          <a:p>
            <a:pPr>
              <a:buFontTx/>
              <a:buNone/>
            </a:pPr>
            <a:r>
              <a:rPr lang="uk-UA" altLang="uk-UA" sz="24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Лікування включає: </a:t>
            </a:r>
          </a:p>
          <a:p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навчання пацієнта; </a:t>
            </a:r>
          </a:p>
          <a:p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немедикаментозну корекцію </a:t>
            </a:r>
          </a:p>
          <a:p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призначення оптимальної медикаментозної терапії (ОМТ) – симптоматичної терапії та препаратів для попередження ускладнень;</a:t>
            </a:r>
          </a:p>
          <a:p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за необхідності – направлення пацієнта на рівень спеціалізованої та/або високоспеціалізованої допомоги для прийняття рішення щодо проведення реваскуляризації</a:t>
            </a:r>
            <a:r>
              <a:rPr lang="uk-UA" altLang="uk-UA" sz="2200" smtClean="0"/>
              <a:t>.</a:t>
            </a:r>
          </a:p>
          <a:p>
            <a:endParaRPr lang="uk-UA" altLang="uk-UA" sz="24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пацієнта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648200"/>
          </a:xfrm>
        </p:spPr>
        <p:txBody>
          <a:bodyPr/>
          <a:lstStyle/>
          <a:p>
            <a:pPr lvl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Провести консультування пацієнта із роз’ясненням  у доступній формі особливостей розвитку та перебігу захворювання.</a:t>
            </a:r>
          </a:p>
          <a:p>
            <a:pPr lvl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Надати рекомендації щодо змін стилю життя та пояснити їх роль у лікуванні симптомів захворювання та покращенні прогнозу .</a:t>
            </a:r>
          </a:p>
          <a:p>
            <a:pPr lvl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Скласти план лікувально-профілактичних заходів, узгодити з пацієнтом схеми і режим прийому фармакологічних препаратів.</a:t>
            </a:r>
          </a:p>
          <a:p>
            <a:pPr lvl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Надати пацієнтові інформацію щодо важливого значення виконання  рекомендацій лікаря та прихильності до лікування для попередження ускладнень.</a:t>
            </a:r>
          </a:p>
          <a:p>
            <a:pPr lvl="1"/>
            <a:r>
              <a:rPr lang="uk-UA" altLang="uk-UA" sz="2400" smtClean="0"/>
              <a:t> </a:t>
            </a:r>
            <a:endParaRPr lang="uk-UA" altLang="uk-UA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r>
              <a:rPr lang="uk-UA" altLang="uk-UA" sz="3200" b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пацієнта (продовження)</a:t>
            </a:r>
            <a:endParaRPr lang="uk-UA" altLang="uk-UA" sz="3200" smtClean="0">
              <a:solidFill>
                <a:srgbClr val="FFFFFF"/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uk-UA" altLang="uk-UA" sz="2400" smtClean="0"/>
              <a:t>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Навчити пацієнта контролювати вагу, контролювати кількість вжитої рідини, діурез і застосовувати засоби невідкладної допомоги; роз’яснити, коли необхідно звертатись за медичною допомогою.</a:t>
            </a:r>
          </a:p>
          <a:p>
            <a:pPr lvl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Надати інформацію щодо можливої побічної дії препаратів.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Уточнити чи зрозумів пацієнт надані рекомендації. Відповісти на запитання пацієнта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ru-RU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Немеди</a:t>
            </a:r>
            <a:r>
              <a:rPr lang="uk-UA" altLang="uk-UA" sz="3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каментозне лікування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990600"/>
          <a:ext cx="9144000" cy="6184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Предмет </a:t>
                      </a:r>
                      <a:r>
                        <a:rPr lang="uk-UA" sz="1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інформу-вання</a:t>
                      </a:r>
                      <a:r>
                        <a:rPr lang="uk-UA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пацієнта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Навички пацієнта, що мають бути сформовані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Необхідні дії лікаря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Куріння 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 прийом наркотичних речовин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Припинення </a:t>
                      </a:r>
                      <a:r>
                        <a:rPr lang="uk-UA" sz="15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куріння </a:t>
                      </a:r>
                      <a:r>
                        <a:rPr lang="uk-UA" sz="15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 прийому наркотичних речовин.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Надання психологічної підтримки та направлення, у разі необхідності, до відповідних спеціалістів.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36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Дієта та алкоголь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Уникнення надмірного прийому рідини (не більше 1,5 – на добу в амбулаторних пацієнтів з вираженою СН).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Вміння коригувати питний режим відповідно до супутніх станів (збільшення при високий  температурі повітря, блювоті, діареї) </a:t>
                      </a:r>
                      <a:endParaRPr lang="uk-UA" sz="18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 Домашнє </a:t>
                      </a:r>
                      <a:r>
                        <a:rPr lang="uk-UA" sz="18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моніторування</a:t>
                      </a: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маси тіла.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Розуміння необхідності здорового харчування; обмеження хлориду натрію в добовому раціоні ≤ </a:t>
                      </a:r>
                      <a:r>
                        <a:rPr lang="uk-UA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г.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00B050"/>
                          </a:solidFill>
                          <a:latin typeface="Arial" charset="0"/>
                        </a:rPr>
                        <a:t>Уникнення вживання алкоголю</a:t>
                      </a:r>
                      <a:endParaRPr lang="uk-UA" sz="1800" b="1" dirty="0">
                        <a:solidFill>
                          <a:srgbClr val="00B05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Інформування пацієнта щодо контролю питного режиму та добового вживання рідини в залежності від маси тіла. 2. Коригування відповідних рекомендацій з урахуванням  періодів клінічної декомпенсації. Роз’яснення шкідливості вживання алкоголю при ХСН.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81534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2400" b="1">
              <a:solidFill>
                <a:srgbClr val="99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rgbClr val="99CCFF"/>
                </a:solidFill>
                <a:latin typeface="Arial" panose="020B0604020202020204" pitchFamily="34" charset="0"/>
              </a:rPr>
              <a:t>        Самоконтроль маси тіла</a:t>
            </a:r>
            <a:endParaRPr lang="uk-UA" altLang="uk-UA" sz="2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2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 Регулярне (2-3 рази на тиждень) зважування на домашніх вагах дозволяє своєчасно виявити ознаки декомпенсації кровообігу на її доклінічному етапі.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Відносно швидке (2 кг та більше за 2-3 дні) зростання маси тіла, як правило, є сигналом затримки рідини в організмі. Це дозволяє своєчасно внести корективи в схему лікування, насамперед, щодо режиму застосування діуретиків.</a:t>
            </a:r>
            <a:b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</a:br>
            <a:endParaRPr lang="ru-RU" altLang="uk-UA" sz="2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838200" y="838200"/>
            <a:ext cx="6400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400" b="1">
                <a:solidFill>
                  <a:srgbClr val="99CCFF"/>
                </a:solidFill>
                <a:latin typeface="Arial" panose="020B0604020202020204" pitchFamily="34" charset="0"/>
              </a:rPr>
              <a:t>Режим фізичної активності</a:t>
            </a: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chemeClr val="tx2"/>
                </a:solidFill>
                <a:latin typeface="Arial" panose="020B0604020202020204" pitchFamily="34" charset="0"/>
              </a:rPr>
              <a:t>● </a:t>
            </a:r>
            <a:r>
              <a:rPr lang="uk-UA" altLang="uk-UA" sz="2400" b="1">
                <a:latin typeface="Arial" panose="020B0604020202020204" pitchFamily="34" charset="0"/>
              </a:rPr>
              <a:t>Гемодинамічно стабільним пацієнтам з ХСН І-ІІІ класів по </a:t>
            </a:r>
            <a:r>
              <a:rPr lang="en-US" altLang="uk-UA" sz="2400" b="1">
                <a:latin typeface="Arial" panose="020B0604020202020204" pitchFamily="34" charset="0"/>
              </a:rPr>
              <a:t>NYHA</a:t>
            </a:r>
            <a:r>
              <a:rPr lang="uk-UA" altLang="uk-UA" sz="2400" b="1">
                <a:latin typeface="Arial" panose="020B0604020202020204" pitchFamily="34" charset="0"/>
              </a:rPr>
              <a:t>  показані регулярні аеробні (низької – помірної інтенсивності) фізичні тренування  оскільки вони підвищують  функціональну спроможність, поліпшують якість життя та знижують ризик госпіталізацій, зумовлених декомпенсацією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Arial" panose="020B0604020202020204" pitchFamily="34" charset="0"/>
              </a:rPr>
              <a:t> кровообігу</a:t>
            </a:r>
            <a:r>
              <a:rPr lang="uk-UA" altLang="uk-UA" sz="2400"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latin typeface="Arial" panose="020B0604020202020204" pitchFamily="34" charset="0"/>
            </a:endParaRPr>
          </a:p>
        </p:txBody>
      </p:sp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0" b="14047"/>
          <a:stretch>
            <a:fillRect/>
          </a:stretch>
        </p:blipFill>
        <p:spPr bwMode="auto">
          <a:xfrm>
            <a:off x="7932738" y="685800"/>
            <a:ext cx="121126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91000"/>
            <a:ext cx="228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772400" cy="1371600"/>
          </a:xfrm>
        </p:spPr>
        <p:txBody>
          <a:bodyPr/>
          <a:lstStyle/>
          <a:p>
            <a:pPr eaLnBrk="1" hangingPunct="1"/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Медикаментозне лікування хронічної серцевої недостатності </a:t>
            </a:r>
            <a:endParaRPr lang="uk-UA" altLang="uk-UA" sz="2800" b="1" smtClean="0">
              <a:solidFill>
                <a:srgbClr val="CCECFF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1981200"/>
            <a:ext cx="6705600" cy="33528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endParaRPr lang="uk-UA" altLang="uk-UA" sz="2800" b="1" smtClean="0">
              <a:solidFill>
                <a:srgbClr val="99CCFF"/>
              </a:solidFill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uk-UA" altLang="uk-UA" sz="2800" b="1" smtClean="0">
                <a:latin typeface="Arial" panose="020B0604020202020204" pitchFamily="34" charset="0"/>
              </a:rPr>
              <a:t>   Медикаментозне лікування ХСН здійснюється </a:t>
            </a:r>
            <a: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</a:rPr>
              <a:t>щоденно</a:t>
            </a:r>
            <a:r>
              <a:rPr lang="uk-UA" altLang="uk-UA" sz="2800" b="1" smtClean="0">
                <a:latin typeface="Arial" panose="020B0604020202020204" pitchFamily="34" charset="0"/>
              </a:rPr>
              <a:t>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впродовж усього життя пацієнтів</a:t>
            </a:r>
            <a:r>
              <a:rPr lang="uk-UA" altLang="uk-UA" sz="2800" b="1" smtClean="0">
                <a:latin typeface="Arial" panose="020B0604020202020204" pitchFamily="34" charset="0"/>
              </a:rPr>
              <a:t> та передбачає застосування діуретиків, ІАПФ, бета-блокаторів, препаратів дигіталісу (дигоксин), а також  за окремими показаннями – деяких інших препаратів.</a:t>
            </a:r>
            <a:endParaRPr lang="ru-RU" altLang="uk-UA" sz="2800" b="1" smtClean="0">
              <a:latin typeface="Arial" panose="020B0604020202020204" pitchFamily="34" charset="0"/>
            </a:endParaRPr>
          </a:p>
        </p:txBody>
      </p:sp>
      <p:pic>
        <p:nvPicPr>
          <p:cNvPr id="27652" name="Picture 21" descr="Dru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181600"/>
            <a:ext cx="2743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5715000"/>
          </a:xfrm>
        </p:spPr>
        <p:txBody>
          <a:bodyPr/>
          <a:lstStyle/>
          <a:p>
            <a:pPr algn="l" eaLnBrk="1" hangingPunct="1"/>
            <a:r>
              <a:rPr lang="uk-UA" altLang="uk-UA" sz="2100" b="1" smtClean="0">
                <a:latin typeface="Arial" panose="020B0604020202020204" pitchFamily="34" charset="0"/>
              </a:rPr>
              <a:t>     </a:t>
            </a:r>
            <a:r>
              <a:rPr lang="uk-UA" altLang="uk-UA" sz="2100" smtClean="0">
                <a:cs typeface="Times New Roman" panose="02020603050405020304" pitchFamily="18" charset="0"/>
              </a:rPr>
              <a:t> </a:t>
            </a:r>
            <a:r>
              <a:rPr lang="uk-UA" altLang="uk-UA" smtClean="0"/>
              <a:t>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Інгібітори ангіотентензинперетворюючого ферменту</a:t>
            </a:r>
            <a: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en-US" altLang="uk-UA" sz="2400" b="1" smtClean="0">
                <a:solidFill>
                  <a:schemeClr val="accent1"/>
                </a:solidFill>
                <a:latin typeface="Arial" panose="020B0604020202020204" pitchFamily="34" charset="0"/>
              </a:rPr>
              <a:t>   </a:t>
            </a:r>
            <a:r>
              <a:rPr lang="uk-UA" altLang="uk-UA" sz="2400" b="1" u="sng" smtClean="0">
                <a:latin typeface="Arial" panose="020B0604020202020204" pitchFamily="34" charset="0"/>
              </a:rPr>
              <a:t>ІАПФ є основою сучасної терапії ХСН. </a:t>
            </a:r>
            <a:r>
              <a:rPr lang="uk-UA" altLang="uk-UA" sz="2400" b="1" smtClean="0">
                <a:latin typeface="Arial" panose="020B0604020202020204" pitchFamily="34" charset="0"/>
              </a:rPr>
              <a:t> Їх призначення обов</a:t>
            </a:r>
            <a:r>
              <a:rPr lang="ru-RU" altLang="uk-UA" sz="2400" b="1" smtClean="0">
                <a:latin typeface="Arial" panose="020B0604020202020204" pitchFamily="34" charset="0"/>
              </a:rPr>
              <a:t>’</a:t>
            </a:r>
            <a:r>
              <a:rPr lang="uk-UA" altLang="uk-UA" sz="2400" b="1" smtClean="0">
                <a:latin typeface="Arial" panose="020B0604020202020204" pitchFamily="34" charset="0"/>
              </a:rPr>
              <a:t>язкове (за винятком випадків непереносимості) для всіх хворих із зниженою ФВ ЛШ (ФВ – 40 %, або менше), незалежно від ФК (І- ІV).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</a:t>
            </a:r>
            <a:r>
              <a:rPr lang="en-US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400" b="1" smtClean="0">
                <a:latin typeface="Arial" panose="020B0604020202020204" pitchFamily="34" charset="0"/>
              </a:rPr>
              <a:t>Слід памятати, що ІАПФ не є засобами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невідкладної корекції гемодинаміки</a:t>
            </a:r>
            <a:r>
              <a:rPr lang="uk-UA" altLang="uk-UA" sz="2400" b="1" smtClean="0">
                <a:latin typeface="Arial" panose="020B0604020202020204" pitchFamily="34" charset="0"/>
              </a:rPr>
              <a:t>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Лікування  починають за умови відміни активної діуретичної терапії протягом попередніх 24 год. та відсутності гіперкаліємії (</a:t>
            </a:r>
            <a:r>
              <a:rPr lang="uk-UA" altLang="uk-UA" sz="2400" b="1" i="1" smtClean="0">
                <a:latin typeface="Arial" panose="020B0604020202020204" pitchFamily="34" charset="0"/>
              </a:rPr>
              <a:t>К плазми менше 5,5 ммоль/л</a:t>
            </a:r>
            <a:r>
              <a:rPr lang="uk-UA" altLang="uk-UA" sz="2400" b="1" smtClean="0">
                <a:latin typeface="Arial" panose="020B0604020202020204" pitchFamily="34" charset="0"/>
              </a:rPr>
              <a:t>) з початкової (пробної) дози препарату. У разі адекватної переносимості її поступово збільшують(титрують) протягом 2-4 тиж. до клінічно оптимальної.</a:t>
            </a:r>
            <a:r>
              <a:rPr lang="uk-UA" altLang="uk-UA" smtClean="0"/>
              <a:t> </a:t>
            </a:r>
            <a:endParaRPr lang="ru-RU" altLang="uk-UA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924800" cy="6705600"/>
          </a:xfrm>
        </p:spPr>
        <p:txBody>
          <a:bodyPr/>
          <a:lstStyle/>
          <a:p>
            <a:r>
              <a:rPr lang="uk-UA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uk-UA" altLang="uk-UA" sz="2800" b="1" u="sng" smtClean="0">
                <a:latin typeface="Arial" panose="020B0604020202020204" pitchFamily="34" charset="0"/>
              </a:rPr>
              <a:t>ІАПФ</a:t>
            </a:r>
            <a: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800" b="1" u="sng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доведеним впливом на прогноз</a:t>
            </a:r>
            <a:br>
              <a:rPr lang="uk-UA" altLang="uk-UA" sz="2800" b="1" u="sng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0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Початкова доза      Цільова доза</a:t>
            </a:r>
            <a:r>
              <a:rPr lang="uk-UA" altLang="uk-UA" sz="20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0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Еналаприл     2,5 мг х 1-2 рази      10-20 мг х 2рази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Каптоприл      6,25 мг х 3 рази       50 мг х 3 рази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Лізиноприл     2,5 мг х1 раз            20-40 мг х 1 раз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Раміприл         1,25-2,5 мг х 1 раз    5 мг х 2 рази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Трандоприл     0,5 мг х 1 раз             4 мг х 1 раз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76200"/>
          </a:xfrm>
        </p:spPr>
        <p:txBody>
          <a:bodyPr/>
          <a:lstStyle/>
          <a:p>
            <a:pPr eaLnBrk="1" hangingPunct="1"/>
            <a:r>
              <a:rPr lang="uk-UA" altLang="uk-UA" sz="2400" smtClean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685800"/>
            <a:ext cx="8153400" cy="58674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uk-UA" altLang="uk-UA" sz="2000" b="1" smtClean="0">
                <a:latin typeface="Arial" panose="020B0604020202020204" pitchFamily="34" charset="0"/>
                <a:sym typeface="Symbol" panose="05050102010706020507" pitchFamily="18" charset="2"/>
              </a:rPr>
              <a:t>        </a:t>
            </a:r>
            <a:r>
              <a:rPr lang="uk-UA" altLang="uk-UA" sz="2800" smtClean="0"/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Критерієм оптимальної підтримуючої дози ІАПФ є досягнення цільової або максимально переносимої добової дози препарату за відсутності проявів його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побічної дії</a:t>
            </a:r>
            <a:r>
              <a:rPr lang="uk-UA" altLang="uk-UA" sz="2400" b="1" smtClean="0">
                <a:latin typeface="Arial" panose="020B0604020202020204" pitchFamily="34" charset="0"/>
              </a:rPr>
              <a:t> (виражена артеріальна гіпотензія, гіперкаліємія, значне підвищення рівня креатиніну у плазмі, сухий кашель, тощо)</a:t>
            </a:r>
          </a:p>
          <a:p>
            <a:pPr algn="l" eaLnBrk="1" hangingPunct="1">
              <a:lnSpc>
                <a:spcPct val="80000"/>
              </a:lnSpc>
            </a:pPr>
            <a:endParaRPr lang="uk-UA" altLang="uk-UA" sz="2400" b="1" smtClean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  При призначенні  ІАПФ рівень креатиніну та калію плазми необхідно оцінювати протягом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першого тижня, через 3 та 6 міс. прийому</a:t>
            </a:r>
            <a:r>
              <a:rPr lang="uk-UA" altLang="uk-UA" sz="2400" b="1" smtClean="0">
                <a:latin typeface="Arial" panose="020B0604020202020204" pitchFamily="34" charset="0"/>
              </a:rPr>
              <a:t>; частіше – у хворих із  порушенням функції нирок, тяжкою СН, при суттєвих змінах схеми лікування (зміна доз ІАПФ або діуретика, приєднання інших вазодилятаторів).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001000" cy="6705600"/>
          </a:xfrm>
        </p:spPr>
        <p:txBody>
          <a:bodyPr/>
          <a:lstStyle/>
          <a:p>
            <a:pPr algn="l"/>
            <a:r>
              <a:rPr lang="uk-UA" altLang="uk-UA" sz="2000" b="1" smtClean="0">
                <a:latin typeface="Arial" panose="020B0604020202020204" pitchFamily="34" charset="0"/>
              </a:rPr>
              <a:t>   </a:t>
            </a:r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000" b="1" smtClean="0">
                <a:latin typeface="Arial" panose="020B0604020202020204" pitchFamily="34" charset="0"/>
              </a:rPr>
              <a:t>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Діуретики 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 ● Показані усім хворим із ХСН, у яких є ознаки або схильність до затримки рідини в організмі.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● Діуретики суттєво зменшують симптоматику ХСН, поліпшуючи тим самим якість життя хворих.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● Діуретики не уповільнюють прогресування ХСН, і тому обов</a:t>
            </a:r>
            <a:r>
              <a:rPr lang="ru-RU" altLang="uk-UA" sz="2400" b="1" smtClean="0">
                <a:latin typeface="Arial" panose="020B0604020202020204" pitchFamily="34" charset="0"/>
              </a:rPr>
              <a:t>’</a:t>
            </a:r>
            <a:r>
              <a:rPr lang="uk-UA" altLang="uk-UA" sz="2400" b="1" smtClean="0">
                <a:latin typeface="Arial" panose="020B0604020202020204" pitchFamily="34" charset="0"/>
              </a:rPr>
              <a:t>язково мають призначатись у комбінації з ІАПФ.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●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Рекомендавані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петльові діуретики (фуросемід,    торасемід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) в індивідуально  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ефективних дозах </a:t>
            </a:r>
            <a:r>
              <a:rPr lang="uk-UA" altLang="uk-UA" sz="2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smtClean="0"/>
              <a:t/>
            </a:r>
            <a:br>
              <a:rPr lang="uk-UA" altLang="uk-UA" sz="2400" smtClean="0"/>
            </a:br>
            <a:r>
              <a:rPr lang="uk-UA" altLang="uk-UA" sz="2400" b="1" smtClean="0">
                <a:latin typeface="Arial" panose="020B0604020202020204" pitchFamily="34" charset="0"/>
              </a:rPr>
              <a:t> </a:t>
            </a:r>
            <a:endParaRPr lang="ru-RU" altLang="uk-UA" smtClean="0"/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953000"/>
            <a:ext cx="3276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7924800" cy="76200"/>
          </a:xfrm>
        </p:spPr>
        <p:txBody>
          <a:bodyPr/>
          <a:lstStyle/>
          <a:p>
            <a:pPr eaLnBrk="1" hangingPunct="1"/>
            <a:endParaRPr lang="uk-UA" altLang="uk-UA" sz="2800" smtClean="0">
              <a:solidFill>
                <a:srgbClr val="CCECFF"/>
              </a:solidFill>
              <a:cs typeface="Times New Roman" panose="02020603050405020304" pitchFamily="18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9600"/>
            <a:ext cx="8458200" cy="5715000"/>
          </a:xfrm>
        </p:spPr>
        <p:txBody>
          <a:bodyPr/>
          <a:lstStyle/>
          <a:p>
            <a:pPr marL="609600" indent="-609600" algn="l" eaLnBrk="1" hangingPunct="1">
              <a:lnSpc>
                <a:spcPct val="9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400" smtClean="0"/>
              <a:t>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При недостатньому діуретичному ефекті показане: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AutoNum type="arabicParenR"/>
            </a:pPr>
            <a:r>
              <a:rPr lang="uk-UA" altLang="uk-UA" sz="2400" b="1" smtClean="0">
                <a:latin typeface="Arial" panose="020B0604020202020204" pitchFamily="34" charset="0"/>
              </a:rPr>
              <a:t>внутрішньовенне введення петльових діуретиків;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AutoNum type="arabicParenR"/>
            </a:pPr>
            <a:r>
              <a:rPr lang="uk-UA" altLang="uk-UA" sz="2400" b="1" smtClean="0">
                <a:latin typeface="Arial" panose="020B0604020202020204" pitchFamily="34" charset="0"/>
              </a:rPr>
              <a:t> застосування комбінації петльових та тіазидових діуретиків; </a:t>
            </a: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3) внутрішньовенне введення допаміну в діуретичних дозах (1-5 мкг/кг/хв) протягом кількох (3-10 діб)  - при тяжкому рефрактерному набряковому синдромі.</a:t>
            </a: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Оцінка ефективності та корекція доз діуретиків</a:t>
            </a:r>
            <a:r>
              <a:rPr lang="uk-UA" altLang="uk-UA" sz="2400" b="1" smtClean="0">
                <a:latin typeface="Arial" panose="020B0604020202020204" pitchFamily="34" charset="0"/>
              </a:rPr>
              <a:t> має базуватися на регулярному визначенні маси тіла: щоденно – в період активної діуретичної терапії у фазі клінічної декомпенсації; б) 1-2 рази на тиждень – після досягнення еуволемічного стану впродовж підтримуючого амбулаторного лікування.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791200"/>
          </a:xfrm>
        </p:spPr>
        <p:txBody>
          <a:bodyPr/>
          <a:lstStyle/>
          <a:p>
            <a:pPr algn="l" eaLnBrk="1" hangingPunct="1"/>
            <a:r>
              <a:rPr lang="uk-UA" altLang="uk-UA" sz="2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200" b="1" smtClean="0">
                <a:latin typeface="Arial" panose="020B0604020202020204" pitchFamily="34" charset="0"/>
              </a:rPr>
              <a:t>            </a:t>
            </a:r>
            <a:br>
              <a:rPr lang="uk-UA" altLang="uk-UA" sz="22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Заслуговує на увагу новий петльовий діуретик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</a:rPr>
              <a:t>торасемід 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</a:rPr>
              <a:t>(трифас, торсід</a:t>
            </a:r>
            <a:r>
              <a:rPr lang="uk-UA" altLang="uk-UA" sz="2400" b="1" smtClean="0">
                <a:latin typeface="Arial" panose="020B0604020202020204" pitchFamily="34" charset="0"/>
              </a:rPr>
              <a:t> - таблетки по 5 та 10 мг і ампул по 20 мг)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</a:t>
            </a:r>
            <a:r>
              <a:rPr lang="uk-UA" altLang="uk-UA" sz="2000" b="1" smtClean="0">
                <a:latin typeface="Arial" panose="020B0604020202020204" pitchFamily="34" charset="0"/>
              </a:rPr>
              <a:t>В порівнянні з фурасемідом, торасемід має наступні переваги: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- стабільна біодоступність 80-90%, не знижується при ХСН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- поступовий, прогнозований діуретичний ефект на протязі 10-12 годин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- відсутність “феномену рикошета” ( прийом фуросеміду обомовлює щвидке підвищення екскреції іонів натрію, яке змінюється  затримкою)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- менше виражений калійуретичний ефект (торасемід не впливає на функцію проксимальних канальців і частково блокує рецептори альдостерону)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- виведення переважно через печінку</a:t>
            </a:r>
            <a:endParaRPr lang="ru-RU" altLang="uk-UA" sz="20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 algn="l" eaLnBrk="1" hangingPunct="1"/>
            <a:r>
              <a:rPr lang="uk-UA" altLang="uk-UA" sz="2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200" b="1" smtClean="0">
                <a:latin typeface="Arial" panose="020B0604020202020204" pitchFamily="34" charset="0"/>
              </a:rPr>
              <a:t>      </a:t>
            </a:r>
            <a:r>
              <a:rPr lang="uk-UA" altLang="uk-UA" sz="2400" b="1" smtClean="0">
                <a:latin typeface="Arial" panose="020B0604020202020204" pitchFamily="34" charset="0"/>
              </a:rPr>
              <a:t>Діуретики</a:t>
            </a:r>
            <a:r>
              <a:rPr lang="ru-RU" altLang="uk-UA" sz="2400" b="1" smtClean="0">
                <a:latin typeface="Arial" panose="020B0604020202020204" pitchFamily="34" charset="0"/>
              </a:rPr>
              <a:t> можуть призвести до втрати важливих катіонів калію та магнію, що сприяє виникненню аритмій, особливо при комбінації з </a:t>
            </a:r>
            <a:r>
              <a:rPr lang="uk-UA" altLang="uk-UA" sz="2400" b="1" smtClean="0">
                <a:latin typeface="Arial" panose="020B0604020202020204" pitchFamily="34" charset="0"/>
              </a:rPr>
              <a:t>серцевими глікозидами</a:t>
            </a:r>
            <a:r>
              <a:rPr lang="ru-RU" altLang="uk-UA" sz="2400" b="1" smtClean="0">
                <a:latin typeface="Arial" panose="020B0604020202020204" pitchFamily="34" charset="0"/>
              </a:rPr>
              <a:t>.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/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     Профілактикою </a:t>
            </a:r>
            <a:r>
              <a:rPr lang="ru-RU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гіпокаліємії</a:t>
            </a:r>
            <a:r>
              <a:rPr lang="ru-RU" altLang="uk-UA" sz="2400" b="1" smtClean="0">
                <a:latin typeface="Arial" panose="020B0604020202020204" pitchFamily="34" charset="0"/>
              </a:rPr>
              <a:t> є призначення </a:t>
            </a:r>
            <a:r>
              <a:rPr lang="uk-UA" altLang="uk-UA" sz="2400" b="1" smtClean="0">
                <a:latin typeface="Arial" panose="020B0604020202020204" pitchFamily="34" charset="0"/>
              </a:rPr>
              <a:t>діуретиків </a:t>
            </a:r>
            <a:r>
              <a:rPr lang="ru-RU" altLang="uk-UA" sz="2400" b="1" smtClean="0">
                <a:latin typeface="Arial" panose="020B0604020202020204" pitchFamily="34" charset="0"/>
              </a:rPr>
              <a:t> разом з </a:t>
            </a:r>
            <a:r>
              <a:rPr lang="ru-RU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іАПФ та/або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 калійзберігаючими діуретиками</a:t>
            </a:r>
            <a:r>
              <a:rPr lang="ru-RU" altLang="uk-UA" sz="2400" b="1" smtClean="0">
                <a:latin typeface="Arial" panose="020B0604020202020204" pitchFamily="34" charset="0"/>
              </a:rPr>
              <a:t> Слід </a:t>
            </a:r>
            <a:r>
              <a:rPr lang="uk-UA" altLang="uk-UA" sz="2400" b="1" smtClean="0">
                <a:latin typeface="Arial" panose="020B0604020202020204" pitchFamily="34" charset="0"/>
              </a:rPr>
              <a:t>враховув</a:t>
            </a:r>
            <a:r>
              <a:rPr lang="ru-RU" altLang="uk-UA" sz="2400" b="1" smtClean="0">
                <a:latin typeface="Arial" panose="020B0604020202020204" pitchFamily="34" charset="0"/>
              </a:rPr>
              <a:t>ати, що спіронолактон у дозах, </a:t>
            </a:r>
            <a:r>
              <a:rPr lang="ru-RU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нижчих за  50 мг</a:t>
            </a:r>
            <a:r>
              <a:rPr lang="ru-RU" altLang="uk-UA" sz="2400" b="1" smtClean="0">
                <a:latin typeface="Arial" panose="020B0604020202020204" pitchFamily="34" charset="0"/>
              </a:rPr>
              <a:t>, не має калійзберігаючого ефекту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Пероральний прийом препаратів калію, як правило, неефективний</a:t>
            </a:r>
            <a:r>
              <a:rPr lang="ru-RU" altLang="uk-UA" sz="2400" b="1" smtClean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626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</a:rPr>
              <a:t>        </a:t>
            </a:r>
            <a: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Моніторинг при лікуванні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діуретиками</a:t>
            </a:r>
            <a: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 включає:</a:t>
            </a:r>
            <a:b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/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контроль маси тіла,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кількості випитої та виділеної рідини, 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</a:t>
            </a:r>
            <a:r>
              <a:rPr lang="uk-UA" altLang="uk-UA" sz="2800" b="1" smtClean="0">
                <a:latin typeface="Arial" panose="020B0604020202020204" pitchFamily="34" charset="0"/>
              </a:rPr>
              <a:t>артеріального тиску</a:t>
            </a:r>
            <a:r>
              <a:rPr lang="ru-RU" altLang="uk-UA" sz="2800" b="1" smtClean="0">
                <a:latin typeface="Arial" panose="020B0604020202020204" pitchFamily="34" charset="0"/>
              </a:rPr>
              <a:t>, 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рівня натрію, калію та магнію в крові,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креатиніну плазми 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   ● гематокриту</a:t>
            </a:r>
            <a:br>
              <a:rPr lang="ru-RU" altLang="uk-UA" sz="2800" b="1" smtClean="0">
                <a:latin typeface="Arial" panose="020B0604020202020204" pitchFamily="34" charset="0"/>
              </a:rPr>
            </a:br>
            <a:r>
              <a:rPr lang="ru-RU" altLang="uk-UA" sz="2800" b="1" smtClean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7150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</a:rPr>
              <a:t> 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Бета-адреноблокатори</a:t>
            </a:r>
            <a:r>
              <a:rPr lang="uk-UA" altLang="uk-UA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Усім</a:t>
            </a:r>
            <a:r>
              <a:rPr lang="uk-UA" altLang="uk-UA" sz="2400" b="1" smtClean="0">
                <a:latin typeface="Arial" panose="020B0604020202020204" pitchFamily="34" charset="0"/>
              </a:rPr>
              <a:t> гемодинамічно стабільним пацієнтам із ХСН ІІ- ІV ФК та систолічною дисфункцією ЛШ, що отримують ІАПФ та діурек(и), має призначатися бета-блокатор (за винятком випадків непереносимості, або коли є протипоказання до застосування).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 Бета-блокатори не повинні призначатись хворим із ХСН з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явними ознаками затримки рідини</a:t>
            </a:r>
            <a:r>
              <a:rPr lang="uk-UA" altLang="uk-UA" sz="2400" b="1" smtClean="0">
                <a:latin typeface="Arial" panose="020B0604020202020204" pitchFamily="34" charset="0"/>
              </a:rPr>
              <a:t> в організмі, що потребує активної діуретичної терапії.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  Усунення клінічних ознак легеневого застою та набрякового синдрому має тривати так довго, як це потрібно для того, аби були дотримані зазначені умови для початку лікування бета-блокаторами.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Протипоказання для призначення 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бета-блокаторів при ХСН:</a:t>
            </a:r>
            <a:endParaRPr lang="uk-UA" altLang="uk-UA" sz="2800" smtClean="0">
              <a:solidFill>
                <a:srgbClr val="CCECFF"/>
              </a:solidFill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b="1" smtClean="0">
                <a:latin typeface="Arial" panose="020B0604020202020204" pitchFamily="34" charset="0"/>
              </a:rPr>
              <a:t> </a:t>
            </a:r>
            <a:endParaRPr lang="uk-UA" altLang="uk-UA" sz="2800" b="1" smtClean="0">
              <a:solidFill>
                <a:srgbClr val="99CC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chemeClr val="accent1"/>
                </a:solidFill>
                <a:latin typeface="Arial" panose="020B0604020202020204" pitchFamily="34" charset="0"/>
              </a:rPr>
              <a:t>- </a:t>
            </a:r>
            <a:r>
              <a:rPr lang="uk-UA" altLang="uk-UA" sz="2400" b="1" smtClean="0">
                <a:latin typeface="Arial" panose="020B0604020202020204" pitchFamily="34" charset="0"/>
              </a:rPr>
              <a:t>бронхообструктивний синдром,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- ЧСС менше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</a:rPr>
              <a:t>55</a:t>
            </a:r>
            <a:r>
              <a:rPr lang="uk-UA" altLang="uk-UA" sz="2400" b="1" smtClean="0">
                <a:latin typeface="Arial" panose="020B0604020202020204" pitchFamily="34" charset="0"/>
              </a:rPr>
              <a:t> за 1 хв.;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- синдром слабкості синусового вузла;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- атріовентрікулярні блокади ІІ або ІІІ ступеня (якщо не імплантований водій ритму),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- облітеруюче ураження артерій кінцівок з відповідними симптомами у стані спокою;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- виражена артеріальна гіпотензія (систолічний артеріальний тиск 85 мм рт.ст. і менше)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458200" cy="6172200"/>
          </a:xfrm>
        </p:spPr>
        <p:txBody>
          <a:bodyPr/>
          <a:lstStyle/>
          <a:p>
            <a:pPr algn="l" eaLnBrk="1" hangingPunct="1"/>
            <a:r>
              <a:rPr lang="uk-UA" altLang="uk-UA" sz="4800" smtClean="0"/>
              <a:t>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Очікуваним </a:t>
            </a:r>
            <a:r>
              <a:rPr lang="uk-UA" altLang="uk-UA" sz="2800" b="1" smtClean="0">
                <a:latin typeface="Arial" panose="020B0604020202020204" pitchFamily="34" charset="0"/>
              </a:rPr>
              <a:t>(доведеним в міжнародних багатоцентрових дослідженнях) сприятливими клінічними ефектами постійної підтримуючої терапії ББ, поєднаної із застосуванням ІАПФ та діуретика, при ХСН є:</a:t>
            </a:r>
            <a:br>
              <a:rPr lang="uk-UA" altLang="uk-UA" sz="2800" b="1" smtClean="0">
                <a:latin typeface="Arial" panose="020B0604020202020204" pitchFamily="34" charset="0"/>
              </a:rPr>
            </a:br>
            <a:r>
              <a:rPr lang="uk-UA" altLang="uk-UA" sz="2800" b="1" smtClean="0"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latin typeface="Arial" panose="020B0604020202020204" pitchFamily="34" charset="0"/>
              </a:rPr>
            </a:br>
            <a:r>
              <a:rPr lang="uk-UA" altLang="uk-UA" sz="2800" b="1" smtClean="0">
                <a:latin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а) збільшення тривалості життя хворих;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б) поліпшення систолічної функції (збільшення ФВ) ЛШ та клінічного стану пацієнтів;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в) зменшення кількості госпіталізацій з приводу декомпенсації СН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638800"/>
          </a:xfrm>
        </p:spPr>
        <p:txBody>
          <a:bodyPr/>
          <a:lstStyle/>
          <a:p>
            <a:pPr algn="l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До Рекомендацій Української та Європейської Асоціації Кардіологів по лікуванню СН увійшло   чотири ББ –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бісопролол, метопролол сукцинат, карведілол та небіволол</a:t>
            </a:r>
            <a:r>
              <a:rPr lang="uk-UA" altLang="uk-UA" sz="2400" b="1" smtClean="0">
                <a:latin typeface="Arial" panose="020B0604020202020204" pitchFamily="34" charset="0"/>
              </a:rPr>
              <a:t>.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У пацієнтів з ХСН ІV ФК, ФВ ЛШ менше 25%, цукровим діабетом перевагу слід надавати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карведілолу</a:t>
            </a:r>
            <a:r>
              <a:rPr lang="uk-UA" altLang="uk-UA" sz="2400" b="1" smtClean="0">
                <a:latin typeface="Arial" panose="020B0604020202020204" pitchFamily="34" charset="0"/>
              </a:rPr>
              <a:t>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Лікування бета-блокаторами має починатися з мінімальних доз, з подальшим збільшенням кожні 2-4 тижні до досягнення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</a:rPr>
              <a:t>максимальної клінічно переносимої дози</a:t>
            </a:r>
            <a:r>
              <a:rPr lang="uk-UA" altLang="uk-UA" sz="2400" b="1" smtClean="0">
                <a:latin typeface="Arial" panose="020B0604020202020204" pitchFamily="34" charset="0"/>
              </a:rPr>
              <a:t>, з урахуванням цільової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uk-UA" sz="2400" smtClean="0"/>
              <a:t> </a:t>
            </a:r>
            <a:br>
              <a:rPr lang="ru-RU" altLang="uk-UA" sz="2400" smtClean="0"/>
            </a:br>
            <a:r>
              <a:rPr lang="uk-UA" altLang="uk-UA" sz="2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Початкова доза      Цільова доза</a:t>
            </a:r>
            <a:r>
              <a:rPr lang="uk-UA" altLang="uk-UA" sz="2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uk-UA" sz="28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Бісопролол 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1,25 мг х 1 раз           10 мг х 1 раз</a:t>
            </a:r>
            <a:b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Карведілол 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3,125 мг х 2 рази        25 мг х 2 рази </a:t>
            </a:r>
            <a:endParaRPr lang="ru-RU" altLang="uk-UA" sz="240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7150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     </a:t>
            </a:r>
            <a:r>
              <a:rPr lang="uk-UA" altLang="uk-UA" sz="2000" b="1" smtClean="0">
                <a:latin typeface="Arial" panose="020B0604020202020204" pitchFamily="34" charset="0"/>
              </a:rPr>
              <a:t>З метою подолання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артеріальної гіпотензії</a:t>
            </a:r>
            <a:r>
              <a:rPr lang="uk-UA" altLang="uk-UA" sz="2000" b="1" smtClean="0">
                <a:latin typeface="Arial" panose="020B0604020202020204" pitchFamily="34" charset="0"/>
              </a:rPr>
              <a:t> як фактора, що перешкоджає плановому збільшенню дози бета-блокатора, рекомендують: 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/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         а) зменшення доз діуретика та/або  ІАПФ (надалі поступове відновлення дози ІАПФ є вкрай бажаним, у той час як необхідність відновлення дози діуретика має визначатися клінічно);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        б) призначення разових доз бета-блокатора, ІАПФ, діуретика у різні години протягом дня.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         При уповільненні ритму серця менше 55 за 1 хв доза бета-блокатора має бути зменшена вдвічі, а якщо це спостерігається після прийому початкової дози, лікар повинен розглянути можливість відміни інших препаратів з негативною хронотропною дією, або відмінити бета-блокатор</a:t>
            </a:r>
            <a:r>
              <a:rPr lang="uk-UA" altLang="uk-UA" sz="2400" b="1" smtClean="0">
                <a:latin typeface="Arial" panose="020B0604020202020204" pitchFamily="34" charset="0"/>
              </a:rPr>
              <a:t>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"/>
          </a:xfrm>
        </p:spPr>
        <p:txBody>
          <a:bodyPr/>
          <a:lstStyle/>
          <a:p>
            <a:pPr eaLnBrk="1" hangingPunct="1"/>
            <a:endParaRPr lang="uk-UA" altLang="uk-UA" sz="240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0"/>
            <a:ext cx="8305800" cy="6553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b="1" dirty="0" smtClean="0">
                <a:latin typeface="Arial" panose="020B0604020202020204" pitchFamily="34" charset="0"/>
              </a:rPr>
              <a:t>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400" b="1" dirty="0" smtClean="0">
                <a:latin typeface="Arial" panose="020B0604020202020204" pitchFamily="34" charset="0"/>
              </a:rPr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400" b="1" dirty="0" smtClean="0">
                <a:latin typeface="Arial" panose="020B0604020202020204" pitchFamily="34" charset="0"/>
              </a:rPr>
              <a:t>        Лікування бета-блокатором, якщо не виникає ознак його непереносимості, має бути </a:t>
            </a:r>
            <a:r>
              <a:rPr lang="uk-UA" altLang="uk-UA" sz="2400" b="1" u="sng" dirty="0" smtClean="0">
                <a:solidFill>
                  <a:srgbClr val="99CCFF"/>
                </a:solidFill>
                <a:latin typeface="Arial" panose="020B0604020202020204" pitchFamily="34" charset="0"/>
              </a:rPr>
              <a:t>постійним</a:t>
            </a:r>
            <a:r>
              <a:rPr lang="uk-UA" altLang="uk-UA" sz="2400" b="1" dirty="0" smtClean="0">
                <a:latin typeface="Arial" panose="020B0604020202020204" pitchFamily="34" charset="0"/>
              </a:rPr>
              <a:t>; у разі різкої відміни препарату може спостерігатися клінічне погіршення, та збільшення загальної летальності</a:t>
            </a:r>
            <a:r>
              <a:rPr lang="uk-UA" altLang="uk-UA" sz="2000" b="1" dirty="0" smtClean="0">
                <a:latin typeface="Arial" panose="020B0604020202020204" pitchFamily="34" charset="0"/>
              </a:rPr>
              <a:t>.</a:t>
            </a:r>
            <a:r>
              <a:rPr lang="ru-RU" altLang="uk-UA" sz="2000" b="1" dirty="0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uk-UA" sz="2000" b="1" dirty="0" smtClean="0">
                <a:latin typeface="Arial" panose="020B0604020202020204" pitchFamily="34" charset="0"/>
              </a:rPr>
              <a:t>            </a:t>
            </a:r>
            <a:r>
              <a:rPr lang="uk-UA" altLang="uk-UA" sz="2000" b="1" dirty="0" smtClean="0">
                <a:latin typeface="Arial" panose="020B0604020202020204" pitchFamily="34" charset="0"/>
              </a:rPr>
              <a:t>Це переконливо показано при проведені  дослідження  </a:t>
            </a:r>
            <a:r>
              <a:rPr lang="en-US" altLang="uk-UA" sz="2000" b="1" dirty="0" smtClean="0">
                <a:latin typeface="Arial" panose="020B0604020202020204" pitchFamily="34" charset="0"/>
              </a:rPr>
              <a:t>CIBIS II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– відміна </a:t>
            </a:r>
            <a:r>
              <a:rPr lang="uk-UA" altLang="uk-UA" sz="2000" b="1" dirty="0" err="1" smtClean="0">
                <a:latin typeface="Arial" panose="020B0604020202020204" pitchFamily="34" charset="0"/>
              </a:rPr>
              <a:t>бісопрололу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асоціювалась зі </a:t>
            </a:r>
            <a:r>
              <a:rPr lang="uk-UA" altLang="uk-UA" sz="2000" b="1" dirty="0" smtClean="0">
                <a:solidFill>
                  <a:srgbClr val="99CCFF"/>
                </a:solidFill>
                <a:latin typeface="Arial" panose="020B0604020202020204" pitchFamily="34" charset="0"/>
              </a:rPr>
              <a:t>збільшенням летальності в 2,1 рази.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</a:t>
            </a:r>
            <a:r>
              <a:rPr lang="uk-UA" altLang="uk-UA" sz="2000" b="1" dirty="0" err="1" smtClean="0">
                <a:latin typeface="Arial" panose="020B0604020202020204" pitchFamily="34" charset="0"/>
              </a:rPr>
              <a:t>Вираженість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цього ефекту була в прямій залежності від дози і складала для низьких доз – </a:t>
            </a:r>
            <a:r>
              <a:rPr lang="uk-UA" altLang="uk-UA" sz="2000" b="1" dirty="0" smtClean="0">
                <a:solidFill>
                  <a:srgbClr val="99CCFF"/>
                </a:solidFill>
                <a:latin typeface="Arial" panose="020B0604020202020204" pitchFamily="34" charset="0"/>
              </a:rPr>
              <a:t>1,8 рази</a:t>
            </a:r>
            <a:r>
              <a:rPr lang="uk-UA" altLang="uk-UA" sz="2000" b="1" dirty="0" smtClean="0">
                <a:latin typeface="Arial" panose="020B0604020202020204" pitchFamily="34" charset="0"/>
              </a:rPr>
              <a:t>, для середніх – </a:t>
            </a:r>
            <a:r>
              <a:rPr lang="uk-UA" altLang="uk-UA" sz="2000" b="1" dirty="0" smtClean="0">
                <a:solidFill>
                  <a:srgbClr val="99CCFF"/>
                </a:solidFill>
                <a:latin typeface="Arial" panose="020B0604020202020204" pitchFamily="34" charset="0"/>
              </a:rPr>
              <a:t>2 рази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і для цільової (10 мг) – </a:t>
            </a:r>
            <a:r>
              <a:rPr lang="uk-UA" altLang="uk-UA" sz="2000" b="1" dirty="0" smtClean="0">
                <a:solidFill>
                  <a:srgbClr val="99CCFF"/>
                </a:solidFill>
                <a:latin typeface="Arial" panose="020B0604020202020204" pitchFamily="34" charset="0"/>
              </a:rPr>
              <a:t>10 разів</a:t>
            </a:r>
            <a:r>
              <a:rPr lang="uk-UA" altLang="uk-UA" sz="2000" b="1" dirty="0" smtClean="0">
                <a:latin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000" b="1" dirty="0" smtClean="0">
                <a:latin typeface="Arial" panose="020B0604020202020204" pitchFamily="34" charset="0"/>
              </a:rPr>
              <a:t>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000" b="1" dirty="0" smtClean="0">
                <a:latin typeface="Arial" panose="020B0604020202020204" pitchFamily="34" charset="0"/>
              </a:rPr>
              <a:t>           Результати дослідження </a:t>
            </a:r>
            <a:r>
              <a:rPr lang="en-US" altLang="uk-UA" sz="2000" b="1" dirty="0" smtClean="0">
                <a:latin typeface="Arial" panose="020B0604020202020204" pitchFamily="34" charset="0"/>
              </a:rPr>
              <a:t>CIBIS II</a:t>
            </a:r>
            <a:r>
              <a:rPr lang="uk-UA" altLang="uk-UA" sz="2000" b="1" dirty="0" smtClean="0">
                <a:latin typeface="Arial" panose="020B0604020202020204" pitchFamily="34" charset="0"/>
              </a:rPr>
              <a:t>І обґрунтували  безпечність і ефективність використання ББ </a:t>
            </a:r>
            <a:r>
              <a:rPr lang="uk-UA" altLang="uk-UA" sz="2000" b="1" dirty="0" err="1" smtClean="0">
                <a:latin typeface="Arial" panose="020B0604020202020204" pitchFamily="34" charset="0"/>
              </a:rPr>
              <a:t>бісопрололу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в </a:t>
            </a:r>
            <a:r>
              <a:rPr lang="uk-UA" altLang="uk-UA" sz="2000" b="1" dirty="0" smtClean="0">
                <a:solidFill>
                  <a:srgbClr val="99CCFF"/>
                </a:solidFill>
                <a:latin typeface="Arial" panose="020B0604020202020204" pitchFamily="34" charset="0"/>
              </a:rPr>
              <a:t>стартовій</a:t>
            </a:r>
            <a:r>
              <a:rPr lang="uk-UA" altLang="uk-UA" sz="2000" b="1" dirty="0" smtClean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000" b="1" dirty="0" smtClean="0">
                <a:latin typeface="Arial" panose="020B0604020202020204" pitchFamily="34" charset="0"/>
              </a:rPr>
              <a:t>терапії ХСН ІІ-ІІІ ФК, що дає можливість лікарю обирати ББ чи ІАПФ в якості першого препарату в </a:t>
            </a:r>
            <a:r>
              <a:rPr lang="uk-UA" altLang="uk-UA" sz="2000" b="1" dirty="0" err="1" smtClean="0">
                <a:latin typeface="Arial" panose="020B0604020202020204" pitchFamily="34" charset="0"/>
              </a:rPr>
              <a:t>прогнозмодулюючій</a:t>
            </a:r>
            <a:r>
              <a:rPr lang="uk-UA" altLang="uk-UA" sz="2000" b="1" dirty="0" smtClean="0">
                <a:latin typeface="Arial" panose="020B0604020202020204" pitchFamily="34" charset="0"/>
              </a:rPr>
              <a:t> терапії  ХСН. </a:t>
            </a:r>
            <a:endParaRPr lang="ru-RU" altLang="uk-UA" sz="2000" b="1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715000"/>
          </a:xfrm>
        </p:spPr>
        <p:txBody>
          <a:bodyPr/>
          <a:lstStyle/>
          <a:p>
            <a:pPr algn="l"/>
            <a:r>
              <a:rPr lang="uk-UA" altLang="uk-UA" sz="2000" b="1" smtClean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uk-UA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Антагоністи рецепторів ангіотензину ІІ</a:t>
            </a:r>
            <a:r>
              <a:rPr lang="uk-UA" altLang="uk-UA" sz="2800" b="1" smtClean="0">
                <a:latin typeface="Arial" panose="020B0604020202020204" pitchFamily="34" charset="0"/>
              </a:rPr>
              <a:t> </a:t>
            </a:r>
            <a:r>
              <a:rPr lang="uk-UA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28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●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призначають тим хворим з ХСН, які мають показання до застосування ІАПФ (у випадках клінічної непереносимості) 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у хворих з ХСН  </a:t>
            </a:r>
            <a:b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● є докази щодо призначення   </a:t>
            </a:r>
            <a:r>
              <a:rPr lang="ru-RU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валсартану та кандесартану</a:t>
            </a:r>
            <a:r>
              <a:rPr lang="ru-RU" altLang="uk-UA" sz="2400" b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uk-UA" sz="2400" b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● моніторинг стану пацієнтів на фоні лікування  – АТ, рівень калію та креатиніну плазми після призначення препарату і кожної зміни дози</a:t>
            </a:r>
            <a:b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● однозначної думки щодо доцільності призначення комбінації БРА+іАПФ при СН  не має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УАК допускає </a:t>
            </a: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призначення такої комбінації окремим пацієнтам за умови забезпечення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регулярно</a:t>
            </a: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го моніторингу рівня </a:t>
            </a:r>
            <a:r>
              <a:rPr lang="ru-RU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калію та  креатиніну </a:t>
            </a:r>
            <a:endParaRPr lang="uk-UA" altLang="uk-UA" sz="240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algn="l" eaLnBrk="1" hangingPunct="1"/>
            <a:r>
              <a:rPr lang="uk-UA" altLang="uk-UA" sz="2200" smtClean="0">
                <a:latin typeface="Arial" panose="020B0604020202020204" pitchFamily="34" charset="0"/>
              </a:rPr>
              <a:t/>
            </a:r>
            <a:br>
              <a:rPr lang="uk-UA" altLang="uk-UA" sz="2200" smtClean="0">
                <a:latin typeface="Arial" panose="020B0604020202020204" pitchFamily="34" charset="0"/>
              </a:rPr>
            </a:br>
            <a:r>
              <a:rPr lang="uk-UA" altLang="uk-UA" sz="2200" smtClean="0">
                <a:latin typeface="Arial" panose="020B0604020202020204" pitchFamily="34" charset="0"/>
              </a:rPr>
              <a:t>  </a:t>
            </a:r>
            <a:r>
              <a:rPr lang="en-US" altLang="uk-UA" sz="2200" smtClean="0">
                <a:latin typeface="Arial" panose="020B0604020202020204" pitchFamily="34" charset="0"/>
              </a:rPr>
              <a:t>              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Серцеві глікозиди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Оскільки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дигоксин є єдиним</a:t>
            </a:r>
            <a:r>
              <a:rPr lang="uk-UA" altLang="uk-UA" sz="2400" b="1" smtClean="0">
                <a:latin typeface="Arial" panose="020B0604020202020204" pitchFamily="34" charset="0"/>
              </a:rPr>
              <a:t> із серцевих глікозидів, клінічна ефективність якого доведена у плацебо-контрольованих багатоцентрових дослідженнях, саме він рекомендується для застосування у хворих із ХСН.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Тривалий прийом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дигоксину </a:t>
            </a:r>
            <a:r>
              <a:rPr lang="uk-UA" altLang="uk-UA" sz="2400" b="1" smtClean="0">
                <a:latin typeface="Arial" panose="020B0604020202020204" pitchFamily="34" charset="0"/>
              </a:rPr>
              <a:t>такими хворими не має істотного впливу на показники їх виживання, але зменшує вираженість у них клінічних симптомів і знижує потребу в госпіталізаціях з приводу декомпенсації кровообігу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●  Дигоксин показаний усім хворим з ХСН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з тахісистолічною формою фібриляції передсердь</a:t>
            </a:r>
            <a:r>
              <a:rPr lang="uk-UA" altLang="uk-UA" sz="2400" b="1" smtClean="0">
                <a:latin typeface="Arial" panose="020B0604020202020204" pitchFamily="34" charset="0"/>
              </a:rPr>
              <a:t> для нормалізації та постійного контролю частоти скорочень шлуночків.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endParaRPr lang="ru-RU" altLang="uk-UA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096000"/>
          </a:xfrm>
        </p:spPr>
        <p:txBody>
          <a:bodyPr/>
          <a:lstStyle/>
          <a:p>
            <a:pPr algn="l" eaLnBrk="1" hangingPunct="1">
              <a:buFont typeface="Symbol" panose="05050102010706020507" pitchFamily="18" charset="2"/>
              <a:buChar char="·"/>
            </a:pPr>
            <a:r>
              <a:rPr lang="uk-UA" altLang="uk-UA" sz="2600" b="1" smtClean="0">
                <a:latin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У хворих із синусовим ритмом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дигоксин </a:t>
            </a:r>
            <a:r>
              <a:rPr lang="uk-UA" altLang="uk-UA" sz="2400" b="1" smtClean="0">
                <a:latin typeface="Arial" panose="020B0604020202020204" pitchFamily="34" charset="0"/>
              </a:rPr>
              <a:t>може призначатися: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 а) у період подолання декомпенсації кровообігу, одночасно з діуретиками та ІАПФ;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б) у випадках коли, попри комбіноване лікування ІАПФ, діуретиком та бета-блокатором, симптоми СН зберігаються.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Планове призначення дигоксину при ХСН, як правило, починається з підтримуючої дози (0.125-0,250 мг на добу)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381000"/>
          </a:xfrm>
        </p:spPr>
        <p:txBody>
          <a:bodyPr/>
          <a:lstStyle/>
          <a:p>
            <a:pPr eaLnBrk="1" hangingPunct="1"/>
            <a: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</a:rPr>
              <a:t>Антагоністи альдостерону</a:t>
            </a:r>
            <a:r>
              <a:rPr lang="uk-UA" altLang="uk-UA" b="1" i="1" smtClean="0">
                <a:solidFill>
                  <a:srgbClr val="00B0F0"/>
                </a:solidFill>
              </a:rPr>
              <a:t> </a:t>
            </a:r>
            <a:r>
              <a:rPr lang="uk-UA" altLang="uk-UA" b="1" smtClean="0">
                <a:solidFill>
                  <a:srgbClr val="99CCFF"/>
                </a:solidFill>
              </a:rPr>
              <a:t/>
            </a:r>
            <a:br>
              <a:rPr lang="uk-UA" altLang="uk-UA" b="1" smtClean="0">
                <a:solidFill>
                  <a:srgbClr val="99CCFF"/>
                </a:solidFill>
              </a:rPr>
            </a:br>
            <a:endParaRPr lang="ru-RU" altLang="uk-UA" b="1" smtClean="0">
              <a:solidFill>
                <a:srgbClr val="99CCFF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685800"/>
            <a:ext cx="8305800" cy="5562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 АА </a:t>
            </a:r>
            <a:r>
              <a:rPr lang="ru-RU" alt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відносяться</a:t>
            </a:r>
            <a:r>
              <a:rPr lang="ru-RU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два </a:t>
            </a:r>
            <a:r>
              <a:rPr lang="ru-RU" alt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препарати</a:t>
            </a:r>
            <a:r>
              <a:rPr lang="ru-RU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uk-UA" sz="2400" b="1" dirty="0" err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спіронолактон</a:t>
            </a:r>
            <a:r>
              <a:rPr lang="ru-RU" altLang="uk-UA" sz="2400" b="1" dirty="0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altLang="uk-UA" sz="2400" b="1" dirty="0" err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епл</a:t>
            </a:r>
            <a:r>
              <a:rPr lang="uk-UA" altLang="uk-UA" sz="2400" b="1" dirty="0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altLang="uk-UA" sz="2400" b="1" dirty="0" err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ренон</a:t>
            </a:r>
            <a:r>
              <a:rPr lang="ru-RU" altLang="uk-UA" sz="2400" b="1" dirty="0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Їх призначення базуються на результатах </a:t>
            </a:r>
            <a:r>
              <a:rPr lang="uk-UA" alt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багатоцентрових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досліджень </a:t>
            </a:r>
            <a:r>
              <a:rPr lang="en-US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RALES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en-US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EPHESUS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Призначення  АА </a:t>
            </a:r>
            <a:r>
              <a:rPr lang="uk-UA" altLang="uk-UA" sz="2400" b="1" dirty="0" err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спіронолактона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протягом тривалого часу показане хворим з вираженою (ІІІ- ІV ФК), які вже отримують лікування ІАПФ, ББ та </a:t>
            </a:r>
            <a:r>
              <a:rPr lang="uk-UA" alt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діуретиками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оскільки це поліпшує в них прогноз виживання та зменшує ризик госпіталізацій</a:t>
            </a:r>
            <a:r>
              <a:rPr lang="en-US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altLang="uk-UA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uk-UA" altLang="uk-U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Тривалий 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прийом </a:t>
            </a:r>
            <a:r>
              <a:rPr lang="uk-UA" altLang="uk-UA" sz="2400" b="1" dirty="0" err="1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еплеренона</a:t>
            </a:r>
            <a:r>
              <a:rPr lang="uk-UA" altLang="uk-UA" sz="2400" b="1" dirty="0" smtClean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показаний з тією ж метою пацієнтам після інфаркту міокарда із систолічною </a:t>
            </a:r>
            <a:r>
              <a:rPr lang="uk-UA" alt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дисфункцією</a:t>
            </a: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ЛШ, що мають ознаки СН  або супутній діабет.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altLang="uk-UA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32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Івабрадин (кораксан)</a:t>
            </a: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кораксан  рекомендовано призначати  як доповнення до стандартної терапії у пацієнтів з ЧСС</a:t>
            </a:r>
            <a:r>
              <a:rPr lang="en-US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70, які не можуть приймати ББ в необхідній дозі через наявність протипоказів або непереносимість (артеріальна гіпотензія, слабкість, ХОЗЛ)</a:t>
            </a:r>
          </a:p>
          <a:p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en-US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SHIFT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досягли зниження ризику смерті від серцевої недостатності на 26% впродовж 1-2 років,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цьому не визначено різниці по частоті смерті від інших причин (в тому числі від раптової смерті)</a:t>
            </a:r>
            <a:endParaRPr lang="uk-UA" altLang="uk-UA" sz="240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altLang="uk-UA" sz="24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ru-RU" altLang="uk-UA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</a:t>
            </a:r>
            <a:r>
              <a:rPr lang="uk-UA" altLang="uk-UA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ий препаратат в лікуванні СН</a:t>
            </a:r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дослідження  PARADIGM-HF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Препарат  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LCZ696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- комбінація валсартан + сакубітрил (інгібітор непрілізіну)</a:t>
            </a:r>
          </a:p>
          <a:p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Непрілізін - ендопептидаза,  яка руйнує натрійуретичний пептид, брадикінін і адреномедулін. Блокада  непрілізіну підвищує рівень перерахованих  речовин, що протидіє вазоконстрикції, затримці натрію і ремоделюванню.</a:t>
            </a:r>
          </a:p>
          <a:p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Виявлено, що за період 27 місяців  у хворих на СН при лікуванні  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LCZ696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смертність від всіх причин була на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16% нижче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порівнянні з 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еналапрілом </a:t>
            </a:r>
            <a:endParaRPr lang="uk-UA" altLang="uk-UA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5562600"/>
          </a:xfrm>
        </p:spPr>
        <p:txBody>
          <a:bodyPr/>
          <a:lstStyle/>
          <a:p>
            <a:pPr algn="l" eaLnBrk="1" hangingPunct="1"/>
            <a:r>
              <a:rPr lang="en-US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Фармакологічні препарати, що застосовуються в окремих категорій хворих  з ХСН та систолічною дисфункцією ЛШ</a:t>
            </a:r>
            <a:r>
              <a:rPr lang="uk-UA" altLang="uk-UA" b="1" i="1" smtClean="0">
                <a:latin typeface="Arial" panose="020B0604020202020204" pitchFamily="34" charset="0"/>
              </a:rPr>
              <a:t/>
            </a:r>
            <a:br>
              <a:rPr lang="uk-UA" altLang="uk-UA" b="1" i="1" smtClean="0">
                <a:latin typeface="Arial" panose="020B0604020202020204" pitchFamily="34" charset="0"/>
              </a:rPr>
            </a:br>
            <a:r>
              <a:rPr lang="uk-UA" altLang="uk-UA" b="1" i="1" smtClean="0">
                <a:latin typeface="Arial" panose="020B0604020202020204" pitchFamily="34" charset="0"/>
              </a:rPr>
              <a:t>             </a:t>
            </a:r>
            <a:r>
              <a:rPr lang="uk-UA" altLang="uk-UA" sz="2400" b="1" i="1" smtClean="0">
                <a:solidFill>
                  <a:srgbClr val="99CCFF"/>
                </a:solidFill>
                <a:latin typeface="Arial" panose="020B0604020202020204" pitchFamily="34" charset="0"/>
              </a:rPr>
              <a:t>Нітрати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solidFill>
                  <a:schemeClr val="hlink"/>
                </a:solidFill>
                <a:latin typeface="Arial" panose="020B0604020202020204" pitchFamily="34" charset="0"/>
              </a:rPr>
              <a:t>         </a:t>
            </a:r>
            <a:r>
              <a:rPr lang="uk-UA" altLang="uk-UA" sz="2400" b="1" smtClean="0">
                <a:latin typeface="Arial" panose="020B0604020202020204" pitchFamily="34" charset="0"/>
              </a:rPr>
              <a:t>Інфузійна або пероральна терапія нітратами може призначатись у хворих з некомпенсованою ХСН, особливо ішемічної етіології, рівнем АТ понад 100 мм рт.ст. та клінічними ознаками легеневого застою, оскільки пришвидшує подолання останніх, порівняно з лише діуретичною терапією, та полегшує суб’єктивний стан таких пацієнтів. Після усунення ознак легеневого застою нітрати мають відмінятися, окрім пацієнтів із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стенокардією</a:t>
            </a:r>
            <a:r>
              <a:rPr lang="uk-UA" altLang="uk-UA" sz="2400" b="1" smtClean="0">
                <a:latin typeface="Arial" panose="020B0604020202020204" pitchFamily="34" charset="0"/>
              </a:rPr>
              <a:t>, які потребують їх регулярного прийому.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60960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</a:rPr>
              <a:t>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Антикоагулянти та антитромботичні засоби</a:t>
            </a:r>
            <a:r>
              <a:rPr lang="uk-UA" altLang="uk-UA" b="1" smtClean="0">
                <a:latin typeface="Arial" panose="020B0604020202020204" pitchFamily="34" charset="0"/>
              </a:rPr>
              <a:t/>
            </a:r>
            <a:br>
              <a:rPr lang="uk-UA" altLang="uk-UA" b="1" smtClean="0">
                <a:latin typeface="Arial" panose="020B0604020202020204" pitchFamily="34" charset="0"/>
              </a:rPr>
            </a:br>
            <a:r>
              <a:rPr lang="uk-UA" altLang="uk-UA" b="1" smtClean="0">
                <a:latin typeface="Arial" panose="020B0604020202020204" pitchFamily="34" charset="0"/>
              </a:rPr>
              <a:t>      </a:t>
            </a:r>
            <a:r>
              <a:rPr lang="uk-UA" altLang="uk-UA" sz="2400" b="1" smtClean="0">
                <a:latin typeface="Arial" panose="020B0604020202020204" pitchFamily="34" charset="0"/>
              </a:rPr>
              <a:t>Постійний профілактичний прийом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непрямих антикоагулянтів</a:t>
            </a:r>
            <a:r>
              <a:rPr lang="uk-UA" altLang="uk-UA" sz="2400" b="1" smtClean="0">
                <a:latin typeface="Arial" panose="020B0604020202020204" pitchFamily="34" charset="0"/>
              </a:rPr>
              <a:t> показаний хворим з ХСН: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а) з постійною або пароксизмальною формою фібриляцій передсердь;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б) перенесеним тромбоемболічним епізодом будь-якої локалізації;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в) з мобільним тромбом у порожнині ЛШ; 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г) з  гемодинамічно значущим мітральним стенозом.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</a:rPr>
              <a:t/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Пацієнтам з ХСН, які перенесли інфаркт міокарда рекомендовано постійно приймати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аспірин </a:t>
            </a:r>
            <a:r>
              <a:rPr lang="uk-UA" altLang="uk-UA" sz="2400" b="1" smtClean="0">
                <a:latin typeface="Arial" panose="020B0604020202020204" pitchFamily="34" charset="0"/>
              </a:rPr>
              <a:t>або непрямі антикоагулянти</a:t>
            </a:r>
            <a:r>
              <a:rPr lang="uk-UA" altLang="uk-UA" sz="4000" b="1" smtClean="0"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648200"/>
          </a:xfrm>
        </p:spPr>
        <p:txBody>
          <a:bodyPr/>
          <a:lstStyle/>
          <a:p>
            <a:pPr eaLnBrk="1" hangingPunct="1"/>
            <a:endParaRPr lang="uk-UA" altLang="uk-UA" sz="24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uk-UA" altLang="uk-UA" sz="2400" b="1" smtClean="0">
                <a:latin typeface="Arial" panose="020B0604020202020204" pitchFamily="34" charset="0"/>
              </a:rPr>
              <a:t>Натепер немає достатніх підстав для того, щоб не рекомендувати одночасний прийом аспірину та ІАПФ при ХСН.</a:t>
            </a:r>
          </a:p>
          <a:p>
            <a:pPr eaLnBrk="1" hangingPunct="1"/>
            <a:r>
              <a:rPr lang="uk-UA" altLang="uk-UA" sz="2400" b="1" smtClean="0">
                <a:latin typeface="Arial" panose="020B0604020202020204" pitchFamily="34" charset="0"/>
              </a:rPr>
              <a:t> В той же час, аспірин не слід застосовувати у пацієнтів,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схильних до повторних госпіталізацій</a:t>
            </a:r>
            <a:r>
              <a:rPr lang="uk-UA" altLang="uk-UA" sz="2400" b="1" smtClean="0">
                <a:latin typeface="Arial" panose="020B0604020202020204" pitchFamily="34" charset="0"/>
              </a:rPr>
              <a:t> з приводу застійної декомпенсації кровообігу, оскільки його тривалий прийом збільшує ризик такої декомпенсації.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5715000"/>
          </a:xfrm>
        </p:spPr>
        <p:txBody>
          <a:bodyPr/>
          <a:lstStyle/>
          <a:p>
            <a:pPr algn="l" eaLnBrk="1" hangingPunct="1"/>
            <a:r>
              <a:rPr lang="uk-UA" altLang="uk-UA" sz="2300" b="1" smtClean="0">
                <a:latin typeface="Arial" panose="020B0604020202020204" pitchFamily="34" charset="0"/>
              </a:rPr>
              <a:t>   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uk-UA" altLang="uk-UA" sz="2400" b="1" smtClean="0">
                <a:latin typeface="Arial" panose="020B0604020202020204" pitchFamily="34" charset="0"/>
              </a:rPr>
              <a:t>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Антиаритмічні засоби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      </a:t>
            </a:r>
            <a:r>
              <a:rPr lang="uk-UA" altLang="uk-UA" sz="2000" b="1" smtClean="0">
                <a:latin typeface="Arial" panose="020B0604020202020204" pitchFamily="34" charset="0"/>
              </a:rPr>
              <a:t>Антиаритмічні засоби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І класу</a:t>
            </a:r>
            <a:r>
              <a:rPr lang="uk-UA" altLang="uk-UA" sz="2000" b="1" smtClean="0">
                <a:latin typeface="Arial" panose="020B0604020202020204" pitchFamily="34" charset="0"/>
              </a:rPr>
              <a:t> (блокатори натрієвих каналів)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протипоказані </a:t>
            </a:r>
            <a:r>
              <a:rPr lang="uk-UA" altLang="uk-UA" sz="2000" b="1" smtClean="0">
                <a:latin typeface="Arial" panose="020B0604020202020204" pitchFamily="34" charset="0"/>
              </a:rPr>
              <a:t>у хворих з ХСН.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/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     Антиаритмічні засоби ІІ класу, тобто ББ, є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обов’язковим</a:t>
            </a:r>
            <a:r>
              <a:rPr lang="uk-UA" altLang="uk-UA" sz="2000" b="1" smtClean="0">
                <a:latin typeface="Arial" panose="020B0604020202020204" pitchFamily="34" charset="0"/>
              </a:rPr>
              <a:t> засобом лікування ХСН з систолічною дисфункцією ЛШ. Вони здатні ефективно пригнічувати шлуночкові екстрасистоли високих градацій  та істотно знижувати ризик раптової смерті у хворих з ХСН.</a:t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/>
            </a:r>
            <a:br>
              <a:rPr lang="uk-UA" altLang="uk-UA" sz="2000" b="1" smtClean="0">
                <a:latin typeface="Arial" panose="020B0604020202020204" pitchFamily="34" charset="0"/>
              </a:rPr>
            </a:br>
            <a:r>
              <a:rPr lang="uk-UA" altLang="uk-UA" sz="2000" b="1" smtClean="0">
                <a:latin typeface="Arial" panose="020B0604020202020204" pitchFamily="34" charset="0"/>
              </a:rPr>
              <a:t>     Антиаритмічний засіб ІІІ класу </a:t>
            </a:r>
            <a:r>
              <a:rPr lang="uk-UA" altLang="uk-UA" sz="2000" b="1" smtClean="0">
                <a:solidFill>
                  <a:srgbClr val="99CCFF"/>
                </a:solidFill>
                <a:latin typeface="Arial" panose="020B0604020202020204" pitchFamily="34" charset="0"/>
              </a:rPr>
              <a:t>аміодарон не погіршує прогноз</a:t>
            </a:r>
            <a:r>
              <a:rPr lang="uk-UA" altLang="uk-UA" sz="2000" b="1" smtClean="0">
                <a:latin typeface="Arial" panose="020B0604020202020204" pitchFamily="34" charset="0"/>
              </a:rPr>
              <a:t> виживання хворих з ХСН та може застосовуватися в них за такими показаннями: а) відновлення синусового ритму у пацієнтів з фібриляцією передсердь б) збереження відновленого ритму у хворих з пароксизмальними тахіаритміями; в) підвищення успішності планової електричної кардіоверсії; г) лікування симптомних шлуночкових аритмій.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153400" cy="5410200"/>
          </a:xfrm>
        </p:spPr>
        <p:txBody>
          <a:bodyPr/>
          <a:lstStyle/>
          <a:p>
            <a:pPr algn="l"/>
            <a:r>
              <a:rPr lang="uk-UA" altLang="uk-UA" sz="2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Блокатори кальцієвих каналів  дигідропіридинового ряду</a:t>
            </a:r>
            <a:r>
              <a:rPr lang="ru-RU" altLang="uk-UA" sz="2400" smtClean="0">
                <a:latin typeface="Arial" panose="020B0604020202020204" pitchFamily="34" charset="0"/>
              </a:rPr>
              <a:t/>
            </a:r>
            <a:br>
              <a:rPr lang="ru-RU" altLang="uk-UA" sz="2400" smtClean="0">
                <a:latin typeface="Arial" panose="020B0604020202020204" pitchFamily="34" charset="0"/>
              </a:rPr>
            </a:br>
            <a:r>
              <a:rPr lang="ru-RU" altLang="uk-UA" sz="2400" smtClean="0">
                <a:latin typeface="Arial" panose="020B0604020202020204" pitchFamily="34" charset="0"/>
              </a:rPr>
              <a:t>    </a:t>
            </a:r>
            <a:r>
              <a:rPr lang="ru-RU" altLang="uk-UA" sz="2000" b="1" smtClean="0">
                <a:latin typeface="Arial" panose="020B0604020202020204" pitchFamily="34" charset="0"/>
              </a:rPr>
              <a:t>Призначення</a:t>
            </a:r>
            <a:r>
              <a:rPr lang="ru-RU" altLang="uk-UA" sz="2000" smtClean="0">
                <a:latin typeface="Arial" panose="020B0604020202020204" pitchFamily="34" charset="0"/>
              </a:rPr>
              <a:t> </a:t>
            </a:r>
            <a:r>
              <a:rPr lang="ru-RU" altLang="uk-UA" sz="2000" b="1" smtClean="0">
                <a:latin typeface="Arial" panose="020B0604020202020204" pitchFamily="34" charset="0"/>
              </a:rPr>
              <a:t>амлодипіну та фелодипіну додатково до стандартного лікування хворих з хронічною систолічною СН не поліпшує, але й не погіршує прогноз їх виживання. Тому зазначені препарати,  в разі клінічної необхідності мож</a:t>
            </a:r>
            <a:r>
              <a:rPr lang="uk-UA" altLang="uk-UA" sz="2000" b="1" smtClean="0">
                <a:latin typeface="Arial" panose="020B0604020202020204" pitchFamily="34" charset="0"/>
              </a:rPr>
              <a:t>уть</a:t>
            </a:r>
            <a:r>
              <a:rPr lang="ru-RU" altLang="uk-UA" sz="2000" b="1" smtClean="0">
                <a:latin typeface="Arial" panose="020B0604020202020204" pitchFamily="34" charset="0"/>
              </a:rPr>
              <a:t> призначатись додатково до ІАПФ та ББ як антигіпертензивн</a:t>
            </a:r>
            <a:r>
              <a:rPr lang="uk-UA" altLang="uk-UA" sz="2000" b="1" smtClean="0">
                <a:latin typeface="Arial" panose="020B0604020202020204" pitchFamily="34" charset="0"/>
              </a:rPr>
              <a:t>і</a:t>
            </a:r>
            <a:r>
              <a:rPr lang="ru-RU" altLang="uk-UA" sz="2000" b="1" smtClean="0">
                <a:latin typeface="Arial" panose="020B0604020202020204" pitchFamily="34" charset="0"/>
              </a:rPr>
              <a:t> або антиангінальн</a:t>
            </a:r>
            <a:r>
              <a:rPr lang="uk-UA" altLang="uk-UA" sz="2000" b="1" smtClean="0">
                <a:latin typeface="Arial" panose="020B0604020202020204" pitchFamily="34" charset="0"/>
              </a:rPr>
              <a:t>і</a:t>
            </a:r>
            <a:r>
              <a:rPr lang="ru-RU" altLang="uk-UA" sz="2000" b="1" smtClean="0">
                <a:latin typeface="Arial" panose="020B0604020202020204" pitchFamily="34" charset="0"/>
              </a:rPr>
              <a:t> засоб</a:t>
            </a:r>
            <a:r>
              <a:rPr lang="uk-UA" altLang="uk-UA" sz="2000" b="1" smtClean="0">
                <a:latin typeface="Arial" panose="020B0604020202020204" pitchFamily="34" charset="0"/>
              </a:rPr>
              <a:t>и</a:t>
            </a:r>
            <a:r>
              <a:rPr lang="ru-RU" altLang="uk-UA" sz="2000" b="1" smtClean="0">
                <a:latin typeface="Arial" panose="020B0604020202020204" pitchFamily="34" charset="0"/>
              </a:rPr>
              <a:t>.</a:t>
            </a:r>
            <a:r>
              <a:rPr lang="uk-UA" altLang="uk-UA" sz="2400" b="1" i="1" smtClean="0">
                <a:latin typeface="Arial" panose="020B0604020202020204" pitchFamily="34" charset="0"/>
              </a:rPr>
              <a:t/>
            </a:r>
            <a:br>
              <a:rPr lang="uk-UA" altLang="uk-UA" sz="2400" b="1" i="1" smtClean="0">
                <a:latin typeface="Arial" panose="020B0604020202020204" pitchFamily="34" charset="0"/>
              </a:rPr>
            </a:br>
            <a:r>
              <a:rPr lang="uk-UA" altLang="uk-UA" sz="2400" b="1" i="1" smtClean="0">
                <a:latin typeface="Arial" panose="020B0604020202020204" pitchFamily="34" charset="0"/>
              </a:rPr>
              <a:t>                             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Статини</a:t>
            </a:r>
            <a: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Показані пацієнтам з ІХС та гіперхолестеринемією  і повинні призначатися</a:t>
            </a:r>
            <a:b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разі декомпенсованої ХСН, призначення статинів не призводить до збільшення тривалості життя (</a:t>
            </a:r>
            <a:r>
              <a:rPr lang="en-US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</a:t>
            </a:r>
            <a:r>
              <a:rPr lang="uk-UA" altLang="uk-UA" sz="2400" b="1" smtClean="0">
                <a:solidFill>
                  <a:srgbClr val="00B0F0"/>
                </a:solidFill>
              </a:rPr>
              <a:t>)</a:t>
            </a:r>
            <a:endParaRPr lang="uk-UA" altLang="uk-UA" sz="240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uk-UA" altLang="uk-UA" sz="32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Препарати заліза</a:t>
            </a:r>
            <a:endParaRPr lang="uk-UA" altLang="uk-UA" sz="320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5" name="Содержимое 3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114800"/>
          </a:xfrm>
        </p:spPr>
        <p:txBody>
          <a:bodyPr/>
          <a:lstStyle/>
          <a:p>
            <a:r>
              <a:rPr lang="uk-UA" altLang="uk-UA" b="1" smtClean="0"/>
              <a:t>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Внутришньовенні препарати заліза, а саме карбоксимальтозу заліза,  призначають у разі  лабораторних ознак залізодефіциту (феритин сироватки &lt; 100 мкг/л або феритин сироватки 100-299 мкг/л у поєднанні із насиченням трансферину залізом &lt; 20%) з метою зменшення клінічної симптоматики, поліпшення переносності фізичних навантажень та покращення якості життя.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0"/>
          </a:xfrm>
        </p:spPr>
        <p:txBody>
          <a:bodyPr/>
          <a:lstStyle/>
          <a:p>
            <a:pPr algn="l"/>
            <a:r>
              <a:rPr lang="ru-RU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      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uk-UA" sz="2800" b="1" smtClean="0">
                <a:solidFill>
                  <a:srgbClr val="00B0F0"/>
                </a:solidFill>
                <a:latin typeface="Arial" panose="020B0604020202020204" pitchFamily="34" charset="0"/>
              </a:rPr>
              <a:t>Метаболічні препарати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Метаболічні препарати 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являються засобом лікування ХСН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як не існує доказів щодо їх впливу на  прогноз життя у пацієнтів </a:t>
            </a:r>
            <a:b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Метаболічні препарати </a:t>
            </a:r>
            <a:r>
              <a:rPr lang="uk-UA" altLang="uk-UA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включені  в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Уніфікований клінічний протокол первинної, </a:t>
            </a:r>
            <a:r>
              <a:rPr lang="uk-UA" altLang="uk-UA" sz="24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вторинної (спеціалізованої) та третинної (високоспеціалізованої) медичної допомоги</a:t>
            </a:r>
            <a:b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“Серцева недостатність”</a:t>
            </a:r>
            <a:r>
              <a:rPr lang="uk-UA" altLang="uk-UA" sz="2400" b="1" smtClean="0"/>
              <a:t/>
            </a:r>
            <a:br>
              <a:rPr lang="uk-UA" altLang="uk-UA" sz="2400" b="1" smtClean="0"/>
            </a:b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uk-UA" sz="2400" b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Призначення метаболічних препаратів може бути виправданим тільки  в якості додаткової  терапії  у хворих</a:t>
            </a:r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ХСН  ішемічної етіології (стенокардія напруження і спокою</a:t>
            </a:r>
            <a:r>
              <a:rPr lang="en-US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altLang="uk-UA" sz="240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6096000"/>
          </a:xfrm>
        </p:spPr>
        <p:txBody>
          <a:bodyPr/>
          <a:lstStyle/>
          <a:p>
            <a:pPr algn="l" eaLnBrk="1" hangingPunct="1"/>
            <a:r>
              <a:rPr lang="uk-UA" altLang="uk-UA" sz="25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500" b="1" smtClean="0">
                <a:latin typeface="Arial" panose="020B0604020202020204" pitchFamily="34" charset="0"/>
              </a:rPr>
              <a:t>       </a:t>
            </a:r>
            <a:r>
              <a:rPr lang="ru-RU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Критерії якості лікування</a:t>
            </a:r>
            <a:r>
              <a:rPr lang="ru-RU" altLang="uk-UA" sz="4800" b="1" smtClean="0">
                <a:latin typeface="Arial" panose="020B0604020202020204" pitchFamily="34" charset="0"/>
              </a:rPr>
              <a:t/>
            </a:r>
            <a:br>
              <a:rPr lang="ru-RU" altLang="uk-UA" sz="4800" b="1" smtClean="0">
                <a:latin typeface="Arial" panose="020B0604020202020204" pitchFamily="34" charset="0"/>
              </a:rPr>
            </a:br>
            <a:r>
              <a:rPr lang="ru-RU" altLang="uk-UA" sz="2800" b="1" smtClean="0">
                <a:latin typeface="Arial" panose="020B0604020202020204" pitchFamily="34" charset="0"/>
              </a:rPr>
              <a:t>1</a:t>
            </a:r>
            <a:r>
              <a:rPr lang="ru-RU" altLang="uk-UA" sz="2400" b="1" smtClean="0">
                <a:latin typeface="Arial" panose="020B0604020202020204" pitchFamily="34" charset="0"/>
              </a:rPr>
              <a:t>. Усунення або зменшення вираженості суб’єктивних симптомів ХСН – задишки, серцебиття, підвищеної втомлюваності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2. Підвищення фракції викиду ЛШ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3. Усунення клінічних ознак затримки рідини в організмі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4. Поліпшення якості життя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5. Збільшення терміну між госпіталізаціями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/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Характеристика кінцевого очікуваного результату     лікування:</a:t>
            </a:r>
            <a:r>
              <a:rPr lang="ru-RU" altLang="uk-UA" sz="2400" b="1" smtClean="0">
                <a:latin typeface="Arial" panose="020B0604020202020204" pitchFamily="34" charset="0"/>
              </a:rPr>
              <a:t/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 - відсутність прогресування ХСН </a:t>
            </a:r>
            <a:br>
              <a:rPr lang="ru-RU" altLang="uk-UA" sz="2400" b="1" smtClean="0">
                <a:latin typeface="Arial" panose="020B0604020202020204" pitchFamily="34" charset="0"/>
              </a:rPr>
            </a:br>
            <a:r>
              <a:rPr lang="ru-RU" altLang="uk-UA" sz="2400" b="1" smtClean="0">
                <a:latin typeface="Arial" panose="020B0604020202020204" pitchFamily="34" charset="0"/>
              </a:rPr>
              <a:t> - збільшення тривалості життя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3505200"/>
          </a:xfrm>
        </p:spPr>
        <p:txBody>
          <a:bodyPr/>
          <a:lstStyle/>
          <a:p>
            <a:pPr algn="l" eaLnBrk="1" hangingPunct="1"/>
            <a:r>
              <a:rPr lang="uk-UA" altLang="uk-UA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2400" b="1" smtClean="0">
                <a:latin typeface="Arial" panose="020B0604020202020204" pitchFamily="34" charset="0"/>
              </a:rPr>
              <a:t>         </a:t>
            </a: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Хірургічне лікування хронічної серцевої недостатності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/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Реваскуляризація міокарда</a:t>
            </a:r>
            <a:b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Консультація кардіохірурга для вирішення питання про доцільність реваскуляризації міокарда, показана пацієнтам з ХСН, зумовленою ІХС, у тому числі й з значно зниженою (менше 30%) ФВ ЛШ.</a:t>
            </a:r>
            <a:br>
              <a:rPr lang="uk-UA" altLang="uk-UA" sz="2400" b="1" smtClean="0">
                <a:latin typeface="Arial" panose="020B0604020202020204" pitchFamily="34" charset="0"/>
              </a:rPr>
            </a:br>
            <a:r>
              <a:rPr lang="uk-UA" altLang="uk-UA" sz="2400" b="1" smtClean="0">
                <a:latin typeface="Arial" panose="020B0604020202020204" pitchFamily="34" charset="0"/>
              </a:rPr>
              <a:t>    </a:t>
            </a:r>
            <a:r>
              <a:rPr lang="uk-UA" altLang="uk-UA" sz="2400" b="1" smtClean="0">
                <a:solidFill>
                  <a:srgbClr val="99CCFF"/>
                </a:solidFill>
                <a:latin typeface="Arial" panose="020B0604020202020204" pitchFamily="34" charset="0"/>
              </a:rPr>
              <a:t>Трансплантація серця</a:t>
            </a:r>
            <a:r>
              <a:rPr lang="uk-UA" altLang="uk-UA" sz="2400" b="1" smtClean="0">
                <a:latin typeface="Arial" panose="020B0604020202020204" pitchFamily="34" charset="0"/>
              </a:rPr>
              <a:t> показана хворим із незворотним (рефрактерним до усіх інших засобів лікування) ІV ФК систолічної ХСН.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pPr eaLnBrk="1" hangingPunct="1"/>
            <a: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  <a:t>Нові немедикаментозні методи лікування ХСН</a:t>
            </a:r>
            <a:br>
              <a:rPr lang="uk-UA" altLang="uk-UA" sz="2800" b="1" smtClean="0">
                <a:solidFill>
                  <a:srgbClr val="99CCFF"/>
                </a:solidFill>
                <a:latin typeface="Arial" panose="020B0604020202020204" pitchFamily="34" charset="0"/>
              </a:rPr>
            </a:br>
            <a:endParaRPr lang="ru-RU" altLang="uk-UA" sz="2800" b="1" smtClean="0">
              <a:solidFill>
                <a:srgbClr val="99CCFF"/>
              </a:solidFill>
              <a:latin typeface="Arial" panose="020B0604020202020204" pitchFamily="34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Показанням для використання </a:t>
            </a:r>
            <a:r>
              <a:rPr lang="uk-UA" altLang="uk-UA" sz="2400" b="1" u="sng" smtClean="0">
                <a:solidFill>
                  <a:srgbClr val="99CCFF"/>
                </a:solidFill>
                <a:latin typeface="Arial" panose="020B0604020202020204" pitchFamily="34" charset="0"/>
              </a:rPr>
              <a:t>ресинхронізуючої трьохкамерної електрокардіостимуляції</a:t>
            </a:r>
            <a:r>
              <a:rPr lang="uk-UA" altLang="uk-UA" sz="2400" b="1" u="sng" smtClean="0">
                <a:latin typeface="Arial" panose="020B0604020202020204" pitchFamily="34" charset="0"/>
              </a:rPr>
              <a:t> є</a:t>
            </a:r>
            <a:r>
              <a:rPr lang="uk-UA" altLang="uk-UA" sz="2400" b="1" smtClean="0">
                <a:latin typeface="Arial" panose="020B0604020202020204" pitchFamily="34" charset="0"/>
              </a:rPr>
              <a:t> наявність клінічно вираженої ХСН із супутнім вираженим порушенням внутрішньошлуночкової провідності. </a:t>
            </a:r>
          </a:p>
          <a:p>
            <a:pPr eaLnBrk="1" hangingPunct="1">
              <a:lnSpc>
                <a:spcPct val="80000"/>
              </a:lnSpc>
            </a:pPr>
            <a:endParaRPr lang="uk-UA" altLang="uk-UA" sz="24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k-UA" altLang="uk-UA" sz="2400" b="1" smtClean="0">
                <a:latin typeface="Arial" panose="020B0604020202020204" pitchFamily="34" charset="0"/>
              </a:rPr>
              <a:t>  Доцільність використання </a:t>
            </a:r>
            <a:r>
              <a:rPr lang="uk-UA" altLang="uk-UA" sz="2400" b="1" u="sng" smtClean="0">
                <a:solidFill>
                  <a:srgbClr val="99CCFF"/>
                </a:solidFill>
                <a:latin typeface="Arial" panose="020B0604020202020204" pitchFamily="34" charset="0"/>
              </a:rPr>
              <a:t>імплантованих автоматичних дефібриляторів-кардіовертерів</a:t>
            </a:r>
            <a:r>
              <a:rPr lang="uk-UA" altLang="uk-UA" sz="2400" b="1" smtClean="0">
                <a:latin typeface="Arial" panose="020B0604020202020204" pitchFamily="34" charset="0"/>
              </a:rPr>
              <a:t> визначається тим, що приблизно половина пацієнтів із ХСН помирає раптово внаслідок шлуночкових аритмій.</a:t>
            </a:r>
            <a:endParaRPr lang="ru-RU" altLang="uk-UA" sz="24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">
      <a:dk1>
        <a:srgbClr val="808080"/>
      </a:dk1>
      <a:lt1>
        <a:srgbClr val="FFFF66"/>
      </a:lt1>
      <a:dk2>
        <a:srgbClr val="0033CC"/>
      </a:dk2>
      <a:lt2>
        <a:srgbClr val="FFFF66"/>
      </a:lt2>
      <a:accent1>
        <a:srgbClr val="00CC99"/>
      </a:accent1>
      <a:accent2>
        <a:srgbClr val="3333CC"/>
      </a:accent2>
      <a:accent3>
        <a:srgbClr val="AAADE2"/>
      </a:accent3>
      <a:accent4>
        <a:srgbClr val="DADA56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</TotalTime>
  <Words>2342</Words>
  <Application>Microsoft Office PowerPoint</Application>
  <PresentationFormat>Экран (4:3)</PresentationFormat>
  <Paragraphs>202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0" baseType="lpstr">
      <vt:lpstr>Arial</vt:lpstr>
      <vt:lpstr>Symbol</vt:lpstr>
      <vt:lpstr>Times New Roman</vt:lpstr>
      <vt:lpstr>Оформление по умолчанию</vt:lpstr>
      <vt:lpstr> Одеський національний медичний університет Кафедра внутрішньої медицини №1  </vt:lpstr>
      <vt:lpstr> Хронічна серцева недостатність (ХСН) – це клініко-гемодинамічний синдром, при якому серце не забезпечує органи і тканини необхідною кількістю крові у відповідності з їх метаболічними потребами.      ХСН ускладнює перебіг багатьох серцево-судинних захворювань. Найбільш частими захворюваннями, які обумовлюють розвиток ХСН, являються: ішемічна хвороба серця і артеріальна гіпертензія, вади клапанів серця, міокардити, міокардіодистрофії, кардіоміопатії.   ІХС і ГХ являються причиною ХСН в 2/3 випадків. </vt:lpstr>
      <vt:lpstr>Епідеміологія</vt:lpstr>
      <vt:lpstr>Сучасні погляди на патогенез хронічної серцевої недостатності </vt:lpstr>
      <vt:lpstr>     </vt:lpstr>
      <vt:lpstr> </vt:lpstr>
      <vt:lpstr>         Класифікація хронічної серцевої                          недостатності  Основні терміни:      - Клінічна стадія серцевої недостатності       - Варіант серцевої недостатності       - Функціональний клас пацієнта Клінічні стадії:  СН І, СН ІІА,  СН ІІБ, СН ІІІ  відповідають І. ІІА, ІІБ та ІІІ стадіям хронічної недостатності кровообігу згідно за класифікацією М.Д.Стражеска і В.Х.Василенка.     Варіанти ХСН: зі зниженою ФВ лівого шлуночка: ФВ ЛШ 40% і менше: зі збереженою ФВ ЛШ: ФВ ЛШ більше 40%.   </vt:lpstr>
      <vt:lpstr>Європейська асоціація кардіологів</vt:lpstr>
      <vt:lpstr>Функціональні класи кардіологічних пацієнтів за критеріями Нью-Йоркської асоціації серця</vt:lpstr>
      <vt:lpstr>Приклади формулювання клінічного діагнозу: </vt:lpstr>
      <vt:lpstr>Клінічні прояви та діагностика  серцевої недостатності  в амбулаторно-поліклінічних умовах </vt:lpstr>
      <vt:lpstr>Уніфікований клінічний протокол первинної,  вторинної (спеціалізованої) та третинної (високоспеціалізованої) медичної допомоги Серцева недостатність   Наказ МОЗ України №  від ..2016  </vt:lpstr>
      <vt:lpstr>3.1.1. Первинна профілактика </vt:lpstr>
      <vt:lpstr>Необхідні дії </vt:lpstr>
      <vt:lpstr>3.1.2. Діагностика Положення протоколу</vt:lpstr>
      <vt:lpstr>Необхідні дії лікаря   </vt:lpstr>
      <vt:lpstr>Необхідні дії лікаря (продовження)</vt:lpstr>
      <vt:lpstr>Необхідні дії лікаря (продовження)</vt:lpstr>
      <vt:lpstr>Серед інструментальних методів дослідження найбільшу інформативність має ехокардіографія і доплер-кардіографія.</vt:lpstr>
      <vt:lpstr>Лікування</vt:lpstr>
      <vt:lpstr>Навчання пацієнта</vt:lpstr>
      <vt:lpstr>Навчання пацієнта (продовження)</vt:lpstr>
      <vt:lpstr>Немедикаментозне лікування</vt:lpstr>
      <vt:lpstr>Презентация PowerPoint</vt:lpstr>
      <vt:lpstr>Презентация PowerPoint</vt:lpstr>
      <vt:lpstr>     Медикаментозне лікування хронічної серцевої недостатності </vt:lpstr>
      <vt:lpstr>       Інгібітори ангіотентензинперетворюючого ферменту    ІАПФ є основою сучасної терапії ХСН.  Їх призначення обов’язкове (за винятком випадків непереносимості) для всіх хворих із зниженою ФВ ЛШ (ФВ – 40 %, або менше), незалежно від ФК (І- ІV).       Слід памятати, що ІАПФ не є засобами невідкладної корекції гемодинаміки.       Лікування  починають за умови відміни активної діуретичної терапії протягом попередніх 24 год. та відсутності гіперкаліємії (К плазми менше 5,5 ммоль/л) з початкової (пробної) дози препарату. У разі адекватної переносимості її поступово збільшують(титрують) протягом 2-4 тиж. до клінічно оптимальної. </vt:lpstr>
      <vt:lpstr>       ІАПФ   з доведеним впливом на прогноз                               Початкова доза      Цільова доза     Еналаприл     2,5 мг х 1-2 рази      10-20 мг х 2рази     Каптоприл      6,25 мг х 3 рази       50 мг х 3 рази     Лізиноприл     2,5 мг х1 раз            20-40 мг х 1 раз     Раміприл         1,25-2,5 мг х 1 раз    5 мг х 2 рази    Трандоприл     0,5 мг х 1 раз             4 мг х 1 раз  </vt:lpstr>
      <vt:lpstr> </vt:lpstr>
      <vt:lpstr>         Діуретики          ● Показані усім хворим із ХСН, у яких є ознаки або схильність до затримки рідини в організмі.       ● Діуретики суттєво зменшують симптоматику ХСН, поліпшуючи тим самим якість життя хворих.      ● Діуретики не уповільнюють прогресування ХСН, і тому обов’язково мають призначатись у комбінації з ІАПФ.      ●Рекомендавані петльові діуретики (фуросемід,    торасемід) в індивідуально    ефективних дозах    </vt:lpstr>
      <vt:lpstr>Презентация PowerPoint</vt:lpstr>
      <vt:lpstr>              Заслуговує на увагу новий петльовий діуретик торасемід  (трифас, торсід - таблетки по 5 та 10 мг і ампул по 20 мг)  В порівнянні з фурасемідом, торасемід має наступні переваги: - стабільна біодоступність 80-90%, не знижується при ХСН - поступовий, прогнозований діуретичний ефект на протязі 10-12 годин - відсутність “феномену рикошета” ( прийом фуросеміду обомовлює щвидке підвищення екскреції іонів натрію, яке змінюється  затримкою) - менше виражений калійуретичний ефект (торасемід не впливає на функцію проксимальних канальців і частково блокує рецептори альдостерону) - виведення переважно через печінку</vt:lpstr>
      <vt:lpstr>       Діуретики можуть призвести до втрати важливих катіонів калію та магнію, що сприяє виникненню аритмій, особливо при комбінації з серцевими глікозидами.       Профілактикою гіпокаліємії є призначення діуретиків  разом з іАПФ та/або  калійзберігаючими діуретиками Слід враховувати, що спіронолактон у дозах, нижчих за  50 мг, не має калійзберігаючого ефекту    Пероральний прийом препаратів калію, як правило, неефективний </vt:lpstr>
      <vt:lpstr>        Моніторинг при лікуванні діуретиками включає:     ● контроль маси тіла,    ● кількості випитої та виділеної рідини,     ● артеріального тиску,     ● рівня натрію, калію та магнію в крові,    ● креатиніну плазми     ● гематокриту .</vt:lpstr>
      <vt:lpstr>        Бета-адреноблокатори       Усім гемодинамічно стабільним пацієнтам із ХСН ІІ- ІV ФК та систолічною дисфункцією ЛШ, що отримують ІАПФ та діурек(и), має призначатися бета-блокатор (за винятком випадків непереносимості, або коли є протипоказання до застосування).        Бета-блокатори не повинні призначатись хворим із ХСН з явними ознаками затримки рідини в організмі, що потребує активної діуретичної терапії.         Усунення клінічних ознак легеневого застою та набрякового синдрому має тривати так довго, як це потрібно для того, аби були дотримані зазначені умови для початку лікування бета-блокаторами. </vt:lpstr>
      <vt:lpstr>Протипоказання для призначення  бета-блокаторів при ХСН:</vt:lpstr>
      <vt:lpstr> Очікуваним (доведеним в міжнародних багатоцентрових дослідженнях) сприятливими клінічними ефектами постійної підтримуючої терапії ББ, поєднаної із застосуванням ІАПФ та діуретика, при ХСН є:   а) збільшення тривалості життя хворих;  б) поліпшення систолічної функції (збільшення ФВ) ЛШ та клінічного стану пацієнтів;  в) зменшення кількості госпіталізацій з приводу декомпенсації СН</vt:lpstr>
      <vt:lpstr>       До Рекомендацій Української та Європейської Асоціації Кардіологів по лікуванню СН увійшло   чотири ББ – бісопролол, метопролол сукцинат, карведілол та небіволол.       У пацієнтів з ХСН ІV ФК, ФВ ЛШ менше 25%, цукровим діабетом перевагу слід надавати карведілолу.      Лікування бета-блокаторами має починатися з мінімальних доз, з подальшим збільшенням кожні 2-4 тижні до досягнення максимальної клінічно переносимої дози, з урахуванням цільової .                                  Початкова доза      Цільова доза     Бісопролол  1,25 мг х 1 раз           10 мг х 1 раз   Карведілол  3,125 мг х 2 рази        25 мг х 2 рази </vt:lpstr>
      <vt:lpstr>      З метою подолання артеріальної гіпотензії як фактора, що перешкоджає плановому збільшенню дози бета-блокатора, рекомендують:            а) зменшення доз діуретика та/або  ІАПФ (надалі поступове відновлення дози ІАПФ є вкрай бажаним, у той час як необхідність відновлення дози діуретика має визначатися клінічно);         б) призначення разових доз бета-блокатора, ІАПФ, діуретика у різні години протягом дня.          При уповільненні ритму серця менше 55 за 1 хв доза бета-блокатора має бути зменшена вдвічі, а якщо це спостерігається після прийому початкової дози, лікар повинен розглянути можливість відміни інших препаратів з негативною хронотропною дією, або відмінити бета-блокатор. </vt:lpstr>
      <vt:lpstr>Презентация PowerPoint</vt:lpstr>
      <vt:lpstr>   Антагоністи рецепторів ангіотензину ІІ      ● призначають тим хворим з ХСН, які мають показання до застосування ІАПФ (у випадках клінічної непереносимості)    у хворих з ХСН    ● є докази щодо призначення   валсартану та кандесартану  ● моніторинг стану пацієнтів на фоні лікування  – АТ, рівень калію та креатиніну плазми після призначення препарату і кожної зміни дози ● однозначної думки щодо доцільності призначення комбінації БРА+іАПФ при СН  не має.  УАК допускає призначення такої комбінації окремим пацієнтам за умови забезпечення регулярного моніторингу рівня калію та  креатиніну </vt:lpstr>
      <vt:lpstr>                        Серцеві глікозиди      Оскільки дигоксин є єдиним із серцевих глікозидів, клінічна ефективність якого доведена у плацебо-контрольованих багатоцентрових дослідженнях, саме він рекомендується для застосування у хворих із ХСН.    Тривалий прийом дигоксину такими хворими не має істотного впливу на показники їх виживання, але зменшує вираженість у них клінічних симптомів і знижує потребу в госпіталізаціях з приводу декомпенсації кровообігу ●  Дигоксин показаний усім хворим з ХСН з тахісистолічною формою фібриляції передсердь для нормалізації та постійного контролю частоти скорочень шлуночків.  </vt:lpstr>
      <vt:lpstr> У хворих із синусовим ритмом дигоксин може призначатися:      а) у період подолання декомпенсації кровообігу, одночасно з діуретиками та ІАПФ;  б) у випадках коли, попри комбіноване лікування ІАПФ, діуретиком та бета-блокатором, симптоми СН зберігаються.     Планове призначення дигоксину при ХСН, як правило, починається з підтримуючої дози (0.125-0,250 мг на добу)</vt:lpstr>
      <vt:lpstr>Антагоністи альдостерону  </vt:lpstr>
      <vt:lpstr>Івабрадин (кораксан)</vt:lpstr>
      <vt:lpstr>Новий препаратат в лікуванні СН</vt:lpstr>
      <vt:lpstr>         Фармакологічні препарати, що застосовуються в окремих категорій хворих  з ХСН та систолічною дисфункцією ЛШ              Нітрати          Інфузійна або пероральна терапія нітратами може призначатись у хворих з некомпенсованою ХСН, особливо ішемічної етіології, рівнем АТ понад 100 мм рт.ст. та клінічними ознаками легеневого застою, оскільки пришвидшує подолання останніх, порівняно з лише діуретичною терапією, та полегшує суб’єктивний стан таких пацієнтів. Після усунення ознак легеневого застою нітрати мають відмінятися, окрім пацієнтів із стенокардією, які потребують їх регулярного прийому.</vt:lpstr>
      <vt:lpstr>       Антикоагулянти та антитромботичні засоби       Постійний профілактичний прийом непрямих антикоагулянтів показаний хворим з ХСН:  а) з постійною або пароксизмальною формою фібриляцій передсердь;  б) перенесеним тромбоемболічним епізодом будь-якої локалізації;  в) з мобільним тромбом у порожнині ЛШ;  г) з  гемодинамічно значущим мітральним стенозом. </vt:lpstr>
      <vt:lpstr> Пацієнтам з ХСН, які перенесли інфаркт міокарда рекомендовано постійно приймати аспірин або непрямі антикоагулянти. </vt:lpstr>
      <vt:lpstr>       ●     Антиаритмічні засоби       Антиаритмічні засоби І класу (блокатори натрієвих каналів) протипоказані у хворих з ХСН.       Антиаритмічні засоби ІІ класу, тобто ББ, є обов’язковим засобом лікування ХСН з систолічною дисфункцією ЛШ. Вони здатні ефективно пригнічувати шлуночкові екстрасистоли високих градацій  та істотно знижувати ризик раптової смерті у хворих з ХСН.       Антиаритмічний засіб ІІІ класу аміодарон не погіршує прогноз виживання хворих з ХСН та може застосовуватися в них за такими показаннями: а) відновлення синусового ритму у пацієнтів з фібриляцією передсердь б) збереження відновленого ритму у хворих з пароксизмальними тахіаритміями; в) підвищення успішності планової електричної кардіоверсії; г) лікування симптомних шлуночкових аритмій.</vt:lpstr>
      <vt:lpstr> Блокатори кальцієвих каналів  дигідропіридинового ряду     Призначення амлодипіну та фелодипіну додатково до стандартного лікування хворих з хронічною систолічною СН не поліпшує, але й не погіршує прогноз їх виживання. Тому зазначені препарати,  в разі клінічної необхідності можуть призначатись додатково до ІАПФ та ББ як антигіпертензивні або антиангінальні засоби.                                     Статини Показані пацієнтам з ІХС та гіперхолестеринемією  і повинні призначатися  У разі декомпенсованої ХСН, призначення статинів не призводить до збільшення тривалості життя (CORONA)</vt:lpstr>
      <vt:lpstr>Препарати заліза</vt:lpstr>
      <vt:lpstr>           Метаболічні препарати Метаболічні препарати не являються засобом лікування ХСН, так як не існує доказів щодо їх впливу на  прогноз життя у пацієнтів  Метаболічні препарати не включені  в Уніфікований клінічний протокол первинної,  вторинної (спеціалізованої) та третинної (високоспеціалізованої) медичної допомоги “Серцева недостатність”  Призначення метаболічних препаратів може бути виправданим тільки  в якості додаткової  терапії  у хворих з ХСН  ішемічної етіології (стенокардія напруження і спокою )</vt:lpstr>
      <vt:lpstr>        Критерії якості лікування 1. Усунення або зменшення вираженості суб’єктивних симптомів ХСН – задишки, серцебиття, підвищеної втомлюваності 2. Підвищення фракції викиду ЛШ 3. Усунення клінічних ознак затримки рідини в організмі 4. Поліпшення якості життя 5. Збільшення терміну між госпіталізаціями  Характеристика кінцевого очікуваного результату     лікування:  - відсутність прогресування ХСН   - збільшення тривалості життя</vt:lpstr>
      <vt:lpstr>          Хірургічне лікування хронічної серцевої недостатності      Реваскуляризація міокарда     Консультація кардіохірурга для вирішення питання про доцільність реваскуляризації міокарда, показана пацієнтам з ХСН, зумовленою ІХС, у тому числі й з значно зниженою (менше 30%) ФВ ЛШ.     Трансплантація серця показана хворим із незворотним (рефрактерним до усіх інших засобів лікування) ІV ФК систолічної ХСН.</vt:lpstr>
      <vt:lpstr>Нові немедикаментозні методи лікування ХСН </vt:lpstr>
    </vt:vector>
  </TitlesOfParts>
  <Company>ВЗП-СМ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ІШЕМІЧНА ХВОРОБА СЕРЦЯ</dc:title>
  <dc:creator>Скрябин</dc:creator>
  <cp:lastModifiedBy>Олена</cp:lastModifiedBy>
  <cp:revision>196</cp:revision>
  <dcterms:created xsi:type="dcterms:W3CDTF">2006-09-01T08:14:23Z</dcterms:created>
  <dcterms:modified xsi:type="dcterms:W3CDTF">2023-09-25T11:28:21Z</dcterms:modified>
</cp:coreProperties>
</file>