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0" r:id="rId1"/>
  </p:sldMasterIdLst>
  <p:notesMasterIdLst>
    <p:notesMasterId r:id="rId15"/>
  </p:notesMasterIdLst>
  <p:handoutMasterIdLst>
    <p:handoutMasterId r:id="rId16"/>
  </p:handoutMasterIdLst>
  <p:sldIdLst>
    <p:sldId id="452" r:id="rId2"/>
    <p:sldId id="375" r:id="rId3"/>
    <p:sldId id="446" r:id="rId4"/>
    <p:sldId id="444" r:id="rId5"/>
    <p:sldId id="396" r:id="rId6"/>
    <p:sldId id="377" r:id="rId7"/>
    <p:sldId id="378" r:id="rId8"/>
    <p:sldId id="379" r:id="rId9"/>
    <p:sldId id="448" r:id="rId10"/>
    <p:sldId id="447" r:id="rId11"/>
    <p:sldId id="449" r:id="rId12"/>
    <p:sldId id="380" r:id="rId13"/>
    <p:sldId id="443" r:id="rId14"/>
  </p:sldIdLst>
  <p:sldSz cx="9144000" cy="6858000" type="screen4x3"/>
  <p:notesSz cx="9832975" cy="66627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98">
          <p15:clr>
            <a:srgbClr val="A4A3A4"/>
          </p15:clr>
        </p15:guide>
        <p15:guide id="2" pos="309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CC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7213" autoAdjust="0"/>
  </p:normalViewPr>
  <p:slideViewPr>
    <p:cSldViewPr>
      <p:cViewPr varScale="1">
        <p:scale>
          <a:sx n="61" d="100"/>
          <a:sy n="61" d="100"/>
        </p:scale>
        <p:origin x="13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notesViewPr>
    <p:cSldViewPr>
      <p:cViewPr varScale="1">
        <p:scale>
          <a:sx n="77" d="100"/>
          <a:sy n="77" d="100"/>
        </p:scale>
        <p:origin x="-750" y="-96"/>
      </p:cViewPr>
      <p:guideLst>
        <p:guide orient="horz" pos="2098"/>
        <p:guide pos="309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608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68950" y="0"/>
            <a:ext cx="4262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27775"/>
            <a:ext cx="42608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68950" y="6327775"/>
            <a:ext cx="4262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5FF50A0-4E32-4350-87C0-8A59D92B2343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62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68950" y="0"/>
            <a:ext cx="4262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2788" y="500063"/>
            <a:ext cx="3328987" cy="2497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4250" y="3163888"/>
            <a:ext cx="7864475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27775"/>
            <a:ext cx="4262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68950" y="6327775"/>
            <a:ext cx="4262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9EE9C18-E2DC-4178-A987-D20E2B367E0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4"/>
          <p:cNvSpPr>
            <a:spLocks noChangeArrowheads="1"/>
          </p:cNvSpPr>
          <p:nvPr userDrawn="1"/>
        </p:nvSpPr>
        <p:spPr bwMode="auto">
          <a:xfrm>
            <a:off x="8459788" y="115888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fld id="{EA5643A9-E785-4E5D-82C9-41BFE40D6CCA}" type="slidenum">
              <a:rPr lang="ru-RU" altLang="uk-UA" sz="1400" smtClean="0">
                <a:latin typeface="Arial" panose="020B0604020202020204" pitchFamily="34" charset="0"/>
              </a:rPr>
              <a:pPr eaLnBrk="1" hangingPunct="1">
                <a:defRPr/>
              </a:pPr>
              <a:t>‹#›</a:t>
            </a:fld>
            <a:endParaRPr lang="ru-RU" altLang="uk-UA" sz="1400" smtClean="0">
              <a:latin typeface="Arial" panose="020B0604020202020204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D99397-1645-4F07-81B5-670B136DC35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3860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48AFA-9E30-4596-8775-C113E93F151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497761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ED7A39-9CE0-4A85-8834-28A23A2EA2D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317963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BEBCB-3ED8-4284-84CB-2520D973DC9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90513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EA19E-F41D-4EB2-B0BB-07783DE3758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32618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3A138-FCFC-4648-BEED-B296972113A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5038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06C88-C0F2-42CA-930C-0EFE2C0ABA7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827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80C04-8192-4626-9D90-6CAB6740786C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49143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3C5A0-6EAA-49B5-BEDA-45C76803667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2334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1E456-A7E5-493B-B28B-F28EFDEA6F9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40648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B676C-5A12-4F94-AFCC-9BECA06A4FA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381015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en-US" altLang="uk-UA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58FDDF6E-EE4B-4E84-B256-46B4E92D801A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7" name="Rectangle 44"/>
          <p:cNvSpPr>
            <a:spLocks noChangeArrowheads="1"/>
          </p:cNvSpPr>
          <p:nvPr userDrawn="1"/>
        </p:nvSpPr>
        <p:spPr bwMode="auto">
          <a:xfrm>
            <a:off x="8459788" y="115888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fld id="{953916AA-310A-4FE7-A379-7E2C4612211B}" type="slidenum">
              <a:rPr lang="ru-RU" altLang="uk-UA" sz="1400" smtClean="0">
                <a:latin typeface="Arial" panose="020B0604020202020204" pitchFamily="34" charset="0"/>
              </a:rPr>
              <a:pPr eaLnBrk="1" hangingPunct="1">
                <a:defRPr/>
              </a:pPr>
              <a:t>‹#›</a:t>
            </a:fld>
            <a:endParaRPr lang="ru-RU" altLang="uk-UA" sz="1400" smtClean="0">
              <a:latin typeface="Arial" panose="020B0604020202020204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02" r:id="rId1"/>
    <p:sldLayoutId id="2147484093" r:id="rId2"/>
    <p:sldLayoutId id="214748410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60848"/>
            <a:ext cx="8429684" cy="251837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defRPr/>
            </a:pP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Практичне </a:t>
            </a: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заняття</a:t>
            </a: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3600" cap="none" dirty="0" smtClean="0">
                <a:ln/>
                <a:solidFill>
                  <a:schemeClr val="tx1"/>
                </a:solidFill>
                <a:effectLst/>
              </a:rPr>
            </a:b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“ </a:t>
            </a:r>
            <a:r>
              <a:rPr lang="uk-UA" sz="3600" cap="none" dirty="0" smtClean="0">
                <a:ln/>
                <a:solidFill>
                  <a:schemeClr val="tx1"/>
                </a:solidFill>
                <a:effectLst/>
              </a:rPr>
              <a:t>Ожиріння”</a:t>
            </a:r>
            <a:r>
              <a:rPr lang="uk-UA" sz="40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4000" cap="none" dirty="0" smtClean="0">
                <a:ln/>
                <a:solidFill>
                  <a:schemeClr val="tx1"/>
                </a:solidFill>
                <a:effectLst/>
              </a:rPr>
            </a:br>
            <a:endParaRPr lang="ru-RU" sz="4000" cap="none" dirty="0">
              <a:ln/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349" y="0"/>
            <a:ext cx="838460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3200" dirty="0" err="1">
                <a:latin typeface="+mn-lt"/>
              </a:rPr>
              <a:t>Одеський</a:t>
            </a:r>
            <a:r>
              <a:rPr lang="ru-RU" sz="3200" dirty="0">
                <a:latin typeface="+mn-lt"/>
              </a:rPr>
              <a:t> </a:t>
            </a:r>
            <a:r>
              <a:rPr lang="uk-UA" sz="3200" dirty="0">
                <a:latin typeface="+mn-lt"/>
              </a:rPr>
              <a:t>національний медичний університет</a:t>
            </a:r>
          </a:p>
          <a:p>
            <a:pPr algn="ctr" eaLnBrk="1" hangingPunct="1">
              <a:defRPr/>
            </a:pPr>
            <a:r>
              <a:rPr lang="uk-UA" sz="3200" dirty="0">
                <a:latin typeface="+mn-lt"/>
              </a:rPr>
              <a:t>Кафедра внутрішньої медицини №</a:t>
            </a:r>
            <a:r>
              <a:rPr lang="uk-UA" sz="3200" dirty="0" smtClean="0">
                <a:latin typeface="+mn-lt"/>
              </a:rPr>
              <a:t>1</a:t>
            </a:r>
            <a:endParaRPr lang="uk-UA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214313" y="1071563"/>
            <a:ext cx="84582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 u="sng">
                <a:latin typeface="Arial" panose="020B0604020202020204" pitchFamily="34" charset="0"/>
              </a:rPr>
              <a:t>ОЖИР</a:t>
            </a:r>
            <a:r>
              <a:rPr lang="en-US" altLang="zh-CN" sz="2000" b="1" u="sng">
                <a:latin typeface="Arial" panose="020B0604020202020204" pitchFamily="34" charset="0"/>
              </a:rPr>
              <a:t>I</a:t>
            </a:r>
            <a:r>
              <a:rPr lang="uk-UA" altLang="zh-CN" sz="2000" b="1" u="sng">
                <a:latin typeface="Arial" panose="020B0604020202020204" pitchFamily="34" charset="0"/>
              </a:rPr>
              <a:t>ННЯ</a:t>
            </a:r>
            <a:r>
              <a:rPr lang="uk-UA" altLang="zh-CN" sz="2000" b="1">
                <a:latin typeface="Arial" panose="020B0604020202020204" pitchFamily="34" charset="0"/>
              </a:rPr>
              <a:t> – надлишкове в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дкладання жирової тканини в п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дшк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рній кл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тковині та інших тканинах організму, зумовлене порушенням обм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ну речовин.</a:t>
            </a:r>
            <a:endParaRPr lang="ru-RU" altLang="zh-CN" sz="20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>
                <a:latin typeface="Arial" panose="020B0604020202020204" pitchFamily="34" charset="0"/>
              </a:rPr>
              <a:t>Проблема ожиріння в тому, що воно приймає розміри світової катастрофи і дуже часто являється добровільним</a:t>
            </a:r>
            <a:endParaRPr lang="ru-RU" altLang="zh-CN" sz="2000" b="1">
              <a:latin typeface="Arial" panose="020B0604020202020204" pitchFamily="34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2987675" y="188913"/>
            <a:ext cx="2879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Ожир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ння</a:t>
            </a:r>
            <a:endParaRPr lang="ru-RU" altLang="uk-UA" sz="3200" b="1">
              <a:latin typeface="Arial" panose="020B0604020202020204" pitchFamily="34" charset="0"/>
            </a:endParaRPr>
          </a:p>
        </p:txBody>
      </p:sp>
      <p:pic>
        <p:nvPicPr>
          <p:cNvPr id="7172" name="Picture 5" descr="Ожиріння й надмірна вага – серйозна проблема сучасності! | Відділ охорони  здоров'я Мелітопольської міської ра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786063"/>
            <a:ext cx="5857875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Етіологія</a:t>
            </a:r>
            <a:endParaRPr lang="ru-RU" dirty="0"/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357188" y="1571625"/>
            <a:ext cx="835818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>
                <a:latin typeface="Arial" panose="020B0604020202020204" pitchFamily="34" charset="0"/>
              </a:rPr>
              <a:t>Етіологія:</a:t>
            </a:r>
            <a:endParaRPr lang="ru-RU" altLang="zh-CN" sz="20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 b="1">
                <a:latin typeface="Arial" panose="020B0604020202020204" pitchFamily="34" charset="0"/>
              </a:rPr>
              <a:t>- </a:t>
            </a:r>
            <a:r>
              <a:rPr lang="uk-UA" altLang="zh-CN" sz="2000" b="1">
                <a:latin typeface="Arial" panose="020B0604020202020204" pitchFamily="34" charset="0"/>
              </a:rPr>
              <a:t>с</a:t>
            </a:r>
            <a:r>
              <a:rPr lang="ru-RU" altLang="zh-CN" sz="2000" b="1">
                <a:latin typeface="Arial" panose="020B0604020202020204" pitchFamily="34" charset="0"/>
              </a:rPr>
              <a:t>падков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сть;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 b="1">
                <a:latin typeface="Arial" panose="020B0604020202020204" pitchFamily="34" charset="0"/>
              </a:rPr>
              <a:t>- пере</a:t>
            </a:r>
            <a:r>
              <a:rPr lang="uk-UA" altLang="zh-CN" sz="2000" b="1">
                <a:latin typeface="Arial" panose="020B0604020202020204" pitchFamily="34" charset="0"/>
              </a:rPr>
              <a:t>ї</a:t>
            </a:r>
            <a:r>
              <a:rPr lang="ru-RU" altLang="zh-CN" sz="2000" b="1">
                <a:latin typeface="Arial" panose="020B0604020202020204" pitchFamily="34" charset="0"/>
              </a:rPr>
              <a:t>дання;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uk-UA" altLang="zh-CN" sz="2000" b="1">
                <a:latin typeface="Arial" panose="020B0604020202020204" pitchFamily="34" charset="0"/>
              </a:rPr>
              <a:t>с</a:t>
            </a:r>
            <a:r>
              <a:rPr lang="ru-RU" altLang="zh-CN" sz="2000" b="1">
                <a:latin typeface="Arial" panose="020B0604020202020204" pitchFamily="34" charset="0"/>
              </a:rPr>
              <a:t>поживання основно</a:t>
            </a:r>
            <a:r>
              <a:rPr lang="uk-UA" altLang="zh-CN" sz="2000" b="1">
                <a:latin typeface="Arial" panose="020B0604020202020204" pitchFamily="34" charset="0"/>
              </a:rPr>
              <a:t>ї</a:t>
            </a:r>
            <a:r>
              <a:rPr lang="ru-RU" altLang="zh-CN" sz="2000" b="1">
                <a:latin typeface="Arial" panose="020B0604020202020204" pitchFamily="34" charset="0"/>
              </a:rPr>
              <a:t> части</a:t>
            </a:r>
            <a:r>
              <a:rPr lang="uk-UA" altLang="zh-CN" sz="2000" b="1">
                <a:latin typeface="Arial" panose="020B0604020202020204" pitchFamily="34" charset="0"/>
              </a:rPr>
              <a:t>ни</a:t>
            </a:r>
            <a:r>
              <a:rPr lang="ru-RU" altLang="zh-CN" sz="2000" b="1">
                <a:latin typeface="Arial" panose="020B0604020202020204" pitchFamily="34" charset="0"/>
              </a:rPr>
              <a:t> добового рац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ону  ввечері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 b="1">
                <a:latin typeface="Arial" panose="020B0604020202020204" pitchFamily="34" charset="0"/>
              </a:rPr>
              <a:t>  та</a:t>
            </a:r>
            <a:r>
              <a:rPr lang="uk-UA" altLang="zh-CN" sz="2000" b="1">
                <a:latin typeface="Arial" panose="020B0604020202020204" pitchFamily="34" charset="0"/>
              </a:rPr>
              <a:t> </a:t>
            </a:r>
            <a:r>
              <a:rPr lang="ru-RU" altLang="zh-CN" sz="2000" b="1">
                <a:latin typeface="Arial" panose="020B0604020202020204" pitchFamily="34" charset="0"/>
              </a:rPr>
              <a:t> на н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ч;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 b="1">
                <a:latin typeface="Arial" panose="020B0604020202020204" pitchFamily="34" charset="0"/>
              </a:rPr>
              <a:t>- </a:t>
            </a:r>
            <a:r>
              <a:rPr lang="uk-UA" altLang="zh-CN" sz="2000" b="1">
                <a:latin typeface="Arial" panose="020B0604020202020204" pitchFamily="34" charset="0"/>
              </a:rPr>
              <a:t>г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под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нам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я;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 b="1">
                <a:latin typeface="Arial" panose="020B0604020202020204" pitchFamily="34" charset="0"/>
              </a:rPr>
              <a:t>- </a:t>
            </a:r>
            <a:r>
              <a:rPr lang="uk-UA" altLang="zh-CN" sz="2000" b="1">
                <a:latin typeface="Arial" panose="020B0604020202020204" pitchFamily="34" charset="0"/>
              </a:rPr>
              <a:t>з</a:t>
            </a:r>
            <a:r>
              <a:rPr lang="ru-RU" altLang="zh-CN" sz="2000" b="1">
                <a:latin typeface="Arial" panose="020B0604020202020204" pitchFamily="34" charset="0"/>
              </a:rPr>
              <a:t>ниження </a:t>
            </a:r>
            <a:r>
              <a:rPr lang="uk-UA" altLang="zh-CN" sz="2000" b="1">
                <a:latin typeface="Arial" panose="020B0604020202020204" pitchFamily="34" charset="0"/>
              </a:rPr>
              <a:t> функції</a:t>
            </a:r>
            <a:r>
              <a:rPr lang="ru-RU" altLang="zh-CN" sz="2000" b="1">
                <a:latin typeface="Arial" panose="020B0604020202020204" pitchFamily="34" charset="0"/>
              </a:rPr>
              <a:t> статевих орган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в;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>
                <a:latin typeface="Arial" panose="020B0604020202020204" pitchFamily="34" charset="0"/>
              </a:rPr>
              <a:t>- г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пофункція  щитопод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бної залози, гіпоталамо-г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поф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uk-UA" altLang="zh-CN" sz="2000" b="1">
                <a:latin typeface="Arial" panose="020B0604020202020204" pitchFamily="34" charset="0"/>
              </a:rPr>
              <a:t>зарні розлади;</a:t>
            </a:r>
            <a:endParaRPr lang="ru-RU" altLang="zh-CN" sz="20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 b="1">
                <a:latin typeface="Arial" panose="020B0604020202020204" pitchFamily="34" charset="0"/>
              </a:rPr>
              <a:t>- </a:t>
            </a:r>
            <a:r>
              <a:rPr lang="uk-UA" altLang="zh-CN" sz="2000" b="1">
                <a:latin typeface="Arial" panose="020B0604020202020204" pitchFamily="34" charset="0"/>
              </a:rPr>
              <a:t>в</a:t>
            </a:r>
            <a:r>
              <a:rPr lang="ru-RU" altLang="zh-CN" sz="2000" b="1">
                <a:latin typeface="Arial" panose="020B0604020202020204" pitchFamily="34" charset="0"/>
              </a:rPr>
              <a:t>живання деяких медикамент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в – антидепресант</a:t>
            </a:r>
            <a:r>
              <a:rPr lang="en-US" altLang="zh-CN" sz="2000" b="1">
                <a:latin typeface="Arial" panose="020B0604020202020204" pitchFamily="34" charset="0"/>
              </a:rPr>
              <a:t>i</a:t>
            </a:r>
            <a:r>
              <a:rPr lang="ru-RU" altLang="zh-CN" sz="2000" b="1">
                <a:latin typeface="Arial" panose="020B0604020202020204" pitchFamily="34" charset="0"/>
              </a:rPr>
              <a:t>в, ГКС, </a:t>
            </a:r>
            <a:r>
              <a:rPr lang="uk-UA" altLang="zh-CN" sz="2000" b="1">
                <a:latin typeface="Arial" panose="020B0604020202020204" pitchFamily="34" charset="0"/>
              </a:rPr>
              <a:t>В-адреноблокаторів, інсуліну;</a:t>
            </a:r>
            <a:endParaRPr lang="ru-RU" altLang="zh-CN" sz="20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>
                <a:latin typeface="Arial" panose="020B0604020202020204" pitchFamily="34" charset="0"/>
              </a:rPr>
              <a:t>-соціально-економічні фактори (неприйняття ожиріння жінками з підвищенням соціального статусу  - </a:t>
            </a:r>
            <a:r>
              <a:rPr lang="uk-UA" altLang="zh-CN" sz="2000" b="1" i="1" u="sng">
                <a:latin typeface="Arial" panose="020B0604020202020204" pitchFamily="34" charset="0"/>
              </a:rPr>
              <a:t>треба їсти, щоб жити,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 i="1" u="sng">
                <a:latin typeface="Arial" panose="020B0604020202020204" pitchFamily="34" charset="0"/>
              </a:rPr>
              <a:t>а не жити, щоб їсти</a:t>
            </a:r>
            <a:r>
              <a:rPr lang="uk-UA" altLang="zh-CN" sz="2000" b="1">
                <a:latin typeface="Arial" panose="020B0604020202020204" pitchFamily="34" charset="0"/>
              </a:rPr>
              <a:t>)</a:t>
            </a:r>
            <a:endParaRPr lang="ru-RU" altLang="zh-CN" sz="20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>
                <a:latin typeface="Arial" panose="020B0604020202020204" pitchFamily="34" charset="0"/>
              </a:rPr>
              <a:t>-психологічні фактори;</a:t>
            </a:r>
            <a:endParaRPr lang="ru-RU" altLang="zh-CN" sz="20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000" b="1">
                <a:latin typeface="Arial" panose="020B0604020202020204" pitchFamily="34" charset="0"/>
              </a:rPr>
              <a:t>-травми мозку (особливо гіпоталамусу).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Роль лептинорезистентності в патогенезі ожирі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Verdana" panose="020B0604030504040204" pitchFamily="34" charset="0"/>
            </a:endParaRPr>
          </a:p>
        </p:txBody>
      </p:sp>
      <p:sp>
        <p:nvSpPr>
          <p:cNvPr id="9219" name="AutoShape 4" descr="Роль лептинорезистентності в патогенезі ожирі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sz="1800">
              <a:latin typeface="Verdana" panose="020B0604030504040204" pitchFamily="34" charset="0"/>
            </a:endParaRPr>
          </a:p>
        </p:txBody>
      </p:sp>
      <p:pic>
        <p:nvPicPr>
          <p:cNvPr id="9220" name="Picture 6" descr="https://health-ua.com/multimedia/userfiles/images/2020/ZU_6_2020/ZU_6_2020_pic1_st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805" name="Group 101"/>
          <p:cNvGraphicFramePr>
            <a:graphicFrameLocks noGrp="1"/>
          </p:cNvGraphicFramePr>
          <p:nvPr/>
        </p:nvGraphicFramePr>
        <p:xfrm>
          <a:off x="395288" y="1052513"/>
          <a:ext cx="8353425" cy="6083776"/>
        </p:xfrm>
        <a:graphic>
          <a:graphicData uri="http://schemas.openxmlformats.org/drawingml/2006/table">
            <a:tbl>
              <a:tblPr/>
              <a:tblGrid>
                <a:gridCol w="4176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 етіології</a:t>
                      </a:r>
                      <a:endParaRPr kumimoji="0" lang="ru-RU" sz="2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 ступені ожиріння</a:t>
                      </a:r>
                      <a:endParaRPr kumimoji="0" lang="ru-RU" sz="2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6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1-аліментарно-конституційне ожиріння( до 70%випадків, має сімейний характер);  </a:t>
                      </a:r>
                      <a:endParaRPr kumimoji="0" lang="ru-RU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2-гіпоталамо-гіпофізарне ожиріння;</a:t>
                      </a:r>
                      <a:endParaRPr kumimoji="0" lang="ru-RU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3-ендокринно-обміннне ожиріння;</a:t>
                      </a:r>
                      <a:endParaRPr kumimoji="0" lang="ru-RU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4-церебральне ожиріння.</a:t>
                      </a:r>
                      <a:endParaRPr kumimoji="0" lang="ru-RU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 ступень – ІМТ вище на 25-30; </a:t>
                      </a:r>
                      <a:endParaRPr kumimoji="0" lang="ru-RU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 ступень – ІМТ вище на 30-40;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 ступень – ІМТ вище 40;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   </a:t>
                      </a:r>
                      <a:r>
                        <a:rPr kumimoji="0" lang="uk-UA" altLang="zh-CN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Індекс маси тіла (ІМТ)</a:t>
                      </a: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   обчислюється за формулою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   Герроу: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uk-UA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uk-UA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     Норма по Герроу: 20-25</a:t>
                      </a:r>
                      <a:r>
                        <a:rPr kumimoji="0" lang="uk-UA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53" name="Rectangle 23"/>
          <p:cNvSpPr>
            <a:spLocks noChangeArrowheads="1"/>
          </p:cNvSpPr>
          <p:nvPr/>
        </p:nvSpPr>
        <p:spPr bwMode="auto">
          <a:xfrm>
            <a:off x="3203575" y="160338"/>
            <a:ext cx="29702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Класиф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кац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я</a:t>
            </a:r>
            <a:r>
              <a:rPr lang="uk-UA" altLang="zh-CN" sz="2400">
                <a:latin typeface="Arial" panose="020B0604020202020204" pitchFamily="34" charset="0"/>
              </a:rPr>
              <a:t> </a:t>
            </a:r>
            <a:endParaRPr lang="ru-RU" altLang="zh-CN" sz="2400">
              <a:latin typeface="Arial" panose="020B0604020202020204" pitchFamily="34" charset="0"/>
            </a:endParaRPr>
          </a:p>
        </p:txBody>
      </p:sp>
      <p:sp>
        <p:nvSpPr>
          <p:cNvPr id="10254" name="Rectangle 62"/>
          <p:cNvSpPr>
            <a:spLocks noChangeArrowheads="1"/>
          </p:cNvSpPr>
          <p:nvPr/>
        </p:nvSpPr>
        <p:spPr bwMode="auto">
          <a:xfrm>
            <a:off x="5651500" y="5229225"/>
            <a:ext cx="2100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u="sng">
                <a:latin typeface="Arial" panose="020B0604020202020204" pitchFamily="34" charset="0"/>
              </a:rPr>
              <a:t>маса тіла в кг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>
                <a:latin typeface="Arial" panose="020B0604020202020204" pitchFamily="34" charset="0"/>
              </a:rPr>
              <a:t>(зріст в м) кв.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611188" y="903288"/>
            <a:ext cx="8064500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Скарги: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посилений апетит,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задишка,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мляв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сть, сонлив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сть, п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тлив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сть,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зниження працездатност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, закрепи,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порушення  менструального циклу, 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б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ль у суглобах п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д час ф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зичного навантаження.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Обєктивно: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пац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єнти з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 зб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льшеною масою т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ла,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жир в д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лянц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 живота, с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дниц, стегон, стриї на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р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зних д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лянках т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ла,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артер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альна г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пертенз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я. 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2627313" y="476250"/>
            <a:ext cx="3714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Кл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ника ожиріння</a:t>
            </a:r>
            <a:endParaRPr lang="ru-RU" altLang="uk-UA" sz="32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395288" y="1628775"/>
            <a:ext cx="7920037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Г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пертенз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я;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Стенокард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я;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нфаркт м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окарда;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Подагра;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Цукровий д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абет;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Метабол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ru-RU" altLang="zh-CN" sz="2400" b="1">
                <a:latin typeface="Arial" panose="020B0604020202020204" pitchFamily="34" charset="0"/>
              </a:rPr>
              <a:t>чний синдром</a:t>
            </a:r>
            <a:r>
              <a:rPr lang="uk-UA" altLang="zh-CN" sz="2400" b="1">
                <a:latin typeface="Arial" panose="020B0604020202020204" pitchFamily="34" charset="0"/>
              </a:rPr>
              <a:t> (синдром великої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кількості-ізобілія: всього багато, а здоровя 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мало)- відношення обєму талії до об’єму сідниць 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у чоловіків більше- 0,95; у жінок-більше 0,85;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Деформирующий остеоартроз.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051050" y="404813"/>
            <a:ext cx="5041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Ускладнення ожир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ння</a:t>
            </a:r>
            <a:r>
              <a:rPr lang="uk-UA" altLang="zh-CN" sz="2400">
                <a:latin typeface="Arial" panose="020B0604020202020204" pitchFamily="34" charset="0"/>
              </a:rPr>
              <a:t> </a:t>
            </a:r>
            <a:endParaRPr lang="ru-RU" altLang="zh-CN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285750" y="1071563"/>
            <a:ext cx="8351838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	Консервативне немедикаментозне: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1. Диєта низькокалор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йна;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2. Обмежування р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дини, сол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3. Розвантажувальн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 дн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 1-2 раза на тиждень;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4. Ф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зичн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 навантаження;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5. Водн</a:t>
            </a:r>
            <a:r>
              <a:rPr lang="en-US" altLang="zh-CN" sz="2400" b="1">
                <a:latin typeface="Arial" panose="020B0604020202020204" pitchFamily="34" charset="0"/>
              </a:rPr>
              <a:t>i</a:t>
            </a:r>
            <a:r>
              <a:rPr lang="uk-UA" altLang="zh-CN" sz="2400" b="1">
                <a:latin typeface="Arial" panose="020B0604020202020204" pitchFamily="34" charset="0"/>
              </a:rPr>
              <a:t> процедури.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3563938" y="188913"/>
            <a:ext cx="2298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Л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кування</a:t>
            </a:r>
            <a:r>
              <a:rPr lang="uk-UA" altLang="zh-CN" sz="2400">
                <a:latin typeface="Arial" panose="020B0604020202020204" pitchFamily="34" charset="0"/>
              </a:rPr>
              <a:t> </a:t>
            </a:r>
            <a:endParaRPr lang="ru-RU" altLang="zh-CN" sz="2400">
              <a:latin typeface="Arial" panose="020B0604020202020204" pitchFamily="34" charset="0"/>
            </a:endParaRPr>
          </a:p>
        </p:txBody>
      </p:sp>
      <p:pic>
        <p:nvPicPr>
          <p:cNvPr id="15364" name="Picture 6" descr="Ожиріння і гормо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714625"/>
            <a:ext cx="2900362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8" descr="Лікування ожиріння Київ - ступені, індекс маси тіла форму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4688"/>
            <a:ext cx="48577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357188" y="1071563"/>
            <a:ext cx="835183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		Консервативне медикаментозне: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1. Знижуючі апетит: аноректики-дезапімон;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2. Зменшуючі всмоктування жирів в кишковику-</a:t>
            </a:r>
            <a:br>
              <a:rPr lang="uk-UA" altLang="zh-CN" sz="2400" b="1">
                <a:latin typeface="Arial" panose="020B0604020202020204" pitchFamily="34" charset="0"/>
              </a:rPr>
            </a:br>
            <a:r>
              <a:rPr lang="uk-UA" altLang="zh-CN" sz="2400" b="1">
                <a:latin typeface="Arial" panose="020B0604020202020204" pitchFamily="34" charset="0"/>
              </a:rPr>
              <a:t>   ксенікал (орлістат), мерідіа, хітозан;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3. Блокатори ферментів, які розщеплюють складні </a:t>
            </a:r>
            <a:br>
              <a:rPr lang="uk-UA" altLang="zh-CN" sz="2400" b="1">
                <a:latin typeface="Arial" panose="020B0604020202020204" pitchFamily="34" charset="0"/>
              </a:rPr>
            </a:br>
            <a:r>
              <a:rPr lang="uk-UA" altLang="zh-CN" sz="2400" b="1">
                <a:latin typeface="Arial" panose="020B0604020202020204" pitchFamily="34" charset="0"/>
              </a:rPr>
              <a:t>   вуглеводи, жири-аскарбоза.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563938" y="188913"/>
            <a:ext cx="2298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Л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кування</a:t>
            </a:r>
            <a:r>
              <a:rPr lang="uk-UA" altLang="zh-CN" sz="2400">
                <a:latin typeface="Arial" panose="020B0604020202020204" pitchFamily="34" charset="0"/>
              </a:rPr>
              <a:t> </a:t>
            </a:r>
            <a:endParaRPr lang="ru-RU" altLang="zh-CN" sz="2400">
              <a:latin typeface="Arial" panose="020B0604020202020204" pitchFamily="34" charset="0"/>
            </a:endParaRPr>
          </a:p>
        </p:txBody>
      </p:sp>
      <p:pic>
        <p:nvPicPr>
          <p:cNvPr id="16388" name="Picture 2" descr="Абдомінальне ожиріння: причини, симптоми і лік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357563"/>
            <a:ext cx="4564062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28625" y="1214438"/>
            <a:ext cx="8351838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		Оперативне: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1. Бандажування шлунку;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2. Зменшення розмірів шлунку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3. Формування шлунково-кишкового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анастомозу</a:t>
            </a:r>
            <a:endParaRPr lang="ru-RU" altLang="zh-CN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4. Лікування основного захворювання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3563938" y="188913"/>
            <a:ext cx="2298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Л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кування</a:t>
            </a:r>
            <a:r>
              <a:rPr lang="uk-UA" altLang="zh-CN" sz="2400">
                <a:latin typeface="Arial" panose="020B0604020202020204" pitchFamily="34" charset="0"/>
              </a:rPr>
              <a:t> </a:t>
            </a:r>
            <a:endParaRPr lang="ru-RU" altLang="zh-CN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родольная резекция желудка (ПРЖ) (рукавная резекция желудка, Sleeve  Gastrectomy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395288" y="1263650"/>
            <a:ext cx="5113337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 b="1">
                <a:latin typeface="Arial" panose="020B0604020202020204" pitchFamily="34" charset="0"/>
              </a:rPr>
              <a:t>* </a:t>
            </a:r>
            <a:r>
              <a:rPr lang="uk-UA" altLang="zh-CN" sz="2400" b="1">
                <a:latin typeface="Arial" panose="020B0604020202020204" pitchFamily="34" charset="0"/>
              </a:rPr>
              <a:t>Дотримування режиму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харчування;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Виключення з рацiону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алкоголю, солодощiв,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легкозасвоюваних вуглеводів;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Включення до рацiону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продуктiв моря, сиру,            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рослинної олii;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Дозоване фiзичне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навантаження;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* Формування з дитинства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пiдходів до здорового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2400" b="1">
                <a:latin typeface="Arial" panose="020B0604020202020204" pitchFamily="34" charset="0"/>
              </a:rPr>
              <a:t>   способу життя і харчування.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1908175" y="476250"/>
            <a:ext cx="5111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zh-CN" sz="3200" b="1">
                <a:latin typeface="Arial" panose="020B0604020202020204" pitchFamily="34" charset="0"/>
              </a:rPr>
              <a:t>Проф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лактика ожир</a:t>
            </a:r>
            <a:r>
              <a:rPr lang="en-US" altLang="zh-CN" sz="3200" b="1">
                <a:latin typeface="Arial" panose="020B0604020202020204" pitchFamily="34" charset="0"/>
              </a:rPr>
              <a:t>i</a:t>
            </a:r>
            <a:r>
              <a:rPr lang="uk-UA" altLang="zh-CN" sz="3200" b="1">
                <a:latin typeface="Arial" panose="020B0604020202020204" pitchFamily="34" charset="0"/>
              </a:rPr>
              <a:t>ння</a:t>
            </a:r>
            <a:endParaRPr lang="ru-RU" altLang="zh-CN" sz="32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22275</TotalTime>
  <Words>515</Words>
  <Application>Microsoft Office PowerPoint</Application>
  <PresentationFormat>Экран (4:3)</PresentationFormat>
  <Paragraphs>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宋体</vt:lpstr>
      <vt:lpstr>Arial</vt:lpstr>
      <vt:lpstr>Book Antiqua</vt:lpstr>
      <vt:lpstr>Lucida Sans</vt:lpstr>
      <vt:lpstr>Times New Roman</vt:lpstr>
      <vt:lpstr>Verdana</vt:lpstr>
      <vt:lpstr>Wingdings</vt:lpstr>
      <vt:lpstr>Wingdings 2</vt:lpstr>
      <vt:lpstr>Wingdings 3</vt:lpstr>
      <vt:lpstr>Апекс</vt:lpstr>
      <vt:lpstr>Практичне заняття “ Ожиріння” </vt:lpstr>
      <vt:lpstr>Презентация PowerPoint</vt:lpstr>
      <vt:lpstr>Етіологія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vnutrimed1</dc:creator>
  <cp:lastModifiedBy>Олена</cp:lastModifiedBy>
  <cp:revision>564</cp:revision>
  <dcterms:created xsi:type="dcterms:W3CDTF">2009-06-01T11:55:34Z</dcterms:created>
  <dcterms:modified xsi:type="dcterms:W3CDTF">2023-09-25T11:29:22Z</dcterms:modified>
</cp:coreProperties>
</file>