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73" r:id="rId1"/>
  </p:sldMasterIdLst>
  <p:sldIdLst>
    <p:sldId id="303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84" r:id="rId10"/>
    <p:sldId id="285" r:id="rId11"/>
    <p:sldId id="286" r:id="rId12"/>
    <p:sldId id="287" r:id="rId13"/>
    <p:sldId id="288" r:id="rId14"/>
    <p:sldId id="289" r:id="rId15"/>
    <p:sldId id="266" r:id="rId16"/>
    <p:sldId id="267" r:id="rId17"/>
    <p:sldId id="268" r:id="rId18"/>
    <p:sldId id="26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270" r:id="rId30"/>
    <p:sldId id="271" r:id="rId31"/>
    <p:sldId id="272" r:id="rId32"/>
    <p:sldId id="273" r:id="rId33"/>
    <p:sldId id="274" r:id="rId34"/>
    <p:sldId id="275" r:id="rId35"/>
    <p:sldId id="276" r:id="rId36"/>
    <p:sldId id="277" r:id="rId37"/>
    <p:sldId id="278" r:id="rId38"/>
    <p:sldId id="279" r:id="rId39"/>
    <p:sldId id="280" r:id="rId40"/>
    <p:sldId id="281" r:id="rId41"/>
    <p:sldId id="282" r:id="rId42"/>
    <p:sldId id="302" r:id="rId43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9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89488B-8513-46EF-8339-8B9F3A99C9AE}" type="slidenum">
              <a:rPr lang="uk-UA" altLang="uk-UA"/>
              <a:pPr/>
              <a:t>‹#›</a:t>
            </a:fld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3072748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A2B57B-DB4C-46CB-9E3D-D70AA429E8F6}" type="slidenum">
              <a:rPr lang="uk-UA" altLang="uk-UA"/>
              <a:pPr/>
              <a:t>‹#›</a:t>
            </a:fld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2507281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7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C8F349-A469-4B5E-85B9-541624DC5522}" type="slidenum">
              <a:rPr lang="uk-UA" altLang="uk-UA"/>
              <a:pPr/>
              <a:t>‹#›</a:t>
            </a:fld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16903799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E3F2AD-5D61-49D6-AAA0-F94EC810A299}" type="slidenum">
              <a:rPr lang="uk-UA" altLang="uk-UA"/>
              <a:pPr/>
              <a:t>‹#›</a:t>
            </a:fld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3260322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1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7" y="1535114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1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362201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246DEE-70CE-49D4-848A-7858E458825C}" type="slidenum">
              <a:rPr lang="uk-UA" altLang="uk-UA"/>
              <a:pPr/>
              <a:t>‹#›</a:t>
            </a:fld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3678087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F51C8E-0BF8-4AD7-AE23-3D0D87C45910}" type="slidenum">
              <a:rPr lang="uk-UA" altLang="uk-UA"/>
              <a:pPr/>
              <a:t>‹#›</a:t>
            </a:fld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1144722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1F2785-1FD3-4395-8989-6B88663E35D2}" type="slidenum">
              <a:rPr lang="uk-UA" altLang="uk-UA"/>
              <a:pPr/>
              <a:t>‹#›</a:t>
            </a:fld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3185735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2" y="1524001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678B43-23BE-44DB-80DA-B33BC5750B6E}" type="slidenum">
              <a:rPr lang="uk-UA" altLang="uk-UA"/>
              <a:pPr/>
              <a:t>‹#›</a:t>
            </a:fld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2716507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E36C77-D27D-4B51-B219-2EF8E206FB41}" type="slidenum">
              <a:rPr lang="uk-UA" altLang="uk-UA"/>
              <a:pPr/>
              <a:t>‹#›</a:t>
            </a:fld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3904588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457AD5-CDBF-40C9-AE46-234112BC803F}" type="slidenum">
              <a:rPr lang="uk-UA" altLang="uk-UA"/>
              <a:pPr/>
              <a:t>‹#›</a:t>
            </a:fld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2618525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F49009-0180-4819-A906-7263ABF1AD72}" type="slidenum">
              <a:rPr lang="uk-UA" altLang="uk-UA"/>
              <a:pPr/>
              <a:t>‹#›</a:t>
            </a:fld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8657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  <a:endParaRPr lang="en-US" altLang="uk-UA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BCBCBC"/>
                </a:solidFill>
              </a:defRPr>
            </a:lvl1pPr>
          </a:lstStyle>
          <a:p>
            <a:fld id="{57E2CFDD-7155-4615-901D-782E5037DEFE}" type="slidenum">
              <a:rPr lang="uk-UA" altLang="uk-UA"/>
              <a:pPr/>
              <a:t>‹#›</a:t>
            </a:fld>
            <a:endParaRPr lang="uk-UA" altLang="uk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98" r:id="rId1"/>
    <p:sldLayoutId id="2147484299" r:id="rId2"/>
    <p:sldLayoutId id="2147484308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anose="05020102010507070707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anose="05020102010507070707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anose="05040102010807070707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4286256"/>
            <a:ext cx="8429684" cy="1793167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eaLnBrk="1" hangingPunct="1">
              <a:defRPr/>
            </a:pPr>
            <a:r>
              <a:rPr lang="uk-UA" sz="3600" cap="none" dirty="0" smtClean="0">
                <a:ln/>
                <a:solidFill>
                  <a:schemeClr val="tx1"/>
                </a:solidFill>
                <a:effectLst/>
              </a:rPr>
              <a:t>Практичне заняття </a:t>
            </a:r>
            <a:r>
              <a:rPr lang="uk-UA" sz="3600" cap="none" dirty="0" smtClean="0">
                <a:ln/>
                <a:solidFill>
                  <a:schemeClr val="tx1"/>
                </a:solidFill>
                <a:effectLst/>
              </a:rPr>
              <a:t/>
            </a:r>
            <a:br>
              <a:rPr lang="uk-UA" sz="3600" cap="none" dirty="0" smtClean="0">
                <a:ln/>
                <a:solidFill>
                  <a:schemeClr val="tx1"/>
                </a:solidFill>
                <a:effectLst/>
              </a:rPr>
            </a:br>
            <a:r>
              <a:rPr lang="uk-UA" sz="3600" cap="none" dirty="0" smtClean="0">
                <a:ln/>
                <a:solidFill>
                  <a:schemeClr val="tx1"/>
                </a:solidFill>
                <a:effectLst/>
              </a:rPr>
              <a:t>“</a:t>
            </a:r>
            <a:r>
              <a:rPr lang="uk-UA" sz="3600" cap="none" dirty="0" smtClean="0">
                <a:solidFill>
                  <a:schemeClr val="tx1"/>
                </a:solidFill>
              </a:rPr>
              <a:t>Особливості діагностики та лікування хворих похилого віку. Невідкладні стани в контексті невиліковного </a:t>
            </a:r>
            <a:r>
              <a:rPr lang="uk-UA" sz="3600" cap="none" dirty="0" smtClean="0">
                <a:solidFill>
                  <a:schemeClr val="tx1"/>
                </a:solidFill>
              </a:rPr>
              <a:t>захворювання</a:t>
            </a:r>
            <a:r>
              <a:rPr lang="uk-UA" sz="3600" cap="none" dirty="0" smtClean="0">
                <a:ln/>
                <a:solidFill>
                  <a:schemeClr val="tx1"/>
                </a:solidFill>
                <a:effectLst/>
              </a:rPr>
              <a:t>”</a:t>
            </a:r>
            <a:r>
              <a:rPr lang="uk-UA" sz="4000" cap="none" dirty="0" smtClean="0">
                <a:ln/>
                <a:solidFill>
                  <a:schemeClr val="tx1"/>
                </a:solidFill>
                <a:effectLst/>
              </a:rPr>
              <a:t/>
            </a:r>
            <a:br>
              <a:rPr lang="uk-UA" sz="4000" cap="none" dirty="0" smtClean="0">
                <a:ln/>
                <a:solidFill>
                  <a:schemeClr val="tx1"/>
                </a:solidFill>
                <a:effectLst/>
              </a:rPr>
            </a:br>
            <a:endParaRPr lang="ru-RU" sz="4000" cap="none" dirty="0">
              <a:ln/>
              <a:solidFill>
                <a:schemeClr val="tx1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349" y="0"/>
            <a:ext cx="8384603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dirty="0" err="1">
                <a:latin typeface="+mn-lt"/>
              </a:rPr>
              <a:t>Одеський</a:t>
            </a:r>
            <a:r>
              <a:rPr lang="ru-RU" sz="3200" dirty="0">
                <a:latin typeface="+mn-lt"/>
              </a:rPr>
              <a:t> </a:t>
            </a:r>
            <a:r>
              <a:rPr lang="uk-UA" sz="3200" dirty="0">
                <a:latin typeface="+mn-lt"/>
              </a:rPr>
              <a:t>національний медичний університет</a:t>
            </a:r>
          </a:p>
          <a:p>
            <a:pPr algn="ctr">
              <a:defRPr/>
            </a:pPr>
            <a:r>
              <a:rPr lang="uk-UA" sz="3200" dirty="0">
                <a:latin typeface="+mn-lt"/>
              </a:rPr>
              <a:t>Кафедра внутрішньої медицини №</a:t>
            </a:r>
            <a:r>
              <a:rPr lang="uk-UA" sz="3200" dirty="0" smtClean="0">
                <a:latin typeface="+mn-lt"/>
              </a:rPr>
              <a:t>1</a:t>
            </a:r>
            <a:endParaRPr lang="uk-UA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800" dirty="0" smtClean="0">
                <a:solidFill>
                  <a:schemeClr val="tx1"/>
                </a:solidFill>
              </a:rPr>
              <a:t>Загальна геріатрія. Особливості  догляду та спостереження за хворими похилого і старшого віку.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uk-UA" altLang="uk-UA" smtClean="0"/>
              <a:t> Геріатрія </a:t>
            </a:r>
            <a:r>
              <a:rPr lang="ru-RU" altLang="uk-UA" smtClean="0"/>
              <a:t>- </a:t>
            </a:r>
            <a:r>
              <a:rPr lang="uk-UA" altLang="uk-UA" smtClean="0"/>
              <a:t>наука, що вивчає закономірності перебігу хвороб, їх лікування </a:t>
            </a:r>
            <a:r>
              <a:rPr lang="ru-RU" altLang="uk-UA" smtClean="0"/>
              <a:t>в </a:t>
            </a:r>
            <a:r>
              <a:rPr lang="uk-UA" altLang="uk-UA" smtClean="0"/>
              <a:t>осіб похилого та старшого віку.</a:t>
            </a:r>
          </a:p>
          <a:p>
            <a:pPr eaLnBrk="1" hangingPunct="1">
              <a:lnSpc>
                <a:spcPct val="90000"/>
              </a:lnSpc>
            </a:pPr>
            <a:r>
              <a:rPr lang="uk-UA" altLang="uk-UA" smtClean="0"/>
              <a:t>Старість і хвороби в </a:t>
            </a:r>
            <a:r>
              <a:rPr lang="ru-RU" altLang="uk-UA" smtClean="0"/>
              <a:t>поxилому</a:t>
            </a:r>
            <a:r>
              <a:rPr lang="uk-UA" altLang="uk-UA" smtClean="0"/>
              <a:t>  віці</a:t>
            </a:r>
            <a:r>
              <a:rPr lang="ru-RU" altLang="uk-UA" smtClean="0"/>
              <a:t>. </a:t>
            </a:r>
          </a:p>
          <a:p>
            <a:pPr eaLnBrk="1" hangingPunct="1">
              <a:lnSpc>
                <a:spcPct val="90000"/>
              </a:lnSpc>
            </a:pPr>
            <a:r>
              <a:rPr lang="uk-UA" altLang="uk-UA" smtClean="0"/>
              <a:t>Старість </a:t>
            </a:r>
            <a:r>
              <a:rPr lang="ru-RU" altLang="uk-UA" smtClean="0"/>
              <a:t>- </a:t>
            </a:r>
            <a:r>
              <a:rPr lang="uk-UA" altLang="uk-UA" smtClean="0"/>
              <a:t>це етап розвитку організму. </a:t>
            </a:r>
            <a:r>
              <a:rPr lang="ru-RU" altLang="uk-UA" smtClean="0"/>
              <a:t>;</a:t>
            </a:r>
            <a:endParaRPr lang="uk-UA" altLang="uk-UA" smtClean="0"/>
          </a:p>
          <a:p>
            <a:pPr eaLnBrk="1" hangingPunct="1">
              <a:lnSpc>
                <a:spcPct val="90000"/>
              </a:lnSpc>
            </a:pPr>
            <a:r>
              <a:rPr lang="uk-UA" altLang="uk-UA" smtClean="0"/>
              <a:t>Хвороба </a:t>
            </a:r>
            <a:r>
              <a:rPr lang="ru-RU" altLang="uk-UA" smtClean="0"/>
              <a:t>- </a:t>
            </a:r>
            <a:r>
              <a:rPr lang="uk-UA" altLang="uk-UA" smtClean="0"/>
              <a:t>це порушення життєдіяльності, яке може виникнути в будь-якому віці.</a:t>
            </a:r>
          </a:p>
          <a:p>
            <a:pPr eaLnBrk="1" hangingPunct="1">
              <a:lnSpc>
                <a:spcPct val="90000"/>
              </a:lnSpc>
            </a:pPr>
            <a:r>
              <a:rPr lang="uk-UA" altLang="uk-UA" smtClean="0"/>
              <a:t>Таким є співвідношення цих двох понять. Старість не є хвороба. Ці два поняття не можна змішувати.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4000" dirty="0" smtClean="0">
                <a:solidFill>
                  <a:schemeClr val="tx1"/>
                </a:solidFill>
              </a:rPr>
              <a:t>Захворювання в більшості геріатричних пацієнтів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uk-UA" altLang="uk-UA" sz="3600" smtClean="0"/>
              <a:t>пов'язані з </a:t>
            </a:r>
            <a:r>
              <a:rPr lang="ru-RU" altLang="uk-UA" sz="3600" smtClean="0"/>
              <a:t>зако</a:t>
            </a:r>
            <a:r>
              <a:rPr lang="uk-UA" altLang="uk-UA" sz="3600" smtClean="0"/>
              <a:t>но</a:t>
            </a:r>
            <a:r>
              <a:rPr lang="ru-RU" altLang="uk-UA" sz="3600" smtClean="0"/>
              <a:t>мір</a:t>
            </a:r>
            <a:r>
              <a:rPr lang="uk-UA" altLang="uk-UA" sz="3600" smtClean="0"/>
              <a:t>ними </a:t>
            </a:r>
            <a:r>
              <a:rPr lang="ru-RU" altLang="uk-UA" sz="3600" smtClean="0"/>
              <a:t>віковими </a:t>
            </a:r>
            <a:r>
              <a:rPr lang="uk-UA" altLang="uk-UA" sz="3600" smtClean="0"/>
              <a:t>змінами. Найчастіше вони прогресують і  протягом довгого часу без особливих явних  больових явищ. І тільки якісь додаткові фактори можуть привести до яскравої маніфестації хвороби. До таких факторів відносять надмірне фізичне навантаження, інфекційні хвороби, простуди, стреси.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428625"/>
            <a:ext cx="8229600" cy="47085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uk-UA" altLang="uk-UA" sz="3600" smtClean="0"/>
              <a:t>Для людей похилого віку характерна множинність патології. При детальному обстеженні можна знайти зміни в різних системах організму. Патологію літніх людей порівнюють з айсбергом, в якому </a:t>
            </a:r>
            <a:r>
              <a:rPr lang="ru-RU" altLang="uk-UA" sz="3600" smtClean="0"/>
              <a:t>6/7 </a:t>
            </a:r>
            <a:r>
              <a:rPr lang="uk-UA" altLang="uk-UA" sz="3600" smtClean="0"/>
              <a:t>об'єму схованого під водою. Скарги хворого свідчать про верхівку цього айсберга. Детальне розпитування і обстеження хворого дозволяє побачити весь "айсберг".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3600" dirty="0" smtClean="0">
                <a:solidFill>
                  <a:schemeClr val="tx1"/>
                </a:solidFill>
              </a:rPr>
              <a:t>ХВОРОБИ СТАРШИХ ЛЮДЕЙ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uk-UA" altLang="uk-UA" sz="3600" smtClean="0"/>
              <a:t>В середньому у старої людини можна виявити не менше п'ятьох хвороб одночасно. Найчастіше поєднуються атеросклероз судин серця і мозку, артеріальні гіпертензії, хронічний бронхіт, пухлини,  гіперплазія  простати, цукровий діабет, психічна депресія, катаракта, туговухість та ін.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3800" dirty="0" smtClean="0">
                <a:solidFill>
                  <a:schemeClr val="tx1"/>
                </a:solidFill>
              </a:rPr>
              <a:t>Особливості перебігу  захворювань різних органів.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uk-UA" altLang="uk-UA" smtClean="0"/>
              <a:t>Геріатричні хворі можуть страждати на хвороби, які виникли в них ще в молоді роки. Але в них можуть виникати і гострі, в тому числі інфекційні хвороби. Вікові особливості організму накладають відбиток на перебіг цих захворювань. Особливостями їх при цьому будуть: атиповість, відсутність яскравих проявів хвороби.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AutoShape 2"/>
          <p:cNvSpPr>
            <a:spLocks noGrp="1" noChangeArrowheads="1"/>
          </p:cNvSpPr>
          <p:nvPr>
            <p:ph type="title"/>
          </p:nvPr>
        </p:nvSpPr>
        <p:spPr>
          <a:xfrm>
            <a:off x="447675" y="476251"/>
            <a:ext cx="7939088" cy="2189163"/>
          </a:xfrm>
          <a:prstGeom prst="roundRect">
            <a:avLst>
              <a:gd name="adj" fmla="val 50000"/>
            </a:avLst>
          </a:prstGeo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200" dirty="0" smtClean="0">
                <a:solidFill>
                  <a:schemeClr val="tx1"/>
                </a:solidFill>
              </a:rPr>
              <a:t>Діагностика </a:t>
            </a:r>
            <a:r>
              <a:rPr lang="ru-RU" sz="2200" dirty="0" smtClean="0">
                <a:solidFill>
                  <a:schemeClr val="tx1"/>
                </a:solidFill>
              </a:rPr>
              <a:t>, </a:t>
            </a:r>
            <a:r>
              <a:rPr lang="uk-UA" sz="2200" dirty="0" smtClean="0">
                <a:solidFill>
                  <a:schemeClr val="tx1"/>
                </a:solidFill>
              </a:rPr>
              <a:t>лікування, догляд та реабілітація за хворими старшого віку має свої особливості і часто ті методи, які використовують у молодих пацієнтів, не використовують у старих людей. Причини цього наступні: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uk-UA" sz="2400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2362200"/>
            <a:ext cx="7920037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uk-UA" sz="2400" smtClean="0"/>
              <a:t>1.</a:t>
            </a:r>
            <a:r>
              <a:rPr lang="uk-UA" altLang="uk-UA" sz="2400" smtClean="0"/>
              <a:t>Повільний і часто замаскований перебіг   пневмоній, ЇМ, туберкульозу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400" smtClean="0"/>
              <a:t>легень, цукрового діабету, пухлин.</a:t>
            </a:r>
            <a:endParaRPr lang="ru-RU" altLang="uk-UA" sz="2400" smtClean="0"/>
          </a:p>
          <a:p>
            <a:pPr eaLnBrk="1" hangingPunct="1">
              <a:lnSpc>
                <a:spcPct val="80000"/>
              </a:lnSpc>
            </a:pPr>
            <a:r>
              <a:rPr lang="ru-RU" altLang="uk-UA" sz="2400" smtClean="0"/>
              <a:t>2.</a:t>
            </a:r>
            <a:r>
              <a:rPr lang="uk-UA" altLang="uk-UA" sz="2400" smtClean="0"/>
              <a:t>Інші механізми розвитку хвороб (виразка при атеросклерозі).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uk-UA" sz="2400" smtClean="0"/>
              <a:t>3.</a:t>
            </a:r>
            <a:r>
              <a:rPr lang="uk-UA" altLang="uk-UA" sz="2400" smtClean="0"/>
              <a:t>Прихований   перебіг   катастроф   в   черевній   порожнині,   що   вимагає невідкладного хірургічного втручання. </a:t>
            </a:r>
            <a:endParaRPr lang="ru-RU" altLang="uk-UA" sz="2400" smtClean="0"/>
          </a:p>
          <a:p>
            <a:pPr eaLnBrk="1" hangingPunct="1">
              <a:lnSpc>
                <a:spcPct val="80000"/>
              </a:lnSpc>
            </a:pPr>
            <a:r>
              <a:rPr lang="ru-RU" altLang="uk-UA" sz="2400" smtClean="0"/>
              <a:t>4.</a:t>
            </a:r>
            <a:r>
              <a:rPr lang="uk-UA" altLang="uk-UA" sz="2400" smtClean="0"/>
              <a:t>Гострі хвороби часто набувають субхронічної форми. </a:t>
            </a:r>
            <a:endParaRPr lang="ru-RU" altLang="uk-UA" sz="2400" smtClean="0"/>
          </a:p>
          <a:p>
            <a:pPr eaLnBrk="1" hangingPunct="1">
              <a:lnSpc>
                <a:spcPct val="80000"/>
              </a:lnSpc>
            </a:pPr>
            <a:r>
              <a:rPr lang="ru-RU" altLang="uk-UA" sz="2400" smtClean="0"/>
              <a:t>5.</a:t>
            </a:r>
            <a:r>
              <a:rPr lang="uk-UA" altLang="uk-UA" sz="2400" smtClean="0"/>
              <a:t>Ступінь важкості ураження організму не відповідає незначно вираженій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400" smtClean="0"/>
              <a:t>симптоматиці захворювання.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800" dirty="0" smtClean="0">
                <a:solidFill>
                  <a:schemeClr val="tx1"/>
                </a:solidFill>
              </a:rPr>
              <a:t>Методика збору анамнезу і особливості обстеження хворих старшого віку.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uk-UA" altLang="uk-UA" sz="2400" smtClean="0"/>
              <a:t>Клінічні прояви хвороби </a:t>
            </a:r>
            <a:r>
              <a:rPr lang="ru-RU" altLang="uk-UA" sz="2400" smtClean="0"/>
              <a:t>, </a:t>
            </a:r>
            <a:r>
              <a:rPr lang="uk-UA" altLang="uk-UA" sz="2400" smtClean="0"/>
              <a:t>особливості психіки старшої людини вимагають певних особливостей в проведенні опитування і обстеження пацієнта.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400" smtClean="0"/>
              <a:t>Вікові зміни впливають на психологію старої людини, його орієнтацію в довкіллі.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400" smtClean="0"/>
              <a:t>Опитування такого хворого, який має порушення з боку декількох систем. триває значно довше</a:t>
            </a:r>
            <a:r>
              <a:rPr lang="ru-RU" altLang="uk-UA" sz="2400" smtClean="0"/>
              <a:t>, </a:t>
            </a:r>
            <a:r>
              <a:rPr lang="uk-UA" altLang="uk-UA" sz="2400" smtClean="0"/>
              <a:t>як опитування молодої людини. Треба брати до уваги, що у старої людини мають місце зниження слуху, зору і взагалі сповільнена відповідна реакція.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400" smtClean="0"/>
              <a:t>Якщо хворий постійно носить окуляри, або слуховий апарат, то ці допоміжні речі потрібно використовувати під час опитування.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>
                <a:solidFill>
                  <a:schemeClr val="tx1"/>
                </a:solidFill>
              </a:rPr>
              <a:t>Загальний</a:t>
            </a:r>
            <a:r>
              <a:rPr lang="ru-RU" dirty="0" smtClean="0">
                <a:solidFill>
                  <a:schemeClr val="tx1"/>
                </a:solidFill>
              </a:rPr>
              <a:t> план </a:t>
            </a:r>
            <a:r>
              <a:rPr lang="ru-RU" dirty="0" err="1" smtClean="0">
                <a:solidFill>
                  <a:schemeClr val="tx1"/>
                </a:solidFill>
              </a:rPr>
              <a:t>обстеження</a:t>
            </a:r>
            <a:r>
              <a:rPr lang="ru-RU" dirty="0" smtClean="0">
                <a:solidFill>
                  <a:schemeClr val="tx1"/>
                </a:solidFill>
              </a:rPr>
              <a:t> хворого</a:t>
            </a: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uk-UA" i="1" u="sng" smtClean="0"/>
              <a:t>розпитування хворого</a:t>
            </a:r>
            <a:r>
              <a:rPr lang="ru-RU" altLang="uk-UA" smtClean="0"/>
              <a:t> (</a:t>
            </a:r>
            <a:r>
              <a:rPr lang="en-US" altLang="uk-UA" smtClean="0"/>
              <a:t>interrogatio) - </a:t>
            </a:r>
            <a:r>
              <a:rPr lang="uk-UA" altLang="uk-UA" smtClean="0"/>
              <a:t>найважливіший метод дослідження хворої людини, який характерний тільки для практичної медицини. Даний метод використовує мову як засіб спілкування людей, обміну думками і взаєморозуміння. слово, окрім функції засобу взаємного спілкування, є і потужним лікуваним фактором.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>
                <a:solidFill>
                  <a:schemeClr val="tx1"/>
                </a:solidFill>
              </a:rPr>
              <a:t>Загальна</a:t>
            </a:r>
            <a:r>
              <a:rPr lang="ru-RU" dirty="0" smtClean="0">
                <a:solidFill>
                  <a:schemeClr val="tx1"/>
                </a:solidFill>
              </a:rPr>
              <a:t> схема </a:t>
            </a:r>
            <a:r>
              <a:rPr lang="ru-RU" dirty="0" err="1" smtClean="0">
                <a:solidFill>
                  <a:schemeClr val="tx1"/>
                </a:solidFill>
              </a:rPr>
              <a:t>розпитування</a:t>
            </a:r>
            <a:r>
              <a:rPr lang="ru-RU" dirty="0" smtClean="0">
                <a:solidFill>
                  <a:schemeClr val="tx1"/>
                </a:solidFill>
              </a:rPr>
              <a:t> (</a:t>
            </a:r>
            <a:r>
              <a:rPr lang="ru-RU" dirty="0" err="1" smtClean="0">
                <a:solidFill>
                  <a:schemeClr val="tx1"/>
                </a:solidFill>
              </a:rPr>
              <a:t>суб</a:t>
            </a:r>
            <a:r>
              <a:rPr lang="en-US" dirty="0" smtClean="0">
                <a:solidFill>
                  <a:schemeClr val="tx1"/>
                </a:solidFill>
              </a:rPr>
              <a:t>’</a:t>
            </a:r>
            <a:r>
              <a:rPr lang="uk-UA" dirty="0" err="1" smtClean="0">
                <a:solidFill>
                  <a:schemeClr val="tx1"/>
                </a:solidFill>
              </a:rPr>
              <a:t>єктивне</a:t>
            </a:r>
            <a:r>
              <a:rPr lang="uk-UA" dirty="0" smtClean="0">
                <a:solidFill>
                  <a:schemeClr val="tx1"/>
                </a:solidFill>
              </a:rPr>
              <a:t> дослідження)</a:t>
            </a: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uk-UA" altLang="uk-UA" smtClean="0"/>
              <a:t>паспортна частина</a:t>
            </a:r>
          </a:p>
          <a:p>
            <a:pPr eaLnBrk="1" hangingPunct="1"/>
            <a:r>
              <a:rPr lang="uk-UA" altLang="uk-UA" smtClean="0"/>
              <a:t>розпитування про скарги хворого, його відчуття і переживання</a:t>
            </a:r>
          </a:p>
          <a:p>
            <a:pPr eaLnBrk="1" hangingPunct="1"/>
            <a:r>
              <a:rPr lang="uk-UA" altLang="uk-UA" smtClean="0"/>
              <a:t>розпитування про дане захворювання, його початок і подальший перебіг до дня обстеження </a:t>
            </a:r>
            <a:r>
              <a:rPr lang="uk-UA" altLang="uk-UA" i="1" smtClean="0"/>
              <a:t>- анамнез захворювання (</a:t>
            </a:r>
            <a:r>
              <a:rPr lang="en-US" altLang="uk-UA" i="1" smtClean="0"/>
              <a:t>anamnesis morbi)</a:t>
            </a:r>
          </a:p>
          <a:p>
            <a:pPr eaLnBrk="1" hangingPunct="1"/>
            <a:r>
              <a:rPr lang="uk-UA" altLang="uk-UA" smtClean="0"/>
              <a:t>розпитування про попереднє життя хворого - </a:t>
            </a:r>
            <a:r>
              <a:rPr lang="uk-UA" altLang="uk-UA" i="1" smtClean="0"/>
              <a:t>анамнез життя </a:t>
            </a:r>
            <a:r>
              <a:rPr lang="uk-UA" altLang="uk-UA" smtClean="0"/>
              <a:t>(</a:t>
            </a:r>
            <a:r>
              <a:rPr lang="en-US" altLang="uk-UA" i="1" smtClean="0"/>
              <a:t>anamnesis vitae)</a:t>
            </a:r>
          </a:p>
          <a:p>
            <a:pPr eaLnBrk="1" hangingPunct="1"/>
            <a:endParaRPr lang="ru-RU" altLang="uk-UA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>
                <a:solidFill>
                  <a:schemeClr val="tx1"/>
                </a:solidFill>
              </a:rPr>
              <a:t>Об</a:t>
            </a:r>
            <a:r>
              <a:rPr lang="en-US" dirty="0" smtClean="0">
                <a:solidFill>
                  <a:schemeClr val="tx1"/>
                </a:solidFill>
              </a:rPr>
              <a:t>’</a:t>
            </a:r>
            <a:r>
              <a:rPr lang="uk-UA" dirty="0" err="1" smtClean="0">
                <a:solidFill>
                  <a:schemeClr val="tx1"/>
                </a:solidFill>
              </a:rPr>
              <a:t>єктивне</a:t>
            </a:r>
            <a:r>
              <a:rPr lang="uk-UA" dirty="0" smtClean="0">
                <a:solidFill>
                  <a:schemeClr val="tx1"/>
                </a:solidFill>
              </a:rPr>
              <a:t> обстеження хворого (</a:t>
            </a:r>
            <a:r>
              <a:rPr lang="en-US" dirty="0" smtClean="0">
                <a:solidFill>
                  <a:schemeClr val="tx1"/>
                </a:solidFill>
              </a:rPr>
              <a:t>status </a:t>
            </a:r>
            <a:r>
              <a:rPr lang="en-US" dirty="0" err="1" smtClean="0">
                <a:solidFill>
                  <a:schemeClr val="tx1"/>
                </a:solidFill>
              </a:rPr>
              <a:t>praesens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Monotype Sorts"/>
              <a:buNone/>
            </a:pPr>
            <a:r>
              <a:rPr lang="uk-UA" altLang="uk-UA" smtClean="0"/>
              <a:t>вивчення окремих органів та систем - система органів дихання, серцево-судинна система, органи травлення, органи виділення, ендокринна система, нервова система </a:t>
            </a:r>
          </a:p>
          <a:p>
            <a:pPr eaLnBrk="1" hangingPunct="1"/>
            <a:r>
              <a:rPr lang="uk-UA" altLang="uk-UA" smtClean="0"/>
              <a:t>загальний огляд</a:t>
            </a:r>
            <a:r>
              <a:rPr lang="en-US" altLang="uk-UA" smtClean="0"/>
              <a:t> (inspectio)</a:t>
            </a:r>
            <a:endParaRPr lang="uk-UA" altLang="uk-UA" smtClean="0"/>
          </a:p>
          <a:p>
            <a:pPr eaLnBrk="1" hangingPunct="1"/>
            <a:r>
              <a:rPr lang="uk-UA" altLang="uk-UA" smtClean="0"/>
              <a:t>пальпація (palpatio)</a:t>
            </a:r>
          </a:p>
          <a:p>
            <a:pPr eaLnBrk="1" hangingPunct="1"/>
            <a:r>
              <a:rPr lang="uk-UA" altLang="uk-UA" smtClean="0"/>
              <a:t>перкусія (percussio)</a:t>
            </a:r>
          </a:p>
          <a:p>
            <a:pPr eaLnBrk="1" hangingPunct="1"/>
            <a:r>
              <a:rPr lang="uk-UA" altLang="uk-UA" smtClean="0"/>
              <a:t>аускультація (auscultatio)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uk-UA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>
                <a:solidFill>
                  <a:schemeClr val="tx1"/>
                </a:solidFill>
              </a:rPr>
              <a:t>Параклінічні</a:t>
            </a:r>
            <a:r>
              <a:rPr lang="ru-RU" dirty="0" smtClean="0">
                <a:solidFill>
                  <a:schemeClr val="tx1"/>
                </a:solidFill>
              </a:rPr>
              <a:t> (</a:t>
            </a:r>
            <a:r>
              <a:rPr lang="ru-RU" dirty="0" err="1" smtClean="0">
                <a:solidFill>
                  <a:schemeClr val="tx1"/>
                </a:solidFill>
              </a:rPr>
              <a:t>додаткові</a:t>
            </a:r>
            <a:r>
              <a:rPr lang="ru-RU" dirty="0" smtClean="0">
                <a:solidFill>
                  <a:schemeClr val="tx1"/>
                </a:solidFill>
              </a:rPr>
              <a:t>) </a:t>
            </a:r>
            <a:r>
              <a:rPr lang="ru-RU" dirty="0" err="1" smtClean="0">
                <a:solidFill>
                  <a:schemeClr val="tx1"/>
                </a:solidFill>
              </a:rPr>
              <a:t>методи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обстеження</a:t>
            </a:r>
            <a:r>
              <a:rPr lang="ru-RU" dirty="0" smtClean="0">
                <a:solidFill>
                  <a:schemeClr val="tx1"/>
                </a:solidFill>
              </a:rPr>
              <a:t> хворого</a:t>
            </a: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uk-UA" sz="2400" smtClean="0"/>
              <a:t>лабораторні</a:t>
            </a:r>
          </a:p>
          <a:p>
            <a:pPr lvl="1" eaLnBrk="1" hangingPunct="1"/>
            <a:r>
              <a:rPr lang="ru-RU" altLang="uk-UA" smtClean="0"/>
              <a:t>обов</a:t>
            </a:r>
            <a:r>
              <a:rPr lang="en-US" altLang="uk-UA" smtClean="0"/>
              <a:t>’</a:t>
            </a:r>
            <a:r>
              <a:rPr lang="uk-UA" altLang="uk-UA" smtClean="0"/>
              <a:t>язкові: загальний аналіз крові, загальний аналіз сечі, кал на яйця глистів, кров на </a:t>
            </a:r>
            <a:r>
              <a:rPr lang="en-US" altLang="uk-UA" smtClean="0"/>
              <a:t>RW</a:t>
            </a:r>
            <a:r>
              <a:rPr lang="ru-RU" altLang="uk-UA" smtClean="0"/>
              <a:t> та СН</a:t>
            </a:r>
            <a:r>
              <a:rPr lang="uk-UA" altLang="uk-UA" smtClean="0"/>
              <a:t>ІД</a:t>
            </a:r>
          </a:p>
          <a:p>
            <a:pPr lvl="1" eaLnBrk="1" hangingPunct="1"/>
            <a:r>
              <a:rPr lang="uk-UA" altLang="uk-UA" smtClean="0"/>
              <a:t>спеціальні (по показах): біохімія крові, імунограма, мікроскопія харкотиння і інші</a:t>
            </a:r>
          </a:p>
          <a:p>
            <a:pPr eaLnBrk="1" hangingPunct="1"/>
            <a:r>
              <a:rPr lang="ru-RU" altLang="uk-UA" sz="2400" smtClean="0"/>
              <a:t>інструментальні: ЕКГ, спірографія, УЗД, рентгенографія, комп</a:t>
            </a:r>
            <a:r>
              <a:rPr lang="en-US" altLang="uk-UA" sz="2400" smtClean="0"/>
              <a:t>’</a:t>
            </a:r>
            <a:r>
              <a:rPr lang="uk-UA" altLang="uk-UA" sz="2400" smtClean="0"/>
              <a:t>ютерна томографія та інші</a:t>
            </a:r>
          </a:p>
          <a:p>
            <a:pPr eaLnBrk="1" hangingPunct="1"/>
            <a:endParaRPr lang="ru-RU" altLang="uk-UA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>
                <a:solidFill>
                  <a:schemeClr val="tx1"/>
                </a:solidFill>
              </a:rPr>
              <a:t>Діагноз</a:t>
            </a:r>
            <a:r>
              <a:rPr lang="ru-RU" dirty="0" smtClean="0">
                <a:solidFill>
                  <a:schemeClr val="tx1"/>
                </a:solidFill>
              </a:rPr>
              <a:t> (</a:t>
            </a:r>
            <a:r>
              <a:rPr lang="en-US" dirty="0" smtClean="0">
                <a:solidFill>
                  <a:schemeClr val="tx1"/>
                </a:solidFill>
              </a:rPr>
              <a:t>diagnosis</a:t>
            </a:r>
            <a:r>
              <a:rPr lang="uk-UA" dirty="0" smtClean="0">
                <a:solidFill>
                  <a:schemeClr val="tx1"/>
                </a:solidFill>
              </a:rPr>
              <a:t> - розпізнавання)</a:t>
            </a: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uk-UA" smtClean="0"/>
              <a:t>коротке лікарське заключення про суть захворювання і стан хворого, виражене в термінах сучасної медичної науки</a:t>
            </a:r>
          </a:p>
          <a:p>
            <a:pPr eaLnBrk="1" hangingPunct="1"/>
            <a:r>
              <a:rPr lang="ru-RU" altLang="uk-UA" smtClean="0"/>
              <a:t>Реабілітаційний діагноз і складання реабілітаційної програми відповідно з лікарським діагнозом та потребами літньої людини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uk-UA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</a:rPr>
              <a:t>Схема </a:t>
            </a:r>
            <a:r>
              <a:rPr lang="ru-RU" dirty="0" err="1" smtClean="0">
                <a:solidFill>
                  <a:schemeClr val="tx1"/>
                </a:solidFill>
              </a:rPr>
              <a:t>розпитування</a:t>
            </a:r>
            <a:r>
              <a:rPr lang="ru-RU" dirty="0" smtClean="0">
                <a:solidFill>
                  <a:schemeClr val="tx1"/>
                </a:solidFill>
              </a:rPr>
              <a:t> хворого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uk-UA" sz="2000" smtClean="0"/>
              <a:t>Паспортна частина</a:t>
            </a:r>
          </a:p>
          <a:p>
            <a:pPr lvl="1" eaLnBrk="1" hangingPunct="1"/>
            <a:r>
              <a:rPr lang="ru-RU" altLang="uk-UA" sz="1800" smtClean="0"/>
              <a:t>Прізвище, ім</a:t>
            </a:r>
            <a:r>
              <a:rPr lang="en-US" altLang="uk-UA" sz="1800" smtClean="0"/>
              <a:t>’</a:t>
            </a:r>
            <a:r>
              <a:rPr lang="uk-UA" altLang="uk-UA" sz="1800" smtClean="0"/>
              <a:t>я, по батькові</a:t>
            </a:r>
          </a:p>
          <a:p>
            <a:pPr lvl="1" eaLnBrk="1" hangingPunct="1"/>
            <a:r>
              <a:rPr lang="uk-UA" altLang="uk-UA" sz="1800" smtClean="0"/>
              <a:t>Вік</a:t>
            </a:r>
          </a:p>
          <a:p>
            <a:pPr lvl="1" eaLnBrk="1" hangingPunct="1"/>
            <a:r>
              <a:rPr lang="uk-UA" altLang="uk-UA" sz="1800" smtClean="0"/>
              <a:t>Сімейний стан</a:t>
            </a:r>
          </a:p>
          <a:p>
            <a:pPr lvl="1" eaLnBrk="1" hangingPunct="1"/>
            <a:r>
              <a:rPr lang="ru-RU" altLang="uk-UA" sz="1800" smtClean="0"/>
              <a:t>Стать</a:t>
            </a:r>
          </a:p>
          <a:p>
            <a:pPr lvl="1" eaLnBrk="1" hangingPunct="1"/>
            <a:r>
              <a:rPr lang="ru-RU" altLang="uk-UA" sz="1800" smtClean="0"/>
              <a:t>Національність</a:t>
            </a:r>
          </a:p>
          <a:p>
            <a:pPr lvl="1" eaLnBrk="1" hangingPunct="1"/>
            <a:r>
              <a:rPr lang="ru-RU" altLang="uk-UA" sz="1800" smtClean="0"/>
              <a:t>Освіта</a:t>
            </a:r>
          </a:p>
          <a:p>
            <a:pPr lvl="1" eaLnBrk="1" hangingPunct="1"/>
            <a:r>
              <a:rPr lang="ru-RU" altLang="uk-UA" sz="1800" smtClean="0"/>
              <a:t>Місце проживання</a:t>
            </a:r>
          </a:p>
          <a:p>
            <a:pPr lvl="1" eaLnBrk="1" hangingPunct="1"/>
            <a:r>
              <a:rPr lang="ru-RU" altLang="uk-UA" sz="1800" smtClean="0"/>
              <a:t>Місце роботи</a:t>
            </a:r>
          </a:p>
          <a:p>
            <a:pPr lvl="1" eaLnBrk="1" hangingPunct="1"/>
            <a:r>
              <a:rPr lang="ru-RU" altLang="uk-UA" sz="1800" smtClean="0"/>
              <a:t>Професія (посада)</a:t>
            </a:r>
          </a:p>
          <a:p>
            <a:pPr lvl="1" eaLnBrk="1" hangingPunct="1"/>
            <a:r>
              <a:rPr lang="ru-RU" altLang="uk-UA" sz="1800" smtClean="0"/>
              <a:t>Адреса найближчих родичів</a:t>
            </a:r>
          </a:p>
          <a:p>
            <a:pPr lvl="1" eaLnBrk="1" hangingPunct="1"/>
            <a:r>
              <a:rPr lang="ru-RU" altLang="uk-UA" sz="1800" smtClean="0"/>
              <a:t>Дата поступлення в клініку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uk-UA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>
                <a:solidFill>
                  <a:schemeClr val="tx1"/>
                </a:solidFill>
              </a:rPr>
              <a:t>Розмова з геріатричним хворим</a:t>
            </a:r>
          </a:p>
        </p:txBody>
      </p:sp>
      <p:sp>
        <p:nvSpPr>
          <p:cNvPr id="17411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uk-UA" altLang="uk-UA" sz="2400" smtClean="0"/>
              <a:t>Говорити треба чітко, повільно, не кричати у вухо хворого. Обличчя людини, що веде опитування повинно бути достатньо освітленим, тому що рух губ при розмові в певній мірі допомагає хворому зрозуміти звернену до нього мову. Іноді зниження слуху може бути обумовлене наявністю сіркових пробок у вухах. Тому після видалення їх опитування доцільно повторити.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400" smtClean="0"/>
              <a:t>Якщо хворий прийшов з родичами, то спочатку треба поговорити з ними (але у відсутності хворого). Це дозволяє виявити особливості особистості хворого, його взаємовідносини з родичами, можливості сім'ї в проблемі забезпечення домашнього догляду за пацієнтом. У випадку наявності змін з боку психіки опитування хворого обов'язково проводиться з участю рідних.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4000" dirty="0" smtClean="0">
                <a:solidFill>
                  <a:schemeClr val="tx1"/>
                </a:solidFill>
              </a:rPr>
              <a:t>Класична форма анамнезу для старої людини складається: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uk-UA" smtClean="0"/>
              <a:t>1) </a:t>
            </a:r>
            <a:r>
              <a:rPr lang="uk-UA" altLang="uk-UA" smtClean="0"/>
              <a:t>опитування по системам</a:t>
            </a:r>
            <a:endParaRPr lang="ru-RU" altLang="uk-UA" smtClean="0"/>
          </a:p>
          <a:p>
            <a:pPr eaLnBrk="1" hangingPunct="1"/>
            <a:r>
              <a:rPr lang="ru-RU" altLang="uk-UA" smtClean="0"/>
              <a:t>2) </a:t>
            </a:r>
            <a:r>
              <a:rPr lang="uk-UA" altLang="uk-UA" smtClean="0"/>
              <a:t>перенесені захворювання, операції</a:t>
            </a:r>
            <a:endParaRPr lang="ru-RU" altLang="uk-UA" smtClean="0"/>
          </a:p>
          <a:p>
            <a:pPr eaLnBrk="1" hangingPunct="1"/>
            <a:r>
              <a:rPr lang="ru-RU" altLang="uk-UA" smtClean="0"/>
              <a:t>3) </a:t>
            </a:r>
            <a:r>
              <a:rPr lang="uk-UA" altLang="uk-UA" smtClean="0"/>
              <a:t>сімейний анамнез</a:t>
            </a:r>
            <a:endParaRPr lang="ru-RU" altLang="uk-UA" smtClean="0"/>
          </a:p>
          <a:p>
            <a:pPr eaLnBrk="1" hangingPunct="1"/>
            <a:r>
              <a:rPr lang="ru-RU" altLang="uk-UA" smtClean="0"/>
              <a:t>4) </a:t>
            </a:r>
            <a:r>
              <a:rPr lang="uk-UA" altLang="uk-UA" smtClean="0"/>
              <a:t>соціальний</a:t>
            </a:r>
            <a:endParaRPr lang="ru-RU" altLang="uk-UA" smtClean="0"/>
          </a:p>
          <a:p>
            <a:pPr eaLnBrk="1" hangingPunct="1"/>
            <a:r>
              <a:rPr lang="ru-RU" altLang="uk-UA" smtClean="0"/>
              <a:t>5) </a:t>
            </a:r>
            <a:r>
              <a:rPr lang="uk-UA" altLang="uk-UA" smtClean="0"/>
              <a:t>режим харчування</a:t>
            </a:r>
            <a:endParaRPr lang="ru-RU" altLang="uk-UA" smtClean="0"/>
          </a:p>
          <a:p>
            <a:pPr eaLnBrk="1" hangingPunct="1"/>
            <a:r>
              <a:rPr lang="ru-RU" altLang="uk-UA" smtClean="0"/>
              <a:t>6) </a:t>
            </a:r>
            <a:r>
              <a:rPr lang="uk-UA" altLang="uk-UA" smtClean="0"/>
              <a:t>лікування, що отримував</a:t>
            </a:r>
            <a:endParaRPr lang="ru-RU" altLang="uk-UA" smtClean="0"/>
          </a:p>
          <a:p>
            <a:pPr eaLnBrk="1" hangingPunct="1"/>
            <a:r>
              <a:rPr lang="ru-RU" altLang="uk-UA" smtClean="0"/>
              <a:t>7) </a:t>
            </a:r>
            <a:r>
              <a:rPr lang="uk-UA" altLang="uk-UA" smtClean="0"/>
              <a:t>психіатричний і сексуальний анамнез.</a:t>
            </a:r>
          </a:p>
          <a:p>
            <a:pPr eaLnBrk="1" hangingPunct="1"/>
            <a:r>
              <a:rPr lang="uk-UA" altLang="uk-UA" smtClean="0"/>
              <a:t>8) визначення функціонального стану організму тестуванням 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4000" dirty="0" smtClean="0">
                <a:solidFill>
                  <a:schemeClr val="tx1"/>
                </a:solidFill>
              </a:rPr>
              <a:t>Соціальний анамнез дозволяє вияснити такі моменти: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uk-UA" smtClean="0"/>
              <a:t>1)  </a:t>
            </a:r>
            <a:r>
              <a:rPr lang="uk-UA" altLang="uk-UA" smtClean="0"/>
              <a:t>місце, умови проживання</a:t>
            </a:r>
            <a:endParaRPr lang="ru-RU" altLang="uk-UA" smtClean="0"/>
          </a:p>
          <a:p>
            <a:pPr eaLnBrk="1" hangingPunct="1">
              <a:lnSpc>
                <a:spcPct val="90000"/>
              </a:lnSpc>
            </a:pPr>
            <a:r>
              <a:rPr lang="ru-RU" altLang="uk-UA" smtClean="0"/>
              <a:t>2)  </a:t>
            </a:r>
            <a:r>
              <a:rPr lang="uk-UA" altLang="uk-UA" smtClean="0"/>
              <a:t>склад сім'ї, взаємовідносини з рідними</a:t>
            </a:r>
            <a:endParaRPr lang="ru-RU" altLang="uk-UA" smtClean="0"/>
          </a:p>
          <a:p>
            <a:pPr eaLnBrk="1" hangingPunct="1">
              <a:lnSpc>
                <a:spcPct val="90000"/>
              </a:lnSpc>
            </a:pPr>
            <a:r>
              <a:rPr lang="ru-RU" altLang="uk-UA" smtClean="0"/>
              <a:t>3)  </a:t>
            </a:r>
            <a:r>
              <a:rPr lang="uk-UA" altLang="uk-UA" smtClean="0"/>
              <a:t>контакт з друзями, знайомими</a:t>
            </a:r>
            <a:endParaRPr lang="ru-RU" altLang="uk-UA" smtClean="0"/>
          </a:p>
          <a:p>
            <a:pPr eaLnBrk="1" hangingPunct="1">
              <a:lnSpc>
                <a:spcPct val="90000"/>
              </a:lnSpc>
            </a:pPr>
            <a:r>
              <a:rPr lang="ru-RU" altLang="uk-UA" smtClean="0"/>
              <a:t>4)  </a:t>
            </a:r>
            <a:r>
              <a:rPr lang="uk-UA" altLang="uk-UA" smtClean="0"/>
              <a:t>чи отримує допомогу від соціальних служб</a:t>
            </a:r>
            <a:endParaRPr lang="ru-RU" altLang="uk-UA" smtClean="0"/>
          </a:p>
          <a:p>
            <a:pPr eaLnBrk="1" hangingPunct="1">
              <a:lnSpc>
                <a:spcPct val="90000"/>
              </a:lnSpc>
            </a:pPr>
            <a:r>
              <a:rPr lang="ru-RU" altLang="uk-UA" smtClean="0"/>
              <a:t>5)  </a:t>
            </a:r>
            <a:r>
              <a:rPr lang="uk-UA" altLang="uk-UA" smtClean="0"/>
              <a:t>працездатність, задоволення від роботи. У непрацюючих вияснити, як пережито припинення трудової діяльності.</a:t>
            </a:r>
            <a:endParaRPr lang="ru-RU" altLang="uk-UA" smtClean="0"/>
          </a:p>
          <a:p>
            <a:pPr eaLnBrk="1" hangingPunct="1">
              <a:lnSpc>
                <a:spcPct val="90000"/>
              </a:lnSpc>
            </a:pPr>
            <a:r>
              <a:rPr lang="ru-RU" altLang="uk-UA" smtClean="0"/>
              <a:t>6)  </a:t>
            </a:r>
            <a:r>
              <a:rPr lang="uk-UA" altLang="uk-UA" smtClean="0"/>
              <a:t>Відношення до смерті чоловіка (дружини), якщо така відбулась, чи немає тенденції до самоізоляції, самотності.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4000" dirty="0" smtClean="0">
                <a:solidFill>
                  <a:schemeClr val="tx1"/>
                </a:solidFill>
              </a:rPr>
              <a:t>Режим харчування складається з таких питань: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068888"/>
          </a:xfrm>
        </p:spPr>
        <p:txBody>
          <a:bodyPr/>
          <a:lstStyle/>
          <a:p>
            <a:pPr eaLnBrk="1" hangingPunct="1"/>
            <a:r>
              <a:rPr lang="ru-RU" altLang="uk-UA" smtClean="0"/>
              <a:t>1)  </a:t>
            </a:r>
            <a:r>
              <a:rPr lang="uk-UA" altLang="uk-UA" smtClean="0"/>
              <a:t>кратність харчування, в </a:t>
            </a:r>
            <a:r>
              <a:rPr lang="ru-RU" altLang="uk-UA" smtClean="0"/>
              <a:t>т.ч. </a:t>
            </a:r>
            <a:r>
              <a:rPr lang="uk-UA" altLang="uk-UA" smtClean="0"/>
              <a:t>гарячої їжі</a:t>
            </a:r>
            <a:endParaRPr lang="ru-RU" altLang="uk-UA" smtClean="0"/>
          </a:p>
          <a:p>
            <a:pPr eaLnBrk="1" hangingPunct="1"/>
            <a:r>
              <a:rPr lang="ru-RU" altLang="uk-UA" smtClean="0"/>
              <a:t>2)  </a:t>
            </a:r>
            <a:r>
              <a:rPr lang="uk-UA" altLang="uk-UA" smtClean="0"/>
              <a:t>збалансованість дієти (білки, жири, вуглеводи)</a:t>
            </a:r>
            <a:endParaRPr lang="ru-RU" altLang="uk-UA" smtClean="0"/>
          </a:p>
          <a:p>
            <a:pPr eaLnBrk="1" hangingPunct="1"/>
            <a:r>
              <a:rPr lang="ru-RU" altLang="uk-UA" smtClean="0"/>
              <a:t>3)  </a:t>
            </a:r>
            <a:r>
              <a:rPr lang="uk-UA" altLang="uk-UA" smtClean="0"/>
              <a:t>дієта в минулому і теперішньому</a:t>
            </a:r>
            <a:endParaRPr lang="ru-RU" altLang="uk-UA" smtClean="0"/>
          </a:p>
          <a:p>
            <a:pPr eaLnBrk="1" hangingPunct="1"/>
            <a:r>
              <a:rPr lang="ru-RU" altLang="uk-UA" smtClean="0"/>
              <a:t>4)  </a:t>
            </a:r>
            <a:r>
              <a:rPr lang="uk-UA" altLang="uk-UA" smtClean="0"/>
              <a:t>чи готує собі їжу сам</a:t>
            </a:r>
            <a:endParaRPr lang="ru-RU" altLang="uk-UA" smtClean="0"/>
          </a:p>
          <a:p>
            <a:pPr eaLnBrk="1" hangingPunct="1"/>
            <a:r>
              <a:rPr lang="ru-RU" altLang="uk-UA" smtClean="0"/>
              <a:t>5)  </a:t>
            </a:r>
            <a:r>
              <a:rPr lang="uk-UA" altLang="uk-UA" smtClean="0"/>
              <a:t>чи може жувати, наявність протезів</a:t>
            </a:r>
            <a:endParaRPr lang="ru-RU" altLang="uk-UA" smtClean="0"/>
          </a:p>
          <a:p>
            <a:pPr eaLnBrk="1" hangingPunct="1"/>
            <a:r>
              <a:rPr lang="ru-RU" altLang="uk-UA" smtClean="0"/>
              <a:t>6)  </a:t>
            </a:r>
            <a:r>
              <a:rPr lang="uk-UA" altLang="uk-UA" smtClean="0"/>
              <a:t>чи не втратив вагу</a:t>
            </a:r>
            <a:endParaRPr lang="ru-RU" altLang="uk-UA" smtClean="0"/>
          </a:p>
          <a:p>
            <a:pPr eaLnBrk="1" hangingPunct="1"/>
            <a:r>
              <a:rPr lang="ru-RU" altLang="uk-UA" smtClean="0"/>
              <a:t>7)  </a:t>
            </a:r>
            <a:r>
              <a:rPr lang="uk-UA" altLang="uk-UA" smtClean="0"/>
              <a:t>хто купує їжу, чи далеко ходити за продуктами.</a:t>
            </a:r>
          </a:p>
          <a:p>
            <a:pPr eaLnBrk="1" hangingPunct="1"/>
            <a:r>
              <a:rPr lang="uk-UA" altLang="uk-UA" smtClean="0"/>
              <a:t>8) зручність та безпека середовища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>
                <a:solidFill>
                  <a:schemeClr val="tx1"/>
                </a:solidFill>
              </a:rPr>
              <a:t>Вираз обличчя</a:t>
            </a:r>
            <a:endParaRPr lang="ru-RU" dirty="0" smtClean="0">
              <a:solidFill>
                <a:schemeClr val="tx1"/>
              </a:solidFill>
            </a:endParaRPr>
          </a:p>
        </p:txBody>
      </p:sp>
      <p:pic>
        <p:nvPicPr>
          <p:cNvPr id="21507" name="Picture 6" descr="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57375" y="1357313"/>
            <a:ext cx="4143375" cy="4857750"/>
          </a:xfr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>
                <a:solidFill>
                  <a:schemeClr val="tx1"/>
                </a:solidFill>
              </a:rPr>
              <a:t>Жовтяниця</a:t>
            </a:r>
            <a:endParaRPr lang="ru-RU" dirty="0" smtClean="0">
              <a:solidFill>
                <a:schemeClr val="tx1"/>
              </a:solidFill>
            </a:endParaRPr>
          </a:p>
        </p:txBody>
      </p:sp>
      <p:pic>
        <p:nvPicPr>
          <p:cNvPr id="22531" name="Picture 4" descr="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417638"/>
            <a:ext cx="8041176" cy="4963689"/>
          </a:xfr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>
                <a:solidFill>
                  <a:schemeClr val="tx1"/>
                </a:solidFill>
              </a:rPr>
              <a:t>Огляд обличчя </a:t>
            </a:r>
            <a:br>
              <a:rPr lang="uk-UA" dirty="0" smtClean="0">
                <a:solidFill>
                  <a:schemeClr val="tx1"/>
                </a:solidFill>
              </a:rPr>
            </a:br>
            <a:r>
              <a:rPr lang="uk-UA" dirty="0" smtClean="0">
                <a:solidFill>
                  <a:schemeClr val="tx1"/>
                </a:solidFill>
              </a:rPr>
              <a:t>(</a:t>
            </a:r>
            <a:r>
              <a:rPr lang="uk-UA" dirty="0" err="1" smtClean="0">
                <a:solidFill>
                  <a:schemeClr val="tx1"/>
                </a:solidFill>
              </a:rPr>
              <a:t>мітральний</a:t>
            </a:r>
            <a:r>
              <a:rPr lang="uk-UA" dirty="0" smtClean="0">
                <a:solidFill>
                  <a:schemeClr val="tx1"/>
                </a:solidFill>
              </a:rPr>
              <a:t> стеноз)</a:t>
            </a:r>
            <a:endParaRPr lang="ru-RU" dirty="0" smtClean="0">
              <a:solidFill>
                <a:schemeClr val="tx1"/>
              </a:solidFill>
            </a:endParaRPr>
          </a:p>
        </p:txBody>
      </p:sp>
      <p:pic>
        <p:nvPicPr>
          <p:cNvPr id="23555" name="Picture 4" descr="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7705" y="1519692"/>
            <a:ext cx="5083552" cy="4645612"/>
          </a:xfr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>
                <a:solidFill>
                  <a:schemeClr val="tx1"/>
                </a:solidFill>
              </a:rPr>
              <a:t>Гіпертиреоз</a:t>
            </a:r>
            <a:endParaRPr lang="ru-RU" dirty="0" smtClean="0">
              <a:solidFill>
                <a:schemeClr val="tx1"/>
              </a:solidFill>
            </a:endParaRPr>
          </a:p>
        </p:txBody>
      </p:sp>
      <p:pic>
        <p:nvPicPr>
          <p:cNvPr id="24579" name="Picture 4" descr="1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71750" y="1571625"/>
            <a:ext cx="3643313" cy="4071938"/>
          </a:xfr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>
                <a:solidFill>
                  <a:schemeClr val="tx1"/>
                </a:solidFill>
              </a:rPr>
              <a:t>Зоб</a:t>
            </a:r>
            <a:endParaRPr lang="ru-RU" dirty="0" smtClean="0">
              <a:solidFill>
                <a:schemeClr val="tx1"/>
              </a:solidFill>
            </a:endParaRPr>
          </a:p>
        </p:txBody>
      </p:sp>
      <p:pic>
        <p:nvPicPr>
          <p:cNvPr id="25603" name="Picture 4" descr="1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7500" y="1857375"/>
            <a:ext cx="3143250" cy="3857625"/>
          </a:xfr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>
                <a:solidFill>
                  <a:schemeClr val="tx1"/>
                </a:solidFill>
              </a:rPr>
              <a:t>Кахексія</a:t>
            </a:r>
            <a:endParaRPr lang="ru-RU" dirty="0" smtClean="0">
              <a:solidFill>
                <a:schemeClr val="tx1"/>
              </a:solidFill>
            </a:endParaRPr>
          </a:p>
        </p:txBody>
      </p:sp>
      <p:pic>
        <p:nvPicPr>
          <p:cNvPr id="26627" name="Picture 4" descr="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38550" y="1773238"/>
            <a:ext cx="1866900" cy="4362450"/>
          </a:xfr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 err="1" smtClean="0">
                <a:solidFill>
                  <a:schemeClr val="tx1"/>
                </a:solidFill>
              </a:rPr>
              <a:t>Гінекомастія</a:t>
            </a:r>
            <a:endParaRPr lang="ru-RU" dirty="0" smtClean="0">
              <a:solidFill>
                <a:schemeClr val="tx1"/>
              </a:solidFill>
            </a:endParaRPr>
          </a:p>
        </p:txBody>
      </p:sp>
      <p:pic>
        <p:nvPicPr>
          <p:cNvPr id="27651" name="Picture 4" descr="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5938" y="2143125"/>
            <a:ext cx="5000625" cy="3429000"/>
          </a:xfr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>
                <a:solidFill>
                  <a:schemeClr val="tx1"/>
                </a:solidFill>
              </a:rPr>
              <a:t>Асцит</a:t>
            </a:r>
            <a:endParaRPr lang="ru-RU" dirty="0" smtClean="0">
              <a:solidFill>
                <a:schemeClr val="tx1"/>
              </a:solidFill>
            </a:endParaRPr>
          </a:p>
        </p:txBody>
      </p:sp>
      <p:pic>
        <p:nvPicPr>
          <p:cNvPr id="28675" name="Picture 4" descr="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0" y="1500188"/>
            <a:ext cx="4429125" cy="4538662"/>
          </a:xfr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 err="1" smtClean="0">
                <a:solidFill>
                  <a:schemeClr val="tx1"/>
                </a:solidFill>
              </a:rPr>
              <a:t>Ревматоїдний</a:t>
            </a:r>
            <a:r>
              <a:rPr lang="uk-UA" dirty="0" smtClean="0">
                <a:solidFill>
                  <a:schemeClr val="tx1"/>
                </a:solidFill>
              </a:rPr>
              <a:t> артрит</a:t>
            </a:r>
            <a:endParaRPr lang="ru-RU" dirty="0" smtClean="0">
              <a:solidFill>
                <a:schemeClr val="tx1"/>
              </a:solidFill>
            </a:endParaRPr>
          </a:p>
        </p:txBody>
      </p:sp>
      <p:pic>
        <p:nvPicPr>
          <p:cNvPr id="29699" name="Picture 4" descr="1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71800" y="1268760"/>
            <a:ext cx="3673225" cy="5472608"/>
          </a:xfr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>
                <a:solidFill>
                  <a:schemeClr val="tx1"/>
                </a:solidFill>
              </a:rPr>
              <a:t>Подагра</a:t>
            </a:r>
            <a:endParaRPr lang="ru-RU" dirty="0" smtClean="0">
              <a:solidFill>
                <a:schemeClr val="tx1"/>
              </a:solidFill>
            </a:endParaRPr>
          </a:p>
        </p:txBody>
      </p:sp>
      <p:pic>
        <p:nvPicPr>
          <p:cNvPr id="30723" name="Picture 4" descr="1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49758" y="1628800"/>
            <a:ext cx="7452827" cy="4752528"/>
          </a:xfr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>
                <a:solidFill>
                  <a:schemeClr val="tx1"/>
                </a:solidFill>
              </a:rPr>
              <a:t>Психіатричний  анамнез: 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uk-UA" altLang="uk-UA" smtClean="0"/>
              <a:t>звернути увагу на наявність  психічних хвороб у рідних, </a:t>
            </a:r>
          </a:p>
          <a:p>
            <a:pPr eaLnBrk="1" hangingPunct="1"/>
            <a:r>
              <a:rPr lang="uk-UA" altLang="uk-UA" smtClean="0"/>
              <a:t>вияснити чи немає депресивного синдрому, суїцидальних думок.</a:t>
            </a:r>
          </a:p>
          <a:p>
            <a:pPr eaLnBrk="1" hangingPunct="1"/>
            <a:r>
              <a:rPr lang="uk-UA" altLang="uk-UA" smtClean="0"/>
              <a:t>провести тестування  щодо дементного синдрому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>
                <a:solidFill>
                  <a:schemeClr val="tx1"/>
                </a:solidFill>
              </a:rPr>
              <a:t>Сексуальний анамнез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uk-UA" altLang="uk-UA" smtClean="0"/>
              <a:t>можна зібрати тільки в тому випадку, коли при опитуванні складаються відносини довіри.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4000" dirty="0" smtClean="0">
                <a:solidFill>
                  <a:schemeClr val="tx1"/>
                </a:solidFill>
              </a:rPr>
              <a:t>Особливості  догляду за хворими похилого і старого віку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uk-UA" smtClean="0"/>
              <a:t>Загальний догляд за хворими похилого і старого більш складний і вимагає від медперсоналу більшої уваги і часу, ніж звичайний догляд. Понятгя "догляд за хворими" включає в себе не тільки фізичний догляд, але й відновлення порушених психічних і фізичних функцій, підтримання або розвиток соціальних зв'язків хворого з родиною і суспільством, в яке він може повернутись, та медичним закладом або закладом соціальної допомоги, в якому він знаходиться.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>
                <a:solidFill>
                  <a:schemeClr val="tx1"/>
                </a:solidFill>
              </a:rPr>
              <a:t>Основним </a:t>
            </a:r>
            <a:r>
              <a:rPr lang="ru-RU" dirty="0" smtClean="0">
                <a:solidFill>
                  <a:schemeClr val="tx1"/>
                </a:solidFill>
              </a:rPr>
              <a:t>принципом </a:t>
            </a:r>
            <a:r>
              <a:rPr lang="uk-UA" dirty="0" smtClean="0">
                <a:solidFill>
                  <a:schemeClr val="tx1"/>
                </a:solidFill>
              </a:rPr>
              <a:t>догляду є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uk-UA" altLang="uk-UA" smtClean="0"/>
              <a:t>повага до особистості пацієнта, </a:t>
            </a:r>
          </a:p>
          <a:p>
            <a:pPr eaLnBrk="1" hangingPunct="1"/>
            <a:r>
              <a:rPr lang="uk-UA" altLang="uk-UA" smtClean="0"/>
              <a:t>прийняття його таким, який він є, з всіма його недоліками (фізичними, психічними, подразливістю, розумовими розладами). Медперсонал повинен знати, що ці недоліки в більшості випадків </a:t>
            </a:r>
            <a:r>
              <a:rPr lang="ru-RU" altLang="uk-UA" smtClean="0"/>
              <a:t>- </a:t>
            </a:r>
            <a:r>
              <a:rPr lang="uk-UA" altLang="uk-UA" smtClean="0"/>
              <a:t>прояв хвороби, а не старості і відповідний догляд може покращити стан здоров'я.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>
                <a:solidFill>
                  <a:schemeClr val="tx1"/>
                </a:solidFill>
              </a:rPr>
              <a:t>Система сечовиділення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uk-UA" altLang="uk-UA" sz="2400" smtClean="0"/>
              <a:t> </a:t>
            </a:r>
            <a:r>
              <a:rPr lang="ru-RU" altLang="uk-UA" sz="2400" smtClean="0"/>
              <a:t>В </a:t>
            </a:r>
            <a:r>
              <a:rPr lang="uk-UA" altLang="uk-UA" sz="2400" smtClean="0"/>
              <a:t>процесі старіння значно   змінюється   функція   апарату   сечовиділення   і   функція   нирок. Зменшується    концентраційна    здатність    нирок    і    в    зв'язку   з   цим </a:t>
            </a:r>
            <a:r>
              <a:rPr lang="ru-RU" altLang="uk-UA" sz="2400" smtClean="0"/>
              <a:t>компенсаторно </a:t>
            </a:r>
            <a:r>
              <a:rPr lang="uk-UA" altLang="uk-UA" sz="2400" smtClean="0"/>
              <a:t>збільшується нічний діурез. Крім того, нічний діурез може бути   наслідком   подразнення   сфінктерів   сечового   міхура,   гіпертрофії простати у чоловіків, серцевої недостатності у кардіологічних хворих. Треба вияснити, як часто про_кидається хворий вночі   для діуреза, в якій мірі це порушує сон і </a:t>
            </a:r>
            <a:r>
              <a:rPr lang="ru-RU" altLang="uk-UA" sz="2400" smtClean="0"/>
              <a:t>дати </a:t>
            </a:r>
            <a:r>
              <a:rPr lang="uk-UA" altLang="uk-UA" sz="2400" smtClean="0"/>
              <a:t>й</a:t>
            </a:r>
            <a:r>
              <a:rPr lang="ru-RU" altLang="uk-UA" sz="2400" smtClean="0"/>
              <a:t>ому </a:t>
            </a:r>
            <a:r>
              <a:rPr lang="uk-UA" altLang="uk-UA" sz="2400" smtClean="0"/>
              <a:t>нічний посуд.</a:t>
            </a:r>
            <a:endParaRPr lang="ru-RU" altLang="uk-UA" sz="2400" smtClean="0"/>
          </a:p>
          <a:p>
            <a:pPr eaLnBrk="1" hangingPunct="1">
              <a:lnSpc>
                <a:spcPct val="80000"/>
              </a:lnSpc>
            </a:pPr>
            <a:r>
              <a:rPr lang="ru-RU" altLang="uk-UA" sz="2400" smtClean="0"/>
              <a:t>При частому </a:t>
            </a:r>
            <a:r>
              <a:rPr lang="uk-UA" altLang="uk-UA" sz="2400" smtClean="0"/>
              <a:t>нічному діурезі можна порадити хворому не пити безпосередньо перед сном, але це треба робити обережно, бо зменшення введення рідини менше Іл/добу може привести до загальної інтоксикації (накопичення продуктів обміну).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4000" dirty="0" smtClean="0">
                <a:solidFill>
                  <a:schemeClr val="tx1"/>
                </a:solidFill>
              </a:rPr>
              <a:t>Гігієнічне купання хворих похилого віку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8686800" cy="47085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uk-UA" altLang="uk-UA" sz="2400" smtClean="0"/>
              <a:t>Бувають нещасні випадки при купанні в ванні: слизька ванна, слизька підлога, втрата свідомості від занадто гарячої води, серцевий напад тощо. Тому стару людину треба попередити, що спочатку ванну наповнюють водою роблять необхідну температуру, а потім можна сідати в ванну. </a:t>
            </a:r>
          </a:p>
          <a:p>
            <a:pPr eaLnBrk="1" hangingPunct="1">
              <a:lnSpc>
                <a:spcPct val="90000"/>
              </a:lnSpc>
            </a:pPr>
            <a:r>
              <a:rPr lang="uk-UA" altLang="uk-UA" sz="2400" smtClean="0"/>
              <a:t>Взагалі ж в геріатричній практиці краще використовувати душ, а не ванну. В залежності від стану хворий приймає душ стоячи, сидячи або його обмиває персонал на спеціальній кушетці в теплій ванній кімнаті.. Не треба приймати душ &gt;35°, направляти гарячий струмінь на голову. </a:t>
            </a:r>
          </a:p>
          <a:p>
            <a:pPr eaLnBrk="1" hangingPunct="1">
              <a:lnSpc>
                <a:spcPct val="90000"/>
              </a:lnSpc>
            </a:pPr>
            <a:r>
              <a:rPr lang="uk-UA" altLang="uk-UA" sz="2400" smtClean="0"/>
              <a:t>Опори, гумові килимки, термінова сигналізація - обов'язкове обладнання ванної кімнати. Присутність медпрацівника при купанні пацієнта бажана, а в ряді  випадків-обов'язкова. Ванна не повинна закриватись з внутрішнього боку.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3800" dirty="0" smtClean="0">
                <a:solidFill>
                  <a:schemeClr val="tx1"/>
                </a:solidFill>
              </a:rPr>
              <a:t>Догляд за хворими, що перебувають на ліжковому режимі: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uk-UA" altLang="uk-UA" sz="2400" smtClean="0"/>
              <a:t>Тривалий  ліжковий, режим  веде до  значних змін  структури  і  функції, виникненню таких ускладнень, як гіпостатична пневмонія, тромб емболія, </a:t>
            </a:r>
            <a:r>
              <a:rPr lang="ru-RU" altLang="uk-UA" sz="2400" smtClean="0"/>
              <a:t>затруднений   сечопуск,   </a:t>
            </a:r>
            <a:r>
              <a:rPr lang="uk-UA" altLang="uk-UA" sz="2400" smtClean="0"/>
              <a:t>інфекція   сечових   шляхів,   пролежні,   зниження апетиту,   загальної   </a:t>
            </a:r>
            <a:r>
              <a:rPr lang="ru-RU" altLang="uk-UA" sz="2400" smtClean="0"/>
              <a:t>слаб</a:t>
            </a:r>
            <a:r>
              <a:rPr lang="uk-UA" altLang="uk-UA" sz="2400" smtClean="0"/>
              <a:t>і</a:t>
            </a:r>
            <a:r>
              <a:rPr lang="ru-RU" altLang="uk-UA" sz="2400" smtClean="0"/>
              <a:t>сть   </a:t>
            </a:r>
            <a:r>
              <a:rPr lang="uk-UA" altLang="uk-UA" sz="2400" smtClean="0"/>
              <a:t>У   хворих   виникають   м’язові    атрофії, збільшується    виведення   кальцію,    зменшується    рухливість    суглобів, приєднуються запори, безсоння, психічні порушення, депресія. Особливо страждає серцево-судинна система. Внаслідок гіподинамії, детренованості швидко знижуються адаптаційні можливості серця і судин з відповідною симптоматикою (серцебиття, задишка).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800" dirty="0" smtClean="0">
                <a:solidFill>
                  <a:schemeClr val="tx1"/>
                </a:solidFill>
              </a:rPr>
              <a:t>Дефекація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uk-UA" altLang="uk-UA" sz="2400" smtClean="0"/>
              <a:t>У людей похилого та старого віку часто виникають запори. Іноді вони пов'язанні з їжею, що не включає баластних речовин (овочі, фрукти, хліб грубого помолу ), гіподинамією, обмеженням рідини, прийомом медикаментів. В лікуванні запорів треба враховувати, що клізми у старих людей частіше викликають подразнення кишок ніж у молодих. То саме відноситься і до ректальних свічок.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tx1"/>
                </a:solidFill>
              </a:rPr>
              <a:t> </a:t>
            </a:r>
            <a:r>
              <a:rPr lang="uk-UA" sz="2700" b="0" dirty="0" smtClean="0">
                <a:solidFill>
                  <a:schemeClr val="tx1"/>
                </a:solidFill>
              </a:rPr>
              <a:t>Реабілітація і фізіотерапія.</a:t>
            </a:r>
            <a:br>
              <a:rPr lang="uk-UA" sz="2700" b="0" dirty="0" smtClean="0">
                <a:solidFill>
                  <a:schemeClr val="tx1"/>
                </a:solidFill>
              </a:rPr>
            </a:br>
            <a:r>
              <a:rPr lang="uk-UA" sz="2700" b="0" dirty="0" smtClean="0">
                <a:solidFill>
                  <a:schemeClr val="tx1"/>
                </a:solidFill>
              </a:rPr>
              <a:t> Реабілітація </a:t>
            </a:r>
            <a:r>
              <a:rPr lang="ru-RU" sz="2700" b="0" dirty="0" smtClean="0">
                <a:solidFill>
                  <a:schemeClr val="tx1"/>
                </a:solidFill>
              </a:rPr>
              <a:t>- </a:t>
            </a:r>
            <a:r>
              <a:rPr lang="uk-UA" sz="2700" b="0" dirty="0" smtClean="0">
                <a:solidFill>
                  <a:schemeClr val="tx1"/>
                </a:solidFill>
              </a:rPr>
              <a:t>це відновна терапія, її складові: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773238"/>
            <a:ext cx="8893175" cy="50847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uk-UA" altLang="uk-UA" smtClean="0"/>
              <a:t>1) медична </a:t>
            </a:r>
            <a:r>
              <a:rPr lang="ru-RU" altLang="uk-UA" smtClean="0"/>
              <a:t>- </a:t>
            </a:r>
            <a:r>
              <a:rPr lang="uk-UA" altLang="uk-UA" smtClean="0"/>
              <a:t>лікування хворого</a:t>
            </a:r>
          </a:p>
          <a:p>
            <a:pPr eaLnBrk="1" hangingPunct="1">
              <a:lnSpc>
                <a:spcPct val="90000"/>
              </a:lnSpc>
            </a:pPr>
            <a:r>
              <a:rPr lang="uk-UA" altLang="uk-UA" smtClean="0"/>
              <a:t>2) психологічна </a:t>
            </a:r>
            <a:r>
              <a:rPr lang="ru-RU" altLang="uk-UA" smtClean="0"/>
              <a:t>- </a:t>
            </a:r>
            <a:r>
              <a:rPr lang="uk-UA" altLang="uk-UA" smtClean="0"/>
              <a:t>виведення з стан депресії, реактивного неврозу, що</a:t>
            </a:r>
          </a:p>
          <a:p>
            <a:pPr eaLnBrk="1" hangingPunct="1">
              <a:lnSpc>
                <a:spcPct val="90000"/>
              </a:lnSpc>
            </a:pPr>
            <a:r>
              <a:rPr lang="uk-UA" altLang="uk-UA" smtClean="0"/>
              <a:t>виник внаслідок хвороби. </a:t>
            </a:r>
          </a:p>
          <a:p>
            <a:pPr eaLnBrk="1" hangingPunct="1">
              <a:lnSpc>
                <a:spcPct val="90000"/>
              </a:lnSpc>
            </a:pPr>
            <a:r>
              <a:rPr lang="uk-UA" altLang="uk-UA" smtClean="0"/>
              <a:t>3) соціальне </a:t>
            </a:r>
            <a:r>
              <a:rPr lang="ru-RU" altLang="uk-UA" smtClean="0"/>
              <a:t>- </a:t>
            </a:r>
            <a:r>
              <a:rPr lang="uk-UA" altLang="uk-UA" smtClean="0"/>
              <a:t>відновлення в сім'ї,суспільстві </a:t>
            </a:r>
          </a:p>
          <a:p>
            <a:pPr eaLnBrk="1" hangingPunct="1">
              <a:lnSpc>
                <a:spcPct val="90000"/>
              </a:lnSpc>
            </a:pPr>
            <a:r>
              <a:rPr lang="uk-UA" altLang="uk-UA" smtClean="0"/>
              <a:t>4) трудова </a:t>
            </a:r>
            <a:r>
              <a:rPr lang="ru-RU" altLang="uk-UA" smtClean="0"/>
              <a:t>- </a:t>
            </a:r>
            <a:r>
              <a:rPr lang="uk-UA" altLang="uk-UA" smtClean="0"/>
              <a:t>часткове або повне відновлення працездатності. </a:t>
            </a:r>
          </a:p>
          <a:p>
            <a:pPr eaLnBrk="1" hangingPunct="1">
              <a:lnSpc>
                <a:spcPct val="90000"/>
              </a:lnSpc>
            </a:pPr>
            <a:r>
              <a:rPr lang="uk-UA" altLang="uk-UA" smtClean="0"/>
              <a:t>Фізична-застосування методів і засобів реабілітації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4000" dirty="0" smtClean="0">
                <a:solidFill>
                  <a:schemeClr val="tx1"/>
                </a:solidFill>
              </a:rPr>
              <a:t>Метаболізм ліків у старому організмі.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uk-UA" altLang="uk-UA" sz="2400" smtClean="0"/>
              <a:t>1. Внаслідок структурних і функціональних змін з боку ШКТ всмоктування медикаментів з віком зменшується.  Тому ліки, прийняті в середину, в меншій кількості поступають в організм.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400" smtClean="0"/>
              <a:t>2. Препарати, що вводяться у вигляді_ін'єкцій, також починають діяти значно пізніше і менш інтенсивно в зв'язку з тим, що всмоктування їх сповільнено"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400" smtClean="0"/>
              <a:t>Виділення з організму   медикаментів з віком також сповільнюється. Причини цього явища -  зменшення видільної функції нирок.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400" smtClean="0"/>
              <a:t>3.   Ослаблення інтенсивності обмінних циклів печінки, шкіри.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400" smtClean="0"/>
              <a:t>4.   Зниження дезінтоксикаційної функції печінки.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400" smtClean="0"/>
              <a:t>5</a:t>
            </a:r>
            <a:r>
              <a:rPr lang="ru-RU" altLang="uk-UA" sz="2400" smtClean="0"/>
              <a:t>.   </a:t>
            </a:r>
            <a:r>
              <a:rPr lang="uk-UA" altLang="uk-UA" sz="2400" smtClean="0"/>
              <a:t>Ослаблення активності ферментних систем.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4000" dirty="0" smtClean="0">
                <a:solidFill>
                  <a:schemeClr val="tx1"/>
                </a:solidFill>
              </a:rPr>
              <a:t>Принципи фармакотерапії в геріатрії</a:t>
            </a:r>
          </a:p>
        </p:txBody>
      </p:sp>
      <p:sp>
        <p:nvSpPr>
          <p:cNvPr id="41987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uk-UA" sz="2000" smtClean="0"/>
              <a:t>1. </a:t>
            </a:r>
            <a:r>
              <a:rPr lang="uk-UA" altLang="uk-UA" sz="2000" smtClean="0"/>
              <a:t>Недопустимість поліпрагмазії.</a:t>
            </a:r>
            <a:endParaRPr lang="ru-RU" altLang="uk-UA" sz="2000" smtClean="0"/>
          </a:p>
          <a:p>
            <a:pPr eaLnBrk="1" hangingPunct="1">
              <a:lnSpc>
                <a:spcPct val="80000"/>
              </a:lnSpc>
            </a:pPr>
            <a:r>
              <a:rPr lang="ru-RU" altLang="uk-UA" sz="2000" smtClean="0"/>
              <a:t>2. </a:t>
            </a:r>
            <a:r>
              <a:rPr lang="uk-UA" altLang="uk-UA" sz="2000" smtClean="0"/>
              <a:t>Лікування основного захворювання.</a:t>
            </a:r>
            <a:endParaRPr lang="ru-RU" altLang="uk-UA" sz="2000" smtClean="0"/>
          </a:p>
          <a:p>
            <a:pPr eaLnBrk="1" hangingPunct="1">
              <a:lnSpc>
                <a:spcPct val="80000"/>
              </a:lnSpc>
            </a:pPr>
            <a:r>
              <a:rPr lang="ru-RU" altLang="uk-UA" sz="2000" smtClean="0"/>
              <a:t>3. </a:t>
            </a:r>
            <a:r>
              <a:rPr lang="uk-UA" altLang="uk-UA" sz="2000" smtClean="0"/>
              <a:t>Несприятлива дія ліків на організм у старих людей вища, ніж у молодих.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000" smtClean="0"/>
              <a:t>4</a:t>
            </a:r>
            <a:r>
              <a:rPr lang="ru-RU" altLang="uk-UA" sz="2000" smtClean="0"/>
              <a:t>.   </a:t>
            </a:r>
            <a:r>
              <a:rPr lang="uk-UA" altLang="uk-UA" sz="2000" smtClean="0"/>
              <a:t>В старості пристосування до токсичних речовин значно знижене.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000" smtClean="0"/>
              <a:t>5</a:t>
            </a:r>
            <a:r>
              <a:rPr lang="ru-RU" altLang="uk-UA" sz="2000" smtClean="0"/>
              <a:t>.   </a:t>
            </a:r>
            <a:r>
              <a:rPr lang="uk-UA" altLang="uk-UA" sz="2000" smtClean="0"/>
              <a:t>Дози антибіотиків і антибактеріальних препаратів не зменшують.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000" smtClean="0"/>
              <a:t>6</a:t>
            </a:r>
            <a:r>
              <a:rPr lang="ru-RU" altLang="uk-UA" sz="2000" smtClean="0"/>
              <a:t>.   </a:t>
            </a:r>
            <a:r>
              <a:rPr lang="uk-UA" altLang="uk-UA" sz="2000" smtClean="0"/>
              <a:t>Для     попередження     мед.     інтоксикації    слідкувати     за     повноцінним харчуванням і достатнім питним режимом.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000" smtClean="0"/>
              <a:t>7</a:t>
            </a:r>
            <a:r>
              <a:rPr lang="ru-RU" altLang="uk-UA" sz="2000" smtClean="0"/>
              <a:t>.   </a:t>
            </a:r>
            <a:r>
              <a:rPr lang="uk-UA" altLang="uk-UA" sz="2000" smtClean="0"/>
              <a:t>В   зв'язку   із   звиканням   до   снодійних,   знеболюючих,   заспокійливих препаратів рекомендують часто замінювати одне одним.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000" smtClean="0"/>
              <a:t>8</a:t>
            </a:r>
            <a:r>
              <a:rPr lang="ru-RU" altLang="uk-UA" sz="2000" smtClean="0"/>
              <a:t>.   </a:t>
            </a:r>
            <a:r>
              <a:rPr lang="uk-UA" altLang="uk-UA" sz="2000" smtClean="0"/>
              <a:t>Доцільно використовувати комплекс різних препаратів в менших дозах, які діють аналогічно, але на різні ланцюги хвороби.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000" smtClean="0"/>
              <a:t>9</a:t>
            </a:r>
            <a:r>
              <a:rPr lang="ru-RU" altLang="uk-UA" sz="2000" smtClean="0"/>
              <a:t>. </a:t>
            </a:r>
            <a:r>
              <a:rPr lang="uk-UA" altLang="uk-UA" sz="2000" smtClean="0"/>
              <a:t>Часто можливість виникнення алергічної реакції на медикаменти.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300" dirty="0" smtClean="0">
                <a:solidFill>
                  <a:schemeClr val="tx1"/>
                </a:solidFill>
              </a:rPr>
              <a:t>Геріатричні засоби -- це група медикаментів, які впливають на старіючий організм шляхом загальної стимулюючої дії, нормалізації порушеного обміну і функцій організму, підвищують тонус і трофіку ЦНС. До них відносять: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uk-UA" smtClean="0"/>
              <a:t>1)  </a:t>
            </a:r>
            <a:r>
              <a:rPr lang="uk-UA" altLang="uk-UA" smtClean="0"/>
              <a:t>вітаміни групи В, вітамін А, вітаміни  Е, РР.</a:t>
            </a:r>
            <a:endParaRPr lang="ru-RU" altLang="uk-UA" smtClean="0"/>
          </a:p>
          <a:p>
            <a:pPr eaLnBrk="1" hangingPunct="1">
              <a:lnSpc>
                <a:spcPct val="80000"/>
              </a:lnSpc>
            </a:pPr>
            <a:r>
              <a:rPr lang="ru-RU" altLang="uk-UA" smtClean="0"/>
              <a:t>2)  </a:t>
            </a:r>
            <a:r>
              <a:rPr lang="uk-UA" altLang="uk-UA" smtClean="0"/>
              <a:t>Мікроелементи (мідь, цинк, кобальт, калій, та ін.)</a:t>
            </a:r>
            <a:endParaRPr lang="ru-RU" altLang="uk-UA" smtClean="0"/>
          </a:p>
          <a:p>
            <a:pPr eaLnBrk="1" hangingPunct="1">
              <a:lnSpc>
                <a:spcPct val="80000"/>
              </a:lnSpc>
            </a:pPr>
            <a:r>
              <a:rPr lang="ru-RU" altLang="uk-UA" smtClean="0"/>
              <a:t>3)  </a:t>
            </a:r>
            <a:r>
              <a:rPr lang="uk-UA" altLang="uk-UA" smtClean="0"/>
              <a:t>Новокаїн.</a:t>
            </a:r>
            <a:endParaRPr lang="ru-RU" altLang="uk-UA" smtClean="0"/>
          </a:p>
          <a:p>
            <a:pPr eaLnBrk="1" hangingPunct="1">
              <a:lnSpc>
                <a:spcPct val="80000"/>
              </a:lnSpc>
            </a:pPr>
            <a:r>
              <a:rPr lang="ru-RU" altLang="uk-UA" smtClean="0"/>
              <a:t>4)  </a:t>
            </a:r>
            <a:r>
              <a:rPr lang="uk-UA" altLang="uk-UA" smtClean="0"/>
              <a:t>Гормони щитовидної залози, анаболічні.</a:t>
            </a:r>
            <a:endParaRPr lang="ru-RU" altLang="uk-UA" smtClean="0"/>
          </a:p>
          <a:p>
            <a:pPr eaLnBrk="1" hangingPunct="1">
              <a:lnSpc>
                <a:spcPct val="80000"/>
              </a:lnSpc>
            </a:pPr>
            <a:r>
              <a:rPr lang="ru-RU" altLang="uk-UA" smtClean="0"/>
              <a:t>5)  </a:t>
            </a:r>
            <a:r>
              <a:rPr lang="uk-UA" altLang="uk-UA" smtClean="0"/>
              <a:t>Тканинні стимулятори (плацента, ФІБС).</a:t>
            </a:r>
            <a:endParaRPr lang="ru-RU" altLang="uk-UA" smtClean="0"/>
          </a:p>
          <a:p>
            <a:pPr eaLnBrk="1" hangingPunct="1">
              <a:lnSpc>
                <a:spcPct val="80000"/>
              </a:lnSpc>
            </a:pPr>
            <a:r>
              <a:rPr lang="ru-RU" altLang="uk-UA" smtClean="0"/>
              <a:t>6)  </a:t>
            </a:r>
            <a:r>
              <a:rPr lang="uk-UA" altLang="uk-UA" smtClean="0"/>
              <a:t>Апілакатерапія </a:t>
            </a:r>
            <a:r>
              <a:rPr lang="ru-RU" altLang="uk-UA" smtClean="0"/>
              <a:t>(0,01  2 </a:t>
            </a:r>
            <a:r>
              <a:rPr lang="uk-UA" altLang="uk-UA" smtClean="0"/>
              <a:t>рази на день під язик впродовж </a:t>
            </a:r>
            <a:r>
              <a:rPr lang="ru-RU" altLang="uk-UA" smtClean="0"/>
              <a:t>20 </a:t>
            </a:r>
            <a:r>
              <a:rPr lang="uk-UA" altLang="uk-UA" smtClean="0"/>
              <a:t>днів).</a:t>
            </a:r>
            <a:endParaRPr lang="ru-RU" altLang="uk-UA" smtClean="0"/>
          </a:p>
          <a:p>
            <a:pPr eaLnBrk="1" hangingPunct="1">
              <a:lnSpc>
                <a:spcPct val="80000"/>
              </a:lnSpc>
            </a:pPr>
            <a:r>
              <a:rPr lang="ru-RU" altLang="uk-UA" smtClean="0"/>
              <a:t>7)  </a:t>
            </a:r>
            <a:r>
              <a:rPr lang="uk-UA" altLang="uk-UA" smtClean="0"/>
              <a:t>Адаптогени    (приймати екстракт    з    </a:t>
            </a:r>
            <a:r>
              <a:rPr lang="ru-RU" altLang="uk-UA" smtClean="0"/>
              <a:t>кор</a:t>
            </a:r>
            <a:r>
              <a:rPr lang="uk-UA" altLang="uk-UA" smtClean="0"/>
              <a:t>е</a:t>
            </a:r>
            <a:r>
              <a:rPr lang="ru-RU" altLang="uk-UA" smtClean="0"/>
              <a:t>н</a:t>
            </a:r>
            <a:r>
              <a:rPr lang="uk-UA" altLang="uk-UA" smtClean="0"/>
              <a:t>ю</a:t>
            </a:r>
            <a:r>
              <a:rPr lang="ru-RU" altLang="uk-UA" smtClean="0"/>
              <a:t>       женьшеню,    елеутерокок</a:t>
            </a:r>
            <a:r>
              <a:rPr lang="uk-UA" altLang="uk-UA" smtClean="0"/>
              <a:t>у</a:t>
            </a:r>
            <a:r>
              <a:rPr lang="ru-RU" altLang="uk-UA" smtClean="0"/>
              <a:t>,   </a:t>
            </a:r>
            <a:r>
              <a:rPr lang="uk-UA" altLang="uk-UA" smtClean="0"/>
              <a:t>дибазол (0,01/добу).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>
                <a:solidFill>
                  <a:schemeClr val="tx1"/>
                </a:solidFill>
              </a:rPr>
              <a:t>Побічні дії ліків на старий організм.</a:t>
            </a:r>
          </a:p>
        </p:txBody>
      </p:sp>
      <p:sp>
        <p:nvSpPr>
          <p:cNvPr id="44035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uk-UA" altLang="uk-UA" smtClean="0"/>
              <a:t>Барбітурати</a:t>
            </a:r>
          </a:p>
          <a:p>
            <a:pPr eaLnBrk="1" hangingPunct="1">
              <a:lnSpc>
                <a:spcPct val="80000"/>
              </a:lnSpc>
            </a:pPr>
            <a:r>
              <a:rPr lang="ru-RU" altLang="uk-UA" smtClean="0"/>
              <a:t>Сечо</a:t>
            </a:r>
            <a:r>
              <a:rPr lang="uk-UA" altLang="uk-UA" smtClean="0"/>
              <a:t>гі</a:t>
            </a:r>
            <a:r>
              <a:rPr lang="ru-RU" altLang="uk-UA" smtClean="0"/>
              <a:t>нні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mtClean="0"/>
              <a:t> Морфій 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mtClean="0"/>
              <a:t>Аміназин, регітин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mtClean="0"/>
              <a:t>Саліцилати,  НПЗП 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mtClean="0"/>
              <a:t>Антибіотики, сульфаніламідні препарати 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mtClean="0"/>
              <a:t>Глюкокортикоїди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mtClean="0"/>
              <a:t>Холінолітичні, спазмолітичні препарати 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mtClean="0"/>
              <a:t>Адреналін та ін. адреноміметики  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 descr="G 0-009 Природа, пейзаж, фотообои по индивидуальным размерам. Озеро, горы,  цветы. — Натяжные потолки и фотообои в Николаев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1563" y="285750"/>
            <a:ext cx="5289550" cy="769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 за увагу!</a:t>
            </a:r>
            <a:endParaRPr lang="ru-RU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</TotalTime>
  <Words>2138</Words>
  <Application>Microsoft Office PowerPoint</Application>
  <PresentationFormat>Экран (4:3)</PresentationFormat>
  <Paragraphs>166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52" baseType="lpstr">
      <vt:lpstr>Arial</vt:lpstr>
      <vt:lpstr>Arial Black</vt:lpstr>
      <vt:lpstr>Book Antiqua</vt:lpstr>
      <vt:lpstr>Lucida Sans</vt:lpstr>
      <vt:lpstr>Monotype Sorts</vt:lpstr>
      <vt:lpstr>Times New Roman</vt:lpstr>
      <vt:lpstr>Wingdings</vt:lpstr>
      <vt:lpstr>Wingdings 2</vt:lpstr>
      <vt:lpstr>Wingdings 3</vt:lpstr>
      <vt:lpstr>Апекс</vt:lpstr>
      <vt:lpstr>Практичне заняття  “Особливості діагностики та лікування хворих похилого віку. Невідкладні стани в контексті невиліковного захворювання” </vt:lpstr>
      <vt:lpstr>Загальна геріатрія. Особливості  догляду та спостереження за хворими похилого і старшого віку.</vt:lpstr>
      <vt:lpstr>Захворювання в більшості геріатричних пацієнтів</vt:lpstr>
      <vt:lpstr>Презентация PowerPoint</vt:lpstr>
      <vt:lpstr>ХВОРОБИ СТАРШИХ ЛЮДЕЙ</vt:lpstr>
      <vt:lpstr>Особливості перебігу  захворювань різних органів.</vt:lpstr>
      <vt:lpstr>Діагностика , лікування, догляд та реабілітація за хворими старшого віку має свої особливості і часто ті методи, які використовують у молодих пацієнтів, не використовують у старих людей. Причини цього наступні: </vt:lpstr>
      <vt:lpstr>Методика збору анамнезу і особливості обстеження хворих старшого віку.</vt:lpstr>
      <vt:lpstr>Загальний план обстеження хворого</vt:lpstr>
      <vt:lpstr>Загальна схема розпитування (суб’єктивне дослідження)</vt:lpstr>
      <vt:lpstr>Об’єктивне обстеження хворого (status praesens)</vt:lpstr>
      <vt:lpstr>Параклінічні (додаткові) методи обстеження хворого</vt:lpstr>
      <vt:lpstr>Діагноз (diagnosis - розпізнавання)</vt:lpstr>
      <vt:lpstr>Схема розпитування хворого</vt:lpstr>
      <vt:lpstr>Розмова з геріатричним хворим</vt:lpstr>
      <vt:lpstr>Класична форма анамнезу для старої людини складається:</vt:lpstr>
      <vt:lpstr>Соціальний анамнез дозволяє вияснити такі моменти:</vt:lpstr>
      <vt:lpstr>Режим харчування складається з таких питань:</vt:lpstr>
      <vt:lpstr>Вираз обличчя</vt:lpstr>
      <vt:lpstr>Жовтяниця</vt:lpstr>
      <vt:lpstr>Огляд обличчя  (мітральний стеноз)</vt:lpstr>
      <vt:lpstr>Гіпертиреоз</vt:lpstr>
      <vt:lpstr>Зоб</vt:lpstr>
      <vt:lpstr>Кахексія</vt:lpstr>
      <vt:lpstr>Гінекомастія</vt:lpstr>
      <vt:lpstr>Асцит</vt:lpstr>
      <vt:lpstr>Ревматоїдний артрит</vt:lpstr>
      <vt:lpstr>Подагра</vt:lpstr>
      <vt:lpstr>Психіатричний  анамнез: </vt:lpstr>
      <vt:lpstr>Сексуальний анамнез </vt:lpstr>
      <vt:lpstr>Особливості  догляду за хворими похилого і старого віку</vt:lpstr>
      <vt:lpstr>Основним принципом догляду є </vt:lpstr>
      <vt:lpstr>Система сечовиділення</vt:lpstr>
      <vt:lpstr>Гігієнічне купання хворих похилого віку</vt:lpstr>
      <vt:lpstr>Догляд за хворими, що перебувають на ліжковому режимі:</vt:lpstr>
      <vt:lpstr>Дефекація</vt:lpstr>
      <vt:lpstr> Реабілітація і фізіотерапія.  Реабілітація - це відновна терапія, її складові:</vt:lpstr>
      <vt:lpstr>Метаболізм ліків у старому організмі.</vt:lpstr>
      <vt:lpstr>Принципи фармакотерапії в геріатрії</vt:lpstr>
      <vt:lpstr>Геріатричні засоби -- це група медикаментів, які впливають на старіючий організм шляхом загальної стимулюючої дії, нормалізації порушеного обміну і функцій організму, підвищують тонус і трофіку ЦНС. До них відносять:</vt:lpstr>
      <vt:lpstr>Побічні дії ліків на старий організм.</vt:lpstr>
      <vt:lpstr>Презентация PowerPoint</vt:lpstr>
    </vt:vector>
  </TitlesOfParts>
  <Company>222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Дисципліна : МЕДСЕСТРИНСТВО В ГЕРОНТОЛОГІЇ ТА ГЕРІАТРІЇ  Спеціальність: 6.110100 "Сестринська справа" (бакалаври) Викладач: канд. мед. наук  доцент Бугай Б.Г.</dc:title>
  <dc:creator>vnutrimed1</dc:creator>
  <cp:lastModifiedBy>Олена</cp:lastModifiedBy>
  <cp:revision>24</cp:revision>
  <dcterms:created xsi:type="dcterms:W3CDTF">2007-05-30T09:51:06Z</dcterms:created>
  <dcterms:modified xsi:type="dcterms:W3CDTF">2023-09-25T11:31:01Z</dcterms:modified>
</cp:coreProperties>
</file>