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366" r:id="rId2"/>
    <p:sldId id="340" r:id="rId3"/>
    <p:sldId id="342" r:id="rId4"/>
    <p:sldId id="343" r:id="rId5"/>
    <p:sldId id="344" r:id="rId6"/>
    <p:sldId id="339" r:id="rId7"/>
    <p:sldId id="261" r:id="rId8"/>
    <p:sldId id="331" r:id="rId9"/>
    <p:sldId id="259" r:id="rId10"/>
    <p:sldId id="333" r:id="rId11"/>
    <p:sldId id="330" r:id="rId12"/>
    <p:sldId id="315" r:id="rId13"/>
    <p:sldId id="296" r:id="rId14"/>
    <p:sldId id="334" r:id="rId15"/>
    <p:sldId id="336" r:id="rId16"/>
    <p:sldId id="338" r:id="rId17"/>
    <p:sldId id="345" r:id="rId18"/>
    <p:sldId id="346" r:id="rId19"/>
    <p:sldId id="347" r:id="rId20"/>
    <p:sldId id="348" r:id="rId21"/>
    <p:sldId id="349" r:id="rId22"/>
    <p:sldId id="350" r:id="rId23"/>
    <p:sldId id="363" r:id="rId24"/>
    <p:sldId id="364" r:id="rId25"/>
    <p:sldId id="351" r:id="rId26"/>
    <p:sldId id="361" r:id="rId27"/>
    <p:sldId id="362" r:id="rId28"/>
    <p:sldId id="355" r:id="rId29"/>
    <p:sldId id="356" r:id="rId30"/>
    <p:sldId id="357" r:id="rId31"/>
    <p:sldId id="358" r:id="rId32"/>
    <p:sldId id="359" r:id="rId33"/>
    <p:sldId id="367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b="1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b="1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b="1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b="1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b="1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b="1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b="1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b="1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b="1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FF99"/>
    <a:srgbClr val="CCFF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1" d="100"/>
          <a:sy n="61" d="100"/>
        </p:scale>
        <p:origin x="137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1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91608-DBB5-47A9-A1CE-884F2924307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28134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58D32-DE76-4C9F-BE8C-5C800A4EE00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415013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7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979E40-1158-436C-A7C4-0496AD58F8F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3229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B62784-4336-4507-AADF-00B1DE7A87C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8888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2362201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362201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2999E-3E79-4FF2-BB9C-152140177C4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6343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F519C-1930-440A-A028-DA96F4B587B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90657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D4EA4-B8B4-4083-87C1-A5FDF132198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2192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1" y="1524001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A4F54-89A6-4123-908A-F4B37514C99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9069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19EB10-50E6-42A3-AC01-6F7FC71E21F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77712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DCA4EF-63C0-4517-9242-E2E014866B0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43050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06903C-97BC-4B63-8ED8-B23AF20B0FB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68015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30725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4484B50-8513-4ECF-B097-48BA56DF19E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2239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04E8107-8408-4B6E-9EE7-0A449FF4EE1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690354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en-US" altLang="uk-UA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CBCBC"/>
                </a:solidFill>
              </a:defRPr>
            </a:lvl1pPr>
          </a:lstStyle>
          <a:p>
            <a:fld id="{3919E970-0A49-4EB3-A1E2-C9F01A21FE6A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16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7" r:id="rId12"/>
    <p:sldLayoutId id="2147483718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linicalevidence.com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786058"/>
            <a:ext cx="8429684" cy="1793167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Практичне заняття </a:t>
            </a:r>
            <a:br>
              <a:rPr lang="uk-UA" sz="3600" cap="none" dirty="0" smtClean="0">
                <a:ln/>
                <a:solidFill>
                  <a:schemeClr val="tx1"/>
                </a:solidFill>
                <a:effectLst/>
              </a:rPr>
            </a:b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“ Принципи доказової медицини. Сучасні  клінічні </a:t>
            </a: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дослідження”</a:t>
            </a:r>
            <a:r>
              <a:rPr lang="uk-UA" sz="4000" cap="none" dirty="0" smtClean="0">
                <a:ln/>
                <a:solidFill>
                  <a:schemeClr val="tx1"/>
                </a:solidFill>
                <a:effectLst/>
              </a:rPr>
              <a:t/>
            </a:r>
            <a:br>
              <a:rPr lang="uk-UA" sz="4000" cap="none" dirty="0" smtClean="0">
                <a:ln/>
                <a:solidFill>
                  <a:schemeClr val="tx1"/>
                </a:solidFill>
                <a:effectLst/>
              </a:rPr>
            </a:br>
            <a:endParaRPr lang="ru-RU" sz="4000" cap="none" dirty="0">
              <a:ln/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790" y="0"/>
            <a:ext cx="8955721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 err="1">
                <a:latin typeface="+mn-lt"/>
              </a:rPr>
              <a:t>Одеський</a:t>
            </a:r>
            <a:r>
              <a:rPr lang="ru-RU" dirty="0">
                <a:latin typeface="+mn-lt"/>
              </a:rPr>
              <a:t> </a:t>
            </a:r>
            <a:r>
              <a:rPr lang="uk-UA" dirty="0">
                <a:latin typeface="+mn-lt"/>
              </a:rPr>
              <a:t>національний медичний університет</a:t>
            </a:r>
          </a:p>
          <a:p>
            <a:pPr algn="ctr">
              <a:defRPr/>
            </a:pPr>
            <a:r>
              <a:rPr lang="uk-UA" dirty="0">
                <a:latin typeface="+mn-lt"/>
              </a:rPr>
              <a:t>Кафедра внутрішньої медицини №</a:t>
            </a:r>
            <a:r>
              <a:rPr lang="uk-UA" dirty="0" smtClean="0">
                <a:latin typeface="+mn-lt"/>
              </a:rPr>
              <a:t>1</a:t>
            </a:r>
            <a:endParaRPr lang="uk-UA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4000" dirty="0">
                <a:solidFill>
                  <a:schemeClr val="tx1"/>
                </a:solidFill>
              </a:rPr>
              <a:t>Клінічна епідеміологія 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908050"/>
            <a:ext cx="8229600" cy="6264275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uk-UA" sz="2200" b="1" smtClean="0"/>
              <a:t>розробляє наукові основи лікарської практики - перелік правил для прийняття клінічних рішень. </a:t>
            </a:r>
          </a:p>
          <a:p>
            <a:pPr marL="0" indent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uk-UA" sz="2200" b="1" i="1" smtClean="0"/>
              <a:t>Головне правило</a:t>
            </a:r>
            <a:r>
              <a:rPr lang="uk-UA" altLang="uk-UA" sz="2200" b="1" smtClean="0"/>
              <a:t>: кожне клінічне рішення повинно базуватись на строго доказаних наукових фактах (</a:t>
            </a:r>
            <a:r>
              <a:rPr lang="en-US" altLang="uk-UA" sz="2200" b="1" smtClean="0"/>
              <a:t>EBM</a:t>
            </a:r>
            <a:r>
              <a:rPr lang="ru-RU" altLang="uk-UA" sz="2200" b="1" smtClean="0"/>
              <a:t>)</a:t>
            </a:r>
            <a:r>
              <a:rPr lang="uk-UA" altLang="uk-UA" sz="2200" b="1" smtClean="0"/>
              <a:t>.</a:t>
            </a:r>
            <a:r>
              <a:rPr lang="uk-UA" altLang="uk-UA" sz="2200" smtClean="0"/>
              <a:t> </a:t>
            </a:r>
          </a:p>
          <a:p>
            <a:pPr marL="0" indent="0">
              <a:lnSpc>
                <a:spcPct val="90000"/>
              </a:lnSpc>
              <a:spcBef>
                <a:spcPct val="40000"/>
              </a:spcBef>
              <a:buFont typeface="Wingdings" panose="05000000000000000000" pitchFamily="2" charset="2"/>
              <a:buNone/>
            </a:pPr>
            <a:r>
              <a:rPr lang="uk-UA" altLang="uk-UA" sz="3600" b="1" smtClean="0">
                <a:solidFill>
                  <a:schemeClr val="tx2"/>
                </a:solidFill>
                <a:latin typeface="Garamond" panose="02020404030301010803" pitchFamily="18" charset="0"/>
              </a:rPr>
              <a:t>Доказова медицина</a:t>
            </a:r>
            <a:r>
              <a:rPr lang="uk-UA" altLang="uk-UA" sz="1900" smtClean="0"/>
              <a:t> </a:t>
            </a:r>
          </a:p>
          <a:p>
            <a:pPr marL="0" indent="0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uk-UA" altLang="uk-UA" sz="2200" b="1" smtClean="0"/>
              <a:t>дозволяє відділити </a:t>
            </a:r>
            <a:r>
              <a:rPr lang="uk-UA" altLang="uk-UA" sz="2200" b="1" u="sng" smtClean="0"/>
              <a:t>достовірні</a:t>
            </a:r>
            <a:r>
              <a:rPr lang="uk-UA" altLang="uk-UA" sz="2200" b="1" smtClean="0"/>
              <a:t> дослідження від </a:t>
            </a:r>
            <a:r>
              <a:rPr lang="uk-UA" altLang="uk-UA" sz="2200" b="1" u="sng" smtClean="0"/>
              <a:t>недостовірних</a:t>
            </a:r>
            <a:r>
              <a:rPr lang="uk-UA" altLang="uk-UA" sz="2200" smtClean="0"/>
              <a:t> </a:t>
            </a:r>
            <a:r>
              <a:rPr lang="uk-UA" altLang="uk-UA" sz="2200" b="1" smtClean="0"/>
              <a:t>(з імовірністю систематичних похибок).</a:t>
            </a:r>
            <a:r>
              <a:rPr lang="uk-UA" altLang="uk-UA" sz="2400" smtClean="0"/>
              <a:t> </a:t>
            </a:r>
          </a:p>
          <a:p>
            <a:pPr marL="0" indent="0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uk-UA" altLang="uk-UA" sz="3600" b="1" smtClean="0">
                <a:solidFill>
                  <a:schemeClr val="tx2"/>
                </a:solidFill>
                <a:latin typeface="Garamond" panose="02020404030301010803" pitchFamily="18" charset="0"/>
              </a:rPr>
              <a:t>Клінічні випробування</a:t>
            </a:r>
            <a:r>
              <a:rPr lang="uk-UA" altLang="uk-UA" sz="2100" b="1" i="1" smtClean="0"/>
              <a:t>  </a:t>
            </a:r>
            <a:r>
              <a:rPr lang="uk-UA" altLang="uk-UA" sz="2400" b="1" smtClean="0"/>
              <a:t>(clinical trials) </a:t>
            </a:r>
          </a:p>
          <a:p>
            <a:pPr marL="0" indent="0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uk-UA" altLang="uk-UA" sz="2200" b="1" smtClean="0"/>
              <a:t>спеціальний вид проспективних когортних досліджень, умови проведення яких (відбір груп втручання, організація спостереження та оцінка наслідків)</a:t>
            </a:r>
            <a:r>
              <a:rPr lang="ru-RU" altLang="uk-UA" sz="2200" smtClean="0"/>
              <a:t> </a:t>
            </a:r>
            <a:r>
              <a:rPr lang="uk-UA" altLang="uk-UA" sz="2200" b="1" smtClean="0"/>
              <a:t>забезпечують усунення систематичних похибок (Флетчер Р. і ін, 1998)</a:t>
            </a:r>
            <a:r>
              <a:rPr lang="ru-RU" altLang="uk-UA" sz="2200" smtClean="0"/>
              <a:t> </a:t>
            </a:r>
            <a:r>
              <a:rPr lang="uk-UA" altLang="uk-UA" sz="2200" b="1" smtClean="0"/>
              <a:t>.</a:t>
            </a:r>
            <a:r>
              <a:rPr lang="uk-UA" altLang="uk-UA" sz="24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906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>
                <a:solidFill>
                  <a:schemeClr val="tx1"/>
                </a:solidFill>
              </a:rPr>
              <a:t>Основні методи усунення систематичних похибок («Золотий стандарт» клінічних випробувань):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349500"/>
            <a:ext cx="8362950" cy="407035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uk-UA" altLang="uk-UA" b="1" smtClean="0"/>
              <a:t>випадковий </a:t>
            </a:r>
            <a:r>
              <a:rPr lang="uk-UA" altLang="uk-UA" b="1" u="sng" smtClean="0"/>
              <a:t>сліпий відбір</a:t>
            </a:r>
            <a:r>
              <a:rPr lang="uk-UA" altLang="uk-UA" b="1" smtClean="0"/>
              <a:t> досліджуваних в групи спостереження (сліпа </a:t>
            </a:r>
            <a:r>
              <a:rPr lang="uk-UA" altLang="uk-UA" b="1" u="sng" smtClean="0"/>
              <a:t>рандомізація</a:t>
            </a:r>
            <a:r>
              <a:rPr lang="uk-UA" altLang="uk-UA" b="1" smtClean="0"/>
              <a:t> і </a:t>
            </a:r>
            <a:r>
              <a:rPr lang="uk-UA" altLang="uk-UA" b="1" u="sng" smtClean="0"/>
              <a:t>стратифікація</a:t>
            </a:r>
            <a:r>
              <a:rPr lang="uk-UA" altLang="uk-UA" b="1" smtClean="0"/>
              <a:t>, контрольоване дослідження);</a:t>
            </a:r>
          </a:p>
          <a:p>
            <a:pPr>
              <a:spcBef>
                <a:spcPct val="50000"/>
              </a:spcBef>
            </a:pPr>
            <a:r>
              <a:rPr lang="uk-UA" altLang="uk-UA" b="1" u="sng" smtClean="0"/>
              <a:t>достатня величина</a:t>
            </a:r>
            <a:r>
              <a:rPr lang="uk-UA" altLang="uk-UA" b="1" smtClean="0"/>
              <a:t> вибірки;</a:t>
            </a:r>
          </a:p>
          <a:p>
            <a:pPr>
              <a:spcBef>
                <a:spcPct val="50000"/>
              </a:spcBef>
            </a:pPr>
            <a:r>
              <a:rPr lang="uk-UA" altLang="uk-UA" b="1" u="sng" smtClean="0"/>
              <a:t>сліпий контроль результатів</a:t>
            </a:r>
            <a:r>
              <a:rPr lang="uk-UA" altLang="uk-UA" b="1" smtClean="0"/>
              <a:t> (в ідеалі потрійний).</a:t>
            </a:r>
            <a:endParaRPr lang="ru-RU" altLang="uk-UA" b="1" smtClean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395288" y="2708275"/>
            <a:ext cx="8229600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endParaRPr lang="uk-UA" altLang="uk-UA" sz="240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277813"/>
            <a:ext cx="8291513" cy="70326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>
                <a:solidFill>
                  <a:schemeClr val="tx1"/>
                </a:solidFill>
              </a:rPr>
              <a:t>Основні методи усунення систематичних похибок</a:t>
            </a:r>
            <a:r>
              <a:rPr lang="ru-RU" sz="3600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68413"/>
            <a:ext cx="8362950" cy="5222875"/>
          </a:xfrm>
        </p:spPr>
        <p:txBody>
          <a:bodyPr>
            <a:normAutofit/>
          </a:bodyPr>
          <a:lstStyle/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200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Рандомізація</a:t>
            </a:r>
            <a:r>
              <a:rPr lang="uk-UA" sz="2200" b="1" dirty="0"/>
              <a:t> – метод випадкового віднесення хворого до тієї чи іншої досліджуваної групи.</a:t>
            </a:r>
          </a:p>
          <a:p>
            <a:pPr marL="548640" indent="-41148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Стратифікація</a:t>
            </a:r>
            <a:r>
              <a:rPr lang="uk-UA" sz="2200" b="1" dirty="0"/>
              <a:t> – розділення спостережень по підгрупах із однаковим прогнозом наслідків (найчастіше за віком і статтю, станом здоров'я).</a:t>
            </a:r>
            <a:r>
              <a:rPr lang="ru-RU" sz="2200" dirty="0"/>
              <a:t> </a:t>
            </a:r>
            <a:endParaRPr lang="ru-RU" sz="2200" b="1" dirty="0"/>
          </a:p>
          <a:p>
            <a:pPr marL="548640" indent="-41148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Стратифікована </a:t>
            </a:r>
            <a:r>
              <a:rPr lang="uk-UA" sz="2200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рандомізація</a:t>
            </a:r>
            <a:r>
              <a:rPr lang="uk-UA" sz="2200" b="1" dirty="0"/>
              <a:t> – спосіб формування вибірки, при якому спочатку пацієнтів розподіляють по підгрупах з однаковим прогнозом, а потім </a:t>
            </a:r>
            <a:r>
              <a:rPr lang="uk-UA" sz="2200" b="1" dirty="0" err="1"/>
              <a:t>рандомізують</a:t>
            </a:r>
            <a:r>
              <a:rPr lang="uk-UA" sz="2200" b="1" dirty="0"/>
              <a:t> їх окремо в кожній підгрупі.</a:t>
            </a:r>
          </a:p>
          <a:p>
            <a:pPr marL="548640" indent="-41148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Стандартизація</a:t>
            </a:r>
            <a:r>
              <a:rPr lang="uk-UA" sz="2200" b="1" dirty="0"/>
              <a:t> – математичне коригування розходжень за факторами, що впливають на результат, таким чином, щоб зрівняти групи за вихідним ризиком. </a:t>
            </a:r>
          </a:p>
          <a:p>
            <a:pPr marL="548640" indent="-41148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sz="2200" b="1" dirty="0"/>
              <a:t>     </a:t>
            </a:r>
            <a:r>
              <a:rPr lang="uk-UA" sz="2200" b="1" u="sng" dirty="0"/>
              <a:t>Стратифікацію</a:t>
            </a:r>
            <a:r>
              <a:rPr lang="uk-UA" sz="2200" b="1" dirty="0"/>
              <a:t> проводять на етапі </a:t>
            </a:r>
            <a:r>
              <a:rPr lang="uk-UA" sz="2200" b="1" u="sng" dirty="0"/>
              <a:t>планування</a:t>
            </a:r>
            <a:r>
              <a:rPr lang="uk-UA" sz="2200" b="1" dirty="0"/>
              <a:t> дослідження, а </a:t>
            </a:r>
            <a:r>
              <a:rPr lang="uk-UA" sz="2200" b="1" u="sng" dirty="0"/>
              <a:t>стандартизацію</a:t>
            </a:r>
            <a:r>
              <a:rPr lang="uk-UA" sz="2200" b="1" dirty="0"/>
              <a:t> – на етапі аналізу даних.</a:t>
            </a:r>
            <a:endParaRPr lang="ru-RU" sz="2200" dirty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395288" y="1125538"/>
            <a:ext cx="8748712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endParaRPr lang="uk-UA" altLang="uk-UA" sz="240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229600" cy="9191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Основні методи усунення систематичних похибок</a:t>
            </a:r>
            <a:r>
              <a:rPr lang="ru-RU" sz="3200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341438"/>
            <a:ext cx="8820150" cy="4862512"/>
          </a:xfrm>
        </p:spPr>
        <p:txBody>
          <a:bodyPr>
            <a:normAutofit/>
          </a:bodyPr>
          <a:lstStyle/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200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Сліпий метод</a:t>
            </a:r>
            <a:r>
              <a:rPr lang="uk-UA" sz="2200" b="1"/>
              <a:t> (замасковане втручання) – на відміну від відкритих досліджень передбачає збереження в таємниці від учасників (1), медичного персоналу (2) і осіб, що здійснюють збір даних або оцінку клінічних результатів (3).</a:t>
            </a:r>
            <a:r>
              <a:rPr lang="ru-RU" sz="2200"/>
              <a:t> 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200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Метааналіз</a:t>
            </a:r>
            <a:r>
              <a:rPr lang="uk-UA" sz="2200" b="1"/>
              <a:t> – статистичний аналіз об’єднаних результатів декількох клінічних досліджень одного і того ж самого методу лікування, що забезпечує більшу статистичну потужність і точність за рахунок збільшення розміру вибірки. 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200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Систематичний огляд</a:t>
            </a:r>
            <a:r>
              <a:rPr lang="uk-UA" sz="2200"/>
              <a:t> </a:t>
            </a:r>
            <a:r>
              <a:rPr lang="uk-UA" sz="2200" b="1"/>
              <a:t>– це належним чином оформлені сукупні результати всіх досліджень, пов'язаних із певною медичною проблемою (наприклад, лікування певного захворювання або його профілактика). 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sz="2200" b="1"/>
              <a:t>    </a:t>
            </a:r>
            <a:endParaRPr lang="uk-UA" sz="2200" b="1">
              <a:solidFill>
                <a:schemeClr val="accent1"/>
              </a:solidFill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95288" y="1341438"/>
            <a:ext cx="8302625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endParaRPr lang="uk-UA" altLang="uk-UA" sz="2400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73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/>
              <a:t>Приклад мета-аналізу із систематичного огляду</a:t>
            </a:r>
          </a:p>
        </p:txBody>
      </p:sp>
      <p:pic>
        <p:nvPicPr>
          <p:cNvPr id="12291" name="Picture 3" descr="SKIVM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836613"/>
            <a:ext cx="8569325" cy="52943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1" y="260351"/>
            <a:ext cx="8229600" cy="7747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Процес прийняття клінічних рішень в доказовій  медицині</a:t>
            </a:r>
            <a:r>
              <a:rPr lang="ru-RU" sz="3800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484313"/>
            <a:ext cx="8424862" cy="4968875"/>
          </a:xfrm>
        </p:spPr>
        <p:txBody>
          <a:bodyPr>
            <a:normAutofit/>
          </a:bodyPr>
          <a:lstStyle/>
          <a:p>
            <a:pPr marL="1244600" indent="-124460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ru-RU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</a:t>
            </a:r>
            <a:r>
              <a:rPr lang="uk-UA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крок.</a:t>
            </a:r>
            <a:r>
              <a:rPr lang="uk-UA" b="1" i="1"/>
              <a:t> </a:t>
            </a:r>
            <a:r>
              <a:rPr lang="uk-UA" b="1" u="sng"/>
              <a:t>Формулювання</a:t>
            </a:r>
            <a:r>
              <a:rPr lang="uk-UA" b="1"/>
              <a:t> клінічного </a:t>
            </a:r>
            <a:r>
              <a:rPr lang="uk-UA" b="1" u="sng"/>
              <a:t>питання </a:t>
            </a:r>
            <a:r>
              <a:rPr lang="uk-UA" b="1"/>
              <a:t>і визначення його</a:t>
            </a:r>
            <a:r>
              <a:rPr lang="uk-UA" b="1" u="sng"/>
              <a:t> виду</a:t>
            </a:r>
          </a:p>
          <a:p>
            <a:pPr marL="1244600" indent="-124460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ru-RU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r>
              <a:rPr lang="uk-UA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крок.</a:t>
            </a:r>
            <a:r>
              <a:rPr lang="uk-UA" b="1" i="1"/>
              <a:t> </a:t>
            </a:r>
            <a:r>
              <a:rPr lang="uk-UA" b="1" u="sng"/>
              <a:t>Пошук</a:t>
            </a:r>
            <a:r>
              <a:rPr lang="uk-UA" b="1"/>
              <a:t> </a:t>
            </a:r>
            <a:r>
              <a:rPr lang="uk-UA" b="1" u="sng"/>
              <a:t>доказів</a:t>
            </a:r>
            <a:r>
              <a:rPr lang="uk-UA" b="1"/>
              <a:t> (відповідей на сформульоване запитання)</a:t>
            </a:r>
          </a:p>
          <a:p>
            <a:pPr marL="1244600" indent="-124460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крок.</a:t>
            </a:r>
            <a:r>
              <a:rPr lang="uk-UA" b="1" i="1"/>
              <a:t> </a:t>
            </a:r>
            <a:r>
              <a:rPr lang="uk-UA" b="1" u="sng"/>
              <a:t>Критична оцінка</a:t>
            </a:r>
            <a:r>
              <a:rPr lang="uk-UA" b="1"/>
              <a:t> отриманих </a:t>
            </a:r>
            <a:r>
              <a:rPr lang="uk-UA" b="1" u="sng"/>
              <a:t>доказів</a:t>
            </a:r>
          </a:p>
          <a:p>
            <a:pPr marL="1244600" indent="-124460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 крок.</a:t>
            </a:r>
            <a:r>
              <a:rPr lang="uk-UA" b="1" i="1"/>
              <a:t> </a:t>
            </a:r>
            <a:r>
              <a:rPr lang="uk-UA" b="1" u="sng"/>
              <a:t>Застосування</a:t>
            </a:r>
            <a:r>
              <a:rPr lang="uk-UA" b="1"/>
              <a:t> </a:t>
            </a:r>
            <a:r>
              <a:rPr lang="uk-UA" b="1" u="sng"/>
              <a:t>доказів</a:t>
            </a:r>
            <a:r>
              <a:rPr lang="uk-UA" b="1"/>
              <a:t> у медичній </a:t>
            </a:r>
            <a:r>
              <a:rPr lang="uk-UA" b="1" u="sng"/>
              <a:t>практиці</a:t>
            </a:r>
          </a:p>
          <a:p>
            <a:pPr marL="1244600" indent="-124460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 крок.</a:t>
            </a:r>
            <a:r>
              <a:rPr lang="uk-UA" b="1" i="1"/>
              <a:t> </a:t>
            </a:r>
            <a:r>
              <a:rPr lang="uk-UA" b="1" u="sng"/>
              <a:t>Оцінка </a:t>
            </a:r>
            <a:r>
              <a:rPr lang="uk-UA" b="1"/>
              <a:t> отриманих </a:t>
            </a:r>
            <a:r>
              <a:rPr lang="uk-UA" b="1" u="sng"/>
              <a:t>результатів</a:t>
            </a:r>
            <a:r>
              <a:rPr lang="uk-UA" b="1"/>
              <a:t> у медичній </a:t>
            </a:r>
            <a:r>
              <a:rPr lang="uk-UA" b="1" u="sng"/>
              <a:t>практиці</a:t>
            </a:r>
          </a:p>
          <a:p>
            <a:pPr marL="1244600" indent="-124460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uk-UA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500042"/>
            <a:ext cx="8362951" cy="7032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Крок 1. Структура добре сформульованого клінічного питання для пошуку доказів: </a:t>
            </a:r>
            <a:r>
              <a:rPr lang="en-US" sz="3200" dirty="0">
                <a:solidFill>
                  <a:schemeClr val="tx1"/>
                </a:solidFill>
              </a:rPr>
              <a:t>PICO</a:t>
            </a:r>
            <a:endParaRPr lang="uk-UA" sz="3200" dirty="0">
              <a:solidFill>
                <a:schemeClr val="tx1"/>
              </a:solidFill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916113"/>
            <a:ext cx="8135937" cy="4321175"/>
          </a:xfrm>
        </p:spPr>
        <p:txBody>
          <a:bodyPr>
            <a:normAutofit/>
          </a:bodyPr>
          <a:lstStyle/>
          <a:p>
            <a:pPr marL="571500" indent="-57150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AutoNum type="arabicPeriod"/>
              <a:defRPr/>
            </a:pP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Patient or</a:t>
            </a:r>
            <a:r>
              <a:rPr lang="ru-RU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Problem</a:t>
            </a:r>
            <a:r>
              <a:rPr lang="en-US" sz="3200" b="1">
                <a:solidFill>
                  <a:schemeClr val="folHlink"/>
                </a:solidFill>
                <a:latin typeface="Times New Roman" pitchFamily="18" charset="0"/>
              </a:rPr>
              <a:t> </a:t>
            </a:r>
            <a:r>
              <a:rPr lang="ru-RU" sz="3200" b="1"/>
              <a:t>- </a:t>
            </a:r>
            <a:r>
              <a:rPr lang="uk-UA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</a:t>
            </a:r>
            <a:r>
              <a:rPr lang="uk-UA" sz="3200" b="1"/>
              <a:t>ацієнт або </a:t>
            </a:r>
            <a:r>
              <a:rPr lang="uk-UA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</a:t>
            </a:r>
            <a:r>
              <a:rPr lang="uk-UA" sz="3200" b="1"/>
              <a:t>роблема</a:t>
            </a:r>
          </a:p>
          <a:p>
            <a:pPr marL="571500" indent="-57150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AutoNum type="arabicPeriod"/>
              <a:defRPr/>
            </a:pP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Intervention</a:t>
            </a:r>
            <a:r>
              <a:rPr lang="en-US" sz="3200" b="1">
                <a:solidFill>
                  <a:schemeClr val="folHlink"/>
                </a:solidFill>
                <a:latin typeface="Times New Roman" pitchFamily="18" charset="0"/>
              </a:rPr>
              <a:t> </a:t>
            </a:r>
            <a:r>
              <a:rPr lang="en-US" sz="3200" b="1">
                <a:latin typeface="Times New Roman" pitchFamily="18" charset="0"/>
              </a:rPr>
              <a:t>–</a:t>
            </a:r>
            <a:r>
              <a:rPr lang="en-US" sz="3200" b="1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r>
              <a:rPr lang="uk-UA" sz="3200" b="1"/>
              <a:t>тручання, прогноз</a:t>
            </a:r>
            <a:endParaRPr lang="uk-UA" sz="3200"/>
          </a:p>
          <a:p>
            <a:pPr marL="571500" indent="-57150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AutoNum type="arabicPeriod"/>
              <a:defRPr/>
            </a:pP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Comparison</a:t>
            </a:r>
            <a:r>
              <a:rPr lang="en-US" sz="3200" b="1">
                <a:solidFill>
                  <a:schemeClr val="folHlink"/>
                </a:solidFill>
                <a:latin typeface="Times New Roman" pitchFamily="18" charset="0"/>
              </a:rPr>
              <a:t> </a:t>
            </a:r>
            <a:r>
              <a:rPr lang="en-US" sz="3200" b="1">
                <a:latin typeface="Times New Roman" pitchFamily="18" charset="0"/>
              </a:rPr>
              <a:t>-</a:t>
            </a:r>
            <a:r>
              <a:rPr lang="en-US" sz="3200" b="1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</a:t>
            </a:r>
            <a:r>
              <a:rPr lang="uk-UA" sz="3200" b="1"/>
              <a:t>орівняння</a:t>
            </a:r>
            <a:endParaRPr lang="uk-UA" sz="3200"/>
          </a:p>
          <a:p>
            <a:pPr marL="571500" indent="-57150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AutoNum type="arabicPeriod"/>
              <a:defRPr/>
            </a:pP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Outcome</a:t>
            </a:r>
            <a:r>
              <a:rPr lang="en-US" sz="3200" b="1">
                <a:solidFill>
                  <a:schemeClr val="folHlink"/>
                </a:solidFill>
                <a:latin typeface="Times New Roman" pitchFamily="18" charset="0"/>
              </a:rPr>
              <a:t> </a:t>
            </a:r>
            <a:r>
              <a:rPr lang="en-US" sz="3200" b="1">
                <a:latin typeface="Times New Roman" pitchFamily="18" charset="0"/>
              </a:rPr>
              <a:t>–</a:t>
            </a:r>
            <a:r>
              <a:rPr lang="en-US" sz="3200" b="1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</a:t>
            </a:r>
            <a:r>
              <a:rPr lang="uk-UA" sz="3200" b="1"/>
              <a:t>аслідок (результат)</a:t>
            </a:r>
          </a:p>
          <a:p>
            <a:pPr marL="571500" indent="-57150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uk-UA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</a:rPr>
              <a:t>Структура добре сформульованого клінічного питання: </a:t>
            </a:r>
            <a:r>
              <a:rPr lang="en-US" sz="2800" dirty="0">
                <a:solidFill>
                  <a:schemeClr val="tx1"/>
                </a:solidFill>
              </a:rPr>
              <a:t>PICO</a:t>
            </a:r>
            <a:endParaRPr lang="uk-UA" sz="2800" dirty="0">
              <a:solidFill>
                <a:schemeClr val="tx1"/>
              </a:solidFill>
            </a:endParaRPr>
          </a:p>
        </p:txBody>
      </p:sp>
      <p:graphicFrame>
        <p:nvGraphicFramePr>
          <p:cNvPr id="35892" name="Group 52"/>
          <p:cNvGraphicFramePr>
            <a:graphicFrameLocks noGrp="1"/>
          </p:cNvGraphicFramePr>
          <p:nvPr>
            <p:ph type="tbl" idx="1"/>
          </p:nvPr>
        </p:nvGraphicFramePr>
        <p:xfrm>
          <a:off x="285750" y="1285875"/>
          <a:ext cx="8643938" cy="5229226"/>
        </p:xfrm>
        <a:graphic>
          <a:graphicData uri="http://schemas.openxmlformats.org/drawingml/2006/table">
            <a:tbl>
              <a:tblPr/>
              <a:tblGrid>
                <a:gridCol w="1584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6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Складові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Частини питання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Їх зміст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Пацієнт або проблема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Як би ми описали групу пацієнтів, подібну до нашого?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Релевантність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(сумісність параметрів) групи, популяції…</a:t>
                      </a:r>
                      <a:endParaRPr kumimoji="0" 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04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Втручання і прогноз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Яке втручання я розглядаю?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Стратегія ведення хворого, діагностичний тест, величина ефекту препарату, хірургічної процедури, дози препарату…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04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Порівняння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Яке альтернативне втручання необхідне для порівняння із тим, що розглядається мною?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Контрольна або альтернативна стратегія, тест, доза препарату…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Наслідок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Який наслідок я очікую?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Характеристики ефектів (наслідків), у яких ми зацікавлені…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Типи клінічних питань </a:t>
            </a:r>
            <a:r>
              <a:rPr lang="uk-UA" sz="3200" dirty="0" smtClean="0">
                <a:solidFill>
                  <a:schemeClr val="tx1"/>
                </a:solidFill>
              </a:rPr>
              <a:t/>
            </a:r>
            <a:br>
              <a:rPr lang="uk-UA" sz="3200" dirty="0" smtClean="0">
                <a:solidFill>
                  <a:schemeClr val="tx1"/>
                </a:solidFill>
              </a:rPr>
            </a:br>
            <a:r>
              <a:rPr lang="uk-UA" sz="3200" dirty="0" smtClean="0">
                <a:solidFill>
                  <a:schemeClr val="tx1"/>
                </a:solidFill>
              </a:rPr>
              <a:t>(</a:t>
            </a:r>
            <a:r>
              <a:rPr lang="uk-UA" sz="3200" dirty="0">
                <a:solidFill>
                  <a:schemeClr val="tx1"/>
                </a:solidFill>
              </a:rPr>
              <a:t>за характером втручань)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49508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4789487"/>
          </a:xfrm>
        </p:spPr>
        <p:txBody>
          <a:bodyPr>
            <a:normAutofit lnSpcReduction="10000"/>
          </a:bodyPr>
          <a:lstStyle/>
          <a:p>
            <a:pPr marL="1133856" lvl="2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sz="2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Основні:</a:t>
            </a:r>
          </a:p>
          <a:p>
            <a:pPr marL="1133856" lvl="2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uk-UA" sz="2400" b="1"/>
              <a:t>діагноз</a:t>
            </a:r>
          </a:p>
          <a:p>
            <a:pPr marL="1545336" lvl="4" indent="-182880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uk-UA" sz="2400" b="1"/>
              <a:t>диференціальний діагноз</a:t>
            </a:r>
          </a:p>
          <a:p>
            <a:pPr marL="1545336" lvl="4" indent="-182880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uk-UA" sz="2400" b="1"/>
              <a:t>діагностичні тести</a:t>
            </a:r>
          </a:p>
          <a:p>
            <a:pPr marL="1133856" lvl="2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uk-UA" sz="2400" b="1"/>
              <a:t>лікування</a:t>
            </a:r>
          </a:p>
          <a:p>
            <a:pPr marL="1133856" lvl="2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uk-UA" sz="2400" b="1"/>
              <a:t>прогноз</a:t>
            </a:r>
          </a:p>
          <a:p>
            <a:pPr marL="1133856" lvl="2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uk-UA" sz="2400" b="1"/>
              <a:t>ризик / причина</a:t>
            </a:r>
          </a:p>
          <a:p>
            <a:pPr marL="1133856" lvl="2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sz="2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Додаткові:</a:t>
            </a:r>
          </a:p>
          <a:p>
            <a:pPr marL="1133856" lvl="2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uk-UA" sz="2400" b="1"/>
              <a:t>частота</a:t>
            </a:r>
          </a:p>
          <a:p>
            <a:pPr marL="1133856" lvl="2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uk-UA" sz="2400" b="1"/>
              <a:t>профілактика</a:t>
            </a:r>
          </a:p>
          <a:p>
            <a:pPr marL="1133856" lvl="2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uk-UA" sz="2400" b="1"/>
              <a:t>аналіз вартості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1"/>
            <a:ext cx="8229600" cy="4873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Типи наслідків (результатів) – шість </a:t>
            </a:r>
            <a:r>
              <a:rPr lang="en-US" sz="3200" dirty="0">
                <a:solidFill>
                  <a:schemeClr val="tx1"/>
                </a:solidFill>
              </a:rPr>
              <a:t>D</a:t>
            </a:r>
            <a:r>
              <a:rPr lang="uk-UA" sz="3200" dirty="0">
                <a:solidFill>
                  <a:schemeClr val="tx1"/>
                </a:solidFill>
              </a:rPr>
              <a:t>:</a:t>
            </a:r>
            <a:endParaRPr lang="ru-RU" sz="3200" dirty="0">
              <a:solidFill>
                <a:schemeClr val="tx1"/>
              </a:solidFill>
            </a:endParaRPr>
          </a:p>
        </p:txBody>
      </p:sp>
      <p:graphicFrame>
        <p:nvGraphicFramePr>
          <p:cNvPr id="145493" name="Group 85"/>
          <p:cNvGraphicFramePr>
            <a:graphicFrameLocks noGrp="1"/>
          </p:cNvGraphicFramePr>
          <p:nvPr>
            <p:ph sz="half" idx="1"/>
          </p:nvPr>
        </p:nvGraphicFramePr>
        <p:xfrm>
          <a:off x="285750" y="928688"/>
          <a:ext cx="8572500" cy="4907238"/>
        </p:xfrm>
        <a:graphic>
          <a:graphicData uri="http://schemas.openxmlformats.org/drawingml/2006/table">
            <a:tbl>
              <a:tblPr/>
              <a:tblGrid>
                <a:gridCol w="2481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1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Результат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Зміст результату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Смерть (death)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Поганий результат, якщо смерть передчасна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9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Захворювання (disease)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Набір симптомів, фізікальних і лабораторних даних, що відхиляються від норми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Дискомфорт (discomfort)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Такі симптоми як біль, нудота, задишка, сверблячка, шум у вухах, запаморочення та ін.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9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Інвалідизація (disability)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Нездатність до звичайної діяльності вдома, на роботі, під час відпочинку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09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Незадоволеність (dissatisfaction)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Емоційна реакція на хворобу та лікування, наприклад, туга або гнів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Фінансові утруднення (destitution)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Витрати  коштів для самого пацієнта і для суспільства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437" name="Rectangle 3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229600" cy="6302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</a:rPr>
              <a:t>Стандарти досліджень в залежності від типу клінічного запитання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123045" name="Group 165"/>
          <p:cNvGraphicFramePr>
            <a:graphicFrameLocks noGrp="1"/>
          </p:cNvGraphicFramePr>
          <p:nvPr>
            <p:ph sz="half" idx="2"/>
          </p:nvPr>
        </p:nvGraphicFramePr>
        <p:xfrm>
          <a:off x="214313" y="1785938"/>
          <a:ext cx="8643937" cy="4846638"/>
        </p:xfrm>
        <a:graphic>
          <a:graphicData uri="http://schemas.openxmlformats.org/drawingml/2006/table">
            <a:tbl>
              <a:tblPr/>
              <a:tblGrid>
                <a:gridCol w="2832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1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Тип запитання</a:t>
                      </a:r>
                    </a:p>
                  </a:txBody>
                  <a:tcPr marL="91439" marR="91439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«Золотий стандарт» досліджень</a:t>
                      </a:r>
                    </a:p>
                  </a:txBody>
                  <a:tcPr marL="91439" marR="91439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Ефективність лікування</a:t>
                      </a:r>
                    </a:p>
                  </a:txBody>
                  <a:tcPr marL="91439" marR="91439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Двійне сліпе рандомізоване контрольоване клінічне випробування (РКВ)</a:t>
                      </a:r>
                    </a:p>
                  </a:txBody>
                  <a:tcPr marL="91439" marR="91439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Прогноз захворювання</a:t>
                      </a:r>
                    </a:p>
                  </a:txBody>
                  <a:tcPr marL="91439" marR="91439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Проспективне когортне дослідження з тривалим відслідковуванням результатів</a:t>
                      </a:r>
                    </a:p>
                  </a:txBody>
                  <a:tcPr marL="91439" marR="91439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Ефективність  діагностичного методу</a:t>
                      </a:r>
                    </a:p>
                  </a:txBody>
                  <a:tcPr marL="91439" marR="91439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Незалежне сліпе порівняння з референтним тестом (перехресне аналітичне дослідження)</a:t>
                      </a:r>
                    </a:p>
                  </a:txBody>
                  <a:tcPr marL="91439" marR="91439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0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Етіологія/ризик</a:t>
                      </a:r>
                    </a:p>
                  </a:txBody>
                  <a:tcPr marL="91439" marR="91439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Когортне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дослідження або дослідження типу «випадок-контроль»</a:t>
                      </a:r>
                    </a:p>
                  </a:txBody>
                  <a:tcPr marL="91439" marR="91439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Алгоритм пошуку доказів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052513"/>
            <a:ext cx="8424862" cy="4962525"/>
          </a:xfrm>
        </p:spPr>
        <p:txBody>
          <a:bodyPr/>
          <a:lstStyle/>
          <a:p>
            <a:pPr marL="400050" indent="-400050">
              <a:lnSpc>
                <a:spcPct val="90000"/>
              </a:lnSpc>
              <a:spcBef>
                <a:spcPct val="65000"/>
              </a:spcBef>
              <a:buSzTx/>
            </a:pPr>
            <a:r>
              <a:rPr lang="uk-UA" altLang="uk-UA" sz="2400" b="1" smtClean="0"/>
              <a:t>попередній пошук в друкованих джерелах</a:t>
            </a:r>
          </a:p>
          <a:p>
            <a:pPr marL="400050" indent="-400050">
              <a:lnSpc>
                <a:spcPct val="90000"/>
              </a:lnSpc>
              <a:spcBef>
                <a:spcPct val="65000"/>
              </a:spcBef>
              <a:buSzTx/>
            </a:pPr>
            <a:r>
              <a:rPr lang="uk-UA" altLang="uk-UA" sz="2400" b="1" smtClean="0"/>
              <a:t>джерела, що надають уже готові систематичні огляди (доказові звіти - </a:t>
            </a:r>
            <a:r>
              <a:rPr lang="en-US" altLang="uk-UA" sz="2400" b="1" i="1" smtClean="0"/>
              <a:t>Evidence Reports, Cochrane </a:t>
            </a:r>
            <a:r>
              <a:rPr lang="uk-UA" altLang="uk-UA" sz="2400" b="1" i="1" smtClean="0"/>
              <a:t>ревю</a:t>
            </a:r>
            <a:r>
              <a:rPr lang="en-US" altLang="uk-UA" sz="2400" b="1" i="1" smtClean="0"/>
              <a:t>, ACP Journal Club</a:t>
            </a:r>
            <a:r>
              <a:rPr lang="uk-UA" altLang="uk-UA" sz="2400" b="1" smtClean="0"/>
              <a:t>)</a:t>
            </a:r>
          </a:p>
          <a:p>
            <a:pPr marL="400050" indent="-400050">
              <a:lnSpc>
                <a:spcPct val="90000"/>
              </a:lnSpc>
              <a:spcBef>
                <a:spcPct val="65000"/>
              </a:spcBef>
              <a:buSzTx/>
            </a:pPr>
            <a:r>
              <a:rPr lang="uk-UA" altLang="uk-UA" sz="2400" b="1" smtClean="0"/>
              <a:t>електронні ресурси:</a:t>
            </a:r>
          </a:p>
          <a:p>
            <a:pPr marL="400050" indent="-400050">
              <a:lnSpc>
                <a:spcPct val="90000"/>
              </a:lnSpc>
              <a:spcBef>
                <a:spcPct val="65000"/>
              </a:spcBef>
              <a:buClr>
                <a:schemeClr val="tx2"/>
              </a:buClr>
              <a:buFont typeface="Wingdings" panose="05000000000000000000" pitchFamily="2" charset="2"/>
              <a:buChar char="Ш"/>
            </a:pPr>
            <a:r>
              <a:rPr lang="uk-UA" altLang="uk-UA" sz="2400" b="1" smtClean="0"/>
              <a:t>СD-ROM </a:t>
            </a:r>
          </a:p>
          <a:p>
            <a:pPr marL="400050" indent="-400050">
              <a:lnSpc>
                <a:spcPct val="90000"/>
              </a:lnSpc>
              <a:spcBef>
                <a:spcPct val="65000"/>
              </a:spcBef>
              <a:buClr>
                <a:schemeClr val="tx2"/>
              </a:buClr>
              <a:buFont typeface="Wingdings" panose="05000000000000000000" pitchFamily="2" charset="2"/>
              <a:buChar char="Ш"/>
            </a:pPr>
            <a:r>
              <a:rPr lang="uk-UA" altLang="uk-UA" sz="2400" b="1" smtClean="0"/>
              <a:t>електронні журнали	</a:t>
            </a:r>
          </a:p>
          <a:p>
            <a:pPr marL="400050" indent="-400050">
              <a:lnSpc>
                <a:spcPct val="90000"/>
              </a:lnSpc>
              <a:spcBef>
                <a:spcPct val="65000"/>
              </a:spcBef>
              <a:buClr>
                <a:schemeClr val="tx2"/>
              </a:buClr>
              <a:buFont typeface="Wingdings" panose="05000000000000000000" pitchFamily="2" charset="2"/>
              <a:buChar char="Ш"/>
            </a:pPr>
            <a:r>
              <a:rPr lang="uk-UA" altLang="uk-UA" sz="2400" b="1" smtClean="0"/>
              <a:t>медичні бази даних</a:t>
            </a:r>
            <a:r>
              <a:rPr lang="en-US" altLang="uk-UA" sz="2400" smtClean="0"/>
              <a:t> </a:t>
            </a:r>
            <a:r>
              <a:rPr lang="ru-RU" altLang="uk-UA" sz="2400" smtClean="0"/>
              <a:t>(</a:t>
            </a:r>
            <a:r>
              <a:rPr lang="en-US" altLang="uk-UA" sz="2400" b="1" i="1" smtClean="0"/>
              <a:t>ACP Journal Club</a:t>
            </a:r>
            <a:r>
              <a:rPr lang="ru-RU" altLang="uk-UA" sz="2400" b="1" i="1" smtClean="0"/>
              <a:t>, </a:t>
            </a:r>
            <a:r>
              <a:rPr lang="en-US" altLang="uk-UA" sz="2400" b="1" i="1" smtClean="0"/>
              <a:t>Best Evidence, Cochrane Library, UpToDate, MEDLINE, PubMed)</a:t>
            </a:r>
            <a:endParaRPr lang="uk-UA" altLang="uk-UA" sz="24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73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</a:rPr>
              <a:t>Попередній пошук в друкованих джерелах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908050"/>
            <a:ext cx="8208963" cy="8651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uk-UA" sz="2400" b="1" smtClean="0">
                <a:latin typeface="Times New Roman" panose="02020603050405020304" pitchFamily="18" charset="0"/>
              </a:rPr>
              <a:t>~</a:t>
            </a:r>
            <a:r>
              <a:rPr lang="ru-RU" altLang="uk-UA" sz="2400" b="1" smtClean="0"/>
              <a:t> понад 4 000 000 статей / рік</a:t>
            </a:r>
          </a:p>
          <a:p>
            <a:pPr>
              <a:lnSpc>
                <a:spcPct val="80000"/>
              </a:lnSpc>
            </a:pPr>
            <a:r>
              <a:rPr lang="en-US" altLang="uk-UA" sz="2400" b="1" smtClean="0">
                <a:latin typeface="Times New Roman" panose="02020603050405020304" pitchFamily="18" charset="0"/>
              </a:rPr>
              <a:t>&gt;</a:t>
            </a:r>
            <a:r>
              <a:rPr lang="ru-RU" altLang="uk-UA" sz="2400" b="1" smtClean="0"/>
              <a:t> 20 тис.  медичних журналів</a:t>
            </a:r>
          </a:p>
          <a:p>
            <a:pPr>
              <a:lnSpc>
                <a:spcPct val="80000"/>
              </a:lnSpc>
              <a:spcBef>
                <a:spcPct val="60000"/>
              </a:spcBef>
              <a:buFont typeface="Wingdings" panose="05000000000000000000" pitchFamily="2" charset="2"/>
              <a:buNone/>
            </a:pPr>
            <a:endParaRPr lang="ru-RU" altLang="uk-UA" sz="2400" b="1" smtClean="0">
              <a:solidFill>
                <a:schemeClr val="tx2"/>
              </a:solidFill>
            </a:endParaRP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323850" y="1844675"/>
            <a:ext cx="88201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2800" u="none">
                <a:solidFill>
                  <a:schemeClr val="tx2"/>
                </a:solidFill>
                <a:latin typeface="Garamond" panose="02020404030301010803" pitchFamily="18" charset="0"/>
              </a:rPr>
              <a:t>  Джерела із готовими систематичними оглядами</a:t>
            </a:r>
            <a:endParaRPr lang="ru-RU" altLang="uk-UA" sz="2800" u="none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  <p:pic>
        <p:nvPicPr>
          <p:cNvPr id="20486" name="Picture 5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708275"/>
            <a:ext cx="208915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9" name="Text Box 7"/>
          <p:cNvSpPr txBox="1">
            <a:spLocks noChangeArrowheads="1"/>
          </p:cNvSpPr>
          <p:nvPr/>
        </p:nvSpPr>
        <p:spPr bwMode="auto">
          <a:xfrm>
            <a:off x="755650" y="5805488"/>
            <a:ext cx="3024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800" b="0" u="none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linkClick r:id="rId3"/>
              </a:rPr>
              <a:t>http://clinicalevidence.com</a:t>
            </a:r>
            <a:endParaRPr lang="ru-RU" sz="1800" b="0" u="none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</a:rPr>
              <a:t>Internet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</a:rPr>
              <a:t>ресурси</a:t>
            </a:r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1357313"/>
            <a:ext cx="8135938" cy="52562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Times New Roman" pitchFamily="18" charset="0"/>
              </a:rPr>
              <a:t>Internet ресурси. Оптимальні бази даних:</a:t>
            </a:r>
          </a:p>
        </p:txBody>
      </p:sp>
      <p:graphicFrame>
        <p:nvGraphicFramePr>
          <p:cNvPr id="155651" name="Group 3"/>
          <p:cNvGraphicFramePr>
            <a:graphicFrameLocks noGrp="1"/>
          </p:cNvGraphicFramePr>
          <p:nvPr>
            <p:ph type="tbl" idx="1"/>
          </p:nvPr>
        </p:nvGraphicFramePr>
        <p:xfrm>
          <a:off x="214313" y="1428750"/>
          <a:ext cx="8605837" cy="4732339"/>
        </p:xfrm>
        <a:graphic>
          <a:graphicData uri="http://schemas.openxmlformats.org/drawingml/2006/table">
            <a:tbl>
              <a:tblPr/>
              <a:tblGrid>
                <a:gridCol w="2086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5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4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Тип питання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Оптимальні бази даних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Ключове слово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Діагностика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Best Evidence, UpToDate,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MEDLINE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Sensitivity.tw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Оцінка ризику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Best Evidence,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UpToDate,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MEDLINE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Risk.tw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Прогноз 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Best Evidence, UpToDate,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MEDLINE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Explode cohort studies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5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Лікування  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Cochrane Library,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Best Evidence, UpToDate,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MEDLINE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Meta-analysis.pt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для систематичних оглядів)  або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Clinical trial.pt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(для РКВ)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  <a:latin typeface="Times New Roman" pitchFamily="18" charset="0"/>
              </a:rPr>
              <a:t>Крок 3. Критичний аналіз доказів</a:t>
            </a:r>
            <a:r>
              <a:rPr lang="ru-RU" sz="38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52513"/>
            <a:ext cx="8362950" cy="5078412"/>
          </a:xfrm>
        </p:spPr>
        <p:txBody>
          <a:bodyPr>
            <a:normAutofit/>
          </a:bodyPr>
          <a:lstStyle/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sz="2600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Чи достовірні результати дослідження ?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600" b="1"/>
              <a:t>Як здійснювався відбір пацієнтів у основну і контрольну групи (сліпа рандомізація, стратифікація)?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600" b="1"/>
              <a:t>Чи репрезентативна вибірка пацієнтів?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600" b="1"/>
              <a:t>Чи проводилось незалежне і сліпе порівняння із референтним тестом («золотий» стандарт)?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600" b="1"/>
              <a:t>Чи використовувались в основній і контрольній групах одинакові методи для оцінки впливу факторів і результатів?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600" b="1"/>
              <a:t>Яка частка пацієнтів завершили дослідження відносно до включених у нього?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sz="2600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Які результати дослідження (залежно від його типу)?</a:t>
            </a:r>
            <a:r>
              <a:rPr lang="uk-UA" sz="2600" b="1"/>
              <a:t>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uk-UA" sz="2600" b="1"/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uk-UA" sz="2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6477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Аналіз результатів досліджень: діагностика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908050"/>
            <a:ext cx="8362950" cy="720725"/>
          </a:xfrm>
        </p:spPr>
        <p:txBody>
          <a:bodyPr>
            <a:normAutofit lnSpcReduction="10000"/>
          </a:bodyPr>
          <a:lstStyle/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uk-UA" sz="2400" b="1"/>
              <a:t>Співвідношення між результатами досліджуваного і референтного діагностичного тестів</a:t>
            </a:r>
          </a:p>
        </p:txBody>
      </p:sp>
      <p:graphicFrame>
        <p:nvGraphicFramePr>
          <p:cNvPr id="163866" name="Group 26"/>
          <p:cNvGraphicFramePr>
            <a:graphicFrameLocks noGrp="1"/>
          </p:cNvGraphicFramePr>
          <p:nvPr>
            <p:ph sz="half" idx="2"/>
          </p:nvPr>
        </p:nvGraphicFramePr>
        <p:xfrm>
          <a:off x="1785938" y="1773238"/>
          <a:ext cx="6818313" cy="2497137"/>
        </p:xfrm>
        <a:graphic>
          <a:graphicData uri="http://schemas.openxmlformats.org/drawingml/2006/table">
            <a:tbl>
              <a:tblPr/>
              <a:tblGrid>
                <a:gridCol w="2211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4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2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425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Досліджуваний тест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Референтний тест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(«Золотий стандарт»)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хворі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здорові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позитивний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негативний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600" name="Text Box 24"/>
          <p:cNvSpPr txBox="1">
            <a:spLocks noChangeArrowheads="1"/>
          </p:cNvSpPr>
          <p:nvPr/>
        </p:nvSpPr>
        <p:spPr bwMode="auto">
          <a:xfrm>
            <a:off x="3132138" y="4437063"/>
            <a:ext cx="4535487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altLang="uk-UA" sz="2400" u="none"/>
              <a:t>a – істинно позитивні (TP)</a:t>
            </a:r>
          </a:p>
          <a:p>
            <a:pPr eaLnBrk="1" hangingPunct="1">
              <a:spcBef>
                <a:spcPct val="50000"/>
              </a:spcBef>
            </a:pPr>
            <a:r>
              <a:rPr lang="uk-UA" altLang="uk-UA" sz="2400" u="none"/>
              <a:t>b – хибно позитивні (FP)</a:t>
            </a:r>
          </a:p>
          <a:p>
            <a:pPr eaLnBrk="1" hangingPunct="1">
              <a:spcBef>
                <a:spcPct val="50000"/>
              </a:spcBef>
            </a:pPr>
            <a:r>
              <a:rPr lang="uk-UA" altLang="uk-UA" sz="2400" u="none"/>
              <a:t>c – хибно негативні (FN)</a:t>
            </a:r>
          </a:p>
          <a:p>
            <a:pPr eaLnBrk="1" hangingPunct="1">
              <a:spcBef>
                <a:spcPct val="50000"/>
              </a:spcBef>
            </a:pPr>
            <a:r>
              <a:rPr lang="uk-UA" altLang="uk-UA" sz="2400" u="none"/>
              <a:t>d – істинно негативні (TN</a:t>
            </a:r>
            <a:r>
              <a:rPr lang="en-US" altLang="uk-UA" sz="1800" u="none"/>
              <a:t>)</a:t>
            </a:r>
            <a:endParaRPr lang="ru-RU" altLang="uk-UA" sz="1800" u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277814"/>
            <a:ext cx="7931151" cy="6302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</a:rPr>
              <a:t>Показники ефективності діагностичних тестів:</a:t>
            </a:r>
          </a:p>
        </p:txBody>
      </p:sp>
      <p:graphicFrame>
        <p:nvGraphicFramePr>
          <p:cNvPr id="164915" name="Group 51"/>
          <p:cNvGraphicFramePr>
            <a:graphicFrameLocks noGrp="1"/>
          </p:cNvGraphicFramePr>
          <p:nvPr>
            <p:ph sz="half" idx="1"/>
          </p:nvPr>
        </p:nvGraphicFramePr>
        <p:xfrm>
          <a:off x="285750" y="1219200"/>
          <a:ext cx="8429625" cy="5029200"/>
        </p:xfrm>
        <a:graphic>
          <a:graphicData uri="http://schemas.openxmlformats.org/drawingml/2006/table">
            <a:tbl>
              <a:tblPr/>
              <a:tblGrid>
                <a:gridCol w="2202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2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93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Показник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Зміст показника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Формула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Чутливість (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sensitivity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)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Імовірність позитивного результату діагностичного тесту при наявності хвороби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cademy" pitchFamily="2" charset="0"/>
                          <a:cs typeface="Times New Roman" pitchFamily="18" charset="0"/>
                        </a:rPr>
                        <a:t>Se 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= a/(a+c)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6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Специфічність (specifity)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Імовірність негативного  результату діагностичного тесту при відсутності хвороби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cademy" pitchFamily="2" charset="0"/>
                          <a:cs typeface="Times New Roman" pitchFamily="18" charset="0"/>
                        </a:rPr>
                        <a:t>Sp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= d/(b+d)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6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Прогностична цінність позитивного результату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Імовірність хвороби при позитивному результаті діагностичного тесту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cademy" pitchFamily="2" charset="0"/>
                          <a:cs typeface="Times New Roman" pitchFamily="18" charset="0"/>
                        </a:rPr>
                        <a:t>PVP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= a/(a+b)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6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Прогностична  цінність негативного результату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Імовірність відсутності хвороби при негативному результаті діагностичного тесту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cademy" pitchFamily="2" charset="0"/>
                          <a:cs typeface="Times New Roman" pitchFamily="18" charset="0"/>
                        </a:rPr>
                        <a:t>PVN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= d/(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c+d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229600" cy="774700"/>
          </a:xfrm>
        </p:spPr>
        <p:txBody>
          <a:bodyPr/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</a:rPr>
              <a:t>Показники відтворюваності </a:t>
            </a:r>
            <a:r>
              <a:rPr lang="ru-RU" sz="2800" dirty="0">
                <a:solidFill>
                  <a:schemeClr val="tx1"/>
                </a:solidFill>
              </a:rPr>
              <a:t>(</a:t>
            </a:r>
            <a:r>
              <a:rPr lang="en-US" sz="2800" dirty="0">
                <a:solidFill>
                  <a:schemeClr val="tx1"/>
                </a:solidFill>
              </a:rPr>
              <a:t>reproducibility</a:t>
            </a:r>
            <a:r>
              <a:rPr lang="ru-RU" sz="2800" dirty="0">
                <a:solidFill>
                  <a:schemeClr val="tx1"/>
                </a:solidFill>
              </a:rPr>
              <a:t>) </a:t>
            </a:r>
            <a:r>
              <a:rPr lang="uk-UA" sz="2800" dirty="0">
                <a:solidFill>
                  <a:schemeClr val="tx1"/>
                </a:solidFill>
              </a:rPr>
              <a:t>діагностичних тестів</a:t>
            </a:r>
            <a:r>
              <a:rPr lang="ru-RU" sz="2800" dirty="0">
                <a:solidFill>
                  <a:schemeClr val="tx1"/>
                </a:solidFill>
              </a:rPr>
              <a:t>:</a:t>
            </a:r>
          </a:p>
        </p:txBody>
      </p:sp>
      <p:graphicFrame>
        <p:nvGraphicFramePr>
          <p:cNvPr id="165990" name="Group 102"/>
          <p:cNvGraphicFramePr>
            <a:graphicFrameLocks noGrp="1"/>
          </p:cNvGraphicFramePr>
          <p:nvPr>
            <p:ph sz="half" idx="1"/>
          </p:nvPr>
        </p:nvGraphicFramePr>
        <p:xfrm>
          <a:off x="214313" y="1219200"/>
          <a:ext cx="8678862" cy="5638800"/>
        </p:xfrm>
        <a:graphic>
          <a:graphicData uri="http://schemas.openxmlformats.org/drawingml/2006/table">
            <a:tbl>
              <a:tblPr/>
              <a:tblGrid>
                <a:gridCol w="2530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8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9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Показник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Зміст показника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Формула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4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Відношення правдоподібності позитивного результату (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Times New Roman" pitchFamily="18" charset="0"/>
                        </a:rPr>
                        <a:t>Likelihood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Times New Roman" pitchFamily="18" charset="0"/>
                        </a:rPr>
                        <a:t>ratio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Times New Roman" pitchFamily="18" charset="0"/>
                        </a:rPr>
                        <a:t> +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Відношення імовірностей позитивного результату тесту при наявності хвороби (a/(a+c)) і при її відсутності (b/(b+d))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0208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LR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0208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0208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=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a/(a+c)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b/(b+d)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= 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0208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Se/(1-Sp)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4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Відношення  правдоподібності негативного результату (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Times New Roman" pitchFamily="18" charset="0"/>
                        </a:rPr>
                        <a:t>Likelihood ratio -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Відношення імовірностей  негативного результату тесту при наявності хвороби (c/(a+c)) і при її вісутності (d/(b+d))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0208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LR- =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c/(a+c)</a:t>
                      </a:r>
                      <a:endParaRPr kumimoji="0" lang="uk-UA" sz="2000" b="1" i="0" u="sng" strike="noStrike" cap="none" normalizeH="0" baseline="0" smtClean="0">
                        <a:ln>
                          <a:noFill/>
                        </a:ln>
                        <a:solidFill>
                          <a:srgbClr val="240208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d/(b+d)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= 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0208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(1-Se)/Sp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7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Діагностична точність (відповідність)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Імовірність точних результатів тесту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__a+d__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a+b+c+d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Відтворюваність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Імовірність повторення результатів при аналогічних вимірюваннях в інших умовах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__a__</a:t>
                      </a:r>
                      <a:endParaRPr kumimoji="0" 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a+b+c</a:t>
                      </a:r>
                      <a:endParaRPr kumimoji="0" 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229600" cy="8477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Критерії оцінки діагностичних тестів за відношеннями правдоподібності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00213"/>
            <a:ext cx="7559675" cy="43211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uk-UA" sz="2400" b="1" smtClean="0">
                <a:cs typeface="Arial" panose="020B0604020202020204" pitchFamily="34" charset="0"/>
              </a:rPr>
              <a:t>Зазвичай LR&gt;10 або LR&lt;0.1 дає для діагностики майже кінцеве рішення. </a:t>
            </a:r>
            <a:endParaRPr lang="uk-UA" altLang="uk-UA" sz="2400" b="1" smtClean="0"/>
          </a:p>
          <a:p>
            <a:pPr>
              <a:lnSpc>
                <a:spcPct val="90000"/>
              </a:lnSpc>
            </a:pPr>
            <a:endParaRPr lang="uk-UA" altLang="uk-UA" sz="2400" b="1" smtClean="0"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uk-UA" altLang="uk-UA" sz="2400" b="1" smtClean="0">
                <a:cs typeface="Arial" panose="020B0604020202020204" pitchFamily="34" charset="0"/>
              </a:rPr>
              <a:t>LR від 5 до 10 і від 0.1 до 0.2 дає помірні підстави для діагностичного рішення.</a:t>
            </a:r>
            <a:br>
              <a:rPr lang="uk-UA" altLang="uk-UA" sz="2400" b="1" smtClean="0">
                <a:cs typeface="Arial" panose="020B0604020202020204" pitchFamily="34" charset="0"/>
              </a:rPr>
            </a:br>
            <a:endParaRPr lang="uk-UA" altLang="uk-UA" sz="2400" b="1" smtClean="0"/>
          </a:p>
          <a:p>
            <a:pPr>
              <a:lnSpc>
                <a:spcPct val="90000"/>
              </a:lnSpc>
            </a:pPr>
            <a:r>
              <a:rPr lang="uk-UA" altLang="uk-UA" sz="2400" b="1" smtClean="0">
                <a:cs typeface="Arial" panose="020B0604020202020204" pitchFamily="34" charset="0"/>
              </a:rPr>
              <a:t>LR від 2 до 5 і від 0.5 до 0.2 мало дає для оцінки імовірності хвороби у пацієнта.</a:t>
            </a:r>
          </a:p>
          <a:p>
            <a:pPr>
              <a:lnSpc>
                <a:spcPct val="90000"/>
              </a:lnSpc>
            </a:pPr>
            <a:endParaRPr lang="uk-UA" altLang="uk-UA" sz="2400" b="1" smtClean="0">
              <a:solidFill>
                <a:srgbClr val="240208"/>
              </a:solidFill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uk-UA" altLang="uk-UA" sz="2400" b="1" smtClean="0">
              <a:solidFill>
                <a:srgbClr val="240208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4" y="260351"/>
            <a:ext cx="8675687" cy="7921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000" dirty="0">
                <a:solidFill>
                  <a:schemeClr val="tx1"/>
                </a:solidFill>
              </a:rPr>
              <a:t>Аналіз результатів досліджень: лікування і ризик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908050"/>
            <a:ext cx="8362950" cy="360363"/>
          </a:xfrm>
        </p:spPr>
        <p:txBody>
          <a:bodyPr>
            <a:normAutofit/>
          </a:bodyPr>
          <a:lstStyle/>
          <a:p>
            <a:pPr marL="0" indent="0" algn="ctr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uk-UA" sz="2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Результати проспективних досліджень (когортних)</a:t>
            </a:r>
          </a:p>
        </p:txBody>
      </p:sp>
      <p:graphicFrame>
        <p:nvGraphicFramePr>
          <p:cNvPr id="168066" name="Group 130"/>
          <p:cNvGraphicFramePr>
            <a:graphicFrameLocks noGrp="1"/>
          </p:cNvGraphicFramePr>
          <p:nvPr>
            <p:ph sz="half" idx="2"/>
          </p:nvPr>
        </p:nvGraphicFramePr>
        <p:xfrm>
          <a:off x="468313" y="1412875"/>
          <a:ext cx="8205787" cy="2409824"/>
        </p:xfrm>
        <a:graphic>
          <a:graphicData uri="http://schemas.openxmlformats.org/drawingml/2006/table">
            <a:tbl>
              <a:tblPr/>
              <a:tblGrid>
                <a:gridCol w="3024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447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Втручання (лікування або вплив чинника) 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Клінічний результат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0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є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ні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0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є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b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ні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d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8069" name="Group 133"/>
          <p:cNvGraphicFramePr>
            <a:graphicFrameLocks noGrp="1"/>
          </p:cNvGraphicFramePr>
          <p:nvPr/>
        </p:nvGraphicFramePr>
        <p:xfrm>
          <a:off x="430213" y="4149725"/>
          <a:ext cx="8245475" cy="2033588"/>
        </p:xfrm>
        <a:graphic>
          <a:graphicData uri="http://schemas.openxmlformats.org/drawingml/2006/table">
            <a:tbl>
              <a:tblPr/>
              <a:tblGrid>
                <a:gridCol w="3062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2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Клінічний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результат</a:t>
                      </a:r>
                      <a:endParaRPr kumimoji="0" lang="ru-RU" sz="2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Вплив чинника</a:t>
                      </a:r>
                      <a:endParaRPr kumimoji="0" lang="ru-RU" sz="2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був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не було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є</a:t>
                      </a:r>
                      <a:endParaRPr kumimoji="0" lang="ru-RU" sz="2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ні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7981" name="Rectangle 45"/>
          <p:cNvSpPr>
            <a:spLocks noChangeArrowheads="1"/>
          </p:cNvSpPr>
          <p:nvPr/>
        </p:nvSpPr>
        <p:spPr bwMode="auto">
          <a:xfrm>
            <a:off x="0" y="3716338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/>
            </a:pPr>
            <a:r>
              <a:rPr lang="uk-UA" sz="2200" u="none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Результати ретроспективних досліджень  (випадок-контроль)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4" y="260351"/>
            <a:ext cx="8675687" cy="7921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000" dirty="0">
                <a:solidFill>
                  <a:schemeClr val="tx1"/>
                </a:solidFill>
              </a:rPr>
              <a:t>Показники досліджень: чинники ризику (ЧР)</a:t>
            </a:r>
          </a:p>
        </p:txBody>
      </p:sp>
      <p:graphicFrame>
        <p:nvGraphicFramePr>
          <p:cNvPr id="181379" name="Group 131"/>
          <p:cNvGraphicFramePr>
            <a:graphicFrameLocks noGrp="1"/>
          </p:cNvGraphicFramePr>
          <p:nvPr/>
        </p:nvGraphicFramePr>
        <p:xfrm>
          <a:off x="214313" y="1000125"/>
          <a:ext cx="8678863" cy="5486400"/>
        </p:xfrm>
        <a:graphic>
          <a:graphicData uri="http://schemas.openxmlformats.org/drawingml/2006/table">
            <a:tbl>
              <a:tblPr/>
              <a:tblGrid>
                <a:gridCol w="2939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9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9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66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Показник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Зміст показника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Формула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1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Абсолютний ризик</a:t>
                      </a: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 (</a:t>
                      </a: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absolute risk)       </a:t>
                      </a: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під впливом ЧР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Імовірність клінічного наслідку в експонованій групі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AR+ = a/(a+b)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9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Абсолютний ризик</a:t>
                      </a: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 </a:t>
                      </a:r>
                      <a:r>
                        <a:rPr kumimoji="0" lang="uk-UA" sz="2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без впливу ЧР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Імовірність наслідку в неекспонованій групі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AR- = c/(c+d)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11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Додатковий ризик</a:t>
                      </a: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(attributable absolute risk, AАR)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На скільки зростає ризик  виникнення наслідків для здоров’я під впливом ЧР</a:t>
                      </a:r>
                      <a:endParaRPr kumimoji="0" lang="uk-UA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AАR = a/(a+b) - c/(c+d)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3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Додатковий популяційний ризик</a:t>
                      </a: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(population attributable risk, ARp)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Яка додаткова захворюваність (смертність) у популяції  пов'язана з впливом ЧР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ARp</a:t>
                      </a: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= AАR </a:t>
                      </a:r>
                      <a:r>
                        <a:rPr kumimoji="0" lang="ru-RU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"/>
                        </a:rPr>
                        <a:t>х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"/>
                        </a:rPr>
                        <a:t> (частота ФР в </a:t>
                      </a:r>
                      <a:r>
                        <a:rPr kumimoji="0" lang="ru-RU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"/>
                        </a:rPr>
                        <a:t>популяції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000"/>
              <a:t>Показники досліджень: чинники ризику (ЧР)</a:t>
            </a:r>
          </a:p>
        </p:txBody>
      </p:sp>
      <p:graphicFrame>
        <p:nvGraphicFramePr>
          <p:cNvPr id="2050" name="Object 56"/>
          <p:cNvGraphicFramePr>
            <a:graphicFrameLocks noGrp="1" noChangeAspect="1"/>
          </p:cNvGraphicFramePr>
          <p:nvPr>
            <p:ph sz="half" idx="1"/>
          </p:nvPr>
        </p:nvGraphicFramePr>
        <p:xfrm>
          <a:off x="6804025" y="3424238"/>
          <a:ext cx="2016125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Формула" r:id="rId3" imgW="965160" imgH="419040" progId="Equation.3">
                  <p:embed/>
                </p:oleObj>
              </mc:Choice>
              <mc:Fallback>
                <p:oleObj name="Формула" r:id="rId3" imgW="965160" imgH="419040" progId="Equation.3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3424238"/>
                        <a:ext cx="2016125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99"/>
          <p:cNvGraphicFramePr>
            <a:graphicFrameLocks noGrp="1" noChangeAspect="1"/>
          </p:cNvGraphicFramePr>
          <p:nvPr>
            <p:ph sz="half" idx="2"/>
          </p:nvPr>
        </p:nvGraphicFramePr>
        <p:xfrm>
          <a:off x="6096000" y="3665538"/>
          <a:ext cx="1143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Формула" r:id="rId5" imgW="1143000" imgH="393700" progId="Equation.3">
                  <p:embed/>
                </p:oleObj>
              </mc:Choice>
              <mc:Fallback>
                <p:oleObj name="Формула" r:id="rId5" imgW="1143000" imgH="393700" progId="Equation.3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665538"/>
                        <a:ext cx="11430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40" name="Group 120"/>
          <p:cNvGraphicFramePr>
            <a:graphicFrameLocks noGrp="1"/>
          </p:cNvGraphicFramePr>
          <p:nvPr/>
        </p:nvGraphicFramePr>
        <p:xfrm>
          <a:off x="214313" y="1139825"/>
          <a:ext cx="8821737" cy="5026024"/>
        </p:xfrm>
        <a:graphic>
          <a:graphicData uri="http://schemas.openxmlformats.org/drawingml/2006/table">
            <a:tbl>
              <a:tblPr/>
              <a:tblGrid>
                <a:gridCol w="2868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3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9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21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Показник</a:t>
                      </a: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Зміст показника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Формула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39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Додаткова частка популяційного ризику </a:t>
                      </a: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(population attributable risk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fraction</a:t>
                      </a: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 AFp)</a:t>
                      </a: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Яка частка захворюваності (смертності) у популяції зумовлена дією ЧР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AFp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= AАR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"/>
                        </a:rPr>
                        <a:t>/ (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коефіцієнт поширеності захворювань чи смертності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"/>
                        </a:rPr>
                        <a:t>)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15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Відносний ризик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(relative risk, RR)</a:t>
                      </a: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У скільки разів зростає ризик  виникнення наслідків для здоров’я під впливом ЧР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84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Відношення шансів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odds ratio, OR</a:t>
                      </a: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uk-UA" sz="18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У скільки разів вищі шанси негативних наслідків під впливом ЧР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433" name="Text Box 113"/>
          <p:cNvSpPr txBox="1">
            <a:spLocks noChangeArrowheads="1"/>
          </p:cNvSpPr>
          <p:nvPr/>
        </p:nvSpPr>
        <p:spPr bwMode="auto">
          <a:xfrm>
            <a:off x="395288" y="6096000"/>
            <a:ext cx="87487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524000" indent="-1524000">
              <a:spcBef>
                <a:spcPct val="50000"/>
              </a:spcBef>
              <a:defRPr/>
            </a:pPr>
            <a:r>
              <a:rPr lang="uk-UA" sz="2200" i="1" u="none">
                <a:effectLst>
                  <a:outerShdw blurRad="38100" dist="38100" dir="2700000" algn="tl">
                    <a:srgbClr val="C0C0C0"/>
                  </a:outerShdw>
                </a:effectLst>
              </a:rPr>
              <a:t>Примітка</a:t>
            </a:r>
            <a:r>
              <a:rPr lang="uk-UA" sz="2200" u="none"/>
              <a:t>: у </a:t>
            </a:r>
            <a:r>
              <a:rPr lang="uk-UA" sz="2200"/>
              <a:t>ретроспективних</a:t>
            </a:r>
            <a:r>
              <a:rPr lang="uk-UA" sz="2200" u="none"/>
              <a:t> дослідженнях обчислюють тільки </a:t>
            </a:r>
            <a:r>
              <a:rPr lang="uk-UA" sz="2200"/>
              <a:t>відношення шансів</a:t>
            </a:r>
            <a:endParaRPr lang="ru-RU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4" y="260350"/>
            <a:ext cx="8675687" cy="6477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000"/>
              <a:t>Показники досліджень: ефективність лікування</a:t>
            </a:r>
            <a:endParaRPr lang="ru-RU" sz="3000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23850" y="765175"/>
            <a:ext cx="85693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12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uk-UA" sz="2200" u="none"/>
              <a:t>Д</a:t>
            </a:r>
            <a:r>
              <a:rPr lang="uk-UA" altLang="uk-UA" sz="2200" u="none"/>
              <a:t>ля оцінки ефективності лікування, крім абсолютного і відносного ризику та відношення шансів негативних наслідків, розраховують ще наступні показники: </a:t>
            </a:r>
            <a:endParaRPr lang="uk-UA" altLang="uk-UA" sz="2000" u="none"/>
          </a:p>
        </p:txBody>
      </p:sp>
      <p:graphicFrame>
        <p:nvGraphicFramePr>
          <p:cNvPr id="169060" name="Group 100"/>
          <p:cNvGraphicFramePr>
            <a:graphicFrameLocks noGrp="1"/>
          </p:cNvGraphicFramePr>
          <p:nvPr/>
        </p:nvGraphicFramePr>
        <p:xfrm>
          <a:off x="428625" y="1928813"/>
          <a:ext cx="7748588" cy="4468858"/>
        </p:xfrm>
        <a:graphic>
          <a:graphicData uri="http://schemas.openxmlformats.org/drawingml/2006/table">
            <a:tbl>
              <a:tblPr/>
              <a:tblGrid>
                <a:gridCol w="4728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0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Показник 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Формула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7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Зниження абсолютного ризику   </a:t>
                      </a: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(absolute risk reduction, ARR)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ARR = c/(c+d)-a/(a+b)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7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Число пацієнтів, яких необхідно лікувати для запобігання одного несприятливого наслідку</a:t>
                      </a: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b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</a:b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(number needed to treat, NNT)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NNT = 1/ARR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7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Зниження відносного  ризику</a:t>
                      </a: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        (relative</a:t>
                      </a:r>
                      <a:r>
                        <a:rPr kumimoji="0" lang="uk-UA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risk reduction, RRR)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RRR = 1- RR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229600" cy="7747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altLang="en-US" sz="3200" dirty="0">
                <a:solidFill>
                  <a:schemeClr val="tx1"/>
                </a:solidFill>
              </a:rPr>
              <a:t>Міри (критерії) поліпшення стану здоров'я (наслідки):</a:t>
            </a:r>
            <a:endParaRPr lang="uk-UA" sz="3200" dirty="0">
              <a:solidFill>
                <a:schemeClr val="tx1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875"/>
            <a:ext cx="8229600" cy="47894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en-US" b="1" smtClean="0"/>
              <a:t>Смертність (тривалість життя)</a:t>
            </a:r>
          </a:p>
          <a:p>
            <a:pPr>
              <a:lnSpc>
                <a:spcPct val="90000"/>
              </a:lnSpc>
            </a:pPr>
            <a:r>
              <a:rPr lang="uk-UA" altLang="en-US" b="1" smtClean="0"/>
              <a:t>Захворюваність – кількість хвороб, періоди загострень, </a:t>
            </a:r>
          </a:p>
          <a:p>
            <a:pPr>
              <a:lnSpc>
                <a:spcPct val="90000"/>
              </a:lnSpc>
            </a:pPr>
            <a:r>
              <a:rPr lang="uk-UA" altLang="en-US" b="1" smtClean="0"/>
              <a:t>Інвалідність - число виходів на інвалідність, тривалість інвалідності</a:t>
            </a:r>
          </a:p>
          <a:p>
            <a:pPr>
              <a:lnSpc>
                <a:spcPct val="90000"/>
              </a:lnSpc>
            </a:pPr>
            <a:r>
              <a:rPr lang="uk-UA" altLang="en-US" b="1" smtClean="0"/>
              <a:t>Роки життя, скореговані на її якість (QALY)</a:t>
            </a:r>
          </a:p>
          <a:p>
            <a:pPr>
              <a:lnSpc>
                <a:spcPct val="90000"/>
              </a:lnSpc>
            </a:pPr>
            <a:r>
              <a:rPr lang="uk-UA" altLang="en-US" b="1" smtClean="0"/>
              <a:t>Роки життя, скореговані на захворювання, інвалідність (втрачені DALY)</a:t>
            </a:r>
            <a:endParaRPr lang="uk-UA" altLang="uk-UA" b="1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686800" cy="6302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Оцінка якості життя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052513"/>
            <a:ext cx="8424862" cy="5229225"/>
          </a:xfrm>
        </p:spPr>
        <p:txBody>
          <a:bodyPr>
            <a:normAutofit/>
          </a:bodyPr>
          <a:lstStyle/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sz="2400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Критерії якості життя (ВООЗ)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Фізичні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Психологічні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Рівень самостійності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Активність громадського життя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Довкілля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Духовність</a:t>
            </a:r>
          </a:p>
          <a:p>
            <a:pPr marL="548640" indent="-41148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    ЯЖ вивчають шляхом </a:t>
            </a:r>
            <a:r>
              <a:rPr lang="uk-UA" sz="24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анкетування</a:t>
            </a: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 (інтерв'ю).</a:t>
            </a:r>
          </a:p>
          <a:p>
            <a:pPr marL="548640" indent="-41148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    Міжнародна організація МАРІ стандартизує </a:t>
            </a:r>
            <a:r>
              <a:rPr lang="uk-UA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опитувачі</a:t>
            </a: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Ш"/>
              <a:defRPr/>
            </a:pPr>
            <a:r>
              <a:rPr lang="uk-UA" sz="24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загальні</a:t>
            </a: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 (наприклад, EQ 5D</a:t>
            </a:r>
            <a:r>
              <a:rPr lang="uk-UA" sz="2400" b="1"/>
              <a:t>, 15D HRQOL </a:t>
            </a: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) і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Ш"/>
              <a:defRPr/>
            </a:pPr>
            <a:r>
              <a:rPr lang="uk-UA" sz="24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спеціальні</a:t>
            </a:r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 (якість життя при певному захворюванні).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7813"/>
            <a:ext cx="8748712" cy="7032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Крок 4. Застосування доказів у практиці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981075"/>
            <a:ext cx="8569325" cy="5256213"/>
          </a:xfrm>
        </p:spPr>
        <p:txBody>
          <a:bodyPr>
            <a:normAutofit/>
          </a:bodyPr>
          <a:lstStyle/>
          <a:p>
            <a:pPr marL="257175" indent="-257175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sz="2400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Клінічні настанови</a:t>
            </a:r>
            <a:r>
              <a:rPr lang="uk-UA" sz="2400" b="1"/>
              <a:t> (clinical practice guidelines) – систематизовані положення, розроблені з допомогою методології доказової медицини, і покликані допомогти лікареві і хворому прийняти рішення щодо раціональної допомоги в різноманітних клінічних ситуаціях.</a:t>
            </a:r>
          </a:p>
          <a:p>
            <a:pPr marL="257175" indent="-257175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uk-UA" sz="2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Основні завдання КН:</a:t>
            </a:r>
          </a:p>
          <a:p>
            <a:pPr marL="257175" indent="-257175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400" b="1"/>
              <a:t>Впроваджувати в клінічну практику стандарти, основані на сучасних наукових даних</a:t>
            </a:r>
          </a:p>
          <a:p>
            <a:pPr marL="257175" indent="-257175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400" b="1"/>
              <a:t>Полегшувати процес прийняття рішень</a:t>
            </a:r>
          </a:p>
          <a:p>
            <a:pPr marL="257175" indent="-257175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400" b="1"/>
              <a:t>Слугувати основою для оцінки професійного рівня і якості роботи</a:t>
            </a:r>
          </a:p>
          <a:p>
            <a:pPr marL="257175" indent="-257175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uk-UA" sz="2400" b="1"/>
              <a:t>Підвищувати ефективність затрат на охорону здоров'я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7813"/>
            <a:ext cx="8748712" cy="7032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Розробка клінічних настанов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981075"/>
            <a:ext cx="8569325" cy="5256213"/>
          </a:xfrm>
        </p:spPr>
        <p:txBody>
          <a:bodyPr/>
          <a:lstStyle/>
          <a:p>
            <a:pPr marL="182563" lvl="1" indent="568325">
              <a:buFont typeface="Wingdings" panose="05000000000000000000" pitchFamily="2" charset="2"/>
              <a:buNone/>
            </a:pPr>
            <a:r>
              <a:rPr lang="uk-UA" altLang="uk-UA" b="1" smtClean="0"/>
              <a:t>КН </a:t>
            </a:r>
            <a:r>
              <a:rPr lang="uk-UA" altLang="uk-UA" b="1" u="sng" smtClean="0"/>
              <a:t>розробляються</a:t>
            </a:r>
            <a:r>
              <a:rPr lang="uk-UA" altLang="uk-UA" b="1" smtClean="0"/>
              <a:t> державними агентствами, медичними центрами, професійними об'єднаннями, спеціально створеними групами або радами експертів.</a:t>
            </a:r>
          </a:p>
          <a:p>
            <a:pPr marL="182563" lvl="1" indent="568325">
              <a:buFont typeface="Wingdings" panose="05000000000000000000" pitchFamily="2" charset="2"/>
              <a:buNone/>
            </a:pPr>
            <a:r>
              <a:rPr lang="uk-UA" altLang="uk-UA" b="1" smtClean="0"/>
              <a:t>Це </a:t>
            </a:r>
            <a:r>
              <a:rPr lang="uk-UA" altLang="uk-UA" b="1" u="sng" smtClean="0"/>
              <a:t>тривалий</a:t>
            </a:r>
            <a:r>
              <a:rPr lang="uk-UA" altLang="uk-UA" b="1" smtClean="0"/>
              <a:t> і </a:t>
            </a:r>
            <a:r>
              <a:rPr lang="uk-UA" altLang="uk-UA" b="1" u="sng" smtClean="0"/>
              <a:t>дороговартісний</a:t>
            </a:r>
            <a:r>
              <a:rPr lang="uk-UA" altLang="uk-UA" b="1" smtClean="0"/>
              <a:t> процес, тому більшість країн </a:t>
            </a:r>
            <a:r>
              <a:rPr lang="uk-UA" altLang="uk-UA" b="1" u="sng" smtClean="0"/>
              <a:t>адаптують</a:t>
            </a:r>
            <a:r>
              <a:rPr lang="uk-UA" altLang="uk-UA" b="1" smtClean="0"/>
              <a:t> КН, розроблені провідними науковими центрами, у свої національні системи охорони здоров'я.</a:t>
            </a:r>
          </a:p>
          <a:p>
            <a:pPr marL="182563" lvl="1" indent="568325">
              <a:buFont typeface="Wingdings" panose="05000000000000000000" pitchFamily="2" charset="2"/>
              <a:buNone/>
            </a:pPr>
            <a:r>
              <a:rPr lang="uk-UA" altLang="uk-UA" b="1" smtClean="0">
                <a:solidFill>
                  <a:schemeClr val="tx2"/>
                </a:solidFill>
              </a:rPr>
              <a:t>Алгоритм розробки КН:</a:t>
            </a:r>
          </a:p>
          <a:p>
            <a:pPr marL="182563" lvl="1" indent="568325">
              <a:buSzPct val="65000"/>
              <a:buFont typeface="Wingdings" panose="05000000000000000000" pitchFamily="2" charset="2"/>
              <a:buChar char="Ш"/>
            </a:pPr>
            <a:r>
              <a:rPr lang="uk-UA" altLang="uk-UA" b="1" smtClean="0"/>
              <a:t>Створення групи</a:t>
            </a:r>
          </a:p>
          <a:p>
            <a:pPr marL="182563" lvl="1" indent="568325">
              <a:buSzPct val="65000"/>
              <a:buFont typeface="Wingdings" panose="05000000000000000000" pitchFamily="2" charset="2"/>
              <a:buChar char="Ш"/>
            </a:pPr>
            <a:r>
              <a:rPr lang="uk-UA" altLang="uk-UA" b="1" smtClean="0"/>
              <a:t>Пошук доказів</a:t>
            </a:r>
          </a:p>
          <a:p>
            <a:pPr marL="182563" lvl="1" indent="568325">
              <a:buSzPct val="65000"/>
              <a:buFont typeface="Wingdings" panose="05000000000000000000" pitchFamily="2" charset="2"/>
              <a:buChar char="Ш"/>
            </a:pPr>
            <a:r>
              <a:rPr lang="uk-UA" altLang="uk-UA" b="1" smtClean="0"/>
              <a:t>Складання рекомендацій</a:t>
            </a:r>
          </a:p>
          <a:p>
            <a:pPr marL="182563" lvl="1" indent="568325">
              <a:buSzPct val="65000"/>
              <a:buFont typeface="Wingdings" panose="05000000000000000000" pitchFamily="2" charset="2"/>
              <a:buChar char="Ш"/>
            </a:pPr>
            <a:r>
              <a:rPr lang="uk-UA" altLang="uk-UA" b="1" smtClean="0"/>
              <a:t>Консультації й експертні оцінки</a:t>
            </a:r>
          </a:p>
          <a:p>
            <a:pPr marL="182563" lvl="1" indent="568325">
              <a:buSzPct val="65000"/>
              <a:buFont typeface="Wingdings" panose="05000000000000000000" pitchFamily="2" charset="2"/>
              <a:buChar char="Ш"/>
            </a:pPr>
            <a:r>
              <a:rPr lang="uk-UA" altLang="uk-UA" b="1" smtClean="0"/>
              <a:t>Публікація </a:t>
            </a:r>
          </a:p>
          <a:p>
            <a:pPr marL="182563" lvl="1" indent="568325">
              <a:buFont typeface="Wingdings" panose="05000000000000000000" pitchFamily="2" charset="2"/>
              <a:buNone/>
            </a:pPr>
            <a:endParaRPr lang="uk-UA" altLang="uk-UA" b="1" smtClean="0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2794000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2751138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2736850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229600" cy="6302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/>
              <a:t>Рівні доказовості КН:</a:t>
            </a:r>
          </a:p>
        </p:txBody>
      </p:sp>
      <p:graphicFrame>
        <p:nvGraphicFramePr>
          <p:cNvPr id="175133" name="Group 29"/>
          <p:cNvGraphicFramePr>
            <a:graphicFrameLocks noGrp="1"/>
          </p:cNvGraphicFramePr>
          <p:nvPr>
            <p:ph sz="half" idx="2"/>
          </p:nvPr>
        </p:nvGraphicFramePr>
        <p:xfrm>
          <a:off x="285750" y="1000125"/>
          <a:ext cx="8858250" cy="5212050"/>
        </p:xfrm>
        <a:graphic>
          <a:graphicData uri="http://schemas.openxmlformats.org/drawingml/2006/table">
            <a:tbl>
              <a:tblPr/>
              <a:tblGrid>
                <a:gridCol w="515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2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9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  <a:endParaRPr kumimoji="0" lang="ru-RU" sz="2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Переконливі дані свідчать про доцільність застосування оцінюваного втручання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B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Дані із середнім рівнем доказовості свідчать про доцільність застосування оцінюваного втручання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4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Існуючих даних недостатньо, щоб однозначно судить про доцільність застосування оцінюваного втручання;  однак рішення може бути прийняте з інших міркувань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6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D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Дані із середнім рівнем доказовості свідчать про доцільність відмови від застосування оцінюваного втручання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E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Переконливі дані свідчать про доцільність відмови від застосування оцінюваного втручання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686800" cy="6302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tx1"/>
                </a:solidFill>
              </a:rPr>
              <a:t>Рівні доказовості первинних даних:</a:t>
            </a:r>
          </a:p>
        </p:txBody>
      </p:sp>
      <p:graphicFrame>
        <p:nvGraphicFramePr>
          <p:cNvPr id="176163" name="Group 35"/>
          <p:cNvGraphicFramePr>
            <a:graphicFrameLocks noGrp="1"/>
          </p:cNvGraphicFramePr>
          <p:nvPr>
            <p:ph sz="half" idx="2"/>
          </p:nvPr>
        </p:nvGraphicFramePr>
        <p:xfrm>
          <a:off x="0" y="1000125"/>
          <a:ext cx="9144000" cy="5559544"/>
        </p:xfrm>
        <a:graphic>
          <a:graphicData uri="http://schemas.openxmlformats.org/drawingml/2006/table">
            <a:tbl>
              <a:tblPr/>
              <a:tblGrid>
                <a:gridCol w="921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2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6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1++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Високоякісний мета-аналіз, систематичний огляд РКВ або РКВ з дуже низьким ризиком систематичної похибки 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6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1+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Добре проведений мета-аналіз, систематичний огляд РКВ або РКВ з низьким ризиком систематичної похибки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1-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Мета-аналіз, систематичний огляд РКВ або РКВ з високим ризиком систематичної похибки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9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2++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Високоякісний систематичний огляд досліджень типу 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“випадок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- 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контроль”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і 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когортних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Високоякісні дослідження типу 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“випадок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- 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контроль”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і 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когортні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з низьким ризиком систематичних похибок або викривлень і високою імовірністю того, що зв'язки - причинні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686800" cy="7747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>
                <a:solidFill>
                  <a:schemeClr val="tx1"/>
                </a:solidFill>
              </a:rPr>
              <a:t>Рівні доказовості первинних даних:</a:t>
            </a:r>
            <a:endParaRPr lang="ru-RU" sz="3600" dirty="0">
              <a:solidFill>
                <a:schemeClr val="tx1"/>
              </a:solidFill>
            </a:endParaRPr>
          </a:p>
        </p:txBody>
      </p:sp>
      <p:graphicFrame>
        <p:nvGraphicFramePr>
          <p:cNvPr id="177183" name="Group 31"/>
          <p:cNvGraphicFramePr>
            <a:graphicFrameLocks noGrp="1"/>
          </p:cNvGraphicFramePr>
          <p:nvPr>
            <p:ph sz="half" idx="2"/>
          </p:nvPr>
        </p:nvGraphicFramePr>
        <p:xfrm>
          <a:off x="0" y="1428750"/>
          <a:ext cx="9144000" cy="4432352"/>
        </p:xfrm>
        <a:graphic>
          <a:graphicData uri="http://schemas.openxmlformats.org/drawingml/2006/table">
            <a:tbl>
              <a:tblPr/>
              <a:tblGrid>
                <a:gridCol w="758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5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5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2+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Добре проведені дослідження типу 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“випадок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- 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контроль”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або 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когортні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з низьким ризиком систематичних похибок або викривлень і допустимою імовірністю того, що зв'язки - причинні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2-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Дослідження типу “випадок - контроль” або когортні з низьким ризиком систематичних похибок або викривлень і значним ризиком того, що відносини не причинні</a:t>
                      </a: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Неаналітичні дослідження, наприклад повідомлення про випадок, серію випадків 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Думка експертів 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11442</TotalTime>
  <Words>2046</Words>
  <Application>Microsoft Office PowerPoint</Application>
  <PresentationFormat>Экран (4:3)</PresentationFormat>
  <Paragraphs>325</Paragraphs>
  <Slides>33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4" baseType="lpstr">
      <vt:lpstr>Academy</vt:lpstr>
      <vt:lpstr>Arial</vt:lpstr>
      <vt:lpstr>Book Antiqua</vt:lpstr>
      <vt:lpstr>Garamond</vt:lpstr>
      <vt:lpstr>Lucida Sans</vt:lpstr>
      <vt:lpstr>Times New Roman</vt:lpstr>
      <vt:lpstr>Wingdings</vt:lpstr>
      <vt:lpstr>Wingdings 2</vt:lpstr>
      <vt:lpstr>Wingdings 3</vt:lpstr>
      <vt:lpstr>Апекс</vt:lpstr>
      <vt:lpstr>Формула</vt:lpstr>
      <vt:lpstr>Практичне заняття  “ Принципи доказової медицини. Сучасні  клінічні дослідження” </vt:lpstr>
      <vt:lpstr>Клінічна епідеміологія </vt:lpstr>
      <vt:lpstr>Основні методи усунення систематичних похибок («Золотий стандарт» клінічних випробувань):</vt:lpstr>
      <vt:lpstr>Основні методи усунення систематичних похибок:</vt:lpstr>
      <vt:lpstr>Основні методи усунення систематичних похибок:</vt:lpstr>
      <vt:lpstr>Приклад мета-аналізу із систематичного огляду</vt:lpstr>
      <vt:lpstr>Процес прийняття клінічних рішень в доказовій  медицині:</vt:lpstr>
      <vt:lpstr>Крок 1. Структура добре сформульованого клінічного питання для пошуку доказів: PICO</vt:lpstr>
      <vt:lpstr>Структура добре сформульованого клінічного питання: PICO</vt:lpstr>
      <vt:lpstr>Типи клінічних питань  (за характером втручань)</vt:lpstr>
      <vt:lpstr>Типи наслідків (результатів) – шість D:</vt:lpstr>
      <vt:lpstr>Стандарти досліджень в залежності від типу клінічного запитання</vt:lpstr>
      <vt:lpstr>Алгоритм пошуку доказів</vt:lpstr>
      <vt:lpstr>Попередній пошук в друкованих джерелах</vt:lpstr>
      <vt:lpstr>Internet ресурси</vt:lpstr>
      <vt:lpstr>Internet ресурси. Оптимальні бази даних:</vt:lpstr>
      <vt:lpstr>Крок 3. Критичний аналіз доказів </vt:lpstr>
      <vt:lpstr>Аналіз результатів досліджень: діагностика</vt:lpstr>
      <vt:lpstr>Показники ефективності діагностичних тестів:</vt:lpstr>
      <vt:lpstr>Показники відтворюваності (reproducibility) діагностичних тестів:</vt:lpstr>
      <vt:lpstr>Критерії оцінки діагностичних тестів за відношеннями правдоподібності</vt:lpstr>
      <vt:lpstr>Аналіз результатів досліджень: лікування і ризик</vt:lpstr>
      <vt:lpstr>Показники досліджень: чинники ризику (ЧР)</vt:lpstr>
      <vt:lpstr>Показники досліджень: чинники ризику (ЧР)</vt:lpstr>
      <vt:lpstr>Показники досліджень: ефективність лікування</vt:lpstr>
      <vt:lpstr>Міри (критерії) поліпшення стану здоров'я (наслідки):</vt:lpstr>
      <vt:lpstr>Оцінка якості життя</vt:lpstr>
      <vt:lpstr>Крок 4. Застосування доказів у практиці </vt:lpstr>
      <vt:lpstr>Розробка клінічних настанов </vt:lpstr>
      <vt:lpstr>Рівні доказовості КН:</vt:lpstr>
      <vt:lpstr>Рівні доказовості первинних даних:</vt:lpstr>
      <vt:lpstr>Рівні доказовості первинних даних: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Організація експертизи втрати працездатності. Медико-соціальні аспекти інвалідності.</dc:title>
  <dc:creator>vnutrimed1</dc:creator>
  <cp:lastModifiedBy>Олена</cp:lastModifiedBy>
  <cp:revision>337</cp:revision>
  <dcterms:created xsi:type="dcterms:W3CDTF">2009-08-26T07:18:43Z</dcterms:created>
  <dcterms:modified xsi:type="dcterms:W3CDTF">2023-09-25T11:32:50Z</dcterms:modified>
</cp:coreProperties>
</file>