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45"/>
  </p:notesMasterIdLst>
  <p:sldIdLst>
    <p:sldId id="376" r:id="rId2"/>
    <p:sldId id="262" r:id="rId3"/>
    <p:sldId id="259" r:id="rId4"/>
    <p:sldId id="381" r:id="rId5"/>
    <p:sldId id="294" r:id="rId6"/>
    <p:sldId id="295" r:id="rId7"/>
    <p:sldId id="296" r:id="rId8"/>
    <p:sldId id="382" r:id="rId9"/>
    <p:sldId id="277" r:id="rId10"/>
    <p:sldId id="267" r:id="rId11"/>
    <p:sldId id="287" r:id="rId12"/>
    <p:sldId id="396" r:id="rId13"/>
    <p:sldId id="270" r:id="rId14"/>
    <p:sldId id="288" r:id="rId15"/>
    <p:sldId id="387" r:id="rId16"/>
    <p:sldId id="289" r:id="rId17"/>
    <p:sldId id="272" r:id="rId18"/>
    <p:sldId id="273" r:id="rId19"/>
    <p:sldId id="275" r:id="rId20"/>
    <p:sldId id="276" r:id="rId21"/>
    <p:sldId id="379" r:id="rId22"/>
    <p:sldId id="333" r:id="rId23"/>
    <p:sldId id="335" r:id="rId24"/>
    <p:sldId id="385" r:id="rId25"/>
    <p:sldId id="344" r:id="rId26"/>
    <p:sldId id="345" r:id="rId27"/>
    <p:sldId id="346" r:id="rId28"/>
    <p:sldId id="348" r:id="rId29"/>
    <p:sldId id="388" r:id="rId30"/>
    <p:sldId id="389" r:id="rId31"/>
    <p:sldId id="391" r:id="rId32"/>
    <p:sldId id="392" r:id="rId33"/>
    <p:sldId id="393" r:id="rId34"/>
    <p:sldId id="394" r:id="rId35"/>
    <p:sldId id="395" r:id="rId36"/>
    <p:sldId id="351" r:id="rId37"/>
    <p:sldId id="354" r:id="rId38"/>
    <p:sldId id="355" r:id="rId39"/>
    <p:sldId id="356" r:id="rId40"/>
    <p:sldId id="357" r:id="rId41"/>
    <p:sldId id="358" r:id="rId42"/>
    <p:sldId id="360" r:id="rId43"/>
    <p:sldId id="361" r:id="rId4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993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8AE0F5-AF23-41EF-AD20-A6CEBC3E971F}" v="6" dt="2020-10-01T15:40:59.094"/>
    <p1510:client id="{925B58EA-F9CE-06C6-F926-5CD1CDA7D0D5}" v="10" dt="2020-10-01T15:41:42.835"/>
    <p1510:client id="{ACFF26F6-53D2-4174-9785-ED3EC9ED6E5B}" v="23" dt="2020-09-30T18:43:50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10" autoAdjust="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Ольга Валеріївна Савельєва" userId="S::olha.savelyeva@onmedu.edu.ua::67eab5f2-6dcc-4da7-91b6-4d081ba21ec5" providerId="AD" clId="Web-{6D8AE0F5-AF23-41EF-AD20-A6CEBC3E971F}"/>
    <pc:docChg chg="modSld">
      <pc:chgData name="Ольга Валеріївна Савельєва" userId="S::olha.savelyeva@onmedu.edu.ua::67eab5f2-6dcc-4da7-91b6-4d081ba21ec5" providerId="AD" clId="Web-{6D8AE0F5-AF23-41EF-AD20-A6CEBC3E971F}" dt="2020-10-01T15:40:56.157" v="1" actId="20577"/>
      <pc:docMkLst>
        <pc:docMk/>
      </pc:docMkLst>
      <pc:sldChg chg="modSp">
        <pc:chgData name="Ольга Валеріївна Савельєва" userId="S::olha.savelyeva@onmedu.edu.ua::67eab5f2-6dcc-4da7-91b6-4d081ba21ec5" providerId="AD" clId="Web-{6D8AE0F5-AF23-41EF-AD20-A6CEBC3E971F}" dt="2020-10-01T15:40:56.157" v="1" actId="20577"/>
        <pc:sldMkLst>
          <pc:docMk/>
          <pc:sldMk cId="0" sldId="376"/>
        </pc:sldMkLst>
        <pc:spChg chg="mod">
          <ac:chgData name="Ольга Валеріївна Савельєва" userId="S::olha.savelyeva@onmedu.edu.ua::67eab5f2-6dcc-4da7-91b6-4d081ba21ec5" providerId="AD" clId="Web-{6D8AE0F5-AF23-41EF-AD20-A6CEBC3E971F}" dt="2020-10-01T15:40:56.157" v="1" actId="20577"/>
          <ac:spMkLst>
            <pc:docMk/>
            <pc:sldMk cId="0" sldId="376"/>
            <ac:spMk id="5124" creationId="{E36DAC86-1BB3-407C-8BC5-37198D1BF92E}"/>
          </ac:spMkLst>
        </pc:spChg>
      </pc:sldChg>
    </pc:docChg>
  </pc:docChgLst>
  <pc:docChgLst>
    <pc:chgData name="Ольга Валеріївна Савельєва" userId="S::olha.savelyeva@onmedu.edu.ua::67eab5f2-6dcc-4da7-91b6-4d081ba21ec5" providerId="AD" clId="Web-{925B58EA-F9CE-06C6-F926-5CD1CDA7D0D5}"/>
    <pc:docChg chg="modSld">
      <pc:chgData name="Ольга Валеріївна Савельєва" userId="S::olha.savelyeva@onmedu.edu.ua::67eab5f2-6dcc-4da7-91b6-4d081ba21ec5" providerId="AD" clId="Web-{925B58EA-F9CE-06C6-F926-5CD1CDA7D0D5}" dt="2020-10-01T15:41:42.835" v="6" actId="20577"/>
      <pc:docMkLst>
        <pc:docMk/>
      </pc:docMkLst>
      <pc:sldChg chg="modSp">
        <pc:chgData name="Ольга Валеріївна Савельєва" userId="S::olha.savelyeva@onmedu.edu.ua::67eab5f2-6dcc-4da7-91b6-4d081ba21ec5" providerId="AD" clId="Web-{925B58EA-F9CE-06C6-F926-5CD1CDA7D0D5}" dt="2020-10-01T15:41:42.835" v="6" actId="20577"/>
        <pc:sldMkLst>
          <pc:docMk/>
          <pc:sldMk cId="0" sldId="376"/>
        </pc:sldMkLst>
        <pc:spChg chg="mod">
          <ac:chgData name="Ольга Валеріївна Савельєва" userId="S::olha.savelyeva@onmedu.edu.ua::67eab5f2-6dcc-4da7-91b6-4d081ba21ec5" providerId="AD" clId="Web-{925B58EA-F9CE-06C6-F926-5CD1CDA7D0D5}" dt="2020-10-01T15:41:42.835" v="6" actId="20577"/>
          <ac:spMkLst>
            <pc:docMk/>
            <pc:sldMk cId="0" sldId="376"/>
            <ac:spMk id="5124" creationId="{E36DAC86-1BB3-407C-8BC5-37198D1BF92E}"/>
          </ac:spMkLst>
        </pc:spChg>
      </pc:sldChg>
    </pc:docChg>
  </pc:docChgLst>
  <pc:docChgLst>
    <pc:chgData clId="Web-{925B58EA-F9CE-06C6-F926-5CD1CDA7D0D5}"/>
    <pc:docChg chg="modSld">
      <pc:chgData name="" userId="" providerId="" clId="Web-{925B58EA-F9CE-06C6-F926-5CD1CDA7D0D5}" dt="2020-10-01T15:41:32.710" v="2" actId="20577"/>
      <pc:docMkLst>
        <pc:docMk/>
      </pc:docMkLst>
      <pc:sldChg chg="modSp">
        <pc:chgData name="" userId="" providerId="" clId="Web-{925B58EA-F9CE-06C6-F926-5CD1CDA7D0D5}" dt="2020-10-01T15:41:32.710" v="2" actId="20577"/>
        <pc:sldMkLst>
          <pc:docMk/>
          <pc:sldMk cId="0" sldId="376"/>
        </pc:sldMkLst>
        <pc:spChg chg="mod">
          <ac:chgData name="" userId="" providerId="" clId="Web-{925B58EA-F9CE-06C6-F926-5CD1CDA7D0D5}" dt="2020-10-01T15:41:32.710" v="2" actId="20577"/>
          <ac:spMkLst>
            <pc:docMk/>
            <pc:sldMk cId="0" sldId="376"/>
            <ac:spMk id="5124" creationId="{E36DAC86-1BB3-407C-8BC5-37198D1BF92E}"/>
          </ac:spMkLst>
        </pc:spChg>
      </pc:sldChg>
    </pc:docChg>
  </pc:docChgLst>
  <pc:docChgLst>
    <pc:chgData clId="Web-{6D8AE0F5-AF23-41EF-AD20-A6CEBC3E971F}"/>
    <pc:docChg chg="modSld">
      <pc:chgData name="" userId="" providerId="" clId="Web-{6D8AE0F5-AF23-41EF-AD20-A6CEBC3E971F}" dt="2020-10-01T15:40:53.625" v="1" actId="20577"/>
      <pc:docMkLst>
        <pc:docMk/>
      </pc:docMkLst>
      <pc:sldChg chg="modSp">
        <pc:chgData name="" userId="" providerId="" clId="Web-{6D8AE0F5-AF23-41EF-AD20-A6CEBC3E971F}" dt="2020-10-01T15:40:53.625" v="1" actId="20577"/>
        <pc:sldMkLst>
          <pc:docMk/>
          <pc:sldMk cId="0" sldId="376"/>
        </pc:sldMkLst>
        <pc:spChg chg="mod">
          <ac:chgData name="" userId="" providerId="" clId="Web-{6D8AE0F5-AF23-41EF-AD20-A6CEBC3E971F}" dt="2020-10-01T15:40:53.625" v="1" actId="20577"/>
          <ac:spMkLst>
            <pc:docMk/>
            <pc:sldMk cId="0" sldId="376"/>
            <ac:spMk id="5124" creationId="{E36DAC86-1BB3-407C-8BC5-37198D1BF92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35F7A30D-C303-401F-ADC1-F279C7502C0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81977707-7994-4946-B7A3-7B7219BD3BE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FDCB8165-46DC-47AF-A83A-97A9AF39FC9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A4D62F84-844F-4BA4-9E91-8653707CABD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79878" name="Rectangle 6">
            <a:extLst>
              <a:ext uri="{FF2B5EF4-FFF2-40B4-BE49-F238E27FC236}">
                <a16:creationId xmlns:a16="http://schemas.microsoft.com/office/drawing/2014/main" id="{B1675FF8-4548-4828-A03A-B90467FA9EA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9879" name="Rectangle 7">
            <a:extLst>
              <a:ext uri="{FF2B5EF4-FFF2-40B4-BE49-F238E27FC236}">
                <a16:creationId xmlns:a16="http://schemas.microsoft.com/office/drawing/2014/main" id="{2E5B3F71-B2D5-446E-9686-AD35F762EB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F01FD1E-6739-4A12-B491-50E2A306B5E2}" type="slidenum">
              <a:rPr lang="ru-RU" altLang="el-GR"/>
              <a:pPr/>
              <a:t>‹#›</a:t>
            </a:fld>
            <a:endParaRPr lang="ru-RU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A3A585BA-08F1-4109-A7BA-6202003168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10A91B75-98B7-4741-AF83-26614BCC60AD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1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D98FDD2E-7868-449D-B6BD-24E63B0D6D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8B035931-9063-40A9-8B70-F6ABC758A9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36C11EBE-403A-42E5-A3FF-5F92D812E3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44298C0-3573-448C-9E8B-000C5625B18F}" type="slidenum">
              <a:rPr lang="ru-RU" altLang="ru-RU" sz="1200">
                <a:latin typeface="Arial" panose="020B0604020202020204" pitchFamily="34" charset="0"/>
              </a:rPr>
              <a:pPr eaLnBrk="1" hangingPunct="1"/>
              <a:t>2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69BCE7AA-D424-4433-9A09-490955AE0C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6A053C44-F579-48AB-949C-1FF529FD63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F0A8C5B3-041C-48B8-AE2F-EC14255E5B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CA07FBE-FF5A-45CA-A38C-E071A96CD9F8}" type="slidenum">
              <a:rPr lang="ru-RU" altLang="ru-RU" sz="1200">
                <a:latin typeface="Arial" panose="020B0604020202020204" pitchFamily="34" charset="0"/>
              </a:rPr>
              <a:pPr eaLnBrk="1" hangingPunct="1"/>
              <a:t>3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F1EA6864-BDE1-4E05-B281-5FDB4437B2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B92AD52B-229D-4B79-AE6B-170B90C72E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AFE2EC39-F29C-452C-AF61-DB7C2309B7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FACE6CB5-847F-47C2-9EC0-84484BB7F829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4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1DDBA87C-4042-4943-A79B-36F379F5FC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CB4DECA0-9A3E-4B75-84A0-8EACCB4714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0CCA916E-9CA9-437D-BD8C-A02612FB83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17545C7A-5B7D-4AD5-8BBA-8E5D41C0B0BE}" type="slidenum">
              <a:rPr lang="ru-RU" altLang="ru-RU" sz="1200">
                <a:latin typeface="Arial" panose="020B0604020202020204" pitchFamily="34" charset="0"/>
              </a:rPr>
              <a:pPr eaLnBrk="1" hangingPunct="1"/>
              <a:t>5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1A394EF0-6BF1-4F88-8699-5F8D1C4023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7E6DEE84-F383-452C-8681-4F6ED74C43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C66C97E0-8D69-42CB-A2B6-583726018C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47C53BF3-51C0-4D09-AB53-6857CC24C0A4}" type="slidenum">
              <a:rPr lang="ru-RU" altLang="ru-RU" sz="1200">
                <a:latin typeface="Arial" panose="020B0604020202020204" pitchFamily="34" charset="0"/>
              </a:rPr>
              <a:pPr eaLnBrk="1" hangingPunct="1"/>
              <a:t>6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099A8C96-5C48-4DD9-AB4E-06CAFEA3E6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D53738D0-6839-49B9-96E4-FF176CF39C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D38BD0E-A507-4A08-AA2E-FF7EE1B5AB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C46A6063-8360-4A60-B30A-AE2FA44BF6B9}" type="slidenum">
              <a:rPr lang="ru-RU" altLang="ru-RU" sz="1200">
                <a:latin typeface="Arial" panose="020B0604020202020204" pitchFamily="34" charset="0"/>
              </a:rPr>
              <a:pPr eaLnBrk="1" hangingPunct="1"/>
              <a:t>7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CC18FAFD-BA3C-4BA2-8612-C502C77C70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7746C863-D4F0-4767-BC96-A3CDBF4E6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1051BB13-AA21-4408-B70E-7F1B9046AA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19E10A6C-3EBE-45C7-9A50-2FAC920209DB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8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6CC16625-B852-4189-B2B7-4C5B1D7F43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324A3DE1-C7E0-4102-82EA-E08C47B8BC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EFB24D9C-6933-444D-8F20-935CF2D80C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CC742667-0FC0-4F79-B80E-77765D65E7D1}" type="slidenum">
              <a:rPr lang="ru-RU" altLang="ru-RU" sz="1200">
                <a:latin typeface="Arial" panose="020B0604020202020204" pitchFamily="34" charset="0"/>
              </a:rPr>
              <a:pPr eaLnBrk="1" hangingPunct="1"/>
              <a:t>9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24CA4E60-4E2F-4636-951F-4F219E5E18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1B0D5554-6ADA-497B-8AFE-9F3ED9ABE9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079248E1-3697-4104-886A-6380975818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E5C255EF-646C-42F1-8C25-A85212C96765}" type="slidenum">
              <a:rPr lang="ru-RU" altLang="ru-RU" sz="1200">
                <a:latin typeface="Arial" panose="020B0604020202020204" pitchFamily="34" charset="0"/>
              </a:rPr>
              <a:pPr eaLnBrk="1" hangingPunct="1"/>
              <a:t>10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868C2010-6CB4-4C2F-8AB5-DAC2A256CE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032DB37C-65C0-4A97-B34D-7EEB53D4DE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AF1F97CD-4F2E-4888-8D97-FCE961D296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D055D37B-8E86-4247-93B3-2DFE32B8C455}" type="slidenum">
              <a:rPr lang="ru-RU" altLang="ru-RU" sz="1200">
                <a:latin typeface="Arial" panose="020B0604020202020204" pitchFamily="34" charset="0"/>
              </a:rPr>
              <a:pPr eaLnBrk="1" hangingPunct="1"/>
              <a:t>11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07984656-AB62-4EDF-955D-0694365347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55042CCD-A512-4AF7-9ACC-30FE2D922E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F97522D7-595B-4A4D-9546-E396F30A61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DFE247E4-7AE2-48D1-B973-0AB17EB29403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12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204A371B-78FA-4687-BF45-E825B955F5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0C1A88A8-4F0D-45EB-B557-EEF8613314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24B9D217-E887-4F3F-B49B-7DA6C78C1E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DA7E428C-F096-4BBD-BA0D-7C5870E73D96}" type="slidenum">
              <a:rPr lang="ru-RU" altLang="ru-RU" sz="1200">
                <a:latin typeface="Arial" panose="020B0604020202020204" pitchFamily="34" charset="0"/>
              </a:rPr>
              <a:pPr eaLnBrk="1" hangingPunct="1"/>
              <a:t>13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83EC47D7-CCC3-4DF0-8E27-0A41D9FFD1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72440875-F501-46BE-8875-EA257D63CA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9D8FA866-87C3-4806-9872-ACC49260C4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B8146A36-403A-4F35-AB98-28EFD1E921B9}" type="slidenum">
              <a:rPr lang="ru-RU" altLang="ru-RU" sz="1200">
                <a:latin typeface="Arial" panose="020B0604020202020204" pitchFamily="34" charset="0"/>
              </a:rPr>
              <a:pPr eaLnBrk="1" hangingPunct="1"/>
              <a:t>14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B6A89254-C900-4E43-B6F2-8B54A8059B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763B8064-B853-4436-B2F8-25EE5DCAB6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550DCA1E-EC58-49A3-80EC-873E3309CF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4D82E6EC-67D5-47E4-9F14-942CDD5D68E0}" type="slidenum">
              <a:rPr lang="ru-RU" altLang="ru-RU" sz="1200">
                <a:latin typeface="Arial" panose="020B0604020202020204" pitchFamily="34" charset="0"/>
              </a:rPr>
              <a:pPr eaLnBrk="1" hangingPunct="1"/>
              <a:t>16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7DDF6DCE-9165-4116-8BA0-107078EC86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771E88CD-1AD3-47BB-8C91-DDF5DF1013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6D514591-1234-4126-9919-F805BBEBA3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D769EB4F-0AEA-4879-8DA4-F7D929C285AA}" type="slidenum">
              <a:rPr lang="ru-RU" altLang="ru-RU" sz="1200">
                <a:latin typeface="Arial" panose="020B0604020202020204" pitchFamily="34" charset="0"/>
              </a:rPr>
              <a:pPr eaLnBrk="1" hangingPunct="1"/>
              <a:t>17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DF6B26B7-3320-4E55-BC7F-921D6CCCD3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501C2684-6D1C-46D4-B45D-E9B795716D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9EE8E100-4C9B-4CD4-BD42-A8E0617D09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89D764DA-5D6A-45DF-B612-049A9D8AAB93}" type="slidenum">
              <a:rPr lang="ru-RU" altLang="ru-RU" sz="1200">
                <a:latin typeface="Arial" panose="020B0604020202020204" pitchFamily="34" charset="0"/>
              </a:rPr>
              <a:pPr eaLnBrk="1" hangingPunct="1"/>
              <a:t>18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82A59685-43FC-48AF-87D7-CD64AE1A24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DA77EE9D-54CB-4D4A-BB8C-3EEEBE49E0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B9414F09-6FE0-4E45-9C1F-DAC8418C1C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AA6BF14-8F7F-472C-825A-20DE3EB791A1}" type="slidenum">
              <a:rPr lang="ru-RU" altLang="ru-RU" sz="1200">
                <a:latin typeface="Arial" panose="020B0604020202020204" pitchFamily="34" charset="0"/>
              </a:rPr>
              <a:pPr eaLnBrk="1" hangingPunct="1"/>
              <a:t>19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B4D20F06-E2FA-4239-A7B3-6AFA81D6BF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06E577FA-B386-4BE8-A642-8E2AB42660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75E6FB3-0432-4F86-8048-8708E477F9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5A76DBF3-6965-4C50-AB1A-D05B6F777D08}" type="slidenum">
              <a:rPr lang="ru-RU" altLang="ru-RU" sz="1200">
                <a:latin typeface="Arial" panose="020B0604020202020204" pitchFamily="34" charset="0"/>
              </a:rPr>
              <a:pPr eaLnBrk="1" hangingPunct="1"/>
              <a:t>20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536FB13E-834C-4C91-B1F1-5F980663B7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EF4B1171-12A7-4DFF-9E74-EF800361BB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981D4948-E42F-4972-8794-1193933442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4ADD1767-B769-4108-A739-0D078ABB41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D2130A83-FE16-45AD-BBC5-9DE9CD7E4F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A8F1454E-F9A9-4D2E-A525-38FFF78CC43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22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5065AF84-231E-4C23-B18B-AB3C6A5DA4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D53E0014-772D-4638-B11B-85C149DD40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DCF56630-FF81-407A-9B55-AEF2C5FAA4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9755F57C-2F03-487F-A97E-29A0EF416155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23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2AD9E5B3-8C03-415E-B0AB-791BDF254E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26B2A5AA-AF77-4B38-805E-15F8613F15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6E3193CB-A6F9-4D91-951A-9C7DB84435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59712B71-6F65-4381-90BA-B888A62695E3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24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70F749AB-72F3-4D2E-856F-7CE8B6B67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0A6154D9-DBF1-48C4-BE8A-D29A5C909D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27B376E9-830F-496F-BD7F-17F400831A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F6034E2-6D84-4FA1-BD96-CC14737B98A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25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ECC4F206-6975-483B-9671-0609F8AEA6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1B999580-99C7-4441-AA4E-15B6B6EB2F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25DD7D01-0640-45B7-8025-2251E123EF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49B051C-7BCE-47A0-95D9-FDCDB2789E7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26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910F98A5-385D-4F60-9003-E3734E72BA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3B15ED3F-14DD-4DFE-83F3-78812C520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FBF49E8B-DAE2-4CE8-ABC7-42AD31D8E3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44AFDFF4-2E33-4BAF-8078-CECD4A97470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27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73B3E1B7-8E9F-4551-8318-C7BBBF5E4A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7AFBF946-2EFA-4C9B-820F-E87276194D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ED6C1557-E413-4D94-9D86-2AA7D02BE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D304B653-D8D2-4ED3-8ED9-6E82975038AC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29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4BFC6C60-4871-4F85-82CB-F0E27BFF55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0D2D34FA-BBA4-44BC-9421-218ACCD3DF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965964AA-1BAC-404B-8077-CE8A9D74A8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F8D823CD-1C58-44BC-81DC-54D3EBE51FB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30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B53D1607-4EB3-46F3-86FF-75B033B149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DC6AE198-F3E4-47F8-A326-1621CBABA0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F7D9E82C-350E-4E60-B47A-68A763B897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F7F13385-0EA8-4E42-A803-70BB78D792B9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31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B13E7240-6CA2-4C88-B0F0-D2B2C2464E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68A07230-F07B-41B4-B382-14EDFD99EC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1E5FB23E-0A04-4099-B90F-5B3D86EFEA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9754733-C49E-4197-BA03-A5FFCB88BA83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32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869CEFD5-8B38-4109-B54A-A336B098AF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F8F034F2-7E9C-4466-966F-DBE77D5DEC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B96ECEBD-C441-4D91-8CBE-E161B9FCFC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1907D1B2-514D-412B-950E-4B184E8DCADF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34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99B13B0B-6F8B-4D20-B98B-3D97DD2F07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9CF4C5E9-C216-4991-A149-CF73B05727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BF5C13FB-7395-48C5-B104-EA5EC939AF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311D15BE-BDCA-436E-9DA8-94CF5A7B5F57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36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BC0B4ED0-B047-4D9A-BDFC-068585317E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F40A2E8C-6C1D-4AEB-A308-DE7FEC947F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B9825FC5-6F02-4E5D-8EAE-BC3B4EC5C2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8C6E537C-5840-4665-A520-6206133D395C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37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1E0AAD26-95BE-4D80-B038-4B458C5EB0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AD0E017D-9548-44A8-AE83-E1108CC9DE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816EE036-25DA-4520-8B35-29BB6862EE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26E50D7-830D-4F1E-B4DB-BBBB4189608B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38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2B443415-C50D-4DC2-ACBE-8110341AA3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CD2A7287-2038-47FC-BABE-A7ACCF7272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76149080-EC53-4E5E-BB0D-CB17BEB676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EF04B9FF-75D9-479D-9285-3F66A70C777C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39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E0625A9A-96B9-4C7A-9862-6A545FAFA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EF192B3B-5FE8-4C9E-A7D3-200704E6AA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4F165B38-C3E0-4271-996F-77803888F8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42F11BC6-5F14-4D78-A064-6E8D3DEC35E2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40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5B685F40-9AD5-45E3-AE39-C9738D9BDA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659C808F-710A-4CD8-8201-93F1235D8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E0347C64-9EBA-4DD4-B80E-2588BF323F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F12DA0BC-A326-4B93-A86B-EAA40F36A664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42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658D1692-1FE8-4A46-AED9-DE0509E726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0B107331-27ED-45E1-BF6D-B2495DD017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3815C6DA-12D1-4325-8575-6814089E7B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A17C0ACF-9A4A-4217-8BE9-C8A22A2CC0C2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43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90C5D968-6F9E-4825-92C9-BB0FCDF07F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980B802F-39CE-4F88-BA41-8E6B08878F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53C2726-6F6A-4F01-9C09-4C2C05F32F81}"/>
              </a:ext>
            </a:extLst>
          </p:cNvPr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C6553A14-FAE5-4B6D-872E-C6DDA5BAA3FC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3E285AFF-24D3-45FA-B0B1-3A5A3DEC12B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9FFB9BA-2128-46D2-92AE-C8F0D87734A5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1353249-6BB9-4CC3-99B4-39C57DD23724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Oval 7">
              <a:extLst>
                <a:ext uri="{FF2B5EF4-FFF2-40B4-BE49-F238E27FC236}">
                  <a16:creationId xmlns:a16="http://schemas.microsoft.com/office/drawing/2014/main" id="{BB156424-3396-46ED-9A3E-D025D796E24B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0" name="Oval 8">
              <a:extLst>
                <a:ext uri="{FF2B5EF4-FFF2-40B4-BE49-F238E27FC236}">
                  <a16:creationId xmlns:a16="http://schemas.microsoft.com/office/drawing/2014/main" id="{98E1E024-1175-4095-BF25-93C9D2304C54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1" name="Oval 9">
              <a:extLst>
                <a:ext uri="{FF2B5EF4-FFF2-40B4-BE49-F238E27FC236}">
                  <a16:creationId xmlns:a16="http://schemas.microsoft.com/office/drawing/2014/main" id="{C7365057-0A6F-4D0C-A1E4-FFA69C73FF55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</p:grpSp>
      <p:sp>
        <p:nvSpPr>
          <p:cNvPr id="15770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770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09BCE089-E347-4DD3-9E57-B9D583207E9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5DA44-1AA1-4381-B72C-D77158504ABF}" type="datetimeFigureOut">
              <a:rPr lang="ru-RU"/>
              <a:pPr>
                <a:defRPr/>
              </a:pPr>
              <a:t>25.09.2023</a:t>
            </a:fld>
            <a:endParaRPr lang="ru-RU"/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39EC1917-C908-4704-B2DE-5A065D5636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1B563CC2-CDAA-4F3B-961A-613699B9B3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D383AE-ED8E-4D9A-96DF-BB9743672D8A}" type="slidenum">
              <a:rPr lang="ru-RU" altLang="el-GR"/>
              <a:pPr/>
              <a:t>‹#›</a:t>
            </a:fld>
            <a:endParaRPr lang="ru-RU" altLang="el-GR"/>
          </a:p>
        </p:txBody>
      </p:sp>
    </p:spTree>
    <p:extLst>
      <p:ext uri="{BB962C8B-B14F-4D97-AF65-F5344CB8AC3E}">
        <p14:creationId xmlns:p14="http://schemas.microsoft.com/office/powerpoint/2010/main" val="2263262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33C143E7-B4D3-4B87-BC2D-0F721BD035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0EC02-78CD-44A2-8FD5-CC2D691E6A94}" type="datetimeFigureOut">
              <a:rPr lang="ru-RU"/>
              <a:pPr>
                <a:defRPr/>
              </a:pPr>
              <a:t>25.09.2023</a:t>
            </a:fld>
            <a:endParaRPr lang="ru-RU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85DEC015-1369-4B53-8855-DA627D1097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6423F370-C851-4E2B-B5FF-C4A9DB7E8D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8E9813-E73E-4B8F-BBBE-05662A85A9DD}" type="slidenum">
              <a:rPr lang="ru-RU" altLang="el-GR"/>
              <a:pPr/>
              <a:t>‹#›</a:t>
            </a:fld>
            <a:endParaRPr lang="ru-RU" altLang="el-GR"/>
          </a:p>
        </p:txBody>
      </p:sp>
    </p:spTree>
    <p:extLst>
      <p:ext uri="{BB962C8B-B14F-4D97-AF65-F5344CB8AC3E}">
        <p14:creationId xmlns:p14="http://schemas.microsoft.com/office/powerpoint/2010/main" val="2592331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7420669F-3403-43C8-8A0D-941A5033C6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32619-40A3-4551-BCCA-081B81315809}" type="datetimeFigureOut">
              <a:rPr lang="ru-RU"/>
              <a:pPr>
                <a:defRPr/>
              </a:pPr>
              <a:t>25.09.2023</a:t>
            </a:fld>
            <a:endParaRPr lang="ru-RU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552E8F2C-9C71-4078-9295-90AD53AF39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D7F8BBCC-F892-4FD4-9CC5-5CB670852D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27195A-8B14-46A5-92DC-76D0B4F57640}" type="slidenum">
              <a:rPr lang="ru-RU" altLang="el-GR"/>
              <a:pPr/>
              <a:t>‹#›</a:t>
            </a:fld>
            <a:endParaRPr lang="ru-RU" altLang="el-GR"/>
          </a:p>
        </p:txBody>
      </p:sp>
    </p:spTree>
    <p:extLst>
      <p:ext uri="{BB962C8B-B14F-4D97-AF65-F5344CB8AC3E}">
        <p14:creationId xmlns:p14="http://schemas.microsoft.com/office/powerpoint/2010/main" val="3719712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359D672-7C77-4135-B7B5-2A99927C17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C5204-A89E-4851-93BC-7CC7238DACBF}" type="datetimeFigureOut">
              <a:rPr lang="ru-RU"/>
              <a:pPr>
                <a:defRPr/>
              </a:pPr>
              <a:t>25.09.2023</a:t>
            </a:fld>
            <a:endParaRPr lang="ru-RU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6FFD9F3-D603-4E94-8D8B-B4C04E7A6C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9F71C97B-7EDD-4ED5-815A-E547B1884F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55A271-1278-4A12-9C6B-39D5713F2C6F}" type="slidenum">
              <a:rPr lang="ru-RU" altLang="el-GR"/>
              <a:pPr/>
              <a:t>‹#›</a:t>
            </a:fld>
            <a:endParaRPr lang="ru-RU" altLang="el-GR"/>
          </a:p>
        </p:txBody>
      </p:sp>
    </p:spTree>
    <p:extLst>
      <p:ext uri="{BB962C8B-B14F-4D97-AF65-F5344CB8AC3E}">
        <p14:creationId xmlns:p14="http://schemas.microsoft.com/office/powerpoint/2010/main" val="1906409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CE9F3FEE-FEE5-4304-B557-AEA9B6CCC4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837FD-19EB-48C2-8041-A630663AA758}" type="datetimeFigureOut">
              <a:rPr lang="ru-RU"/>
              <a:pPr>
                <a:defRPr/>
              </a:pPr>
              <a:t>25.09.2023</a:t>
            </a:fld>
            <a:endParaRPr lang="ru-RU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2A2CDD73-B6E6-466E-85CE-F57E3F091D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131B0ED2-73FD-473E-A296-6DC80911FF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35F7B3-8793-417E-835A-24D37E4943F2}" type="slidenum">
              <a:rPr lang="ru-RU" altLang="el-GR"/>
              <a:pPr/>
              <a:t>‹#›</a:t>
            </a:fld>
            <a:endParaRPr lang="ru-RU" altLang="el-GR"/>
          </a:p>
        </p:txBody>
      </p:sp>
    </p:spTree>
    <p:extLst>
      <p:ext uri="{BB962C8B-B14F-4D97-AF65-F5344CB8AC3E}">
        <p14:creationId xmlns:p14="http://schemas.microsoft.com/office/powerpoint/2010/main" val="72691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4937FADF-AD1E-4D39-A96D-2EA44E9AA5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D31DE-4FBC-4183-BCB4-992E3B0E4CAD}" type="datetimeFigureOut">
              <a:rPr lang="ru-RU"/>
              <a:pPr>
                <a:defRPr/>
              </a:pPr>
              <a:t>25.09.2023</a:t>
            </a:fld>
            <a:endParaRPr lang="ru-RU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4FAED34C-92E0-4AB2-953C-B9C0FDEA3B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4826AAA3-09E9-4587-8DA6-6A8CE6E62B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80672-30C7-42E4-8C78-A5F7DE4BED95}" type="slidenum">
              <a:rPr lang="ru-RU" altLang="el-GR"/>
              <a:pPr/>
              <a:t>‹#›</a:t>
            </a:fld>
            <a:endParaRPr lang="ru-RU" altLang="el-GR"/>
          </a:p>
        </p:txBody>
      </p:sp>
    </p:spTree>
    <p:extLst>
      <p:ext uri="{BB962C8B-B14F-4D97-AF65-F5344CB8AC3E}">
        <p14:creationId xmlns:p14="http://schemas.microsoft.com/office/powerpoint/2010/main" val="2253416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E56DCACD-DE18-47BB-ACD0-667EC26FA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FA985-4130-4794-8D1E-B2D6C2C37359}" type="datetimeFigureOut">
              <a:rPr lang="ru-RU"/>
              <a:pPr>
                <a:defRPr/>
              </a:pPr>
              <a:t>25.09.2023</a:t>
            </a:fld>
            <a:endParaRPr lang="ru-RU"/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9E48013A-FBD8-4166-A6D9-9AEF04F509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8A4BB1D6-6C1D-409F-8EBE-1AFEA853F8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EFB1B0-709F-4FDA-BE3A-DE7A3EDE1250}" type="slidenum">
              <a:rPr lang="ru-RU" altLang="el-GR"/>
              <a:pPr/>
              <a:t>‹#›</a:t>
            </a:fld>
            <a:endParaRPr lang="ru-RU" altLang="el-GR"/>
          </a:p>
        </p:txBody>
      </p:sp>
    </p:spTree>
    <p:extLst>
      <p:ext uri="{BB962C8B-B14F-4D97-AF65-F5344CB8AC3E}">
        <p14:creationId xmlns:p14="http://schemas.microsoft.com/office/powerpoint/2010/main" val="4075365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59160FE-9AF2-4982-925E-3CD4EF4EF2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2FAE7-76D4-4790-8591-B0B40F382932}" type="datetimeFigureOut">
              <a:rPr lang="ru-RU"/>
              <a:pPr>
                <a:defRPr/>
              </a:pPr>
              <a:t>25.09.2023</a:t>
            </a:fld>
            <a:endParaRPr lang="ru-RU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48BB18C-9260-44D1-8940-05DBD9070E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7D7EA389-3248-41FC-BBCF-F3AD321616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1A5E02-ECE5-46FA-B8E6-80B14FD3FC33}" type="slidenum">
              <a:rPr lang="ru-RU" altLang="el-GR"/>
              <a:pPr/>
              <a:t>‹#›</a:t>
            </a:fld>
            <a:endParaRPr lang="ru-RU" altLang="el-GR"/>
          </a:p>
        </p:txBody>
      </p:sp>
    </p:spTree>
    <p:extLst>
      <p:ext uri="{BB962C8B-B14F-4D97-AF65-F5344CB8AC3E}">
        <p14:creationId xmlns:p14="http://schemas.microsoft.com/office/powerpoint/2010/main" val="2558121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23B3DE5-7BC9-4EB3-AAB9-7E469794C1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B1D58-6F5C-40E7-AA1C-008AEFE9DB12}" type="datetimeFigureOut">
              <a:rPr lang="ru-RU"/>
              <a:pPr>
                <a:defRPr/>
              </a:pPr>
              <a:t>25.09.2023</a:t>
            </a:fld>
            <a:endParaRPr lang="ru-RU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CFEF810-05D4-474E-8F64-462F0ED105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EDA15D8F-565C-42F8-ABC4-1CA03E625B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3F80C7-0B79-4D1A-96EF-DFA45F0BA382}" type="slidenum">
              <a:rPr lang="ru-RU" altLang="el-GR"/>
              <a:pPr/>
              <a:t>‹#›</a:t>
            </a:fld>
            <a:endParaRPr lang="ru-RU" altLang="el-GR"/>
          </a:p>
        </p:txBody>
      </p:sp>
    </p:spTree>
    <p:extLst>
      <p:ext uri="{BB962C8B-B14F-4D97-AF65-F5344CB8AC3E}">
        <p14:creationId xmlns:p14="http://schemas.microsoft.com/office/powerpoint/2010/main" val="1623210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DFB78294-C590-43A3-A3D9-4EB8CBFC78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EC16B-677C-4E89-BF7A-426324E0E031}" type="datetimeFigureOut">
              <a:rPr lang="ru-RU"/>
              <a:pPr>
                <a:defRPr/>
              </a:pPr>
              <a:t>25.09.2023</a:t>
            </a:fld>
            <a:endParaRPr lang="ru-RU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11A5ECA1-F607-4C3E-BD14-3192C31007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A864667-51C3-4043-9364-37FFB54F92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FF89C0-7FE6-4C6F-B405-33CC1272F8F4}" type="slidenum">
              <a:rPr lang="ru-RU" altLang="el-GR"/>
              <a:pPr/>
              <a:t>‹#›</a:t>
            </a:fld>
            <a:endParaRPr lang="ru-RU" altLang="el-GR"/>
          </a:p>
        </p:txBody>
      </p:sp>
    </p:spTree>
    <p:extLst>
      <p:ext uri="{BB962C8B-B14F-4D97-AF65-F5344CB8AC3E}">
        <p14:creationId xmlns:p14="http://schemas.microsoft.com/office/powerpoint/2010/main" val="2405280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4E8D7ADA-EA67-46E2-9AD3-8F643DE49C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C6A67-7854-4EF8-80A1-E64292234A15}" type="datetimeFigureOut">
              <a:rPr lang="ru-RU"/>
              <a:pPr>
                <a:defRPr/>
              </a:pPr>
              <a:t>25.09.2023</a:t>
            </a:fld>
            <a:endParaRPr lang="ru-RU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BAFE1845-28B5-4AD3-B963-80ACBEEBB6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29E2A699-FAF4-4D1F-8C72-C735E1F0FE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F926AA-8A99-4BC0-9E64-CA592A989BFE}" type="slidenum">
              <a:rPr lang="ru-RU" altLang="el-GR"/>
              <a:pPr/>
              <a:t>‹#›</a:t>
            </a:fld>
            <a:endParaRPr lang="ru-RU" altLang="el-GR"/>
          </a:p>
        </p:txBody>
      </p:sp>
    </p:spTree>
    <p:extLst>
      <p:ext uri="{BB962C8B-B14F-4D97-AF65-F5344CB8AC3E}">
        <p14:creationId xmlns:p14="http://schemas.microsoft.com/office/powerpoint/2010/main" val="2021601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C141C6ED-0FD2-47A4-90FA-A8974D77B3B9}"/>
              </a:ext>
            </a:extLst>
          </p:cNvPr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56675" name="Freeform 3">
              <a:extLst>
                <a:ext uri="{FF2B5EF4-FFF2-40B4-BE49-F238E27FC236}">
                  <a16:creationId xmlns:a16="http://schemas.microsoft.com/office/drawing/2014/main" id="{3CCD743F-DA8C-41FB-BDDE-CCFD8CC5B2F5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6676" name="Freeform 4">
              <a:extLst>
                <a:ext uri="{FF2B5EF4-FFF2-40B4-BE49-F238E27FC236}">
                  <a16:creationId xmlns:a16="http://schemas.microsoft.com/office/drawing/2014/main" id="{E18E9EFA-8FE3-40C8-9D49-6563DB6B3A4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6677" name="Freeform 5">
              <a:extLst>
                <a:ext uri="{FF2B5EF4-FFF2-40B4-BE49-F238E27FC236}">
                  <a16:creationId xmlns:a16="http://schemas.microsoft.com/office/drawing/2014/main" id="{6F0154A2-3AEF-453A-AED0-9B84FD6327B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6678" name="Freeform 6">
              <a:extLst>
                <a:ext uri="{FF2B5EF4-FFF2-40B4-BE49-F238E27FC236}">
                  <a16:creationId xmlns:a16="http://schemas.microsoft.com/office/drawing/2014/main" id="{A8AF5813-23BC-4F00-B582-C2E21422D075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6" name="Oval 7">
              <a:extLst>
                <a:ext uri="{FF2B5EF4-FFF2-40B4-BE49-F238E27FC236}">
                  <a16:creationId xmlns:a16="http://schemas.microsoft.com/office/drawing/2014/main" id="{095FC37A-9670-4391-90A5-FD9CBBF05FED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037" name="Oval 8">
              <a:extLst>
                <a:ext uri="{FF2B5EF4-FFF2-40B4-BE49-F238E27FC236}">
                  <a16:creationId xmlns:a16="http://schemas.microsoft.com/office/drawing/2014/main" id="{D2EFD3C4-51DD-4716-B3C0-15EB9EBA9CB8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038" name="Oval 9">
              <a:extLst>
                <a:ext uri="{FF2B5EF4-FFF2-40B4-BE49-F238E27FC236}">
                  <a16:creationId xmlns:a16="http://schemas.microsoft.com/office/drawing/2014/main" id="{AF0D262A-1AE6-4BF0-B6F0-3730AA724CAE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</p:grpSp>
      <p:sp>
        <p:nvSpPr>
          <p:cNvPr id="156682" name="Rectangle 10">
            <a:extLst>
              <a:ext uri="{FF2B5EF4-FFF2-40B4-BE49-F238E27FC236}">
                <a16:creationId xmlns:a16="http://schemas.microsoft.com/office/drawing/2014/main" id="{F31EA3D5-0DE3-436C-9602-1E1ABD3F07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56683" name="Rectangle 11">
            <a:extLst>
              <a:ext uri="{FF2B5EF4-FFF2-40B4-BE49-F238E27FC236}">
                <a16:creationId xmlns:a16="http://schemas.microsoft.com/office/drawing/2014/main" id="{7B215FBD-A8DC-4981-AB73-0F0C5B370A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6684" name="Rectangle 12">
            <a:extLst>
              <a:ext uri="{FF2B5EF4-FFF2-40B4-BE49-F238E27FC236}">
                <a16:creationId xmlns:a16="http://schemas.microsoft.com/office/drawing/2014/main" id="{A0A8FAD9-AE29-4C82-A229-7EFE1325E02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2039803-990B-4BA7-9998-6D4FBD30732D}" type="datetimeFigureOut">
              <a:rPr lang="ru-RU"/>
              <a:pPr>
                <a:defRPr/>
              </a:pPr>
              <a:t>25.09.2023</a:t>
            </a:fld>
            <a:endParaRPr lang="ru-RU"/>
          </a:p>
        </p:txBody>
      </p:sp>
      <p:sp>
        <p:nvSpPr>
          <p:cNvPr id="156685" name="Rectangle 13">
            <a:extLst>
              <a:ext uri="{FF2B5EF4-FFF2-40B4-BE49-F238E27FC236}">
                <a16:creationId xmlns:a16="http://schemas.microsoft.com/office/drawing/2014/main" id="{52EE096E-7D34-452D-87FF-0F980DB487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6686" name="Rectangle 14">
            <a:extLst>
              <a:ext uri="{FF2B5EF4-FFF2-40B4-BE49-F238E27FC236}">
                <a16:creationId xmlns:a16="http://schemas.microsoft.com/office/drawing/2014/main" id="{D5A9DB81-8846-4D50-BE0F-3C31923C7D8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1EC76CF4-95A6-4B95-B841-DD1037812F33}" type="slidenum">
              <a:rPr lang="ru-RU" altLang="el-GR"/>
              <a:pPr/>
              <a:t>‹#›</a:t>
            </a:fld>
            <a:endParaRPr lang="ru-RU" altLang="el-G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50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http://sekretizdorovya.ru/images/bl01/gelezo-anemiy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:a16="http://schemas.microsoft.com/office/drawing/2014/main" id="{E36DAC86-1BB3-407C-8BC5-37198D1BF92E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24961" y="751251"/>
            <a:ext cx="8682802" cy="1196975"/>
          </a:xfrm>
        </p:spPr>
        <p:txBody>
          <a:bodyPr anchorCtr="0"/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ru-RU" sz="2800" dirty="0" err="1">
                <a:solidFill>
                  <a:srgbClr val="FFFFFF"/>
                </a:solidFill>
                <a:latin typeface="Cambria"/>
              </a:rPr>
              <a:t>Одеский</a:t>
            </a:r>
            <a:r>
              <a:rPr lang="ru-RU" sz="2800" dirty="0">
                <a:solidFill>
                  <a:srgbClr val="FFFFFF"/>
                </a:solidFill>
                <a:latin typeface="Cambria"/>
              </a:rPr>
              <a:t> </a:t>
            </a:r>
            <a:r>
              <a:rPr lang="ru-RU" sz="2800" dirty="0" err="1">
                <a:solidFill>
                  <a:srgbClr val="FFFFFF"/>
                </a:solidFill>
                <a:latin typeface="Cambria"/>
              </a:rPr>
              <a:t>національний</a:t>
            </a:r>
            <a:r>
              <a:rPr lang="ru-RU" sz="2800" dirty="0">
                <a:solidFill>
                  <a:srgbClr val="FFFFFF"/>
                </a:solidFill>
                <a:latin typeface="Cambria"/>
              </a:rPr>
              <a:t> </a:t>
            </a:r>
            <a:r>
              <a:rPr lang="ru-RU" sz="2800" dirty="0" err="1">
                <a:solidFill>
                  <a:srgbClr val="FFFFFF"/>
                </a:solidFill>
                <a:latin typeface="Cambria"/>
              </a:rPr>
              <a:t>медичний</a:t>
            </a:r>
            <a:r>
              <a:rPr lang="ru-RU" sz="2800" dirty="0">
                <a:solidFill>
                  <a:srgbClr val="FFFFFF"/>
                </a:solidFill>
                <a:latin typeface="Cambria"/>
              </a:rPr>
              <a:t> </a:t>
            </a:r>
            <a:r>
              <a:rPr lang="ru-RU" sz="2800" dirty="0" err="1">
                <a:solidFill>
                  <a:srgbClr val="FFFFFF"/>
                </a:solidFill>
                <a:latin typeface="Cambria"/>
              </a:rPr>
              <a:t>університет</a:t>
            </a:r>
            <a:endParaRPr lang="en-US" sz="2800" dirty="0">
              <a:solidFill>
                <a:srgbClr val="FFFFFF"/>
              </a:solidFill>
              <a:latin typeface="Cambria"/>
              <a:ea typeface="+mj-lt"/>
              <a:cs typeface="+mj-lt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FFFF"/>
                </a:solidFill>
                <a:latin typeface="Cambria"/>
              </a:rPr>
              <a:t>Кафедра </a:t>
            </a:r>
            <a:r>
              <a:rPr lang="ru-RU" sz="2800" dirty="0" err="1">
                <a:solidFill>
                  <a:srgbClr val="FFFFFF"/>
                </a:solidFill>
                <a:latin typeface="Cambria"/>
              </a:rPr>
              <a:t>внутрішньої</a:t>
            </a:r>
            <a:r>
              <a:rPr lang="ru-RU" sz="2800" dirty="0">
                <a:solidFill>
                  <a:srgbClr val="FFFFFF"/>
                </a:solidFill>
                <a:latin typeface="Cambria"/>
              </a:rPr>
              <a:t> </a:t>
            </a:r>
            <a:r>
              <a:rPr lang="ru-RU" sz="2800" dirty="0" err="1">
                <a:solidFill>
                  <a:srgbClr val="FFFFFF"/>
                </a:solidFill>
                <a:latin typeface="Cambria"/>
              </a:rPr>
              <a:t>медицини</a:t>
            </a:r>
            <a:r>
              <a:rPr lang="ru-RU" sz="2800" dirty="0">
                <a:solidFill>
                  <a:srgbClr val="FFFFFF"/>
                </a:solidFill>
                <a:latin typeface="Cambria"/>
              </a:rPr>
              <a:t> №</a:t>
            </a:r>
            <a:r>
              <a:rPr lang="ru-RU" sz="2800" dirty="0" smtClean="0">
                <a:solidFill>
                  <a:srgbClr val="FFFFFF"/>
                </a:solidFill>
                <a:latin typeface="Cambria"/>
              </a:rPr>
              <a:t>1</a:t>
            </a:r>
            <a:endParaRPr lang="en-US" sz="2800" dirty="0">
              <a:latin typeface="Cambria"/>
              <a:ea typeface="+mj-lt"/>
              <a:cs typeface="+mj-lt"/>
            </a:endParaRP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0C48E1F7-6AF0-4A1F-B513-C71664CF96EE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79388" y="2060575"/>
            <a:ext cx="8964612" cy="3349625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b="1" dirty="0" smtClean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b="1" dirty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ru-RU" sz="4000" dirty="0" err="1" smtClean="0">
                <a:solidFill>
                  <a:srgbClr val="FFFFFF"/>
                </a:solidFill>
                <a:effectLst/>
                <a:latin typeface="Cambria"/>
              </a:rPr>
              <a:t>Практичне</a:t>
            </a:r>
            <a:r>
              <a:rPr lang="ru-RU" sz="4000" dirty="0">
                <a:solidFill>
                  <a:srgbClr val="FFFFFF"/>
                </a:solidFill>
                <a:effectLst/>
                <a:latin typeface="Cambria"/>
              </a:rPr>
              <a:t> </a:t>
            </a:r>
            <a:r>
              <a:rPr lang="ru-RU" sz="4000" dirty="0" err="1" smtClean="0">
                <a:solidFill>
                  <a:srgbClr val="FFFFFF"/>
                </a:solidFill>
                <a:effectLst/>
                <a:latin typeface="Cambria"/>
              </a:rPr>
              <a:t>заняття</a:t>
            </a:r>
            <a:r>
              <a:rPr lang="ru-RU" sz="4000" dirty="0">
                <a:effectLst/>
                <a:latin typeface="Cambria"/>
              </a:rPr>
              <a:t/>
            </a:r>
            <a:br>
              <a:rPr lang="ru-RU" sz="4000" dirty="0">
                <a:effectLst/>
                <a:latin typeface="Cambria"/>
              </a:rPr>
            </a:br>
            <a:r>
              <a:rPr lang="ru-RU" sz="4000" dirty="0">
                <a:solidFill>
                  <a:srgbClr val="FFFFFF"/>
                </a:solidFill>
                <a:effectLst/>
                <a:latin typeface="Cambria"/>
              </a:rPr>
              <a:t>"</a:t>
            </a:r>
            <a:r>
              <a:rPr lang="ru-RU" sz="4000" dirty="0" err="1" smtClean="0">
                <a:solidFill>
                  <a:srgbClr val="FFFFFF"/>
                </a:solidFill>
                <a:effectLst/>
                <a:latin typeface="Cambria"/>
              </a:rPr>
              <a:t>Анемія</a:t>
            </a:r>
            <a:r>
              <a:rPr lang="ru-RU" sz="4000" dirty="0" smtClean="0">
                <a:solidFill>
                  <a:srgbClr val="FFFFFF"/>
                </a:solidFill>
                <a:effectLst/>
                <a:latin typeface="Cambria"/>
              </a:rPr>
              <a:t>"</a:t>
            </a:r>
            <a:endParaRPr lang="ru-RU" sz="4000" dirty="0">
              <a:effectLst/>
              <a:latin typeface="Cambria"/>
              <a:ea typeface="+mn-lt"/>
              <a:cs typeface="+mn-lt"/>
            </a:endParaRPr>
          </a:p>
          <a:p>
            <a:pPr marL="0" indent="0" algn="ctr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sz="4000" b="1" dirty="0">
              <a:solidFill>
                <a:srgbClr val="FF0000"/>
              </a:solidFill>
              <a:effectLst/>
              <a:latin typeface="Arial"/>
              <a:cs typeface="Arial"/>
            </a:endParaRPr>
          </a:p>
          <a:p>
            <a:pPr marL="0" indent="0"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sz="2800" b="1" dirty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sz="2800" b="1" dirty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sz="2800" b="1" dirty="0">
              <a:latin typeface="Times New Roman" pitchFamily="18" charset="0"/>
              <a:cs typeface="Times New Roman"/>
            </a:endParaRPr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A1AE5845-BB3F-4D60-8101-03FA07DAF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43" y="1311007"/>
            <a:ext cx="8229600" cy="13843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endParaRPr lang="ru-RU" sz="5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id="{554C82CD-7515-4092-AC07-F8250CACE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44500"/>
            <a:ext cx="8229600" cy="13843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endParaRPr lang="ru-RU" sz="4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F34B0DCA-8B05-4C9A-9C51-B9E6F22186A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23850" y="2133600"/>
            <a:ext cx="8229600" cy="361315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b="1" dirty="0">
                <a:effectLst/>
              </a:rPr>
              <a:t>	</a:t>
            </a:r>
            <a:r>
              <a:rPr lang="ru-RU" b="1" dirty="0">
                <a:solidFill>
                  <a:srgbClr val="FF0000"/>
                </a:solidFill>
                <a:effectLst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Анемія</a:t>
            </a:r>
            <a:r>
              <a:rPr lang="ru-RU" b="1" dirty="0">
                <a:solidFill>
                  <a:srgbClr val="FF0000"/>
                </a:solidFill>
                <a:effectLst/>
              </a:rPr>
              <a:t> </a:t>
            </a:r>
            <a:r>
              <a:rPr lang="ru-RU" b="1" dirty="0">
                <a:effectLst/>
              </a:rPr>
              <a:t>(</a:t>
            </a:r>
            <a:r>
              <a:rPr lang="ru-RU" b="1" dirty="0" err="1">
                <a:effectLst/>
              </a:rPr>
              <a:t>від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грец</a:t>
            </a:r>
            <a:r>
              <a:rPr lang="ru-RU" b="1" dirty="0">
                <a:effectLst/>
              </a:rPr>
              <a:t>. «</a:t>
            </a:r>
            <a:r>
              <a:rPr lang="en-US" b="1" dirty="0">
                <a:effectLst/>
              </a:rPr>
              <a:t>An» - </a:t>
            </a:r>
            <a:r>
              <a:rPr lang="ru-RU" b="1" dirty="0" err="1">
                <a:effectLst/>
              </a:rPr>
              <a:t>заперечення</a:t>
            </a:r>
            <a:r>
              <a:rPr lang="ru-RU" b="1" dirty="0">
                <a:effectLst/>
              </a:rPr>
              <a:t>, «</a:t>
            </a:r>
            <a:r>
              <a:rPr lang="en-US" b="1" dirty="0" err="1">
                <a:effectLst/>
              </a:rPr>
              <a:t>haema</a:t>
            </a:r>
            <a:r>
              <a:rPr lang="en-US" b="1" dirty="0">
                <a:effectLst/>
              </a:rPr>
              <a:t>» - </a:t>
            </a:r>
            <a:r>
              <a:rPr lang="ru-RU" b="1" dirty="0">
                <a:effectLst/>
              </a:rPr>
              <a:t>кров) - </a:t>
            </a:r>
            <a:r>
              <a:rPr lang="ru-RU" b="1" dirty="0" err="1">
                <a:effectLst/>
              </a:rPr>
              <a:t>це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патологічний</a:t>
            </a:r>
            <a:r>
              <a:rPr lang="ru-RU" b="1" dirty="0">
                <a:effectLst/>
              </a:rPr>
              <a:t> стан, </a:t>
            </a:r>
            <a:r>
              <a:rPr lang="ru-RU" b="1" dirty="0" err="1">
                <a:effectLst/>
              </a:rPr>
              <a:t>що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характеризується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зменшенням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вмісту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гемоглобіну</a:t>
            </a:r>
            <a:r>
              <a:rPr lang="ru-RU" b="1" dirty="0">
                <a:effectLst/>
              </a:rPr>
              <a:t> в </a:t>
            </a:r>
            <a:r>
              <a:rPr lang="ru-RU" b="1" dirty="0" err="1">
                <a:effectLst/>
              </a:rPr>
              <a:t>одиниці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об'єму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крові</a:t>
            </a:r>
            <a:r>
              <a:rPr lang="ru-RU" b="1" dirty="0">
                <a:effectLst/>
              </a:rPr>
              <a:t>, </a:t>
            </a:r>
            <a:r>
              <a:rPr lang="ru-RU" b="1" dirty="0" err="1">
                <a:effectLst/>
              </a:rPr>
              <a:t>частіше</a:t>
            </a:r>
            <a:r>
              <a:rPr lang="ru-RU" b="1" dirty="0">
                <a:effectLst/>
              </a:rPr>
              <a:t> при </a:t>
            </a:r>
            <a:r>
              <a:rPr lang="ru-RU" b="1" dirty="0" err="1">
                <a:effectLst/>
              </a:rPr>
              <a:t>одночасному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зменшенні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кількості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еритроцитів</a:t>
            </a:r>
            <a:r>
              <a:rPr lang="ru-RU" b="1" dirty="0">
                <a:effectLst/>
              </a:rPr>
              <a:t>.</a:t>
            </a:r>
            <a:endParaRPr lang="ru-RU" dirty="0"/>
          </a:p>
        </p:txBody>
      </p:sp>
      <p:pic>
        <p:nvPicPr>
          <p:cNvPr id="4099" name="Picture 16">
            <a:extLst>
              <a:ext uri="{FF2B5EF4-FFF2-40B4-BE49-F238E27FC236}">
                <a16:creationId xmlns:a16="http://schemas.microsoft.com/office/drawing/2014/main" id="{F1C8480C-2CB8-4371-A9E5-EDA894D31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16238" cy="191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>
            <a:extLst>
              <a:ext uri="{FF2B5EF4-FFF2-40B4-BE49-F238E27FC236}">
                <a16:creationId xmlns:a16="http://schemas.microsoft.com/office/drawing/2014/main" id="{C92FFE4E-E8D5-4113-B085-0674CC5E510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79388" y="260350"/>
            <a:ext cx="8763000" cy="5257800"/>
          </a:xfrm>
        </p:spPr>
        <p:txBody>
          <a:bodyPr/>
          <a:lstStyle/>
          <a:p>
            <a:pPr algn="ctr">
              <a:defRPr/>
            </a:pPr>
            <a:r>
              <a:rPr lang="ru-RU" sz="2400" b="1" dirty="0"/>
              <a:t>     </a:t>
            </a:r>
            <a:r>
              <a:rPr lang="ru-RU" sz="4000" b="1" dirty="0" err="1">
                <a:solidFill>
                  <a:srgbClr val="FF0000"/>
                </a:solidFill>
                <a:effectLst/>
              </a:rPr>
              <a:t>Класифікація</a:t>
            </a:r>
            <a:r>
              <a:rPr lang="ru-RU" sz="40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effectLst/>
              </a:rPr>
              <a:t>анемій</a:t>
            </a:r>
            <a:endParaRPr lang="ru-RU" sz="4000" dirty="0"/>
          </a:p>
          <a:p>
            <a:pPr algn="ctr">
              <a:defRPr/>
            </a:pPr>
            <a:r>
              <a:rPr lang="ru-RU" b="1" i="1" dirty="0">
                <a:solidFill>
                  <a:srgbClr val="00B050"/>
                </a:solidFill>
              </a:rPr>
              <a:t>По </a:t>
            </a:r>
            <a:r>
              <a:rPr lang="ru-RU" b="1" i="1" dirty="0" err="1">
                <a:solidFill>
                  <a:srgbClr val="00B050"/>
                </a:solidFill>
              </a:rPr>
              <a:t>механізму</a:t>
            </a:r>
            <a:r>
              <a:rPr lang="ru-RU" b="1" i="1" dirty="0">
                <a:solidFill>
                  <a:srgbClr val="00B050"/>
                </a:solidFill>
              </a:rPr>
              <a:t> </a:t>
            </a:r>
            <a:r>
              <a:rPr lang="ru-RU" b="1" i="1" dirty="0" err="1">
                <a:solidFill>
                  <a:srgbClr val="00B050"/>
                </a:solidFill>
              </a:rPr>
              <a:t>виникнення</a:t>
            </a:r>
            <a:endParaRPr lang="ru-RU" b="1" i="1" dirty="0">
              <a:solidFill>
                <a:srgbClr val="00B050"/>
              </a:solidFill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endParaRPr lang="ru-RU" sz="2800" b="1" dirty="0"/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800" b="1" dirty="0"/>
              <a:t>1) </a:t>
            </a:r>
            <a:r>
              <a:rPr lang="ru-RU" sz="2800" b="1" dirty="0" err="1"/>
              <a:t>Анемії</a:t>
            </a:r>
            <a:r>
              <a:rPr lang="ru-RU" sz="2800" b="1" dirty="0"/>
              <a:t> </a:t>
            </a:r>
            <a:r>
              <a:rPr lang="ru-RU" sz="2800" b="1" dirty="0" err="1"/>
              <a:t>внаслідок</a:t>
            </a:r>
            <a:r>
              <a:rPr lang="ru-RU" sz="2800" b="1" dirty="0"/>
              <a:t> </a:t>
            </a:r>
            <a:r>
              <a:rPr lang="ru-RU" sz="2800" b="1" dirty="0" err="1"/>
              <a:t>крововтрати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FFFF00"/>
                </a:solidFill>
              </a:rPr>
              <a:t>(</a:t>
            </a:r>
            <a:r>
              <a:rPr lang="ru-RU" sz="2800" b="1" dirty="0" err="1">
                <a:solidFill>
                  <a:srgbClr val="FFFF00"/>
                </a:solidFill>
              </a:rPr>
              <a:t>постгеморагічні</a:t>
            </a:r>
            <a:r>
              <a:rPr lang="ru-RU" sz="2800" b="1" dirty="0">
                <a:solidFill>
                  <a:srgbClr val="FFFF00"/>
                </a:solidFill>
              </a:rPr>
              <a:t>);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b="1" dirty="0"/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800" b="1" dirty="0"/>
              <a:t>    2) </a:t>
            </a:r>
            <a:r>
              <a:rPr lang="ru-RU" sz="2800" b="1" dirty="0" err="1"/>
              <a:t>Анемії</a:t>
            </a:r>
            <a:r>
              <a:rPr lang="ru-RU" sz="2800" b="1" dirty="0"/>
              <a:t> </a:t>
            </a:r>
            <a:r>
              <a:rPr lang="ru-RU" sz="2800" b="1" dirty="0" err="1"/>
              <a:t>внаслідок</a:t>
            </a:r>
            <a:r>
              <a:rPr lang="ru-RU" sz="2800" b="1" dirty="0"/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підвищеного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кроворазрушення</a:t>
            </a:r>
            <a:r>
              <a:rPr lang="ru-RU" sz="2800" b="1" dirty="0">
                <a:solidFill>
                  <a:srgbClr val="FFFF00"/>
                </a:solidFill>
              </a:rPr>
              <a:t> (</a:t>
            </a:r>
            <a:r>
              <a:rPr lang="ru-RU" sz="2800" b="1" dirty="0" err="1">
                <a:solidFill>
                  <a:srgbClr val="FFFF00"/>
                </a:solidFill>
              </a:rPr>
              <a:t>гемолітичні</a:t>
            </a:r>
            <a:r>
              <a:rPr lang="ru-RU" sz="2800" b="1" dirty="0">
                <a:solidFill>
                  <a:srgbClr val="FFFF00"/>
                </a:solidFill>
              </a:rPr>
              <a:t>);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b="1" dirty="0"/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800" b="1" dirty="0"/>
              <a:t>    3) </a:t>
            </a:r>
            <a:r>
              <a:rPr lang="ru-RU" sz="2800" b="1" dirty="0" err="1"/>
              <a:t>Анемії</a:t>
            </a:r>
            <a:r>
              <a:rPr lang="ru-RU" sz="2800" b="1" dirty="0"/>
              <a:t> </a:t>
            </a:r>
            <a:r>
              <a:rPr lang="ru-RU" sz="2800" b="1" dirty="0" err="1"/>
              <a:t>внаслідок</a:t>
            </a:r>
            <a:r>
              <a:rPr lang="ru-RU" sz="2800" b="1" dirty="0"/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порушеного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кровотворення</a:t>
            </a:r>
            <a:r>
              <a:rPr lang="ru-RU" sz="2800" b="1" dirty="0">
                <a:solidFill>
                  <a:srgbClr val="FFFF00"/>
                </a:solidFill>
              </a:rPr>
              <a:t> (</a:t>
            </a:r>
            <a:r>
              <a:rPr lang="ru-RU" sz="2800" b="1" dirty="0" err="1">
                <a:solidFill>
                  <a:srgbClr val="FFFF00"/>
                </a:solidFill>
              </a:rPr>
              <a:t>залізодефіцитні</a:t>
            </a:r>
            <a:r>
              <a:rPr lang="ru-RU" sz="2800" b="1" dirty="0">
                <a:solidFill>
                  <a:srgbClr val="FFFF00"/>
                </a:solidFill>
              </a:rPr>
              <a:t>, В12-дефіцитні, </a:t>
            </a:r>
            <a:r>
              <a:rPr lang="ru-RU" sz="2800" b="1" dirty="0" err="1">
                <a:solidFill>
                  <a:srgbClr val="FFFF00"/>
                </a:solidFill>
              </a:rPr>
              <a:t>гіпо</a:t>
            </a:r>
            <a:r>
              <a:rPr lang="ru-RU" sz="2800" b="1" dirty="0">
                <a:solidFill>
                  <a:srgbClr val="FFFF00"/>
                </a:solidFill>
              </a:rPr>
              <a:t>- та </a:t>
            </a:r>
            <a:r>
              <a:rPr lang="ru-RU" sz="2800" b="1" dirty="0" err="1">
                <a:solidFill>
                  <a:srgbClr val="FFFF00"/>
                </a:solidFill>
              </a:rPr>
              <a:t>апластичні</a:t>
            </a:r>
            <a:r>
              <a:rPr lang="ru-RU" sz="2800" b="1" dirty="0">
                <a:solidFill>
                  <a:srgbClr val="FFFF00"/>
                </a:solidFill>
              </a:rPr>
              <a:t>).</a:t>
            </a:r>
            <a:endParaRPr lang="ru-RU" sz="24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18AB030-3EEA-4438-90DE-F1E83849FDC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578850" cy="1139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3600" b="1">
                <a:solidFill>
                  <a:srgbClr val="FF0000"/>
                </a:solidFill>
                <a:effectLst/>
              </a:rPr>
              <a:t>Класифікація анемій за ступенем тяжкості</a:t>
            </a:r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3087D2E4-3242-4392-A194-3B7F79288BB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1484313"/>
            <a:ext cx="9036050" cy="4824412"/>
          </a:xfrm>
        </p:spPr>
        <p:txBody>
          <a:bodyPr/>
          <a:lstStyle/>
          <a:p>
            <a:pPr>
              <a:buFont typeface="Arial"/>
              <a:buChar char="•"/>
              <a:defRPr/>
            </a:pPr>
            <a:r>
              <a:rPr lang="ru-RU" sz="4000" dirty="0"/>
              <a:t>1) </a:t>
            </a:r>
            <a:r>
              <a:rPr lang="ru-RU" sz="4000" dirty="0" err="1">
                <a:solidFill>
                  <a:srgbClr val="00B050"/>
                </a:solidFill>
              </a:rPr>
              <a:t>легкі</a:t>
            </a:r>
            <a:r>
              <a:rPr lang="ru-RU" sz="4000" dirty="0"/>
              <a:t> - </a:t>
            </a:r>
            <a:r>
              <a:rPr lang="ru-RU" sz="4000" dirty="0" err="1"/>
              <a:t>гемоглобін</a:t>
            </a:r>
            <a:r>
              <a:rPr lang="ru-RU" sz="4000" dirty="0"/>
              <a:t> 110-90 г / л;</a:t>
            </a:r>
          </a:p>
          <a:p>
            <a:pPr>
              <a:buFont typeface="Arial"/>
              <a:buChar char="•"/>
              <a:defRPr/>
            </a:pPr>
            <a:endParaRPr lang="ru-RU" sz="4000" dirty="0"/>
          </a:p>
          <a:p>
            <a:pPr>
              <a:buFont typeface="Arial"/>
              <a:buChar char="•"/>
              <a:defRPr/>
            </a:pPr>
            <a:r>
              <a:rPr lang="ru-RU" sz="4000" dirty="0"/>
              <a:t>2) </a:t>
            </a:r>
            <a:r>
              <a:rPr lang="ru-RU" sz="4000" dirty="0" err="1">
                <a:solidFill>
                  <a:srgbClr val="00B050"/>
                </a:solidFill>
              </a:rPr>
              <a:t>середньої</a:t>
            </a:r>
            <a:r>
              <a:rPr lang="ru-RU" sz="4000" dirty="0">
                <a:solidFill>
                  <a:srgbClr val="00B050"/>
                </a:solidFill>
              </a:rPr>
              <a:t> </a:t>
            </a:r>
            <a:r>
              <a:rPr lang="ru-RU" sz="4000" dirty="0" err="1">
                <a:solidFill>
                  <a:srgbClr val="00B050"/>
                </a:solidFill>
              </a:rPr>
              <a:t>тяжкості</a:t>
            </a:r>
            <a:r>
              <a:rPr lang="ru-RU" sz="4000" dirty="0">
                <a:solidFill>
                  <a:srgbClr val="00B050"/>
                </a:solidFill>
              </a:rPr>
              <a:t> </a:t>
            </a:r>
            <a:r>
              <a:rPr lang="ru-RU" sz="4000" dirty="0"/>
              <a:t>- </a:t>
            </a:r>
            <a:r>
              <a:rPr lang="ru-RU" sz="4000" dirty="0" err="1"/>
              <a:t>гемоглобін</a:t>
            </a:r>
            <a:r>
              <a:rPr lang="ru-RU" sz="4000" dirty="0"/>
              <a:t> 90-70 г / л;</a:t>
            </a:r>
          </a:p>
          <a:p>
            <a:pPr>
              <a:buFont typeface="Arial"/>
              <a:buChar char="•"/>
              <a:defRPr/>
            </a:pPr>
            <a:endParaRPr lang="ru-RU" sz="4000" dirty="0"/>
          </a:p>
          <a:p>
            <a:pPr>
              <a:buFont typeface="Arial"/>
              <a:buChar char="•"/>
              <a:defRPr/>
            </a:pPr>
            <a:r>
              <a:rPr lang="ru-RU" sz="4000" dirty="0"/>
              <a:t>3) </a:t>
            </a:r>
            <a:r>
              <a:rPr lang="ru-RU" sz="4000" dirty="0" err="1">
                <a:solidFill>
                  <a:srgbClr val="00B050"/>
                </a:solidFill>
              </a:rPr>
              <a:t>важкі</a:t>
            </a:r>
            <a:r>
              <a:rPr lang="ru-RU" sz="4000" dirty="0"/>
              <a:t> - </a:t>
            </a:r>
            <a:r>
              <a:rPr lang="ru-RU" sz="4000" dirty="0" err="1"/>
              <a:t>гемоглобін</a:t>
            </a:r>
            <a:r>
              <a:rPr lang="ru-RU" sz="4000" dirty="0"/>
              <a:t> </a:t>
            </a:r>
            <a:r>
              <a:rPr lang="ru-RU" sz="4000" dirty="0" err="1"/>
              <a:t>менше</a:t>
            </a:r>
            <a:r>
              <a:rPr lang="ru-RU" sz="4000" dirty="0"/>
              <a:t> 70 г / л.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A6688A9-BA22-40B6-80F4-EF33C505D52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3200" b="1">
                <a:solidFill>
                  <a:srgbClr val="FF0000"/>
                </a:solidFill>
                <a:effectLst/>
              </a:rPr>
              <a:t>Морфологічна класифікація анемій (за розміром еритроцитів)</a:t>
            </a:r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8691CF3B-FA19-4132-8860-63394FFF187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1484313"/>
            <a:ext cx="5327650" cy="508476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en-US" sz="2400" b="1" dirty="0"/>
              <a:t>I. </a:t>
            </a:r>
            <a:r>
              <a:rPr lang="ru-RU" sz="2400" b="1" dirty="0" err="1">
                <a:solidFill>
                  <a:srgbClr val="FFFF00"/>
                </a:solidFill>
              </a:rPr>
              <a:t>Макроцитарн</a:t>
            </a:r>
            <a:r>
              <a:rPr lang="uk-UA" sz="2400" b="1" dirty="0">
                <a:solidFill>
                  <a:srgbClr val="FFFF00"/>
                </a:solidFill>
              </a:rPr>
              <a:t>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анемія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92D050"/>
                </a:solidFill>
              </a:rPr>
              <a:t>(</a:t>
            </a:r>
            <a:r>
              <a:rPr lang="ru-RU" sz="2400" b="1" dirty="0" err="1">
                <a:solidFill>
                  <a:srgbClr val="92D050"/>
                </a:solidFill>
              </a:rPr>
              <a:t>діаметр</a:t>
            </a:r>
            <a:r>
              <a:rPr lang="ru-RU" sz="2400" b="1" dirty="0">
                <a:solidFill>
                  <a:srgbClr val="92D050"/>
                </a:solidFill>
              </a:rPr>
              <a:t> </a:t>
            </a:r>
            <a:r>
              <a:rPr lang="ru-RU" sz="2400" b="1" dirty="0" err="1">
                <a:solidFill>
                  <a:srgbClr val="92D050"/>
                </a:solidFill>
              </a:rPr>
              <a:t>еритроцитів</a:t>
            </a:r>
            <a:r>
              <a:rPr lang="ru-RU" sz="2400" b="1" dirty="0">
                <a:solidFill>
                  <a:srgbClr val="92D050"/>
                </a:solidFill>
              </a:rPr>
              <a:t>&gt; 8 мкм)</a:t>
            </a:r>
            <a:r>
              <a:rPr lang="ru-RU" sz="2400" b="1" dirty="0"/>
              <a:t> - (</a:t>
            </a:r>
            <a:r>
              <a:rPr lang="ru-RU" sz="2400" b="1" dirty="0" err="1"/>
              <a:t>дефіцит</a:t>
            </a:r>
            <a:r>
              <a:rPr lang="ru-RU" sz="2400" b="1" dirty="0"/>
              <a:t> </a:t>
            </a:r>
            <a:r>
              <a:rPr lang="ru-RU" sz="2400" b="1" dirty="0" err="1"/>
              <a:t>вітаміну</a:t>
            </a:r>
            <a:r>
              <a:rPr lang="ru-RU" sz="2400" b="1" dirty="0"/>
              <a:t> В12 і </a:t>
            </a:r>
            <a:r>
              <a:rPr lang="ru-RU" sz="2400" b="1" dirty="0" err="1"/>
              <a:t>фолієвої</a:t>
            </a:r>
            <a:r>
              <a:rPr lang="ru-RU" sz="2400" b="1" dirty="0"/>
              <a:t> </a:t>
            </a:r>
            <a:r>
              <a:rPr lang="ru-RU" sz="2400" b="1" dirty="0" err="1"/>
              <a:t>кислоти</a:t>
            </a:r>
            <a:r>
              <a:rPr lang="ru-RU" sz="2400" b="1" dirty="0"/>
              <a:t>, </a:t>
            </a:r>
            <a:r>
              <a:rPr lang="ru-RU" sz="2400" b="1" dirty="0" err="1"/>
              <a:t>хвороби</a:t>
            </a:r>
            <a:r>
              <a:rPr lang="ru-RU" sz="2400" b="1" dirty="0"/>
              <a:t> </a:t>
            </a:r>
            <a:r>
              <a:rPr lang="ru-RU" sz="2400" b="1" dirty="0" err="1"/>
              <a:t>печінки</a:t>
            </a:r>
            <a:r>
              <a:rPr lang="ru-RU" sz="2400" b="1" dirty="0"/>
              <a:t>).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2400" b="1" dirty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2400" b="1" dirty="0"/>
              <a:t>II. </a:t>
            </a:r>
            <a:r>
              <a:rPr lang="ru-RU" sz="2400" b="1" dirty="0" err="1">
                <a:solidFill>
                  <a:srgbClr val="FFFF00"/>
                </a:solidFill>
              </a:rPr>
              <a:t>Нормоцитарна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анемія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/>
              <a:t>(</a:t>
            </a:r>
            <a:r>
              <a:rPr lang="ru-RU" sz="2400" b="1" dirty="0" err="1">
                <a:solidFill>
                  <a:srgbClr val="92D050"/>
                </a:solidFill>
              </a:rPr>
              <a:t>діаметр</a:t>
            </a:r>
            <a:r>
              <a:rPr lang="ru-RU" sz="2400" b="1" dirty="0">
                <a:solidFill>
                  <a:srgbClr val="92D050"/>
                </a:solidFill>
              </a:rPr>
              <a:t> </a:t>
            </a:r>
            <a:r>
              <a:rPr lang="ru-RU" sz="2400" b="1" dirty="0" err="1">
                <a:solidFill>
                  <a:srgbClr val="92D050"/>
                </a:solidFill>
              </a:rPr>
              <a:t>еритроцитів</a:t>
            </a:r>
            <a:r>
              <a:rPr lang="ru-RU" sz="2400" b="1" dirty="0">
                <a:solidFill>
                  <a:srgbClr val="92D050"/>
                </a:solidFill>
              </a:rPr>
              <a:t> 7,2-7,5 мкм) </a:t>
            </a:r>
            <a:r>
              <a:rPr lang="ru-RU" sz="2400" b="1" dirty="0"/>
              <a:t>- (</a:t>
            </a:r>
            <a:r>
              <a:rPr lang="ru-RU" sz="2400" b="1" dirty="0" err="1"/>
              <a:t>недавня</a:t>
            </a:r>
            <a:r>
              <a:rPr lang="ru-RU" sz="2400" b="1" dirty="0"/>
              <a:t> </a:t>
            </a:r>
            <a:r>
              <a:rPr lang="ru-RU" sz="2400" b="1" dirty="0" err="1"/>
              <a:t>крововтрата</a:t>
            </a:r>
            <a:r>
              <a:rPr lang="ru-RU" sz="2400" b="1" dirty="0"/>
              <a:t>, </a:t>
            </a:r>
            <a:r>
              <a:rPr lang="ru-RU" sz="2400" b="1" dirty="0" err="1"/>
              <a:t>гемоліз</a:t>
            </a:r>
            <a:r>
              <a:rPr lang="ru-RU" sz="2400" b="1" dirty="0"/>
              <a:t> </a:t>
            </a:r>
            <a:r>
              <a:rPr lang="ru-RU" sz="2400" b="1" dirty="0" err="1"/>
              <a:t>еритроцитів</a:t>
            </a:r>
            <a:r>
              <a:rPr lang="ru-RU" sz="2400" b="1" dirty="0"/>
              <a:t>, </a:t>
            </a:r>
            <a:r>
              <a:rPr lang="ru-RU" sz="2400" b="1" dirty="0" err="1"/>
              <a:t>гіпо</a:t>
            </a:r>
            <a:r>
              <a:rPr lang="ru-RU" sz="2400" b="1" dirty="0"/>
              <a:t>- та </a:t>
            </a:r>
            <a:r>
              <a:rPr lang="ru-RU" sz="2400" b="1" dirty="0" err="1"/>
              <a:t>апластична</a:t>
            </a:r>
            <a:r>
              <a:rPr lang="ru-RU" sz="2400" b="1" dirty="0"/>
              <a:t> </a:t>
            </a:r>
            <a:r>
              <a:rPr lang="ru-RU" sz="2400" b="1" dirty="0" err="1"/>
              <a:t>анемія</a:t>
            </a:r>
            <a:r>
              <a:rPr lang="ru-RU" sz="2400" b="1" dirty="0"/>
              <a:t>).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2400" b="1" dirty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2400" b="1" dirty="0"/>
              <a:t>III. </a:t>
            </a:r>
            <a:r>
              <a:rPr lang="ru-RU" sz="2400" b="1" dirty="0" err="1">
                <a:solidFill>
                  <a:srgbClr val="FFFF00"/>
                </a:solidFill>
              </a:rPr>
              <a:t>Мікроцітарна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анемія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92D050"/>
                </a:solidFill>
              </a:rPr>
              <a:t>(</a:t>
            </a:r>
            <a:r>
              <a:rPr lang="ru-RU" sz="2400" b="1" dirty="0" err="1">
                <a:solidFill>
                  <a:srgbClr val="92D050"/>
                </a:solidFill>
              </a:rPr>
              <a:t>діаметр</a:t>
            </a:r>
            <a:r>
              <a:rPr lang="ru-RU" sz="2400" b="1" dirty="0">
                <a:solidFill>
                  <a:srgbClr val="92D050"/>
                </a:solidFill>
              </a:rPr>
              <a:t> </a:t>
            </a:r>
            <a:r>
              <a:rPr lang="ru-RU" sz="2400" b="1" dirty="0" err="1">
                <a:solidFill>
                  <a:srgbClr val="92D050"/>
                </a:solidFill>
              </a:rPr>
              <a:t>еритроцитів</a:t>
            </a:r>
            <a:r>
              <a:rPr lang="ru-RU" sz="2400" b="1" dirty="0">
                <a:solidFill>
                  <a:srgbClr val="92D050"/>
                </a:solidFill>
              </a:rPr>
              <a:t> &lt;6,5 мкм)</a:t>
            </a:r>
            <a:r>
              <a:rPr lang="ru-RU" sz="2400" b="1" dirty="0"/>
              <a:t> - (</a:t>
            </a:r>
            <a:r>
              <a:rPr lang="ru-RU" sz="2400" b="1" dirty="0" err="1"/>
              <a:t>дефіцит</a:t>
            </a:r>
            <a:r>
              <a:rPr lang="ru-RU" sz="2400" b="1" dirty="0"/>
              <a:t> </a:t>
            </a:r>
            <a:r>
              <a:rPr lang="ru-RU" sz="2400" b="1" dirty="0" err="1"/>
              <a:t>заліза</a:t>
            </a:r>
            <a:r>
              <a:rPr lang="ru-RU" sz="2400" b="1" dirty="0"/>
              <a:t>, </a:t>
            </a:r>
            <a:r>
              <a:rPr lang="ru-RU" sz="2400" b="1" dirty="0" err="1"/>
              <a:t>порушення</a:t>
            </a:r>
            <a:r>
              <a:rPr lang="ru-RU" sz="2400" b="1" dirty="0"/>
              <a:t> синтезу </a:t>
            </a:r>
            <a:r>
              <a:rPr lang="ru-RU" sz="2400" b="1" dirty="0" err="1"/>
              <a:t>глобіну</a:t>
            </a:r>
            <a:r>
              <a:rPr lang="ru-RU" sz="2400" b="1" dirty="0"/>
              <a:t>, </a:t>
            </a:r>
            <a:r>
              <a:rPr lang="ru-RU" sz="2400" b="1" dirty="0" err="1"/>
              <a:t>гема</a:t>
            </a:r>
            <a:r>
              <a:rPr lang="ru-RU" sz="2400" b="1" dirty="0"/>
              <a:t>).</a:t>
            </a:r>
          </a:p>
        </p:txBody>
      </p:sp>
      <p:pic>
        <p:nvPicPr>
          <p:cNvPr id="7172" name="Picture 8" descr="Мегалоцитоз">
            <a:extLst>
              <a:ext uri="{FF2B5EF4-FFF2-40B4-BE49-F238E27FC236}">
                <a16:creationId xmlns:a16="http://schemas.microsoft.com/office/drawing/2014/main" id="{CE96B147-9248-419E-942D-3CD635443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88" y="1484313"/>
            <a:ext cx="22574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0" descr="Железодефицитная анемия">
            <a:hlinkClick r:id="rId4" tooltip="Увеличить+"/>
            <a:extLst>
              <a:ext uri="{FF2B5EF4-FFF2-40B4-BE49-F238E27FC236}">
                <a16:creationId xmlns:a16="http://schemas.microsoft.com/office/drawing/2014/main" id="{B1A2EFFD-B589-4769-93F6-E4390777F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057775"/>
            <a:ext cx="23050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3E1DD06-2A1A-436F-AB2D-2D0A9D24E14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5888"/>
            <a:ext cx="9144000" cy="8524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2800" b="1">
                <a:solidFill>
                  <a:srgbClr val="FF0000"/>
                </a:solidFill>
                <a:effectLst/>
              </a:rPr>
              <a:t>Класифікація анемій за колірним показником (вміст гемоглобіну в еритроцитах)</a:t>
            </a:r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286D06E4-E93A-4C2B-A0F1-E3EFA1E1B9B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981075"/>
            <a:ext cx="5867400" cy="54006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uk-UA" sz="2400" b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/>
              <a:t>I. </a:t>
            </a:r>
            <a:r>
              <a:rPr lang="ru-RU" sz="2400" b="1" dirty="0" err="1"/>
              <a:t>Анемія</a:t>
            </a:r>
            <a:r>
              <a:rPr lang="ru-RU" sz="2400" b="1" dirty="0"/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гіпохромна</a:t>
            </a:r>
            <a:r>
              <a:rPr lang="ru-RU" sz="2400" b="1" dirty="0"/>
              <a:t>, </a:t>
            </a:r>
            <a:r>
              <a:rPr lang="ru-RU" sz="2400" b="1" dirty="0" err="1">
                <a:solidFill>
                  <a:srgbClr val="00B050"/>
                </a:solidFill>
              </a:rPr>
              <a:t>колірний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показник</a:t>
            </a:r>
            <a:r>
              <a:rPr lang="ru-RU" sz="2400" b="1" dirty="0">
                <a:solidFill>
                  <a:srgbClr val="00B050"/>
                </a:solidFill>
              </a:rPr>
              <a:t> &lt;0,8</a:t>
            </a:r>
            <a:r>
              <a:rPr lang="ru-RU" sz="2400" b="1" dirty="0"/>
              <a:t> (</a:t>
            </a:r>
            <a:r>
              <a:rPr lang="ru-RU" sz="2400" b="1" dirty="0" err="1"/>
              <a:t>залізодефіцитна</a:t>
            </a:r>
            <a:r>
              <a:rPr lang="ru-RU" sz="2400" b="1" dirty="0"/>
              <a:t> </a:t>
            </a:r>
            <a:r>
              <a:rPr lang="ru-RU" sz="2400" b="1" dirty="0" err="1"/>
              <a:t>анемія</a:t>
            </a:r>
            <a:r>
              <a:rPr lang="ru-RU" sz="2400" b="1" dirty="0"/>
              <a:t>, </a:t>
            </a:r>
            <a:r>
              <a:rPr lang="ru-RU" sz="2400" b="1" dirty="0" err="1"/>
              <a:t>таласемії</a:t>
            </a:r>
            <a:r>
              <a:rPr lang="ru-RU" sz="2400" b="1" dirty="0"/>
              <a:t>).</a:t>
            </a:r>
          </a:p>
          <a:p>
            <a:pPr eaLnBrk="1" hangingPunct="1">
              <a:lnSpc>
                <a:spcPct val="90000"/>
              </a:lnSpc>
              <a:defRPr/>
            </a:pPr>
            <a:endParaRPr lang="uk-UA" sz="2400" b="1" dirty="0"/>
          </a:p>
          <a:p>
            <a:pPr eaLnBrk="1" hangingPunct="1">
              <a:lnSpc>
                <a:spcPct val="90000"/>
              </a:lnSpc>
              <a:defRPr/>
            </a:pPr>
            <a:endParaRPr lang="ru-RU" sz="2400" b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/>
              <a:t>II. </a:t>
            </a:r>
            <a:r>
              <a:rPr lang="ru-RU" sz="2400" b="1" dirty="0" err="1"/>
              <a:t>Анемія</a:t>
            </a:r>
            <a:r>
              <a:rPr lang="ru-RU" sz="2400" b="1" dirty="0"/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нормохромна</a:t>
            </a:r>
            <a:r>
              <a:rPr lang="ru-RU" sz="2400" b="1" dirty="0">
                <a:solidFill>
                  <a:srgbClr val="FFFF00"/>
                </a:solidFill>
              </a:rPr>
              <a:t>,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00B050"/>
                </a:solidFill>
              </a:rPr>
              <a:t>ЦП 0,85-1,05 </a:t>
            </a:r>
            <a:r>
              <a:rPr lang="ru-RU" sz="2400" b="1" dirty="0"/>
              <a:t>(</a:t>
            </a:r>
            <a:r>
              <a:rPr lang="ru-RU" sz="2400" b="1" dirty="0" err="1"/>
              <a:t>апластична</a:t>
            </a:r>
            <a:r>
              <a:rPr lang="ru-RU" sz="2400" b="1" dirty="0"/>
              <a:t> </a:t>
            </a:r>
            <a:r>
              <a:rPr lang="ru-RU" sz="2400" b="1" dirty="0" err="1"/>
              <a:t>анемія</a:t>
            </a:r>
            <a:r>
              <a:rPr lang="ru-RU" sz="2400" b="1" dirty="0"/>
              <a:t>, </a:t>
            </a:r>
            <a:r>
              <a:rPr lang="ru-RU" sz="2400" b="1" dirty="0" err="1"/>
              <a:t>гостра</a:t>
            </a:r>
            <a:r>
              <a:rPr lang="ru-RU" sz="2400" b="1" dirty="0"/>
              <a:t> </a:t>
            </a:r>
            <a:r>
              <a:rPr lang="ru-RU" sz="2400" b="1" dirty="0" err="1"/>
              <a:t>постгеморагічна</a:t>
            </a:r>
            <a:r>
              <a:rPr lang="ru-RU" sz="2400" b="1" dirty="0"/>
              <a:t> </a:t>
            </a:r>
            <a:r>
              <a:rPr lang="ru-RU" sz="2400" b="1" dirty="0" err="1"/>
              <a:t>анемія</a:t>
            </a:r>
            <a:r>
              <a:rPr lang="ru-RU" sz="2400" b="1" dirty="0"/>
              <a:t>).</a:t>
            </a:r>
          </a:p>
          <a:p>
            <a:pPr eaLnBrk="1" hangingPunct="1">
              <a:lnSpc>
                <a:spcPct val="90000"/>
              </a:lnSpc>
              <a:defRPr/>
            </a:pPr>
            <a:endParaRPr lang="uk-UA" sz="2400" b="1" dirty="0"/>
          </a:p>
          <a:p>
            <a:pPr eaLnBrk="1" hangingPunct="1">
              <a:lnSpc>
                <a:spcPct val="90000"/>
              </a:lnSpc>
              <a:defRPr/>
            </a:pPr>
            <a:endParaRPr lang="ru-RU" sz="2400" b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/>
              <a:t>III. </a:t>
            </a:r>
            <a:r>
              <a:rPr lang="ru-RU" sz="2400" b="1" dirty="0" err="1"/>
              <a:t>Анемія</a:t>
            </a:r>
            <a:r>
              <a:rPr lang="ru-RU" sz="2400" b="1" dirty="0"/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гіперхромна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>
                <a:solidFill>
                  <a:srgbClr val="00B050"/>
                </a:solidFill>
              </a:rPr>
              <a:t>ЦП&gt; 1,05 </a:t>
            </a:r>
            <a:r>
              <a:rPr lang="ru-RU" sz="2400" b="1" dirty="0"/>
              <a:t>(В12-дефіцитна </a:t>
            </a:r>
            <a:r>
              <a:rPr lang="ru-RU" sz="2400" b="1" dirty="0" err="1"/>
              <a:t>анемія</a:t>
            </a:r>
            <a:r>
              <a:rPr lang="ru-RU" sz="2400" b="1" dirty="0"/>
              <a:t>, </a:t>
            </a:r>
            <a:r>
              <a:rPr lang="ru-RU" sz="2400" b="1" dirty="0" err="1"/>
              <a:t>фолиеводефицитная</a:t>
            </a:r>
            <a:r>
              <a:rPr lang="ru-RU" sz="2400" b="1" dirty="0"/>
              <a:t> </a:t>
            </a:r>
            <a:r>
              <a:rPr lang="ru-RU" sz="2400" b="1" dirty="0" err="1"/>
              <a:t>анемія</a:t>
            </a:r>
            <a:r>
              <a:rPr lang="ru-RU" sz="2400" b="1" dirty="0"/>
              <a:t>).</a:t>
            </a:r>
          </a:p>
        </p:txBody>
      </p:sp>
      <p:pic>
        <p:nvPicPr>
          <p:cNvPr id="8198" name="Picture 8">
            <a:extLst>
              <a:ext uri="{FF2B5EF4-FFF2-40B4-BE49-F238E27FC236}">
                <a16:creationId xmlns:a16="http://schemas.microsoft.com/office/drawing/2014/main" id="{966599CA-AA58-49EA-A026-9CB96A876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863" y="1196975"/>
            <a:ext cx="2751137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53EFDAE-5DD6-451E-9506-C7683159A17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578850" cy="1139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3200" b="1">
                <a:solidFill>
                  <a:srgbClr val="FF0000"/>
                </a:solidFill>
                <a:effectLst/>
              </a:rPr>
              <a:t>Класифікація анемій за здатністю кісткового мозку до регенерації</a:t>
            </a:r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89A83A70-54D7-45CE-9735-950C53FBF8F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1484313"/>
            <a:ext cx="8567738" cy="482441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en-US" sz="2400" b="1" dirty="0"/>
              <a:t>I. </a:t>
            </a:r>
            <a:r>
              <a:rPr lang="ru-RU" sz="2400" b="1" dirty="0" err="1">
                <a:solidFill>
                  <a:srgbClr val="FFFF00"/>
                </a:solidFill>
              </a:rPr>
              <a:t>Норморегенераторна</a:t>
            </a:r>
            <a:r>
              <a:rPr lang="ru-RU" sz="2400" b="1" dirty="0"/>
              <a:t> (</a:t>
            </a:r>
            <a:r>
              <a:rPr lang="ru-RU" sz="2400" b="1" dirty="0" err="1"/>
              <a:t>з</a:t>
            </a:r>
            <a:r>
              <a:rPr lang="ru-RU" sz="2400" b="1" dirty="0"/>
              <a:t> </a:t>
            </a:r>
            <a:r>
              <a:rPr lang="ru-RU" sz="2400" b="1" dirty="0" err="1"/>
              <a:t>достатньою</a:t>
            </a:r>
            <a:r>
              <a:rPr lang="ru-RU" sz="2400" b="1" dirty="0"/>
              <a:t> </a:t>
            </a:r>
            <a:r>
              <a:rPr lang="ru-RU" sz="2400" b="1" dirty="0" err="1"/>
              <a:t>функцією</a:t>
            </a:r>
            <a:r>
              <a:rPr lang="ru-RU" sz="2400" b="1" dirty="0"/>
              <a:t> </a:t>
            </a:r>
            <a:r>
              <a:rPr lang="ru-RU" sz="2400" b="1" dirty="0" err="1"/>
              <a:t>кісткового</a:t>
            </a:r>
            <a:r>
              <a:rPr lang="ru-RU" sz="2400" b="1" dirty="0"/>
              <a:t> </a:t>
            </a:r>
            <a:r>
              <a:rPr lang="ru-RU" sz="2400" b="1" dirty="0" err="1"/>
              <a:t>мозку</a:t>
            </a:r>
            <a:r>
              <a:rPr lang="ru-RU" sz="2400" b="1" dirty="0"/>
              <a:t>) - </a:t>
            </a:r>
            <a:r>
              <a:rPr lang="ru-RU" sz="2400" b="1" dirty="0" err="1">
                <a:solidFill>
                  <a:srgbClr val="92D050"/>
                </a:solidFill>
              </a:rPr>
              <a:t>ретикулоцитів</a:t>
            </a:r>
            <a:r>
              <a:rPr lang="ru-RU" sz="2400" b="1" dirty="0">
                <a:solidFill>
                  <a:srgbClr val="92D050"/>
                </a:solidFill>
              </a:rPr>
              <a:t> </a:t>
            </a:r>
            <a:r>
              <a:rPr lang="ru-RU" sz="2400" b="1" dirty="0" err="1">
                <a:solidFill>
                  <a:srgbClr val="92D050"/>
                </a:solidFill>
              </a:rPr>
              <a:t>більше</a:t>
            </a:r>
            <a:r>
              <a:rPr lang="ru-RU" sz="2400" b="1" dirty="0">
                <a:solidFill>
                  <a:srgbClr val="92D050"/>
                </a:solidFill>
              </a:rPr>
              <a:t> 1% </a:t>
            </a:r>
            <a:r>
              <a:rPr lang="ru-RU" sz="2400" b="1" dirty="0"/>
              <a:t>(при </a:t>
            </a:r>
            <a:r>
              <a:rPr lang="ru-RU" sz="2400" b="1" dirty="0" err="1"/>
              <a:t>гемолітичних</a:t>
            </a:r>
            <a:r>
              <a:rPr lang="ru-RU" sz="2400" b="1" dirty="0"/>
              <a:t> </a:t>
            </a:r>
            <a:r>
              <a:rPr lang="ru-RU" sz="2400" b="1" dirty="0" err="1"/>
              <a:t>анеміях</a:t>
            </a:r>
            <a:r>
              <a:rPr lang="ru-RU" sz="2400" b="1" dirty="0"/>
              <a:t>, </a:t>
            </a:r>
            <a:r>
              <a:rPr lang="ru-RU" sz="2400" b="1" dirty="0" err="1"/>
              <a:t>ретикулоцитарному</a:t>
            </a:r>
            <a:r>
              <a:rPr lang="ru-RU" sz="2400" b="1" dirty="0"/>
              <a:t> </a:t>
            </a:r>
            <a:r>
              <a:rPr lang="ru-RU" sz="2400" b="1" dirty="0" err="1"/>
              <a:t>кризі</a:t>
            </a:r>
            <a:r>
              <a:rPr lang="ru-RU" sz="2400" b="1" dirty="0"/>
              <a:t> при </a:t>
            </a:r>
            <a:r>
              <a:rPr lang="ru-RU" sz="2400" b="1" dirty="0" err="1"/>
              <a:t>лікуванні</a:t>
            </a:r>
            <a:r>
              <a:rPr lang="ru-RU" sz="2400" b="1" dirty="0"/>
              <a:t> </a:t>
            </a:r>
            <a:r>
              <a:rPr lang="ru-RU" sz="2400" b="1" dirty="0" err="1"/>
              <a:t>вітаміном</a:t>
            </a:r>
            <a:r>
              <a:rPr lang="ru-RU" sz="2400" b="1" dirty="0"/>
              <a:t> В12 </a:t>
            </a:r>
            <a:r>
              <a:rPr lang="ru-RU" sz="2400" b="1" dirty="0" err="1"/>
              <a:t>перніциозної</a:t>
            </a:r>
            <a:r>
              <a:rPr lang="ru-RU" sz="2400" b="1" dirty="0"/>
              <a:t> </a:t>
            </a:r>
            <a:r>
              <a:rPr lang="ru-RU" sz="2400" b="1" dirty="0" err="1"/>
              <a:t>анемії</a:t>
            </a:r>
            <a:r>
              <a:rPr lang="ru-RU" sz="2400" b="1" dirty="0"/>
              <a:t>, </a:t>
            </a:r>
            <a:r>
              <a:rPr lang="ru-RU" sz="2400" b="1" dirty="0" err="1"/>
              <a:t>після</a:t>
            </a:r>
            <a:r>
              <a:rPr lang="ru-RU" sz="2400" b="1" dirty="0"/>
              <a:t> </a:t>
            </a:r>
            <a:r>
              <a:rPr lang="ru-RU" sz="2400" b="1" dirty="0" err="1"/>
              <a:t>крововтрат</a:t>
            </a:r>
            <a:r>
              <a:rPr lang="ru-RU" sz="2400" b="1" dirty="0"/>
              <a:t>).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2400" b="1" dirty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2400" b="1" dirty="0"/>
              <a:t>II. </a:t>
            </a:r>
            <a:r>
              <a:rPr lang="ru-RU" sz="2400" b="1" dirty="0" err="1">
                <a:solidFill>
                  <a:srgbClr val="FFFF00"/>
                </a:solidFill>
              </a:rPr>
              <a:t>Гіпорегенераторна</a:t>
            </a:r>
            <a:r>
              <a:rPr lang="ru-RU" sz="2400" b="1" dirty="0"/>
              <a:t> (</a:t>
            </a:r>
            <a:r>
              <a:rPr lang="ru-RU" sz="2400" b="1" dirty="0" err="1"/>
              <a:t>зі</a:t>
            </a:r>
            <a:r>
              <a:rPr lang="ru-RU" sz="2400" b="1" dirty="0"/>
              <a:t> </a:t>
            </a:r>
            <a:r>
              <a:rPr lang="ru-RU" sz="2400" b="1" dirty="0" err="1"/>
              <a:t>зниженою</a:t>
            </a:r>
            <a:r>
              <a:rPr lang="ru-RU" sz="2400" b="1" dirty="0"/>
              <a:t> регенераторною </a:t>
            </a:r>
            <a:r>
              <a:rPr lang="ru-RU" sz="2400" b="1" dirty="0" err="1"/>
              <a:t>функцією</a:t>
            </a:r>
            <a:r>
              <a:rPr lang="ru-RU" sz="2400" b="1" dirty="0"/>
              <a:t> </a:t>
            </a:r>
            <a:r>
              <a:rPr lang="ru-RU" sz="2400" b="1" dirty="0" err="1"/>
              <a:t>кісткового</a:t>
            </a:r>
            <a:r>
              <a:rPr lang="ru-RU" sz="2400" b="1" dirty="0"/>
              <a:t> </a:t>
            </a:r>
            <a:r>
              <a:rPr lang="ru-RU" sz="2400" b="1" dirty="0" err="1"/>
              <a:t>мозку</a:t>
            </a:r>
            <a:r>
              <a:rPr lang="ru-RU" sz="2400" b="1" dirty="0"/>
              <a:t>) - </a:t>
            </a:r>
            <a:r>
              <a:rPr lang="ru-RU" sz="2400" b="1" dirty="0" err="1">
                <a:solidFill>
                  <a:srgbClr val="92D050"/>
                </a:solidFill>
              </a:rPr>
              <a:t>ретикулоцитів</a:t>
            </a:r>
            <a:r>
              <a:rPr lang="ru-RU" sz="2400" b="1" dirty="0">
                <a:solidFill>
                  <a:srgbClr val="92D050"/>
                </a:solidFill>
              </a:rPr>
              <a:t> </a:t>
            </a:r>
            <a:r>
              <a:rPr lang="ru-RU" sz="2400" b="1" dirty="0" err="1">
                <a:solidFill>
                  <a:srgbClr val="92D050"/>
                </a:solidFill>
              </a:rPr>
              <a:t>менше</a:t>
            </a:r>
            <a:r>
              <a:rPr lang="ru-RU" sz="2400" b="1" dirty="0">
                <a:solidFill>
                  <a:srgbClr val="92D050"/>
                </a:solidFill>
              </a:rPr>
              <a:t> 1% </a:t>
            </a:r>
            <a:r>
              <a:rPr lang="ru-RU" sz="2400" b="1" dirty="0"/>
              <a:t>(при </a:t>
            </a:r>
            <a:r>
              <a:rPr lang="ru-RU" sz="2400" b="1" dirty="0" err="1"/>
              <a:t>залізодефіцитних</a:t>
            </a:r>
            <a:r>
              <a:rPr lang="ru-RU" sz="2400" b="1" dirty="0"/>
              <a:t> </a:t>
            </a:r>
            <a:r>
              <a:rPr lang="ru-RU" sz="2400" b="1" dirty="0" err="1"/>
              <a:t>анеміях</a:t>
            </a:r>
            <a:r>
              <a:rPr lang="ru-RU" sz="2400" b="1" dirty="0"/>
              <a:t>, </a:t>
            </a:r>
            <a:r>
              <a:rPr lang="ru-RU" sz="2400" b="1" dirty="0" err="1"/>
              <a:t>хронічних</a:t>
            </a:r>
            <a:r>
              <a:rPr lang="ru-RU" sz="2400" b="1" dirty="0"/>
              <a:t> </a:t>
            </a:r>
            <a:r>
              <a:rPr lang="ru-RU" sz="2400" b="1" dirty="0" err="1"/>
              <a:t>крововтратах</a:t>
            </a:r>
            <a:r>
              <a:rPr lang="ru-RU" sz="2400" b="1" dirty="0"/>
              <a:t>).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2400" b="1" dirty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2400" b="1" dirty="0"/>
              <a:t>III. </a:t>
            </a:r>
            <a:r>
              <a:rPr lang="ru-RU" sz="2400" b="1" dirty="0" err="1">
                <a:solidFill>
                  <a:srgbClr val="FFFF00"/>
                </a:solidFill>
              </a:rPr>
              <a:t>Гіпопластична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або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апластична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/>
              <a:t>(</a:t>
            </a:r>
            <a:r>
              <a:rPr lang="ru-RU" sz="2400" b="1" dirty="0" err="1"/>
              <a:t>з</a:t>
            </a:r>
            <a:r>
              <a:rPr lang="ru-RU" sz="2400" b="1" dirty="0"/>
              <a:t> </a:t>
            </a:r>
            <a:r>
              <a:rPr lang="ru-RU" sz="2400" b="1" dirty="0" err="1"/>
              <a:t>різким</a:t>
            </a:r>
            <a:r>
              <a:rPr lang="ru-RU" sz="2400" b="1" dirty="0"/>
              <a:t> </a:t>
            </a:r>
            <a:r>
              <a:rPr lang="ru-RU" sz="2400" b="1" dirty="0" err="1"/>
              <a:t>пригніченням</a:t>
            </a:r>
            <a:r>
              <a:rPr lang="ru-RU" sz="2400" b="1" dirty="0"/>
              <a:t> </a:t>
            </a:r>
            <a:r>
              <a:rPr lang="ru-RU" sz="2400" b="1" dirty="0" err="1"/>
              <a:t>процесів</a:t>
            </a:r>
            <a:r>
              <a:rPr lang="ru-RU" sz="2400" b="1" dirty="0"/>
              <a:t> </a:t>
            </a:r>
            <a:r>
              <a:rPr lang="ru-RU" sz="2400" b="1" dirty="0" err="1"/>
              <a:t>еритропоезу</a:t>
            </a:r>
            <a:r>
              <a:rPr lang="ru-RU" sz="2400" b="1" dirty="0"/>
              <a:t>) - </a:t>
            </a:r>
            <a:r>
              <a:rPr lang="ru-RU" sz="2400" b="1" dirty="0" err="1">
                <a:solidFill>
                  <a:srgbClr val="92D050"/>
                </a:solidFill>
              </a:rPr>
              <a:t>ретикулоцитів</a:t>
            </a:r>
            <a:r>
              <a:rPr lang="ru-RU" sz="2400" b="1" dirty="0">
                <a:solidFill>
                  <a:srgbClr val="92D050"/>
                </a:solidFill>
              </a:rPr>
              <a:t> </a:t>
            </a:r>
            <a:r>
              <a:rPr lang="ru-RU" sz="2400" b="1" dirty="0" err="1">
                <a:solidFill>
                  <a:srgbClr val="92D050"/>
                </a:solidFill>
              </a:rPr>
              <a:t>менше</a:t>
            </a:r>
            <a:r>
              <a:rPr lang="ru-RU" sz="2400" b="1" dirty="0">
                <a:solidFill>
                  <a:srgbClr val="92D050"/>
                </a:solidFill>
              </a:rPr>
              <a:t> 0,2% </a:t>
            </a:r>
            <a:r>
              <a:rPr lang="ru-RU" sz="2400" b="1" dirty="0"/>
              <a:t>(при </a:t>
            </a:r>
            <a:r>
              <a:rPr lang="ru-RU" sz="2400" b="1" dirty="0" err="1"/>
              <a:t>гіпопластичних</a:t>
            </a:r>
            <a:r>
              <a:rPr lang="ru-RU" sz="2400" b="1" dirty="0"/>
              <a:t> </a:t>
            </a:r>
            <a:r>
              <a:rPr lang="ru-RU" sz="2400" b="1" dirty="0" err="1"/>
              <a:t>анеміях</a:t>
            </a:r>
            <a:r>
              <a:rPr lang="ru-RU" sz="2400" b="1" dirty="0"/>
              <a:t>, </a:t>
            </a:r>
            <a:r>
              <a:rPr lang="ru-RU" sz="2400" b="1" dirty="0" err="1"/>
              <a:t>панміелофтізе</a:t>
            </a:r>
            <a:r>
              <a:rPr lang="ru-RU" sz="2400" b="1" dirty="0"/>
              <a:t>).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2FDD6D78-6D8B-4AA8-BD08-B48E77A939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578850" cy="1365250"/>
          </a:xfrm>
        </p:spPr>
        <p:txBody>
          <a:bodyPr anchorCtr="0"/>
          <a:lstStyle/>
          <a:p>
            <a:pPr>
              <a:defRPr/>
            </a:pPr>
            <a:r>
              <a:rPr lang="ru-RU" sz="4000" b="1" dirty="0" err="1">
                <a:solidFill>
                  <a:srgbClr val="FF0000"/>
                </a:solidFill>
                <a:effectLst/>
              </a:rPr>
              <a:t>Лабораторні</a:t>
            </a:r>
            <a:r>
              <a:rPr lang="ru-RU" sz="40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effectLst/>
              </a:rPr>
              <a:t>ознаки</a:t>
            </a:r>
            <a:r>
              <a:rPr lang="ru-RU" sz="40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effectLst/>
              </a:rPr>
              <a:t>анемічного</a:t>
            </a:r>
            <a:r>
              <a:rPr lang="ru-RU" sz="4000" b="1" dirty="0">
                <a:solidFill>
                  <a:srgbClr val="FF0000"/>
                </a:solidFill>
                <a:effectLst/>
              </a:rPr>
              <a:t> синдрому:</a:t>
            </a:r>
            <a:endParaRPr lang="ru-RU" sz="4000" dirty="0"/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54425B44-7B18-4F6A-BC97-3B3BF509103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1785938"/>
            <a:ext cx="9036050" cy="4522787"/>
          </a:xfrm>
        </p:spPr>
        <p:txBody>
          <a:bodyPr/>
          <a:lstStyle/>
          <a:p>
            <a:pPr>
              <a:buFont typeface="Arial"/>
              <a:buChar char="•"/>
              <a:defRPr/>
            </a:pPr>
            <a:r>
              <a:rPr lang="ru-RU" sz="3600" dirty="0" err="1"/>
              <a:t>зниження</a:t>
            </a:r>
            <a:r>
              <a:rPr lang="ru-RU" sz="3600" dirty="0"/>
              <a:t> </a:t>
            </a:r>
            <a:r>
              <a:rPr lang="ru-RU" sz="3600" dirty="0" err="1"/>
              <a:t>рівня</a:t>
            </a:r>
            <a:r>
              <a:rPr lang="ru-RU" sz="3600" dirty="0"/>
              <a:t> </a:t>
            </a:r>
            <a:r>
              <a:rPr lang="ru-RU" sz="3600" dirty="0" err="1"/>
              <a:t>гемоглобіну</a:t>
            </a:r>
            <a:r>
              <a:rPr lang="ru-RU" sz="3600" dirty="0"/>
              <a:t> </a:t>
            </a:r>
            <a:r>
              <a:rPr lang="ru-RU" sz="3600" dirty="0" err="1"/>
              <a:t>і</a:t>
            </a:r>
            <a:r>
              <a:rPr lang="ru-RU" sz="3600" dirty="0"/>
              <a:t> </a:t>
            </a:r>
            <a:r>
              <a:rPr lang="ru-RU" sz="3600" dirty="0" err="1"/>
              <a:t>кількості</a:t>
            </a:r>
            <a:r>
              <a:rPr lang="ru-RU" sz="3600" dirty="0"/>
              <a:t> </a:t>
            </a:r>
            <a:r>
              <a:rPr lang="ru-RU" sz="3600" dirty="0" err="1"/>
              <a:t>еритроцитів</a:t>
            </a:r>
            <a:r>
              <a:rPr lang="ru-RU" sz="3600" dirty="0"/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3600" dirty="0" err="1"/>
              <a:t>зміна</a:t>
            </a:r>
            <a:r>
              <a:rPr lang="ru-RU" sz="3600" dirty="0"/>
              <a:t> </a:t>
            </a:r>
            <a:r>
              <a:rPr lang="ru-RU" sz="3600" dirty="0" err="1"/>
              <a:t>колірного</a:t>
            </a:r>
            <a:r>
              <a:rPr lang="ru-RU" sz="3600" dirty="0"/>
              <a:t> </a:t>
            </a:r>
            <a:r>
              <a:rPr lang="ru-RU" sz="3600" dirty="0" err="1"/>
              <a:t>показника</a:t>
            </a:r>
            <a:r>
              <a:rPr lang="ru-RU" sz="3600" dirty="0"/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3600" dirty="0" err="1"/>
              <a:t>зміна</a:t>
            </a:r>
            <a:r>
              <a:rPr lang="ru-RU" sz="3600" dirty="0"/>
              <a:t> </a:t>
            </a:r>
            <a:r>
              <a:rPr lang="ru-RU" sz="3600" dirty="0" err="1"/>
              <a:t>розмірів</a:t>
            </a:r>
            <a:r>
              <a:rPr lang="ru-RU" sz="3600" dirty="0"/>
              <a:t> </a:t>
            </a:r>
            <a:r>
              <a:rPr lang="ru-RU" sz="3600" dirty="0" err="1"/>
              <a:t>і</a:t>
            </a:r>
            <a:r>
              <a:rPr lang="ru-RU" sz="3600" dirty="0"/>
              <a:t> </a:t>
            </a:r>
            <a:r>
              <a:rPr lang="ru-RU" sz="3600" dirty="0" err="1"/>
              <a:t>форми</a:t>
            </a:r>
            <a:r>
              <a:rPr lang="ru-RU" sz="3600" dirty="0"/>
              <a:t> </a:t>
            </a:r>
            <a:r>
              <a:rPr lang="ru-RU" sz="3600" dirty="0" err="1"/>
              <a:t>еритроцитів</a:t>
            </a:r>
            <a:r>
              <a:rPr lang="ru-RU" sz="3600" dirty="0"/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3600" dirty="0" err="1"/>
              <a:t>прискорення</a:t>
            </a:r>
            <a:r>
              <a:rPr lang="ru-RU" sz="3600" dirty="0"/>
              <a:t> ШОЕ.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0D1C9C8-EB29-4832-B5E9-A238D7041F8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-26988"/>
            <a:ext cx="8229600" cy="13843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b="1">
                <a:solidFill>
                  <a:srgbClr val="FF0000"/>
                </a:solidFill>
                <a:effectLst/>
              </a:rPr>
              <a:t>Залізодефіцитна анемія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76FDC527-A6B3-4FEB-862B-5A34AEFA937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50825" y="1412875"/>
            <a:ext cx="8497888" cy="4619625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ru-RU" b="1" dirty="0"/>
              <a:t>	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захворювання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системи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крові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що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обумовлено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дефіцитом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заліза</a:t>
            </a:r>
            <a:r>
              <a:rPr lang="ru-RU" dirty="0">
                <a:effectLst/>
              </a:rPr>
              <a:t> в </a:t>
            </a:r>
            <a:r>
              <a:rPr lang="ru-RU" dirty="0" err="1">
                <a:effectLst/>
              </a:rPr>
              <a:t>організмі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супроводжується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змінами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параметрів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його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метаболізму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зменшенням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концентрації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гемоглобіну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еритроцитах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кількісними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якісними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їх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змінами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клінічними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проявами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анемічної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гіпоксії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сидеропенії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метаболічної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інтоксикації</a:t>
            </a:r>
            <a:r>
              <a:rPr lang="ru-RU" dirty="0">
                <a:effectLst/>
              </a:rPr>
              <a:t>.</a:t>
            </a:r>
            <a:endParaRPr lang="ru-RU" b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b="1" dirty="0"/>
              <a:t> 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051B3AF-65FA-4161-82D8-56D9231FD50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6350"/>
            <a:ext cx="8229600" cy="11398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ru-RU" sz="4000" b="1" dirty="0" err="1">
                <a:solidFill>
                  <a:srgbClr val="FF0000"/>
                </a:solidFill>
              </a:rPr>
              <a:t>Этіологія</a:t>
            </a:r>
            <a:r>
              <a:rPr lang="ru-RU" sz="4000" b="1" dirty="0">
                <a:solidFill>
                  <a:srgbClr val="FF0000"/>
                </a:solidFill>
              </a:rPr>
              <a:t> ЗДА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AF1FC1F5-991D-44D5-96F2-EE3AFEF971B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981075"/>
            <a:ext cx="9036050" cy="5876925"/>
          </a:xfrm>
        </p:spPr>
        <p:txBody>
          <a:bodyPr/>
          <a:lstStyle/>
          <a:p>
            <a:pPr>
              <a:defRPr/>
            </a:pPr>
            <a:r>
              <a:rPr lang="en-US" sz="1800" b="1" i="1" u="sng" dirty="0">
                <a:solidFill>
                  <a:srgbClr val="92D050"/>
                </a:solidFill>
                <a:effectLst/>
              </a:rPr>
              <a:t>I. </a:t>
            </a:r>
            <a:r>
              <a:rPr lang="ru-RU" sz="1800" b="1" i="1" u="sng" dirty="0" err="1">
                <a:solidFill>
                  <a:srgbClr val="92D050"/>
                </a:solidFill>
                <a:effectLst/>
              </a:rPr>
              <a:t>Крововтрата</a:t>
            </a:r>
            <a:r>
              <a:rPr lang="ru-RU" sz="1800" b="1" i="1" u="sng" dirty="0">
                <a:solidFill>
                  <a:srgbClr val="92D050"/>
                </a:solidFill>
                <a:effectLst/>
              </a:rPr>
              <a:t> - </a:t>
            </a:r>
            <a:r>
              <a:rPr lang="ru-RU" sz="1800" b="1" i="1" u="sng" dirty="0" err="1">
                <a:solidFill>
                  <a:srgbClr val="92D050"/>
                </a:solidFill>
                <a:effectLst/>
              </a:rPr>
              <a:t>основний</a:t>
            </a:r>
            <a:r>
              <a:rPr lang="ru-RU" sz="1800" b="1" i="1" u="sng" dirty="0">
                <a:solidFill>
                  <a:srgbClr val="92D050"/>
                </a:solidFill>
                <a:effectLst/>
              </a:rPr>
              <a:t> </a:t>
            </a:r>
            <a:r>
              <a:rPr lang="ru-RU" sz="1800" b="1" i="1" u="sng" dirty="0" err="1">
                <a:solidFill>
                  <a:srgbClr val="92D050"/>
                </a:solidFill>
                <a:effectLst/>
              </a:rPr>
              <a:t>етіологічний</a:t>
            </a:r>
            <a:r>
              <a:rPr lang="ru-RU" sz="1800" b="1" i="1" u="sng" dirty="0">
                <a:solidFill>
                  <a:srgbClr val="92D050"/>
                </a:solidFill>
                <a:effectLst/>
              </a:rPr>
              <a:t> фактор.</a:t>
            </a:r>
          </a:p>
          <a:p>
            <a:pPr>
              <a:defRPr/>
            </a:pPr>
            <a:r>
              <a:rPr lang="ru-RU" sz="1800" b="1" i="1" u="sng" dirty="0">
                <a:effectLst/>
              </a:rPr>
              <a:t>Причини </a:t>
            </a:r>
            <a:r>
              <a:rPr lang="ru-RU" sz="1800" b="1" i="1" u="sng" dirty="0" err="1">
                <a:effectLst/>
              </a:rPr>
              <a:t>хронічних</a:t>
            </a:r>
            <a:r>
              <a:rPr lang="ru-RU" sz="1800" b="1" i="1" u="sng" dirty="0">
                <a:effectLst/>
              </a:rPr>
              <a:t> </a:t>
            </a:r>
            <a:r>
              <a:rPr lang="ru-RU" sz="1800" b="1" i="1" u="sng" dirty="0" err="1">
                <a:effectLst/>
              </a:rPr>
              <a:t>крововтрат</a:t>
            </a:r>
            <a:endParaRPr lang="ru-RU" sz="1800" b="1" i="1" u="sng" dirty="0">
              <a:effectLst/>
            </a:endParaRPr>
          </a:p>
          <a:p>
            <a:pPr>
              <a:defRPr/>
            </a:pPr>
            <a:r>
              <a:rPr lang="ru-RU" sz="1800" b="1" i="1" dirty="0">
                <a:effectLst/>
              </a:rPr>
              <a:t>1. </a:t>
            </a:r>
            <a:r>
              <a:rPr lang="ru-RU" sz="1800" b="1" i="1" dirty="0" err="1">
                <a:effectLst/>
              </a:rPr>
              <a:t>Рясні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менструальні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кровотечі</a:t>
            </a:r>
            <a:r>
              <a:rPr lang="ru-RU" sz="1800" b="1" i="1" dirty="0">
                <a:effectLst/>
              </a:rPr>
              <a:t>.</a:t>
            </a:r>
          </a:p>
          <a:p>
            <a:pPr>
              <a:defRPr/>
            </a:pPr>
            <a:r>
              <a:rPr lang="ru-RU" sz="1800" b="1" i="1" dirty="0">
                <a:effectLst/>
              </a:rPr>
              <a:t>2. Пологи.</a:t>
            </a:r>
          </a:p>
          <a:p>
            <a:pPr>
              <a:defRPr/>
            </a:pPr>
            <a:r>
              <a:rPr lang="ru-RU" sz="1800" b="1" i="1" dirty="0">
                <a:effectLst/>
              </a:rPr>
              <a:t>3. </a:t>
            </a:r>
            <a:r>
              <a:rPr lang="ru-RU" sz="1800" b="1" i="1" dirty="0" err="1">
                <a:effectLst/>
              </a:rPr>
              <a:t>Приховані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кровотечі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з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шлунково-кишкового</a:t>
            </a:r>
            <a:r>
              <a:rPr lang="ru-RU" sz="1800" b="1" i="1" dirty="0">
                <a:effectLst/>
              </a:rPr>
              <a:t> тракту (</a:t>
            </a:r>
            <a:r>
              <a:rPr lang="ru-RU" sz="1800" b="1" i="1" dirty="0" err="1">
                <a:effectLst/>
              </a:rPr>
              <a:t>виразки</a:t>
            </a:r>
            <a:r>
              <a:rPr lang="ru-RU" sz="1800" b="1" i="1" dirty="0">
                <a:effectLst/>
              </a:rPr>
              <a:t>, </a:t>
            </a:r>
            <a:r>
              <a:rPr lang="ru-RU" sz="1800" b="1" i="1" dirty="0" err="1">
                <a:effectLst/>
              </a:rPr>
              <a:t>ерозії</a:t>
            </a:r>
            <a:r>
              <a:rPr lang="ru-RU" sz="1800" b="1" i="1" dirty="0">
                <a:effectLst/>
              </a:rPr>
              <a:t>, </a:t>
            </a:r>
            <a:r>
              <a:rPr lang="ru-RU" sz="1800" b="1" i="1" dirty="0" err="1">
                <a:effectLst/>
              </a:rPr>
              <a:t>пухлини</a:t>
            </a:r>
            <a:r>
              <a:rPr lang="ru-RU" sz="1800" b="1" i="1" dirty="0">
                <a:effectLst/>
              </a:rPr>
              <a:t>).</a:t>
            </a:r>
          </a:p>
          <a:p>
            <a:pPr>
              <a:defRPr/>
            </a:pPr>
            <a:r>
              <a:rPr lang="en-US" sz="1800" b="1" i="1" u="sng" dirty="0">
                <a:solidFill>
                  <a:srgbClr val="92D050"/>
                </a:solidFill>
                <a:effectLst/>
              </a:rPr>
              <a:t>II. </a:t>
            </a:r>
            <a:r>
              <a:rPr lang="ru-RU" sz="1800" b="1" i="1" u="sng" dirty="0" err="1">
                <a:solidFill>
                  <a:srgbClr val="92D050"/>
                </a:solidFill>
                <a:effectLst/>
              </a:rPr>
              <a:t>Інші</a:t>
            </a:r>
            <a:r>
              <a:rPr lang="ru-RU" sz="1800" b="1" i="1" u="sng" dirty="0">
                <a:solidFill>
                  <a:srgbClr val="92D050"/>
                </a:solidFill>
                <a:effectLst/>
              </a:rPr>
              <a:t> причини </a:t>
            </a:r>
            <a:r>
              <a:rPr lang="ru-RU" sz="1800" b="1" i="1" u="sng" dirty="0" err="1">
                <a:solidFill>
                  <a:srgbClr val="92D050"/>
                </a:solidFill>
                <a:effectLst/>
              </a:rPr>
              <a:t>виникнення</a:t>
            </a:r>
            <a:r>
              <a:rPr lang="ru-RU" sz="1800" b="1" i="1" u="sng" dirty="0">
                <a:solidFill>
                  <a:srgbClr val="92D050"/>
                </a:solidFill>
                <a:effectLst/>
              </a:rPr>
              <a:t> </a:t>
            </a:r>
            <a:r>
              <a:rPr lang="ru-RU" sz="1800" b="1" i="1" u="sng" dirty="0" err="1">
                <a:solidFill>
                  <a:srgbClr val="92D050"/>
                </a:solidFill>
                <a:effectLst/>
              </a:rPr>
              <a:t>залізодефіцитного</a:t>
            </a:r>
            <a:r>
              <a:rPr lang="ru-RU" sz="1800" b="1" i="1" u="sng" dirty="0">
                <a:solidFill>
                  <a:srgbClr val="92D050"/>
                </a:solidFill>
                <a:effectLst/>
              </a:rPr>
              <a:t> стану.</a:t>
            </a:r>
          </a:p>
          <a:p>
            <a:pPr>
              <a:defRPr/>
            </a:pPr>
            <a:r>
              <a:rPr lang="ru-RU" sz="1800" b="1" i="1" dirty="0" err="1">
                <a:effectLst/>
              </a:rPr>
              <a:t>Спадковий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дефіцит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заліза</a:t>
            </a:r>
            <a:r>
              <a:rPr lang="ru-RU" sz="1800" b="1" i="1" dirty="0">
                <a:effectLst/>
              </a:rPr>
              <a:t>.</a:t>
            </a:r>
          </a:p>
          <a:p>
            <a:pPr>
              <a:defRPr/>
            </a:pPr>
            <a:r>
              <a:rPr lang="ru-RU" sz="1800" b="1" i="1" dirty="0" err="1">
                <a:effectLst/>
              </a:rPr>
              <a:t>Порушення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всмоктування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заліза</a:t>
            </a:r>
            <a:r>
              <a:rPr lang="ru-RU" sz="1800" b="1" i="1" dirty="0">
                <a:effectLst/>
              </a:rPr>
              <a:t> при </a:t>
            </a:r>
            <a:r>
              <a:rPr lang="ru-RU" sz="1800" b="1" i="1" dirty="0" err="1">
                <a:effectLst/>
              </a:rPr>
              <a:t>патології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шлунка</a:t>
            </a:r>
            <a:r>
              <a:rPr lang="ru-RU" sz="1800" b="1" i="1" dirty="0">
                <a:effectLst/>
              </a:rPr>
              <a:t> (</a:t>
            </a:r>
            <a:r>
              <a:rPr lang="ru-RU" sz="1800" b="1" i="1" dirty="0" err="1">
                <a:effectLst/>
              </a:rPr>
              <a:t>анацидний</a:t>
            </a:r>
            <a:r>
              <a:rPr lang="ru-RU" sz="1800" b="1" i="1" dirty="0">
                <a:effectLst/>
              </a:rPr>
              <a:t> стан) </a:t>
            </a:r>
            <a:r>
              <a:rPr lang="ru-RU" sz="1800" b="1" i="1" dirty="0" err="1">
                <a:effectLst/>
              </a:rPr>
              <a:t>і</a:t>
            </a:r>
            <a:r>
              <a:rPr lang="ru-RU" sz="1800" b="1" i="1" dirty="0">
                <a:effectLst/>
              </a:rPr>
              <a:t> кишечника (</a:t>
            </a:r>
            <a:r>
              <a:rPr lang="ru-RU" sz="1800" b="1" i="1" dirty="0" err="1">
                <a:effectLst/>
              </a:rPr>
              <a:t>ентерити</a:t>
            </a:r>
            <a:r>
              <a:rPr lang="ru-RU" sz="1800" b="1" i="1" dirty="0">
                <a:effectLst/>
              </a:rPr>
              <a:t>, </a:t>
            </a:r>
            <a:r>
              <a:rPr lang="ru-RU" sz="1800" b="1" i="1" dirty="0" err="1">
                <a:effectLst/>
              </a:rPr>
              <a:t>діарея</a:t>
            </a:r>
            <a:r>
              <a:rPr lang="ru-RU" sz="1800" b="1" i="1" dirty="0">
                <a:effectLst/>
              </a:rPr>
              <a:t>).</a:t>
            </a:r>
          </a:p>
          <a:p>
            <a:pPr>
              <a:defRPr/>
            </a:pPr>
            <a:r>
              <a:rPr lang="ru-RU" sz="1800" b="1" i="1" dirty="0" err="1">
                <a:effectLst/>
              </a:rPr>
              <a:t>Вагітність</a:t>
            </a:r>
            <a:r>
              <a:rPr lang="ru-RU" sz="1800" b="1" i="1" dirty="0">
                <a:effectLst/>
              </a:rPr>
              <a:t>, </a:t>
            </a:r>
            <a:r>
              <a:rPr lang="ru-RU" sz="1800" b="1" i="1" dirty="0" err="1">
                <a:effectLst/>
              </a:rPr>
              <a:t>лактація</a:t>
            </a:r>
            <a:r>
              <a:rPr lang="ru-RU" sz="1800" b="1" i="1" dirty="0">
                <a:effectLst/>
              </a:rPr>
              <a:t>.</a:t>
            </a:r>
          </a:p>
          <a:p>
            <a:pPr>
              <a:defRPr/>
            </a:pPr>
            <a:r>
              <a:rPr lang="ru-RU" sz="1800" b="1" i="1" dirty="0" err="1">
                <a:effectLst/>
              </a:rPr>
              <a:t>Хронічні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інфекційно-запальні</a:t>
            </a:r>
            <a:r>
              <a:rPr lang="ru-RU" sz="1800" b="1" i="1" dirty="0">
                <a:effectLst/>
              </a:rPr>
              <a:t> та </a:t>
            </a:r>
            <a:r>
              <a:rPr lang="ru-RU" sz="1800" b="1" i="1" dirty="0" err="1">
                <a:effectLst/>
              </a:rPr>
              <a:t>аутоімунні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захворювання</a:t>
            </a:r>
            <a:r>
              <a:rPr lang="ru-RU" sz="1800" b="1" i="1" dirty="0">
                <a:effectLst/>
              </a:rPr>
              <a:t>.</a:t>
            </a:r>
          </a:p>
          <a:p>
            <a:pPr>
              <a:defRPr/>
            </a:pPr>
            <a:r>
              <a:rPr lang="ru-RU" sz="1800" b="1" i="1" dirty="0" err="1">
                <a:effectLst/>
              </a:rPr>
              <a:t>Пухлини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будь-якої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локалізації</a:t>
            </a:r>
            <a:r>
              <a:rPr lang="ru-RU" sz="1800" b="1" i="1" dirty="0">
                <a:effectLst/>
              </a:rPr>
              <a:t>.</a:t>
            </a:r>
          </a:p>
          <a:p>
            <a:pPr>
              <a:defRPr/>
            </a:pPr>
            <a:r>
              <a:rPr lang="ru-RU" sz="1800" b="1" i="1" dirty="0" err="1">
                <a:effectLst/>
              </a:rPr>
              <a:t>Аліментарна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недостатність</a:t>
            </a:r>
            <a:r>
              <a:rPr lang="ru-RU" sz="1800" b="1" i="1" dirty="0">
                <a:effectLst/>
              </a:rPr>
              <a:t> - </a:t>
            </a:r>
            <a:r>
              <a:rPr lang="ru-RU" sz="1800" b="1" i="1" dirty="0" err="1">
                <a:effectLst/>
              </a:rPr>
              <a:t>недолік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м'ясної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їжі</a:t>
            </a:r>
            <a:r>
              <a:rPr lang="ru-RU" sz="1800" b="1" i="1" dirty="0">
                <a:effectLst/>
              </a:rPr>
              <a:t>, </a:t>
            </a:r>
            <a:r>
              <a:rPr lang="ru-RU" sz="1800" b="1" i="1" dirty="0" err="1">
                <a:effectLst/>
              </a:rPr>
              <a:t>незбалансоване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харчування</a:t>
            </a:r>
            <a:r>
              <a:rPr lang="ru-RU" sz="1800" b="1" i="1" dirty="0">
                <a:effectLst/>
              </a:rPr>
              <a:t>.</a:t>
            </a:r>
          </a:p>
          <a:p>
            <a:pPr>
              <a:defRPr/>
            </a:pPr>
            <a:r>
              <a:rPr lang="ru-RU" sz="1800" b="1" i="1" dirty="0" err="1">
                <a:effectLst/>
              </a:rPr>
              <a:t>Надмірні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фізичні</a:t>
            </a:r>
            <a:r>
              <a:rPr lang="ru-RU" sz="1800" b="1" i="1" dirty="0">
                <a:effectLst/>
              </a:rPr>
              <a:t> </a:t>
            </a:r>
            <a:r>
              <a:rPr lang="ru-RU" sz="1800" b="1" i="1" dirty="0" err="1">
                <a:effectLst/>
              </a:rPr>
              <a:t>навантаження</a:t>
            </a:r>
            <a:r>
              <a:rPr lang="ru-RU" sz="1800" b="1" i="1" dirty="0">
                <a:effectLst/>
              </a:rPr>
              <a:t>.</a:t>
            </a:r>
          </a:p>
          <a:p>
            <a:pPr>
              <a:defRPr/>
            </a:pPr>
            <a:r>
              <a:rPr lang="ru-RU" sz="1800" b="1" i="1" dirty="0" err="1">
                <a:effectLst/>
              </a:rPr>
              <a:t>Порушення</a:t>
            </a:r>
            <a:r>
              <a:rPr lang="ru-RU" sz="1800" b="1" i="1" dirty="0">
                <a:effectLst/>
              </a:rPr>
              <a:t> транспорту </a:t>
            </a:r>
            <a:r>
              <a:rPr lang="ru-RU" sz="1800" b="1" i="1" dirty="0" err="1">
                <a:effectLst/>
              </a:rPr>
              <a:t>заліза</a:t>
            </a:r>
            <a:r>
              <a:rPr lang="ru-RU" sz="1800" b="1" i="1" dirty="0">
                <a:effectLst/>
              </a:rPr>
              <a:t>.</a:t>
            </a:r>
          </a:p>
          <a:p>
            <a:pPr eaLnBrk="1" hangingPunct="1">
              <a:defRPr/>
            </a:pPr>
            <a:endParaRPr lang="ru-RU" sz="36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CC96D75-0A60-4D15-960C-8BECB4BDADC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115888"/>
            <a:ext cx="8515350" cy="1384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b="1">
                <a:solidFill>
                  <a:srgbClr val="FF0000"/>
                </a:solidFill>
                <a:effectLst/>
              </a:rPr>
              <a:t>Фізіологічне значення заліза</a:t>
            </a: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0CD8A086-594B-402F-B9D6-A785294B817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50825" y="1600200"/>
            <a:ext cx="8497888" cy="4530725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ru-RU" b="1" dirty="0"/>
              <a:t>	 </a:t>
            </a:r>
            <a:r>
              <a:rPr lang="ru-RU" b="1" dirty="0" err="1"/>
              <a:t>визначається</a:t>
            </a:r>
            <a:r>
              <a:rPr lang="ru-RU" b="1" dirty="0"/>
              <a:t> </a:t>
            </a:r>
            <a:r>
              <a:rPr lang="ru-RU" b="1" dirty="0" err="1"/>
              <a:t>його</a:t>
            </a:r>
            <a:r>
              <a:rPr lang="ru-RU" b="1" dirty="0"/>
              <a:t> </a:t>
            </a:r>
            <a:r>
              <a:rPr lang="ru-RU" b="1" dirty="0" err="1"/>
              <a:t>наявністю</a:t>
            </a:r>
            <a:r>
              <a:rPr lang="ru-RU" b="1" dirty="0"/>
              <a:t> в </a:t>
            </a:r>
            <a:r>
              <a:rPr lang="ru-RU" b="1" dirty="0" err="1"/>
              <a:t>складі</a:t>
            </a:r>
            <a:r>
              <a:rPr lang="ru-RU" b="1" dirty="0"/>
              <a:t> </a:t>
            </a:r>
            <a:r>
              <a:rPr lang="ru-RU" b="1" dirty="0" err="1"/>
              <a:t>дихальних</a:t>
            </a:r>
            <a:r>
              <a:rPr lang="ru-RU" b="1" dirty="0"/>
              <a:t> </a:t>
            </a:r>
            <a:r>
              <a:rPr lang="ru-RU" b="1" dirty="0" err="1">
                <a:solidFill>
                  <a:srgbClr val="00B050"/>
                </a:solidFill>
              </a:rPr>
              <a:t>пігментів-гемоглобіну</a:t>
            </a:r>
            <a:r>
              <a:rPr lang="ru-RU" b="1" dirty="0">
                <a:solidFill>
                  <a:srgbClr val="00B050"/>
                </a:solidFill>
              </a:rPr>
              <a:t>, </a:t>
            </a:r>
            <a:r>
              <a:rPr lang="ru-RU" b="1" dirty="0" err="1">
                <a:solidFill>
                  <a:srgbClr val="00B050"/>
                </a:solidFill>
              </a:rPr>
              <a:t>міоглобіну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/>
              <a:t>і</a:t>
            </a:r>
            <a:r>
              <a:rPr lang="ru-RU" b="1" dirty="0"/>
              <a:t> </a:t>
            </a:r>
            <a:r>
              <a:rPr lang="ru-RU" b="1" dirty="0" err="1"/>
              <a:t>клітинних</a:t>
            </a:r>
            <a:r>
              <a:rPr lang="ru-RU" b="1" dirty="0"/>
              <a:t> </a:t>
            </a:r>
            <a:r>
              <a:rPr lang="ru-RU" b="1" dirty="0" err="1"/>
              <a:t>ферментів</a:t>
            </a:r>
            <a:r>
              <a:rPr lang="ru-RU" b="1" dirty="0"/>
              <a:t> - </a:t>
            </a:r>
            <a:r>
              <a:rPr lang="ru-RU" b="1" dirty="0" err="1">
                <a:solidFill>
                  <a:srgbClr val="00B050"/>
                </a:solidFill>
              </a:rPr>
              <a:t>каталази</a:t>
            </a:r>
            <a:r>
              <a:rPr lang="ru-RU" b="1" dirty="0">
                <a:solidFill>
                  <a:srgbClr val="00B050"/>
                </a:solidFill>
              </a:rPr>
              <a:t>, </a:t>
            </a:r>
            <a:r>
              <a:rPr lang="ru-RU" b="1" dirty="0" err="1">
                <a:solidFill>
                  <a:srgbClr val="00B050"/>
                </a:solidFill>
              </a:rPr>
              <a:t>пероксидази</a:t>
            </a:r>
            <a:r>
              <a:rPr lang="ru-RU" b="1" dirty="0">
                <a:solidFill>
                  <a:srgbClr val="00B050"/>
                </a:solidFill>
              </a:rPr>
              <a:t>, </a:t>
            </a:r>
            <a:r>
              <a:rPr lang="ru-RU" b="1" dirty="0" err="1">
                <a:solidFill>
                  <a:srgbClr val="00B050"/>
                </a:solidFill>
              </a:rPr>
              <a:t>цитохромів</a:t>
            </a:r>
            <a:r>
              <a:rPr lang="ru-RU" b="1" dirty="0"/>
              <a:t> та </a:t>
            </a:r>
            <a:r>
              <a:rPr lang="ru-RU" b="1" dirty="0" err="1"/>
              <a:t>ін</a:t>
            </a:r>
            <a:r>
              <a:rPr lang="ru-RU" b="1" dirty="0"/>
              <a:t>. 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ru-RU" b="1" dirty="0"/>
              <a:t>   В </a:t>
            </a:r>
            <a:r>
              <a:rPr lang="ru-RU" b="1" dirty="0" err="1"/>
              <a:t>організмі</a:t>
            </a:r>
            <a:r>
              <a:rPr lang="ru-RU" b="1" dirty="0"/>
              <a:t> </a:t>
            </a:r>
            <a:r>
              <a:rPr lang="ru-RU" b="1" dirty="0" err="1"/>
              <a:t>людини</a:t>
            </a:r>
            <a:r>
              <a:rPr lang="ru-RU" b="1" dirty="0"/>
              <a:t> </a:t>
            </a:r>
            <a:r>
              <a:rPr lang="ru-RU" b="1" dirty="0" err="1"/>
              <a:t>міститься</a:t>
            </a:r>
            <a:r>
              <a:rPr lang="ru-RU" b="1" dirty="0"/>
              <a:t> </a:t>
            </a:r>
            <a:r>
              <a:rPr lang="ru-RU" b="1" dirty="0">
                <a:solidFill>
                  <a:srgbClr val="00B050"/>
                </a:solidFill>
              </a:rPr>
              <a:t>4 - 4,5 м </a:t>
            </a:r>
            <a:r>
              <a:rPr lang="ru-RU" b="1" dirty="0" err="1"/>
              <a:t>заліза</a:t>
            </a:r>
            <a:r>
              <a:rPr lang="ru-RU" b="1" dirty="0"/>
              <a:t>.</a:t>
            </a:r>
            <a:endParaRPr lang="ru-RU" dirty="0"/>
          </a:p>
          <a:p>
            <a:pPr eaLnBrk="1" hangingPunct="1"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40FB7E89-4DC1-4A1F-90E2-3DF6765F86D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457200"/>
            <a:ext cx="8229600" cy="1614488"/>
          </a:xfrm>
        </p:spPr>
        <p:txBody>
          <a:bodyPr anchorCtr="0"/>
          <a:lstStyle/>
          <a:p>
            <a:pPr eaLnBrk="1" hangingPunct="1">
              <a:defRPr/>
            </a:pPr>
            <a:r>
              <a:rPr lang="ru-RU" sz="3200" b="1" dirty="0" err="1">
                <a:solidFill>
                  <a:srgbClr val="FF0000"/>
                </a:solidFill>
                <a:effectLst/>
              </a:rPr>
              <a:t>Обмін</a:t>
            </a:r>
            <a:r>
              <a:rPr lang="ru-RU" sz="32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/>
              </a:rPr>
              <a:t>заліза</a:t>
            </a:r>
            <a:r>
              <a:rPr lang="ru-RU" sz="3200" b="1" dirty="0">
                <a:solidFill>
                  <a:srgbClr val="FF0000"/>
                </a:solidFill>
                <a:effectLst/>
              </a:rPr>
              <a:t> в </a:t>
            </a:r>
            <a:r>
              <a:rPr lang="ru-RU" sz="3200" b="1" dirty="0" err="1">
                <a:solidFill>
                  <a:srgbClr val="FF0000"/>
                </a:solidFill>
                <a:effectLst/>
              </a:rPr>
              <a:t>організмі</a:t>
            </a:r>
            <a:r>
              <a:rPr lang="ru-RU" sz="32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/>
              </a:rPr>
              <a:t>характеризують</a:t>
            </a:r>
            <a:r>
              <a:rPr lang="ru-RU" sz="32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/>
              </a:rPr>
              <a:t>такі</a:t>
            </a:r>
            <a:r>
              <a:rPr lang="ru-RU" sz="32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/>
              </a:rPr>
              <a:t>показники</a:t>
            </a:r>
            <a:r>
              <a:rPr lang="ru-RU" sz="32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561D57E0-C6FB-472F-BBA0-5CF51B92527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68313" y="2060575"/>
            <a:ext cx="8229600" cy="430371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2800" b="1" dirty="0" err="1"/>
              <a:t>рівень</a:t>
            </a:r>
            <a:r>
              <a:rPr lang="ru-RU" sz="2800" b="1" dirty="0"/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сироваткового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заліза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/>
              <a:t>(у </a:t>
            </a:r>
            <a:r>
              <a:rPr lang="ru-RU" sz="2800" b="1" dirty="0" err="1"/>
              <a:t>жінок</a:t>
            </a:r>
            <a:r>
              <a:rPr lang="ru-RU" sz="2800" b="1" dirty="0"/>
              <a:t> 11,5 - 25 </a:t>
            </a:r>
            <a:r>
              <a:rPr lang="ru-RU" sz="2800" b="1" dirty="0" err="1"/>
              <a:t>мкмоль</a:t>
            </a:r>
            <a:r>
              <a:rPr lang="ru-RU" sz="2800" b="1" dirty="0"/>
              <a:t> / л, у </a:t>
            </a:r>
            <a:r>
              <a:rPr lang="ru-RU" sz="2800" b="1" dirty="0" err="1"/>
              <a:t>чоловіків</a:t>
            </a:r>
            <a:r>
              <a:rPr lang="ru-RU" sz="2800" b="1" dirty="0"/>
              <a:t> 13 - 30 </a:t>
            </a:r>
            <a:r>
              <a:rPr lang="ru-RU" sz="2800" b="1" dirty="0" err="1"/>
              <a:t>мкмоль</a:t>
            </a:r>
            <a:r>
              <a:rPr lang="ru-RU" sz="2800" b="1" dirty="0"/>
              <a:t> / л).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b="1" dirty="0" err="1"/>
              <a:t>загальна</a:t>
            </a:r>
            <a:r>
              <a:rPr lang="ru-RU" sz="2800" b="1" dirty="0"/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залізозв’язуюча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здатність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сироватки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крові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/>
              <a:t>(30,6 - 84,6 </a:t>
            </a:r>
            <a:r>
              <a:rPr lang="ru-RU" sz="2800" b="1" dirty="0" err="1"/>
              <a:t>мкмоль</a:t>
            </a:r>
            <a:r>
              <a:rPr lang="ru-RU" sz="2800" b="1" dirty="0"/>
              <a:t> / л).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b="1" dirty="0" err="1"/>
              <a:t>зміст</a:t>
            </a:r>
            <a:r>
              <a:rPr lang="ru-RU" sz="2800" b="1" dirty="0"/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феритину</a:t>
            </a:r>
            <a:r>
              <a:rPr lang="ru-RU" sz="2800" b="1" dirty="0"/>
              <a:t> в </a:t>
            </a:r>
            <a:r>
              <a:rPr lang="ru-RU" sz="2800" b="1" dirty="0" err="1"/>
              <a:t>сироватці</a:t>
            </a:r>
            <a:r>
              <a:rPr lang="ru-RU" sz="2800" b="1" dirty="0"/>
              <a:t> </a:t>
            </a:r>
            <a:r>
              <a:rPr lang="ru-RU" sz="2800" b="1" dirty="0" err="1"/>
              <a:t>крові</a:t>
            </a:r>
            <a:r>
              <a:rPr lang="ru-RU" sz="2800" b="1" dirty="0"/>
              <a:t> (12 - 300 </a:t>
            </a:r>
            <a:r>
              <a:rPr lang="ru-RU" sz="2800" b="1" dirty="0" err="1"/>
              <a:t>нг</a:t>
            </a:r>
            <a:r>
              <a:rPr lang="ru-RU" sz="2800" b="1" dirty="0"/>
              <a:t> / мл).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b="1" dirty="0" err="1">
                <a:solidFill>
                  <a:srgbClr val="00B050"/>
                </a:solidFill>
              </a:rPr>
              <a:t>сидеробласти</a:t>
            </a:r>
            <a:r>
              <a:rPr lang="ru-RU" sz="2800" b="1" dirty="0"/>
              <a:t> в </a:t>
            </a:r>
            <a:r>
              <a:rPr lang="ru-RU" sz="2800" b="1" dirty="0" err="1"/>
              <a:t>кістковому</a:t>
            </a:r>
            <a:r>
              <a:rPr lang="ru-RU" sz="2800" b="1" dirty="0"/>
              <a:t> </a:t>
            </a:r>
            <a:r>
              <a:rPr lang="ru-RU" sz="2800" b="1" dirty="0" err="1"/>
              <a:t>мозку</a:t>
            </a:r>
            <a:r>
              <a:rPr lang="ru-RU" sz="2800" b="1" dirty="0"/>
              <a:t> 20 - 40%.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0541A5F-AE46-48A3-95E3-34140B4B63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3600" b="1">
                <a:solidFill>
                  <a:srgbClr val="FF0000"/>
                </a:solidFill>
                <a:effectLst/>
              </a:rPr>
              <a:t>Клініка залізодефіцитних анемій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63EACA84-7F49-423A-A706-18507D42422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916113"/>
            <a:ext cx="5724525" cy="5589587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2400" b="1" dirty="0" err="1">
                <a:solidFill>
                  <a:srgbClr val="92D050"/>
                </a:solidFill>
              </a:rPr>
              <a:t>Загальноанемічний</a:t>
            </a:r>
            <a:r>
              <a:rPr lang="ru-RU" sz="2400" b="1" dirty="0">
                <a:solidFill>
                  <a:srgbClr val="92D050"/>
                </a:solidFill>
              </a:rPr>
              <a:t> синдром </a:t>
            </a:r>
            <a:r>
              <a:rPr lang="ru-RU" sz="2400" b="1" dirty="0"/>
              <a:t>(</a:t>
            </a:r>
            <a:r>
              <a:rPr lang="ru-RU" sz="2400" b="1" dirty="0" err="1"/>
              <a:t>пов'язаний</a:t>
            </a:r>
            <a:r>
              <a:rPr lang="ru-RU" sz="2400" b="1" dirty="0"/>
              <a:t> </a:t>
            </a:r>
            <a:r>
              <a:rPr lang="ru-RU" sz="2400" b="1" dirty="0" err="1"/>
              <a:t>зі</a:t>
            </a:r>
            <a:r>
              <a:rPr lang="ru-RU" sz="2400" b="1" dirty="0"/>
              <a:t> </a:t>
            </a:r>
            <a:r>
              <a:rPr lang="ru-RU" sz="2400" b="1" dirty="0" err="1"/>
              <a:t>значним</a:t>
            </a:r>
            <a:r>
              <a:rPr lang="ru-RU" sz="2400" b="1" dirty="0"/>
              <a:t> </a:t>
            </a:r>
            <a:r>
              <a:rPr lang="ru-RU" sz="2400" b="1" dirty="0" err="1"/>
              <a:t>зниженням</a:t>
            </a:r>
            <a:r>
              <a:rPr lang="ru-RU" sz="2400" b="1" dirty="0"/>
              <a:t> </a:t>
            </a:r>
            <a:r>
              <a:rPr lang="ru-RU" sz="2400" b="1" dirty="0" err="1"/>
              <a:t>кількості</a:t>
            </a:r>
            <a:r>
              <a:rPr lang="ru-RU" sz="2400" b="1" dirty="0"/>
              <a:t> </a:t>
            </a:r>
            <a:r>
              <a:rPr lang="ru-RU" sz="2400" b="1" dirty="0" err="1"/>
              <a:t>еритроцитів</a:t>
            </a:r>
            <a:r>
              <a:rPr lang="ru-RU" sz="2400" b="1" dirty="0"/>
              <a:t> і </a:t>
            </a:r>
            <a:r>
              <a:rPr lang="ru-RU" sz="2400" b="1" dirty="0" err="1"/>
              <a:t>гемоглобіну</a:t>
            </a:r>
            <a:r>
              <a:rPr lang="ru-RU" sz="2400" b="1" dirty="0"/>
              <a:t>)</a:t>
            </a:r>
          </a:p>
          <a:p>
            <a:pPr algn="just" eaLnBrk="1" hangingPunct="1">
              <a:defRPr/>
            </a:pPr>
            <a:r>
              <a:rPr lang="ru-RU" sz="2400" b="1" dirty="0" err="1">
                <a:solidFill>
                  <a:srgbClr val="92D050"/>
                </a:solidFill>
              </a:rPr>
              <a:t>Сідеропенічний</a:t>
            </a:r>
            <a:r>
              <a:rPr lang="ru-RU" sz="2400" b="1" dirty="0">
                <a:solidFill>
                  <a:srgbClr val="92D050"/>
                </a:solidFill>
              </a:rPr>
              <a:t> синдром </a:t>
            </a:r>
            <a:r>
              <a:rPr lang="ru-RU" sz="2400" b="1" dirty="0"/>
              <a:t>(</a:t>
            </a:r>
            <a:r>
              <a:rPr lang="ru-RU" sz="2400" b="1" dirty="0" err="1"/>
              <a:t>пов'язаний</a:t>
            </a:r>
            <a:r>
              <a:rPr lang="ru-RU" sz="2400" b="1" dirty="0"/>
              <a:t> </a:t>
            </a:r>
            <a:r>
              <a:rPr lang="ru-RU" sz="2400" b="1" dirty="0" err="1"/>
              <a:t>з</a:t>
            </a:r>
            <a:r>
              <a:rPr lang="ru-RU" sz="2400" b="1" dirty="0"/>
              <a:t> </a:t>
            </a:r>
            <a:r>
              <a:rPr lang="ru-RU" sz="2400" b="1" dirty="0" err="1"/>
              <a:t>порушенням</a:t>
            </a:r>
            <a:r>
              <a:rPr lang="ru-RU" sz="2400" b="1" dirty="0"/>
              <a:t> </a:t>
            </a:r>
            <a:r>
              <a:rPr lang="ru-RU" sz="2400" b="1" dirty="0" err="1"/>
              <a:t>утворення</a:t>
            </a:r>
            <a:r>
              <a:rPr lang="ru-RU" sz="2400" b="1" dirty="0"/>
              <a:t> </a:t>
            </a:r>
            <a:r>
              <a:rPr lang="ru-RU" sz="2400" b="1" dirty="0" err="1"/>
              <a:t>клітинних</a:t>
            </a:r>
            <a:r>
              <a:rPr lang="ru-RU" sz="2400" b="1" dirty="0"/>
              <a:t> </a:t>
            </a:r>
            <a:r>
              <a:rPr lang="ru-RU" sz="2400" b="1" dirty="0" err="1"/>
              <a:t>ферментів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92D050"/>
                </a:solidFill>
              </a:rPr>
              <a:t>- </a:t>
            </a:r>
            <a:r>
              <a:rPr lang="ru-RU" sz="2400" b="1" dirty="0" err="1">
                <a:solidFill>
                  <a:srgbClr val="92D050"/>
                </a:solidFill>
              </a:rPr>
              <a:t>каталази</a:t>
            </a:r>
            <a:r>
              <a:rPr lang="ru-RU" sz="2400" b="1" dirty="0">
                <a:solidFill>
                  <a:srgbClr val="92D050"/>
                </a:solidFill>
              </a:rPr>
              <a:t>, </a:t>
            </a:r>
            <a:r>
              <a:rPr lang="ru-RU" sz="2400" b="1" dirty="0" err="1">
                <a:solidFill>
                  <a:srgbClr val="92D050"/>
                </a:solidFill>
              </a:rPr>
              <a:t>пероксидази</a:t>
            </a:r>
            <a:r>
              <a:rPr lang="ru-RU" sz="2400" b="1" dirty="0">
                <a:solidFill>
                  <a:srgbClr val="92D050"/>
                </a:solidFill>
              </a:rPr>
              <a:t>, </a:t>
            </a:r>
            <a:r>
              <a:rPr lang="ru-RU" sz="2400" b="1" dirty="0" err="1">
                <a:solidFill>
                  <a:srgbClr val="92D050"/>
                </a:solidFill>
              </a:rPr>
              <a:t>цитохромів</a:t>
            </a:r>
            <a:r>
              <a:rPr lang="ru-RU" sz="2400" b="1" dirty="0">
                <a:solidFill>
                  <a:srgbClr val="92D050"/>
                </a:solidFill>
              </a:rPr>
              <a:t>)</a:t>
            </a:r>
            <a:r>
              <a:rPr lang="ru-RU" sz="2400" b="1" dirty="0"/>
              <a:t>      </a:t>
            </a:r>
          </a:p>
        </p:txBody>
      </p:sp>
      <p:pic>
        <p:nvPicPr>
          <p:cNvPr id="15364" name="Picture 5">
            <a:extLst>
              <a:ext uri="{FF2B5EF4-FFF2-40B4-BE49-F238E27FC236}">
                <a16:creationId xmlns:a16="http://schemas.microsoft.com/office/drawing/2014/main" id="{F850F3BC-3BCA-4617-933D-86372EA3F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265613"/>
            <a:ext cx="3097213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>
            <a:extLst>
              <a:ext uri="{FF2B5EF4-FFF2-40B4-BE49-F238E27FC236}">
                <a16:creationId xmlns:a16="http://schemas.microsoft.com/office/drawing/2014/main" id="{1EA4B2C7-B756-4F4E-A484-5EF7961AB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196975"/>
            <a:ext cx="2881313" cy="293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95BE45D-FECC-4F47-974F-15C42DB793E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5888"/>
            <a:ext cx="9144000" cy="1139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r>
              <a:rPr lang="ru-RU" altLang="ru-RU" sz="3600" b="1">
                <a:solidFill>
                  <a:srgbClr val="FF0000"/>
                </a:solidFill>
                <a:effectLst/>
              </a:rPr>
              <a:t>Лабораторна діагностика залізодефіцитних анемій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AF145B7A-B15F-41A3-A5BB-DCB1EE8CFAD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571625"/>
            <a:ext cx="5651500" cy="380206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зниження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гемоглобіну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еритроцитів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колірний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показник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0,8 - 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гіпохромна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анемія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неоднакова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величина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еритроцитів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схильністю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микроцитозу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виражений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пойкилоцитоз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-еритроцити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бувають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самої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різної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розмірів-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анизоцитоз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важких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формах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анемії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лейкопенія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тромбоцитопенія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6388" name="Picture 9" descr="Железодефицитная анемия">
            <a:extLst>
              <a:ext uri="{FF2B5EF4-FFF2-40B4-BE49-F238E27FC236}">
                <a16:creationId xmlns:a16="http://schemas.microsoft.com/office/drawing/2014/main" id="{064223F9-EF05-4717-A1C1-456DFA73B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714500"/>
            <a:ext cx="3059112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1F3968D0-E2D4-40DC-85FA-E112DE91B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25538"/>
            <a:ext cx="7129463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EFF13672-74DC-4BA8-BC55-866089975C1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 flipV="1">
            <a:off x="381000" y="-685800"/>
            <a:ext cx="8229600" cy="457200"/>
          </a:xfrm>
        </p:spPr>
        <p:txBody>
          <a:bodyPr anchorCtr="0"/>
          <a:lstStyle/>
          <a:p>
            <a:pPr eaLnBrk="1" hangingPunct="1">
              <a:defRPr/>
            </a:pPr>
            <a:endParaRPr lang="ru-RU" sz="4000"/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C9DAB0E9-7A1C-4C39-B8EF-3E5F574AF0D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50825" y="115888"/>
            <a:ext cx="8507413" cy="51816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ru-RU" i="1" dirty="0">
                <a:solidFill>
                  <a:srgbClr val="92D050"/>
                </a:solidFill>
              </a:rPr>
              <a:t>    </a:t>
            </a:r>
            <a:r>
              <a:rPr lang="ru-RU" i="1" dirty="0" err="1">
                <a:solidFill>
                  <a:srgbClr val="92D050"/>
                </a:solidFill>
              </a:rPr>
              <a:t>Мієлограма</a:t>
            </a:r>
            <a:r>
              <a:rPr lang="ru-RU" i="1" dirty="0">
                <a:solidFill>
                  <a:srgbClr val="92D050"/>
                </a:solidFill>
              </a:rPr>
              <a:t>. </a:t>
            </a:r>
          </a:p>
          <a:p>
            <a:pPr>
              <a:defRPr/>
            </a:pPr>
            <a:r>
              <a:rPr lang="ru-RU" i="1" dirty="0" err="1"/>
              <a:t>Характерних</a:t>
            </a:r>
            <a:r>
              <a:rPr lang="ru-RU" i="1" dirty="0"/>
              <a:t> </a:t>
            </a:r>
            <a:r>
              <a:rPr lang="ru-RU" i="1" dirty="0" err="1"/>
              <a:t>змін</a:t>
            </a:r>
            <a:r>
              <a:rPr lang="ru-RU" i="1" dirty="0"/>
              <a:t> </a:t>
            </a:r>
            <a:r>
              <a:rPr lang="ru-RU" i="1" dirty="0" err="1"/>
              <a:t>немає</a:t>
            </a:r>
            <a:r>
              <a:rPr lang="ru-RU" i="1" dirty="0"/>
              <a:t>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i="1" dirty="0">
                <a:solidFill>
                  <a:srgbClr val="92D050"/>
                </a:solidFill>
              </a:rPr>
              <a:t>   </a:t>
            </a:r>
            <a:r>
              <a:rPr lang="ru-RU" i="1" dirty="0" err="1">
                <a:solidFill>
                  <a:srgbClr val="92D050"/>
                </a:solidFill>
              </a:rPr>
              <a:t>Біохімічний</a:t>
            </a:r>
            <a:r>
              <a:rPr lang="ru-RU" i="1" dirty="0">
                <a:solidFill>
                  <a:srgbClr val="92D050"/>
                </a:solidFill>
              </a:rPr>
              <a:t> </a:t>
            </a:r>
            <a:r>
              <a:rPr lang="ru-RU" i="1" dirty="0" err="1">
                <a:solidFill>
                  <a:srgbClr val="92D050"/>
                </a:solidFill>
              </a:rPr>
              <a:t>аналіз</a:t>
            </a:r>
            <a:r>
              <a:rPr lang="ru-RU" i="1" dirty="0">
                <a:solidFill>
                  <a:srgbClr val="92D050"/>
                </a:solidFill>
              </a:rPr>
              <a:t> </a:t>
            </a:r>
            <a:r>
              <a:rPr lang="ru-RU" i="1" dirty="0" err="1">
                <a:solidFill>
                  <a:srgbClr val="92D050"/>
                </a:solidFill>
              </a:rPr>
              <a:t>крові</a:t>
            </a:r>
            <a:r>
              <a:rPr lang="ru-RU" i="1" dirty="0">
                <a:solidFill>
                  <a:srgbClr val="92D050"/>
                </a:solidFill>
              </a:rPr>
              <a:t>:</a:t>
            </a:r>
          </a:p>
          <a:p>
            <a:pPr>
              <a:defRPr/>
            </a:pPr>
            <a:r>
              <a:rPr lang="ru-RU" i="1" dirty="0" err="1"/>
              <a:t>зниження</a:t>
            </a:r>
            <a:r>
              <a:rPr lang="ru-RU" i="1" dirty="0"/>
              <a:t> </a:t>
            </a:r>
            <a:r>
              <a:rPr lang="ru-RU" i="1" dirty="0" err="1"/>
              <a:t>концентрації</a:t>
            </a:r>
            <a:r>
              <a:rPr lang="ru-RU" i="1" dirty="0"/>
              <a:t> </a:t>
            </a:r>
            <a:r>
              <a:rPr lang="ru-RU" i="1" dirty="0" err="1"/>
              <a:t>сироваткового</a:t>
            </a:r>
            <a:r>
              <a:rPr lang="ru-RU" i="1" dirty="0"/>
              <a:t> </a:t>
            </a:r>
            <a:r>
              <a:rPr lang="ru-RU" i="1" dirty="0" err="1"/>
              <a:t>заліза</a:t>
            </a:r>
            <a:r>
              <a:rPr lang="ru-RU" i="1" dirty="0"/>
              <a:t>;</a:t>
            </a:r>
          </a:p>
          <a:p>
            <a:pPr>
              <a:defRPr/>
            </a:pPr>
            <a:r>
              <a:rPr lang="ru-RU" i="1" dirty="0" err="1"/>
              <a:t>зниження</a:t>
            </a:r>
            <a:r>
              <a:rPr lang="ru-RU" i="1" dirty="0"/>
              <a:t> </a:t>
            </a:r>
            <a:r>
              <a:rPr lang="ru-RU" i="1" dirty="0" err="1"/>
              <a:t>концентрації</a:t>
            </a:r>
            <a:r>
              <a:rPr lang="ru-RU" i="1" dirty="0"/>
              <a:t> </a:t>
            </a:r>
            <a:r>
              <a:rPr lang="ru-RU" i="1" dirty="0" err="1"/>
              <a:t>сироваткового</a:t>
            </a:r>
            <a:r>
              <a:rPr lang="ru-RU" i="1" dirty="0"/>
              <a:t> </a:t>
            </a:r>
            <a:r>
              <a:rPr lang="ru-RU" i="1" dirty="0" err="1"/>
              <a:t>феритину</a:t>
            </a:r>
            <a:r>
              <a:rPr lang="ru-RU" i="1" dirty="0"/>
              <a:t>;</a:t>
            </a:r>
          </a:p>
          <a:p>
            <a:pPr>
              <a:defRPr/>
            </a:pPr>
            <a:r>
              <a:rPr lang="ru-RU" i="1" dirty="0" err="1"/>
              <a:t>підвищення</a:t>
            </a:r>
            <a:r>
              <a:rPr lang="ru-RU" i="1" dirty="0"/>
              <a:t> </a:t>
            </a:r>
            <a:r>
              <a:rPr lang="ru-RU" i="1" dirty="0" err="1"/>
              <a:t>загальної</a:t>
            </a:r>
            <a:r>
              <a:rPr lang="ru-RU" i="1" dirty="0"/>
              <a:t> </a:t>
            </a:r>
            <a:r>
              <a:rPr lang="ru-RU" i="1" dirty="0" err="1"/>
              <a:t>залізозв'язувальної</a:t>
            </a:r>
            <a:r>
              <a:rPr lang="ru-RU" i="1" dirty="0"/>
              <a:t> </a:t>
            </a:r>
            <a:r>
              <a:rPr lang="ru-RU" i="1" dirty="0" err="1"/>
              <a:t>здатності</a:t>
            </a:r>
            <a:r>
              <a:rPr lang="ru-RU" i="1" dirty="0"/>
              <a:t> </a:t>
            </a:r>
            <a:r>
              <a:rPr lang="ru-RU" i="1" dirty="0" err="1"/>
              <a:t>сироватки</a:t>
            </a:r>
            <a:r>
              <a:rPr lang="ru-RU" i="1" dirty="0"/>
              <a:t> </a:t>
            </a:r>
            <a:r>
              <a:rPr lang="ru-RU" i="1" dirty="0" err="1"/>
              <a:t>крові</a:t>
            </a:r>
            <a:r>
              <a:rPr lang="ru-RU" i="1" dirty="0"/>
              <a:t>.</a:t>
            </a:r>
            <a:endParaRPr lang="ru-RU" b="1" dirty="0"/>
          </a:p>
          <a:p>
            <a:pPr>
              <a:defRPr/>
            </a:pPr>
            <a:endParaRPr lang="ru-RU" i="1" dirty="0">
              <a:solidFill>
                <a:srgbClr val="92D050"/>
              </a:solidFill>
            </a:endParaRPr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FE284693-EA83-4542-BEDA-1F90D47E0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4572000"/>
            <a:ext cx="2547938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6CFE8B9-7FA4-4900-BCA3-0628776EC79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4000" b="1">
                <a:solidFill>
                  <a:srgbClr val="FF0000"/>
                </a:solidFill>
                <a:effectLst/>
              </a:rPr>
              <a:t> Принципи  терапії ЗДА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104ABEBE-84B5-491F-A1E6-42A2D793C67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ru-RU" b="1" dirty="0" err="1"/>
              <a:t>ліквідація</a:t>
            </a:r>
            <a:r>
              <a:rPr lang="ru-RU" b="1" dirty="0"/>
              <a:t> причини, яка </a:t>
            </a:r>
            <a:r>
              <a:rPr lang="ru-RU" b="1" dirty="0" err="1"/>
              <a:t>викликала</a:t>
            </a:r>
            <a:r>
              <a:rPr lang="ru-RU" b="1" dirty="0"/>
              <a:t> </a:t>
            </a:r>
            <a:r>
              <a:rPr lang="ru-RU" b="1" dirty="0" err="1"/>
              <a:t>дефіцит</a:t>
            </a:r>
            <a:r>
              <a:rPr lang="ru-RU" b="1" dirty="0"/>
              <a:t> </a:t>
            </a:r>
            <a:r>
              <a:rPr lang="ru-RU" b="1" dirty="0" err="1"/>
              <a:t>заліза</a:t>
            </a:r>
            <a:r>
              <a:rPr lang="ru-RU" b="1" dirty="0"/>
              <a:t>;</a:t>
            </a:r>
          </a:p>
          <a:p>
            <a:pPr marL="609600" indent="-609600" eaLnBrk="1" hangingPunct="1">
              <a:defRPr/>
            </a:pPr>
            <a:endParaRPr lang="ru-RU" b="1" dirty="0"/>
          </a:p>
          <a:p>
            <a:pPr marL="609600" indent="-609600" eaLnBrk="1" hangingPunct="1">
              <a:defRPr/>
            </a:pPr>
            <a:r>
              <a:rPr lang="ru-RU" b="1" dirty="0" err="1"/>
              <a:t>поповнення</a:t>
            </a:r>
            <a:r>
              <a:rPr lang="ru-RU" b="1" dirty="0"/>
              <a:t> депо </a:t>
            </a:r>
            <a:r>
              <a:rPr lang="ru-RU" b="1" dirty="0" err="1"/>
              <a:t>заліза</a:t>
            </a:r>
            <a:r>
              <a:rPr lang="ru-RU" b="1" dirty="0"/>
              <a:t>;</a:t>
            </a:r>
          </a:p>
          <a:p>
            <a:pPr marL="609600" indent="-609600" eaLnBrk="1" hangingPunct="1">
              <a:defRPr/>
            </a:pPr>
            <a:endParaRPr lang="ru-RU" b="1" dirty="0"/>
          </a:p>
          <a:p>
            <a:pPr marL="609600" indent="-609600" eaLnBrk="1" hangingPunct="1">
              <a:defRPr/>
            </a:pPr>
            <a:r>
              <a:rPr lang="ru-RU" b="1" dirty="0" err="1"/>
              <a:t>попередження</a:t>
            </a:r>
            <a:r>
              <a:rPr lang="ru-RU" b="1" dirty="0"/>
              <a:t> рецидиву </a:t>
            </a:r>
            <a:r>
              <a:rPr lang="ru-RU" b="1" dirty="0" err="1"/>
              <a:t>анемії</a:t>
            </a:r>
            <a:r>
              <a:rPr lang="ru-RU" b="1" dirty="0"/>
              <a:t>.</a:t>
            </a:r>
            <a:endParaRPr lang="ru-RU" dirty="0"/>
          </a:p>
        </p:txBody>
      </p:sp>
      <p:pic>
        <p:nvPicPr>
          <p:cNvPr id="19460" name="Picture 6">
            <a:extLst>
              <a:ext uri="{FF2B5EF4-FFF2-40B4-BE49-F238E27FC236}">
                <a16:creationId xmlns:a16="http://schemas.microsoft.com/office/drawing/2014/main" id="{206D2720-7733-4228-A61B-7FB7BE142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5013325"/>
            <a:ext cx="314007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DE9CF34-3600-4C06-85C3-9EC29B26B8E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4000" b="1">
                <a:solidFill>
                  <a:srgbClr val="FF0000"/>
                </a:solidFill>
                <a:effectLst/>
              </a:rPr>
              <a:t>Препарати заліза для перорального застосування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D79B80AF-408E-4985-B716-C21B0811956E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00238" y="1960563"/>
            <a:ext cx="5848350" cy="38798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err="1"/>
              <a:t>Фенюльс</a:t>
            </a:r>
            <a:endParaRPr lang="ru-RU" sz="28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err="1"/>
              <a:t>Фенотек</a:t>
            </a:r>
            <a:endParaRPr lang="ru-RU" sz="28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err="1"/>
              <a:t>Актиферрин</a:t>
            </a:r>
            <a:endParaRPr lang="ru-RU" sz="28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err="1"/>
              <a:t>тардиферон</a:t>
            </a:r>
            <a:endParaRPr lang="ru-RU" sz="28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err="1"/>
              <a:t>Ранферон</a:t>
            </a:r>
            <a:endParaRPr lang="ru-RU" sz="28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err="1"/>
              <a:t>Ферроградумет</a:t>
            </a:r>
            <a:endParaRPr lang="ru-RU" sz="28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err="1"/>
              <a:t>Ферронал</a:t>
            </a:r>
            <a:endParaRPr lang="ru-RU" sz="28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err="1"/>
              <a:t>Ферретаб</a:t>
            </a:r>
            <a:endParaRPr lang="ru-RU" sz="28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err="1"/>
              <a:t>Сорбифер</a:t>
            </a:r>
            <a:endParaRPr lang="ru-RU" sz="28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EBA0E87B-9489-4AD4-A3D2-719D687BB38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ru-RU" sz="4000" b="1" dirty="0" err="1"/>
              <a:t>Препарати</a:t>
            </a:r>
            <a:r>
              <a:rPr lang="ru-RU" sz="4000" b="1" dirty="0"/>
              <a:t> </a:t>
            </a:r>
            <a:r>
              <a:rPr lang="ru-RU" sz="4000" b="1" dirty="0" err="1"/>
              <a:t>заліза</a:t>
            </a:r>
            <a:r>
              <a:rPr lang="ru-RU" sz="4000" b="1" dirty="0"/>
              <a:t> для парентерального </a:t>
            </a:r>
            <a:r>
              <a:rPr lang="ru-RU" sz="4000" b="1" dirty="0" err="1"/>
              <a:t>введення</a:t>
            </a:r>
            <a:endParaRPr lang="ru-RU" sz="4000" dirty="0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87164820-BF77-4082-B31F-358E7E2A0CE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447800" y="1905000"/>
            <a:ext cx="8229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/>
              <a:t>  </a:t>
            </a:r>
            <a:r>
              <a:rPr lang="ru-RU" b="1" dirty="0" err="1"/>
              <a:t>феррум-лек</a:t>
            </a:r>
            <a:r>
              <a:rPr lang="ru-RU" b="1" dirty="0"/>
              <a:t>,</a:t>
            </a:r>
          </a:p>
          <a:p>
            <a:pPr eaLnBrk="1" hangingPunct="1">
              <a:defRPr/>
            </a:pPr>
            <a:r>
              <a:rPr lang="ru-RU" b="1" dirty="0"/>
              <a:t>  </a:t>
            </a:r>
            <a:r>
              <a:rPr lang="ru-RU" b="1" dirty="0" err="1"/>
              <a:t>фербітол</a:t>
            </a:r>
            <a:r>
              <a:rPr lang="ru-RU" b="1" dirty="0"/>
              <a:t>,</a:t>
            </a:r>
          </a:p>
          <a:p>
            <a:pPr eaLnBrk="1" hangingPunct="1">
              <a:defRPr/>
            </a:pPr>
            <a:r>
              <a:rPr lang="ru-RU" b="1" dirty="0"/>
              <a:t>  </a:t>
            </a:r>
            <a:r>
              <a:rPr lang="ru-RU" b="1" dirty="0" err="1"/>
              <a:t>ферковен</a:t>
            </a:r>
            <a:r>
              <a:rPr lang="ru-RU" b="1" dirty="0"/>
              <a:t>,</a:t>
            </a:r>
          </a:p>
          <a:p>
            <a:pPr eaLnBrk="1" hangingPunct="1">
              <a:defRPr/>
            </a:pPr>
            <a:r>
              <a:rPr lang="ru-RU" b="1" dirty="0"/>
              <a:t>  </a:t>
            </a:r>
            <a:r>
              <a:rPr lang="ru-RU" b="1" dirty="0" err="1"/>
              <a:t>жектофер</a:t>
            </a:r>
            <a:r>
              <a:rPr lang="ru-RU" b="1" dirty="0"/>
              <a:t>,</a:t>
            </a:r>
          </a:p>
          <a:p>
            <a:pPr eaLnBrk="1" hangingPunct="1">
              <a:defRPr/>
            </a:pPr>
            <a:r>
              <a:rPr lang="ru-RU" b="1" dirty="0"/>
              <a:t>  </a:t>
            </a:r>
            <a:r>
              <a:rPr lang="ru-RU" b="1" dirty="0" err="1"/>
              <a:t>Венофер</a:t>
            </a:r>
            <a:r>
              <a:rPr lang="ru-RU" b="1" dirty="0"/>
              <a:t> та </a:t>
            </a:r>
            <a:r>
              <a:rPr lang="ru-RU" b="1" dirty="0" err="1"/>
              <a:t>ін</a:t>
            </a:r>
            <a:r>
              <a:rPr lang="ru-RU" b="1" dirty="0"/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09CFEB9B-4606-49B7-9085-296F51AA7C7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ru-RU" sz="3600" b="1" dirty="0" err="1"/>
              <a:t>Показання</a:t>
            </a:r>
            <a:r>
              <a:rPr lang="ru-RU" sz="3600" b="1" dirty="0"/>
              <a:t> для </a:t>
            </a:r>
            <a:r>
              <a:rPr lang="ru-RU" sz="3600" b="1" dirty="0" err="1"/>
              <a:t>призначення</a:t>
            </a:r>
            <a:r>
              <a:rPr lang="ru-RU" sz="3600" b="1" dirty="0"/>
              <a:t> парентерального </a:t>
            </a:r>
            <a:r>
              <a:rPr lang="ru-RU" sz="3600" b="1" dirty="0" err="1"/>
              <a:t>введення</a:t>
            </a:r>
            <a:r>
              <a:rPr lang="ru-RU" sz="3600" b="1" dirty="0"/>
              <a:t> </a:t>
            </a:r>
            <a:r>
              <a:rPr lang="ru-RU" sz="3600" b="1" dirty="0" err="1"/>
              <a:t>препаратів</a:t>
            </a:r>
            <a:r>
              <a:rPr lang="ru-RU" sz="3600" b="1" dirty="0"/>
              <a:t> </a:t>
            </a:r>
            <a:r>
              <a:rPr lang="ru-RU" sz="3600" b="1" dirty="0" err="1"/>
              <a:t>заліза</a:t>
            </a:r>
            <a:endParaRPr lang="ru-RU" sz="3600" b="1" dirty="0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CA0293F9-B78C-4A72-9641-36289A12BDD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39750" y="2133600"/>
            <a:ext cx="8229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/>
              <a:t>1) стан </a:t>
            </a:r>
            <a:r>
              <a:rPr lang="ru-RU" sz="2400" b="1" dirty="0" err="1"/>
              <a:t>після</a:t>
            </a:r>
            <a:r>
              <a:rPr lang="ru-RU" sz="2400" b="1" dirty="0"/>
              <a:t> </a:t>
            </a:r>
            <a:r>
              <a:rPr lang="ru-RU" sz="2400" b="1" dirty="0" err="1"/>
              <a:t>резекції</a:t>
            </a:r>
            <a:r>
              <a:rPr lang="ru-RU" sz="2400" b="1" dirty="0"/>
              <a:t> </a:t>
            </a:r>
            <a:r>
              <a:rPr lang="ru-RU" sz="2400" b="1" dirty="0" err="1"/>
              <a:t>шлунка</a:t>
            </a:r>
            <a:r>
              <a:rPr lang="ru-RU" sz="2400" b="1" dirty="0"/>
              <a:t> </a:t>
            </a:r>
            <a:r>
              <a:rPr lang="ru-RU" sz="2400" b="1" dirty="0" err="1"/>
              <a:t>або</a:t>
            </a:r>
            <a:r>
              <a:rPr lang="ru-RU" sz="2400" b="1" dirty="0"/>
              <a:t> тонкого кишечника, синдром </a:t>
            </a:r>
            <a:r>
              <a:rPr lang="ru-RU" sz="2400" b="1" dirty="0" err="1"/>
              <a:t>порушення</a:t>
            </a:r>
            <a:r>
              <a:rPr lang="ru-RU" sz="2400" b="1" dirty="0"/>
              <a:t> </a:t>
            </a:r>
            <a:r>
              <a:rPr lang="ru-RU" sz="2400" b="1" dirty="0" err="1"/>
              <a:t>всмоктування</a:t>
            </a:r>
            <a:r>
              <a:rPr lang="ru-RU" sz="2400" b="1" dirty="0"/>
              <a:t>;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/>
              <a:t>2) </a:t>
            </a:r>
            <a:r>
              <a:rPr lang="ru-RU" sz="2400" b="1" dirty="0" err="1"/>
              <a:t>неспецифічний</a:t>
            </a:r>
            <a:r>
              <a:rPr lang="ru-RU" sz="2400" b="1" dirty="0"/>
              <a:t> </a:t>
            </a:r>
            <a:r>
              <a:rPr lang="ru-RU" sz="2400" b="1" dirty="0" err="1"/>
              <a:t>виразковий</a:t>
            </a:r>
            <a:r>
              <a:rPr lang="ru-RU" sz="2400" b="1" dirty="0"/>
              <a:t> </a:t>
            </a:r>
            <a:r>
              <a:rPr lang="ru-RU" sz="2400" b="1" dirty="0" err="1"/>
              <a:t>коліт</a:t>
            </a:r>
            <a:r>
              <a:rPr lang="ru-RU" sz="2400" b="1" dirty="0"/>
              <a:t>;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/>
              <a:t>3) </a:t>
            </a:r>
            <a:r>
              <a:rPr lang="ru-RU" sz="2400" b="1" dirty="0" err="1"/>
              <a:t>хронічний</a:t>
            </a:r>
            <a:r>
              <a:rPr lang="ru-RU" sz="2400" b="1" dirty="0"/>
              <a:t> </a:t>
            </a:r>
            <a:r>
              <a:rPr lang="ru-RU" sz="2400" b="1" dirty="0" err="1"/>
              <a:t>ентероколіт</a:t>
            </a:r>
            <a:r>
              <a:rPr lang="ru-RU" sz="2400" b="1" dirty="0"/>
              <a:t>;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/>
              <a:t>4) абсолютна </a:t>
            </a:r>
            <a:r>
              <a:rPr lang="ru-RU" sz="2400" b="1" dirty="0" err="1"/>
              <a:t>непереносимість</a:t>
            </a:r>
            <a:r>
              <a:rPr lang="ru-RU" sz="2400" b="1" dirty="0"/>
              <a:t> </a:t>
            </a:r>
            <a:r>
              <a:rPr lang="ru-RU" sz="2400" b="1" dirty="0" err="1"/>
              <a:t>препаратів</a:t>
            </a:r>
            <a:r>
              <a:rPr lang="ru-RU" sz="2400" b="1" dirty="0"/>
              <a:t> </a:t>
            </a:r>
            <a:r>
              <a:rPr lang="ru-RU" sz="2400" b="1" dirty="0" err="1"/>
              <a:t>заліза</a:t>
            </a:r>
            <a:r>
              <a:rPr lang="ru-RU" sz="2400" b="1" dirty="0"/>
              <a:t> для </a:t>
            </a:r>
            <a:r>
              <a:rPr lang="ru-RU" sz="2400" b="1" dirty="0" err="1"/>
              <a:t>перорального</a:t>
            </a:r>
            <a:r>
              <a:rPr lang="ru-RU" sz="2400" b="1" dirty="0"/>
              <a:t> </a:t>
            </a:r>
            <a:r>
              <a:rPr lang="ru-RU" sz="2400" b="1" dirty="0" err="1"/>
              <a:t>застосування</a:t>
            </a:r>
            <a:r>
              <a:rPr lang="ru-RU" sz="2400" b="1" dirty="0"/>
              <a:t>;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/>
              <a:t>5) </a:t>
            </a:r>
            <a:r>
              <a:rPr lang="ru-RU" sz="2400" b="1" dirty="0" err="1"/>
              <a:t>загострення</a:t>
            </a:r>
            <a:r>
              <a:rPr lang="ru-RU" sz="2400" b="1" dirty="0"/>
              <a:t> </a:t>
            </a:r>
            <a:r>
              <a:rPr lang="ru-RU" sz="2400" b="1" dirty="0" err="1"/>
              <a:t>виразкової</a:t>
            </a:r>
            <a:r>
              <a:rPr lang="ru-RU" sz="2400" b="1" dirty="0"/>
              <a:t> </a:t>
            </a:r>
            <a:r>
              <a:rPr lang="ru-RU" sz="2400" b="1" dirty="0" err="1"/>
              <a:t>хвороби</a:t>
            </a:r>
            <a:r>
              <a:rPr lang="ru-RU" sz="2400" b="1" dirty="0"/>
              <a:t> </a:t>
            </a:r>
            <a:r>
              <a:rPr lang="ru-RU" sz="2400" b="1" dirty="0" err="1"/>
              <a:t>шлунка</a:t>
            </a:r>
            <a:r>
              <a:rPr lang="ru-RU" sz="2400" b="1" dirty="0"/>
              <a:t> </a:t>
            </a:r>
            <a:r>
              <a:rPr lang="ru-RU" sz="2400" b="1" dirty="0" err="1"/>
              <a:t>або</a:t>
            </a:r>
            <a:r>
              <a:rPr lang="ru-RU" sz="2400" b="1" dirty="0"/>
              <a:t> 12-палої кишки.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FB55DDBB-2DEE-49E7-A7F5-82A2308E25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FF0000"/>
                </a:solidFill>
                <a:effectLst/>
              </a:rPr>
              <a:t>В12 - </a:t>
            </a:r>
            <a:r>
              <a:rPr lang="ru-RU" sz="4000" b="1" dirty="0" err="1">
                <a:solidFill>
                  <a:srgbClr val="FF0000"/>
                </a:solidFill>
                <a:effectLst/>
              </a:rPr>
              <a:t>дефіцитні</a:t>
            </a:r>
            <a:r>
              <a:rPr lang="ru-RU" sz="40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effectLst/>
              </a:rPr>
              <a:t>і</a:t>
            </a:r>
            <a:r>
              <a:rPr lang="ru-RU" sz="40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effectLst/>
              </a:rPr>
              <a:t>фолієводефіцитні</a:t>
            </a:r>
            <a:r>
              <a:rPr lang="ru-RU" sz="40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effectLst/>
              </a:rPr>
              <a:t>анемії</a:t>
            </a:r>
            <a:r>
              <a:rPr lang="ru-RU" sz="40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D2C93C10-6162-4685-98B4-381E5F691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2060575"/>
            <a:ext cx="8229600" cy="45307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800" b="1" dirty="0"/>
              <a:t>В 12-дефіцитна </a:t>
            </a:r>
            <a:r>
              <a:rPr lang="ru-RU" sz="2800" b="1" dirty="0" err="1"/>
              <a:t>анемія</a:t>
            </a:r>
            <a:r>
              <a:rPr lang="ru-RU" sz="2800" b="1" dirty="0"/>
              <a:t> </a:t>
            </a:r>
            <a:r>
              <a:rPr lang="ru-RU" sz="2800" b="1" dirty="0" err="1"/>
              <a:t>відноситься</a:t>
            </a:r>
            <a:r>
              <a:rPr lang="ru-RU" sz="2800" b="1" dirty="0"/>
              <a:t> до </a:t>
            </a:r>
            <a:r>
              <a:rPr lang="ru-RU" sz="2800" b="1" dirty="0" err="1"/>
              <a:t>групи</a:t>
            </a:r>
            <a:r>
              <a:rPr lang="ru-RU" sz="2800" b="1" dirty="0"/>
              <a:t> </a:t>
            </a:r>
            <a:r>
              <a:rPr lang="ru-RU" sz="2800" b="1" dirty="0" err="1">
                <a:solidFill>
                  <a:srgbClr val="92D050"/>
                </a:solidFill>
              </a:rPr>
              <a:t>мегалобластних</a:t>
            </a:r>
            <a:r>
              <a:rPr lang="ru-RU" sz="2800" b="1" dirty="0">
                <a:solidFill>
                  <a:srgbClr val="92D050"/>
                </a:solidFill>
              </a:rPr>
              <a:t> </a:t>
            </a:r>
            <a:r>
              <a:rPr lang="ru-RU" sz="2800" b="1" dirty="0" err="1"/>
              <a:t>анемій</a:t>
            </a:r>
            <a:r>
              <a:rPr lang="ru-RU" sz="2800" b="1" dirty="0"/>
              <a:t>, </a:t>
            </a:r>
            <a:r>
              <a:rPr lang="ru-RU" sz="2800" b="1" dirty="0" err="1"/>
              <a:t>що</a:t>
            </a:r>
            <a:r>
              <a:rPr lang="ru-RU" sz="2800" b="1" dirty="0"/>
              <a:t> </a:t>
            </a:r>
            <a:r>
              <a:rPr lang="ru-RU" sz="2800" b="1" dirty="0" err="1"/>
              <a:t>характеризуються</a:t>
            </a:r>
            <a:r>
              <a:rPr lang="ru-RU" sz="2800" b="1" dirty="0"/>
              <a:t> </a:t>
            </a:r>
            <a:r>
              <a:rPr lang="ru-RU" sz="2800" b="1" dirty="0" err="1"/>
              <a:t>ослабленням</a:t>
            </a:r>
            <a:r>
              <a:rPr lang="ru-RU" sz="2800" b="1" dirty="0"/>
              <a:t> синтезу ДНК, в </a:t>
            </a:r>
            <a:r>
              <a:rPr lang="ru-RU" sz="2800" b="1" dirty="0" err="1"/>
              <a:t>результаті</a:t>
            </a:r>
            <a:r>
              <a:rPr lang="ru-RU" sz="2800" b="1" dirty="0"/>
              <a:t> </a:t>
            </a:r>
            <a:r>
              <a:rPr lang="ru-RU" sz="2800" b="1" dirty="0" err="1"/>
              <a:t>чого</a:t>
            </a:r>
            <a:r>
              <a:rPr lang="ru-RU" sz="2800" b="1" dirty="0"/>
              <a:t> </a:t>
            </a:r>
            <a:r>
              <a:rPr lang="ru-RU" sz="2800" b="1" dirty="0" err="1"/>
              <a:t>порушується</a:t>
            </a:r>
            <a:r>
              <a:rPr lang="ru-RU" sz="2800" b="1" dirty="0"/>
              <a:t> </a:t>
            </a:r>
            <a:r>
              <a:rPr lang="ru-RU" sz="2800" b="1" dirty="0" err="1"/>
              <a:t>розподіл</a:t>
            </a:r>
            <a:r>
              <a:rPr lang="ru-RU" sz="2800" b="1" dirty="0"/>
              <a:t> </a:t>
            </a:r>
            <a:r>
              <a:rPr lang="ru-RU" sz="2800" b="1" dirty="0" err="1"/>
              <a:t>всіх</a:t>
            </a:r>
            <a:r>
              <a:rPr lang="ru-RU" sz="2800" b="1" dirty="0"/>
              <a:t> </a:t>
            </a:r>
            <a:r>
              <a:rPr lang="ru-RU" sz="2800" b="1" dirty="0" err="1"/>
              <a:t>швидкопроліферіруючих</a:t>
            </a:r>
            <a:r>
              <a:rPr lang="ru-RU" sz="2800" b="1" dirty="0"/>
              <a:t> </a:t>
            </a:r>
            <a:r>
              <a:rPr lang="ru-RU" sz="2800" b="1" dirty="0" err="1"/>
              <a:t>клітин</a:t>
            </a:r>
            <a:r>
              <a:rPr lang="ru-RU" sz="2800" b="1" dirty="0"/>
              <a:t> (</a:t>
            </a:r>
            <a:r>
              <a:rPr lang="ru-RU" sz="2800" b="1" dirty="0" err="1"/>
              <a:t>гемопоетичних</a:t>
            </a:r>
            <a:r>
              <a:rPr lang="ru-RU" sz="2800" b="1" dirty="0"/>
              <a:t>, </a:t>
            </a:r>
            <a:r>
              <a:rPr lang="ru-RU" sz="2800" b="1" dirty="0" err="1"/>
              <a:t>клітин</a:t>
            </a:r>
            <a:r>
              <a:rPr lang="ru-RU" sz="2800" b="1" dirty="0"/>
              <a:t> </a:t>
            </a:r>
            <a:r>
              <a:rPr lang="ru-RU" sz="2800" b="1" dirty="0" err="1"/>
              <a:t>шкіри</a:t>
            </a:r>
            <a:r>
              <a:rPr lang="ru-RU" sz="2800" b="1" dirty="0"/>
              <a:t>, </a:t>
            </a:r>
            <a:r>
              <a:rPr lang="ru-RU" sz="2800" b="1" dirty="0" err="1"/>
              <a:t>шлунково-кишкового</a:t>
            </a:r>
            <a:r>
              <a:rPr lang="ru-RU" sz="2800" b="1" dirty="0"/>
              <a:t> тракту, </a:t>
            </a:r>
            <a:r>
              <a:rPr lang="ru-RU" sz="2800" b="1" dirty="0" err="1"/>
              <a:t>слизових</a:t>
            </a:r>
            <a:r>
              <a:rPr lang="ru-RU" sz="2800" b="1" dirty="0"/>
              <a:t> </a:t>
            </a:r>
            <a:r>
              <a:rPr lang="ru-RU" sz="2800" b="1" dirty="0" err="1"/>
              <a:t>оболонок</a:t>
            </a:r>
            <a:r>
              <a:rPr lang="ru-RU" sz="2800" b="1" dirty="0"/>
              <a:t>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3439860-9C85-45CA-931A-4C1384AC411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-11113"/>
            <a:ext cx="8229600" cy="113982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4000" b="1">
                <a:solidFill>
                  <a:srgbClr val="FF0000"/>
                </a:solidFill>
                <a:effectLst/>
              </a:rPr>
              <a:t>Этіологія і патогенез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888D648C-2066-4A27-AE87-43EB936AF1E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95288" y="1125538"/>
            <a:ext cx="8229600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800" b="1" dirty="0"/>
              <a:t>В </a:t>
            </a:r>
            <a:r>
              <a:rPr lang="ru-RU" sz="2800" b="1" dirty="0" err="1"/>
              <a:t>основі</a:t>
            </a:r>
            <a:r>
              <a:rPr lang="ru-RU" sz="2800" b="1" dirty="0"/>
              <a:t> </a:t>
            </a:r>
            <a:r>
              <a:rPr lang="ru-RU" sz="2800" b="1" dirty="0" err="1"/>
              <a:t>лежить</a:t>
            </a:r>
            <a:r>
              <a:rPr lang="ru-RU" sz="2800" b="1" dirty="0"/>
              <a:t> </a:t>
            </a:r>
            <a:r>
              <a:rPr lang="ru-RU" sz="2800" b="1" dirty="0" err="1"/>
              <a:t>дефіцит</a:t>
            </a:r>
            <a:r>
              <a:rPr lang="ru-RU" sz="2800" b="1" dirty="0"/>
              <a:t> </a:t>
            </a:r>
            <a:r>
              <a:rPr lang="ru-RU" sz="2800" b="1" dirty="0" err="1"/>
              <a:t>вітаміну</a:t>
            </a:r>
            <a:r>
              <a:rPr lang="ru-RU" sz="2800" b="1" dirty="0"/>
              <a:t> В12 (</a:t>
            </a:r>
            <a:r>
              <a:rPr lang="ru-RU" sz="2800" b="1" dirty="0" err="1"/>
              <a:t>ціанокобаламіну</a:t>
            </a:r>
            <a:r>
              <a:rPr lang="ru-RU" sz="2800" b="1" dirty="0"/>
              <a:t>), </a:t>
            </a:r>
            <a:r>
              <a:rPr lang="ru-RU" sz="2800" b="1" dirty="0" err="1"/>
              <a:t>рідше</a:t>
            </a:r>
            <a:r>
              <a:rPr lang="ru-RU" sz="2800" b="1" dirty="0"/>
              <a:t> - </a:t>
            </a:r>
            <a:r>
              <a:rPr lang="ru-RU" sz="2800" b="1" dirty="0" err="1"/>
              <a:t>фолієвої</a:t>
            </a:r>
            <a:r>
              <a:rPr lang="ru-RU" sz="2800" b="1" dirty="0"/>
              <a:t> </a:t>
            </a:r>
            <a:r>
              <a:rPr lang="ru-RU" sz="2800" b="1" dirty="0" err="1"/>
              <a:t>кислоти</a:t>
            </a:r>
            <a:r>
              <a:rPr lang="ru-RU" sz="2800" b="1" dirty="0"/>
              <a:t>. В </a:t>
            </a:r>
            <a:r>
              <a:rPr lang="ru-RU" sz="2800" b="1" dirty="0" err="1"/>
              <a:t>результаті</a:t>
            </a:r>
            <a:r>
              <a:rPr lang="ru-RU" sz="2800" b="1" dirty="0"/>
              <a:t> </a:t>
            </a:r>
            <a:r>
              <a:rPr lang="ru-RU" sz="2800" b="1" dirty="0" err="1"/>
              <a:t>дефіциту</a:t>
            </a:r>
            <a:r>
              <a:rPr lang="ru-RU" sz="2800" b="1" dirty="0"/>
              <a:t> </a:t>
            </a:r>
            <a:r>
              <a:rPr lang="ru-RU" sz="2800" b="1" dirty="0" err="1"/>
              <a:t>відбувається</a:t>
            </a:r>
            <a:r>
              <a:rPr lang="ru-RU" sz="2800" b="1" dirty="0"/>
              <a:t> </a:t>
            </a:r>
            <a:r>
              <a:rPr lang="ru-RU" sz="2800" b="1" dirty="0" err="1"/>
              <a:t>порушення</a:t>
            </a:r>
            <a:r>
              <a:rPr lang="ru-RU" sz="2800" b="1" dirty="0"/>
              <a:t> синтезу ДНК в </a:t>
            </a:r>
            <a:r>
              <a:rPr lang="ru-RU" sz="2800" b="1" dirty="0" err="1"/>
              <a:t>кровотворних</a:t>
            </a:r>
            <a:r>
              <a:rPr lang="ru-RU" sz="2800" b="1" dirty="0"/>
              <a:t> </a:t>
            </a:r>
            <a:r>
              <a:rPr lang="ru-RU" sz="2800" b="1" dirty="0" err="1"/>
              <a:t>клітинах</a:t>
            </a:r>
            <a:r>
              <a:rPr lang="ru-RU" sz="2800" b="1" dirty="0"/>
              <a:t>, </a:t>
            </a:r>
            <a:r>
              <a:rPr lang="ru-RU" sz="2800" b="1" dirty="0" err="1"/>
              <a:t>розвивається</a:t>
            </a:r>
            <a:r>
              <a:rPr lang="ru-RU" sz="2800" b="1" dirty="0"/>
              <a:t> </a:t>
            </a:r>
            <a:r>
              <a:rPr lang="ru-RU" sz="2800" b="1" dirty="0" err="1"/>
              <a:t>неефективний</a:t>
            </a:r>
            <a:r>
              <a:rPr lang="ru-RU" sz="2800" b="1" dirty="0"/>
              <a:t> </a:t>
            </a:r>
            <a:r>
              <a:rPr lang="ru-RU" sz="2800" b="1" dirty="0" err="1"/>
              <a:t>мегалобластичний</a:t>
            </a:r>
            <a:r>
              <a:rPr lang="ru-RU" sz="2800" b="1" dirty="0"/>
              <a:t> </a:t>
            </a:r>
            <a:r>
              <a:rPr lang="ru-RU" sz="2800" b="1" dirty="0" err="1"/>
              <a:t>еритропоез</a:t>
            </a:r>
            <a:r>
              <a:rPr lang="ru-RU" sz="2800" b="1" dirty="0"/>
              <a:t> (</a:t>
            </a:r>
            <a:r>
              <a:rPr lang="ru-RU" sz="2800" b="1" dirty="0" err="1"/>
              <a:t>в</a:t>
            </a:r>
            <a:r>
              <a:rPr lang="ru-RU" sz="2800" b="1" dirty="0"/>
              <a:t> </a:t>
            </a:r>
            <a:r>
              <a:rPr lang="ru-RU" sz="2800" b="1" dirty="0" err="1"/>
              <a:t>нормі</a:t>
            </a:r>
            <a:r>
              <a:rPr lang="ru-RU" sz="2800" b="1" dirty="0"/>
              <a:t> </a:t>
            </a:r>
            <a:r>
              <a:rPr lang="ru-RU" sz="2800" b="1" dirty="0" err="1"/>
              <a:t>існує</a:t>
            </a:r>
            <a:r>
              <a:rPr lang="ru-RU" sz="2800" b="1" dirty="0"/>
              <a:t> </a:t>
            </a:r>
            <a:r>
              <a:rPr lang="ru-RU" sz="2800" b="1" dirty="0" err="1"/>
              <a:t>тільки</a:t>
            </a:r>
            <a:r>
              <a:rPr lang="ru-RU" sz="2800" b="1" dirty="0"/>
              <a:t> у плода) </a:t>
            </a:r>
            <a:r>
              <a:rPr lang="ru-RU" sz="2800" b="1" dirty="0" err="1"/>
              <a:t>з</a:t>
            </a:r>
            <a:r>
              <a:rPr lang="ru-RU" sz="2800" b="1" dirty="0"/>
              <a:t> </a:t>
            </a:r>
            <a:r>
              <a:rPr lang="ru-RU" sz="2800" b="1" dirty="0" err="1"/>
              <a:t>продукцією</a:t>
            </a:r>
            <a:r>
              <a:rPr lang="ru-RU" sz="2800" b="1" dirty="0"/>
              <a:t> </a:t>
            </a:r>
            <a:r>
              <a:rPr lang="ru-RU" sz="2800" b="1" dirty="0" err="1"/>
              <a:t>нестійких</a:t>
            </a:r>
            <a:r>
              <a:rPr lang="ru-RU" sz="2800" b="1" dirty="0"/>
              <a:t> </a:t>
            </a:r>
            <a:r>
              <a:rPr lang="ru-RU" sz="2800" b="1" dirty="0" err="1"/>
              <a:t>мегалоцитов</a:t>
            </a:r>
            <a:r>
              <a:rPr lang="ru-RU" sz="2800" b="1" dirty="0"/>
              <a:t> </a:t>
            </a:r>
            <a:r>
              <a:rPr lang="ru-RU" sz="2800" b="1" dirty="0" err="1"/>
              <a:t>і</a:t>
            </a:r>
            <a:r>
              <a:rPr lang="ru-RU" sz="2800" b="1" dirty="0"/>
              <a:t> </a:t>
            </a:r>
            <a:r>
              <a:rPr lang="ru-RU" sz="2800" b="1" dirty="0" err="1"/>
              <a:t>макроцитів</a:t>
            </a:r>
            <a:r>
              <a:rPr lang="ru-RU" sz="2800" b="1" dirty="0"/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96EFD3C-0E0E-4C28-A8F2-136C71DBC80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-315913"/>
            <a:ext cx="9144000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3600" b="1">
                <a:solidFill>
                  <a:srgbClr val="FF0000"/>
                </a:solidFill>
                <a:effectLst/>
              </a:rPr>
              <a:t/>
            </a:r>
            <a:br>
              <a:rPr lang="ru-RU" altLang="ru-RU" sz="3600" b="1">
                <a:solidFill>
                  <a:srgbClr val="FF0000"/>
                </a:solidFill>
                <a:effectLst/>
              </a:rPr>
            </a:br>
            <a:r>
              <a:rPr lang="ru-RU" altLang="ru-RU" sz="3600" b="1">
                <a:solidFill>
                  <a:srgbClr val="FF0000"/>
                </a:solidFill>
                <a:effectLst/>
              </a:rPr>
              <a:t> Причини дефіциту цианокобаламина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322168EB-686D-45C3-9686-9FADAC2B65C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39750" y="836613"/>
            <a:ext cx="8229600" cy="3816350"/>
          </a:xfrm>
        </p:spPr>
        <p:txBody>
          <a:bodyPr/>
          <a:lstStyle/>
          <a:p>
            <a:pPr algn="just">
              <a:defRPr/>
            </a:pPr>
            <a:r>
              <a:rPr lang="ru-RU" sz="2000" b="1" dirty="0" err="1">
                <a:solidFill>
                  <a:srgbClr val="92D050"/>
                </a:solidFill>
                <a:effectLst/>
              </a:rPr>
              <a:t>Порушення</a:t>
            </a:r>
            <a:r>
              <a:rPr lang="ru-RU" sz="2000" b="1" dirty="0">
                <a:solidFill>
                  <a:srgbClr val="92D050"/>
                </a:solidFill>
                <a:effectLst/>
              </a:rPr>
              <a:t> </a:t>
            </a:r>
            <a:r>
              <a:rPr lang="ru-RU" sz="2000" b="1" dirty="0" err="1">
                <a:solidFill>
                  <a:srgbClr val="92D050"/>
                </a:solidFill>
                <a:effectLst/>
              </a:rPr>
              <a:t>всмоктування</a:t>
            </a:r>
            <a:r>
              <a:rPr lang="ru-RU" sz="2000" b="1" dirty="0">
                <a:solidFill>
                  <a:srgbClr val="92D050"/>
                </a:solidFill>
                <a:effectLst/>
              </a:rPr>
              <a:t> </a:t>
            </a:r>
            <a:r>
              <a:rPr lang="ru-RU" sz="2000" b="1" dirty="0" err="1">
                <a:solidFill>
                  <a:srgbClr val="92D050"/>
                </a:solidFill>
                <a:effectLst/>
              </a:rPr>
              <a:t>вітаміну</a:t>
            </a:r>
            <a:r>
              <a:rPr lang="ru-RU" sz="2000" b="1" dirty="0">
                <a:solidFill>
                  <a:srgbClr val="92D050"/>
                </a:solidFill>
                <a:effectLst/>
              </a:rPr>
              <a:t> В12.</a:t>
            </a:r>
          </a:p>
          <a:p>
            <a:pPr algn="just">
              <a:defRPr/>
            </a:pPr>
            <a:r>
              <a:rPr lang="ru-RU" sz="2000" b="1" dirty="0">
                <a:effectLst/>
              </a:rPr>
              <a:t>Причини: </a:t>
            </a:r>
            <a:r>
              <a:rPr lang="ru-RU" sz="2000" b="1" dirty="0" err="1">
                <a:effectLst/>
              </a:rPr>
              <a:t>аутоімунний</a:t>
            </a:r>
            <a:r>
              <a:rPr lang="ru-RU" sz="2000" b="1" dirty="0">
                <a:effectLst/>
              </a:rPr>
              <a:t> гастрит; </a:t>
            </a:r>
            <a:r>
              <a:rPr lang="ru-RU" sz="2000" b="1" dirty="0" err="1">
                <a:effectLst/>
              </a:rPr>
              <a:t>резекція</a:t>
            </a:r>
            <a:r>
              <a:rPr lang="ru-RU" sz="2000" b="1" dirty="0">
                <a:effectLst/>
              </a:rPr>
              <a:t> не </a:t>
            </a:r>
            <a:r>
              <a:rPr lang="ru-RU" sz="2000" b="1" dirty="0" err="1">
                <a:effectLst/>
              </a:rPr>
              <a:t>менше</a:t>
            </a:r>
            <a:r>
              <a:rPr lang="ru-RU" sz="2000" b="1" dirty="0">
                <a:effectLst/>
              </a:rPr>
              <a:t> ¾ </a:t>
            </a:r>
            <a:r>
              <a:rPr lang="ru-RU" sz="2000" b="1" dirty="0" err="1">
                <a:effectLst/>
              </a:rPr>
              <a:t>шлунка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або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гастректомія</a:t>
            </a:r>
            <a:r>
              <a:rPr lang="ru-RU" sz="2000" b="1" dirty="0">
                <a:effectLst/>
              </a:rPr>
              <a:t>; </a:t>
            </a:r>
            <a:r>
              <a:rPr lang="ru-RU" sz="2000" b="1" dirty="0" err="1">
                <a:effectLst/>
              </a:rPr>
              <a:t>важкий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ентерит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або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інші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захворювання</a:t>
            </a:r>
            <a:r>
              <a:rPr lang="ru-RU" sz="2000" b="1" dirty="0">
                <a:effectLst/>
              </a:rPr>
              <a:t> кишечника, </a:t>
            </a:r>
            <a:r>
              <a:rPr lang="ru-RU" sz="2000" b="1" dirty="0" err="1">
                <a:effectLst/>
              </a:rPr>
              <a:t>які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проявляються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діареєю</a:t>
            </a:r>
            <a:r>
              <a:rPr lang="ru-RU" sz="2000" b="1" dirty="0">
                <a:effectLst/>
              </a:rPr>
              <a:t>, синдромом </a:t>
            </a:r>
            <a:r>
              <a:rPr lang="ru-RU" sz="2000" b="1" dirty="0" err="1">
                <a:effectLst/>
              </a:rPr>
              <a:t>мальабсорбції</a:t>
            </a:r>
            <a:r>
              <a:rPr lang="ru-RU" sz="2000" b="1" dirty="0">
                <a:effectLst/>
              </a:rPr>
              <a:t>; </a:t>
            </a:r>
            <a:r>
              <a:rPr lang="ru-RU" sz="2000" b="1" dirty="0" err="1">
                <a:effectLst/>
              </a:rPr>
              <a:t>резекція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клубової</a:t>
            </a:r>
            <a:r>
              <a:rPr lang="ru-RU" sz="2000" b="1" dirty="0">
                <a:effectLst/>
              </a:rPr>
              <a:t> кишки;</a:t>
            </a:r>
          </a:p>
          <a:p>
            <a:pPr algn="just">
              <a:defRPr/>
            </a:pPr>
            <a:r>
              <a:rPr lang="en-US" sz="2000" b="1" dirty="0">
                <a:solidFill>
                  <a:srgbClr val="92D050"/>
                </a:solidFill>
                <a:effectLst/>
              </a:rPr>
              <a:t>II. </a:t>
            </a:r>
            <a:r>
              <a:rPr lang="ru-RU" sz="2000" b="1" dirty="0" err="1">
                <a:solidFill>
                  <a:srgbClr val="92D050"/>
                </a:solidFill>
                <a:effectLst/>
              </a:rPr>
              <a:t>Конкурентна</a:t>
            </a:r>
            <a:r>
              <a:rPr lang="ru-RU" sz="2000" b="1" dirty="0">
                <a:solidFill>
                  <a:srgbClr val="92D050"/>
                </a:solidFill>
                <a:effectLst/>
              </a:rPr>
              <a:t> </a:t>
            </a:r>
            <a:r>
              <a:rPr lang="ru-RU" sz="2000" b="1" dirty="0" err="1">
                <a:solidFill>
                  <a:srgbClr val="92D050"/>
                </a:solidFill>
                <a:effectLst/>
              </a:rPr>
              <a:t>витрата</a:t>
            </a:r>
            <a:r>
              <a:rPr lang="ru-RU" sz="2000" b="1" dirty="0">
                <a:solidFill>
                  <a:srgbClr val="92D050"/>
                </a:solidFill>
                <a:effectLst/>
              </a:rPr>
              <a:t> </a:t>
            </a:r>
            <a:r>
              <a:rPr lang="ru-RU" sz="2000" b="1" dirty="0" err="1">
                <a:solidFill>
                  <a:srgbClr val="92D050"/>
                </a:solidFill>
                <a:effectLst/>
              </a:rPr>
              <a:t>вітаміну</a:t>
            </a:r>
            <a:r>
              <a:rPr lang="ru-RU" sz="2000" b="1" dirty="0">
                <a:solidFill>
                  <a:srgbClr val="92D050"/>
                </a:solidFill>
                <a:effectLst/>
              </a:rPr>
              <a:t> В12.</a:t>
            </a:r>
          </a:p>
          <a:p>
            <a:pPr algn="just">
              <a:defRPr/>
            </a:pPr>
            <a:r>
              <a:rPr lang="ru-RU" sz="2000" b="1" dirty="0">
                <a:effectLst/>
              </a:rPr>
              <a:t>Причини: </a:t>
            </a:r>
            <a:r>
              <a:rPr lang="ru-RU" sz="2000" b="1" dirty="0" err="1">
                <a:effectLst/>
              </a:rPr>
              <a:t>інвазія</a:t>
            </a:r>
            <a:r>
              <a:rPr lang="ru-RU" sz="2000" b="1" dirty="0">
                <a:effectLst/>
              </a:rPr>
              <a:t> широким лентецом (</a:t>
            </a:r>
            <a:r>
              <a:rPr lang="en-US" sz="2000" b="1" dirty="0" err="1">
                <a:effectLst/>
              </a:rPr>
              <a:t>Dyphylobotrius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latus</a:t>
            </a:r>
            <a:r>
              <a:rPr lang="en-US" sz="2000" b="1" dirty="0">
                <a:effectLst/>
              </a:rPr>
              <a:t>); </a:t>
            </a:r>
            <a:r>
              <a:rPr lang="ru-RU" sz="2000" b="1" dirty="0" err="1">
                <a:effectLst/>
              </a:rPr>
              <a:t>дивертикульоз</a:t>
            </a:r>
            <a:r>
              <a:rPr lang="ru-RU" sz="2000" b="1" dirty="0">
                <a:effectLst/>
              </a:rPr>
              <a:t> кишечника </a:t>
            </a:r>
            <a:r>
              <a:rPr lang="ru-RU" sz="2000" b="1" dirty="0" err="1">
                <a:effectLst/>
              </a:rPr>
              <a:t>або</a:t>
            </a:r>
            <a:r>
              <a:rPr lang="ru-RU" sz="2000" b="1" dirty="0">
                <a:effectLst/>
              </a:rPr>
              <a:t> синдром «</a:t>
            </a:r>
            <a:r>
              <a:rPr lang="ru-RU" sz="2000" b="1" dirty="0" err="1">
                <a:effectLst/>
              </a:rPr>
              <a:t>сліпої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петлі</a:t>
            </a:r>
            <a:r>
              <a:rPr lang="ru-RU" sz="2000" b="1" dirty="0">
                <a:effectLst/>
              </a:rPr>
              <a:t>»; </a:t>
            </a:r>
            <a:r>
              <a:rPr lang="ru-RU" sz="2000" b="1" dirty="0" err="1">
                <a:effectLst/>
              </a:rPr>
              <a:t>багаторазові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вагітності</a:t>
            </a:r>
            <a:r>
              <a:rPr lang="ru-RU" sz="2000" b="1" dirty="0">
                <a:effectLst/>
              </a:rPr>
              <a:t>.</a:t>
            </a:r>
          </a:p>
          <a:p>
            <a:pPr algn="just">
              <a:defRPr/>
            </a:pPr>
            <a:r>
              <a:rPr lang="en-US" sz="2000" b="1" dirty="0">
                <a:solidFill>
                  <a:srgbClr val="92D050"/>
                </a:solidFill>
                <a:effectLst/>
              </a:rPr>
              <a:t>III. </a:t>
            </a:r>
            <a:r>
              <a:rPr lang="ru-RU" sz="2000" b="1" dirty="0" err="1">
                <a:solidFill>
                  <a:srgbClr val="92D050"/>
                </a:solidFill>
                <a:effectLst/>
              </a:rPr>
              <a:t>Порушення</a:t>
            </a:r>
            <a:r>
              <a:rPr lang="ru-RU" sz="2000" b="1" dirty="0">
                <a:solidFill>
                  <a:srgbClr val="92D050"/>
                </a:solidFill>
                <a:effectLst/>
              </a:rPr>
              <a:t> транспорту </a:t>
            </a:r>
            <a:r>
              <a:rPr lang="ru-RU" sz="2000" b="1" dirty="0" err="1">
                <a:solidFill>
                  <a:srgbClr val="92D050"/>
                </a:solidFill>
                <a:effectLst/>
              </a:rPr>
              <a:t>вітаміну</a:t>
            </a:r>
            <a:r>
              <a:rPr lang="ru-RU" sz="2000" b="1" dirty="0">
                <a:solidFill>
                  <a:srgbClr val="92D050"/>
                </a:solidFill>
                <a:effectLst/>
              </a:rPr>
              <a:t> В12 </a:t>
            </a:r>
            <a:r>
              <a:rPr lang="ru-RU" sz="2000" b="1" dirty="0" err="1">
                <a:solidFill>
                  <a:srgbClr val="92D050"/>
                </a:solidFill>
                <a:effectLst/>
              </a:rPr>
              <a:t>кров'ю</a:t>
            </a:r>
            <a:r>
              <a:rPr lang="ru-RU" sz="2000" b="1" dirty="0">
                <a:solidFill>
                  <a:srgbClr val="92D050"/>
                </a:solidFill>
                <a:effectLst/>
              </a:rPr>
              <a:t>.</a:t>
            </a:r>
          </a:p>
          <a:p>
            <a:pPr algn="just">
              <a:defRPr/>
            </a:pPr>
            <a:r>
              <a:rPr lang="ru-RU" sz="2000" b="1" dirty="0">
                <a:effectLst/>
              </a:rPr>
              <a:t>Причини: </a:t>
            </a:r>
            <a:r>
              <a:rPr lang="ru-RU" sz="2000" b="1" dirty="0" err="1">
                <a:effectLst/>
              </a:rPr>
              <a:t>спадкова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недостатність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транскобаламінов</a:t>
            </a:r>
            <a:r>
              <a:rPr lang="ru-RU" sz="2000" b="1" dirty="0">
                <a:effectLst/>
              </a:rPr>
              <a:t>; </a:t>
            </a:r>
            <a:r>
              <a:rPr lang="ru-RU" sz="2000" b="1" dirty="0" err="1">
                <a:effectLst/>
              </a:rPr>
              <a:t>порушення</a:t>
            </a:r>
            <a:r>
              <a:rPr lang="ru-RU" sz="2000" b="1" dirty="0">
                <a:effectLst/>
              </a:rPr>
              <a:t> синтезу </a:t>
            </a:r>
            <a:r>
              <a:rPr lang="ru-RU" sz="2000" b="1" dirty="0" err="1">
                <a:effectLst/>
              </a:rPr>
              <a:t>транскобаламінов</a:t>
            </a:r>
            <a:r>
              <a:rPr lang="ru-RU" sz="2000" b="1" dirty="0">
                <a:effectLst/>
              </a:rPr>
              <a:t> в </a:t>
            </a:r>
            <a:r>
              <a:rPr lang="ru-RU" sz="2000" b="1" dirty="0" err="1">
                <a:effectLst/>
              </a:rPr>
              <a:t>печінці</a:t>
            </a:r>
            <a:r>
              <a:rPr lang="ru-RU" sz="2000" b="1" dirty="0">
                <a:effectLst/>
              </a:rPr>
              <a:t> (</a:t>
            </a:r>
            <a:r>
              <a:rPr lang="ru-RU" sz="2000" b="1" dirty="0" err="1">
                <a:effectLst/>
              </a:rPr>
              <a:t>гепатити</a:t>
            </a:r>
            <a:r>
              <a:rPr lang="ru-RU" sz="2000" b="1" dirty="0">
                <a:effectLst/>
              </a:rPr>
              <a:t> та </a:t>
            </a:r>
            <a:r>
              <a:rPr lang="ru-RU" sz="2000" b="1" dirty="0" err="1">
                <a:effectLst/>
              </a:rPr>
              <a:t>цирози</a:t>
            </a:r>
            <a:r>
              <a:rPr lang="ru-RU" sz="2000" b="1" dirty="0">
                <a:effectLst/>
              </a:rPr>
              <a:t>).</a:t>
            </a:r>
          </a:p>
          <a:p>
            <a:pPr algn="just">
              <a:defRPr/>
            </a:pPr>
            <a:r>
              <a:rPr lang="en-US" sz="2000" b="1" dirty="0">
                <a:solidFill>
                  <a:srgbClr val="92D050"/>
                </a:solidFill>
                <a:effectLst/>
              </a:rPr>
              <a:t>IV. </a:t>
            </a:r>
            <a:r>
              <a:rPr lang="ru-RU" sz="2000" b="1" dirty="0" err="1">
                <a:solidFill>
                  <a:srgbClr val="92D050"/>
                </a:solidFill>
                <a:effectLst/>
              </a:rPr>
              <a:t>Порушення</a:t>
            </a:r>
            <a:r>
              <a:rPr lang="ru-RU" sz="2000" b="1" dirty="0">
                <a:solidFill>
                  <a:srgbClr val="92D050"/>
                </a:solidFill>
                <a:effectLst/>
              </a:rPr>
              <a:t> </a:t>
            </a:r>
            <a:r>
              <a:rPr lang="ru-RU" sz="2000" b="1" dirty="0" err="1">
                <a:solidFill>
                  <a:srgbClr val="92D050"/>
                </a:solidFill>
                <a:effectLst/>
              </a:rPr>
              <a:t>депонування</a:t>
            </a:r>
            <a:r>
              <a:rPr lang="ru-RU" sz="2000" b="1" dirty="0">
                <a:solidFill>
                  <a:srgbClr val="92D050"/>
                </a:solidFill>
                <a:effectLst/>
              </a:rPr>
              <a:t> </a:t>
            </a:r>
            <a:r>
              <a:rPr lang="ru-RU" sz="2000" b="1" dirty="0" err="1">
                <a:solidFill>
                  <a:srgbClr val="92D050"/>
                </a:solidFill>
                <a:effectLst/>
              </a:rPr>
              <a:t>вітаміну</a:t>
            </a:r>
            <a:r>
              <a:rPr lang="ru-RU" sz="2000" b="1" dirty="0">
                <a:solidFill>
                  <a:srgbClr val="92D050"/>
                </a:solidFill>
                <a:effectLst/>
              </a:rPr>
              <a:t> В12.</a:t>
            </a:r>
          </a:p>
          <a:p>
            <a:pPr algn="just">
              <a:defRPr/>
            </a:pPr>
            <a:r>
              <a:rPr lang="ru-RU" sz="2000" b="1" dirty="0">
                <a:effectLst/>
              </a:rPr>
              <a:t>Причини: </a:t>
            </a:r>
            <a:r>
              <a:rPr lang="ru-RU" sz="2000" b="1" dirty="0" err="1">
                <a:effectLst/>
              </a:rPr>
              <a:t>важкі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хронічні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захворювання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печінки</a:t>
            </a:r>
            <a:r>
              <a:rPr lang="ru-RU" sz="2000" b="1" dirty="0">
                <a:effectLst/>
              </a:rPr>
              <a:t> (</a:t>
            </a:r>
            <a:r>
              <a:rPr lang="ru-RU" sz="2000" b="1" dirty="0" err="1">
                <a:effectLst/>
              </a:rPr>
              <a:t>гепатити</a:t>
            </a:r>
            <a:r>
              <a:rPr lang="ru-RU" sz="2000" b="1" dirty="0">
                <a:effectLst/>
              </a:rPr>
              <a:t> та </a:t>
            </a:r>
            <a:r>
              <a:rPr lang="ru-RU" sz="2000" b="1" dirty="0" err="1">
                <a:effectLst/>
              </a:rPr>
              <a:t>цирози</a:t>
            </a:r>
            <a:r>
              <a:rPr lang="ru-RU" sz="2000" b="1" dirty="0">
                <a:effectLst/>
              </a:rPr>
              <a:t>).</a:t>
            </a:r>
            <a:endParaRPr lang="ru-RU" sz="28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22A2DF41-C722-4B84-AA00-A7F7FA9E64F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763" y="260350"/>
            <a:ext cx="9144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r>
              <a:rPr lang="ru-RU" altLang="ru-RU" sz="3600" b="1">
                <a:solidFill>
                  <a:srgbClr val="FF0000"/>
                </a:solidFill>
                <a:effectLst/>
              </a:rPr>
              <a:t>Клінічні синдроми В 12-дефіцитної анемії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758C3416-6675-4A9A-A25C-E9CF885A306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50825" y="1751013"/>
            <a:ext cx="8589963" cy="5084762"/>
          </a:xfrm>
        </p:spPr>
        <p:txBody>
          <a:bodyPr/>
          <a:lstStyle/>
          <a:p>
            <a:pPr algn="just">
              <a:buFont typeface="Arial"/>
              <a:buChar char="•"/>
              <a:defRPr/>
            </a:pPr>
            <a:r>
              <a:rPr lang="ru-RU" sz="2800" dirty="0" err="1"/>
              <a:t>Анемічний</a:t>
            </a:r>
            <a:r>
              <a:rPr lang="ru-RU" sz="2800" dirty="0"/>
              <a:t>.</a:t>
            </a:r>
          </a:p>
          <a:p>
            <a:pPr algn="just">
              <a:buFont typeface="Arial"/>
              <a:buChar char="•"/>
              <a:defRPr/>
            </a:pPr>
            <a:endParaRPr lang="ru-RU" sz="2800" dirty="0"/>
          </a:p>
          <a:p>
            <a:pPr algn="just">
              <a:buFont typeface="Arial"/>
              <a:buChar char="•"/>
              <a:defRPr/>
            </a:pPr>
            <a:r>
              <a:rPr lang="ru-RU" sz="2800" dirty="0" err="1"/>
              <a:t>Гастроентерологічний</a:t>
            </a:r>
            <a:r>
              <a:rPr lang="ru-RU" sz="2800" dirty="0"/>
              <a:t> (</a:t>
            </a:r>
            <a:r>
              <a:rPr lang="ru-RU" sz="2800" dirty="0" err="1"/>
              <a:t>глосит</a:t>
            </a:r>
            <a:r>
              <a:rPr lang="ru-RU" sz="2800" dirty="0"/>
              <a:t>, </a:t>
            </a:r>
            <a:r>
              <a:rPr lang="ru-RU" sz="2800" dirty="0" err="1"/>
              <a:t>атрофічний</a:t>
            </a:r>
            <a:r>
              <a:rPr lang="ru-RU" sz="2800" dirty="0"/>
              <a:t> гастрит і </a:t>
            </a:r>
            <a:r>
              <a:rPr lang="ru-RU" sz="2800" dirty="0" err="1"/>
              <a:t>ентероколіт</a:t>
            </a:r>
            <a:r>
              <a:rPr lang="ru-RU" sz="2800" dirty="0"/>
              <a:t>).</a:t>
            </a:r>
          </a:p>
          <a:p>
            <a:pPr algn="just">
              <a:buFont typeface="Arial"/>
              <a:buChar char="•"/>
              <a:defRPr/>
            </a:pPr>
            <a:endParaRPr lang="ru-RU" sz="2800" dirty="0"/>
          </a:p>
          <a:p>
            <a:pPr algn="just">
              <a:buFont typeface="Arial"/>
              <a:buChar char="•"/>
              <a:defRPr/>
            </a:pPr>
            <a:r>
              <a:rPr lang="ru-RU" sz="2800" dirty="0" err="1"/>
              <a:t>Неврологічний</a:t>
            </a:r>
            <a:r>
              <a:rPr lang="ru-RU" sz="2800" dirty="0"/>
              <a:t> (</a:t>
            </a:r>
            <a:r>
              <a:rPr lang="ru-RU" sz="2800" dirty="0" err="1"/>
              <a:t>фунікулярний</a:t>
            </a:r>
            <a:r>
              <a:rPr lang="ru-RU" sz="2800" dirty="0"/>
              <a:t> </a:t>
            </a:r>
            <a:r>
              <a:rPr lang="ru-RU" sz="2800" dirty="0" err="1"/>
              <a:t>мієлоз</a:t>
            </a:r>
            <a:r>
              <a:rPr lang="ru-RU" sz="2800" dirty="0"/>
              <a:t>).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D39A52EF-964E-4CEB-ABF8-638C339D722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357188"/>
            <a:ext cx="8229600" cy="12144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4000" b="1">
                <a:solidFill>
                  <a:srgbClr val="FF0000"/>
                </a:solidFill>
                <a:effectLst/>
              </a:rPr>
              <a:t>Лабораторна діагностика </a:t>
            </a:r>
            <a:r>
              <a:rPr lang="ru-RU" altLang="ru-RU" sz="4000" b="1">
                <a:solidFill>
                  <a:srgbClr val="92D050"/>
                </a:solidFill>
                <a:effectLst/>
              </a:rPr>
              <a:t>Загальний аналіз крові</a:t>
            </a:r>
            <a:endParaRPr lang="ru-RU" altLang="ru-RU" sz="3600" b="1">
              <a:solidFill>
                <a:srgbClr val="92D050"/>
              </a:solidFill>
              <a:effectLst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F6EE85C4-9E47-410F-B82F-6E2A1EE928F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2000250"/>
            <a:ext cx="8553450" cy="5000625"/>
          </a:xfrm>
        </p:spPr>
        <p:txBody>
          <a:bodyPr/>
          <a:lstStyle/>
          <a:p>
            <a:pPr>
              <a:buFont typeface="Arial"/>
              <a:buChar char="•"/>
              <a:defRPr/>
            </a:pPr>
            <a:r>
              <a:rPr lang="ru-RU" sz="2000" dirty="0" err="1"/>
              <a:t>різко</a:t>
            </a:r>
            <a:r>
              <a:rPr lang="ru-RU" sz="2000" dirty="0"/>
              <a:t> </a:t>
            </a:r>
            <a:r>
              <a:rPr lang="ru-RU" sz="2000" dirty="0" err="1"/>
              <a:t>виражене</a:t>
            </a:r>
            <a:r>
              <a:rPr lang="ru-RU" sz="2000" dirty="0"/>
              <a:t> 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еритроцитів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гемоглобіну</a:t>
            </a:r>
            <a:r>
              <a:rPr lang="ru-RU" sz="2000" dirty="0"/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 err="1"/>
              <a:t>колірний</a:t>
            </a:r>
            <a:r>
              <a:rPr lang="ru-RU" sz="2000" dirty="0"/>
              <a:t> </a:t>
            </a:r>
            <a:r>
              <a:rPr lang="ru-RU" sz="2000" dirty="0" err="1"/>
              <a:t>показник</a:t>
            </a:r>
            <a:r>
              <a:rPr lang="ru-RU" sz="2000" dirty="0"/>
              <a:t> </a:t>
            </a:r>
            <a:r>
              <a:rPr lang="ru-RU" sz="2000" dirty="0" err="1"/>
              <a:t>завжди</a:t>
            </a:r>
            <a:r>
              <a:rPr lang="ru-RU" sz="2000" dirty="0"/>
              <a:t> </a:t>
            </a:r>
            <a:r>
              <a:rPr lang="ru-RU" sz="2000" dirty="0" err="1"/>
              <a:t>перевищує</a:t>
            </a:r>
            <a:r>
              <a:rPr lang="ru-RU" sz="2000" dirty="0"/>
              <a:t> 1,1 </a:t>
            </a:r>
            <a:r>
              <a:rPr lang="ru-RU" sz="2000" dirty="0">
                <a:solidFill>
                  <a:srgbClr val="92D050"/>
                </a:solidFill>
              </a:rPr>
              <a:t>(</a:t>
            </a:r>
            <a:r>
              <a:rPr lang="ru-RU" sz="2000" dirty="0" err="1">
                <a:solidFill>
                  <a:srgbClr val="92D050"/>
                </a:solidFill>
              </a:rPr>
              <a:t>гіперхромна</a:t>
            </a:r>
            <a:r>
              <a:rPr lang="ru-RU" sz="2000" dirty="0">
                <a:solidFill>
                  <a:srgbClr val="92D050"/>
                </a:solidFill>
              </a:rPr>
              <a:t> </a:t>
            </a:r>
            <a:r>
              <a:rPr lang="ru-RU" sz="2000" dirty="0" err="1">
                <a:solidFill>
                  <a:srgbClr val="92D050"/>
                </a:solidFill>
              </a:rPr>
              <a:t>анемія</a:t>
            </a:r>
            <a:r>
              <a:rPr lang="ru-RU" sz="2000" dirty="0">
                <a:solidFill>
                  <a:srgbClr val="92D050"/>
                </a:solidFill>
              </a:rPr>
              <a:t>)</a:t>
            </a:r>
            <a:r>
              <a:rPr lang="ru-RU" sz="2000" dirty="0"/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 err="1"/>
              <a:t>макроцитоз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мегалоцитоз</a:t>
            </a:r>
            <a:r>
              <a:rPr lang="ru-RU" sz="2000" dirty="0"/>
              <a:t> </a:t>
            </a:r>
            <a:r>
              <a:rPr lang="ru-RU" sz="2000" dirty="0" err="1"/>
              <a:t>еритроцитів</a:t>
            </a:r>
            <a:r>
              <a:rPr lang="ru-RU" sz="2000" dirty="0"/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/>
              <a:t>в </a:t>
            </a:r>
            <a:r>
              <a:rPr lang="ru-RU" sz="2000" dirty="0" err="1"/>
              <a:t>еритроцитах</a:t>
            </a:r>
            <a:r>
              <a:rPr lang="ru-RU" sz="2000" dirty="0"/>
              <a:t> </a:t>
            </a:r>
            <a:r>
              <a:rPr lang="ru-RU" sz="2000" dirty="0" err="1"/>
              <a:t>кільця</a:t>
            </a:r>
            <a:r>
              <a:rPr lang="ru-RU" sz="2000" dirty="0"/>
              <a:t> </a:t>
            </a:r>
            <a:r>
              <a:rPr lang="ru-RU" sz="2000" dirty="0" err="1"/>
              <a:t>Кебота</a:t>
            </a:r>
            <a:r>
              <a:rPr lang="ru-RU" sz="2000" dirty="0"/>
              <a:t>, </a:t>
            </a:r>
            <a:r>
              <a:rPr lang="ru-RU" sz="2000" dirty="0" err="1"/>
              <a:t>тільця</a:t>
            </a:r>
            <a:r>
              <a:rPr lang="ru-RU" sz="2000" dirty="0"/>
              <a:t> </a:t>
            </a:r>
            <a:r>
              <a:rPr lang="ru-RU" sz="2000" dirty="0" err="1"/>
              <a:t>Жолли</a:t>
            </a:r>
            <a:r>
              <a:rPr lang="ru-RU" sz="2000" dirty="0"/>
              <a:t>, </a:t>
            </a:r>
            <a:r>
              <a:rPr lang="ru-RU" sz="2000" dirty="0" err="1"/>
              <a:t>базофільна</a:t>
            </a:r>
            <a:r>
              <a:rPr lang="ru-RU" sz="2000" dirty="0"/>
              <a:t> </a:t>
            </a:r>
            <a:r>
              <a:rPr lang="ru-RU" sz="2000" dirty="0" err="1"/>
              <a:t>пунктація</a:t>
            </a:r>
            <a:r>
              <a:rPr lang="ru-RU" sz="2000" dirty="0"/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 err="1"/>
              <a:t>пойкилоцитоз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анізоцитоз</a:t>
            </a:r>
            <a:r>
              <a:rPr lang="ru-RU" sz="2000" dirty="0"/>
              <a:t> </a:t>
            </a:r>
            <a:r>
              <a:rPr lang="ru-RU" sz="2000" dirty="0" err="1"/>
              <a:t>еритроцитів</a:t>
            </a:r>
            <a:r>
              <a:rPr lang="ru-RU" sz="2000" dirty="0"/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ретикулоцитів</a:t>
            </a:r>
            <a:r>
              <a:rPr lang="ru-RU" sz="2000" dirty="0"/>
              <a:t> аж до </a:t>
            </a:r>
            <a:r>
              <a:rPr lang="ru-RU" sz="2000" dirty="0" err="1"/>
              <a:t>повної</a:t>
            </a:r>
            <a:r>
              <a:rPr lang="ru-RU" sz="2000" dirty="0"/>
              <a:t> </a:t>
            </a:r>
            <a:r>
              <a:rPr lang="ru-RU" sz="2000" dirty="0" err="1"/>
              <a:t>відсутності</a:t>
            </a:r>
            <a:r>
              <a:rPr lang="ru-RU" sz="2000" dirty="0"/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 err="1"/>
              <a:t>лейкопенія</a:t>
            </a:r>
            <a:r>
              <a:rPr lang="ru-RU" sz="2000" dirty="0"/>
              <a:t>, </a:t>
            </a:r>
            <a:r>
              <a:rPr lang="ru-RU" sz="2000" dirty="0" err="1"/>
              <a:t>нейтропенія</a:t>
            </a:r>
            <a:r>
              <a:rPr lang="ru-RU" sz="2000" dirty="0"/>
              <a:t>, </a:t>
            </a:r>
            <a:r>
              <a:rPr lang="ru-RU" sz="2000" dirty="0" err="1"/>
              <a:t>анеозінофілія</a:t>
            </a:r>
            <a:r>
              <a:rPr lang="ru-RU" sz="2000" dirty="0"/>
              <a:t>, </a:t>
            </a:r>
            <a:r>
              <a:rPr lang="ru-RU" sz="2000" dirty="0" err="1"/>
              <a:t>моноцитопенія</a:t>
            </a:r>
            <a:r>
              <a:rPr lang="ru-RU" sz="2000" dirty="0"/>
              <a:t>, </a:t>
            </a:r>
            <a:r>
              <a:rPr lang="ru-RU" sz="2000" dirty="0" err="1"/>
              <a:t>гігантські</a:t>
            </a:r>
            <a:r>
              <a:rPr lang="ru-RU" sz="2000" dirty="0"/>
              <a:t> </a:t>
            </a:r>
            <a:r>
              <a:rPr lang="ru-RU" sz="2000" dirty="0" err="1"/>
              <a:t>полісегментованні</a:t>
            </a:r>
            <a:r>
              <a:rPr lang="ru-RU" sz="2000" dirty="0"/>
              <a:t> </a:t>
            </a:r>
            <a:r>
              <a:rPr lang="ru-RU" sz="2000" dirty="0" err="1"/>
              <a:t>нейтрофіли</a:t>
            </a:r>
            <a:r>
              <a:rPr lang="ru-RU" sz="2000" dirty="0"/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 err="1"/>
              <a:t>відносний</a:t>
            </a:r>
            <a:r>
              <a:rPr lang="ru-RU" sz="2000" dirty="0"/>
              <a:t> </a:t>
            </a:r>
            <a:r>
              <a:rPr lang="ru-RU" sz="2000" dirty="0" err="1"/>
              <a:t>лімфоцитоз</a:t>
            </a:r>
            <a:r>
              <a:rPr lang="ru-RU" sz="2000" dirty="0"/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 err="1"/>
              <a:t>тромбоцитопенія</a:t>
            </a:r>
            <a:r>
              <a:rPr lang="ru-RU" sz="2000" dirty="0"/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sz="28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E450F74F-70A8-4740-AF6B-9C57C303529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115888"/>
            <a:ext cx="8229600" cy="792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4000" b="1">
                <a:solidFill>
                  <a:srgbClr val="FF0000"/>
                </a:solidFill>
                <a:effectLst/>
              </a:rPr>
              <a:t>Лабораторна діагностика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6AD0BEB-C3D9-40C0-8A29-0567F5EB9FA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50825" y="1052513"/>
            <a:ext cx="8642350" cy="5411787"/>
          </a:xfrm>
        </p:spPr>
        <p:txBody>
          <a:bodyPr/>
          <a:lstStyle/>
          <a:p>
            <a:pPr>
              <a:defRPr/>
            </a:pPr>
            <a:r>
              <a:rPr lang="ru-RU" sz="2400" b="1" dirty="0" err="1">
                <a:solidFill>
                  <a:srgbClr val="92D050"/>
                </a:solidFill>
              </a:rPr>
              <a:t>Особливості</a:t>
            </a:r>
            <a:r>
              <a:rPr lang="ru-RU" sz="2400" b="1" dirty="0">
                <a:solidFill>
                  <a:srgbClr val="92D050"/>
                </a:solidFill>
              </a:rPr>
              <a:t> </a:t>
            </a:r>
            <a:r>
              <a:rPr lang="ru-RU" sz="2400" b="1" dirty="0" err="1">
                <a:solidFill>
                  <a:srgbClr val="92D050"/>
                </a:solidFill>
              </a:rPr>
              <a:t>біохімічного</a:t>
            </a:r>
            <a:r>
              <a:rPr lang="ru-RU" sz="2400" b="1" dirty="0">
                <a:solidFill>
                  <a:srgbClr val="92D050"/>
                </a:solidFill>
              </a:rPr>
              <a:t> </a:t>
            </a:r>
            <a:r>
              <a:rPr lang="ru-RU" sz="2400" b="1" dirty="0" err="1">
                <a:solidFill>
                  <a:srgbClr val="92D050"/>
                </a:solidFill>
              </a:rPr>
              <a:t>аналізу</a:t>
            </a:r>
            <a:r>
              <a:rPr lang="ru-RU" sz="2400" b="1" dirty="0">
                <a:solidFill>
                  <a:srgbClr val="92D050"/>
                </a:solidFill>
              </a:rPr>
              <a:t> </a:t>
            </a:r>
            <a:r>
              <a:rPr lang="ru-RU" sz="2400" b="1" dirty="0" err="1">
                <a:solidFill>
                  <a:srgbClr val="92D050"/>
                </a:solidFill>
              </a:rPr>
              <a:t>крові</a:t>
            </a:r>
            <a:r>
              <a:rPr lang="ru-RU" sz="2400" b="1" dirty="0">
                <a:solidFill>
                  <a:srgbClr val="92D050"/>
                </a:solidFill>
              </a:rPr>
              <a:t>:</a:t>
            </a:r>
          </a:p>
          <a:p>
            <a:pPr>
              <a:defRPr/>
            </a:pPr>
            <a:r>
              <a:rPr lang="ru-RU" sz="2400" b="1" dirty="0" err="1"/>
              <a:t>підвищення</a:t>
            </a:r>
            <a:r>
              <a:rPr lang="ru-RU" sz="2400" b="1" dirty="0"/>
              <a:t> </a:t>
            </a:r>
            <a:r>
              <a:rPr lang="ru-RU" sz="2400" b="1" dirty="0" err="1"/>
              <a:t>рівня</a:t>
            </a:r>
            <a:r>
              <a:rPr lang="ru-RU" sz="2400" b="1" dirty="0"/>
              <a:t> непрямого </a:t>
            </a:r>
            <a:r>
              <a:rPr lang="ru-RU" sz="2400" b="1" dirty="0" err="1"/>
              <a:t>білірубіну</a:t>
            </a:r>
            <a:r>
              <a:rPr lang="ru-RU" sz="2400" b="1" dirty="0"/>
              <a:t>;</a:t>
            </a:r>
          </a:p>
          <a:p>
            <a:pPr>
              <a:defRPr/>
            </a:pPr>
            <a:r>
              <a:rPr lang="ru-RU" sz="2400" b="1" dirty="0" err="1"/>
              <a:t>рівень</a:t>
            </a:r>
            <a:r>
              <a:rPr lang="ru-RU" sz="2400" b="1" dirty="0"/>
              <a:t> </a:t>
            </a:r>
            <a:r>
              <a:rPr lang="ru-RU" sz="2400" b="1" dirty="0" err="1"/>
              <a:t>заліза</a:t>
            </a:r>
            <a:r>
              <a:rPr lang="ru-RU" sz="2400" b="1" dirty="0"/>
              <a:t> </a:t>
            </a:r>
            <a:r>
              <a:rPr lang="ru-RU" sz="2400" b="1" dirty="0" err="1"/>
              <a:t>нормальний</a:t>
            </a:r>
            <a:r>
              <a:rPr lang="ru-RU" sz="2400" b="1" dirty="0"/>
              <a:t> </a:t>
            </a:r>
            <a:r>
              <a:rPr lang="ru-RU" sz="2400" b="1" dirty="0" err="1"/>
              <a:t>або</a:t>
            </a:r>
            <a:r>
              <a:rPr lang="ru-RU" sz="2400" b="1" dirty="0"/>
              <a:t> </a:t>
            </a:r>
            <a:r>
              <a:rPr lang="ru-RU" sz="2400" b="1" dirty="0" err="1"/>
              <a:t>підвищений</a:t>
            </a:r>
            <a:r>
              <a:rPr lang="ru-RU" sz="2400" b="1" dirty="0"/>
              <a:t>.</a:t>
            </a:r>
          </a:p>
          <a:p>
            <a:pPr>
              <a:defRPr/>
            </a:pPr>
            <a:r>
              <a:rPr lang="ru-RU" sz="2400" b="1" dirty="0" err="1">
                <a:solidFill>
                  <a:srgbClr val="92D050"/>
                </a:solidFill>
              </a:rPr>
              <a:t>мієлограма</a:t>
            </a:r>
            <a:r>
              <a:rPr lang="ru-RU" sz="2400" b="1" dirty="0">
                <a:solidFill>
                  <a:srgbClr val="92D050"/>
                </a:solidFill>
              </a:rPr>
              <a:t>:</a:t>
            </a:r>
          </a:p>
          <a:p>
            <a:pPr>
              <a:defRPr/>
            </a:pPr>
            <a:r>
              <a:rPr lang="ru-RU" sz="2400" b="1" dirty="0" err="1"/>
              <a:t>Кількість</a:t>
            </a:r>
            <a:r>
              <a:rPr lang="ru-RU" sz="2400" b="1" dirty="0"/>
              <a:t> </a:t>
            </a:r>
            <a:r>
              <a:rPr lang="ru-RU" sz="2400" b="1" dirty="0" err="1"/>
              <a:t>мієлокаріоцитів</a:t>
            </a:r>
            <a:r>
              <a:rPr lang="ru-RU" sz="2400" b="1" dirty="0"/>
              <a:t> </a:t>
            </a:r>
            <a:r>
              <a:rPr lang="ru-RU" sz="2400" b="1" dirty="0" err="1"/>
              <a:t>збільшена</a:t>
            </a:r>
            <a:r>
              <a:rPr lang="ru-RU" sz="2400" b="1" dirty="0"/>
              <a:t> </a:t>
            </a:r>
            <a:r>
              <a:rPr lang="ru-RU" sz="2400" b="1" dirty="0" err="1"/>
              <a:t>або</a:t>
            </a:r>
            <a:r>
              <a:rPr lang="ru-RU" sz="2400" b="1" dirty="0"/>
              <a:t> нормальна (40-240 </a:t>
            </a:r>
            <a:r>
              <a:rPr lang="ru-RU" sz="2400" b="1" dirty="0" err="1"/>
              <a:t>х</a:t>
            </a:r>
            <a:r>
              <a:rPr lang="ru-RU" sz="2400" b="1" dirty="0"/>
              <a:t> 109 / л).</a:t>
            </a:r>
          </a:p>
          <a:p>
            <a:pPr>
              <a:defRPr/>
            </a:pPr>
            <a:r>
              <a:rPr lang="ru-RU" sz="2400" b="1" dirty="0" err="1"/>
              <a:t>Розширено</a:t>
            </a:r>
            <a:r>
              <a:rPr lang="ru-RU" sz="2400" b="1" dirty="0"/>
              <a:t> </a:t>
            </a:r>
            <a:r>
              <a:rPr lang="ru-RU" sz="2400" b="1" dirty="0" err="1"/>
              <a:t>червоний</a:t>
            </a:r>
            <a:r>
              <a:rPr lang="ru-RU" sz="2400" b="1" dirty="0"/>
              <a:t> </a:t>
            </a:r>
            <a:r>
              <a:rPr lang="ru-RU" sz="2400" b="1" dirty="0" err="1"/>
              <a:t>паросток</a:t>
            </a:r>
            <a:r>
              <a:rPr lang="ru-RU" sz="2400" b="1" dirty="0"/>
              <a:t> </a:t>
            </a:r>
            <a:r>
              <a:rPr lang="ru-RU" sz="2400" b="1" dirty="0" err="1"/>
              <a:t>кісткового</a:t>
            </a:r>
            <a:r>
              <a:rPr lang="ru-RU" sz="2400" b="1" dirty="0"/>
              <a:t> </a:t>
            </a:r>
            <a:r>
              <a:rPr lang="ru-RU" sz="2400" b="1" dirty="0" err="1"/>
              <a:t>мозку</a:t>
            </a:r>
            <a:r>
              <a:rPr lang="ru-RU" sz="2400" b="1" dirty="0"/>
              <a:t>: </a:t>
            </a:r>
            <a:r>
              <a:rPr lang="ru-RU" sz="2400" b="1" dirty="0" err="1"/>
              <a:t>співвідношення</a:t>
            </a:r>
            <a:r>
              <a:rPr lang="ru-RU" sz="2400" b="1" dirty="0"/>
              <a:t> </a:t>
            </a:r>
            <a:r>
              <a:rPr lang="ru-RU" sz="2400" b="1" dirty="0" err="1"/>
              <a:t>лейко</a:t>
            </a:r>
            <a:r>
              <a:rPr lang="ru-RU" sz="2400" b="1" dirty="0"/>
              <a:t> / </a:t>
            </a:r>
            <a:r>
              <a:rPr lang="ru-RU" sz="2400" b="1" dirty="0" err="1"/>
              <a:t>еритроцитів</a:t>
            </a:r>
            <a:r>
              <a:rPr lang="ru-RU" sz="2400" b="1" dirty="0"/>
              <a:t> - 1: 1 - 0,5: 1 (норма - 4: 1 3: 1).</a:t>
            </a:r>
          </a:p>
          <a:p>
            <a:pPr>
              <a:defRPr/>
            </a:pPr>
            <a:r>
              <a:rPr lang="ru-RU" sz="2400" b="1" dirty="0"/>
              <a:t>Тип </a:t>
            </a:r>
            <a:r>
              <a:rPr lang="ru-RU" sz="2400" b="1" dirty="0" err="1"/>
              <a:t>кровотворення</a:t>
            </a:r>
            <a:r>
              <a:rPr lang="ru-RU" sz="2400" b="1" dirty="0"/>
              <a:t> </a:t>
            </a:r>
            <a:r>
              <a:rPr lang="ru-RU" sz="2400" b="1" dirty="0" err="1"/>
              <a:t>мегалобластичний</a:t>
            </a:r>
            <a:r>
              <a:rPr lang="ru-RU" sz="2400" b="1" dirty="0"/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4541409-9359-4216-9DC4-A2989B064B2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11113"/>
            <a:ext cx="8229600" cy="1139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4000" b="1">
                <a:solidFill>
                  <a:srgbClr val="FF0000"/>
                </a:solidFill>
                <a:effectLst/>
              </a:rPr>
              <a:t>Лікування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7E93DA6F-075C-49D0-9B1B-D19B6949053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800" dirty="0" err="1"/>
              <a:t>Дієта</a:t>
            </a:r>
            <a:r>
              <a:rPr lang="ru-RU" sz="2800" dirty="0"/>
              <a:t>: </a:t>
            </a:r>
            <a:r>
              <a:rPr lang="ru-RU" sz="2800" dirty="0" err="1"/>
              <a:t>обмежити</a:t>
            </a:r>
            <a:r>
              <a:rPr lang="ru-RU" sz="2800" dirty="0"/>
              <a:t> </a:t>
            </a:r>
            <a:r>
              <a:rPr lang="ru-RU" sz="2800" dirty="0" err="1"/>
              <a:t>жири</a:t>
            </a:r>
            <a:r>
              <a:rPr lang="ru-RU" sz="2800" dirty="0"/>
              <a:t>, так як вони </a:t>
            </a:r>
            <a:r>
              <a:rPr lang="ru-RU" sz="2800" dirty="0" err="1"/>
              <a:t>гальмують</a:t>
            </a:r>
            <a:r>
              <a:rPr lang="ru-RU" sz="2800" dirty="0"/>
              <a:t> </a:t>
            </a:r>
            <a:r>
              <a:rPr lang="ru-RU" sz="2800" dirty="0" err="1"/>
              <a:t>кровотворення</a:t>
            </a:r>
            <a:r>
              <a:rPr lang="ru-RU" sz="2800" dirty="0"/>
              <a:t> в </a:t>
            </a:r>
            <a:r>
              <a:rPr lang="ru-RU" sz="2800" dirty="0" err="1"/>
              <a:t>кістковому</a:t>
            </a:r>
            <a:r>
              <a:rPr lang="ru-RU" sz="2800" dirty="0"/>
              <a:t> </a:t>
            </a:r>
            <a:r>
              <a:rPr lang="ru-RU" sz="2800" dirty="0" err="1"/>
              <a:t>мозку</a:t>
            </a:r>
            <a:r>
              <a:rPr lang="ru-RU" sz="2800" dirty="0"/>
              <a:t>. </a:t>
            </a:r>
            <a:r>
              <a:rPr lang="ru-RU" sz="2800" dirty="0" err="1"/>
              <a:t>Підвищити</a:t>
            </a:r>
            <a:r>
              <a:rPr lang="ru-RU" sz="2800" dirty="0"/>
              <a:t> </a:t>
            </a:r>
            <a:r>
              <a:rPr lang="ru-RU" sz="2800" dirty="0" err="1"/>
              <a:t>вміст</a:t>
            </a:r>
            <a:r>
              <a:rPr lang="ru-RU" sz="2800" dirty="0"/>
              <a:t> </a:t>
            </a:r>
            <a:r>
              <a:rPr lang="ru-RU" sz="2800" dirty="0" err="1"/>
              <a:t>білків</a:t>
            </a:r>
            <a:r>
              <a:rPr lang="ru-RU" sz="2800" dirty="0"/>
              <a:t> в </a:t>
            </a:r>
            <a:r>
              <a:rPr lang="ru-RU" sz="2800" dirty="0" err="1"/>
              <a:t>їжі</a:t>
            </a:r>
            <a:r>
              <a:rPr lang="ru-RU" sz="2800" dirty="0"/>
              <a:t>, а </a:t>
            </a:r>
            <a:r>
              <a:rPr lang="ru-RU" sz="2800" dirty="0" err="1"/>
              <a:t>також</a:t>
            </a:r>
            <a:r>
              <a:rPr lang="ru-RU" sz="2800" dirty="0"/>
              <a:t> </a:t>
            </a:r>
            <a:r>
              <a:rPr lang="ru-RU" sz="2800" dirty="0" err="1"/>
              <a:t>вітамінів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мінеральних</a:t>
            </a:r>
            <a:r>
              <a:rPr lang="ru-RU" sz="2800" dirty="0"/>
              <a:t> </a:t>
            </a:r>
            <a:r>
              <a:rPr lang="ru-RU" sz="2800" dirty="0" err="1"/>
              <a:t>речовин</a:t>
            </a:r>
            <a:endParaRPr lang="ru-RU" sz="2800" dirty="0"/>
          </a:p>
          <a:p>
            <a:pPr algn="just" eaLnBrk="1" hangingPunct="1">
              <a:lnSpc>
                <a:spcPct val="90000"/>
              </a:lnSpc>
              <a:defRPr/>
            </a:pPr>
            <a:endParaRPr lang="ru-RU" sz="2800" dirty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800" dirty="0" err="1"/>
              <a:t>Вітамін</a:t>
            </a:r>
            <a:r>
              <a:rPr lang="ru-RU" sz="2800" dirty="0"/>
              <a:t> В12 у </a:t>
            </a:r>
            <a:r>
              <a:rPr lang="ru-RU" sz="2800" dirty="0" err="1"/>
              <a:t>вигляді</a:t>
            </a:r>
            <a:r>
              <a:rPr lang="ru-RU" sz="2800" dirty="0"/>
              <a:t> </a:t>
            </a:r>
            <a:r>
              <a:rPr lang="ru-RU" sz="2800" dirty="0" err="1"/>
              <a:t>ціанкобаламін</a:t>
            </a:r>
            <a:r>
              <a:rPr lang="ru-RU" sz="2800" dirty="0"/>
              <a:t> і </a:t>
            </a:r>
            <a:r>
              <a:rPr lang="ru-RU" sz="2800" dirty="0" err="1"/>
              <a:t>оксікобаламіна</a:t>
            </a:r>
            <a:r>
              <a:rPr lang="ru-RU" sz="2800" dirty="0"/>
              <a:t>. </a:t>
            </a:r>
            <a:r>
              <a:rPr lang="ru-RU" sz="2800" dirty="0" err="1"/>
              <a:t>Ці</a:t>
            </a:r>
            <a:r>
              <a:rPr lang="ru-RU" sz="2800" dirty="0"/>
              <a:t> </a:t>
            </a:r>
            <a:r>
              <a:rPr lang="ru-RU" sz="2800" dirty="0" err="1"/>
              <a:t>препарати</a:t>
            </a:r>
            <a:r>
              <a:rPr lang="ru-RU" sz="2800" dirty="0"/>
              <a:t> </a:t>
            </a:r>
            <a:r>
              <a:rPr lang="ru-RU" sz="2800" dirty="0" err="1"/>
              <a:t>відрізняються</a:t>
            </a:r>
            <a:r>
              <a:rPr lang="ru-RU" sz="2800" dirty="0"/>
              <a:t> за </a:t>
            </a:r>
            <a:r>
              <a:rPr lang="ru-RU" sz="2800" dirty="0" err="1"/>
              <a:t>засвоюваністю</a:t>
            </a:r>
            <a:r>
              <a:rPr lang="ru-RU" sz="2800" dirty="0"/>
              <a:t>. </a:t>
            </a:r>
            <a:r>
              <a:rPr lang="ru-RU" sz="2800" dirty="0" err="1"/>
              <a:t>Ціанкобаламін</a:t>
            </a:r>
            <a:r>
              <a:rPr lang="ru-RU" sz="2800" dirty="0"/>
              <a:t> </a:t>
            </a:r>
            <a:r>
              <a:rPr lang="ru-RU" sz="2800" dirty="0" err="1"/>
              <a:t>засвоюється</a:t>
            </a:r>
            <a:r>
              <a:rPr lang="ru-RU" sz="2800" dirty="0"/>
              <a:t> </a:t>
            </a:r>
            <a:r>
              <a:rPr lang="ru-RU" sz="2800" dirty="0" err="1"/>
              <a:t>швидко</a:t>
            </a:r>
            <a:r>
              <a:rPr lang="ru-RU" sz="2800" dirty="0"/>
              <a:t>. </a:t>
            </a:r>
            <a:r>
              <a:rPr lang="ru-RU" sz="2800" dirty="0" err="1"/>
              <a:t>Оксикобаламін</a:t>
            </a:r>
            <a:r>
              <a:rPr lang="ru-RU" sz="2800" dirty="0"/>
              <a:t> - </a:t>
            </a:r>
            <a:r>
              <a:rPr lang="ru-RU" sz="2800" dirty="0" err="1"/>
              <a:t>більш</a:t>
            </a:r>
            <a:r>
              <a:rPr lang="ru-RU" sz="2800" dirty="0"/>
              <a:t> </a:t>
            </a:r>
            <a:r>
              <a:rPr lang="ru-RU" sz="2800" dirty="0" err="1"/>
              <a:t>повільно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D84DFB13-FA0D-4127-A0FD-A4510582B8C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4000" b="1">
                <a:solidFill>
                  <a:srgbClr val="FF0000"/>
                </a:solidFill>
                <a:effectLst/>
              </a:rPr>
              <a:t>Принципи терапії: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EFED5FB4-5600-408B-9309-E8FAF991072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2800" b="1" dirty="0" err="1"/>
              <a:t>Наситити</a:t>
            </a:r>
            <a:r>
              <a:rPr lang="ru-RU" sz="2800" b="1" dirty="0"/>
              <a:t> </a:t>
            </a:r>
            <a:r>
              <a:rPr lang="ru-RU" sz="2800" b="1" dirty="0" err="1"/>
              <a:t>організм</a:t>
            </a:r>
            <a:r>
              <a:rPr lang="ru-RU" sz="2800" b="1" dirty="0"/>
              <a:t> </a:t>
            </a:r>
            <a:r>
              <a:rPr lang="ru-RU" sz="2800" b="1" dirty="0" err="1"/>
              <a:t>вітаміном</a:t>
            </a:r>
            <a:r>
              <a:rPr lang="ru-RU" sz="2800" b="1" dirty="0"/>
              <a:t> В-12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b="1" dirty="0" err="1"/>
              <a:t>Підтримуюча</a:t>
            </a:r>
            <a:r>
              <a:rPr lang="ru-RU" sz="2800" b="1" dirty="0"/>
              <a:t> </a:t>
            </a:r>
            <a:r>
              <a:rPr lang="ru-RU" sz="2800" b="1" dirty="0" err="1"/>
              <a:t>терапія</a:t>
            </a:r>
            <a:endParaRPr lang="ru-RU" sz="2800" b="1" dirty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b="1" dirty="0"/>
              <a:t>Для </a:t>
            </a:r>
            <a:r>
              <a:rPr lang="ru-RU" sz="2800" b="1" dirty="0" err="1"/>
              <a:t>лікування</a:t>
            </a:r>
            <a:r>
              <a:rPr lang="ru-RU" sz="2800" b="1" dirty="0"/>
              <a:t> </a:t>
            </a:r>
            <a:r>
              <a:rPr lang="ru-RU" sz="2800" b="1" dirty="0" err="1"/>
              <a:t>частіше</a:t>
            </a:r>
            <a:r>
              <a:rPr lang="ru-RU" sz="2800" b="1" dirty="0"/>
              <a:t> </a:t>
            </a:r>
            <a:r>
              <a:rPr lang="ru-RU" sz="2800" b="1" dirty="0" err="1"/>
              <a:t>користуються</a:t>
            </a:r>
            <a:r>
              <a:rPr lang="ru-RU" sz="2800" b="1" dirty="0"/>
              <a:t> </a:t>
            </a:r>
            <a:r>
              <a:rPr lang="ru-RU" sz="2800" b="1" dirty="0" err="1"/>
              <a:t>ціанкобаламіном</a:t>
            </a:r>
            <a:r>
              <a:rPr lang="ru-RU" sz="2800" b="1" dirty="0"/>
              <a:t> в </a:t>
            </a:r>
            <a:r>
              <a:rPr lang="ru-RU" sz="2800" b="1" dirty="0" err="1"/>
              <a:t>дозі</a:t>
            </a:r>
            <a:r>
              <a:rPr lang="ru-RU" sz="2800" b="1" dirty="0"/>
              <a:t> 500 мкг. Дана доза </a:t>
            </a:r>
            <a:r>
              <a:rPr lang="ru-RU" sz="2800" b="1" dirty="0" err="1"/>
              <a:t>застосовується</a:t>
            </a:r>
            <a:r>
              <a:rPr lang="ru-RU" sz="2800" b="1" dirty="0"/>
              <a:t> </a:t>
            </a:r>
            <a:r>
              <a:rPr lang="ru-RU" sz="2800" b="1" dirty="0" err="1"/>
              <a:t>якщо</a:t>
            </a:r>
            <a:r>
              <a:rPr lang="ru-RU" sz="2800" b="1" dirty="0"/>
              <a:t> </a:t>
            </a:r>
            <a:r>
              <a:rPr lang="ru-RU" sz="2800" b="1" dirty="0" err="1"/>
              <a:t>немає</a:t>
            </a:r>
            <a:r>
              <a:rPr lang="ru-RU" sz="2800" b="1" dirty="0"/>
              <a:t> </a:t>
            </a:r>
            <a:r>
              <a:rPr lang="ru-RU" sz="2800" b="1" dirty="0" err="1"/>
              <a:t>ускладнень</a:t>
            </a:r>
            <a:r>
              <a:rPr lang="ru-RU" sz="2800" b="1" dirty="0"/>
              <a:t> (</a:t>
            </a:r>
            <a:r>
              <a:rPr lang="ru-RU" sz="2800" b="1" dirty="0" err="1"/>
              <a:t>фунікулярний</a:t>
            </a:r>
            <a:r>
              <a:rPr lang="ru-RU" sz="2800" b="1" dirty="0"/>
              <a:t> </a:t>
            </a:r>
            <a:r>
              <a:rPr lang="ru-RU" sz="2800" b="1" dirty="0" err="1"/>
              <a:t>мієлоз</a:t>
            </a:r>
            <a:r>
              <a:rPr lang="ru-RU" sz="2800" b="1" dirty="0"/>
              <a:t>, кома).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b="1" dirty="0"/>
              <a:t>  При </a:t>
            </a:r>
            <a:r>
              <a:rPr lang="ru-RU" sz="2800" b="1" dirty="0" err="1"/>
              <a:t>наявності</a:t>
            </a:r>
            <a:r>
              <a:rPr lang="ru-RU" sz="2800" b="1" dirty="0"/>
              <a:t> </a:t>
            </a:r>
            <a:r>
              <a:rPr lang="ru-RU" sz="2800" b="1" dirty="0" err="1"/>
              <a:t>ускладнень</a:t>
            </a:r>
            <a:r>
              <a:rPr lang="ru-RU" sz="2800" b="1" dirty="0"/>
              <a:t> 1000 мкг.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b="1" dirty="0"/>
              <a:t>Через 10 </a:t>
            </a:r>
            <a:r>
              <a:rPr lang="ru-RU" sz="2800" b="1" dirty="0" err="1"/>
              <a:t>днів</a:t>
            </a:r>
            <a:r>
              <a:rPr lang="ru-RU" sz="2800" b="1" dirty="0"/>
              <a:t> доза </a:t>
            </a:r>
            <a:r>
              <a:rPr lang="ru-RU" sz="2800" b="1" dirty="0" err="1"/>
              <a:t>зменшується</a:t>
            </a:r>
            <a:r>
              <a:rPr lang="ru-RU" sz="2800" b="1" dirty="0"/>
              <a:t>. </a:t>
            </a:r>
            <a:r>
              <a:rPr lang="ru-RU" sz="2800" b="1" dirty="0" err="1"/>
              <a:t>Ін'єкції</a:t>
            </a:r>
            <a:r>
              <a:rPr lang="ru-RU" sz="2800" b="1" dirty="0"/>
              <a:t> </a:t>
            </a:r>
            <a:r>
              <a:rPr lang="ru-RU" sz="2800" b="1" dirty="0" err="1"/>
              <a:t>тривають</a:t>
            </a:r>
            <a:r>
              <a:rPr lang="ru-RU" sz="2800" b="1" dirty="0"/>
              <a:t> </a:t>
            </a:r>
            <a:r>
              <a:rPr lang="ru-RU" sz="2800" b="1" dirty="0" err="1"/>
              <a:t>ще</a:t>
            </a:r>
            <a:r>
              <a:rPr lang="ru-RU" sz="2800" b="1" dirty="0"/>
              <a:t> 10 </a:t>
            </a:r>
            <a:r>
              <a:rPr lang="ru-RU" sz="2800" b="1" dirty="0" err="1"/>
              <a:t>днів</a:t>
            </a:r>
            <a:r>
              <a:rPr lang="ru-RU" sz="2800" b="1" dirty="0"/>
              <a:t>. </a:t>
            </a:r>
            <a:r>
              <a:rPr lang="ru-RU" sz="2800" b="1" dirty="0" err="1"/>
              <a:t>Потім</a:t>
            </a:r>
            <a:r>
              <a:rPr lang="ru-RU" sz="2800" b="1" dirty="0"/>
              <a:t>, </a:t>
            </a:r>
            <a:r>
              <a:rPr lang="ru-RU" sz="2800" b="1" dirty="0" err="1"/>
              <a:t>протягом</a:t>
            </a:r>
            <a:r>
              <a:rPr lang="ru-RU" sz="2800" b="1" dirty="0"/>
              <a:t> 3 </a:t>
            </a:r>
            <a:r>
              <a:rPr lang="ru-RU" sz="2800" b="1" dirty="0" err="1"/>
              <a:t>місяців</a:t>
            </a:r>
            <a:r>
              <a:rPr lang="ru-RU" sz="2800" b="1" dirty="0"/>
              <a:t> 1 раз в </a:t>
            </a:r>
            <a:r>
              <a:rPr lang="ru-RU" sz="2800" b="1" dirty="0" err="1"/>
              <a:t>тижні</a:t>
            </a:r>
            <a:r>
              <a:rPr lang="ru-RU" sz="2800" b="1" dirty="0"/>
              <a:t> </a:t>
            </a:r>
            <a:r>
              <a:rPr lang="ru-RU" sz="2800" b="1" dirty="0" err="1"/>
              <a:t>вводять</a:t>
            </a:r>
            <a:r>
              <a:rPr lang="ru-RU" sz="2800" b="1" dirty="0"/>
              <a:t> 300 мкг. </a:t>
            </a:r>
            <a:r>
              <a:rPr lang="ru-RU" sz="2800" b="1" dirty="0" err="1"/>
              <a:t>Після</a:t>
            </a:r>
            <a:r>
              <a:rPr lang="ru-RU" sz="2800" b="1" dirty="0"/>
              <a:t> </a:t>
            </a:r>
            <a:r>
              <a:rPr lang="ru-RU" sz="2800" b="1" dirty="0" err="1"/>
              <a:t>цього</a:t>
            </a:r>
            <a:r>
              <a:rPr lang="ru-RU" sz="2800" b="1" dirty="0"/>
              <a:t>, </a:t>
            </a:r>
            <a:r>
              <a:rPr lang="ru-RU" sz="2800" b="1" dirty="0" err="1"/>
              <a:t>протягом</a:t>
            </a:r>
            <a:r>
              <a:rPr lang="ru-RU" sz="2800" b="1" dirty="0"/>
              <a:t> 6 </a:t>
            </a:r>
            <a:r>
              <a:rPr lang="ru-RU" sz="2800" b="1" dirty="0" err="1"/>
              <a:t>місяців</a:t>
            </a:r>
            <a:r>
              <a:rPr lang="ru-RU" sz="2800" b="1" dirty="0"/>
              <a:t> </a:t>
            </a:r>
            <a:r>
              <a:rPr lang="ru-RU" sz="2800" b="1" dirty="0" err="1"/>
              <a:t>робиться</a:t>
            </a:r>
            <a:r>
              <a:rPr lang="ru-RU" sz="2800" b="1" dirty="0"/>
              <a:t> 1 </a:t>
            </a:r>
            <a:r>
              <a:rPr lang="ru-RU" sz="2800" b="1" dirty="0" err="1"/>
              <a:t>ін'єкція</a:t>
            </a:r>
            <a:r>
              <a:rPr lang="ru-RU" sz="2800" b="1" dirty="0"/>
              <a:t> в 2 </a:t>
            </a:r>
            <a:r>
              <a:rPr lang="ru-RU" sz="2800" b="1" dirty="0" err="1"/>
              <a:t>тижні</a:t>
            </a:r>
            <a:r>
              <a:rPr lang="ru-RU" sz="2800" b="1" dirty="0"/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A343E931-8572-418A-B4B6-30E1E50E2AA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4000" b="1">
                <a:solidFill>
                  <a:srgbClr val="FF0000"/>
                </a:solidFill>
                <a:effectLst/>
              </a:rPr>
              <a:t>Гіпо-, апластична анемія 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C42766F1-45AC-4D3F-88CC-C9D23C14B4F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dirty="0"/>
              <a:t> </a:t>
            </a:r>
            <a:r>
              <a:rPr lang="ru-RU" b="1" dirty="0" err="1"/>
              <a:t>Під</a:t>
            </a:r>
            <a:r>
              <a:rPr lang="ru-RU" b="1" dirty="0"/>
              <a:t> </a:t>
            </a:r>
            <a:r>
              <a:rPr lang="ru-RU" b="1" dirty="0" err="1"/>
              <a:t>гіпо</a:t>
            </a:r>
            <a:r>
              <a:rPr lang="ru-RU" b="1" dirty="0"/>
              <a:t>-, </a:t>
            </a:r>
            <a:r>
              <a:rPr lang="ru-RU" b="1" dirty="0" err="1"/>
              <a:t>апластичною</a:t>
            </a:r>
            <a:r>
              <a:rPr lang="ru-RU" b="1" dirty="0"/>
              <a:t> </a:t>
            </a:r>
            <a:r>
              <a:rPr lang="ru-RU" b="1" dirty="0" err="1"/>
              <a:t>анемію</a:t>
            </a:r>
            <a:r>
              <a:rPr lang="ru-RU" b="1" dirty="0"/>
              <a:t> </a:t>
            </a:r>
            <a:r>
              <a:rPr lang="ru-RU" b="1" dirty="0" err="1"/>
              <a:t>розуміють</a:t>
            </a:r>
            <a:r>
              <a:rPr lang="ru-RU" b="1" dirty="0"/>
              <a:t> </a:t>
            </a:r>
            <a:r>
              <a:rPr lang="ru-RU" b="1" dirty="0" err="1"/>
              <a:t>такий</a:t>
            </a:r>
            <a:r>
              <a:rPr lang="ru-RU" b="1" dirty="0"/>
              <a:t> стан, при </a:t>
            </a:r>
            <a:r>
              <a:rPr lang="ru-RU" b="1" dirty="0" err="1"/>
              <a:t>якому</a:t>
            </a:r>
            <a:r>
              <a:rPr lang="ru-RU" b="1" dirty="0"/>
              <a:t> </a:t>
            </a:r>
            <a:r>
              <a:rPr lang="ru-RU" b="1" dirty="0" err="1"/>
              <a:t>різко</a:t>
            </a:r>
            <a:r>
              <a:rPr lang="ru-RU" b="1" dirty="0"/>
              <a:t> </a:t>
            </a:r>
            <a:r>
              <a:rPr lang="ru-RU" b="1" dirty="0" err="1"/>
              <a:t>пригнічені</a:t>
            </a:r>
            <a:r>
              <a:rPr lang="ru-RU" b="1" dirty="0"/>
              <a:t> 3 </a:t>
            </a:r>
            <a:r>
              <a:rPr lang="ru-RU" b="1" dirty="0" err="1"/>
              <a:t>паростка</a:t>
            </a:r>
            <a:r>
              <a:rPr lang="ru-RU" b="1" dirty="0"/>
              <a:t> </a:t>
            </a:r>
            <a:r>
              <a:rPr lang="ru-RU" b="1" dirty="0" err="1"/>
              <a:t>кровотворення</a:t>
            </a:r>
            <a:r>
              <a:rPr lang="ru-RU" b="1" dirty="0"/>
              <a:t> (</a:t>
            </a:r>
            <a:r>
              <a:rPr lang="ru-RU" b="1" dirty="0" err="1"/>
              <a:t>еритро</a:t>
            </a:r>
            <a:r>
              <a:rPr lang="ru-RU" b="1" dirty="0"/>
              <a:t>-, </a:t>
            </a:r>
            <a:r>
              <a:rPr lang="ru-RU" b="1" dirty="0" err="1"/>
              <a:t>лейко</a:t>
            </a:r>
            <a:r>
              <a:rPr lang="ru-RU" b="1" dirty="0"/>
              <a:t>-, </a:t>
            </a:r>
            <a:r>
              <a:rPr lang="ru-RU" b="1" dirty="0" err="1"/>
              <a:t>тромбоцитопоез</a:t>
            </a:r>
            <a:r>
              <a:rPr lang="ru-RU" b="1" dirty="0"/>
              <a:t>), </a:t>
            </a:r>
            <a:r>
              <a:rPr lang="ru-RU" b="1" dirty="0" err="1"/>
              <a:t>тобто</a:t>
            </a:r>
            <a:r>
              <a:rPr lang="ru-RU" b="1" dirty="0"/>
              <a:t> </a:t>
            </a:r>
            <a:r>
              <a:rPr lang="ru-RU" b="1" dirty="0" err="1"/>
              <a:t>має</a:t>
            </a:r>
            <a:r>
              <a:rPr lang="ru-RU" b="1" dirty="0"/>
              <a:t> </a:t>
            </a:r>
            <a:r>
              <a:rPr lang="ru-RU" b="1" dirty="0" err="1"/>
              <a:t>місце</a:t>
            </a:r>
            <a:r>
              <a:rPr lang="ru-RU" b="1" dirty="0"/>
              <a:t> </a:t>
            </a:r>
            <a:r>
              <a:rPr lang="ru-RU" b="1" dirty="0" err="1"/>
              <a:t>гіпо</a:t>
            </a:r>
            <a:r>
              <a:rPr lang="ru-RU" b="1" dirty="0"/>
              <a:t>-, </a:t>
            </a:r>
            <a:r>
              <a:rPr lang="ru-RU" b="1" dirty="0" err="1"/>
              <a:t>аплазія</a:t>
            </a:r>
            <a:r>
              <a:rPr lang="ru-RU" b="1" dirty="0"/>
              <a:t> </a:t>
            </a:r>
            <a:r>
              <a:rPr lang="ru-RU" b="1" dirty="0" err="1"/>
              <a:t>кісткового</a:t>
            </a:r>
            <a:r>
              <a:rPr lang="ru-RU" b="1" dirty="0"/>
              <a:t> </a:t>
            </a:r>
            <a:r>
              <a:rPr lang="ru-RU" b="1" dirty="0" err="1"/>
              <a:t>мозку</a:t>
            </a:r>
            <a:r>
              <a:rPr lang="ru-RU" b="1" dirty="0"/>
              <a:t>, </a:t>
            </a:r>
            <a:r>
              <a:rPr lang="ru-RU" b="1" dirty="0" err="1"/>
              <a:t>наслідком</a:t>
            </a:r>
            <a:r>
              <a:rPr lang="ru-RU" b="1" dirty="0"/>
              <a:t> </a:t>
            </a:r>
            <a:r>
              <a:rPr lang="ru-RU" b="1" dirty="0" err="1"/>
              <a:t>чого</a:t>
            </a:r>
            <a:r>
              <a:rPr lang="ru-RU" b="1" dirty="0"/>
              <a:t> </a:t>
            </a:r>
            <a:r>
              <a:rPr lang="ru-RU" b="1" dirty="0" err="1"/>
              <a:t>є</a:t>
            </a:r>
            <a:r>
              <a:rPr lang="ru-RU" b="1" dirty="0"/>
              <a:t> </a:t>
            </a:r>
            <a:r>
              <a:rPr lang="ru-RU" b="1" dirty="0" err="1"/>
              <a:t>розвиток</a:t>
            </a:r>
            <a:r>
              <a:rPr lang="ru-RU" b="1" dirty="0"/>
              <a:t> </a:t>
            </a:r>
            <a:r>
              <a:rPr lang="ru-RU" b="1" dirty="0" err="1"/>
              <a:t>анемії</a:t>
            </a:r>
            <a:r>
              <a:rPr lang="ru-RU" b="1" dirty="0"/>
              <a:t>, </a:t>
            </a:r>
            <a:r>
              <a:rPr lang="ru-RU" b="1" dirty="0" err="1"/>
              <a:t>лейкопенії</a:t>
            </a:r>
            <a:r>
              <a:rPr lang="ru-RU" b="1" dirty="0"/>
              <a:t>, </a:t>
            </a:r>
            <a:r>
              <a:rPr lang="ru-RU" b="1" dirty="0" err="1"/>
              <a:t>тромбоцитопенії</a:t>
            </a:r>
            <a:r>
              <a:rPr lang="ru-RU" b="1" dirty="0"/>
              <a:t> - </a:t>
            </a:r>
            <a:r>
              <a:rPr lang="ru-RU" b="1" dirty="0" err="1"/>
              <a:t>панцитопенія</a:t>
            </a:r>
            <a:endParaRPr lang="ru-RU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B9343D4A-E8DE-4193-A1BD-9C327C09BE5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333375"/>
            <a:ext cx="8229600" cy="13843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ru-RU" sz="4000" b="1" dirty="0" err="1">
                <a:solidFill>
                  <a:srgbClr val="92D050"/>
                </a:solidFill>
                <a:effectLst/>
              </a:rPr>
              <a:t>Этіологія</a:t>
            </a:r>
            <a:r>
              <a:rPr lang="ru-RU" sz="4000" b="1" dirty="0">
                <a:solidFill>
                  <a:srgbClr val="92D050"/>
                </a:solidFill>
                <a:effectLst/>
              </a:rPr>
              <a:t> </a:t>
            </a:r>
            <a:r>
              <a:rPr lang="ru-RU" sz="4000" b="1" dirty="0" err="1">
                <a:solidFill>
                  <a:srgbClr val="92D050"/>
                </a:solidFill>
                <a:effectLst/>
              </a:rPr>
              <a:t>апластичної</a:t>
            </a:r>
            <a:r>
              <a:rPr lang="ru-RU" sz="4000" b="1" dirty="0">
                <a:solidFill>
                  <a:srgbClr val="92D050"/>
                </a:solidFill>
                <a:effectLst/>
              </a:rPr>
              <a:t> </a:t>
            </a:r>
            <a:r>
              <a:rPr lang="ru-RU" sz="4000" b="1" dirty="0" err="1">
                <a:solidFill>
                  <a:srgbClr val="92D050"/>
                </a:solidFill>
                <a:effectLst/>
              </a:rPr>
              <a:t>анемії</a:t>
            </a:r>
            <a:r>
              <a:rPr lang="ru-RU" sz="4000" b="1" dirty="0">
                <a:solidFill>
                  <a:srgbClr val="92D050"/>
                </a:solidFill>
                <a:effectLst/>
              </a:rPr>
              <a:t> 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CD29285C-3FD6-426F-B98A-55A7AC4FE6C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39750" y="1412875"/>
            <a:ext cx="8229600" cy="51943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err="1"/>
              <a:t>Іонізуюча</a:t>
            </a:r>
            <a:r>
              <a:rPr lang="ru-RU" sz="2800" b="1" dirty="0"/>
              <a:t> </a:t>
            </a:r>
            <a:r>
              <a:rPr lang="ru-RU" sz="2800" b="1" dirty="0" err="1"/>
              <a:t>радіація</a:t>
            </a:r>
            <a:r>
              <a:rPr lang="ru-RU" sz="2800" b="1" dirty="0"/>
              <a:t>;</a:t>
            </a:r>
          </a:p>
          <a:p>
            <a:pPr eaLnBrk="1" hangingPunct="1">
              <a:defRPr/>
            </a:pPr>
            <a:r>
              <a:rPr lang="ru-RU" sz="2800" b="1" dirty="0" err="1"/>
              <a:t>Мієлотоксичність</a:t>
            </a:r>
            <a:r>
              <a:rPr lang="ru-RU" sz="2800" b="1" dirty="0"/>
              <a:t> </a:t>
            </a:r>
            <a:r>
              <a:rPr lang="ru-RU" sz="2800" b="1" dirty="0" err="1"/>
              <a:t>отрути</a:t>
            </a:r>
            <a:r>
              <a:rPr lang="ru-RU" sz="2800" b="1" dirty="0"/>
              <a:t> (бензол і </a:t>
            </a:r>
            <a:r>
              <a:rPr lang="ru-RU" sz="2800" b="1" dirty="0" err="1"/>
              <a:t>його</a:t>
            </a:r>
            <a:r>
              <a:rPr lang="ru-RU" sz="2800" b="1" dirty="0"/>
              <a:t> </a:t>
            </a:r>
            <a:r>
              <a:rPr lang="ru-RU" sz="2800" b="1" dirty="0" err="1"/>
              <a:t>похідні</a:t>
            </a:r>
            <a:r>
              <a:rPr lang="ru-RU" sz="2800" b="1" dirty="0"/>
              <a:t>, </a:t>
            </a:r>
            <a:r>
              <a:rPr lang="ru-RU" sz="2800" b="1" dirty="0" err="1"/>
              <a:t>солі</a:t>
            </a:r>
            <a:r>
              <a:rPr lang="ru-RU" sz="2800" b="1" dirty="0"/>
              <a:t> золота, </a:t>
            </a:r>
            <a:r>
              <a:rPr lang="ru-RU" sz="2800" b="1" dirty="0" err="1"/>
              <a:t>миш'як</a:t>
            </a:r>
            <a:r>
              <a:rPr lang="ru-RU" sz="2800" b="1" dirty="0"/>
              <a:t> і </a:t>
            </a:r>
            <a:r>
              <a:rPr lang="ru-RU" sz="2800" b="1" dirty="0" err="1"/>
              <a:t>ін</a:t>
            </a:r>
            <a:r>
              <a:rPr lang="ru-RU" sz="2800" b="1" dirty="0"/>
              <a:t>.);</a:t>
            </a:r>
          </a:p>
          <a:p>
            <a:pPr eaLnBrk="1" hangingPunct="1">
              <a:defRPr/>
            </a:pPr>
            <a:r>
              <a:rPr lang="ru-RU" sz="2800" b="1" dirty="0" err="1"/>
              <a:t>Лікарські</a:t>
            </a:r>
            <a:r>
              <a:rPr lang="ru-RU" sz="2800" b="1" dirty="0"/>
              <a:t> </a:t>
            </a:r>
            <a:r>
              <a:rPr lang="ru-RU" sz="2800" b="1" dirty="0" err="1"/>
              <a:t>препарати</a:t>
            </a:r>
            <a:r>
              <a:rPr lang="ru-RU" sz="2800" b="1" dirty="0"/>
              <a:t> (</a:t>
            </a:r>
            <a:r>
              <a:rPr lang="ru-RU" sz="2800" b="1" dirty="0" err="1"/>
              <a:t>левоміцетин</a:t>
            </a:r>
            <a:r>
              <a:rPr lang="ru-RU" sz="2800" b="1" dirty="0"/>
              <a:t>, </a:t>
            </a:r>
            <a:r>
              <a:rPr lang="ru-RU" sz="2800" b="1" dirty="0" err="1"/>
              <a:t>бутадіон</a:t>
            </a:r>
            <a:r>
              <a:rPr lang="ru-RU" sz="2800" b="1" dirty="0"/>
              <a:t>, </a:t>
            </a:r>
            <a:r>
              <a:rPr lang="ru-RU" sz="2800" b="1" dirty="0" err="1"/>
              <a:t>сульфаніламіди</a:t>
            </a:r>
            <a:r>
              <a:rPr lang="ru-RU" sz="2800" b="1" dirty="0"/>
              <a:t>, </a:t>
            </a:r>
            <a:r>
              <a:rPr lang="ru-RU" sz="2800" b="1" dirty="0" err="1"/>
              <a:t>цитостатики</a:t>
            </a:r>
            <a:r>
              <a:rPr lang="ru-RU" sz="2800" b="1" dirty="0"/>
              <a:t>);</a:t>
            </a:r>
          </a:p>
          <a:p>
            <a:pPr eaLnBrk="1" hangingPunct="1">
              <a:defRPr/>
            </a:pPr>
            <a:r>
              <a:rPr lang="ru-RU" sz="2800" b="1" dirty="0" err="1"/>
              <a:t>Вірусна</a:t>
            </a:r>
            <a:r>
              <a:rPr lang="ru-RU" sz="2800" b="1" dirty="0"/>
              <a:t> </a:t>
            </a:r>
            <a:r>
              <a:rPr lang="ru-RU" sz="2800" b="1" dirty="0" err="1"/>
              <a:t>інфекція</a:t>
            </a:r>
            <a:r>
              <a:rPr lang="ru-RU" sz="2800" b="1" dirty="0"/>
              <a:t> (гепатит, </a:t>
            </a:r>
            <a:r>
              <a:rPr lang="ru-RU" sz="2800" b="1" dirty="0" err="1"/>
              <a:t>інфекційний</a:t>
            </a:r>
            <a:r>
              <a:rPr lang="ru-RU" sz="2800" b="1" dirty="0"/>
              <a:t> мононуклеоз);</a:t>
            </a:r>
          </a:p>
          <a:p>
            <a:pPr eaLnBrk="1" hangingPunct="1">
              <a:defRPr/>
            </a:pPr>
            <a:r>
              <a:rPr lang="ru-RU" sz="2800" b="1" dirty="0" err="1"/>
              <a:t>Ідіопатична</a:t>
            </a:r>
            <a:r>
              <a:rPr lang="ru-RU" sz="2800" b="1" dirty="0"/>
              <a:t> форма 50-75%.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A46514A0-5148-41DA-BE75-F9E31B8BBB2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1588"/>
            <a:ext cx="8229600" cy="11398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ru-RU" sz="4800" dirty="0" err="1">
                <a:solidFill>
                  <a:srgbClr val="92D050"/>
                </a:solidFill>
              </a:rPr>
              <a:t>Клінічні</a:t>
            </a:r>
            <a:r>
              <a:rPr lang="ru-RU" sz="4800" dirty="0">
                <a:solidFill>
                  <a:srgbClr val="92D050"/>
                </a:solidFill>
              </a:rPr>
              <a:t> </a:t>
            </a:r>
            <a:r>
              <a:rPr lang="ru-RU" sz="4800" dirty="0" err="1">
                <a:solidFill>
                  <a:srgbClr val="92D050"/>
                </a:solidFill>
              </a:rPr>
              <a:t>ознаки</a:t>
            </a:r>
            <a:r>
              <a:rPr lang="ru-RU" sz="4800" dirty="0">
                <a:solidFill>
                  <a:srgbClr val="92D050"/>
                </a:solidFill>
              </a:rPr>
              <a:t> АА :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E2DF39BA-0DB0-4799-A8DE-6F365542A05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-107950" y="1125538"/>
            <a:ext cx="9251950" cy="5327650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b="1" u="sng" dirty="0" err="1"/>
              <a:t>Анемія</a:t>
            </a:r>
            <a:r>
              <a:rPr lang="ru-RU" b="1" u="sng" dirty="0"/>
              <a:t>:</a:t>
            </a:r>
            <a:r>
              <a:rPr lang="ru-RU" b="1" dirty="0"/>
              <a:t> </a:t>
            </a:r>
            <a:r>
              <a:rPr lang="ru-RU" b="1" dirty="0" err="1"/>
              <a:t>слабкість</a:t>
            </a:r>
            <a:r>
              <a:rPr lang="ru-RU" b="1" dirty="0"/>
              <a:t>, </a:t>
            </a:r>
            <a:r>
              <a:rPr lang="ru-RU" b="1" dirty="0" err="1"/>
              <a:t>швидка</a:t>
            </a:r>
            <a:r>
              <a:rPr lang="ru-RU" b="1" dirty="0"/>
              <a:t> </a:t>
            </a:r>
            <a:r>
              <a:rPr lang="ru-RU" b="1" dirty="0" err="1"/>
              <a:t>стомлюваність</a:t>
            </a:r>
            <a:r>
              <a:rPr lang="ru-RU" b="1" dirty="0"/>
              <a:t>, </a:t>
            </a:r>
            <a:r>
              <a:rPr lang="ru-RU" b="1" dirty="0" err="1"/>
              <a:t>головні</a:t>
            </a:r>
            <a:r>
              <a:rPr lang="ru-RU" b="1" dirty="0"/>
              <a:t> </a:t>
            </a:r>
            <a:r>
              <a:rPr lang="ru-RU" b="1" dirty="0" err="1"/>
              <a:t>болі</a:t>
            </a:r>
            <a:r>
              <a:rPr lang="ru-RU" b="1" dirty="0"/>
              <a:t>, </a:t>
            </a:r>
            <a:r>
              <a:rPr lang="ru-RU" b="1" dirty="0" err="1"/>
              <a:t>запаморочення</a:t>
            </a:r>
            <a:r>
              <a:rPr lang="ru-RU" b="1" dirty="0"/>
              <a:t>, </a:t>
            </a:r>
            <a:r>
              <a:rPr lang="ru-RU" b="1" dirty="0" err="1"/>
              <a:t>миготіння</a:t>
            </a:r>
            <a:r>
              <a:rPr lang="ru-RU" b="1" dirty="0"/>
              <a:t> </a:t>
            </a:r>
            <a:r>
              <a:rPr lang="ru-RU" b="1" dirty="0" err="1"/>
              <a:t>мушок</a:t>
            </a:r>
            <a:r>
              <a:rPr lang="ru-RU" b="1" dirty="0"/>
              <a:t> перед </a:t>
            </a:r>
            <a:r>
              <a:rPr lang="ru-RU" b="1" dirty="0" err="1"/>
              <a:t>очима</a:t>
            </a:r>
            <a:r>
              <a:rPr lang="ru-RU" b="1" dirty="0"/>
              <a:t>, </a:t>
            </a:r>
            <a:r>
              <a:rPr lang="ru-RU" b="1" dirty="0" err="1"/>
              <a:t>задишка</a:t>
            </a:r>
            <a:r>
              <a:rPr lang="ru-RU" b="1" dirty="0"/>
              <a:t>, </a:t>
            </a:r>
            <a:r>
              <a:rPr lang="ru-RU" b="1" dirty="0" err="1"/>
              <a:t>тахікардія</a:t>
            </a:r>
            <a:r>
              <a:rPr lang="ru-RU" b="1" dirty="0"/>
              <a:t>, шум у </a:t>
            </a:r>
            <a:r>
              <a:rPr lang="ru-RU" b="1" dirty="0" err="1"/>
              <a:t>вухах</a:t>
            </a:r>
            <a:r>
              <a:rPr lang="ru-RU" b="1" dirty="0"/>
              <a:t>;</a:t>
            </a:r>
          </a:p>
          <a:p>
            <a:pPr algn="just" eaLnBrk="1" hangingPunct="1">
              <a:defRPr/>
            </a:pPr>
            <a:r>
              <a:rPr lang="ru-RU" b="1" u="sng" dirty="0" err="1"/>
              <a:t>Геморагії</a:t>
            </a:r>
            <a:r>
              <a:rPr lang="ru-RU" b="1" u="sng" dirty="0"/>
              <a:t> </a:t>
            </a:r>
            <a:r>
              <a:rPr lang="ru-RU" b="1" dirty="0"/>
              <a:t>на </a:t>
            </a:r>
            <a:r>
              <a:rPr lang="ru-RU" b="1" dirty="0" err="1"/>
              <a:t>шкірі</a:t>
            </a:r>
            <a:r>
              <a:rPr lang="ru-RU" b="1" dirty="0"/>
              <a:t> </a:t>
            </a:r>
            <a:r>
              <a:rPr lang="ru-RU" b="1" dirty="0" err="1"/>
              <a:t>і</a:t>
            </a:r>
            <a:r>
              <a:rPr lang="ru-RU" b="1" dirty="0"/>
              <a:t> </a:t>
            </a:r>
            <a:r>
              <a:rPr lang="ru-RU" b="1" dirty="0" err="1"/>
              <a:t>слизових</a:t>
            </a:r>
            <a:r>
              <a:rPr lang="ru-RU" b="1" dirty="0"/>
              <a:t>, </a:t>
            </a:r>
            <a:r>
              <a:rPr lang="ru-RU" b="1" dirty="0" err="1"/>
              <a:t>кровоточивість</a:t>
            </a:r>
            <a:r>
              <a:rPr lang="ru-RU" b="1" dirty="0"/>
              <a:t> ясен, </a:t>
            </a:r>
            <a:r>
              <a:rPr lang="ru-RU" b="1" dirty="0" err="1"/>
              <a:t>носові</a:t>
            </a:r>
            <a:r>
              <a:rPr lang="ru-RU" b="1" dirty="0"/>
              <a:t>, </a:t>
            </a:r>
            <a:r>
              <a:rPr lang="ru-RU" b="1" dirty="0" err="1"/>
              <a:t>маткові</a:t>
            </a:r>
            <a:r>
              <a:rPr lang="ru-RU" b="1" dirty="0"/>
              <a:t> </a:t>
            </a:r>
            <a:r>
              <a:rPr lang="ru-RU" b="1" dirty="0" err="1"/>
              <a:t>кровотечі</a:t>
            </a:r>
            <a:r>
              <a:rPr lang="ru-RU" b="1" dirty="0"/>
              <a:t> та </a:t>
            </a:r>
            <a:r>
              <a:rPr lang="ru-RU" b="1" dirty="0" err="1"/>
              <a:t>ін</a:t>
            </a:r>
            <a:r>
              <a:rPr lang="ru-RU" b="1" dirty="0"/>
              <a:t> .;</a:t>
            </a:r>
          </a:p>
          <a:p>
            <a:pPr algn="just" eaLnBrk="1" hangingPunct="1">
              <a:defRPr/>
            </a:pPr>
            <a:r>
              <a:rPr lang="ru-RU" b="1" u="sng" dirty="0" err="1"/>
              <a:t>Вторинні</a:t>
            </a:r>
            <a:r>
              <a:rPr lang="ru-RU" b="1" u="sng" dirty="0"/>
              <a:t> </a:t>
            </a:r>
            <a:r>
              <a:rPr lang="ru-RU" b="1" u="sng" dirty="0" err="1"/>
              <a:t>інфекції</a:t>
            </a:r>
            <a:r>
              <a:rPr lang="ru-RU" b="1" u="sng" dirty="0"/>
              <a:t>: </a:t>
            </a:r>
            <a:r>
              <a:rPr lang="ru-RU" b="1" dirty="0" err="1"/>
              <a:t>гнійно-некротична</a:t>
            </a:r>
            <a:r>
              <a:rPr lang="ru-RU" b="1" dirty="0"/>
              <a:t> </a:t>
            </a:r>
            <a:r>
              <a:rPr lang="ru-RU" b="1" dirty="0" err="1"/>
              <a:t>ангіна</a:t>
            </a:r>
            <a:r>
              <a:rPr lang="ru-RU" b="1" dirty="0"/>
              <a:t>, </a:t>
            </a:r>
            <a:r>
              <a:rPr lang="ru-RU" b="1" dirty="0" err="1"/>
              <a:t>пневмонія</a:t>
            </a:r>
            <a:r>
              <a:rPr lang="ru-RU" b="1" dirty="0"/>
              <a:t>, </a:t>
            </a:r>
            <a:r>
              <a:rPr lang="ru-RU" b="1" dirty="0" err="1"/>
              <a:t>бронхіт</a:t>
            </a:r>
            <a:r>
              <a:rPr lang="ru-RU" b="1" dirty="0"/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AEDA39E8-DF22-40C0-91D5-C1FEC047A64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ru-RU" dirty="0" err="1">
                <a:solidFill>
                  <a:srgbClr val="92D050"/>
                </a:solidFill>
              </a:rPr>
              <a:t>Діагностика</a:t>
            </a:r>
            <a:r>
              <a:rPr lang="ru-RU" dirty="0">
                <a:solidFill>
                  <a:srgbClr val="92D050"/>
                </a:solidFill>
              </a:rPr>
              <a:t> </a:t>
            </a:r>
            <a:r>
              <a:rPr lang="ru-RU" dirty="0" err="1">
                <a:solidFill>
                  <a:srgbClr val="92D050"/>
                </a:solidFill>
              </a:rPr>
              <a:t>апластичної</a:t>
            </a:r>
            <a:r>
              <a:rPr lang="ru-RU" dirty="0">
                <a:solidFill>
                  <a:srgbClr val="92D050"/>
                </a:solidFill>
              </a:rPr>
              <a:t> </a:t>
            </a:r>
            <a:r>
              <a:rPr lang="ru-RU" dirty="0" err="1">
                <a:solidFill>
                  <a:srgbClr val="92D050"/>
                </a:solidFill>
              </a:rPr>
              <a:t>анемії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BFA76C26-89A3-4248-98FA-CDFF27A2331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-180975" y="1857375"/>
            <a:ext cx="9074150" cy="427355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b="1" dirty="0">
                <a:solidFill>
                  <a:srgbClr val="92D050"/>
                </a:solidFill>
              </a:rPr>
              <a:t>   В </a:t>
            </a:r>
            <a:r>
              <a:rPr lang="ru-RU" b="1" dirty="0" err="1">
                <a:solidFill>
                  <a:srgbClr val="92D050"/>
                </a:solidFill>
              </a:rPr>
              <a:t>загальному</a:t>
            </a:r>
            <a:r>
              <a:rPr lang="ru-RU" b="1" dirty="0">
                <a:solidFill>
                  <a:srgbClr val="92D050"/>
                </a:solidFill>
              </a:rPr>
              <a:t> </a:t>
            </a:r>
            <a:r>
              <a:rPr lang="ru-RU" b="1" dirty="0" err="1">
                <a:solidFill>
                  <a:srgbClr val="92D050"/>
                </a:solidFill>
              </a:rPr>
              <a:t>аналізі</a:t>
            </a:r>
            <a:r>
              <a:rPr lang="ru-RU" b="1" dirty="0">
                <a:solidFill>
                  <a:srgbClr val="92D050"/>
                </a:solidFill>
              </a:rPr>
              <a:t> </a:t>
            </a:r>
            <a:r>
              <a:rPr lang="ru-RU" b="1" dirty="0" err="1">
                <a:solidFill>
                  <a:srgbClr val="92D050"/>
                </a:solidFill>
              </a:rPr>
              <a:t>крові</a:t>
            </a:r>
            <a:r>
              <a:rPr lang="ru-RU" b="1" dirty="0">
                <a:solidFill>
                  <a:srgbClr val="92D050"/>
                </a:solidFill>
              </a:rPr>
              <a:t>: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b="1" dirty="0"/>
              <a:t>   </a:t>
            </a:r>
            <a:r>
              <a:rPr lang="ru-RU" b="1" dirty="0" err="1"/>
              <a:t>Анемія</a:t>
            </a:r>
            <a:r>
              <a:rPr lang="ru-RU" b="1" dirty="0"/>
              <a:t> </a:t>
            </a:r>
            <a:r>
              <a:rPr lang="ru-RU" b="1" dirty="0" err="1"/>
              <a:t>частіше</a:t>
            </a:r>
            <a:r>
              <a:rPr lang="ru-RU" b="1" dirty="0"/>
              <a:t> </a:t>
            </a:r>
            <a:r>
              <a:rPr lang="ru-RU" b="1" dirty="0" err="1"/>
              <a:t>нормохромна</a:t>
            </a:r>
            <a:r>
              <a:rPr lang="ru-RU" b="1" dirty="0"/>
              <a:t>, число </a:t>
            </a:r>
            <a:r>
              <a:rPr lang="ru-RU" b="1" dirty="0" err="1"/>
              <a:t>ретикулоцитів</a:t>
            </a:r>
            <a:r>
              <a:rPr lang="ru-RU" b="1" dirty="0"/>
              <a:t> </a:t>
            </a:r>
            <a:r>
              <a:rPr lang="ru-RU" b="1" dirty="0" err="1"/>
              <a:t>знижено</a:t>
            </a:r>
            <a:r>
              <a:rPr lang="ru-RU" b="1" dirty="0"/>
              <a:t>, ШОЕ </a:t>
            </a:r>
            <a:r>
              <a:rPr lang="ru-RU" b="1" dirty="0" err="1"/>
              <a:t>збільшена</a:t>
            </a:r>
            <a:r>
              <a:rPr lang="ru-RU" b="1" dirty="0"/>
              <a:t> до 40-60 мм / год;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b="1" dirty="0"/>
              <a:t>   </a:t>
            </a:r>
            <a:r>
              <a:rPr lang="ru-RU" b="1" dirty="0" err="1"/>
              <a:t>Лейкоцити</a:t>
            </a:r>
            <a:r>
              <a:rPr lang="ru-RU" b="1" dirty="0"/>
              <a:t> </a:t>
            </a:r>
            <a:r>
              <a:rPr lang="ru-RU" b="1" dirty="0" err="1"/>
              <a:t>менш</a:t>
            </a:r>
            <a:r>
              <a:rPr lang="ru-RU" b="1" dirty="0"/>
              <a:t> 3,5х10 * 9 / л </a:t>
            </a:r>
            <a:r>
              <a:rPr lang="ru-RU" b="1" dirty="0" err="1"/>
              <a:t>з</a:t>
            </a:r>
            <a:r>
              <a:rPr lang="ru-RU" b="1" dirty="0"/>
              <a:t> числом </a:t>
            </a:r>
            <a:r>
              <a:rPr lang="ru-RU" b="1" dirty="0" err="1"/>
              <a:t>гранулоцитів</a:t>
            </a:r>
            <a:r>
              <a:rPr lang="ru-RU" b="1" dirty="0"/>
              <a:t> </a:t>
            </a:r>
            <a:r>
              <a:rPr lang="ru-RU" b="1" dirty="0" err="1"/>
              <a:t>менше</a:t>
            </a:r>
            <a:r>
              <a:rPr lang="ru-RU" b="1" dirty="0"/>
              <a:t> 1,5х10 * 9 / л;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b="1" dirty="0"/>
              <a:t>   </a:t>
            </a:r>
            <a:r>
              <a:rPr lang="ru-RU" b="1" dirty="0" err="1"/>
              <a:t>Тромбоцити</a:t>
            </a:r>
            <a:r>
              <a:rPr lang="ru-RU" b="1" dirty="0"/>
              <a:t> </a:t>
            </a:r>
            <a:r>
              <a:rPr lang="ru-RU" b="1" dirty="0" err="1"/>
              <a:t>менш</a:t>
            </a:r>
            <a:r>
              <a:rPr lang="ru-RU" b="1" dirty="0"/>
              <a:t> 50х10 * 9 / л.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66619191-C4DC-4570-A93F-715A32F6968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293812"/>
          </a:xfrm>
        </p:spPr>
        <p:txBody>
          <a:bodyPr anchorCtr="0"/>
          <a:lstStyle/>
          <a:p>
            <a:pPr eaLnBrk="1" hangingPunct="1">
              <a:defRPr/>
            </a:pPr>
            <a:r>
              <a:rPr lang="ru-RU" sz="4000" dirty="0" err="1">
                <a:solidFill>
                  <a:srgbClr val="92D050"/>
                </a:solidFill>
              </a:rPr>
              <a:t>Діагностика</a:t>
            </a:r>
            <a:r>
              <a:rPr lang="ru-RU" sz="4000" dirty="0">
                <a:solidFill>
                  <a:srgbClr val="92D050"/>
                </a:solidFill>
              </a:rPr>
              <a:t> </a:t>
            </a:r>
            <a:r>
              <a:rPr lang="ru-RU" sz="4000" dirty="0" err="1">
                <a:solidFill>
                  <a:srgbClr val="92D050"/>
                </a:solidFill>
              </a:rPr>
              <a:t>апластичної</a:t>
            </a:r>
            <a:r>
              <a:rPr lang="ru-RU" sz="4000" dirty="0">
                <a:solidFill>
                  <a:srgbClr val="92D050"/>
                </a:solidFill>
              </a:rPr>
              <a:t> </a:t>
            </a:r>
            <a:r>
              <a:rPr lang="ru-RU" sz="4000" dirty="0" err="1">
                <a:solidFill>
                  <a:srgbClr val="92D050"/>
                </a:solidFill>
              </a:rPr>
              <a:t>анемії</a:t>
            </a:r>
            <a:endParaRPr lang="ru-RU" sz="4000" dirty="0">
              <a:solidFill>
                <a:srgbClr val="92D050"/>
              </a:solidFill>
            </a:endParaRP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669AC8E4-D990-4B7F-8674-CC66CD0C424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7200" y="1341438"/>
            <a:ext cx="8229600" cy="504031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b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b="1" dirty="0">
                <a:solidFill>
                  <a:srgbClr val="92D050"/>
                </a:solidFill>
              </a:rPr>
              <a:t>МІЄЛОГРАМА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b="1" dirty="0"/>
              <a:t>    </a:t>
            </a:r>
            <a:r>
              <a:rPr lang="ru-RU" b="1" dirty="0" err="1"/>
              <a:t>Відзначається</a:t>
            </a:r>
            <a:r>
              <a:rPr lang="ru-RU" b="1" dirty="0"/>
              <a:t> синдром </a:t>
            </a:r>
            <a:r>
              <a:rPr lang="ru-RU" b="1" dirty="0" err="1"/>
              <a:t>острівців</a:t>
            </a:r>
            <a:r>
              <a:rPr lang="ru-RU" b="1" dirty="0"/>
              <a:t>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b="1" dirty="0"/>
              <a:t>   </a:t>
            </a:r>
            <a:r>
              <a:rPr lang="ru-RU" b="1" dirty="0" err="1"/>
              <a:t>кістковий</a:t>
            </a:r>
            <a:r>
              <a:rPr lang="ru-RU" b="1" dirty="0"/>
              <a:t> </a:t>
            </a:r>
            <a:r>
              <a:rPr lang="ru-RU" b="1" dirty="0" err="1"/>
              <a:t>мозок</a:t>
            </a:r>
            <a:r>
              <a:rPr lang="ru-RU" b="1" dirty="0"/>
              <a:t> </a:t>
            </a:r>
            <a:r>
              <a:rPr lang="ru-RU" b="1" dirty="0" err="1"/>
              <a:t>розташований</a:t>
            </a:r>
            <a:r>
              <a:rPr lang="ru-RU" b="1" dirty="0"/>
              <a:t> в </a:t>
            </a:r>
            <a:r>
              <a:rPr lang="ru-RU" b="1" dirty="0" err="1"/>
              <a:t>вигляді</a:t>
            </a:r>
            <a:r>
              <a:rPr lang="ru-RU" b="1" dirty="0"/>
              <a:t> </a:t>
            </a:r>
            <a:r>
              <a:rPr lang="ru-RU" b="1" dirty="0" err="1"/>
              <a:t>острівців</a:t>
            </a:r>
            <a:r>
              <a:rPr lang="ru-RU" b="1" dirty="0"/>
              <a:t>, а </a:t>
            </a:r>
            <a:r>
              <a:rPr lang="ru-RU" b="1" dirty="0" err="1"/>
              <a:t>основна</a:t>
            </a:r>
            <a:r>
              <a:rPr lang="ru-RU" b="1" dirty="0"/>
              <a:t> </a:t>
            </a:r>
            <a:r>
              <a:rPr lang="ru-RU" b="1" dirty="0" err="1"/>
              <a:t>частина</a:t>
            </a:r>
            <a:r>
              <a:rPr lang="ru-RU" b="1" dirty="0"/>
              <a:t> </a:t>
            </a:r>
            <a:r>
              <a:rPr lang="ru-RU" b="1" dirty="0" err="1"/>
              <a:t>кісткового</a:t>
            </a:r>
            <a:r>
              <a:rPr lang="ru-RU" b="1" dirty="0"/>
              <a:t> </a:t>
            </a:r>
            <a:r>
              <a:rPr lang="ru-RU" b="1" dirty="0" err="1"/>
              <a:t>мозку</a:t>
            </a:r>
            <a:r>
              <a:rPr lang="ru-RU" b="1" dirty="0"/>
              <a:t> </a:t>
            </a:r>
            <a:r>
              <a:rPr lang="ru-RU" b="1" dirty="0" err="1"/>
              <a:t>заміщена</a:t>
            </a:r>
            <a:r>
              <a:rPr lang="ru-RU" b="1" dirty="0"/>
              <a:t> жировою тканиною.</a:t>
            </a: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AE840BAF-7A6D-4E34-A09D-6EED965D5DE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ru-RU" sz="4800" dirty="0" err="1">
                <a:solidFill>
                  <a:srgbClr val="92D050"/>
                </a:solidFill>
              </a:rPr>
              <a:t>Лікування</a:t>
            </a:r>
            <a:r>
              <a:rPr lang="ru-RU" sz="4800" dirty="0">
                <a:solidFill>
                  <a:srgbClr val="92D050"/>
                </a:solidFill>
              </a:rPr>
              <a:t> АА: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2BFC2D72-0D70-4205-8854-13C649576E7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-107950" y="1557338"/>
            <a:ext cx="9251950" cy="482441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b="1" dirty="0" err="1"/>
              <a:t>Трансплантація</a:t>
            </a:r>
            <a:r>
              <a:rPr lang="ru-RU" b="1" dirty="0"/>
              <a:t> </a:t>
            </a:r>
            <a:r>
              <a:rPr lang="ru-RU" b="1" dirty="0" err="1"/>
              <a:t>кісткового</a:t>
            </a:r>
            <a:r>
              <a:rPr lang="ru-RU" b="1" dirty="0"/>
              <a:t> </a:t>
            </a:r>
            <a:r>
              <a:rPr lang="ru-RU" b="1" dirty="0" err="1"/>
              <a:t>мозку</a:t>
            </a:r>
            <a:r>
              <a:rPr lang="ru-RU" b="1" dirty="0"/>
              <a:t> при </a:t>
            </a:r>
            <a:r>
              <a:rPr lang="ru-RU" b="1" dirty="0" err="1"/>
              <a:t>важкому</a:t>
            </a:r>
            <a:r>
              <a:rPr lang="ru-RU" b="1" dirty="0"/>
              <a:t> </a:t>
            </a:r>
            <a:r>
              <a:rPr lang="ru-RU" b="1" dirty="0" err="1"/>
              <a:t>перебігу</a:t>
            </a:r>
            <a:r>
              <a:rPr lang="ru-RU" b="1" dirty="0"/>
              <a:t> </a:t>
            </a:r>
            <a:r>
              <a:rPr lang="ru-RU" b="1" dirty="0" err="1"/>
              <a:t>захворювання</a:t>
            </a:r>
            <a:r>
              <a:rPr lang="ru-RU" b="1" dirty="0"/>
              <a:t>. Як </a:t>
            </a:r>
            <a:r>
              <a:rPr lang="ru-RU" b="1" dirty="0" err="1"/>
              <a:t>донори</a:t>
            </a:r>
            <a:r>
              <a:rPr lang="ru-RU" b="1" dirty="0"/>
              <a:t> - </a:t>
            </a:r>
            <a:r>
              <a:rPr lang="ru-RU" b="1" dirty="0" err="1"/>
              <a:t>близькі</a:t>
            </a:r>
            <a:r>
              <a:rPr lang="ru-RU" b="1" dirty="0"/>
              <a:t> </a:t>
            </a:r>
            <a:r>
              <a:rPr lang="ru-RU" b="1" dirty="0" err="1"/>
              <a:t>родичі</a:t>
            </a:r>
            <a:r>
              <a:rPr lang="ru-RU" b="1" dirty="0"/>
              <a:t> (</a:t>
            </a:r>
            <a:r>
              <a:rPr lang="ru-RU" b="1" dirty="0" err="1"/>
              <a:t>ідеально</a:t>
            </a:r>
            <a:r>
              <a:rPr lang="ru-RU" b="1" dirty="0"/>
              <a:t> </a:t>
            </a:r>
            <a:r>
              <a:rPr lang="ru-RU" b="1" dirty="0" err="1"/>
              <a:t>батько</a:t>
            </a:r>
            <a:r>
              <a:rPr lang="ru-RU" b="1" dirty="0"/>
              <a:t>, </a:t>
            </a:r>
            <a:r>
              <a:rPr lang="ru-RU" b="1" dirty="0" err="1"/>
              <a:t>мати</a:t>
            </a:r>
            <a:r>
              <a:rPr lang="ru-RU" b="1" dirty="0"/>
              <a:t>);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b="1" dirty="0" err="1"/>
              <a:t>Глюкокортикоїдні</a:t>
            </a:r>
            <a:r>
              <a:rPr lang="ru-RU" b="1" dirty="0"/>
              <a:t> </a:t>
            </a:r>
            <a:r>
              <a:rPr lang="ru-RU" b="1" dirty="0" err="1"/>
              <a:t>гормони</a:t>
            </a:r>
            <a:r>
              <a:rPr lang="ru-RU" b="1" dirty="0"/>
              <a:t> (</a:t>
            </a:r>
            <a:r>
              <a:rPr lang="ru-RU" b="1" dirty="0" err="1"/>
              <a:t>преднізолон</a:t>
            </a:r>
            <a:r>
              <a:rPr lang="ru-RU" b="1" dirty="0"/>
              <a:t>, </a:t>
            </a:r>
            <a:r>
              <a:rPr lang="ru-RU" b="1" dirty="0" err="1"/>
              <a:t>метипред</a:t>
            </a:r>
            <a:r>
              <a:rPr lang="ru-RU" b="1" dirty="0"/>
              <a:t>);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b="1" dirty="0" err="1"/>
              <a:t>спленектомія</a:t>
            </a:r>
            <a:r>
              <a:rPr lang="ru-RU" b="1" dirty="0"/>
              <a:t>;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b="1" dirty="0" err="1"/>
              <a:t>Циклоспорин</a:t>
            </a:r>
            <a:r>
              <a:rPr lang="ru-RU" b="1" dirty="0"/>
              <a:t> А, </a:t>
            </a:r>
            <a:r>
              <a:rPr lang="ru-RU" b="1" dirty="0" err="1"/>
              <a:t>сандінум</a:t>
            </a:r>
            <a:r>
              <a:rPr lang="ru-RU" b="1" dirty="0"/>
              <a:t>;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CB4E3B8B-8ADC-4540-86CE-DD3347A9AD3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0"/>
            <a:ext cx="8229600" cy="11430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ru-RU" sz="4800" dirty="0" err="1">
                <a:solidFill>
                  <a:srgbClr val="92D050"/>
                </a:solidFill>
              </a:rPr>
              <a:t>Лікування</a:t>
            </a:r>
            <a:r>
              <a:rPr lang="ru-RU" sz="4800" dirty="0">
                <a:solidFill>
                  <a:srgbClr val="92D050"/>
                </a:solidFill>
              </a:rPr>
              <a:t> АА: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672781CB-B4B0-4DF6-8802-B05145EB41F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7200" y="908050"/>
            <a:ext cx="8229600" cy="522287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err="1"/>
              <a:t>Трансфузія</a:t>
            </a:r>
            <a:r>
              <a:rPr lang="ru-RU" b="1" dirty="0"/>
              <a:t> </a:t>
            </a:r>
            <a:r>
              <a:rPr lang="ru-RU" b="1" dirty="0" err="1"/>
              <a:t>еритроцитарної</a:t>
            </a:r>
            <a:r>
              <a:rPr lang="ru-RU" b="1" dirty="0"/>
              <a:t>, </a:t>
            </a:r>
            <a:r>
              <a:rPr lang="ru-RU" b="1" dirty="0" err="1"/>
              <a:t>тромбоцитарної</a:t>
            </a:r>
            <a:r>
              <a:rPr lang="ru-RU" b="1" dirty="0"/>
              <a:t> </a:t>
            </a:r>
            <a:r>
              <a:rPr lang="ru-RU" b="1" dirty="0" err="1"/>
              <a:t>і</a:t>
            </a:r>
            <a:r>
              <a:rPr lang="ru-RU" b="1" dirty="0"/>
              <a:t> </a:t>
            </a:r>
            <a:r>
              <a:rPr lang="ru-RU" b="1" dirty="0" err="1"/>
              <a:t>лейкоцитарної</a:t>
            </a:r>
            <a:r>
              <a:rPr lang="ru-RU" b="1" dirty="0"/>
              <a:t> </a:t>
            </a:r>
            <a:r>
              <a:rPr lang="ru-RU" b="1" dirty="0" err="1"/>
              <a:t>маси</a:t>
            </a:r>
            <a:r>
              <a:rPr lang="ru-RU" b="1" dirty="0"/>
              <a:t> (</a:t>
            </a:r>
            <a:r>
              <a:rPr lang="ru-RU" b="1" dirty="0" err="1"/>
              <a:t>еритропоетин</a:t>
            </a:r>
            <a:r>
              <a:rPr lang="ru-RU" b="1" dirty="0"/>
              <a:t>, </a:t>
            </a:r>
            <a:r>
              <a:rPr lang="ru-RU" b="1" dirty="0" err="1"/>
              <a:t>тромбопоетин</a:t>
            </a:r>
            <a:r>
              <a:rPr lang="ru-RU" b="1" dirty="0"/>
              <a:t>, </a:t>
            </a:r>
            <a:r>
              <a:rPr lang="ru-RU" b="1" dirty="0" err="1"/>
              <a:t>лейкомакс</a:t>
            </a:r>
            <a:r>
              <a:rPr lang="ru-RU" b="1" dirty="0"/>
              <a:t>, </a:t>
            </a:r>
            <a:r>
              <a:rPr lang="ru-RU" b="1" dirty="0" err="1"/>
              <a:t>лейкоген</a:t>
            </a:r>
            <a:r>
              <a:rPr lang="ru-RU" b="1" dirty="0"/>
              <a:t>);</a:t>
            </a:r>
          </a:p>
          <a:p>
            <a:pPr eaLnBrk="1" hangingPunct="1">
              <a:defRPr/>
            </a:pPr>
            <a:r>
              <a:rPr lang="ru-RU" b="1" dirty="0" err="1"/>
              <a:t>Анаболічні</a:t>
            </a:r>
            <a:r>
              <a:rPr lang="ru-RU" b="1" dirty="0"/>
              <a:t> </a:t>
            </a:r>
            <a:r>
              <a:rPr lang="ru-RU" b="1" dirty="0" err="1"/>
              <a:t>гормони</a:t>
            </a:r>
            <a:r>
              <a:rPr lang="ru-RU" b="1" dirty="0"/>
              <a:t> (</a:t>
            </a:r>
            <a:r>
              <a:rPr lang="ru-RU" b="1" dirty="0" err="1"/>
              <a:t>ретаболіл</a:t>
            </a:r>
            <a:r>
              <a:rPr lang="ru-RU" b="1" dirty="0"/>
              <a:t>, </a:t>
            </a:r>
            <a:r>
              <a:rPr lang="ru-RU" b="1" dirty="0" err="1"/>
              <a:t>неробол</a:t>
            </a:r>
            <a:r>
              <a:rPr lang="ru-RU" b="1" dirty="0"/>
              <a:t>);</a:t>
            </a:r>
          </a:p>
          <a:p>
            <a:pPr eaLnBrk="1" hangingPunct="1">
              <a:defRPr/>
            </a:pPr>
            <a:r>
              <a:rPr lang="ru-RU" b="1" dirty="0" err="1"/>
              <a:t>Антилімфоцитарний</a:t>
            </a:r>
            <a:r>
              <a:rPr lang="ru-RU" b="1" dirty="0"/>
              <a:t> </a:t>
            </a:r>
            <a:r>
              <a:rPr lang="ru-RU" b="1" dirty="0" err="1"/>
              <a:t>глобулін</a:t>
            </a:r>
            <a:r>
              <a:rPr lang="ru-RU" b="1" dirty="0"/>
              <a:t>;</a:t>
            </a:r>
          </a:p>
          <a:p>
            <a:pPr eaLnBrk="1" hangingPunct="1">
              <a:defRPr/>
            </a:pPr>
            <a:r>
              <a:rPr lang="ru-RU" b="1" dirty="0" err="1"/>
              <a:t>Судинозміцнюючі</a:t>
            </a:r>
            <a:r>
              <a:rPr lang="ru-RU" b="1" dirty="0"/>
              <a:t>, </a:t>
            </a:r>
            <a:r>
              <a:rPr lang="ru-RU" b="1" dirty="0" err="1"/>
              <a:t>гемостатичні</a:t>
            </a:r>
            <a:r>
              <a:rPr lang="ru-RU" b="1" dirty="0"/>
              <a:t> </a:t>
            </a:r>
            <a:r>
              <a:rPr lang="ru-RU" b="1" dirty="0" err="1"/>
              <a:t>засоби</a:t>
            </a:r>
            <a:r>
              <a:rPr lang="ru-RU" b="1" dirty="0"/>
              <a:t>: </a:t>
            </a:r>
            <a:r>
              <a:rPr lang="ru-RU" b="1" dirty="0" err="1"/>
              <a:t>віт</a:t>
            </a:r>
            <a:r>
              <a:rPr lang="ru-RU" b="1" dirty="0"/>
              <a:t> С, </a:t>
            </a:r>
            <a:r>
              <a:rPr lang="ru-RU" b="1" dirty="0" err="1"/>
              <a:t>дицинон</a:t>
            </a:r>
            <a:r>
              <a:rPr lang="ru-RU" b="1" dirty="0"/>
              <a:t>, </a:t>
            </a:r>
            <a:r>
              <a:rPr lang="ru-RU" b="1" dirty="0" err="1"/>
              <a:t>амінокапрон</a:t>
            </a:r>
            <a:r>
              <a:rPr lang="ru-RU" b="1" dirty="0"/>
              <a:t>. </a:t>
            </a:r>
            <a:r>
              <a:rPr lang="ru-RU" b="1" dirty="0" err="1"/>
              <a:t>к-ту</a:t>
            </a:r>
            <a:r>
              <a:rPr lang="ru-RU" b="1" dirty="0"/>
              <a:t>;</a:t>
            </a:r>
          </a:p>
          <a:p>
            <a:pPr eaLnBrk="1" hangingPunct="1">
              <a:defRPr/>
            </a:pPr>
            <a:r>
              <a:rPr lang="ru-RU" b="1" dirty="0" err="1"/>
              <a:t>Антибіотики</a:t>
            </a:r>
            <a:r>
              <a:rPr lang="ru-RU" b="1" dirty="0"/>
              <a:t> широкого спектра.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096D92C7-6495-4D01-B577-84D03104489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4000" b="1">
                <a:solidFill>
                  <a:srgbClr val="FF0000"/>
                </a:solidFill>
                <a:effectLst/>
              </a:rPr>
              <a:t>Гемолітична анемія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7F2B3F6C-45D4-4ED4-A590-C90253F86AE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484313"/>
            <a:ext cx="9144000" cy="4818062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2800" b="1" dirty="0" err="1"/>
              <a:t>Гемолітичні</a:t>
            </a:r>
            <a:r>
              <a:rPr lang="ru-RU" sz="2800" b="1" dirty="0"/>
              <a:t> </a:t>
            </a:r>
            <a:r>
              <a:rPr lang="ru-RU" sz="2800" b="1" dirty="0" err="1"/>
              <a:t>анемії</a:t>
            </a:r>
            <a:r>
              <a:rPr lang="ru-RU" sz="2800" b="1" dirty="0"/>
              <a:t> </a:t>
            </a:r>
            <a:r>
              <a:rPr lang="ru-RU" sz="2800" b="1" dirty="0" err="1"/>
              <a:t>являють</a:t>
            </a:r>
            <a:r>
              <a:rPr lang="ru-RU" sz="2800" b="1" dirty="0"/>
              <a:t> собою </a:t>
            </a:r>
            <a:r>
              <a:rPr lang="ru-RU" sz="2800" b="1" dirty="0" err="1"/>
              <a:t>велику</a:t>
            </a:r>
            <a:r>
              <a:rPr lang="ru-RU" sz="2800" b="1" dirty="0"/>
              <a:t> </a:t>
            </a:r>
            <a:r>
              <a:rPr lang="ru-RU" sz="2800" b="1" dirty="0" err="1"/>
              <a:t>групу</a:t>
            </a:r>
            <a:r>
              <a:rPr lang="ru-RU" sz="2800" b="1" dirty="0"/>
              <a:t> </a:t>
            </a:r>
            <a:r>
              <a:rPr lang="ru-RU" sz="2800" b="1" dirty="0" err="1"/>
              <a:t>захворювань</a:t>
            </a:r>
            <a:r>
              <a:rPr lang="ru-RU" sz="2800" b="1" dirty="0"/>
              <a:t>, </a:t>
            </a:r>
            <a:r>
              <a:rPr lang="ru-RU" sz="2800" b="1" dirty="0" err="1"/>
              <a:t>що</a:t>
            </a:r>
            <a:r>
              <a:rPr lang="ru-RU" sz="2800" b="1" dirty="0"/>
              <a:t> </a:t>
            </a:r>
            <a:r>
              <a:rPr lang="ru-RU" sz="2800" b="1" dirty="0" err="1"/>
              <a:t>розрізняються</a:t>
            </a:r>
            <a:r>
              <a:rPr lang="ru-RU" sz="2800" b="1" dirty="0"/>
              <a:t> по </a:t>
            </a:r>
            <a:r>
              <a:rPr lang="ru-RU" sz="2800" b="1" dirty="0" err="1"/>
              <a:t>етіології</a:t>
            </a:r>
            <a:r>
              <a:rPr lang="ru-RU" sz="2800" b="1" dirty="0"/>
              <a:t>, патогенезу, </a:t>
            </a:r>
            <a:r>
              <a:rPr lang="ru-RU" sz="2800" b="1" dirty="0" err="1"/>
              <a:t>клінічній</a:t>
            </a:r>
            <a:r>
              <a:rPr lang="ru-RU" sz="2800" b="1" dirty="0"/>
              <a:t> </a:t>
            </a:r>
            <a:r>
              <a:rPr lang="ru-RU" sz="2800" b="1" dirty="0" err="1"/>
              <a:t>картині</a:t>
            </a:r>
            <a:r>
              <a:rPr lang="ru-RU" sz="2800" b="1" dirty="0"/>
              <a:t>, методом </a:t>
            </a:r>
            <a:r>
              <a:rPr lang="ru-RU" sz="2800" b="1" dirty="0" err="1"/>
              <a:t>лікування</a:t>
            </a:r>
            <a:r>
              <a:rPr lang="ru-RU" sz="2800" b="1" dirty="0"/>
              <a:t>. </a:t>
            </a:r>
            <a:r>
              <a:rPr lang="ru-RU" sz="2800" b="1" dirty="0">
                <a:solidFill>
                  <a:srgbClr val="FFFF00"/>
                </a:solidFill>
              </a:rPr>
              <a:t>Основною </a:t>
            </a:r>
            <a:r>
              <a:rPr lang="ru-RU" sz="2800" b="1" dirty="0" err="1">
                <a:solidFill>
                  <a:srgbClr val="FFFF00"/>
                </a:solidFill>
              </a:rPr>
              <a:t>ознакою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/>
              <a:t>гемолітичних</a:t>
            </a:r>
            <a:r>
              <a:rPr lang="ru-RU" sz="2800" b="1" dirty="0"/>
              <a:t> </a:t>
            </a:r>
            <a:r>
              <a:rPr lang="ru-RU" sz="2800" b="1" dirty="0" err="1"/>
              <a:t>анемій</a:t>
            </a:r>
            <a:r>
              <a:rPr lang="ru-RU" sz="2800" b="1" dirty="0"/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є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підвищений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розпад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/>
              <a:t>еритроцитів</a:t>
            </a:r>
            <a:r>
              <a:rPr lang="ru-RU" sz="2800" b="1" dirty="0"/>
              <a:t> </a:t>
            </a:r>
            <a:r>
              <a:rPr lang="ru-RU" sz="2800" b="1" dirty="0" err="1"/>
              <a:t>і</a:t>
            </a:r>
            <a:r>
              <a:rPr lang="ru-RU" sz="2800" b="1" dirty="0"/>
              <a:t> </a:t>
            </a:r>
            <a:r>
              <a:rPr lang="ru-RU" sz="2800" b="1" dirty="0" err="1"/>
              <a:t>вкорочення</a:t>
            </a:r>
            <a:r>
              <a:rPr lang="ru-RU" sz="2800" b="1" dirty="0"/>
              <a:t> </a:t>
            </a:r>
            <a:r>
              <a:rPr lang="ru-RU" sz="2800" b="1" dirty="0" err="1"/>
              <a:t>тривалості</a:t>
            </a:r>
            <a:r>
              <a:rPr lang="ru-RU" sz="2800" b="1" dirty="0"/>
              <a:t> </a:t>
            </a:r>
            <a:r>
              <a:rPr lang="ru-RU" sz="2800" b="1" dirty="0" err="1"/>
              <a:t>їх</a:t>
            </a:r>
            <a:r>
              <a:rPr lang="ru-RU" sz="2800" b="1" dirty="0"/>
              <a:t> </a:t>
            </a:r>
            <a:r>
              <a:rPr lang="ru-RU" sz="2800" b="1" dirty="0" err="1"/>
              <a:t>життя</a:t>
            </a:r>
            <a:r>
              <a:rPr lang="ru-RU" sz="2800" b="1" dirty="0"/>
              <a:t>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1D7C2B8D-46C6-49FC-9380-4E6DCFE215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4000" b="1">
                <a:solidFill>
                  <a:srgbClr val="FF0000"/>
                </a:solidFill>
                <a:effectLst/>
              </a:rPr>
              <a:t>ВИДИ ГЕМОЛІЗУ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6B18E3E5-4E3E-498D-B9C4-D374ADC7610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125538"/>
            <a:ext cx="9144000" cy="53276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800" b="1" u="sng" dirty="0" err="1"/>
              <a:t>Внутрішньоклітинний</a:t>
            </a:r>
            <a:r>
              <a:rPr lang="ru-RU" sz="2800" b="1" dirty="0"/>
              <a:t> </a:t>
            </a:r>
            <a:r>
              <a:rPr lang="ru-RU" sz="2800" b="1" dirty="0" err="1"/>
              <a:t>розпад</a:t>
            </a:r>
            <a:r>
              <a:rPr lang="ru-RU" sz="2800" b="1" dirty="0"/>
              <a:t> </a:t>
            </a:r>
            <a:r>
              <a:rPr lang="ru-RU" sz="2800" b="1" dirty="0" err="1"/>
              <a:t>еритроцитів</a:t>
            </a:r>
            <a:r>
              <a:rPr lang="ru-RU" sz="2800" b="1" dirty="0"/>
              <a:t> </a:t>
            </a:r>
            <a:r>
              <a:rPr lang="ru-RU" sz="2800" b="1" dirty="0" err="1"/>
              <a:t>відбувається</a:t>
            </a:r>
            <a:r>
              <a:rPr lang="ru-RU" sz="2800" b="1" dirty="0"/>
              <a:t> в </a:t>
            </a:r>
            <a:r>
              <a:rPr lang="ru-RU" sz="2800" b="1" dirty="0" err="1"/>
              <a:t>клітинах</a:t>
            </a:r>
            <a:r>
              <a:rPr lang="ru-RU" sz="2800" b="1" dirty="0"/>
              <a:t> </a:t>
            </a:r>
            <a:r>
              <a:rPr lang="ru-RU" sz="2800" b="1" dirty="0" err="1"/>
              <a:t>ретікулогістіоцітарної</a:t>
            </a:r>
            <a:r>
              <a:rPr lang="ru-RU" sz="2800" b="1" dirty="0"/>
              <a:t> </a:t>
            </a:r>
            <a:r>
              <a:rPr lang="ru-RU" sz="2800" b="1" dirty="0" err="1"/>
              <a:t>системи</a:t>
            </a:r>
            <a:r>
              <a:rPr lang="ru-RU" sz="2800" b="1" dirty="0"/>
              <a:t>, </a:t>
            </a:r>
            <a:r>
              <a:rPr lang="ru-RU" sz="2800" b="1" dirty="0" err="1"/>
              <a:t>головним</a:t>
            </a:r>
            <a:r>
              <a:rPr lang="ru-RU" sz="2800" b="1" dirty="0"/>
              <a:t> чином в </a:t>
            </a:r>
            <a:r>
              <a:rPr lang="ru-RU" sz="2800" b="1" dirty="0" err="1"/>
              <a:t>селезінці</a:t>
            </a:r>
            <a:r>
              <a:rPr lang="ru-RU" sz="2800" b="1" dirty="0"/>
              <a:t>, і </a:t>
            </a:r>
            <a:r>
              <a:rPr lang="ru-RU" sz="2800" b="1" dirty="0" err="1"/>
              <a:t>супроводжується</a:t>
            </a:r>
            <a:r>
              <a:rPr lang="ru-RU" sz="2800" b="1" dirty="0"/>
              <a:t> </a:t>
            </a:r>
            <a:r>
              <a:rPr lang="ru-RU" sz="2800" b="1" dirty="0" err="1"/>
              <a:t>підвищенням</a:t>
            </a:r>
            <a:r>
              <a:rPr lang="ru-RU" sz="2800" b="1" dirty="0"/>
              <a:t> в </a:t>
            </a:r>
            <a:r>
              <a:rPr lang="ru-RU" sz="2800" b="1" dirty="0" err="1"/>
              <a:t>сироватці</a:t>
            </a:r>
            <a:r>
              <a:rPr lang="ru-RU" sz="2800" b="1" dirty="0"/>
              <a:t> непрямого </a:t>
            </a:r>
            <a:r>
              <a:rPr lang="ru-RU" sz="2800" b="1" dirty="0" err="1"/>
              <a:t>білірубіну</a:t>
            </a:r>
            <a:r>
              <a:rPr lang="ru-RU" sz="2800" b="1" dirty="0"/>
              <a:t>, </a:t>
            </a:r>
            <a:r>
              <a:rPr lang="ru-RU" sz="2800" b="1" dirty="0" err="1"/>
              <a:t>збільшенням</a:t>
            </a:r>
            <a:r>
              <a:rPr lang="ru-RU" sz="2800" b="1" dirty="0"/>
              <a:t> </a:t>
            </a:r>
            <a:r>
              <a:rPr lang="ru-RU" sz="2800" b="1" dirty="0" err="1"/>
              <a:t>екскреції</a:t>
            </a:r>
            <a:r>
              <a:rPr lang="ru-RU" sz="2800" b="1" dirty="0"/>
              <a:t> </a:t>
            </a:r>
            <a:r>
              <a:rPr lang="ru-RU" sz="2800" b="1" dirty="0" err="1"/>
              <a:t>уробіліну</a:t>
            </a:r>
            <a:r>
              <a:rPr lang="ru-RU" sz="2800" b="1" dirty="0"/>
              <a:t> з сечею та калом, </a:t>
            </a:r>
            <a:r>
              <a:rPr lang="ru-RU" sz="2800" b="1" dirty="0" err="1"/>
              <a:t>схильністю</a:t>
            </a:r>
            <a:r>
              <a:rPr lang="ru-RU" sz="2800" b="1" dirty="0"/>
              <a:t> до </a:t>
            </a:r>
            <a:r>
              <a:rPr lang="ru-RU" sz="2800" b="1" dirty="0" err="1"/>
              <a:t>утворення</a:t>
            </a:r>
            <a:r>
              <a:rPr lang="ru-RU" sz="2800" b="1" dirty="0"/>
              <a:t> </a:t>
            </a:r>
            <a:r>
              <a:rPr lang="ru-RU" sz="2800" b="1" dirty="0" err="1"/>
              <a:t>каменів</a:t>
            </a:r>
            <a:r>
              <a:rPr lang="ru-RU" sz="2800" b="1" dirty="0"/>
              <a:t> в </a:t>
            </a:r>
            <a:r>
              <a:rPr lang="ru-RU" sz="2800" b="1" dirty="0" err="1"/>
              <a:t>жовчному</a:t>
            </a:r>
            <a:r>
              <a:rPr lang="ru-RU" sz="2800" b="1" dirty="0"/>
              <a:t> </a:t>
            </a:r>
            <a:r>
              <a:rPr lang="ru-RU" sz="2800" b="1" dirty="0" err="1"/>
              <a:t>міхурі</a:t>
            </a:r>
            <a:r>
              <a:rPr lang="ru-RU" sz="2800" b="1" dirty="0"/>
              <a:t> і протоках.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800" b="1" dirty="0"/>
              <a:t>  </a:t>
            </a:r>
            <a:r>
              <a:rPr lang="ru-RU" sz="2800" b="1" u="sng" dirty="0"/>
              <a:t>При </a:t>
            </a:r>
            <a:r>
              <a:rPr lang="ru-RU" sz="2800" b="1" u="sng" dirty="0" err="1"/>
              <a:t>внутрішньосудинному</a:t>
            </a:r>
            <a:r>
              <a:rPr lang="ru-RU" sz="2800" b="1" u="sng" dirty="0"/>
              <a:t> </a:t>
            </a:r>
            <a:r>
              <a:rPr lang="ru-RU" sz="2800" b="1" dirty="0" err="1"/>
              <a:t>гемолізі</a:t>
            </a:r>
            <a:r>
              <a:rPr lang="ru-RU" sz="2800" b="1" dirty="0"/>
              <a:t> </a:t>
            </a:r>
            <a:r>
              <a:rPr lang="ru-RU" sz="2800" b="1" dirty="0" err="1"/>
              <a:t>гемоглобін</a:t>
            </a:r>
            <a:r>
              <a:rPr lang="ru-RU" sz="2800" b="1" dirty="0"/>
              <a:t> </a:t>
            </a:r>
            <a:r>
              <a:rPr lang="ru-RU" sz="2800" b="1" dirty="0" err="1"/>
              <a:t>надходить</a:t>
            </a:r>
            <a:r>
              <a:rPr lang="ru-RU" sz="2800" b="1" dirty="0"/>
              <a:t> в </a:t>
            </a:r>
            <a:r>
              <a:rPr lang="ru-RU" sz="2800" b="1" dirty="0" err="1"/>
              <a:t>підвищеній</a:t>
            </a:r>
            <a:r>
              <a:rPr lang="ru-RU" sz="2800" b="1" dirty="0"/>
              <a:t> </a:t>
            </a:r>
            <a:r>
              <a:rPr lang="ru-RU" sz="2800" b="1" dirty="0" err="1"/>
              <a:t>кількості</a:t>
            </a:r>
            <a:r>
              <a:rPr lang="ru-RU" sz="2800" b="1" dirty="0"/>
              <a:t> </a:t>
            </a:r>
            <a:r>
              <a:rPr lang="ru-RU" sz="2800" b="1" dirty="0" err="1"/>
              <a:t>в</a:t>
            </a:r>
            <a:r>
              <a:rPr lang="ru-RU" sz="2800" b="1" dirty="0"/>
              <a:t> плазму </a:t>
            </a:r>
            <a:r>
              <a:rPr lang="ru-RU" sz="2800" b="1" dirty="0" err="1"/>
              <a:t>і</a:t>
            </a:r>
            <a:r>
              <a:rPr lang="ru-RU" sz="2800" b="1" dirty="0"/>
              <a:t> </a:t>
            </a:r>
            <a:r>
              <a:rPr lang="ru-RU" sz="2800" b="1" dirty="0" err="1"/>
              <a:t>виділяється</a:t>
            </a:r>
            <a:r>
              <a:rPr lang="ru-RU" sz="2800" b="1" dirty="0"/>
              <a:t> </a:t>
            </a:r>
            <a:r>
              <a:rPr lang="ru-RU" sz="2800" b="1" dirty="0" err="1"/>
              <a:t>з</a:t>
            </a:r>
            <a:r>
              <a:rPr lang="ru-RU" sz="2800" b="1" dirty="0"/>
              <a:t> сечею в </a:t>
            </a:r>
            <a:r>
              <a:rPr lang="ru-RU" sz="2800" b="1" dirty="0" err="1"/>
              <a:t>незміненому</a:t>
            </a:r>
            <a:r>
              <a:rPr lang="ru-RU" sz="2800" b="1" dirty="0"/>
              <a:t> </a:t>
            </a:r>
            <a:r>
              <a:rPr lang="ru-RU" sz="2800" b="1" dirty="0" err="1"/>
              <a:t>вигляді</a:t>
            </a:r>
            <a:r>
              <a:rPr lang="ru-RU" sz="2800" b="1" dirty="0"/>
              <a:t> </a:t>
            </a:r>
            <a:r>
              <a:rPr lang="ru-RU" sz="2800" b="1" dirty="0" err="1"/>
              <a:t>або</a:t>
            </a:r>
            <a:r>
              <a:rPr lang="ru-RU" sz="2800" b="1" dirty="0"/>
              <a:t> у </a:t>
            </a:r>
            <a:r>
              <a:rPr lang="ru-RU" sz="2800" b="1" dirty="0" err="1"/>
              <a:t>вигляді</a:t>
            </a:r>
            <a:r>
              <a:rPr lang="ru-RU" sz="2800" b="1" dirty="0"/>
              <a:t> </a:t>
            </a:r>
            <a:r>
              <a:rPr lang="ru-RU" sz="2800" b="1" dirty="0" err="1"/>
              <a:t>гемосидерину</a:t>
            </a:r>
            <a:r>
              <a:rPr lang="ru-RU" sz="2800" b="1" dirty="0"/>
              <a:t>. </a:t>
            </a:r>
            <a:r>
              <a:rPr lang="ru-RU" sz="2800" b="1" dirty="0" err="1"/>
              <a:t>Останній</a:t>
            </a:r>
            <a:r>
              <a:rPr lang="ru-RU" sz="2800" b="1" dirty="0"/>
              <a:t> </a:t>
            </a:r>
            <a:r>
              <a:rPr lang="ru-RU" sz="2800" b="1" dirty="0" err="1"/>
              <a:t>може</a:t>
            </a:r>
            <a:r>
              <a:rPr lang="ru-RU" sz="2800" b="1" dirty="0"/>
              <a:t> </a:t>
            </a:r>
            <a:r>
              <a:rPr lang="ru-RU" sz="2800" b="1" dirty="0" err="1"/>
              <a:t>відкладатися</a:t>
            </a:r>
            <a:r>
              <a:rPr lang="ru-RU" sz="2800" b="1" dirty="0"/>
              <a:t> у </a:t>
            </a:r>
            <a:r>
              <a:rPr lang="ru-RU" sz="2800" b="1" dirty="0" err="1"/>
              <a:t>внутрішніх</a:t>
            </a:r>
            <a:r>
              <a:rPr lang="ru-RU" sz="2800" b="1" dirty="0"/>
              <a:t> органах (</a:t>
            </a:r>
            <a:r>
              <a:rPr lang="ru-RU" sz="2800" b="1" dirty="0" err="1"/>
              <a:t>гемосидероз</a:t>
            </a:r>
            <a:r>
              <a:rPr lang="ru-RU" sz="2800" b="1" dirty="0"/>
              <a:t>).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417C5422-A9FB-4CB1-8F59-835A6B8A26E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eaLnBrk="1" hangingPunct="1"/>
            <a:r>
              <a:rPr lang="ru-RU" altLang="ru-RU" sz="4000" b="1">
                <a:solidFill>
                  <a:srgbClr val="FF0000"/>
                </a:solidFill>
                <a:effectLst/>
              </a:rPr>
              <a:t>Класифікація </a:t>
            </a:r>
            <a:br>
              <a:rPr lang="ru-RU" altLang="ru-RU" sz="4000" b="1">
                <a:solidFill>
                  <a:srgbClr val="FF0000"/>
                </a:solidFill>
                <a:effectLst/>
              </a:rPr>
            </a:br>
            <a:r>
              <a:rPr lang="ru-RU" altLang="ru-RU" sz="4000" b="1">
                <a:solidFill>
                  <a:srgbClr val="FF0000"/>
                </a:solidFill>
                <a:effectLst/>
              </a:rPr>
              <a:t>гемолітичних анемій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B64AD006-38AF-4B54-BA45-A212A73E5DD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50825" y="1905000"/>
            <a:ext cx="8435975" cy="4548188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sz="3600" b="1" u="sng" dirty="0" err="1"/>
              <a:t>Вроджені</a:t>
            </a:r>
            <a:r>
              <a:rPr lang="ru-RU" sz="3600" b="1" u="sng" dirty="0"/>
              <a:t> (</a:t>
            </a:r>
            <a:r>
              <a:rPr lang="ru-RU" sz="3600" b="1" u="sng" dirty="0" err="1"/>
              <a:t>спадкові</a:t>
            </a:r>
            <a:r>
              <a:rPr lang="ru-RU" sz="3600" b="1" u="sng" dirty="0"/>
              <a:t>) </a:t>
            </a:r>
            <a:r>
              <a:rPr lang="ru-RU" sz="3600" b="1" dirty="0"/>
              <a:t>в </a:t>
            </a:r>
            <a:r>
              <a:rPr lang="ru-RU" sz="3600" b="1" dirty="0" err="1"/>
              <a:t>залежності</a:t>
            </a:r>
            <a:r>
              <a:rPr lang="ru-RU" sz="3600" b="1" dirty="0"/>
              <a:t> </a:t>
            </a:r>
            <a:r>
              <a:rPr lang="ru-RU" sz="3600" b="1" dirty="0" err="1"/>
              <a:t>від</a:t>
            </a:r>
            <a:r>
              <a:rPr lang="ru-RU" sz="3600" b="1" dirty="0"/>
              <a:t> </a:t>
            </a:r>
            <a:r>
              <a:rPr lang="ru-RU" sz="3600" b="1" dirty="0" err="1"/>
              <a:t>локалізації</a:t>
            </a:r>
            <a:r>
              <a:rPr lang="ru-RU" sz="3600" b="1" dirty="0"/>
              <a:t> </a:t>
            </a:r>
            <a:r>
              <a:rPr lang="ru-RU" sz="3600" b="1" dirty="0" err="1"/>
              <a:t>генетичного</a:t>
            </a:r>
            <a:r>
              <a:rPr lang="ru-RU" sz="3600" b="1" dirty="0"/>
              <a:t> дефекту в </a:t>
            </a:r>
            <a:r>
              <a:rPr lang="ru-RU" sz="3600" b="1" dirty="0" err="1"/>
              <a:t>еритроциті</a:t>
            </a:r>
            <a:r>
              <a:rPr lang="ru-RU" sz="3600" b="1" dirty="0"/>
              <a:t> (</a:t>
            </a:r>
            <a:r>
              <a:rPr lang="ru-RU" sz="3600" b="1" dirty="0" err="1"/>
              <a:t>мембранопатіі</a:t>
            </a:r>
            <a:r>
              <a:rPr lang="ru-RU" sz="3600" b="1" dirty="0"/>
              <a:t>, </a:t>
            </a:r>
            <a:r>
              <a:rPr lang="ru-RU" sz="3600" b="1" dirty="0" err="1"/>
              <a:t>ферментопатії</a:t>
            </a:r>
            <a:r>
              <a:rPr lang="ru-RU" sz="3600" b="1" dirty="0"/>
              <a:t>, </a:t>
            </a:r>
            <a:r>
              <a:rPr lang="ru-RU" sz="3600" b="1" dirty="0" err="1"/>
              <a:t>порушення</a:t>
            </a:r>
            <a:r>
              <a:rPr lang="ru-RU" sz="3600" b="1" dirty="0"/>
              <a:t> </a:t>
            </a:r>
            <a:r>
              <a:rPr lang="ru-RU" sz="3600" b="1" dirty="0" err="1"/>
              <a:t>структури</a:t>
            </a:r>
            <a:r>
              <a:rPr lang="ru-RU" sz="3600" b="1" dirty="0"/>
              <a:t> </a:t>
            </a:r>
            <a:r>
              <a:rPr lang="ru-RU" sz="3600" b="1" dirty="0" err="1"/>
              <a:t>глобіну</a:t>
            </a:r>
            <a:r>
              <a:rPr lang="ru-RU" sz="3600" b="1" dirty="0"/>
              <a:t>)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ru-RU" sz="3600" b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3600" b="1" dirty="0"/>
              <a:t>        </a:t>
            </a:r>
            <a:r>
              <a:rPr lang="ru-RU" sz="3600" b="1" u="sng" dirty="0" err="1"/>
              <a:t>Придбані</a:t>
            </a:r>
            <a:r>
              <a:rPr lang="ru-RU" sz="3600" b="1" dirty="0"/>
              <a:t> (</a:t>
            </a:r>
            <a:r>
              <a:rPr lang="ru-RU" sz="3600" b="1" dirty="0" err="1"/>
              <a:t>аутоімунні</a:t>
            </a:r>
            <a:r>
              <a:rPr lang="ru-RU" sz="3600" b="1" dirty="0"/>
              <a:t>)</a:t>
            </a:r>
            <a:endParaRPr lang="ru-RU" b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55B92B5D-1A12-4FF0-AE45-53901DF4622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ru-RU" sz="4000" dirty="0" err="1">
                <a:solidFill>
                  <a:srgbClr val="92D050"/>
                </a:solidFill>
              </a:rPr>
              <a:t>Мікросфероцитоз</a:t>
            </a:r>
            <a:r>
              <a:rPr lang="ru-RU" sz="4000" dirty="0">
                <a:solidFill>
                  <a:srgbClr val="92D050"/>
                </a:solidFill>
              </a:rPr>
              <a:t> (хвороба </a:t>
            </a:r>
            <a:r>
              <a:rPr lang="ru-RU" sz="4000" dirty="0" err="1">
                <a:solidFill>
                  <a:srgbClr val="92D050"/>
                </a:solidFill>
              </a:rPr>
              <a:t>Маньківського-Шоффара</a:t>
            </a:r>
            <a:r>
              <a:rPr lang="ru-RU" sz="4000" dirty="0">
                <a:solidFill>
                  <a:srgbClr val="92D050"/>
                </a:solidFill>
              </a:rPr>
              <a:t>)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0A0D9A10-91EC-4F6D-B5DA-CD9B2AAF6BA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79388" y="1628775"/>
            <a:ext cx="8518525" cy="45307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b="1" dirty="0" err="1"/>
              <a:t>Найбільш</a:t>
            </a:r>
            <a:r>
              <a:rPr lang="ru-RU" b="1" dirty="0"/>
              <a:t> часто </a:t>
            </a:r>
            <a:r>
              <a:rPr lang="ru-RU" b="1" dirty="0" err="1"/>
              <a:t>зустрічається</a:t>
            </a:r>
            <a:r>
              <a:rPr lang="ru-RU" b="1" dirty="0"/>
              <a:t> </a:t>
            </a:r>
            <a:r>
              <a:rPr lang="ru-RU" b="1" dirty="0" err="1"/>
              <a:t>спадкова</a:t>
            </a:r>
            <a:r>
              <a:rPr lang="ru-RU" b="1" dirty="0"/>
              <a:t> </a:t>
            </a:r>
            <a:r>
              <a:rPr lang="ru-RU" b="1" dirty="0" err="1"/>
              <a:t>гемолітична</a:t>
            </a:r>
            <a:r>
              <a:rPr lang="ru-RU" b="1" dirty="0"/>
              <a:t> </a:t>
            </a:r>
            <a:r>
              <a:rPr lang="ru-RU" b="1" dirty="0" err="1"/>
              <a:t>анемія</a:t>
            </a:r>
            <a:r>
              <a:rPr lang="ru-RU" b="1" dirty="0"/>
              <a:t> </a:t>
            </a:r>
            <a:r>
              <a:rPr lang="ru-RU" b="1" dirty="0" err="1"/>
              <a:t>з</a:t>
            </a:r>
            <a:r>
              <a:rPr lang="ru-RU" b="1" dirty="0"/>
              <a:t> </a:t>
            </a:r>
            <a:r>
              <a:rPr lang="ru-RU" b="1" dirty="0" err="1"/>
              <a:t>групи</a:t>
            </a:r>
            <a:r>
              <a:rPr lang="ru-RU" b="1" dirty="0"/>
              <a:t> </a:t>
            </a:r>
            <a:r>
              <a:rPr lang="ru-RU" b="1" dirty="0" err="1"/>
              <a:t>мембранопатій</a:t>
            </a:r>
            <a:endParaRPr lang="ru-RU" b="1" dirty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b="1" dirty="0"/>
              <a:t>При </a:t>
            </a:r>
            <a:r>
              <a:rPr lang="ru-RU" b="1" dirty="0" err="1"/>
              <a:t>мікросфероцітозі</a:t>
            </a:r>
            <a:r>
              <a:rPr lang="ru-RU" b="1" dirty="0"/>
              <a:t> є дефект </a:t>
            </a:r>
            <a:r>
              <a:rPr lang="ru-RU" b="1" dirty="0" err="1"/>
              <a:t>структури</a:t>
            </a:r>
            <a:r>
              <a:rPr lang="ru-RU" b="1" dirty="0"/>
              <a:t> </a:t>
            </a:r>
            <a:r>
              <a:rPr lang="ru-RU" b="1" dirty="0" err="1"/>
              <a:t>мембрани</a:t>
            </a:r>
            <a:r>
              <a:rPr lang="ru-RU" b="1" dirty="0"/>
              <a:t> </a:t>
            </a:r>
            <a:r>
              <a:rPr lang="ru-RU" b="1" dirty="0" err="1"/>
              <a:t>еритроцитів</a:t>
            </a:r>
            <a:r>
              <a:rPr lang="ru-RU" b="1" dirty="0"/>
              <a:t>, </a:t>
            </a:r>
            <a:r>
              <a:rPr lang="ru-RU" b="1" dirty="0" err="1"/>
              <a:t>внаслідок</a:t>
            </a:r>
            <a:r>
              <a:rPr lang="ru-RU" b="1" dirty="0"/>
              <a:t> </a:t>
            </a:r>
            <a:r>
              <a:rPr lang="ru-RU" b="1" dirty="0" err="1"/>
              <a:t>чого</a:t>
            </a:r>
            <a:r>
              <a:rPr lang="ru-RU" b="1" dirty="0"/>
              <a:t> </a:t>
            </a:r>
            <a:r>
              <a:rPr lang="ru-RU" b="1" dirty="0" err="1"/>
              <a:t>збільшується</a:t>
            </a:r>
            <a:r>
              <a:rPr lang="ru-RU" b="1" dirty="0"/>
              <a:t> </a:t>
            </a:r>
            <a:r>
              <a:rPr lang="ru-RU" b="1" dirty="0" err="1"/>
              <a:t>проникність</a:t>
            </a:r>
            <a:r>
              <a:rPr lang="ru-RU" b="1" dirty="0"/>
              <a:t> </a:t>
            </a:r>
            <a:r>
              <a:rPr lang="ru-RU" b="1" dirty="0" err="1"/>
              <a:t>мембрани</a:t>
            </a:r>
            <a:r>
              <a:rPr lang="ru-RU" b="1" dirty="0"/>
              <a:t> </a:t>
            </a:r>
            <a:r>
              <a:rPr lang="ru-RU" b="1" dirty="0" err="1"/>
              <a:t>еритроцитів</a:t>
            </a:r>
            <a:r>
              <a:rPr lang="ru-RU" b="1" dirty="0"/>
              <a:t>. У </a:t>
            </a:r>
            <a:r>
              <a:rPr lang="ru-RU" b="1" dirty="0" err="1"/>
              <a:t>еритроцит</a:t>
            </a:r>
            <a:r>
              <a:rPr lang="ru-RU" b="1" dirty="0"/>
              <a:t> </a:t>
            </a:r>
            <a:r>
              <a:rPr lang="ru-RU" b="1" dirty="0" err="1"/>
              <a:t>проникає</a:t>
            </a:r>
            <a:r>
              <a:rPr lang="ru-RU" b="1" dirty="0"/>
              <a:t> велика </a:t>
            </a:r>
            <a:r>
              <a:rPr lang="ru-RU" b="1" dirty="0" err="1"/>
              <a:t>кількість</a:t>
            </a:r>
            <a:r>
              <a:rPr lang="ru-RU" b="1" dirty="0"/>
              <a:t> </a:t>
            </a:r>
            <a:r>
              <a:rPr lang="ru-RU" b="1" dirty="0" err="1"/>
              <a:t>натрію</a:t>
            </a:r>
            <a:r>
              <a:rPr lang="ru-RU" b="1" dirty="0"/>
              <a:t> </a:t>
            </a:r>
            <a:r>
              <a:rPr lang="ru-RU" b="1" dirty="0" err="1"/>
              <a:t>і</a:t>
            </a:r>
            <a:r>
              <a:rPr lang="ru-RU" b="1" dirty="0"/>
              <a:t> води, </a:t>
            </a:r>
            <a:r>
              <a:rPr lang="ru-RU" b="1" dirty="0" err="1"/>
              <a:t>еритроцит</a:t>
            </a:r>
            <a:r>
              <a:rPr lang="ru-RU" b="1" dirty="0"/>
              <a:t> </a:t>
            </a:r>
            <a:r>
              <a:rPr lang="ru-RU" b="1" dirty="0" err="1"/>
              <a:t>набухає</a:t>
            </a:r>
            <a:r>
              <a:rPr lang="ru-RU" b="1" dirty="0"/>
              <a:t>, </a:t>
            </a:r>
            <a:r>
              <a:rPr lang="ru-RU" b="1" dirty="0" err="1"/>
              <a:t>втрачає</a:t>
            </a:r>
            <a:r>
              <a:rPr lang="ru-RU" b="1" dirty="0"/>
              <a:t> свою форму </a:t>
            </a:r>
            <a:r>
              <a:rPr lang="ru-RU" b="1" dirty="0" err="1"/>
              <a:t>і</a:t>
            </a:r>
            <a:r>
              <a:rPr lang="ru-RU" b="1" dirty="0"/>
              <a:t> </a:t>
            </a:r>
            <a:r>
              <a:rPr lang="ru-RU" b="1" dirty="0" err="1"/>
              <a:t>набуває</a:t>
            </a:r>
            <a:r>
              <a:rPr lang="ru-RU" b="1" dirty="0"/>
              <a:t> </a:t>
            </a:r>
            <a:r>
              <a:rPr lang="ru-RU" b="1" dirty="0" err="1"/>
              <a:t>форму</a:t>
            </a:r>
            <a:r>
              <a:rPr lang="ru-RU" b="1" dirty="0"/>
              <a:t> </a:t>
            </a:r>
            <a:r>
              <a:rPr lang="ru-RU" b="1" dirty="0" err="1"/>
              <a:t>сфери</a:t>
            </a:r>
            <a:endParaRPr lang="ru-RU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04090317-5CA9-4F2A-AA7E-EC82A6C1884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ru-RU" sz="4000" dirty="0" err="1">
                <a:solidFill>
                  <a:srgbClr val="92D050"/>
                </a:solidFill>
              </a:rPr>
              <a:t>Клініка</a:t>
            </a:r>
            <a:r>
              <a:rPr lang="ru-RU" sz="4000" dirty="0">
                <a:solidFill>
                  <a:srgbClr val="92D050"/>
                </a:solidFill>
              </a:rPr>
              <a:t> </a:t>
            </a:r>
            <a:r>
              <a:rPr lang="ru-RU" sz="4000" dirty="0" err="1">
                <a:solidFill>
                  <a:srgbClr val="92D050"/>
                </a:solidFill>
              </a:rPr>
              <a:t>микросфероцитарної</a:t>
            </a:r>
            <a:r>
              <a:rPr lang="ru-RU" sz="4000" dirty="0">
                <a:solidFill>
                  <a:srgbClr val="92D050"/>
                </a:solidFill>
              </a:rPr>
              <a:t> </a:t>
            </a:r>
            <a:r>
              <a:rPr lang="ru-RU" sz="4000" dirty="0" err="1">
                <a:solidFill>
                  <a:srgbClr val="92D050"/>
                </a:solidFill>
              </a:rPr>
              <a:t>анемії</a:t>
            </a:r>
            <a:endParaRPr lang="ru-RU" sz="4000" dirty="0">
              <a:solidFill>
                <a:srgbClr val="92D050"/>
              </a:solidFill>
            </a:endParaRP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C7991915-A6A6-4369-9484-94A3817E31F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68313" y="1773238"/>
            <a:ext cx="8229600" cy="4608512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b="1" dirty="0"/>
              <a:t> </a:t>
            </a:r>
            <a:r>
              <a:rPr lang="ru-RU" sz="3600" b="1" dirty="0" err="1"/>
              <a:t>Скарги</a:t>
            </a:r>
            <a:r>
              <a:rPr lang="ru-RU" sz="3600" b="1" dirty="0"/>
              <a:t> поза </a:t>
            </a:r>
            <a:r>
              <a:rPr lang="ru-RU" sz="3600" b="1" dirty="0" err="1"/>
              <a:t>загостренням</a:t>
            </a:r>
            <a:r>
              <a:rPr lang="ru-RU" sz="3600" b="1" dirty="0"/>
              <a:t> </a:t>
            </a:r>
            <a:r>
              <a:rPr lang="ru-RU" sz="3600" b="1" dirty="0" err="1"/>
              <a:t>захворювання</a:t>
            </a:r>
            <a:r>
              <a:rPr lang="ru-RU" sz="3600" b="1" dirty="0"/>
              <a:t> </a:t>
            </a:r>
            <a:r>
              <a:rPr lang="ru-RU" sz="3600" b="1" dirty="0" err="1"/>
              <a:t>можуть</a:t>
            </a:r>
            <a:r>
              <a:rPr lang="ru-RU" sz="3600" b="1" dirty="0"/>
              <a:t> бути </a:t>
            </a:r>
            <a:r>
              <a:rPr lang="ru-RU" sz="3600" b="1" dirty="0" err="1"/>
              <a:t>відсутні</a:t>
            </a:r>
            <a:r>
              <a:rPr lang="ru-RU" sz="3600" b="1" dirty="0"/>
              <a:t>. </a:t>
            </a:r>
            <a:r>
              <a:rPr lang="ru-RU" sz="3600" b="1" dirty="0" err="1"/>
              <a:t>Ці</a:t>
            </a:r>
            <a:r>
              <a:rPr lang="ru-RU" sz="3600" b="1" dirty="0"/>
              <a:t> </a:t>
            </a:r>
            <a:r>
              <a:rPr lang="ru-RU" sz="3600" b="1" dirty="0" err="1"/>
              <a:t>хворі</a:t>
            </a:r>
            <a:r>
              <a:rPr lang="ru-RU" sz="3600" b="1" dirty="0"/>
              <a:t>, за </a:t>
            </a:r>
            <a:r>
              <a:rPr lang="ru-RU" sz="3600" b="1" dirty="0" err="1"/>
              <a:t>образним</a:t>
            </a:r>
            <a:r>
              <a:rPr lang="ru-RU" sz="3600" b="1" dirty="0"/>
              <a:t> </a:t>
            </a:r>
            <a:r>
              <a:rPr lang="ru-RU" sz="3600" b="1" dirty="0" err="1"/>
              <a:t>висловом</a:t>
            </a:r>
            <a:r>
              <a:rPr lang="ru-RU" sz="3600" b="1" dirty="0"/>
              <a:t> </a:t>
            </a:r>
            <a:r>
              <a:rPr lang="ru-RU" sz="3600" b="1" dirty="0" err="1"/>
              <a:t>Шоффара</a:t>
            </a:r>
            <a:r>
              <a:rPr lang="ru-RU" sz="3600" b="1" dirty="0"/>
              <a:t>, «</a:t>
            </a:r>
            <a:r>
              <a:rPr lang="ru-RU" sz="3600" b="1" dirty="0" err="1"/>
              <a:t>більш</a:t>
            </a:r>
            <a:r>
              <a:rPr lang="ru-RU" sz="3600" b="1" dirty="0"/>
              <a:t> </a:t>
            </a:r>
            <a:r>
              <a:rPr lang="ru-RU" sz="3600" b="1" dirty="0" err="1"/>
              <a:t>жовтяничні</a:t>
            </a:r>
            <a:r>
              <a:rPr lang="ru-RU" sz="3600" b="1" dirty="0"/>
              <a:t>, </a:t>
            </a:r>
            <a:r>
              <a:rPr lang="ru-RU" sz="3600" b="1" dirty="0" err="1"/>
              <a:t>ніж</a:t>
            </a:r>
            <a:r>
              <a:rPr lang="ru-RU" sz="3600" b="1" dirty="0"/>
              <a:t> </a:t>
            </a:r>
            <a:r>
              <a:rPr lang="ru-RU" sz="3600" b="1" dirty="0" err="1"/>
              <a:t>хворі</a:t>
            </a:r>
            <a:r>
              <a:rPr lang="ru-RU" sz="3600" b="1" dirty="0"/>
              <a:t>».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ru-RU" sz="3600" b="1" dirty="0"/>
              <a:t>                        </a:t>
            </a:r>
            <a:endParaRPr lang="ru-RU" b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FFA18060-0BE0-4401-8201-36AAE9C007A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ru-RU" sz="4000" dirty="0" err="1">
                <a:solidFill>
                  <a:srgbClr val="92D050"/>
                </a:solidFill>
              </a:rPr>
              <a:t>Клініка</a:t>
            </a:r>
            <a:r>
              <a:rPr lang="ru-RU" sz="4000" dirty="0">
                <a:solidFill>
                  <a:srgbClr val="92D050"/>
                </a:solidFill>
              </a:rPr>
              <a:t> </a:t>
            </a:r>
            <a:r>
              <a:rPr lang="ru-RU" sz="4000" dirty="0" err="1">
                <a:solidFill>
                  <a:srgbClr val="92D050"/>
                </a:solidFill>
              </a:rPr>
              <a:t>микросфероцитарної</a:t>
            </a:r>
            <a:r>
              <a:rPr lang="ru-RU" sz="4000" dirty="0">
                <a:solidFill>
                  <a:srgbClr val="92D050"/>
                </a:solidFill>
              </a:rPr>
              <a:t> </a:t>
            </a:r>
            <a:r>
              <a:rPr lang="ru-RU" sz="4000" dirty="0" err="1">
                <a:solidFill>
                  <a:srgbClr val="92D050"/>
                </a:solidFill>
              </a:rPr>
              <a:t>анемії</a:t>
            </a:r>
            <a:endParaRPr lang="ru-RU" sz="4000" dirty="0">
              <a:solidFill>
                <a:srgbClr val="92D050"/>
              </a:solidFill>
            </a:endParaRP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591FC0A4-5BE6-478A-9FB2-5272F24D1DB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7200" y="1484313"/>
            <a:ext cx="8229600" cy="464661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2400" b="1" dirty="0"/>
              <a:t>У </a:t>
            </a:r>
            <a:r>
              <a:rPr lang="ru-RU" sz="2400" b="1" dirty="0" err="1"/>
              <a:t>період</a:t>
            </a:r>
            <a:r>
              <a:rPr lang="ru-RU" sz="2400" b="1" dirty="0"/>
              <a:t> </a:t>
            </a:r>
            <a:r>
              <a:rPr lang="ru-RU" sz="2400" b="1" dirty="0" err="1"/>
              <a:t>загострення</a:t>
            </a:r>
            <a:r>
              <a:rPr lang="ru-RU" sz="2400" b="1" dirty="0"/>
              <a:t>: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400" b="1" dirty="0" err="1"/>
              <a:t>Слабкість</a:t>
            </a:r>
            <a:r>
              <a:rPr lang="ru-RU" sz="2400" b="1" dirty="0"/>
              <a:t>, </a:t>
            </a:r>
            <a:r>
              <a:rPr lang="ru-RU" sz="2400" b="1" dirty="0" err="1"/>
              <a:t>швидка</a:t>
            </a:r>
            <a:r>
              <a:rPr lang="ru-RU" sz="2400" b="1" dirty="0"/>
              <a:t> </a:t>
            </a:r>
            <a:r>
              <a:rPr lang="ru-RU" sz="2400" b="1" dirty="0" err="1"/>
              <a:t>стомлюваність</a:t>
            </a:r>
            <a:r>
              <a:rPr lang="ru-RU" sz="2400" b="1" dirty="0"/>
              <a:t>, </a:t>
            </a:r>
            <a:r>
              <a:rPr lang="ru-RU" sz="2400" b="1" dirty="0" err="1"/>
              <a:t>головні</a:t>
            </a:r>
            <a:r>
              <a:rPr lang="ru-RU" sz="2400" b="1" dirty="0"/>
              <a:t> </a:t>
            </a:r>
            <a:r>
              <a:rPr lang="ru-RU" sz="2400" b="1" dirty="0" err="1"/>
              <a:t>болі</a:t>
            </a:r>
            <a:r>
              <a:rPr lang="ru-RU" sz="2400" b="1" dirty="0"/>
              <a:t>, </a:t>
            </a:r>
            <a:r>
              <a:rPr lang="ru-RU" sz="2400" b="1" dirty="0" err="1"/>
              <a:t>запаморочення</a:t>
            </a:r>
            <a:r>
              <a:rPr lang="ru-RU" sz="2400" b="1" dirty="0"/>
              <a:t>, </a:t>
            </a:r>
            <a:r>
              <a:rPr lang="ru-RU" sz="2400" b="1" dirty="0" err="1"/>
              <a:t>миготіння</a:t>
            </a:r>
            <a:r>
              <a:rPr lang="ru-RU" sz="2400" b="1" dirty="0"/>
              <a:t> </a:t>
            </a:r>
            <a:r>
              <a:rPr lang="ru-RU" sz="2400" b="1" dirty="0" err="1"/>
              <a:t>мушок</a:t>
            </a:r>
            <a:r>
              <a:rPr lang="ru-RU" sz="2400" b="1" dirty="0"/>
              <a:t> перед </a:t>
            </a:r>
            <a:r>
              <a:rPr lang="ru-RU" sz="2400" b="1" dirty="0" err="1"/>
              <a:t>очима</a:t>
            </a:r>
            <a:r>
              <a:rPr lang="ru-RU" sz="2400" b="1" dirty="0"/>
              <a:t>, </a:t>
            </a:r>
            <a:r>
              <a:rPr lang="ru-RU" sz="2400" b="1" dirty="0" err="1"/>
              <a:t>задишка</a:t>
            </a:r>
            <a:r>
              <a:rPr lang="ru-RU" sz="2400" b="1" dirty="0"/>
              <a:t>, </a:t>
            </a:r>
            <a:r>
              <a:rPr lang="ru-RU" sz="2400" b="1" dirty="0" err="1"/>
              <a:t>тахікардія</a:t>
            </a:r>
            <a:r>
              <a:rPr lang="ru-RU" sz="2400" b="1" dirty="0"/>
              <a:t>, шум у </a:t>
            </a:r>
            <a:r>
              <a:rPr lang="ru-RU" sz="2400" b="1" dirty="0" err="1"/>
              <a:t>вухах</a:t>
            </a:r>
            <a:r>
              <a:rPr lang="ru-RU" sz="2400" b="1" dirty="0"/>
              <a:t>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400" b="1" dirty="0" err="1"/>
              <a:t>Жовтяниця</a:t>
            </a:r>
            <a:r>
              <a:rPr lang="ru-RU" sz="2400" b="1" dirty="0"/>
              <a:t>: </a:t>
            </a:r>
            <a:r>
              <a:rPr lang="ru-RU" sz="2400" b="1" dirty="0" err="1"/>
              <a:t>жовтушність</a:t>
            </a:r>
            <a:r>
              <a:rPr lang="ru-RU" sz="2400" b="1" dirty="0"/>
              <a:t> </a:t>
            </a:r>
            <a:r>
              <a:rPr lang="ru-RU" sz="2400" b="1" dirty="0" err="1"/>
              <a:t>шкіри</a:t>
            </a:r>
            <a:r>
              <a:rPr lang="ru-RU" sz="2400" b="1" dirty="0"/>
              <a:t> </a:t>
            </a:r>
            <a:r>
              <a:rPr lang="ru-RU" sz="2400" b="1" dirty="0" err="1"/>
              <a:t>і</a:t>
            </a:r>
            <a:r>
              <a:rPr lang="ru-RU" sz="2400" b="1" dirty="0"/>
              <a:t> </a:t>
            </a:r>
            <a:r>
              <a:rPr lang="ru-RU" sz="2400" b="1" dirty="0" err="1"/>
              <a:t>слизових</a:t>
            </a:r>
            <a:r>
              <a:rPr lang="ru-RU" sz="2400" b="1" dirty="0"/>
              <a:t>, </a:t>
            </a:r>
            <a:r>
              <a:rPr lang="ru-RU" sz="2400" b="1" dirty="0" err="1"/>
              <a:t>потемніння</a:t>
            </a:r>
            <a:r>
              <a:rPr lang="ru-RU" sz="2400" b="1" dirty="0"/>
              <a:t> калу - </a:t>
            </a:r>
            <a:r>
              <a:rPr lang="ru-RU" sz="2400" b="1" dirty="0" err="1"/>
              <a:t>основний</a:t>
            </a:r>
            <a:r>
              <a:rPr lang="ru-RU" sz="2400" b="1" dirty="0"/>
              <a:t> </a:t>
            </a:r>
            <a:r>
              <a:rPr lang="ru-RU" sz="2400" b="1" dirty="0" err="1"/>
              <a:t>клінічний</a:t>
            </a:r>
            <a:r>
              <a:rPr lang="ru-RU" sz="2400" b="1" dirty="0"/>
              <a:t> синдром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400" b="1" dirty="0" err="1"/>
              <a:t>Спленомегалія</a:t>
            </a:r>
            <a:r>
              <a:rPr lang="ru-RU" sz="2400" b="1" dirty="0"/>
              <a:t>: </a:t>
            </a:r>
            <a:r>
              <a:rPr lang="ru-RU" sz="2400" b="1" dirty="0" err="1"/>
              <a:t>тяжкість</a:t>
            </a:r>
            <a:r>
              <a:rPr lang="ru-RU" sz="2400" b="1" dirty="0"/>
              <a:t> </a:t>
            </a:r>
            <a:r>
              <a:rPr lang="ru-RU" sz="2400" b="1" dirty="0" err="1"/>
              <a:t>або</a:t>
            </a:r>
            <a:r>
              <a:rPr lang="ru-RU" sz="2400" b="1" dirty="0"/>
              <a:t> </a:t>
            </a:r>
            <a:r>
              <a:rPr lang="ru-RU" sz="2400" b="1" dirty="0" err="1"/>
              <a:t>біль</a:t>
            </a:r>
            <a:r>
              <a:rPr lang="ru-RU" sz="2400" b="1" dirty="0"/>
              <a:t> у </a:t>
            </a:r>
            <a:r>
              <a:rPr lang="ru-RU" sz="2400" b="1" dirty="0" err="1"/>
              <a:t>лівому</a:t>
            </a:r>
            <a:r>
              <a:rPr lang="ru-RU" sz="2400" b="1" dirty="0"/>
              <a:t> </a:t>
            </a:r>
            <a:r>
              <a:rPr lang="ru-RU" sz="2400" b="1" dirty="0" err="1"/>
              <a:t>і</a:t>
            </a:r>
            <a:r>
              <a:rPr lang="ru-RU" sz="2400" b="1" dirty="0"/>
              <a:t> правому </a:t>
            </a:r>
            <a:r>
              <a:rPr lang="ru-RU" sz="2400" b="1" dirty="0" err="1"/>
              <a:t>підребер'ї</a:t>
            </a:r>
            <a:r>
              <a:rPr lang="ru-RU" sz="2400" b="1" dirty="0"/>
              <a:t>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400" b="1" dirty="0" err="1"/>
              <a:t>Інтоксикація</a:t>
            </a:r>
            <a:r>
              <a:rPr lang="ru-RU" sz="2400" b="1" dirty="0"/>
              <a:t>: </a:t>
            </a:r>
            <a:r>
              <a:rPr lang="ru-RU" sz="2400" b="1" dirty="0" err="1"/>
              <a:t>нудота</a:t>
            </a:r>
            <a:r>
              <a:rPr lang="ru-RU" sz="2400" b="1" dirty="0"/>
              <a:t>, </a:t>
            </a:r>
            <a:r>
              <a:rPr lang="ru-RU" sz="2400" b="1" dirty="0" err="1"/>
              <a:t>блювота</a:t>
            </a:r>
            <a:r>
              <a:rPr lang="ru-RU" sz="2400" b="1" dirty="0"/>
              <a:t>, </a:t>
            </a:r>
            <a:r>
              <a:rPr lang="ru-RU" sz="2400" b="1" dirty="0" err="1"/>
              <a:t>загальна</a:t>
            </a:r>
            <a:r>
              <a:rPr lang="ru-RU" sz="2400" b="1" dirty="0"/>
              <a:t> </a:t>
            </a:r>
            <a:r>
              <a:rPr lang="ru-RU" sz="2400" b="1" dirty="0" err="1"/>
              <a:t>слабкість</a:t>
            </a:r>
            <a:r>
              <a:rPr lang="ru-RU" sz="2400" b="1" dirty="0"/>
              <a:t>, </a:t>
            </a:r>
            <a:r>
              <a:rPr lang="ru-RU" sz="2400" b="1" dirty="0" err="1"/>
              <a:t>тахікардія</a:t>
            </a:r>
            <a:r>
              <a:rPr lang="ru-RU" sz="2400" b="1" dirty="0"/>
              <a:t>, </a:t>
            </a:r>
            <a:r>
              <a:rPr lang="ru-RU" sz="2400" b="1" dirty="0" err="1"/>
              <a:t>підвищення</a:t>
            </a:r>
            <a:r>
              <a:rPr lang="ru-RU" sz="2400" b="1" dirty="0"/>
              <a:t> </a:t>
            </a:r>
            <a:r>
              <a:rPr lang="ru-RU" sz="2400" b="1" dirty="0" err="1"/>
              <a:t>температури</a:t>
            </a:r>
            <a:r>
              <a:rPr lang="ru-RU" sz="2400" b="1" dirty="0"/>
              <a:t>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400" b="1" dirty="0"/>
              <a:t>При </a:t>
            </a:r>
            <a:r>
              <a:rPr lang="ru-RU" sz="2400" b="1" dirty="0" err="1"/>
              <a:t>вроджених</a:t>
            </a:r>
            <a:r>
              <a:rPr lang="ru-RU" sz="2400" b="1" dirty="0"/>
              <a:t> </a:t>
            </a:r>
            <a:r>
              <a:rPr lang="ru-RU" sz="2400" b="1" dirty="0" err="1"/>
              <a:t>гемолітичних</a:t>
            </a:r>
            <a:r>
              <a:rPr lang="ru-RU" sz="2400" b="1" dirty="0"/>
              <a:t> </a:t>
            </a:r>
            <a:r>
              <a:rPr lang="ru-RU" sz="2400" b="1" dirty="0" err="1"/>
              <a:t>анеміях</a:t>
            </a:r>
            <a:r>
              <a:rPr lang="ru-RU" sz="2400" b="1" dirty="0"/>
              <a:t> </a:t>
            </a:r>
            <a:r>
              <a:rPr lang="ru-RU" sz="2400" b="1" dirty="0" err="1"/>
              <a:t>зміни</a:t>
            </a:r>
            <a:r>
              <a:rPr lang="ru-RU" sz="2400" b="1" dirty="0"/>
              <a:t> в </a:t>
            </a:r>
            <a:r>
              <a:rPr lang="ru-RU" sz="2400" b="1" dirty="0" err="1"/>
              <a:t>скелеті</a:t>
            </a:r>
            <a:r>
              <a:rPr lang="ru-RU" sz="2400" b="1" dirty="0"/>
              <a:t>: </a:t>
            </a:r>
            <a:r>
              <a:rPr lang="ru-RU" sz="2400" b="1" dirty="0" err="1"/>
              <a:t>баштовий</a:t>
            </a:r>
            <a:r>
              <a:rPr lang="ru-RU" sz="2400" b="1" dirty="0"/>
              <a:t> череп, </a:t>
            </a:r>
            <a:r>
              <a:rPr lang="ru-RU" sz="2400" b="1" dirty="0" err="1"/>
              <a:t>мікрофтальмія</a:t>
            </a:r>
            <a:r>
              <a:rPr lang="ru-RU" sz="2400" b="1" dirty="0"/>
              <a:t>, </a:t>
            </a:r>
            <a:r>
              <a:rPr lang="ru-RU" sz="2400" b="1" dirty="0" err="1"/>
              <a:t>готичне</a:t>
            </a:r>
            <a:r>
              <a:rPr lang="ru-RU" sz="2400" b="1" dirty="0"/>
              <a:t> </a:t>
            </a:r>
            <a:r>
              <a:rPr lang="ru-RU" sz="2400" b="1" dirty="0" err="1"/>
              <a:t>ньобо</a:t>
            </a:r>
            <a:r>
              <a:rPr lang="ru-RU" sz="2400" b="1" dirty="0"/>
              <a:t>, </a:t>
            </a:r>
            <a:r>
              <a:rPr lang="ru-RU" sz="2400" b="1" dirty="0" err="1"/>
              <a:t>короткі</a:t>
            </a:r>
            <a:r>
              <a:rPr lang="ru-RU" sz="2400" b="1" dirty="0"/>
              <a:t> </a:t>
            </a:r>
            <a:r>
              <a:rPr lang="ru-RU" sz="2400" b="1" dirty="0" err="1"/>
              <a:t>пальці</a:t>
            </a:r>
            <a:r>
              <a:rPr lang="ru-RU" sz="2400" b="1" dirty="0"/>
              <a:t>;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B60D21A6-39CF-4926-9471-351F8FA8CBD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ru-RU" sz="3600" dirty="0" err="1">
                <a:solidFill>
                  <a:srgbClr val="92D050"/>
                </a:solidFill>
              </a:rPr>
              <a:t>Діагностика</a:t>
            </a:r>
            <a:r>
              <a:rPr lang="ru-RU" sz="3600" dirty="0">
                <a:solidFill>
                  <a:srgbClr val="92D050"/>
                </a:solidFill>
              </a:rPr>
              <a:t> </a:t>
            </a:r>
            <a:r>
              <a:rPr lang="ru-RU" sz="3600" dirty="0" err="1">
                <a:solidFill>
                  <a:srgbClr val="92D050"/>
                </a:solidFill>
              </a:rPr>
              <a:t>мікросфероцитарної</a:t>
            </a:r>
            <a:r>
              <a:rPr lang="ru-RU" sz="3600" dirty="0">
                <a:solidFill>
                  <a:srgbClr val="92D050"/>
                </a:solidFill>
              </a:rPr>
              <a:t> </a:t>
            </a:r>
            <a:r>
              <a:rPr lang="ru-RU" sz="3600" dirty="0" err="1">
                <a:solidFill>
                  <a:srgbClr val="92D050"/>
                </a:solidFill>
              </a:rPr>
              <a:t>анемії</a:t>
            </a:r>
            <a:endParaRPr lang="ru-RU" sz="3600" dirty="0">
              <a:solidFill>
                <a:srgbClr val="92D050"/>
              </a:solidFill>
            </a:endParaRP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B7285206-CCE7-4741-9970-D06C249E532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-252413" y="1557338"/>
            <a:ext cx="9288463" cy="482441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800" dirty="0"/>
              <a:t> </a:t>
            </a:r>
            <a:r>
              <a:rPr lang="ru-RU" b="1" dirty="0" err="1"/>
              <a:t>Спадковий</a:t>
            </a:r>
            <a:r>
              <a:rPr lang="ru-RU" b="1" dirty="0"/>
              <a:t> </a:t>
            </a:r>
            <a:r>
              <a:rPr lang="ru-RU" b="1" dirty="0" err="1"/>
              <a:t>мікросфероцітоз</a:t>
            </a:r>
            <a:r>
              <a:rPr lang="ru-RU" b="1" dirty="0"/>
              <a:t> </a:t>
            </a:r>
            <a:r>
              <a:rPr lang="ru-RU" b="1" dirty="0" err="1"/>
              <a:t>діагностують</a:t>
            </a:r>
            <a:r>
              <a:rPr lang="ru-RU" b="1" dirty="0"/>
              <a:t> на </a:t>
            </a:r>
            <a:r>
              <a:rPr lang="ru-RU" b="1" dirty="0" err="1"/>
              <a:t>підставі</a:t>
            </a:r>
            <a:r>
              <a:rPr lang="ru-RU" b="1" dirty="0"/>
              <a:t> </a:t>
            </a:r>
            <a:r>
              <a:rPr lang="ru-RU" b="1" dirty="0" err="1"/>
              <a:t>перебігу</a:t>
            </a:r>
            <a:r>
              <a:rPr lang="ru-RU" b="1" dirty="0"/>
              <a:t> </a:t>
            </a:r>
            <a:r>
              <a:rPr lang="ru-RU" b="1" dirty="0" err="1"/>
              <a:t>захворювання</a:t>
            </a:r>
            <a:r>
              <a:rPr lang="ru-RU" b="1" dirty="0"/>
              <a:t> (</a:t>
            </a:r>
            <a:r>
              <a:rPr lang="ru-RU" b="1" dirty="0" err="1"/>
              <a:t>чергування</a:t>
            </a:r>
            <a:r>
              <a:rPr lang="ru-RU" b="1" dirty="0"/>
              <a:t> </a:t>
            </a:r>
            <a:r>
              <a:rPr lang="ru-RU" b="1" dirty="0" err="1"/>
              <a:t>кризів</a:t>
            </a:r>
            <a:r>
              <a:rPr lang="ru-RU" b="1" dirty="0"/>
              <a:t> </a:t>
            </a:r>
            <a:r>
              <a:rPr lang="ru-RU" b="1" dirty="0" err="1"/>
              <a:t>і</a:t>
            </a:r>
            <a:r>
              <a:rPr lang="ru-RU" b="1" dirty="0"/>
              <a:t> </a:t>
            </a:r>
            <a:r>
              <a:rPr lang="ru-RU" b="1" dirty="0" err="1"/>
              <a:t>ремісій</a:t>
            </a:r>
            <a:r>
              <a:rPr lang="ru-RU" b="1" dirty="0"/>
              <a:t>);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b="1" dirty="0"/>
              <a:t>У </a:t>
            </a:r>
            <a:r>
              <a:rPr lang="ru-RU" b="1" dirty="0" err="1"/>
              <a:t>клінічній</a:t>
            </a:r>
            <a:r>
              <a:rPr lang="ru-RU" b="1" dirty="0"/>
              <a:t> </a:t>
            </a:r>
            <a:r>
              <a:rPr lang="ru-RU" b="1" dirty="0" err="1"/>
              <a:t>картині</a:t>
            </a:r>
            <a:r>
              <a:rPr lang="ru-RU" b="1" dirty="0"/>
              <a:t>: </a:t>
            </a:r>
            <a:r>
              <a:rPr lang="ru-RU" b="1" dirty="0" err="1"/>
              <a:t>жовтяниця</a:t>
            </a:r>
            <a:r>
              <a:rPr lang="ru-RU" b="1" dirty="0"/>
              <a:t>, </a:t>
            </a:r>
            <a:r>
              <a:rPr lang="ru-RU" b="1" dirty="0" err="1"/>
              <a:t>спленомегалія</a:t>
            </a:r>
            <a:r>
              <a:rPr lang="ru-RU" b="1" dirty="0"/>
              <a:t>, </a:t>
            </a:r>
            <a:r>
              <a:rPr lang="ru-RU" b="1" dirty="0" err="1"/>
              <a:t>болі</a:t>
            </a:r>
            <a:r>
              <a:rPr lang="ru-RU" b="1" dirty="0"/>
              <a:t> в </a:t>
            </a:r>
            <a:r>
              <a:rPr lang="ru-RU" b="1" dirty="0" err="1"/>
              <a:t>лівому</a:t>
            </a:r>
            <a:r>
              <a:rPr lang="ru-RU" b="1" dirty="0"/>
              <a:t> </a:t>
            </a:r>
            <a:r>
              <a:rPr lang="ru-RU" b="1" dirty="0" err="1"/>
              <a:t>підребер'ї</a:t>
            </a:r>
            <a:r>
              <a:rPr lang="ru-RU" b="1" dirty="0"/>
              <a:t>, </a:t>
            </a:r>
            <a:r>
              <a:rPr lang="ru-RU" b="1" dirty="0" err="1"/>
              <a:t>анемія</a:t>
            </a:r>
            <a:r>
              <a:rPr lang="ru-RU" b="1" dirty="0"/>
              <a:t>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b="1" dirty="0" err="1"/>
              <a:t>Гемограма</a:t>
            </a:r>
            <a:r>
              <a:rPr lang="ru-RU" b="1" dirty="0"/>
              <a:t>: </a:t>
            </a:r>
            <a:r>
              <a:rPr lang="ru-RU" b="1" dirty="0" err="1"/>
              <a:t>нормохромна</a:t>
            </a:r>
            <a:r>
              <a:rPr lang="ru-RU" b="1" dirty="0"/>
              <a:t> </a:t>
            </a:r>
            <a:r>
              <a:rPr lang="ru-RU" b="1" dirty="0" err="1"/>
              <a:t>анемія</a:t>
            </a:r>
            <a:r>
              <a:rPr lang="ru-RU" b="1" dirty="0"/>
              <a:t>, </a:t>
            </a:r>
            <a:r>
              <a:rPr lang="ru-RU" b="1" dirty="0" err="1"/>
              <a:t>ретикулоцитоз</a:t>
            </a:r>
            <a:r>
              <a:rPr lang="ru-RU" b="1" dirty="0"/>
              <a:t>, </a:t>
            </a:r>
            <a:r>
              <a:rPr lang="ru-RU" b="1" dirty="0" err="1"/>
              <a:t>мікросфероцітоз</a:t>
            </a:r>
            <a:r>
              <a:rPr lang="ru-RU" b="1" dirty="0"/>
              <a:t>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2E90CB2A-0F66-45E7-9570-B13D120D727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ru-RU" dirty="0" err="1">
                <a:solidFill>
                  <a:srgbClr val="92D050"/>
                </a:solidFill>
              </a:rPr>
              <a:t>Лікування</a:t>
            </a:r>
            <a:r>
              <a:rPr lang="ru-RU" dirty="0">
                <a:solidFill>
                  <a:srgbClr val="92D050"/>
                </a:solidFill>
              </a:rPr>
              <a:t> </a:t>
            </a:r>
            <a:r>
              <a:rPr lang="ru-RU" dirty="0" err="1">
                <a:solidFill>
                  <a:srgbClr val="92D050"/>
                </a:solidFill>
              </a:rPr>
              <a:t>мікросфероцитарної</a:t>
            </a:r>
            <a:r>
              <a:rPr lang="ru-RU" dirty="0">
                <a:solidFill>
                  <a:srgbClr val="92D050"/>
                </a:solidFill>
              </a:rPr>
              <a:t> </a:t>
            </a:r>
            <a:r>
              <a:rPr lang="ru-RU" dirty="0" err="1">
                <a:solidFill>
                  <a:srgbClr val="92D050"/>
                </a:solidFill>
              </a:rPr>
              <a:t>анемії</a:t>
            </a:r>
            <a:endParaRPr lang="ru-RU" sz="4000" dirty="0">
              <a:solidFill>
                <a:srgbClr val="92D050"/>
              </a:solidFill>
            </a:endParaRP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478C2106-E10D-4E15-A373-4F11D645EE5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-252413" y="1844675"/>
            <a:ext cx="9217026" cy="482441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1800" b="1" dirty="0"/>
              <a:t>   </a:t>
            </a:r>
            <a:r>
              <a:rPr lang="ru-RU" sz="2800" b="1" dirty="0" err="1"/>
              <a:t>Єдиним</a:t>
            </a:r>
            <a:r>
              <a:rPr lang="ru-RU" sz="2800" b="1" dirty="0"/>
              <a:t> методом </a:t>
            </a:r>
            <a:r>
              <a:rPr lang="ru-RU" sz="2800" b="1" dirty="0" err="1"/>
              <a:t>лікування</a:t>
            </a:r>
            <a:r>
              <a:rPr lang="ru-RU" sz="2800" b="1" dirty="0"/>
              <a:t> </a:t>
            </a:r>
            <a:r>
              <a:rPr lang="ru-RU" sz="2800" b="1" dirty="0" err="1"/>
              <a:t>хворих</a:t>
            </a:r>
            <a:r>
              <a:rPr lang="ru-RU" sz="2800" b="1" dirty="0"/>
              <a:t> </a:t>
            </a:r>
            <a:r>
              <a:rPr lang="ru-RU" sz="2800" b="1" dirty="0" err="1"/>
              <a:t>спадковим</a:t>
            </a:r>
            <a:r>
              <a:rPr lang="ru-RU" sz="2800" b="1" dirty="0"/>
              <a:t> </a:t>
            </a:r>
            <a:r>
              <a:rPr lang="ru-RU" sz="2800" b="1" dirty="0" err="1"/>
              <a:t>мікросфероцітозом</a:t>
            </a:r>
            <a:r>
              <a:rPr lang="ru-RU" sz="2800" b="1" dirty="0"/>
              <a:t> </a:t>
            </a:r>
            <a:r>
              <a:rPr lang="ru-RU" sz="2800" b="1" dirty="0" err="1"/>
              <a:t>є</a:t>
            </a:r>
            <a:r>
              <a:rPr lang="ru-RU" sz="2800" b="1" dirty="0"/>
              <a:t> </a:t>
            </a:r>
            <a:r>
              <a:rPr lang="ru-RU" sz="2800" b="1" dirty="0" err="1"/>
              <a:t>спленектомія</a:t>
            </a:r>
            <a:r>
              <a:rPr lang="ru-RU" sz="2800" b="1" dirty="0"/>
              <a:t>, яка </a:t>
            </a:r>
            <a:r>
              <a:rPr lang="ru-RU" sz="2800" b="1" dirty="0" err="1"/>
              <a:t>виявляється</a:t>
            </a:r>
            <a:r>
              <a:rPr lang="ru-RU" sz="2800" b="1" dirty="0"/>
              <a:t> </a:t>
            </a:r>
            <a:r>
              <a:rPr lang="ru-RU" sz="2800" b="1" dirty="0" err="1"/>
              <a:t>ефективною</a:t>
            </a:r>
            <a:r>
              <a:rPr lang="ru-RU" sz="2800" b="1" dirty="0"/>
              <a:t> в 100% </a:t>
            </a:r>
            <a:r>
              <a:rPr lang="ru-RU" sz="2800" b="1" dirty="0" err="1"/>
              <a:t>випадків</a:t>
            </a:r>
            <a:r>
              <a:rPr lang="ru-RU" sz="2800" b="1" dirty="0"/>
              <a:t>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2800" b="1" dirty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b="1" dirty="0" err="1"/>
              <a:t>Спленектомія</a:t>
            </a:r>
            <a:r>
              <a:rPr lang="ru-RU" sz="2800" b="1" dirty="0"/>
              <a:t> показана при </a:t>
            </a:r>
            <a:r>
              <a:rPr lang="ru-RU" sz="2800" b="1" dirty="0" err="1"/>
              <a:t>частих</a:t>
            </a:r>
            <a:r>
              <a:rPr lang="ru-RU" sz="2800" b="1" dirty="0"/>
              <a:t> </a:t>
            </a:r>
            <a:r>
              <a:rPr lang="ru-RU" sz="2800" b="1" dirty="0" err="1"/>
              <a:t>гемолітичних</a:t>
            </a:r>
            <a:r>
              <a:rPr lang="ru-RU" sz="2800" b="1" dirty="0"/>
              <a:t> кризах, </a:t>
            </a:r>
            <a:r>
              <a:rPr lang="ru-RU" sz="2800" b="1" dirty="0" err="1"/>
              <a:t>різкою</a:t>
            </a:r>
            <a:r>
              <a:rPr lang="ru-RU" sz="2800" b="1" dirty="0"/>
              <a:t> </a:t>
            </a:r>
            <a:r>
              <a:rPr lang="ru-RU" sz="2800" b="1" dirty="0" err="1"/>
              <a:t>анемізації</a:t>
            </a:r>
            <a:r>
              <a:rPr lang="ru-RU" sz="2800" b="1" dirty="0"/>
              <a:t> </a:t>
            </a:r>
            <a:r>
              <a:rPr lang="ru-RU" sz="2800" b="1" dirty="0" err="1"/>
              <a:t>хворих</a:t>
            </a:r>
            <a:r>
              <a:rPr lang="ru-RU" sz="2800" b="1" dirty="0"/>
              <a:t>, </a:t>
            </a:r>
            <a:r>
              <a:rPr lang="ru-RU" sz="2800" b="1" dirty="0" err="1"/>
              <a:t>інфарктах</a:t>
            </a:r>
            <a:r>
              <a:rPr lang="ru-RU" sz="2800" b="1" dirty="0"/>
              <a:t> </a:t>
            </a:r>
            <a:r>
              <a:rPr lang="ru-RU" sz="2800" b="1" dirty="0" err="1"/>
              <a:t>селезінки</a:t>
            </a:r>
            <a:r>
              <a:rPr lang="ru-RU" sz="2800" b="1" dirty="0"/>
              <a:t>, </a:t>
            </a:r>
            <a:r>
              <a:rPr lang="ru-RU" sz="2800" b="1" dirty="0" err="1"/>
              <a:t>нападах</a:t>
            </a:r>
            <a:r>
              <a:rPr lang="ru-RU" sz="2800" b="1" dirty="0"/>
              <a:t> </a:t>
            </a:r>
            <a:r>
              <a:rPr lang="ru-RU" sz="2800" b="1" dirty="0" err="1"/>
              <a:t>печінкової</a:t>
            </a:r>
            <a:r>
              <a:rPr lang="ru-RU" sz="2800" b="1" dirty="0"/>
              <a:t> </a:t>
            </a:r>
            <a:r>
              <a:rPr lang="ru-RU" sz="2800" b="1" dirty="0" err="1"/>
              <a:t>коліки</a:t>
            </a:r>
            <a:r>
              <a:rPr lang="ru-RU" sz="2800" b="1"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1357</TotalTime>
  <Words>1780</Words>
  <Application>Microsoft Office PowerPoint</Application>
  <PresentationFormat>Экран (4:3)</PresentationFormat>
  <Paragraphs>268</Paragraphs>
  <Slides>43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9" baseType="lpstr">
      <vt:lpstr>Arial</vt:lpstr>
      <vt:lpstr>Cambria</vt:lpstr>
      <vt:lpstr>Tahoma</vt:lpstr>
      <vt:lpstr>Times New Roman</vt:lpstr>
      <vt:lpstr>Wingdings</vt:lpstr>
      <vt:lpstr>Орбита</vt:lpstr>
      <vt:lpstr>Одеский національний медичний університет Кафедра внутрішньої медицини №1</vt:lpstr>
      <vt:lpstr>Презентация PowerPoint</vt:lpstr>
      <vt:lpstr>Презентация PowerPoint</vt:lpstr>
      <vt:lpstr>Класифікація анемій за ступенем тяжкості</vt:lpstr>
      <vt:lpstr>Морфологічна класифікація анемій (за розміром еритроцитів)</vt:lpstr>
      <vt:lpstr>Класифікація анемій за колірним показником (вміст гемоглобіну в еритроцитах)</vt:lpstr>
      <vt:lpstr>Класифікація анемій за здатністю кісткового мозку до регенерації</vt:lpstr>
      <vt:lpstr>Лабораторні ознаки анемічного синдрому:</vt:lpstr>
      <vt:lpstr>Залізодефіцитна анемія</vt:lpstr>
      <vt:lpstr>Этіологія ЗДА</vt:lpstr>
      <vt:lpstr>Фізіологічне значення заліза</vt:lpstr>
      <vt:lpstr>Обмін заліза в організмі характеризують такі показники  </vt:lpstr>
      <vt:lpstr>Клініка залізодефіцитних анемій</vt:lpstr>
      <vt:lpstr>Лабораторна діагностика залізодефіцитних анемій</vt:lpstr>
      <vt:lpstr>Презентация PowerPoint</vt:lpstr>
      <vt:lpstr>Презентация PowerPoint</vt:lpstr>
      <vt:lpstr> Принципи  терапії ЗДА</vt:lpstr>
      <vt:lpstr>Препарати заліза для перорального застосування</vt:lpstr>
      <vt:lpstr>Препарати заліза для парентерального введення</vt:lpstr>
      <vt:lpstr>Показання для призначення парентерального введення препаратів заліза</vt:lpstr>
      <vt:lpstr>В12 - дефіцитні і фолієводефіцитні анемії  </vt:lpstr>
      <vt:lpstr>Этіологія і патогенез</vt:lpstr>
      <vt:lpstr>  Причини дефіциту цианокобаламина</vt:lpstr>
      <vt:lpstr>Клінічні синдроми В 12-дефіцитної анемії</vt:lpstr>
      <vt:lpstr>Лабораторна діагностика Загальний аналіз крові</vt:lpstr>
      <vt:lpstr>Лабораторна діагностика</vt:lpstr>
      <vt:lpstr>Лікування</vt:lpstr>
      <vt:lpstr>Принципи терапії:</vt:lpstr>
      <vt:lpstr>Гіпо-, апластична анемія </vt:lpstr>
      <vt:lpstr>Этіологія апластичної анемії  </vt:lpstr>
      <vt:lpstr>Клінічні ознаки АА :</vt:lpstr>
      <vt:lpstr>Діагностика апластичної анемії</vt:lpstr>
      <vt:lpstr>Діагностика апластичної анемії</vt:lpstr>
      <vt:lpstr>Лікування АА:</vt:lpstr>
      <vt:lpstr>Лікування АА:</vt:lpstr>
      <vt:lpstr>Гемолітична анемія</vt:lpstr>
      <vt:lpstr>ВИДИ ГЕМОЛІЗУ</vt:lpstr>
      <vt:lpstr>Класифікація  гемолітичних анемій</vt:lpstr>
      <vt:lpstr>Мікросфероцитоз (хвороба Маньківського-Шоффара)</vt:lpstr>
      <vt:lpstr>Клініка микросфероцитарної анемії</vt:lpstr>
      <vt:lpstr>Клініка микросфероцитарної анемії</vt:lpstr>
      <vt:lpstr>Діагностика мікросфероцитарної анемії</vt:lpstr>
      <vt:lpstr>Лікування мікросфероцитарної анемії</vt:lpstr>
    </vt:vector>
  </TitlesOfParts>
  <Company>дом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Железодефицитная анемия</dc:title>
  <dc:creator>доцент</dc:creator>
  <cp:lastModifiedBy>Олена</cp:lastModifiedBy>
  <cp:revision>133</cp:revision>
  <cp:lastPrinted>1601-01-01T00:00:00Z</cp:lastPrinted>
  <dcterms:created xsi:type="dcterms:W3CDTF">2007-12-23T13:55:46Z</dcterms:created>
  <dcterms:modified xsi:type="dcterms:W3CDTF">2023-09-25T11:39:13Z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