
<file path=[Content_Types].xml><?xml version="1.0" encoding="utf-8"?>
<Types xmlns="http://schemas.openxmlformats.org/package/2006/content-types">
  <Default Extension="jpeg" ContentType="image/jpeg"/>
  <Default Extension="JPG" ContentType="image/.jpg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271" r:id="rId4"/>
    <p:sldId id="276" r:id="rId5"/>
    <p:sldId id="277" r:id="rId7"/>
    <p:sldId id="279" r:id="rId8"/>
    <p:sldId id="278" r:id="rId9"/>
    <p:sldId id="281" r:id="rId10"/>
    <p:sldId id="258" r:id="rId11"/>
    <p:sldId id="289" r:id="rId12"/>
    <p:sldId id="287" r:id="rId13"/>
    <p:sldId id="290" r:id="rId14"/>
    <p:sldId id="288" r:id="rId15"/>
    <p:sldId id="308" r:id="rId16"/>
    <p:sldId id="261" r:id="rId17"/>
    <p:sldId id="291" r:id="rId18"/>
    <p:sldId id="292" r:id="rId19"/>
    <p:sldId id="293" r:id="rId20"/>
    <p:sldId id="294" r:id="rId21"/>
    <p:sldId id="272" r:id="rId22"/>
    <p:sldId id="280" r:id="rId23"/>
    <p:sldId id="264" r:id="rId24"/>
    <p:sldId id="263" r:id="rId25"/>
    <p:sldId id="265" r:id="rId26"/>
    <p:sldId id="266" r:id="rId27"/>
    <p:sldId id="274" r:id="rId28"/>
    <p:sldId id="295" r:id="rId29"/>
    <p:sldId id="282" r:id="rId30"/>
    <p:sldId id="267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0000"/>
    <a:srgbClr val="33CC33"/>
    <a:srgbClr val="3366FF"/>
    <a:srgbClr val="3399FF"/>
    <a:srgbClr val="33CCFF"/>
    <a:srgbClr val="0000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75" autoAdjust="0"/>
    <p:restoredTop sz="87338" autoAdjust="0"/>
  </p:normalViewPr>
  <p:slideViewPr>
    <p:cSldViewPr showGuides="1">
      <p:cViewPr>
        <p:scale>
          <a:sx n="66" d="100"/>
          <a:sy n="66" d="100"/>
        </p:scale>
        <p:origin x="-490" y="6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CA7C8B06-B9E9-4C2B-BA8A-14F274F8073E}" type="datetimeFigureOut">
              <a:rPr lang="en-GB"/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  <a:endParaRPr lang="en-US" noProof="0" smtClean="0"/>
          </a:p>
          <a:p>
            <a:pPr lvl="1"/>
            <a:r>
              <a:rPr lang="en-US" noProof="0" smtClean="0"/>
              <a:t>Second level</a:t>
            </a:r>
            <a:endParaRPr lang="en-US" noProof="0" smtClean="0"/>
          </a:p>
          <a:p>
            <a:pPr lvl="2"/>
            <a:r>
              <a:rPr lang="en-US" noProof="0" smtClean="0"/>
              <a:t>Third level</a:t>
            </a:r>
            <a:endParaRPr lang="en-US" noProof="0" smtClean="0"/>
          </a:p>
          <a:p>
            <a:pPr lvl="3"/>
            <a:r>
              <a:rPr lang="en-US" noProof="0" smtClean="0"/>
              <a:t>Fourth level</a:t>
            </a:r>
            <a:endParaRPr lang="en-US" noProof="0" smtClean="0"/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6E61AE50-AAC5-444D-8CB5-036BE5666643}" type="slidenum">
              <a:rPr lang="en-GB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en-GB" smtClean="0"/>
              <a:t>Hypothalamus make TRH</a:t>
            </a:r>
            <a:endParaRPr lang="en-GB" smtClean="0"/>
          </a:p>
          <a:p>
            <a:pPr>
              <a:spcBef>
                <a:spcPct val="0"/>
              </a:spcBef>
            </a:pPr>
            <a:r>
              <a:rPr lang="en-GB" smtClean="0"/>
              <a:t>Anterior pituitary makes TSH</a:t>
            </a:r>
            <a:endParaRPr lang="en-GB" smtClean="0"/>
          </a:p>
          <a:p>
            <a:pPr>
              <a:spcBef>
                <a:spcPct val="0"/>
              </a:spcBef>
            </a:pPr>
            <a:r>
              <a:rPr lang="en-GB" smtClean="0"/>
              <a:t>Thyroid Gland makes T4 and T3</a:t>
            </a:r>
            <a:endParaRPr lang="en-GB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2D2279E4-2BB3-41CC-B638-8C260360AC55}" type="slidenum">
              <a:rPr lang="en-GB">
                <a:cs typeface="Arial" panose="020B0604020202020204" pitchFamily="34" charset="0"/>
              </a:rPr>
            </a:fld>
            <a:endParaRPr lang="en-GB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en-GB" smtClean="0"/>
              <a:t>Hashimoto- anti thyroglobulin antibodies or anti- tpo antibodies</a:t>
            </a:r>
            <a:endParaRPr lang="en-GB" smtClean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DE221459-A7DE-4271-A933-54B74DBA8919}" type="slidenum">
              <a:rPr lang="en-GB">
                <a:cs typeface="Arial" panose="020B0604020202020204" pitchFamily="34" charset="0"/>
              </a:rPr>
            </a:fld>
            <a:endParaRPr lang="en-GB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en-GB" smtClean="0"/>
              <a:t>underproduction of thyroid hormones slows metabolism, leading to fluid retention and swollen tissues that can exert pressure on peripheral nerves</a:t>
            </a:r>
            <a:endParaRPr lang="en-GB" smtClean="0"/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3F654CBC-F6CD-4B50-9296-323B2B601BEB}" type="slidenum">
              <a:rPr lang="en-GB">
                <a:cs typeface="Arial" panose="020B0604020202020204" pitchFamily="34" charset="0"/>
              </a:rPr>
            </a:fld>
            <a:endParaRPr lang="en-GB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en-GB" smtClean="0"/>
              <a:t>Ptma- accumulation of hyaloronic acid in dermis- manifestation of graves</a:t>
            </a:r>
            <a:endParaRPr lang="en-GB" smtClean="0"/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69142C5D-1D53-4EAF-9001-1C9FA004C19A}" type="slidenum">
              <a:rPr lang="en-GB">
                <a:cs typeface="Arial" panose="020B0604020202020204" pitchFamily="34" charset="0"/>
              </a:rPr>
            </a:fld>
            <a:endParaRPr lang="en-GB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2880" indent="-18288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/>
            </a:pPr>
            <a:r>
              <a:rPr lang="en-GB" sz="2400" dirty="0" smtClean="0"/>
              <a:t>Management</a:t>
            </a:r>
            <a:endParaRPr lang="en-GB" sz="2400" dirty="0" smtClean="0"/>
          </a:p>
          <a:p>
            <a:pPr lvl="1" indent="-18288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/>
            </a:pPr>
            <a:r>
              <a:rPr lang="en-GB" sz="2000" dirty="0" smtClean="0"/>
              <a:t>IV fluids</a:t>
            </a:r>
            <a:endParaRPr lang="en-GB" sz="2000" dirty="0" smtClean="0"/>
          </a:p>
          <a:p>
            <a:pPr lvl="1" indent="-18288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/>
            </a:pPr>
            <a:r>
              <a:rPr lang="en-GB" sz="2000" dirty="0" smtClean="0"/>
              <a:t>Broad spectrum antibiotics</a:t>
            </a:r>
            <a:endParaRPr lang="en-GB" sz="2000" dirty="0" smtClean="0"/>
          </a:p>
          <a:p>
            <a:pPr lvl="1" indent="-18288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/>
            </a:pPr>
            <a:r>
              <a:rPr lang="en-GB" sz="2000" dirty="0" err="1" smtClean="0"/>
              <a:t>Propanolol</a:t>
            </a:r>
            <a:r>
              <a:rPr lang="en-GB" sz="2000" dirty="0" smtClean="0"/>
              <a:t>, digoxin</a:t>
            </a:r>
            <a:endParaRPr lang="en-GB" sz="2000" dirty="0" smtClean="0"/>
          </a:p>
          <a:p>
            <a:pPr lvl="1" indent="-18288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/>
            </a:pPr>
            <a:r>
              <a:rPr lang="en-GB" sz="2000" dirty="0" err="1" smtClean="0"/>
              <a:t>Antithyroid</a:t>
            </a:r>
            <a:r>
              <a:rPr lang="en-GB" sz="2000" dirty="0" smtClean="0"/>
              <a:t> drugs – sodium </a:t>
            </a:r>
            <a:r>
              <a:rPr lang="en-GB" sz="2000" dirty="0" err="1" smtClean="0"/>
              <a:t>ipodate</a:t>
            </a:r>
            <a:r>
              <a:rPr lang="en-GB" sz="2000" dirty="0" smtClean="0"/>
              <a:t>, </a:t>
            </a:r>
            <a:r>
              <a:rPr lang="en-GB" sz="2000" dirty="0" err="1" smtClean="0"/>
              <a:t>Lugol’s</a:t>
            </a:r>
            <a:r>
              <a:rPr lang="en-GB" sz="2000" dirty="0" smtClean="0"/>
              <a:t> solution, </a:t>
            </a:r>
            <a:r>
              <a:rPr lang="en-GB" sz="2000" dirty="0" err="1" smtClean="0"/>
              <a:t>carbimozole</a:t>
            </a:r>
            <a:endParaRPr lang="en-GB" sz="20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6F415D08-EF41-4228-8044-81DC18FCABF3}" type="slidenum">
              <a:rPr lang="en-GB">
                <a:cs typeface="Arial" panose="020B0604020202020204" pitchFamily="34" charset="0"/>
              </a:rPr>
            </a:fld>
            <a:endParaRPr lang="en-GB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2"/>
          <p:cNvGrpSpPr/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5" name="Group 44"/>
            <p:cNvGrpSpPr/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4"/>
              <p:cNvGrpSpPr/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40" name="Rectangle 114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1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2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29" name="Group 5"/>
              <p:cNvGrpSpPr/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37" name="Rectangle 84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" name="Rectangle 85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9" name="Rectangle 113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9"/>
              <p:cNvGrpSpPr/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34" name="Rectangle 77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5" name="Rectangle 78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6" name="Rectangle 80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31" name="Rectangle 74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" name="Rectangle 75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" name="Rectangle 76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6" name="Freeform 44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-1" fmla="*/ 0 w 9144000"/>
                <a:gd name="connsiteY0-2" fmla="*/ 1270659 h 1330035"/>
                <a:gd name="connsiteX1-3" fmla="*/ 1674420 w 9144000"/>
                <a:gd name="connsiteY1-4" fmla="*/ 1318160 h 1330035"/>
                <a:gd name="connsiteX2-5" fmla="*/ 4120737 w 9144000"/>
                <a:gd name="connsiteY2-6" fmla="*/ 1199407 h 1330035"/>
                <a:gd name="connsiteX3-7" fmla="*/ 7172696 w 9144000"/>
                <a:gd name="connsiteY3-8" fmla="*/ 760020 h 1330035"/>
                <a:gd name="connsiteX4-9" fmla="*/ 9144000 w 9144000"/>
                <a:gd name="connsiteY4-10" fmla="*/ 0 h 1330035"/>
                <a:gd name="connsiteX0-11" fmla="*/ 0 w 9144000"/>
                <a:gd name="connsiteY0-12" fmla="*/ 1270659 h 1330035"/>
                <a:gd name="connsiteX1-13" fmla="*/ 1674420 w 9144000"/>
                <a:gd name="connsiteY1-14" fmla="*/ 1318160 h 1330035"/>
                <a:gd name="connsiteX2-15" fmla="*/ 4120737 w 9144000"/>
                <a:gd name="connsiteY2-16" fmla="*/ 1199407 h 1330035"/>
                <a:gd name="connsiteX3-17" fmla="*/ 7172696 w 9144000"/>
                <a:gd name="connsiteY3-18" fmla="*/ 760020 h 1330035"/>
                <a:gd name="connsiteX4-19" fmla="*/ 9144000 w 9144000"/>
                <a:gd name="connsiteY4-20" fmla="*/ 0 h 1330035"/>
                <a:gd name="connsiteX0-21" fmla="*/ 0 w 9144000"/>
                <a:gd name="connsiteY0-22" fmla="*/ 1270659 h 1330035"/>
                <a:gd name="connsiteX1-23" fmla="*/ 1674420 w 9144000"/>
                <a:gd name="connsiteY1-24" fmla="*/ 1318160 h 1330035"/>
                <a:gd name="connsiteX2-25" fmla="*/ 4120737 w 9144000"/>
                <a:gd name="connsiteY2-26" fmla="*/ 1199407 h 1330035"/>
                <a:gd name="connsiteX3-27" fmla="*/ 7172696 w 9144000"/>
                <a:gd name="connsiteY3-28" fmla="*/ 760020 h 1330035"/>
                <a:gd name="connsiteX4-29" fmla="*/ 9144000 w 9144000"/>
                <a:gd name="connsiteY4-30" fmla="*/ 0 h 1330035"/>
                <a:gd name="connsiteX0-31" fmla="*/ 0 w 9144000"/>
                <a:gd name="connsiteY0-32" fmla="*/ 1116279 h 1175655"/>
                <a:gd name="connsiteX1-33" fmla="*/ 1674420 w 9144000"/>
                <a:gd name="connsiteY1-34" fmla="*/ 1163780 h 1175655"/>
                <a:gd name="connsiteX2-35" fmla="*/ 4120737 w 9144000"/>
                <a:gd name="connsiteY2-36" fmla="*/ 1045027 h 1175655"/>
                <a:gd name="connsiteX3-37" fmla="*/ 7172696 w 9144000"/>
                <a:gd name="connsiteY3-38" fmla="*/ 605640 h 1175655"/>
                <a:gd name="connsiteX4-39" fmla="*/ 9144000 w 9144000"/>
                <a:gd name="connsiteY4-40" fmla="*/ 0 h 11756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Freeform 4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Freeform 4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Freeform 50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Freeform 51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Hexagon 52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Hexagon 53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Hexagon 54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Hexagon 55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Hexagon 56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" name="Freeform 57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261499"/>
                <a:gd name="connsiteY0-2" fmla="*/ 105098 h 1388236"/>
                <a:gd name="connsiteX1-3" fmla="*/ 56357 w 1261499"/>
                <a:gd name="connsiteY1-4" fmla="*/ 0 h 1388236"/>
                <a:gd name="connsiteX2-5" fmla="*/ 865241 w 1261499"/>
                <a:gd name="connsiteY2-6" fmla="*/ 0 h 1388236"/>
                <a:gd name="connsiteX3-7" fmla="*/ 1261499 w 1261499"/>
                <a:gd name="connsiteY3-8" fmla="*/ 694118 h 1388236"/>
                <a:gd name="connsiteX4-9" fmla="*/ 865241 w 1261499"/>
                <a:gd name="connsiteY4-10" fmla="*/ 1388236 h 1388236"/>
                <a:gd name="connsiteX5-11" fmla="*/ 56357 w 1261499"/>
                <a:gd name="connsiteY5-12" fmla="*/ 1388236 h 1388236"/>
                <a:gd name="connsiteX6-13" fmla="*/ 0 w 1261499"/>
                <a:gd name="connsiteY6-14" fmla="*/ 105098 h 1388236"/>
                <a:gd name="connsiteX0-15" fmla="*/ 0 w 1261499"/>
                <a:gd name="connsiteY0-16" fmla="*/ 105098 h 1388236"/>
                <a:gd name="connsiteX1-17" fmla="*/ 56357 w 1261499"/>
                <a:gd name="connsiteY1-18" fmla="*/ 0 h 1388236"/>
                <a:gd name="connsiteX2-19" fmla="*/ 865241 w 1261499"/>
                <a:gd name="connsiteY2-20" fmla="*/ 0 h 1388236"/>
                <a:gd name="connsiteX3-21" fmla="*/ 1261499 w 1261499"/>
                <a:gd name="connsiteY3-22" fmla="*/ 694118 h 1388236"/>
                <a:gd name="connsiteX4-23" fmla="*/ 865241 w 1261499"/>
                <a:gd name="connsiteY4-24" fmla="*/ 1388236 h 1388236"/>
                <a:gd name="connsiteX5-25" fmla="*/ 744578 w 1261499"/>
                <a:gd name="connsiteY5-26" fmla="*/ 1387893 h 1388236"/>
                <a:gd name="connsiteX6-27" fmla="*/ 0 w 1261499"/>
                <a:gd name="connsiteY6-28" fmla="*/ 105098 h 13882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Hexagon 58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Hexagon 59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Hexagon 60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Hexagon 61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Hexagon 62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" name="Hexagon 63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Hexagon 64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Hexagon 65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Hexagon 66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Freeform 67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601400"/>
                <a:gd name="connsiteY0-2" fmla="*/ 694118 h 1388236"/>
                <a:gd name="connsiteX1-3" fmla="*/ 396258 w 1601400"/>
                <a:gd name="connsiteY1-4" fmla="*/ 0 h 1388236"/>
                <a:gd name="connsiteX2-5" fmla="*/ 474029 w 1601400"/>
                <a:gd name="connsiteY2-6" fmla="*/ 4016 h 1388236"/>
                <a:gd name="connsiteX3-7" fmla="*/ 1601400 w 1601400"/>
                <a:gd name="connsiteY3-8" fmla="*/ 694118 h 1388236"/>
                <a:gd name="connsiteX4-9" fmla="*/ 1205142 w 1601400"/>
                <a:gd name="connsiteY4-10" fmla="*/ 1388236 h 1388236"/>
                <a:gd name="connsiteX5-11" fmla="*/ 396258 w 1601400"/>
                <a:gd name="connsiteY5-12" fmla="*/ 1388236 h 1388236"/>
                <a:gd name="connsiteX6-13" fmla="*/ 0 w 1601400"/>
                <a:gd name="connsiteY6-14" fmla="*/ 694118 h 1388236"/>
                <a:gd name="connsiteX0-15" fmla="*/ 0 w 1243407"/>
                <a:gd name="connsiteY0-16" fmla="*/ 694118 h 1388236"/>
                <a:gd name="connsiteX1-17" fmla="*/ 396258 w 1243407"/>
                <a:gd name="connsiteY1-18" fmla="*/ 0 h 1388236"/>
                <a:gd name="connsiteX2-19" fmla="*/ 474029 w 1243407"/>
                <a:gd name="connsiteY2-20" fmla="*/ 4016 h 1388236"/>
                <a:gd name="connsiteX3-21" fmla="*/ 1243407 w 1243407"/>
                <a:gd name="connsiteY3-22" fmla="*/ 1325983 h 1388236"/>
                <a:gd name="connsiteX4-23" fmla="*/ 1205142 w 1243407"/>
                <a:gd name="connsiteY4-24" fmla="*/ 1388236 h 1388236"/>
                <a:gd name="connsiteX5-25" fmla="*/ 396258 w 1243407"/>
                <a:gd name="connsiteY5-26" fmla="*/ 1388236 h 1388236"/>
                <a:gd name="connsiteX6-27" fmla="*/ 0 w 1243407"/>
                <a:gd name="connsiteY6-28" fmla="*/ 694118 h 13882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Freeform 68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601400"/>
                <a:gd name="connsiteY0-2" fmla="*/ 694704 h 1388822"/>
                <a:gd name="connsiteX1-3" fmla="*/ 396258 w 1601400"/>
                <a:gd name="connsiteY1-4" fmla="*/ 586 h 1388822"/>
                <a:gd name="connsiteX2-5" fmla="*/ 482002 w 1601400"/>
                <a:gd name="connsiteY2-6" fmla="*/ 0 h 1388822"/>
                <a:gd name="connsiteX3-7" fmla="*/ 1601400 w 1601400"/>
                <a:gd name="connsiteY3-8" fmla="*/ 694704 h 1388822"/>
                <a:gd name="connsiteX4-9" fmla="*/ 1205142 w 1601400"/>
                <a:gd name="connsiteY4-10" fmla="*/ 1388822 h 1388822"/>
                <a:gd name="connsiteX5-11" fmla="*/ 396258 w 1601400"/>
                <a:gd name="connsiteY5-12" fmla="*/ 1388822 h 1388822"/>
                <a:gd name="connsiteX6-13" fmla="*/ 0 w 1601400"/>
                <a:gd name="connsiteY6-14" fmla="*/ 694704 h 1388822"/>
                <a:gd name="connsiteX0-15" fmla="*/ 0 w 1241871"/>
                <a:gd name="connsiteY0-16" fmla="*/ 694704 h 1388822"/>
                <a:gd name="connsiteX1-17" fmla="*/ 396258 w 1241871"/>
                <a:gd name="connsiteY1-18" fmla="*/ 586 h 1388822"/>
                <a:gd name="connsiteX2-19" fmla="*/ 482002 w 1241871"/>
                <a:gd name="connsiteY2-20" fmla="*/ 0 h 1388822"/>
                <a:gd name="connsiteX3-21" fmla="*/ 1241871 w 1241871"/>
                <a:gd name="connsiteY3-22" fmla="*/ 1323912 h 1388822"/>
                <a:gd name="connsiteX4-23" fmla="*/ 1205142 w 1241871"/>
                <a:gd name="connsiteY4-24" fmla="*/ 1388822 h 1388822"/>
                <a:gd name="connsiteX5-25" fmla="*/ 396258 w 1241871"/>
                <a:gd name="connsiteY5-26" fmla="*/ 1388822 h 1388822"/>
                <a:gd name="connsiteX6-27" fmla="*/ 0 w 1241871"/>
                <a:gd name="connsiteY6-28" fmla="*/ 694704 h 13888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43" name="Rectangle 45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6"/>
          <p:cNvSpPr/>
          <p:nvPr/>
        </p:nvSpPr>
        <p:spPr>
          <a:xfrm>
            <a:off x="4649788" y="-22225"/>
            <a:ext cx="3505200" cy="2312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Rectangle 49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Rectangle 88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7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688" y="1516063"/>
            <a:ext cx="2133600" cy="752475"/>
          </a:xfrm>
        </p:spPr>
        <p:txBody>
          <a:bodyPr anchor="b"/>
          <a:lstStyle>
            <a:lvl1pPr algn="l">
              <a:defRPr sz="2400" smtClean="0"/>
            </a:lvl1pPr>
          </a:lstStyle>
          <a:p>
            <a:pPr>
              <a:defRPr/>
            </a:pPr>
            <a:fld id="{25746EA4-4647-4AD0-856A-68BF1D8240F6}" type="datetimeFigureOut">
              <a:rPr lang="en-GB"/>
            </a:fld>
            <a:endParaRPr lang="en-GB"/>
          </a:p>
        </p:txBody>
      </p:sp>
      <p:sp>
        <p:nvSpPr>
          <p:cNvPr id="4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838" y="5719763"/>
            <a:ext cx="283051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788" y="5719763"/>
            <a:ext cx="642937" cy="365125"/>
          </a:xfrm>
        </p:spPr>
        <p:txBody>
          <a:bodyPr/>
          <a:lstStyle>
            <a:lvl1pPr>
              <a:defRPr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4ED36DF0-D0D4-4028-A189-FCB7BABB2B5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3DF30-566C-4954-96E1-9BD9EC132D4E}" type="datetimeFigureOut">
              <a:rPr lang="en-GB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3B918-3794-480B-9B1D-D6ACFDFD69EF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40C55-1221-4CD8-938F-71E2EBD85EE7}" type="datetimeFigureOut">
              <a:rPr lang="en-GB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56629-4D5F-45D0-9929-117C6F97CDD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5CE75-1F81-4E50-94A4-52B2DFC45197}" type="datetimeFigureOut">
              <a:rPr lang="en-GB"/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81CC7-BB33-4BEE-8CF0-1E7DE3CDF1E9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9042D-1851-45C4-81AD-37EFE6CFC7C1}" type="datetimeFigureOut">
              <a:rPr lang="en-GB"/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F55BE-D486-449C-A347-C6E62FC44E01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F4C39-410B-4A90-8D7B-BFB36FA82FEA}" type="datetimeFigureOut">
              <a:rPr lang="en-GB"/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1BCDC-EEA6-423A-8691-9C4E42533BF6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AACD7-C87F-4447-B774-A81EA3D2E68C}" type="datetimeFigureOut">
              <a:rPr lang="en-GB"/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4647E-4584-4246-AAC4-A1F3B812647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3"/>
          <p:cNvGrpSpPr/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44"/>
            <p:cNvGrpSpPr/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4"/>
              <p:cNvGrpSpPr/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41" name="Rectangle 83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/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38" name="Rectangle 80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9" name="Rectangle 81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0" name="Rectangle 82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/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35" name="Rectangle 77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6" name="Rectangle 78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" name="Rectangle 79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74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" name="Rectangle 75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" name="Rectangle 76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7" name="Freeform 4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-1" fmla="*/ 0 w 9144000"/>
                <a:gd name="connsiteY0-2" fmla="*/ 1270659 h 1330035"/>
                <a:gd name="connsiteX1-3" fmla="*/ 1674420 w 9144000"/>
                <a:gd name="connsiteY1-4" fmla="*/ 1318160 h 1330035"/>
                <a:gd name="connsiteX2-5" fmla="*/ 4120737 w 9144000"/>
                <a:gd name="connsiteY2-6" fmla="*/ 1199407 h 1330035"/>
                <a:gd name="connsiteX3-7" fmla="*/ 7172696 w 9144000"/>
                <a:gd name="connsiteY3-8" fmla="*/ 760020 h 1330035"/>
                <a:gd name="connsiteX4-9" fmla="*/ 9144000 w 9144000"/>
                <a:gd name="connsiteY4-10" fmla="*/ 0 h 1330035"/>
                <a:gd name="connsiteX0-11" fmla="*/ 0 w 9144000"/>
                <a:gd name="connsiteY0-12" fmla="*/ 1270659 h 1330035"/>
                <a:gd name="connsiteX1-13" fmla="*/ 1674420 w 9144000"/>
                <a:gd name="connsiteY1-14" fmla="*/ 1318160 h 1330035"/>
                <a:gd name="connsiteX2-15" fmla="*/ 4120737 w 9144000"/>
                <a:gd name="connsiteY2-16" fmla="*/ 1199407 h 1330035"/>
                <a:gd name="connsiteX3-17" fmla="*/ 7172696 w 9144000"/>
                <a:gd name="connsiteY3-18" fmla="*/ 760020 h 1330035"/>
                <a:gd name="connsiteX4-19" fmla="*/ 9144000 w 9144000"/>
                <a:gd name="connsiteY4-20" fmla="*/ 0 h 1330035"/>
                <a:gd name="connsiteX0-21" fmla="*/ 0 w 9144000"/>
                <a:gd name="connsiteY0-22" fmla="*/ 1270659 h 1330035"/>
                <a:gd name="connsiteX1-23" fmla="*/ 1674420 w 9144000"/>
                <a:gd name="connsiteY1-24" fmla="*/ 1318160 h 1330035"/>
                <a:gd name="connsiteX2-25" fmla="*/ 4120737 w 9144000"/>
                <a:gd name="connsiteY2-26" fmla="*/ 1199407 h 1330035"/>
                <a:gd name="connsiteX3-27" fmla="*/ 7172696 w 9144000"/>
                <a:gd name="connsiteY3-28" fmla="*/ 760020 h 1330035"/>
                <a:gd name="connsiteX4-29" fmla="*/ 9144000 w 9144000"/>
                <a:gd name="connsiteY4-30" fmla="*/ 0 h 1330035"/>
                <a:gd name="connsiteX0-31" fmla="*/ 0 w 9144000"/>
                <a:gd name="connsiteY0-32" fmla="*/ 1116279 h 1175655"/>
                <a:gd name="connsiteX1-33" fmla="*/ 1674420 w 9144000"/>
                <a:gd name="connsiteY1-34" fmla="*/ 1163780 h 1175655"/>
                <a:gd name="connsiteX2-35" fmla="*/ 4120737 w 9144000"/>
                <a:gd name="connsiteY2-36" fmla="*/ 1045027 h 1175655"/>
                <a:gd name="connsiteX3-37" fmla="*/ 7172696 w 9144000"/>
                <a:gd name="connsiteY3-38" fmla="*/ 605640 h 1175655"/>
                <a:gd name="connsiteX4-39" fmla="*/ 9144000 w 9144000"/>
                <a:gd name="connsiteY4-40" fmla="*/ 0 h 11756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Freeform 4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Freeform 4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Freeform 4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Freeform 5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Hexagon 5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Hexagon 5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Hexagon 5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Hexagon 5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" name="Hexagon 5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Freeform 58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261499"/>
                <a:gd name="connsiteY0-2" fmla="*/ 105098 h 1388236"/>
                <a:gd name="connsiteX1-3" fmla="*/ 56357 w 1261499"/>
                <a:gd name="connsiteY1-4" fmla="*/ 0 h 1388236"/>
                <a:gd name="connsiteX2-5" fmla="*/ 865241 w 1261499"/>
                <a:gd name="connsiteY2-6" fmla="*/ 0 h 1388236"/>
                <a:gd name="connsiteX3-7" fmla="*/ 1261499 w 1261499"/>
                <a:gd name="connsiteY3-8" fmla="*/ 694118 h 1388236"/>
                <a:gd name="connsiteX4-9" fmla="*/ 865241 w 1261499"/>
                <a:gd name="connsiteY4-10" fmla="*/ 1388236 h 1388236"/>
                <a:gd name="connsiteX5-11" fmla="*/ 56357 w 1261499"/>
                <a:gd name="connsiteY5-12" fmla="*/ 1388236 h 1388236"/>
                <a:gd name="connsiteX6-13" fmla="*/ 0 w 1261499"/>
                <a:gd name="connsiteY6-14" fmla="*/ 105098 h 1388236"/>
                <a:gd name="connsiteX0-15" fmla="*/ 0 w 1261499"/>
                <a:gd name="connsiteY0-16" fmla="*/ 105098 h 1388236"/>
                <a:gd name="connsiteX1-17" fmla="*/ 56357 w 1261499"/>
                <a:gd name="connsiteY1-18" fmla="*/ 0 h 1388236"/>
                <a:gd name="connsiteX2-19" fmla="*/ 865241 w 1261499"/>
                <a:gd name="connsiteY2-20" fmla="*/ 0 h 1388236"/>
                <a:gd name="connsiteX3-21" fmla="*/ 1261499 w 1261499"/>
                <a:gd name="connsiteY3-22" fmla="*/ 694118 h 1388236"/>
                <a:gd name="connsiteX4-23" fmla="*/ 865241 w 1261499"/>
                <a:gd name="connsiteY4-24" fmla="*/ 1388236 h 1388236"/>
                <a:gd name="connsiteX5-25" fmla="*/ 744578 w 1261499"/>
                <a:gd name="connsiteY5-26" fmla="*/ 1387893 h 1388236"/>
                <a:gd name="connsiteX6-27" fmla="*/ 0 w 1261499"/>
                <a:gd name="connsiteY6-28" fmla="*/ 105098 h 13882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Hexagon 59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Hexagon 61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Hexagon 62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Hexagon 63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" name="Hexagon 64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Hexagon 65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Hexagon 66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Hexagon 67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Hexagon 68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Freeform 69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601400"/>
                <a:gd name="connsiteY0-2" fmla="*/ 694118 h 1388236"/>
                <a:gd name="connsiteX1-3" fmla="*/ 396258 w 1601400"/>
                <a:gd name="connsiteY1-4" fmla="*/ 0 h 1388236"/>
                <a:gd name="connsiteX2-5" fmla="*/ 474029 w 1601400"/>
                <a:gd name="connsiteY2-6" fmla="*/ 4016 h 1388236"/>
                <a:gd name="connsiteX3-7" fmla="*/ 1601400 w 1601400"/>
                <a:gd name="connsiteY3-8" fmla="*/ 694118 h 1388236"/>
                <a:gd name="connsiteX4-9" fmla="*/ 1205142 w 1601400"/>
                <a:gd name="connsiteY4-10" fmla="*/ 1388236 h 1388236"/>
                <a:gd name="connsiteX5-11" fmla="*/ 396258 w 1601400"/>
                <a:gd name="connsiteY5-12" fmla="*/ 1388236 h 1388236"/>
                <a:gd name="connsiteX6-13" fmla="*/ 0 w 1601400"/>
                <a:gd name="connsiteY6-14" fmla="*/ 694118 h 1388236"/>
                <a:gd name="connsiteX0-15" fmla="*/ 0 w 1243407"/>
                <a:gd name="connsiteY0-16" fmla="*/ 694118 h 1388236"/>
                <a:gd name="connsiteX1-17" fmla="*/ 396258 w 1243407"/>
                <a:gd name="connsiteY1-18" fmla="*/ 0 h 1388236"/>
                <a:gd name="connsiteX2-19" fmla="*/ 474029 w 1243407"/>
                <a:gd name="connsiteY2-20" fmla="*/ 4016 h 1388236"/>
                <a:gd name="connsiteX3-21" fmla="*/ 1243407 w 1243407"/>
                <a:gd name="connsiteY3-22" fmla="*/ 1325983 h 1388236"/>
                <a:gd name="connsiteX4-23" fmla="*/ 1205142 w 1243407"/>
                <a:gd name="connsiteY4-24" fmla="*/ 1388236 h 1388236"/>
                <a:gd name="connsiteX5-25" fmla="*/ 396258 w 1243407"/>
                <a:gd name="connsiteY5-26" fmla="*/ 1388236 h 1388236"/>
                <a:gd name="connsiteX6-27" fmla="*/ 0 w 1243407"/>
                <a:gd name="connsiteY6-28" fmla="*/ 694118 h 13882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Freeform 70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601400"/>
                <a:gd name="connsiteY0-2" fmla="*/ 694704 h 1388822"/>
                <a:gd name="connsiteX1-3" fmla="*/ 396258 w 1601400"/>
                <a:gd name="connsiteY1-4" fmla="*/ 586 h 1388822"/>
                <a:gd name="connsiteX2-5" fmla="*/ 482002 w 1601400"/>
                <a:gd name="connsiteY2-6" fmla="*/ 0 h 1388822"/>
                <a:gd name="connsiteX3-7" fmla="*/ 1601400 w 1601400"/>
                <a:gd name="connsiteY3-8" fmla="*/ 694704 h 1388822"/>
                <a:gd name="connsiteX4-9" fmla="*/ 1205142 w 1601400"/>
                <a:gd name="connsiteY4-10" fmla="*/ 1388822 h 1388822"/>
                <a:gd name="connsiteX5-11" fmla="*/ 396258 w 1601400"/>
                <a:gd name="connsiteY5-12" fmla="*/ 1388822 h 1388822"/>
                <a:gd name="connsiteX6-13" fmla="*/ 0 w 1601400"/>
                <a:gd name="connsiteY6-14" fmla="*/ 694704 h 1388822"/>
                <a:gd name="connsiteX0-15" fmla="*/ 0 w 1241871"/>
                <a:gd name="connsiteY0-16" fmla="*/ 694704 h 1388822"/>
                <a:gd name="connsiteX1-17" fmla="*/ 396258 w 1241871"/>
                <a:gd name="connsiteY1-18" fmla="*/ 586 h 1388822"/>
                <a:gd name="connsiteX2-19" fmla="*/ 482002 w 1241871"/>
                <a:gd name="connsiteY2-20" fmla="*/ 0 h 1388822"/>
                <a:gd name="connsiteX3-21" fmla="*/ 1241871 w 1241871"/>
                <a:gd name="connsiteY3-22" fmla="*/ 1323912 h 1388822"/>
                <a:gd name="connsiteX4-23" fmla="*/ 1205142 w 1241871"/>
                <a:gd name="connsiteY4-24" fmla="*/ 1388822 h 1388822"/>
                <a:gd name="connsiteX5-25" fmla="*/ 396258 w 1241871"/>
                <a:gd name="connsiteY5-26" fmla="*/ 1388822 h 1388822"/>
                <a:gd name="connsiteX6-27" fmla="*/ 0 w 1241871"/>
                <a:gd name="connsiteY6-28" fmla="*/ 694704 h 13888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44" name="Rectangle 45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Rectangle 56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Rectangle 57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7" name="Rectangle 60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69227-497A-46C5-9078-06292CEDEBB8}" type="datetimeFigureOut">
              <a:rPr lang="en-GB"/>
            </a:fld>
            <a:endParaRPr lang="en-GB"/>
          </a:p>
        </p:txBody>
      </p:sp>
      <p:sp>
        <p:nvSpPr>
          <p:cNvPr id="49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6BE90-A84F-434C-9F85-7B4576FC37D1}" type="slidenum">
              <a:rPr lang="en-GB"/>
            </a:fld>
            <a:endParaRPr lang="en-GB"/>
          </a:p>
        </p:txBody>
      </p:sp>
      <p:sp>
        <p:nvSpPr>
          <p:cNvPr id="50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3"/>
          <p:cNvGrpSpPr/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44"/>
            <p:cNvGrpSpPr/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4"/>
              <p:cNvGrpSpPr/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41" name="Rectangle 86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/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38" name="Rectangle 83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9" name="Rectangle 84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0" name="Rectangle 85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/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35" name="Rectangle 80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6" name="Rectangle 81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" name="Rectangle 82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77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" name="Rectangle 78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" name="Rectangle 79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7" name="Freeform 45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-1" fmla="*/ 0 w 9144000"/>
                <a:gd name="connsiteY0-2" fmla="*/ 1270659 h 1330035"/>
                <a:gd name="connsiteX1-3" fmla="*/ 1674420 w 9144000"/>
                <a:gd name="connsiteY1-4" fmla="*/ 1318160 h 1330035"/>
                <a:gd name="connsiteX2-5" fmla="*/ 4120737 w 9144000"/>
                <a:gd name="connsiteY2-6" fmla="*/ 1199407 h 1330035"/>
                <a:gd name="connsiteX3-7" fmla="*/ 7172696 w 9144000"/>
                <a:gd name="connsiteY3-8" fmla="*/ 760020 h 1330035"/>
                <a:gd name="connsiteX4-9" fmla="*/ 9144000 w 9144000"/>
                <a:gd name="connsiteY4-10" fmla="*/ 0 h 1330035"/>
                <a:gd name="connsiteX0-11" fmla="*/ 0 w 9144000"/>
                <a:gd name="connsiteY0-12" fmla="*/ 1270659 h 1330035"/>
                <a:gd name="connsiteX1-13" fmla="*/ 1674420 w 9144000"/>
                <a:gd name="connsiteY1-14" fmla="*/ 1318160 h 1330035"/>
                <a:gd name="connsiteX2-15" fmla="*/ 4120737 w 9144000"/>
                <a:gd name="connsiteY2-16" fmla="*/ 1199407 h 1330035"/>
                <a:gd name="connsiteX3-17" fmla="*/ 7172696 w 9144000"/>
                <a:gd name="connsiteY3-18" fmla="*/ 760020 h 1330035"/>
                <a:gd name="connsiteX4-19" fmla="*/ 9144000 w 9144000"/>
                <a:gd name="connsiteY4-20" fmla="*/ 0 h 1330035"/>
                <a:gd name="connsiteX0-21" fmla="*/ 0 w 9144000"/>
                <a:gd name="connsiteY0-22" fmla="*/ 1270659 h 1330035"/>
                <a:gd name="connsiteX1-23" fmla="*/ 1674420 w 9144000"/>
                <a:gd name="connsiteY1-24" fmla="*/ 1318160 h 1330035"/>
                <a:gd name="connsiteX2-25" fmla="*/ 4120737 w 9144000"/>
                <a:gd name="connsiteY2-26" fmla="*/ 1199407 h 1330035"/>
                <a:gd name="connsiteX3-27" fmla="*/ 7172696 w 9144000"/>
                <a:gd name="connsiteY3-28" fmla="*/ 760020 h 1330035"/>
                <a:gd name="connsiteX4-29" fmla="*/ 9144000 w 9144000"/>
                <a:gd name="connsiteY4-30" fmla="*/ 0 h 1330035"/>
                <a:gd name="connsiteX0-31" fmla="*/ 0 w 9144000"/>
                <a:gd name="connsiteY0-32" fmla="*/ 1116279 h 1175655"/>
                <a:gd name="connsiteX1-33" fmla="*/ 1674420 w 9144000"/>
                <a:gd name="connsiteY1-34" fmla="*/ 1163780 h 1175655"/>
                <a:gd name="connsiteX2-35" fmla="*/ 4120737 w 9144000"/>
                <a:gd name="connsiteY2-36" fmla="*/ 1045027 h 1175655"/>
                <a:gd name="connsiteX3-37" fmla="*/ 7172696 w 9144000"/>
                <a:gd name="connsiteY3-38" fmla="*/ 605640 h 1175655"/>
                <a:gd name="connsiteX4-39" fmla="*/ 9144000 w 9144000"/>
                <a:gd name="connsiteY4-40" fmla="*/ 0 h 11756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Freeform 46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Freeform 47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Freeform 48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Freeform 49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Hexagon 50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Hexagon 51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Hexagon 59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Hexagon 60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" name="Hexagon 61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Freeform 62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261499"/>
                <a:gd name="connsiteY0-2" fmla="*/ 105098 h 1388236"/>
                <a:gd name="connsiteX1-3" fmla="*/ 56357 w 1261499"/>
                <a:gd name="connsiteY1-4" fmla="*/ 0 h 1388236"/>
                <a:gd name="connsiteX2-5" fmla="*/ 865241 w 1261499"/>
                <a:gd name="connsiteY2-6" fmla="*/ 0 h 1388236"/>
                <a:gd name="connsiteX3-7" fmla="*/ 1261499 w 1261499"/>
                <a:gd name="connsiteY3-8" fmla="*/ 694118 h 1388236"/>
                <a:gd name="connsiteX4-9" fmla="*/ 865241 w 1261499"/>
                <a:gd name="connsiteY4-10" fmla="*/ 1388236 h 1388236"/>
                <a:gd name="connsiteX5-11" fmla="*/ 56357 w 1261499"/>
                <a:gd name="connsiteY5-12" fmla="*/ 1388236 h 1388236"/>
                <a:gd name="connsiteX6-13" fmla="*/ 0 w 1261499"/>
                <a:gd name="connsiteY6-14" fmla="*/ 105098 h 1388236"/>
                <a:gd name="connsiteX0-15" fmla="*/ 0 w 1261499"/>
                <a:gd name="connsiteY0-16" fmla="*/ 105098 h 1388236"/>
                <a:gd name="connsiteX1-17" fmla="*/ 56357 w 1261499"/>
                <a:gd name="connsiteY1-18" fmla="*/ 0 h 1388236"/>
                <a:gd name="connsiteX2-19" fmla="*/ 865241 w 1261499"/>
                <a:gd name="connsiteY2-20" fmla="*/ 0 h 1388236"/>
                <a:gd name="connsiteX3-21" fmla="*/ 1261499 w 1261499"/>
                <a:gd name="connsiteY3-22" fmla="*/ 694118 h 1388236"/>
                <a:gd name="connsiteX4-23" fmla="*/ 865241 w 1261499"/>
                <a:gd name="connsiteY4-24" fmla="*/ 1388236 h 1388236"/>
                <a:gd name="connsiteX5-25" fmla="*/ 744578 w 1261499"/>
                <a:gd name="connsiteY5-26" fmla="*/ 1387893 h 1388236"/>
                <a:gd name="connsiteX6-27" fmla="*/ 0 w 1261499"/>
                <a:gd name="connsiteY6-28" fmla="*/ 105098 h 13882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Hexagon 63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Hexagon 64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Hexagon 65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Hexagon 66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" name="Hexagon 67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Hexagon 68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Hexagon 69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Hexagon 70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Hexagon 71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Freeform 72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601400"/>
                <a:gd name="connsiteY0-2" fmla="*/ 694118 h 1388236"/>
                <a:gd name="connsiteX1-3" fmla="*/ 396258 w 1601400"/>
                <a:gd name="connsiteY1-4" fmla="*/ 0 h 1388236"/>
                <a:gd name="connsiteX2-5" fmla="*/ 474029 w 1601400"/>
                <a:gd name="connsiteY2-6" fmla="*/ 4016 h 1388236"/>
                <a:gd name="connsiteX3-7" fmla="*/ 1601400 w 1601400"/>
                <a:gd name="connsiteY3-8" fmla="*/ 694118 h 1388236"/>
                <a:gd name="connsiteX4-9" fmla="*/ 1205142 w 1601400"/>
                <a:gd name="connsiteY4-10" fmla="*/ 1388236 h 1388236"/>
                <a:gd name="connsiteX5-11" fmla="*/ 396258 w 1601400"/>
                <a:gd name="connsiteY5-12" fmla="*/ 1388236 h 1388236"/>
                <a:gd name="connsiteX6-13" fmla="*/ 0 w 1601400"/>
                <a:gd name="connsiteY6-14" fmla="*/ 694118 h 1388236"/>
                <a:gd name="connsiteX0-15" fmla="*/ 0 w 1243407"/>
                <a:gd name="connsiteY0-16" fmla="*/ 694118 h 1388236"/>
                <a:gd name="connsiteX1-17" fmla="*/ 396258 w 1243407"/>
                <a:gd name="connsiteY1-18" fmla="*/ 0 h 1388236"/>
                <a:gd name="connsiteX2-19" fmla="*/ 474029 w 1243407"/>
                <a:gd name="connsiteY2-20" fmla="*/ 4016 h 1388236"/>
                <a:gd name="connsiteX3-21" fmla="*/ 1243407 w 1243407"/>
                <a:gd name="connsiteY3-22" fmla="*/ 1325983 h 1388236"/>
                <a:gd name="connsiteX4-23" fmla="*/ 1205142 w 1243407"/>
                <a:gd name="connsiteY4-24" fmla="*/ 1388236 h 1388236"/>
                <a:gd name="connsiteX5-25" fmla="*/ 396258 w 1243407"/>
                <a:gd name="connsiteY5-26" fmla="*/ 1388236 h 1388236"/>
                <a:gd name="connsiteX6-27" fmla="*/ 0 w 1243407"/>
                <a:gd name="connsiteY6-28" fmla="*/ 694118 h 13882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Freeform 73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601400"/>
                <a:gd name="connsiteY0-2" fmla="*/ 694704 h 1388822"/>
                <a:gd name="connsiteX1-3" fmla="*/ 396258 w 1601400"/>
                <a:gd name="connsiteY1-4" fmla="*/ 586 h 1388822"/>
                <a:gd name="connsiteX2-5" fmla="*/ 482002 w 1601400"/>
                <a:gd name="connsiteY2-6" fmla="*/ 0 h 1388822"/>
                <a:gd name="connsiteX3-7" fmla="*/ 1601400 w 1601400"/>
                <a:gd name="connsiteY3-8" fmla="*/ 694704 h 1388822"/>
                <a:gd name="connsiteX4-9" fmla="*/ 1205142 w 1601400"/>
                <a:gd name="connsiteY4-10" fmla="*/ 1388822 h 1388822"/>
                <a:gd name="connsiteX5-11" fmla="*/ 396258 w 1601400"/>
                <a:gd name="connsiteY5-12" fmla="*/ 1388822 h 1388822"/>
                <a:gd name="connsiteX6-13" fmla="*/ 0 w 1601400"/>
                <a:gd name="connsiteY6-14" fmla="*/ 694704 h 1388822"/>
                <a:gd name="connsiteX0-15" fmla="*/ 0 w 1241871"/>
                <a:gd name="connsiteY0-16" fmla="*/ 694704 h 1388822"/>
                <a:gd name="connsiteX1-17" fmla="*/ 396258 w 1241871"/>
                <a:gd name="connsiteY1-18" fmla="*/ 586 h 1388822"/>
                <a:gd name="connsiteX2-19" fmla="*/ 482002 w 1241871"/>
                <a:gd name="connsiteY2-20" fmla="*/ 0 h 1388822"/>
                <a:gd name="connsiteX3-21" fmla="*/ 1241871 w 1241871"/>
                <a:gd name="connsiteY3-22" fmla="*/ 1323912 h 1388822"/>
                <a:gd name="connsiteX4-23" fmla="*/ 1205142 w 1241871"/>
                <a:gd name="connsiteY4-24" fmla="*/ 1388822 h 1388822"/>
                <a:gd name="connsiteX5-25" fmla="*/ 396258 w 1241871"/>
                <a:gd name="connsiteY5-26" fmla="*/ 1388822 h 1388822"/>
                <a:gd name="connsiteX6-27" fmla="*/ 0 w 1241871"/>
                <a:gd name="connsiteY6-28" fmla="*/ 694704 h 13888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44" name="Rectangle 9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Rectangle 10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Rectangle 101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7" name="Rectangle 104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7B41-71DE-4A7D-87EE-5ADE9AD5637A}" type="datetimeFigureOut">
              <a:rPr lang="en-GB"/>
            </a:fld>
            <a:endParaRPr lang="en-GB"/>
          </a:p>
        </p:txBody>
      </p:sp>
      <p:sp>
        <p:nvSpPr>
          <p:cNvPr id="4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DAA16-27FE-4417-99ED-A001A4B29957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D0161-D6AF-4FB8-9B38-E7DDCBF365FD}" type="datetimeFigureOut">
              <a:rPr lang="en-GB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E90F8-E684-4FF7-B73A-FEC6AAA58736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97AB3-CE3B-4A16-B55D-35C3B1267623}" type="datetimeFigureOut">
              <a:rPr lang="en-GB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0E7E0-B7E9-4A94-BFD1-A52F24210D20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1"/>
          <p:cNvGrpSpPr/>
          <p:nvPr/>
        </p:nvGrpSpPr>
        <p:grpSpPr bwMode="auto">
          <a:xfrm>
            <a:off x="-304800" y="0"/>
            <a:ext cx="9932988" cy="6858000"/>
            <a:chOff x="-382404" y="0"/>
            <a:chExt cx="9932332" cy="6858000"/>
          </a:xfrm>
        </p:grpSpPr>
        <p:grpSp>
          <p:nvGrpSpPr>
            <p:cNvPr id="1035" name="Group 44"/>
            <p:cNvGrpSpPr/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58" name="Group 4"/>
              <p:cNvGrpSpPr/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1059" name="Group 5"/>
              <p:cNvGrpSpPr/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1060" name="Group 9"/>
              <p:cNvGrpSpPr/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2540" y="5035550"/>
              <a:ext cx="9144983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-1" fmla="*/ 0 w 9144000"/>
                <a:gd name="connsiteY0-2" fmla="*/ 1270659 h 1330035"/>
                <a:gd name="connsiteX1-3" fmla="*/ 1674420 w 9144000"/>
                <a:gd name="connsiteY1-4" fmla="*/ 1318160 h 1330035"/>
                <a:gd name="connsiteX2-5" fmla="*/ 4120737 w 9144000"/>
                <a:gd name="connsiteY2-6" fmla="*/ 1199407 h 1330035"/>
                <a:gd name="connsiteX3-7" fmla="*/ 7172696 w 9144000"/>
                <a:gd name="connsiteY3-8" fmla="*/ 760020 h 1330035"/>
                <a:gd name="connsiteX4-9" fmla="*/ 9144000 w 9144000"/>
                <a:gd name="connsiteY4-10" fmla="*/ 0 h 1330035"/>
                <a:gd name="connsiteX0-11" fmla="*/ 0 w 9144000"/>
                <a:gd name="connsiteY0-12" fmla="*/ 1270659 h 1330035"/>
                <a:gd name="connsiteX1-13" fmla="*/ 1674420 w 9144000"/>
                <a:gd name="connsiteY1-14" fmla="*/ 1318160 h 1330035"/>
                <a:gd name="connsiteX2-15" fmla="*/ 4120737 w 9144000"/>
                <a:gd name="connsiteY2-16" fmla="*/ 1199407 h 1330035"/>
                <a:gd name="connsiteX3-17" fmla="*/ 7172696 w 9144000"/>
                <a:gd name="connsiteY3-18" fmla="*/ 760020 h 1330035"/>
                <a:gd name="connsiteX4-19" fmla="*/ 9144000 w 9144000"/>
                <a:gd name="connsiteY4-20" fmla="*/ 0 h 1330035"/>
                <a:gd name="connsiteX0-21" fmla="*/ 0 w 9144000"/>
                <a:gd name="connsiteY0-22" fmla="*/ 1270659 h 1330035"/>
                <a:gd name="connsiteX1-23" fmla="*/ 1674420 w 9144000"/>
                <a:gd name="connsiteY1-24" fmla="*/ 1318160 h 1330035"/>
                <a:gd name="connsiteX2-25" fmla="*/ 4120737 w 9144000"/>
                <a:gd name="connsiteY2-26" fmla="*/ 1199407 h 1330035"/>
                <a:gd name="connsiteX3-27" fmla="*/ 7172696 w 9144000"/>
                <a:gd name="connsiteY3-28" fmla="*/ 760020 h 1330035"/>
                <a:gd name="connsiteX4-29" fmla="*/ 9144000 w 9144000"/>
                <a:gd name="connsiteY4-30" fmla="*/ 0 h 1330035"/>
                <a:gd name="connsiteX0-31" fmla="*/ 0 w 9144000"/>
                <a:gd name="connsiteY0-32" fmla="*/ 1116279 h 1175655"/>
                <a:gd name="connsiteX1-33" fmla="*/ 1674420 w 9144000"/>
                <a:gd name="connsiteY1-34" fmla="*/ 1163780 h 1175655"/>
                <a:gd name="connsiteX2-35" fmla="*/ 4120737 w 9144000"/>
                <a:gd name="connsiteY2-36" fmla="*/ 1045027 h 1175655"/>
                <a:gd name="connsiteX3-37" fmla="*/ 7172696 w 9144000"/>
                <a:gd name="connsiteY3-38" fmla="*/ 605640 h 1175655"/>
                <a:gd name="connsiteX4-39" fmla="*/ 9144000 w 9144000"/>
                <a:gd name="connsiteY4-40" fmla="*/ 0 h 11756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2540" y="3467100"/>
              <a:ext cx="9144983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2540" y="5284788"/>
              <a:ext cx="9144983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6793" y="5132388"/>
              <a:ext cx="6982951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5573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19425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8949" y="159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6524" y="32543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2326" y="53832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261499"/>
                <a:gd name="connsiteY0-2" fmla="*/ 105098 h 1388236"/>
                <a:gd name="connsiteX1-3" fmla="*/ 56357 w 1261499"/>
                <a:gd name="connsiteY1-4" fmla="*/ 0 h 1388236"/>
                <a:gd name="connsiteX2-5" fmla="*/ 865241 w 1261499"/>
                <a:gd name="connsiteY2-6" fmla="*/ 0 h 1388236"/>
                <a:gd name="connsiteX3-7" fmla="*/ 1261499 w 1261499"/>
                <a:gd name="connsiteY3-8" fmla="*/ 694118 h 1388236"/>
                <a:gd name="connsiteX4-9" fmla="*/ 865241 w 1261499"/>
                <a:gd name="connsiteY4-10" fmla="*/ 1388236 h 1388236"/>
                <a:gd name="connsiteX5-11" fmla="*/ 56357 w 1261499"/>
                <a:gd name="connsiteY5-12" fmla="*/ 1388236 h 1388236"/>
                <a:gd name="connsiteX6-13" fmla="*/ 0 w 1261499"/>
                <a:gd name="connsiteY6-14" fmla="*/ 105098 h 1388236"/>
                <a:gd name="connsiteX0-15" fmla="*/ 0 w 1261499"/>
                <a:gd name="connsiteY0-16" fmla="*/ 105098 h 1388236"/>
                <a:gd name="connsiteX1-17" fmla="*/ 56357 w 1261499"/>
                <a:gd name="connsiteY1-18" fmla="*/ 0 h 1388236"/>
                <a:gd name="connsiteX2-19" fmla="*/ 865241 w 1261499"/>
                <a:gd name="connsiteY2-20" fmla="*/ 0 h 1388236"/>
                <a:gd name="connsiteX3-21" fmla="*/ 1261499 w 1261499"/>
                <a:gd name="connsiteY3-22" fmla="*/ 694118 h 1388236"/>
                <a:gd name="connsiteX4-23" fmla="*/ 865241 w 1261499"/>
                <a:gd name="connsiteY4-24" fmla="*/ 1388236 h 1388236"/>
                <a:gd name="connsiteX5-25" fmla="*/ 744578 w 1261499"/>
                <a:gd name="connsiteY5-26" fmla="*/ 1387893 h 1388236"/>
                <a:gd name="connsiteX6-27" fmla="*/ 0 w 1261499"/>
                <a:gd name="connsiteY6-28" fmla="*/ 105098 h 13882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3969" y="540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542" y="28495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394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09771" y="54117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8820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443" y="15636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997" y="4056063"/>
              <a:ext cx="1242931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601400"/>
                <a:gd name="connsiteY0-2" fmla="*/ 694118 h 1388236"/>
                <a:gd name="connsiteX1-3" fmla="*/ 396258 w 1601400"/>
                <a:gd name="connsiteY1-4" fmla="*/ 0 h 1388236"/>
                <a:gd name="connsiteX2-5" fmla="*/ 474029 w 1601400"/>
                <a:gd name="connsiteY2-6" fmla="*/ 4016 h 1388236"/>
                <a:gd name="connsiteX3-7" fmla="*/ 1601400 w 1601400"/>
                <a:gd name="connsiteY3-8" fmla="*/ 694118 h 1388236"/>
                <a:gd name="connsiteX4-9" fmla="*/ 1205142 w 1601400"/>
                <a:gd name="connsiteY4-10" fmla="*/ 1388236 h 1388236"/>
                <a:gd name="connsiteX5-11" fmla="*/ 396258 w 1601400"/>
                <a:gd name="connsiteY5-12" fmla="*/ 1388236 h 1388236"/>
                <a:gd name="connsiteX6-13" fmla="*/ 0 w 1601400"/>
                <a:gd name="connsiteY6-14" fmla="*/ 694118 h 1388236"/>
                <a:gd name="connsiteX0-15" fmla="*/ 0 w 1243407"/>
                <a:gd name="connsiteY0-16" fmla="*/ 694118 h 1388236"/>
                <a:gd name="connsiteX1-17" fmla="*/ 396258 w 1243407"/>
                <a:gd name="connsiteY1-18" fmla="*/ 0 h 1388236"/>
                <a:gd name="connsiteX2-19" fmla="*/ 474029 w 1243407"/>
                <a:gd name="connsiteY2-20" fmla="*/ 4016 h 1388236"/>
                <a:gd name="connsiteX3-21" fmla="*/ 1243407 w 1243407"/>
                <a:gd name="connsiteY3-22" fmla="*/ 1325983 h 1388236"/>
                <a:gd name="connsiteX4-23" fmla="*/ 1205142 w 1243407"/>
                <a:gd name="connsiteY4-24" fmla="*/ 1388236 h 1388236"/>
                <a:gd name="connsiteX5-25" fmla="*/ 396258 w 1243407"/>
                <a:gd name="connsiteY5-26" fmla="*/ 1388236 h 1388236"/>
                <a:gd name="connsiteX6-27" fmla="*/ 0 w 1243407"/>
                <a:gd name="connsiteY6-28" fmla="*/ 694118 h 13882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997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601400"/>
                <a:gd name="connsiteY0-2" fmla="*/ 694704 h 1388822"/>
                <a:gd name="connsiteX1-3" fmla="*/ 396258 w 1601400"/>
                <a:gd name="connsiteY1-4" fmla="*/ 586 h 1388822"/>
                <a:gd name="connsiteX2-5" fmla="*/ 482002 w 1601400"/>
                <a:gd name="connsiteY2-6" fmla="*/ 0 h 1388822"/>
                <a:gd name="connsiteX3-7" fmla="*/ 1601400 w 1601400"/>
                <a:gd name="connsiteY3-8" fmla="*/ 694704 h 1388822"/>
                <a:gd name="connsiteX4-9" fmla="*/ 1205142 w 1601400"/>
                <a:gd name="connsiteY4-10" fmla="*/ 1388822 h 1388822"/>
                <a:gd name="connsiteX5-11" fmla="*/ 396258 w 1601400"/>
                <a:gd name="connsiteY5-12" fmla="*/ 1388822 h 1388822"/>
                <a:gd name="connsiteX6-13" fmla="*/ 0 w 1601400"/>
                <a:gd name="connsiteY6-14" fmla="*/ 694704 h 1388822"/>
                <a:gd name="connsiteX0-15" fmla="*/ 0 w 1241871"/>
                <a:gd name="connsiteY0-16" fmla="*/ 694704 h 1388822"/>
                <a:gd name="connsiteX1-17" fmla="*/ 396258 w 1241871"/>
                <a:gd name="connsiteY1-18" fmla="*/ 586 h 1388822"/>
                <a:gd name="connsiteX2-19" fmla="*/ 482002 w 1241871"/>
                <a:gd name="connsiteY2-20" fmla="*/ 0 h 1388822"/>
                <a:gd name="connsiteX3-21" fmla="*/ 1241871 w 1241871"/>
                <a:gd name="connsiteY3-22" fmla="*/ 1323912 h 1388822"/>
                <a:gd name="connsiteX4-23" fmla="*/ 1205142 w 1241871"/>
                <a:gd name="connsiteY4-24" fmla="*/ 1388822 h 1388822"/>
                <a:gd name="connsiteX5-25" fmla="*/ 396258 w 1241871"/>
                <a:gd name="connsiteY5-26" fmla="*/ 1388822 h 1388822"/>
                <a:gd name="connsiteX6-27" fmla="*/ 0 w 1241871"/>
                <a:gd name="connsiteY6-28" fmla="*/ 694704 h 13888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375"/>
            <a:ext cx="8229600" cy="618648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0888" y="-22225"/>
            <a:ext cx="3679825" cy="700088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1042988" y="1027113"/>
            <a:ext cx="7024687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42988" y="2324100"/>
            <a:ext cx="6777037" cy="3508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575" y="2238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rgbClr val="FEFEFE"/>
                </a:solidFill>
                <a:cs typeface="+mn-cs"/>
              </a:defRPr>
            </a:lvl1pPr>
          </a:lstStyle>
          <a:p>
            <a:pPr>
              <a:defRPr/>
            </a:pPr>
            <a:fld id="{E9B36E2E-7DD2-4765-8707-276C8E0F5092}" type="datetimeFigureOut">
              <a:rPr lang="en-GB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850" y="5851525"/>
            <a:ext cx="350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788" y="223838"/>
            <a:ext cx="13319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rgbClr val="FEFEFE"/>
                </a:solidFill>
                <a:cs typeface="+mn-cs"/>
              </a:defRPr>
            </a:lvl1pPr>
          </a:lstStyle>
          <a:p>
            <a:pPr>
              <a:defRPr/>
            </a:pPr>
            <a:fld id="{428988C8-37FC-4E7B-9E5A-8CBB957D7514}" type="slidenum">
              <a:rPr lang="en-GB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Arial" panose="020B0604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anose="05020102010507070707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anose="05020102010507070707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anose="05020102010507070707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395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anose="05020102010507070707" pitchFamily="18" charset="2"/>
        <a:buChar char="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anose="05020102010507070707" pitchFamily="18" charset="2"/>
        <a:buChar char="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51765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anose="05020102010507070707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8945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anose="05020102010507070707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anose="05020102010507070707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535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anose="05020102010507070707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0.jpeg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7.jpeg"/><Relationship Id="rId6" Type="http://schemas.openxmlformats.org/officeDocument/2006/relationships/image" Target="../media/image16.jpeg"/><Relationship Id="rId5" Type="http://schemas.openxmlformats.org/officeDocument/2006/relationships/image" Target="../media/image15.GIF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5.jpeg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33.jpeg"/><Relationship Id="rId7" Type="http://schemas.openxmlformats.org/officeDocument/2006/relationships/image" Target="../media/image32.jpeg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0" Type="http://schemas.openxmlformats.org/officeDocument/2006/relationships/notesSlide" Target="../notesSlides/notesSlide4.xml"/><Relationship Id="rId1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1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>
          <a:xfrm>
            <a:off x="4733925" y="2708275"/>
            <a:ext cx="3313113" cy="1701800"/>
          </a:xfrm>
        </p:spPr>
        <p:txBody>
          <a:bodyPr/>
          <a:lstStyle/>
          <a:p>
            <a:r>
              <a:rPr lang="en-GB" smtClean="0"/>
              <a:t>Thyroid Disease	</a:t>
            </a:r>
            <a:endParaRPr lang="en-GB" smtClean="0"/>
          </a:p>
        </p:txBody>
      </p:sp>
      <p:sp>
        <p:nvSpPr>
          <p:cNvPr id="14338" name="Subtitle 2"/>
          <p:cNvSpPr>
            <a:spLocks noGrp="1"/>
          </p:cNvSpPr>
          <p:nvPr>
            <p:ph type="subTitle" idx="1"/>
          </p:nvPr>
        </p:nvSpPr>
        <p:spPr>
          <a:xfrm>
            <a:off x="4733925" y="4421188"/>
            <a:ext cx="3309938" cy="1260475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GB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Objectives</a:t>
            </a:r>
            <a:endParaRPr lang="en-GB" smtClean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To understand basic thyroid axis physiology</a:t>
            </a: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To know the common causes of hypo and hyperthyroidism</a:t>
            </a: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To recognise the signs and symptoms associated with hypo and hyperthyroidism</a:t>
            </a: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To understand TFT interpretation</a:t>
            </a: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To know the management for hypo and hyperthyroidism</a:t>
            </a: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Important complications associated with these</a:t>
            </a: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Thyroid cancers</a:t>
            </a: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endParaRPr lang="en-GB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http://image.slidesharecdn.com/disordersofthethyroidgland2011-110303142659-phpapp01/95/slide-9-728.jpg?1299184198"/>
          <p:cNvPicPr>
            <a:picLocks noChangeAspect="1" noChangeArrowheads="1"/>
          </p:cNvPicPr>
          <p:nvPr/>
        </p:nvPicPr>
        <p:blipFill>
          <a:blip r:embed="rId1"/>
          <a:srcRect l="6380" t="15652" r="14362" b="23877"/>
          <a:stretch>
            <a:fillRect/>
          </a:stretch>
        </p:blipFill>
        <p:spPr bwMode="auto">
          <a:xfrm>
            <a:off x="809625" y="1844675"/>
            <a:ext cx="7294563" cy="417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Thyroid Physiology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http://image.slidesharecdn.com/disordersofthethyroidgland2011-110303142659-phpapp01/95/slide-10-728.jpg?1299184198"/>
          <p:cNvPicPr>
            <a:picLocks noChangeAspect="1" noChangeArrowheads="1"/>
          </p:cNvPicPr>
          <p:nvPr/>
        </p:nvPicPr>
        <p:blipFill>
          <a:blip r:embed="rId1"/>
          <a:srcRect l="5856" t="13550" r="5603"/>
          <a:stretch>
            <a:fillRect/>
          </a:stretch>
        </p:blipFill>
        <p:spPr bwMode="auto">
          <a:xfrm>
            <a:off x="971550" y="1341438"/>
            <a:ext cx="6945313" cy="508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3492500" y="1908175"/>
            <a:ext cx="4679950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4643438" y="3363913"/>
            <a:ext cx="3600450" cy="565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2124075" y="5411788"/>
            <a:ext cx="2879725" cy="7191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8437" name="Title 5"/>
          <p:cNvSpPr>
            <a:spLocks noGrp="1"/>
          </p:cNvSpPr>
          <p:nvPr>
            <p:ph type="title"/>
          </p:nvPr>
        </p:nvSpPr>
        <p:spPr>
          <a:xfrm>
            <a:off x="971550" y="184150"/>
            <a:ext cx="7024688" cy="1143000"/>
          </a:xfrm>
        </p:spPr>
        <p:txBody>
          <a:bodyPr/>
          <a:lstStyle/>
          <a:p>
            <a:r>
              <a:rPr lang="en-GB" sz="3200" smtClean="0"/>
              <a:t>Hypothalamus-Pituitary-Thyroid Axis</a:t>
            </a:r>
            <a:endParaRPr lang="en-GB" sz="32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Thyroid hormone synthesis, metabolism and action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2324100"/>
            <a:ext cx="6777037" cy="3913188"/>
          </a:xfrm>
        </p:spPr>
        <p:txBody>
          <a:bodyPr rtlCol="0">
            <a:normAutofit fontScale="92500" lnSpcReduction="20000"/>
          </a:bodyPr>
          <a:lstStyle/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Iodine enters thyroid gland and is used for T3 and T4 production</a:t>
            </a: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endParaRPr lang="en-GB" dirty="0"/>
          </a:p>
          <a:p>
            <a:pPr indent="-274320" fontAlgn="auto">
              <a:spcAft>
                <a:spcPts val="0"/>
              </a:spcAft>
              <a:defRPr/>
            </a:pPr>
            <a:r>
              <a:rPr lang="en-GB" dirty="0"/>
              <a:t>Hormones are released from the thyroid and vast majority are protein </a:t>
            </a:r>
            <a:r>
              <a:rPr lang="en-GB" dirty="0" smtClean="0"/>
              <a:t>bound (TBG) </a:t>
            </a:r>
            <a:r>
              <a:rPr lang="en-GB" dirty="0"/>
              <a:t>and deposited in peripheral </a:t>
            </a:r>
            <a:r>
              <a:rPr lang="en-GB" dirty="0" smtClean="0"/>
              <a:t>cells</a:t>
            </a:r>
            <a:endParaRPr lang="en-GB" dirty="0" smtClean="0"/>
          </a:p>
          <a:p>
            <a:pPr marL="68580" indent="0" fontAlgn="auto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dirty="0"/>
          </a:p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T4 has 4 iodine atoms, removal of one produces T3</a:t>
            </a: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endParaRPr lang="en-GB" dirty="0"/>
          </a:p>
          <a:p>
            <a:pPr marL="68580" indent="0" fontAlgn="auto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GB" dirty="0" smtClean="0"/>
              <a:t>Total= Bound to TBG</a:t>
            </a:r>
            <a:endParaRPr lang="en-GB" dirty="0" smtClean="0"/>
          </a:p>
          <a:p>
            <a:pPr marL="68580" indent="0" fontAlgn="auto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GB" dirty="0" smtClean="0"/>
              <a:t>Free= Unbound</a:t>
            </a: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0" y="908050"/>
            <a:ext cx="7024688" cy="42735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T3 &amp; T4</a:t>
            </a:r>
            <a:br>
              <a:rPr lang="en-GB" dirty="0" smtClean="0"/>
            </a:br>
            <a:br>
              <a:rPr lang="en-GB" dirty="0"/>
            </a:br>
            <a:br>
              <a:rPr lang="en-GB" dirty="0" smtClean="0"/>
            </a:br>
            <a:br>
              <a:rPr lang="en-GB" dirty="0" smtClean="0"/>
            </a:br>
            <a:r>
              <a:rPr lang="en-GB" dirty="0" smtClean="0"/>
              <a:t>	</a:t>
            </a:r>
            <a:br>
              <a:rPr lang="en-GB" dirty="0"/>
            </a:br>
            <a:r>
              <a:rPr lang="en-GB" dirty="0" smtClean="0"/>
              <a:t>TSH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989138"/>
            <a:ext cx="6778625" cy="6100762"/>
          </a:xfrm>
        </p:spPr>
        <p:txBody>
          <a:bodyPr rtlCol="0">
            <a:normAutofit/>
          </a:bodyPr>
          <a:lstStyle/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Facilitate normal growth and development</a:t>
            </a: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Increase metabolism</a:t>
            </a: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Increase catecholamine effects</a:t>
            </a:r>
            <a:endParaRPr lang="en-GB" dirty="0" smtClean="0"/>
          </a:p>
          <a:p>
            <a:pPr marL="68580" indent="0" fontAlgn="auto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dirty="0" smtClean="0"/>
          </a:p>
          <a:p>
            <a:pPr marL="68580" indent="0" fontAlgn="auto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dirty="0"/>
          </a:p>
          <a:p>
            <a:pPr marL="68580" indent="0" fontAlgn="auto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Most useful marker of thyroid hormone function</a:t>
            </a: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r>
              <a:rPr lang="en-GB" dirty="0"/>
              <a:t>R</a:t>
            </a:r>
            <a:r>
              <a:rPr lang="en-GB" dirty="0" smtClean="0"/>
              <a:t>eleased in a pulsatile diurnal rhythm- highest at night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Hypothyroidism</a:t>
            </a:r>
            <a:endParaRPr lang="en-GB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Insufficient thyroid hormone</a:t>
            </a: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endParaRPr lang="en-GB" dirty="0"/>
          </a:p>
          <a:p>
            <a:pPr marL="525780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dirty="0" smtClean="0"/>
              <a:t>Primary: thyroid gland failure</a:t>
            </a:r>
            <a:endParaRPr lang="en-GB" dirty="0" smtClean="0"/>
          </a:p>
          <a:p>
            <a:pPr marL="525780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dirty="0" smtClean="0"/>
              <a:t>Secondary: pituitary gland failure</a:t>
            </a:r>
            <a:endParaRPr lang="en-GB" dirty="0" smtClean="0"/>
          </a:p>
          <a:p>
            <a:pPr marL="525780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dirty="0" smtClean="0"/>
              <a:t>Tertiary: hypothalamus failure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Hypothyroidism Causes</a:t>
            </a:r>
            <a:endParaRPr lang="en-GB" smtClean="0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1042988" y="2324100"/>
            <a:ext cx="7416800" cy="4057650"/>
          </a:xfrm>
        </p:spPr>
        <p:txBody>
          <a:bodyPr rtlCol="0">
            <a:normAutofit lnSpcReduction="10000"/>
          </a:bodyPr>
          <a:lstStyle/>
          <a:p>
            <a:pPr marL="68580" indent="0" fontAlgn="auto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GB" dirty="0" smtClean="0"/>
              <a:t>Primary hypothyroidism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Iodine deficiency- most common cause worldwide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Congenital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Autoimmune mediated</a:t>
            </a:r>
            <a:endParaRPr lang="en-GB" dirty="0" smtClean="0"/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Hashimoto’s thyroiditis- B lymphocytes invade thyroid</a:t>
            </a:r>
            <a:endParaRPr lang="en-GB" dirty="0"/>
          </a:p>
          <a:p>
            <a:pPr marL="754380" lvl="1" indent="-342900" fontAlgn="auto">
              <a:spcAft>
                <a:spcPts val="0"/>
              </a:spcAft>
              <a:defRPr/>
            </a:pPr>
            <a:r>
              <a:rPr lang="en-GB" dirty="0" smtClean="0"/>
              <a:t>Iatrogenic- post-thyroidectomy or radio-iodine treatment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Drug-induced – Anti-thyroid, lithium, </a:t>
            </a:r>
            <a:r>
              <a:rPr lang="en-GB" dirty="0" err="1" smtClean="0"/>
              <a:t>amiodarone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Severe infection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Trauma to thyroid/pituitary/hypothalamus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Pituitary tumour</a:t>
            </a:r>
            <a:endParaRPr lang="en-GB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3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3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1258888" y="2420938"/>
            <a:ext cx="6638925" cy="1362075"/>
          </a:xfrm>
        </p:spPr>
        <p:txBody>
          <a:bodyPr/>
          <a:lstStyle/>
          <a:p>
            <a:r>
              <a:rPr lang="en-GB" smtClean="0"/>
              <a:t>Hypothyroidism Symptoms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AutoShape 2" descr="data:image/jpeg;base64,/9j/4AAQSkZJRgABAQAAAQABAAD/2wCEAAkGBhMQEBUTExQWFBUWGRYaExgXGRcXGBgXGBgXGhgYGBcYHCcfGBojGhoVHy8gJCcpLC0sHB4xNTAqNSYrLCkBCQoKDgwOGg8PGikkHyUsLCwsKiwsLCwsLzUsLSwsKSwsKSkvLCwsLCwsKSwsLCwpKSwsLCwsLCwsLCwsKSwpLP/AABEIAL0BCwMBIgACEQEDEQH/xAAcAAABBQEBAQAAAAAAAAAAAAAAAwQFBgcCAQj/xABKEAACAQIDBAcDCAcFBgcAAAABAhEAAwQSIQUxQVEGEyJhcYGRBzKhFCNCUnKCkrFDU2JzorLRFRYzNMGzwtLh4/AkY4OTo+Lx/8QAGgEAAgMBAQAAAAAAAAAAAAAAAAQBAwUCBv/EADERAAICAQIEAggGAwAAAAAAAAABAhEDBBIhMUFRBRMiMmFxkaHR8BQVM4GxwSNS4f/aAAwDAQACEQMRAD8A3GiiigAooooAKKKKACiiigAooooAKKKKACiiigAooooAKKKKACiiigAooooAKKKKAOblwKCzEAAEknQADeSeAqk7W9ompXDICP1lyYP2UEEjvJHgRrUf0y6SnEObNs/MoYaP0jg6+KKdAOJBO4Cqv144SdYMcN2p5CSonvFZ2fVNPbj+JoYNMmt0/gWD++2M/WL+Baktm+0W4pAv21ZeLWwVYfcJIbyI7gapgxK7pjfv45QCSO6Dvr23fDbuQO4jQ853Hu3ilVqM0XdjT0+KSqjacHjUvILltgytuI+PgQdCDqDS9Zb0U2+cJe7R+ZcxcHBTuFzujQH9nX6IrUq1cOVZY2jLzYnilTCiiirikKKKKACiiigArxmAEnQcaYbc2wuFsNdYSRoizGZj7qzw7zwAJ4Vle09qXMS03nz7yF+gv2U3CNNdTzJpfNqI4ufMYw4JZeXI1n+1bP623+Nf606DTurESF7tN+6nWztpXMOZsuU7hqh+0nun8+RFLR1yvihiWidcGbLRUX0c22MXYFyMrAlbi74YRu7iCrDuIqUrQTTVoQaadMKKKKkgKKKKACme09sWcMoa64SfdGpZvsqJLeQr3au0Vw9l7rbkExxJ3Ko7ySAO81kGPx7XHa7daXb3j4a5VH1RrAHxJJK2fP5S7tjGDB5r9hfLntIsg9m1dYc+ws+RefWKVwvtEw7GHW5b72UMv8BYjzEVm/yhZGu8wvJvsniJkTz0rn5WvePI+IHiwkgcQCRSS1eW+XyHXpMVczb8PiFuKHRgynVWUggjuI30pWZdC9uGxfW2T81dMEcFuNorDlJhTzkHhWm1o4cqyx3Iz8uJ45bWFFFFWlQUUUUAFRPSrHtYwd100aAqnkXYIG8s0+VS1RvSLZZxWGuWg2VmAynfDKQyyOIkCuZXTrmdRq1ZkQs5ytpVLZiFIGsLxJ1BgLO6pzC4Bbbrb7TMbVs3M1nsG1ddQF67c7FrkkCPpmTlhmHR62PlSsZBNthB35hHxCm56d1WdcLbTKQoWCAsaCT2QIG86x51nadJR4mtlTlJNMa4nZlq6CqooJa1amNBDKFGugAzxoOY1iKh8dgg+HF5Tdtgm6wFy0bblkdEuFlcloeRrP0RpImrFh8IQhRoYHNuBE5iSS2u8kk6UWsNaYZgqEMpE5Rqp3g6ag8jV7pxaOXF7k0ylrcDCeBka8eHH/sitS6FbQN7BpmMsk2yTxy+6Z4nIVnvms629hIxfZBaQHyqCSGylSYG8BEZtNd/dWl9FdlLhsJaRVyEqjONffKLm0O7UbhoKq0kHGcuxVrJJxXcl6KKK0TOCiiigAooooAz32h40tiEtfRRA3izlhPkqx941W8DgUe31jrIuQF6w5YzHKoWWQqXyn6WomARmNWP2lbPyXbd/OVzgW40yhhJUyd5MxHj5NNi2VvWLYfKzWiqmURhmtf4bhXVgrBWkEbszDXWs9pee3I08dvClAaYjYOHFtWAAIguSxMDRiDOXepVNYOXKBrlFRl+wLbjKkK4UhhLKZDEENJEFAsAE9nLBIg1arGzwbZR14tmnK6uDoQVcMGXLlEOOA4gGmHSbDgWEAaD1ggwPqMDAEBYXdAgQoAjSjLGLgyyG5SvoTPs1OuIHD5o+Z60T6Aegq8VUfZ3sq5atPcuLlN3q8gmZQLmVuc9sgg6yD4m3U1gi440mZ2eSlkbQUUUVcUhRRRQBSvaRjCFs2huYs7d+SAo9XnxUVUNlWBcumdyLmzQYUsyhWDcwA57JDAAwQYNXT2jbMDWkvgsDaYLAiCtxlGvLUDdzqrdEYV7gB94IyD9kF80HiAXHgGFZuVf503+xp6dp4aQ7wIGUq9kqHOQW3ZH0LascsrlZQzwNSEkzKmgWvnyMjBTqz5hlZus6vqcs5iwtZn1GUINAJDB49+yTGcWyjHii6xDe9oRrE8xSox1ouACrM0iVhogTBI3TrA7qYv2E7HSVlNu2TazIWlkLKrRl1XcYk6iJ8q2nCXs9tH3ZlU+oBrJdo7M6zGm3baGuNbWT2grOZaBpoVykifyEa1g7OS2ib8qqJ8ABXGljTl2sp1jT2oWooop0RCiiigAooqp9OOmjYKw7WVW5cQqGLTkUswEGCCzQZgERvJ3Aw3XM6jFydIadK+hrtdW7hEAdmJudoKA+rC5rz7SnQzKyIzVFYXai3pt37RDpBcFCyg6iSupU79CNOBOhqm7T9oOPvAziGQanLai2PVe16sam+gCBbDXu3duXGi6ZViOrJyglmDElWDcd/hSj2t3E11gyYore0WD/wAP3RyOcj0OleYnaSWbTMiEqoJhVKIJPMgCJP0ZPdUhbu5hInzBB8wdRTTHxdS5aNt3VlZXgBRBBBguRJ14TUEDzoj0YvJf+VYjLmZSVWCGVmgdoHQQigDX6RB1WWudfOa7Tv4HE3beHxF1FRyFhjGhI1TVSRu1G8Gr/wBBvaZfv3GtYlVcKubrEGV4lQSyDRozA9mDHA1djlFeihfPpMteZzRptFc27gYBlIIIBBGoIO4g8RXVXmeFFFFABRRRQAy2xstcTZe2wHaVgpIBysVKhhyIk61mz7ExuEZ26oOBbz3QuYoU1GSY7Tqcx04E6NuN56a9IjgMG95ArPKrbDTBLMASY1gLmbeN2+sUxvSjFY25bF+++R3thlByWwCQD2FgEQTvk99L5VFtXzH9LjySi3GqNGWyRHzTGN03cyAjcRmbcPs6cqY7P2FiNpXAbouWLeTMpy6ZXiFUt7xbUk6EZRoJEzEXI+hmnfDZY55Zme7N51kCbSvYVnFm9dt5LjqMjsuikjUAwd1VOn6w2scp8IOj6VRAAANANB4V1UP0U2o2IwqNcM3Aqi4YiSUVg0cJDAxwMjhUxTvMxmqdBRRRQQFFFFACWJwy3UZHUMrCGUiQQeBFZp0g6LHCMbi37NsZ/mlZ1tFUae0S0e4YWFmVzGDOWtC2ttIWVEauxhF5niTyUDUny3kA/OOLxBvXbtxjLXHuMWiJzGd3Aa7qXz7WuKH9Fhnkk6dI1PYuOu3rWbNauDM6hhIDZWy5gVBDAkHUBfCutr469Zslx1awVEkkgZmVZ7WVREzJMDjpVI6PdNDhkW3dRyqTlKFSCCSYKsOZ3hgeYO8r7c6ei/be3atuA6lTm6uIIIJgBidD9ZfOquA95U+VGhdDOiqh/lN25bvXAxNprdwuvaBzMSIDMZiIgZQRG4XWvmrYV97OJsG25RuttglDBgtBB5jfoQQeIr6B2JtQ3QUeOsSJjQMpmGA4aggjgRyIq/FKNUjP1ennjlbdkpRRRVwkFFFFAEXt7aJtoFQw9yQp+qo95/KQB+0y8Ky72i4wLh0w6GGdgzcSEWTJneS8b95DHnVu2xtdfncS5+bUQn2F3R3uxkc5QcKx/aGPa/da457TGY5Dgo7gNP8A9pTLPibOh098X99huBFSHR/b9zAuSgz22jOh03biDwI566aEaAhhXAugmAZ8NfWN1UJmxOEZKmaLZ9pGEIlusQ8QVBjzU1H7W9pAKlcKjZj+keAF7wsmT4x4HdVNrhrgG/1jT14V1uF/wsVxbBEjUmSd5qZ6GYoWccjMYVwyGeBaMuvIsFHdpw3Q6uDuIPhXsg6etQnTL5wUo7TeNiY7qbgtn/DuHs8kuHXTkH1+9H1qs9Zp0ax/yrBoWJziUcjfnQ6N9qMj+Jq/bHx3XWgxjMJVwODroY7jvHcRTmOVqjzWpx7ZWPaKKKtFAoori7dCKWYwACSeQGpNAFG9ozdbaxC8LVlvxmLh9FS3+I1jASVitmxiG7Zu5h2rq3CRyLqYX7oKr92saw57I8PzpLI7dnotBHbFxZZk9oWKFvJktl4jrDMz9YiYnyieHCqrdSEjedfMkGnFKYWwXu21ALTct6DeRmEgd8TXFtsbeOOOLaNw6PP1V5U4OgT71sEr6qbn4RVqqk3LhgOmpUh0jiRqB94Svgxq52LwdQymVYAqeYIkH0pvG7VHm9TGpX3O6KKKtFgri9eVFLMQFUEsTuAGpNd1W9vY7rX6pfcQgv8AtONVXwXRj35eTCok6VncIObpELt7bOW3dxNyRCxbU71BMIn2mYqW7zG5RWOWbWVQN/M8zxNXb2i7Sk27AO75x/iqD+c/hqk5W5j0/wCdIzds9JpMahG0juiuVWOJPj/TdQyTxI8P6HSuB0VwzhLtu4f0box8FYFh6D1itos4vqnS8DovvHnbaMx8B2X+731iSqeJnyFap0QxfW4K1OpUG20/sHKJ+7l9asg6M/WY1JX34GmUVF9HMVmshD71o5D3gAFD5oVnvmpSnU7PONU6YVGdIcUUsEAw1whFPEZpzEd4QO3lUnVL9oW2uoXMN9tCVHDrLpyWz5BbhPdNRJ0rO8UN81Ez3pztrrLnydNLdr3o3FxpHgg08Z5CqqyA7wD4iuieevMneTzPfXlZ7dnrMcFCNHPUr9UegrukzeHDXw/rurnr5MAa+OvoKKZ1uihaiuRaufUb8D0G1cH0G/A1TTOfNj3BkB3gHxFeqoG4R4Uj8o5x6/6V2Lw4yP8AvuqKZ0pRZY+hm2vk+ICMfm7pCtyDbkb17J7j3VrWwMRkvlOFxZH20gepQ/8Ax1goII7u6tW6ObaN3DWr8y9ojrOcppc82tlj98VbjlTM3XYrVrqaTRXgNe06efCofpNiYti0N90wfsLq/kRCffFTFVHHYnrbzvwHYTwUnMfN83iFWuJukXYYbpiDWesK25IzmGI3hQCzkHgcoIB4EisUtjsjwH5VumCbKuIv8LNpgPtFesf+EWvU1haDQeApWaqKNzRSuc/ZX9nVSvRL/P4X99a/nFRVSvRL/P4X99a/nFVx9ZDub9OXuf8ABqzWOqd7e4I3Z+we0kdwBC/dNTPRnE9hrR32z2f3bSV9CGXwUc6b9IrGW6lzg4KHxWXT4db8KY4XE9TdS5wHZf7Dxr91greAaml6MzzzXmYr6ouFFFFXiJH7b2gbNvsxnc5bc8+LEcQolu+I41WVARd+gkknXvZieJ3knxpxjcX111n+iJS39kHtN95h6KlV7pnfK4O6AYlYY/ssypHmWA8M3Klpyt0aWDHtjfV/aM62ptA4i890/TaQOS7lHkoFNaKKWPQxSiqQUUUVBIVePZviuzet8irj7wKn+RfWqPVg6C4rJjFHC4rp5xnH8keddR5lGojcGarsbEdXiByuDIftLLJ8OsHiVq01Sbqkjs6MIKnkykMp8MwFW/A4sXbaXBuYAxynge8bvKnMTtUec1MKlfcVdwoJJgASTyA41ivtI2rna2Dp1ha8QeA0S0scwgYEc5rV+kt6LGT9YQn3TJf+BXrPcf0VTGYtr11iUQKiovZmBmOZt8S50Ebt9c5X0LtElGW9md4LB3cQ2SzbZzxgbvE7l+8RVq2d7NGaDiLsfs2+0fxsIHkp8avOFwqWkCW1VFG5VAA9Bx76VqhJI0J55SITCdCsHb/QhzzuEv8AAnL8Kl8PhktiEVUHJQFHwpSipKW75nuY86Mx515RQBxdsK/vKrfaAb86jcT0Wwlz3rFvxUZD6pBqVooApe0PZpbMmxda2eT9ofiEMPPNXfQ3A38JeuWL69m4MyMNUZk0YBhxKkaEAwm6rjTfGfQPJ0/iOT8nNB05yqi1dH72bDW53qCh8bZKE+eWfOpGoLoxd1up3q48GXL+aMfOp2nIu1ZjTjtk0Ru3dodVbhTFx+yndzfwUa+MDiKrtq2AAo0AAA7gNBTLbm1OsxzrmK9X2eXYUZnI5n3h99DHYFeLjWCo7EAQpeAI+cDkAGdAuQie8d9UZHbHcCUI33JjHJl2NiG4vYvufvox+AIHlWFmts6Q5l2FdhTJskxGoVjJkcIQmeUGsPXEKeP/AH47q4zdB3w1qp8eopUp0VeMfhSf19n4uoqI60cx60tgMVlv2iurC5bI8Q6nzqmPNGlma8uVvoz6G6SKOo7w9qPHrEB+BI8zUAyggzujWd0cZ7qsm3cK9ywwTVgVZRzKMGjeN8RvG+qRi1a1azupRmzXACCpzW3BkhjpIZU8E4zq3kVuzzunmkq9pbuje1BcQ2y2Z7cAmZzL9FiecaHv13EUr0hxpS1kUw9zsqRvA+mw5Qu4/WK86qXRYv8A2gVtqerQOrnksSoPBdcigHUi2umhp3tzaROKuaZsgCKJ3SUgdxd39EFTue2yvy08tdDpVAAAEAaADgBuAqte0HsbOW4f02IUD93bS9l382zPP7QqdGMBjQgNn7WkKFbKGPiSPWn20r1v5LgS2UA5ckxGbqWgLPGJjjVUVwY3LJtnGu5ieGwF+7/h2bjDmEcj1Aj40+t9Ecc36Bh4m2v8z1rJoqqkPPUTZlX9ysd+q/js/wDFSV3onjV32GP2cjfytWtUVNIj8RMxi/gb9v37Nxe8o4HqVj40rsDEH5VYyav1lvKOZLARpumSPOtiBpvew1o3LTuqZhesZGYLmDG6kZWOs791CirCeplsd9mLW3DAEbiAR4ESPhUv0axUF7J73TwY9seTmfvioGzil3KDBLlY3AFnKJPA5QQB+yd2kpptgIyXFB7JzA81NsOR962XHcyirIvbIQypTgT/AEkebtpeS3G8yUUfDPUNg9z/AG3/AJjTzHYnrL9xp905FHJUJBMd759eSjlTLCb7g5Of4lVv940Tdtk4Y1BDiiiiuC8KKKKACiiigAooooAKb7Q/wm7oPowI/KnFNNq31W0cxAzQqyYlmIAUcyeVBD5Ersi7kxK8nV089HX4Lc9atNULFYxROU9oGUMHR1eFn76gH/nV6sXcyqw4gH1E0xifChDUxqV9yI2v0UtYh+s1tuRDMsdpYjtA6EjgTMd40rvZnRu3atlHi7LBpdVOoEDQzrvM82bcNBL0VZS5i+51RF9KLebA4kc7N3u+g3GsUuYK229FPKQPzrbukjRg8Qf/ACbv+zasXroxfEZOMotPuR52fZyscq6TrJ/OacNhEVTlULEkECDIB4inqYBDYuXCO0LtkDUwZS+WldxPYQ68hSF0dk+B/KikI5MmThuk315m8o0gHnrSGM2davAC4iuBqAwkd+nEd26jZzzZtnmiH1UU5qD0wjhcGlpcqKFG+AI151WNv9Erj3mv2CCX6surEqZtmRlaCIInske9BmCattFQ0nwOoycXaKfsTo1dJK4hYQKwEMskl1YRk1Hu6g841Fd+0HYqtsxlXsrYyOvGFTstOaZAtl99W2onpYP/AAGJ/c3P5TQkkcZpOcXfYx/A7exWG0nrUHBpaPDXOvgCw7qmMN7QbZ0e2ynjlKt8GykelQAISFJ7gT8BPOPWKMQgI1AI03ieI51DxxZi4fFNRj4Xa9v3/ZZbnSrCs6XCLwZJAheDbwddRSj9OLA3LdP3VH5sKqfyG39RfQVz8jt5h2F3HgOY/wCdR5URn86zdl8P+k9ivaDwt2gDwztJ/Agk/ippsTGXsTtDCm8xjrlKrAAGWX0T6I7MSe1qKZqoXcAPDSproXhM+0bB+rmPgFRz8WyegrpQS5FC1+bUZIxk+FrgXfanR02VDYdXcl5KypIEXIy5omC5GpPDgNIjBdD8ReKreHVoOrzSykkWwdFCneZiW3ankDoNFRsV2byyySozvaOazjLi3BAa4jIR9JGa6+4EkwzEbt48Jh73Sb5M6SpuC5bQsQ0PnXRtGHa0KcRWn7T2NZxIAupmjcQSpGoO9SDEhTG6QOVULp30RSzaS4pZ1zsGDhTHWayCFGmZVEcM1ceXxIzamUMLcea+/wCAwvSvDXP0mQ8rgyfxHs+hqVtXQ4lSGHNSCPUVmTbPXgWXwMj0afhSP9nEGQyz9mD6g/6UPCujEcfjn+8f6+v8mq0VmC4jE2x2bj6fVu3OHcYFOE2/jE+ncPiLb/mCa58ljUfGcL5p/L6l5um516wxyaSMsjc0wwU93vMIjSZp9Wd/3qxf1m/9lf8AgpN+kGLb9Jd8gqfkFqPKkdvxfAuj+X1NIqOxfSPDWveuqTyXtn0SY86zy8t24RnJaf1js/w1HxrpNnfWYnuHZHw1+NdLD3Ypk8bS9SPxf0+pYto9Po0spE7mub/K2pk+vlUHbvXb1+3cusTDoRnIBgODAG62unIeHGurVhV90Afn5neasvQLB9ZjkPC2rufTIPi8+VWqCS4Getdm1OWKk+Frh0+/fYvgsLiMYfmV7JLEuZCAG71g7ZG/KR2QCRImNY03D2siKu/KAPQRSlFRGO03MmRz5hRRRXRWQ3TK5l2fiTys3PTKZ+FYv8vXjmHirf6AivoBlkEHUcazy70cwrO82Lf+JdGgy6C44HuxyrmUtovl0L1TVOqKmmJX5C7SY+U2h7rcLF87omNajjjrce8PjPpvrR02Dh/kDp1S5flCGNZnNbWQ0yDlJEzuJHGo1+iuFEfNfSSe3dOmZZEF+U0eYlRRLwmU1wkuHD4fsX3YP+VsfurX8i0/rm3bCgKoAAAAA0AA3ADgK6rofCiiigApntjDdbh71sfTt3F/EpH+tPKKAMDBDrOhDDxBmuGsmCA2nJtfRt/rNWrb3s6t28QwsXGtAqrAHtDtM4IBBUwMo35t9Rv9ycSN19PMf/Q/nUOcVwZi/leo5wVr9iLtK5Ddn3FzMQwiMyJpmgzmddKSGckmAu7eZPHgvjzq47A6B3blnEhr6hmyW0IX3crW7zEwFOsIPInuqG/uViZI69NGdd31WZfqd1S5JKyPy3O+EY8evH2kUtgTJ7R5nh4DcKuXszw2bFXH+pajzuMI+CNUEehWI/Xp6f8ATq/9AOjJwdgu9wu94W2bSAoCyFGusFm108KhST5F2DQZsWVSyKkWmiiipNUKjekWzflGFu2hvZTk+2vaT+ILUlRQQ1apmALdg67m1U+P0T38vThqtUp0q2YLGLvW47JbOojTLc7W7kGzr92obqI91iO49oeh1HkRXR5bJDZJxfQ7cSD4GvVMgHnSeZxvAP2TB9G/rXNu/A1DCJ+iTpw1WRuoOKF6KWXA3SJFq6Qd3zdz/hpC+erOVwymJhlcGNdYImND6UEuElzTOT7w8CfyH9a7pBbpJJCngBPZEDx13k8K66tjvaO5dP4jr6RQRQXbkyq+9xPBe89/IcfDWtI9mGzMlm5eP02CJP1Lcgmftlx90VndqzuVBqSAo5sxgDzJFbfsnZ4w9i3aXcihZ5kDVj3kyfOoZp+HY7k59h3RRRUG0FFFFABVIw7Ss/WJb8RLf61c8RdyozfVBPoJql4VYtoOSqPQCqcvQc0q4tj1P8m/79P9papjjD8255Kx9ATT5P8AJv8Av0/2lqmtxJUjmCPURXE+nuLsXHd72XQV7TbZl3PYttzRD6qDTmmTNCiiigAooooAr3SRIu2m5rcXzlCPhnqNqa6Tp83bb6twT95WT82FQtLZfWNHTO4Ex0YOl4ftg+tu2P8ASoVGnMeb3D63GP8ArUv0Z9694p+R/oKhcKewKmXqojF+rIMWCbbAbyCB4toPiRV3VYEDcN1U60ma5aXncT+E5z8ENXKusXIq1T9JIKKKKuFAooooAqPtA6MXMVbW5YjrrehBgZ7Z3iSQJBgiT9YcazI7PxYAPUsQQCCELaHX6Dmt7qlJZ6stbP6NinkPcPmhQ+dcTk48itaHFqJNytP2GaEYgb7D/guj80NeHrm7IsOWaQoAeSYMAfN7606lcEfn7P2/9y5XCytuiJ+DYopu2WrDWsiKv1QB6CKzf2mbPxDYtHtWyytaVZAntK9wke8I0dfWtMqB6Te/Z/8AU/Jatk6Vljwxz+hLkzJP7Kxn6k/g/wCpR/ZeN/Un8H/UrRqCeenOqfOZP5Ng7v5fQrPQPo7iLmMW5eTLbtEsZUCbgAyL7xM9oP8AdrWajej2Hy4dSRBeXPdnMgHwXKvlUlV5XjwwwpxhyCiiigsCiiovpLiLlvC3GskB+yAx3KCyhnPcqlm8qCVxOukN8LhrgnV1KIOJZwVEc98+AJ4VW7V9XnLw3ggqR4hgCKr2Bx1xGzOC85RnY5mOftAZ4gkpkJ1UDNJmCROpjBlBcrbkSAzDd5xS05bjRww2IeLcHyR1nX5Qgjztv/ICab3b4SCTx0gEknkAASaWGDc2DdynL1oYCDmNsWzbLgb4lie9RI3imxxYIJQq5AmAw3eU1E+hOJr0qfUsnRrEBsOqzrb7BHEZdFkcJXKfAipWsp2hj7jnMilIkZl0cFVLxniFOWSNWBMaDfV+6KYi7cwqm6czAuocfTVXZVfzABnjv41fCVieXHtdkxRRRXZQFeMwAk6Ab69qL6S4Br+FuW0nMcpAEScrKxAnSSBGumutBKGm3drWrlnJbcXGLIQEIb3XViZGg0B3kcqhrOIDbgwPEMrL/MAD5VAYNr9vsr2jIVgZJBCZyCCMwjRe0GO8aAVPWrx3NGfflQM5jhoBPPhSs3uZpYoqEeZL9H8QqPezGOyjyd2UZgT5cfEVEYbS2s6aA940ndzqW2Zsh3FwuDbDW2tqDGbtxLEToNBAOu+Y0qPvW3t6XEZSN5ALIe8OBAH2oPdXUk9qOMco+ZLic4HHqL1tyHCKSWYowAlHUGCJOpGoECatuF2jauki3cRyN4VgSPEDUVQcfibwgoFKkjtLLaMQAeHOdGHcTupTobsu42KF0klUz5iDKhu2hQGAJmG0G49rUipxy6HGogn6VmhUUUVeJBRRRQAxx+2bVk5WaXiQi6ufBeGvEwO/Q1V8S1y47XCyozRIC5lAAgDeCTES0iYGg3U16VbFYYlnYwjkEOVBQDIQQxOmeVQAtwy5dZplhL91VWAWzqGUSWVV7MdqCxJkRqF973dJoyN8h7BCKW4lrOaO1E8CswRzg7vCT40padlvWWEQLi5geIebenKOszeXfSYvAaGM0CQstv8AKY5TTrA4J7rrCsqqyMzMpUQjBgFDAFiSANBAE67ga4p2X5JRUWmy21XOkzE3rSgwFDsdN89kCeEST6VY6htu7Ndyty2MxUFWWQCQSDKk6SCNxIBBOuglmabXAzsTSmmyFPdTb5KzAh3JkEEKFVYIIPAtx+tTl1dZzW7gjf8ANuY81BFRuOu3BrI6tsoDL2Suc5VbPnggEqd2s92qtNGnuT5FiwfSlLfYxDQRueN4/bVR2COJgKRrpqBYlYESNQdxrL8NsV7xi3LsGMFfcUhOxczmFBDZVOWCe3ody6VgsN1VpLYM5FVZ3TlAG7ypmDbXEzs0Yxfoi9FFFdlIUUUUARN3othyZClDObsMyjNETlByzGm6mGN2tY2c2Tqbzlrb3MyAXGYW4zAkvmkAjeAuoAMkCrLTDHbBw19892xZusFyhnto7ZdezLAmNTp3mopE7nVWQVn2k4W4t9rYuN1Nlr3ugB1RVLhDO9SyAzGp0ka11hOlGCx+S2cwuG49tVIdXV0V2nOBABRGIMwwBGsECeXY1gZ4s2h1ihbkInbRRlVX07ShdADpGleYfYuHttmSxaRszPK20U52EM0ge8RoTvNSQNU6K4eZZWczmOd2YExAJWcp00iKlgIr2ioqiW2+YUUUVJAUUUUANMZsm1eINy2rMNzRDjf7rjtLvO48TzqN2xtWzsyyjdWSr3UQ5SJm4cudi7doDQEk7o5VO1xcsq0ZgDBlZAMEbiJ3HvoJvoVDBe0/D3L9mz1bhrrsgIayyhldkkZbhNwZlMlAcogtAIJRse1fDZ7y3Ua2bQdtDnzLbuG2xmAFgwdTuJ10q42cFbSMqKsTEKBBO+IHGBXowVuZyLJ3nKOc8uevjQQNLmwMOzFmtq0nMQZKFueQnLM6zG/XfT9ECgAAAAQANAANwA4CuqKCbsKKKKCAooooAIqPu9H8OxnqlU66p2CZ3yUgnXnUhRQSnQhhMElpcqKFEye88yTqT3mozpPicWiW/klsXGN231uqgi1nXPAcgSVzazp+U1RQQUfZmO2wb9kXLSdVncXWItg9XmaC2W7KELly5VbMZzZRBpLD7R20j3wcOLqw5slzaEMLsIsK6yDbM6xEAzvFX2igApmux7AbMLNvNMzkWZ5zG/vp5RQB4BFe0UUAFFFF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endParaRPr lang="en-GB"/>
          </a:p>
        </p:txBody>
      </p:sp>
      <p:sp>
        <p:nvSpPr>
          <p:cNvPr id="25602" name="AutoShape 4" descr="data:image/jpeg;base64,/9j/4AAQSkZJRgABAQAAAQABAAD/2wCEAAkGBhMQEBUTExQWFBUWGRYaExgXGRcXGBgXGBgXGhgYGBcYHCcfGBojGhoVHy8gJCcpLC0sHB4xNTAqNSYrLCkBCQoKDgwOGg8PGikkHyUsLCwsKiwsLCwsLzUsLSwsKSwsKSkvLCwsLCwsKSwsLCwpKSwsLCwsLCwsLCwsKSwpLP/AABEIAL0BCwMBIgACEQEDEQH/xAAcAAABBQEBAQAAAAAAAAAAAAAAAwQFBgcCAQj/xABKEAACAQIDBAcDCAcFBgcAAAABAhEAAwQSIQUxQVEGEyJhcYGRBzKhFCNCUnKCkrFDU2JzorLRFRYzNMGzwtLh4/AkY4OTo+Lx/8QAGgEAAgMBAQAAAAAAAAAAAAAAAAQBAwUCBv/EADERAAICAQIEAggGAwAAAAAAAAABAhEDBBIhMUFRBRMiMmFxkaHR8BQVM4GxwSNS4f/aAAwDAQACEQMRAD8A3GiiigAooooAKKKKACiiigAooooAKKKKACiiigAooooAKKKKACiiigAooooAKKKKAOblwKCzEAAEknQADeSeAqk7W9ompXDICP1lyYP2UEEjvJHgRrUf0y6SnEObNs/MoYaP0jg6+KKdAOJBO4Cqv144SdYMcN2p5CSonvFZ2fVNPbj+JoYNMmt0/gWD++2M/WL+Baktm+0W4pAv21ZeLWwVYfcJIbyI7gapgxK7pjfv45QCSO6Dvr23fDbuQO4jQ853Hu3ilVqM0XdjT0+KSqjacHjUvILltgytuI+PgQdCDqDS9Zb0U2+cJe7R+ZcxcHBTuFzujQH9nX6IrUq1cOVZY2jLzYnilTCiiirikKKKKACiiigArxmAEnQcaYbc2wuFsNdYSRoizGZj7qzw7zwAJ4Vle09qXMS03nz7yF+gv2U3CNNdTzJpfNqI4ufMYw4JZeXI1n+1bP623+Nf606DTurESF7tN+6nWztpXMOZsuU7hqh+0nun8+RFLR1yvihiWidcGbLRUX0c22MXYFyMrAlbi74YRu7iCrDuIqUrQTTVoQaadMKKKKkgKKKKACme09sWcMoa64SfdGpZvsqJLeQr3au0Vw9l7rbkExxJ3Ko7ySAO81kGPx7XHa7daXb3j4a5VH1RrAHxJJK2fP5S7tjGDB5r9hfLntIsg9m1dYc+ws+RefWKVwvtEw7GHW5b72UMv8BYjzEVm/yhZGu8wvJvsniJkTz0rn5WvePI+IHiwkgcQCRSS1eW+XyHXpMVczb8PiFuKHRgynVWUggjuI30pWZdC9uGxfW2T81dMEcFuNorDlJhTzkHhWm1o4cqyx3Iz8uJ45bWFFFFWlQUUUUAFRPSrHtYwd100aAqnkXYIG8s0+VS1RvSLZZxWGuWg2VmAynfDKQyyOIkCuZXTrmdRq1ZkQs5ytpVLZiFIGsLxJ1BgLO6pzC4Bbbrb7TMbVs3M1nsG1ddQF67c7FrkkCPpmTlhmHR62PlSsZBNthB35hHxCm56d1WdcLbTKQoWCAsaCT2QIG86x51nadJR4mtlTlJNMa4nZlq6CqooJa1amNBDKFGugAzxoOY1iKh8dgg+HF5Tdtgm6wFy0bblkdEuFlcloeRrP0RpImrFh8IQhRoYHNuBE5iSS2u8kk6UWsNaYZgqEMpE5Rqp3g6ag8jV7pxaOXF7k0ylrcDCeBka8eHH/sitS6FbQN7BpmMsk2yTxy+6Z4nIVnvms629hIxfZBaQHyqCSGylSYG8BEZtNd/dWl9FdlLhsJaRVyEqjONffKLm0O7UbhoKq0kHGcuxVrJJxXcl6KKK0TOCiiigAooooAz32h40tiEtfRRA3izlhPkqx941W8DgUe31jrIuQF6w5YzHKoWWQqXyn6WomARmNWP2lbPyXbd/OVzgW40yhhJUyd5MxHj5NNi2VvWLYfKzWiqmURhmtf4bhXVgrBWkEbszDXWs9pee3I08dvClAaYjYOHFtWAAIguSxMDRiDOXepVNYOXKBrlFRl+wLbjKkK4UhhLKZDEENJEFAsAE9nLBIg1arGzwbZR14tmnK6uDoQVcMGXLlEOOA4gGmHSbDgWEAaD1ggwPqMDAEBYXdAgQoAjSjLGLgyyG5SvoTPs1OuIHD5o+Z60T6Aegq8VUfZ3sq5atPcuLlN3q8gmZQLmVuc9sgg6yD4m3U1gi440mZ2eSlkbQUUUVcUhRRRQBSvaRjCFs2huYs7d+SAo9XnxUVUNlWBcumdyLmzQYUsyhWDcwA57JDAAwQYNXT2jbMDWkvgsDaYLAiCtxlGvLUDdzqrdEYV7gB94IyD9kF80HiAXHgGFZuVf503+xp6dp4aQ7wIGUq9kqHOQW3ZH0LascsrlZQzwNSEkzKmgWvnyMjBTqz5hlZus6vqcs5iwtZn1GUINAJDB49+yTGcWyjHii6xDe9oRrE8xSox1ouACrM0iVhogTBI3TrA7qYv2E7HSVlNu2TazIWlkLKrRl1XcYk6iJ8q2nCXs9tH3ZlU+oBrJdo7M6zGm3baGuNbWT2grOZaBpoVykifyEa1g7OS2ib8qqJ8ABXGljTl2sp1jT2oWooop0RCiiigAooqp9OOmjYKw7WVW5cQqGLTkUswEGCCzQZgERvJ3Aw3XM6jFydIadK+hrtdW7hEAdmJudoKA+rC5rz7SnQzKyIzVFYXai3pt37RDpBcFCyg6iSupU79CNOBOhqm7T9oOPvAziGQanLai2PVe16sam+gCBbDXu3duXGi6ZViOrJyglmDElWDcd/hSj2t3E11gyYore0WD/wAP3RyOcj0OleYnaSWbTMiEqoJhVKIJPMgCJP0ZPdUhbu5hInzBB8wdRTTHxdS5aNt3VlZXgBRBBBguRJ14TUEDzoj0YvJf+VYjLmZSVWCGVmgdoHQQigDX6RB1WWudfOa7Tv4HE3beHxF1FRyFhjGhI1TVSRu1G8Gr/wBBvaZfv3GtYlVcKubrEGV4lQSyDRozA9mDHA1djlFeihfPpMteZzRptFc27gYBlIIIBBGoIO4g8RXVXmeFFFFABRRRQAy2xstcTZe2wHaVgpIBysVKhhyIk61mz7ExuEZ26oOBbz3QuYoU1GSY7Tqcx04E6NuN56a9IjgMG95ArPKrbDTBLMASY1gLmbeN2+sUxvSjFY25bF+++R3thlByWwCQD2FgEQTvk99L5VFtXzH9LjySi3GqNGWyRHzTGN03cyAjcRmbcPs6cqY7P2FiNpXAbouWLeTMpy6ZXiFUt7xbUk6EZRoJEzEXI+hmnfDZY55Zme7N51kCbSvYVnFm9dt5LjqMjsuikjUAwd1VOn6w2scp8IOj6VRAAANANB4V1UP0U2o2IwqNcM3Aqi4YiSUVg0cJDAxwMjhUxTvMxmqdBRRRQQFFFFACWJwy3UZHUMrCGUiQQeBFZp0g6LHCMbi37NsZ/mlZ1tFUae0S0e4YWFmVzGDOWtC2ttIWVEauxhF5niTyUDUny3kA/OOLxBvXbtxjLXHuMWiJzGd3Aa7qXz7WuKH9Fhnkk6dI1PYuOu3rWbNauDM6hhIDZWy5gVBDAkHUBfCutr469Zslx1awVEkkgZmVZ7WVREzJMDjpVI6PdNDhkW3dRyqTlKFSCCSYKsOZ3hgeYO8r7c6ei/be3atuA6lTm6uIIIJgBidD9ZfOquA95U+VGhdDOiqh/lN25bvXAxNprdwuvaBzMSIDMZiIgZQRG4XWvmrYV97OJsG25RuttglDBgtBB5jfoQQeIr6B2JtQ3QUeOsSJjQMpmGA4aggjgRyIq/FKNUjP1ennjlbdkpRRRVwkFFFFAEXt7aJtoFQw9yQp+qo95/KQB+0y8Ky72i4wLh0w6GGdgzcSEWTJneS8b95DHnVu2xtdfncS5+bUQn2F3R3uxkc5QcKx/aGPa/da457TGY5Dgo7gNP8A9pTLPibOh098X99huBFSHR/b9zAuSgz22jOh03biDwI566aEaAhhXAugmAZ8NfWN1UJmxOEZKmaLZ9pGEIlusQ8QVBjzU1H7W9pAKlcKjZj+keAF7wsmT4x4HdVNrhrgG/1jT14V1uF/wsVxbBEjUmSd5qZ6GYoWccjMYVwyGeBaMuvIsFHdpw3Q6uDuIPhXsg6etQnTL5wUo7TeNiY7qbgtn/DuHs8kuHXTkH1+9H1qs9Zp0ax/yrBoWJziUcjfnQ6N9qMj+Jq/bHx3XWgxjMJVwODroY7jvHcRTmOVqjzWpx7ZWPaKKKtFAoori7dCKWYwACSeQGpNAFG9ozdbaxC8LVlvxmLh9FS3+I1jASVitmxiG7Zu5h2rq3CRyLqYX7oKr92saw57I8PzpLI7dnotBHbFxZZk9oWKFvJktl4jrDMz9YiYnyieHCqrdSEjedfMkGnFKYWwXu21ALTct6DeRmEgd8TXFtsbeOOOLaNw6PP1V5U4OgT71sEr6qbn4RVqqk3LhgOmpUh0jiRqB94Svgxq52LwdQymVYAqeYIkH0pvG7VHm9TGpX3O6KKKtFgri9eVFLMQFUEsTuAGpNd1W9vY7rX6pfcQgv8AtONVXwXRj35eTCok6VncIObpELt7bOW3dxNyRCxbU71BMIn2mYqW7zG5RWOWbWVQN/M8zxNXb2i7Sk27AO75x/iqD+c/hqk5W5j0/wCdIzds9JpMahG0juiuVWOJPj/TdQyTxI8P6HSuB0VwzhLtu4f0box8FYFh6D1itos4vqnS8DovvHnbaMx8B2X+731iSqeJnyFap0QxfW4K1OpUG20/sHKJ+7l9asg6M/WY1JX34GmUVF9HMVmshD71o5D3gAFD5oVnvmpSnU7PONU6YVGdIcUUsEAw1whFPEZpzEd4QO3lUnVL9oW2uoXMN9tCVHDrLpyWz5BbhPdNRJ0rO8UN81Ez3pztrrLnydNLdr3o3FxpHgg08Z5CqqyA7wD4iuieevMneTzPfXlZ7dnrMcFCNHPUr9UegrukzeHDXw/rurnr5MAa+OvoKKZ1uihaiuRaufUb8D0G1cH0G/A1TTOfNj3BkB3gHxFeqoG4R4Uj8o5x6/6V2Lw4yP8AvuqKZ0pRZY+hm2vk+ICMfm7pCtyDbkb17J7j3VrWwMRkvlOFxZH20gepQ/8Ax1goII7u6tW6ObaN3DWr8y9ojrOcppc82tlj98VbjlTM3XYrVrqaTRXgNe06efCofpNiYti0N90wfsLq/kRCffFTFVHHYnrbzvwHYTwUnMfN83iFWuJukXYYbpiDWesK25IzmGI3hQCzkHgcoIB4EisUtjsjwH5VumCbKuIv8LNpgPtFesf+EWvU1haDQeApWaqKNzRSuc/ZX9nVSvRL/P4X99a/nFRVSvRL/P4X99a/nFVx9ZDub9OXuf8ABqzWOqd7e4I3Z+we0kdwBC/dNTPRnE9hrR32z2f3bSV9CGXwUc6b9IrGW6lzg4KHxWXT4db8KY4XE9TdS5wHZf7Dxr91greAaml6MzzzXmYr6ouFFFFXiJH7b2gbNvsxnc5bc8+LEcQolu+I41WVARd+gkknXvZieJ3knxpxjcX111n+iJS39kHtN95h6KlV7pnfK4O6AYlYY/ssypHmWA8M3Klpyt0aWDHtjfV/aM62ptA4i890/TaQOS7lHkoFNaKKWPQxSiqQUUUVBIVePZviuzet8irj7wKn+RfWqPVg6C4rJjFHC4rp5xnH8keddR5lGojcGarsbEdXiByuDIftLLJ8OsHiVq01Sbqkjs6MIKnkykMp8MwFW/A4sXbaXBuYAxynge8bvKnMTtUec1MKlfcVdwoJJgASTyA41ivtI2rna2Dp1ha8QeA0S0scwgYEc5rV+kt6LGT9YQn3TJf+BXrPcf0VTGYtr11iUQKiovZmBmOZt8S50Ebt9c5X0LtElGW9md4LB3cQ2SzbZzxgbvE7l+8RVq2d7NGaDiLsfs2+0fxsIHkp8avOFwqWkCW1VFG5VAA9Bx76VqhJI0J55SITCdCsHb/QhzzuEv8AAnL8Kl8PhktiEVUHJQFHwpSipKW75nuY86Mx515RQBxdsK/vKrfaAb86jcT0Wwlz3rFvxUZD6pBqVooApe0PZpbMmxda2eT9ofiEMPPNXfQ3A38JeuWL69m4MyMNUZk0YBhxKkaEAwm6rjTfGfQPJ0/iOT8nNB05yqi1dH72bDW53qCh8bZKE+eWfOpGoLoxd1up3q48GXL+aMfOp2nIu1ZjTjtk0Ru3dodVbhTFx+yndzfwUa+MDiKrtq2AAo0AAA7gNBTLbm1OsxzrmK9X2eXYUZnI5n3h99DHYFeLjWCo7EAQpeAI+cDkAGdAuQie8d9UZHbHcCUI33JjHJl2NiG4vYvufvox+AIHlWFmts6Q5l2FdhTJskxGoVjJkcIQmeUGsPXEKeP/AH47q4zdB3w1qp8eopUp0VeMfhSf19n4uoqI60cx60tgMVlv2iurC5bI8Q6nzqmPNGlma8uVvoz6G6SKOo7w9qPHrEB+BI8zUAyggzujWd0cZ7qsm3cK9ywwTVgVZRzKMGjeN8RvG+qRi1a1azupRmzXACCpzW3BkhjpIZU8E4zq3kVuzzunmkq9pbuje1BcQ2y2Z7cAmZzL9FiecaHv13EUr0hxpS1kUw9zsqRvA+mw5Qu4/WK86qXRYv8A2gVtqerQOrnksSoPBdcigHUi2umhp3tzaROKuaZsgCKJ3SUgdxd39EFTue2yvy08tdDpVAAAEAaADgBuAqte0HsbOW4f02IUD93bS9l382zPP7QqdGMBjQgNn7WkKFbKGPiSPWn20r1v5LgS2UA5ckxGbqWgLPGJjjVUVwY3LJtnGu5ieGwF+7/h2bjDmEcj1Aj40+t9Ecc36Bh4m2v8z1rJoqqkPPUTZlX9ysd+q/js/wDFSV3onjV32GP2cjfytWtUVNIj8RMxi/gb9v37Nxe8o4HqVj40rsDEH5VYyav1lvKOZLARpumSPOtiBpvew1o3LTuqZhesZGYLmDG6kZWOs791CirCeplsd9mLW3DAEbiAR4ESPhUv0axUF7J73TwY9seTmfvioGzil3KDBLlY3AFnKJPA5QQB+yd2kpptgIyXFB7JzA81NsOR962XHcyirIvbIQypTgT/AEkebtpeS3G8yUUfDPUNg9z/AG3/AJjTzHYnrL9xp905FHJUJBMd759eSjlTLCb7g5Of4lVv940Tdtk4Y1BDiiiiuC8KKKKACiiigAooooAKb7Q/wm7oPowI/KnFNNq31W0cxAzQqyYlmIAUcyeVBD5Ersi7kxK8nV089HX4Lc9atNULFYxROU9oGUMHR1eFn76gH/nV6sXcyqw4gH1E0xifChDUxqV9yI2v0UtYh+s1tuRDMsdpYjtA6EjgTMd40rvZnRu3atlHi7LBpdVOoEDQzrvM82bcNBL0VZS5i+51RF9KLebA4kc7N3u+g3GsUuYK229FPKQPzrbukjRg8Qf/ACbv+zasXroxfEZOMotPuR52fZyscq6TrJ/OacNhEVTlULEkECDIB4inqYBDYuXCO0LtkDUwZS+WldxPYQ68hSF0dk+B/KikI5MmThuk315m8o0gHnrSGM2davAC4iuBqAwkd+nEd26jZzzZtnmiH1UU5qD0wjhcGlpcqKFG+AI151WNv9Erj3mv2CCX6surEqZtmRlaCIInske9BmCattFQ0nwOoycXaKfsTo1dJK4hYQKwEMskl1YRk1Hu6g841Fd+0HYqtsxlXsrYyOvGFTstOaZAtl99W2onpYP/AAGJ/c3P5TQkkcZpOcXfYx/A7exWG0nrUHBpaPDXOvgCw7qmMN7QbZ0e2ynjlKt8GykelQAISFJ7gT8BPOPWKMQgI1AI03ieI51DxxZi4fFNRj4Xa9v3/ZZbnSrCs6XCLwZJAheDbwddRSj9OLA3LdP3VH5sKqfyG39RfQVz8jt5h2F3HgOY/wCdR5URn86zdl8P+k9ivaDwt2gDwztJ/Agk/ippsTGXsTtDCm8xjrlKrAAGWX0T6I7MSe1qKZqoXcAPDSproXhM+0bB+rmPgFRz8WyegrpQS5FC1+bUZIxk+FrgXfanR02VDYdXcl5KypIEXIy5omC5GpPDgNIjBdD8ReKreHVoOrzSykkWwdFCneZiW3ankDoNFRsV2byyySozvaOazjLi3BAa4jIR9JGa6+4EkwzEbt48Jh73Sb5M6SpuC5bQsQ0PnXRtGHa0KcRWn7T2NZxIAupmjcQSpGoO9SDEhTG6QOVULp30RSzaS4pZ1zsGDhTHWayCFGmZVEcM1ceXxIzamUMLcea+/wCAwvSvDXP0mQ8rgyfxHs+hqVtXQ4lSGHNSCPUVmTbPXgWXwMj0afhSP9nEGQyz9mD6g/6UPCujEcfjn+8f6+v8mq0VmC4jE2x2bj6fVu3OHcYFOE2/jE+ncPiLb/mCa58ljUfGcL5p/L6l5um516wxyaSMsjc0wwU93vMIjSZp9Wd/3qxf1m/9lf8AgpN+kGLb9Jd8gqfkFqPKkdvxfAuj+X1NIqOxfSPDWveuqTyXtn0SY86zy8t24RnJaf1js/w1HxrpNnfWYnuHZHw1+NdLD3Ypk8bS9SPxf0+pYto9Po0spE7mub/K2pk+vlUHbvXb1+3cusTDoRnIBgODAG62unIeHGurVhV90Afn5neasvQLB9ZjkPC2rufTIPi8+VWqCS4Getdm1OWKk+Frh0+/fYvgsLiMYfmV7JLEuZCAG71g7ZG/KR2QCRImNY03D2siKu/KAPQRSlFRGO03MmRz5hRRRXRWQ3TK5l2fiTys3PTKZ+FYv8vXjmHirf6AivoBlkEHUcazy70cwrO82Lf+JdGgy6C44HuxyrmUtovl0L1TVOqKmmJX5C7SY+U2h7rcLF87omNajjjrce8PjPpvrR02Dh/kDp1S5flCGNZnNbWQ0yDlJEzuJHGo1+iuFEfNfSSe3dOmZZEF+U0eYlRRLwmU1wkuHD4fsX3YP+VsfurX8i0/rm3bCgKoAAAAA0AA3ADgK6rofCiiigApntjDdbh71sfTt3F/EpH+tPKKAMDBDrOhDDxBmuGsmCA2nJtfRt/rNWrb3s6t28QwsXGtAqrAHtDtM4IBBUwMo35t9Rv9ycSN19PMf/Q/nUOcVwZi/leo5wVr9iLtK5Ddn3FzMQwiMyJpmgzmddKSGckmAu7eZPHgvjzq47A6B3blnEhr6hmyW0IX3crW7zEwFOsIPInuqG/uViZI69NGdd31WZfqd1S5JKyPy3O+EY8evH2kUtgTJ7R5nh4DcKuXszw2bFXH+pajzuMI+CNUEehWI/Xp6f8ATq/9AOjJwdgu9wu94W2bSAoCyFGusFm108KhST5F2DQZsWVSyKkWmiiipNUKjekWzflGFu2hvZTk+2vaT+ILUlRQQ1apmALdg67m1U+P0T38vThqtUp0q2YLGLvW47JbOojTLc7W7kGzr92obqI91iO49oeh1HkRXR5bJDZJxfQ7cSD4GvVMgHnSeZxvAP2TB9G/rXNu/A1DCJ+iTpw1WRuoOKF6KWXA3SJFq6Qd3zdz/hpC+erOVwymJhlcGNdYImND6UEuElzTOT7w8CfyH9a7pBbpJJCngBPZEDx13k8K66tjvaO5dP4jr6RQRQXbkyq+9xPBe89/IcfDWtI9mGzMlm5eP02CJP1Lcgmftlx90VndqzuVBqSAo5sxgDzJFbfsnZ4w9i3aXcihZ5kDVj3kyfOoZp+HY7k59h3RRRUG0FFFFABVIw7Ss/WJb8RLf61c8RdyozfVBPoJql4VYtoOSqPQCqcvQc0q4tj1P8m/79P9papjjD8255Kx9ATT5P8AJv8Av0/2lqmtxJUjmCPURXE+nuLsXHd72XQV7TbZl3PYttzRD6qDTmmTNCiiigAooooAr3SRIu2m5rcXzlCPhnqNqa6Tp83bb6twT95WT82FQtLZfWNHTO4Ex0YOl4ftg+tu2P8ASoVGnMeb3D63GP8ArUv0Z9694p+R/oKhcKewKmXqojF+rIMWCbbAbyCB4toPiRV3VYEDcN1U60ma5aXncT+E5z8ENXKusXIq1T9JIKKKKuFAooooAqPtA6MXMVbW5YjrrehBgZ7Z3iSQJBgiT9YcazI7PxYAPUsQQCCELaHX6Dmt7qlJZ6stbP6NinkPcPmhQ+dcTk48itaHFqJNytP2GaEYgb7D/guj80NeHrm7IsOWaQoAeSYMAfN7606lcEfn7P2/9y5XCytuiJ+DYopu2WrDWsiKv1QB6CKzf2mbPxDYtHtWyytaVZAntK9wke8I0dfWtMqB6Te/Z/8AU/Jatk6Vljwxz+hLkzJP7Kxn6k/g/wCpR/ZeN/Un8H/UrRqCeenOqfOZP5Ng7v5fQrPQPo7iLmMW5eTLbtEsZUCbgAyL7xM9oP8AdrWajej2Hy4dSRBeXPdnMgHwXKvlUlV5XjwwwpxhyCiiigsCiiovpLiLlvC3GskB+yAx3KCyhnPcqlm8qCVxOukN8LhrgnV1KIOJZwVEc98+AJ4VW7V9XnLw3ggqR4hgCKr2Bx1xGzOC85RnY5mOftAZ4gkpkJ1UDNJmCROpjBlBcrbkSAzDd5xS05bjRww2IeLcHyR1nX5Qgjztv/ICab3b4SCTx0gEknkAASaWGDc2DdynL1oYCDmNsWzbLgb4lie9RI3imxxYIJQq5AmAw3eU1E+hOJr0qfUsnRrEBsOqzrb7BHEZdFkcJXKfAipWsp2hj7jnMilIkZl0cFVLxniFOWSNWBMaDfV+6KYi7cwqm6czAuocfTVXZVfzABnjv41fCVieXHtdkxRRRXZQFeMwAk6Ab69qL6S4Br+FuW0nMcpAEScrKxAnSSBGumutBKGm3drWrlnJbcXGLIQEIb3XViZGg0B3kcqhrOIDbgwPEMrL/MAD5VAYNr9vsr2jIVgZJBCZyCCMwjRe0GO8aAVPWrx3NGfflQM5jhoBPPhSs3uZpYoqEeZL9H8QqPezGOyjyd2UZgT5cfEVEYbS2s6aA940ndzqW2Zsh3FwuDbDW2tqDGbtxLEToNBAOu+Y0qPvW3t6XEZSN5ALIe8OBAH2oPdXUk9qOMco+ZLic4HHqL1tyHCKSWYowAlHUGCJOpGoECatuF2jauki3cRyN4VgSPEDUVQcfibwgoFKkjtLLaMQAeHOdGHcTupTobsu42KF0klUz5iDKhu2hQGAJmG0G49rUipxy6HGogn6VmhUUUVeJBRRRQAxx+2bVk5WaXiQi6ufBeGvEwO/Q1V8S1y47XCyozRIC5lAAgDeCTES0iYGg3U16VbFYYlnYwjkEOVBQDIQQxOmeVQAtwy5dZplhL91VWAWzqGUSWVV7MdqCxJkRqF973dJoyN8h7BCKW4lrOaO1E8CswRzg7vCT40padlvWWEQLi5geIebenKOszeXfSYvAaGM0CQstv8AKY5TTrA4J7rrCsqqyMzMpUQjBgFDAFiSANBAE67ga4p2X5JRUWmy21XOkzE3rSgwFDsdN89kCeEST6VY6htu7Ndyty2MxUFWWQCQSDKk6SCNxIBBOuglmabXAzsTSmmyFPdTb5KzAh3JkEEKFVYIIPAtx+tTl1dZzW7gjf8ANuY81BFRuOu3BrI6tsoDL2Suc5VbPnggEqd2s92qtNGnuT5FiwfSlLfYxDQRueN4/bVR2COJgKRrpqBYlYESNQdxrL8NsV7xi3LsGMFfcUhOxczmFBDZVOWCe3ody6VgsN1VpLYM5FVZ3TlAG7ypmDbXEzs0Yxfoi9FFFdlIUUUUARN3othyZClDObsMyjNETlByzGm6mGN2tY2c2Tqbzlrb3MyAXGYW4zAkvmkAjeAuoAMkCrLTDHbBw19892xZusFyhnto7ZdezLAmNTp3mopE7nVWQVn2k4W4t9rYuN1Nlr3ugB1RVLhDO9SyAzGp0ka11hOlGCx+S2cwuG49tVIdXV0V2nOBABRGIMwwBGsECeXY1gZ4s2h1ihbkInbRRlVX07ShdADpGleYfYuHttmSxaRszPK20U52EM0ge8RoTvNSQNU6K4eZZWczmOd2YExAJWcp00iKlgIr2ioqiW2+YUUUVJAUUUUANMZsm1eINy2rMNzRDjf7rjtLvO48TzqN2xtWzsyyjdWSr3UQ5SJm4cudi7doDQEk7o5VO1xcsq0ZgDBlZAMEbiJ3HvoJvoVDBe0/D3L9mz1bhrrsgIayyhldkkZbhNwZlMlAcogtAIJRse1fDZ7y3Ua2bQdtDnzLbuG2xmAFgwdTuJ10q42cFbSMqKsTEKBBO+IHGBXowVuZyLJ3nKOc8uevjQQNLmwMOzFmtq0nMQZKFueQnLM6zG/XfT9ECgAAAAQANAANwA4CuqKCbsKKKKCAooooAIqPu9H8OxnqlU66p2CZ3yUgnXnUhRQSnQhhMElpcqKFEye88yTqT3mozpPicWiW/klsXGN231uqgi1nXPAcgSVzazp+U1RQQUfZmO2wb9kXLSdVncXWItg9XmaC2W7KELly5VbMZzZRBpLD7R20j3wcOLqw5slzaEMLsIsK6yDbM6xEAzvFX2igApmux7AbMLNvNMzkWZ5zG/vp5RQB4BFe0UUAFFFFAH//2Q==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endParaRPr lang="en-GB"/>
          </a:p>
        </p:txBody>
      </p:sp>
      <p:sp>
        <p:nvSpPr>
          <p:cNvPr id="25603" name="AutoShape 6" descr="data:image/jpeg;base64,/9j/4AAQSkZJRgABAQAAAQABAAD/2wCEAAkGBhMQEBUTExQWFBUWGRYaExgXGRcXGBgXGBgXGhgYGBcYHCcfGBojGhoVHy8gJCcpLC0sHB4xNTAqNSYrLCkBCQoKDgwOGg8PGikkHyUsLCwsKiwsLCwsLzUsLSwsKSwsKSkvLCwsLCwsKSwsLCwpKSwsLCwsLCwsLCwsKSwpLP/AABEIAL0BCwMBIgACEQEDEQH/xAAcAAABBQEBAQAAAAAAAAAAAAAAAwQFBgcCAQj/xABKEAACAQIDBAcDCAcFBgcAAAABAhEAAwQSIQUxQVEGEyJhcYGRBzKhFCNCUnKCkrFDU2JzorLRFRYzNMGzwtLh4/AkY4OTo+Lx/8QAGgEAAgMBAQAAAAAAAAAAAAAAAAQBAwUCBv/EADERAAICAQIEAggGAwAAAAAAAAABAhEDBBIhMUFRBRMiMmFxkaHR8BQVM4GxwSNS4f/aAAwDAQACEQMRAD8A3GiiigAooooAKKKKACiiigAooooAKKKKACiiigAooooAKKKKACiiigAooooAKKKKAOblwKCzEAAEknQADeSeAqk7W9ompXDICP1lyYP2UEEjvJHgRrUf0y6SnEObNs/MoYaP0jg6+KKdAOJBO4Cqv144SdYMcN2p5CSonvFZ2fVNPbj+JoYNMmt0/gWD++2M/WL+Baktm+0W4pAv21ZeLWwVYfcJIbyI7gapgxK7pjfv45QCSO6Dvr23fDbuQO4jQ853Hu3ilVqM0XdjT0+KSqjacHjUvILltgytuI+PgQdCDqDS9Zb0U2+cJe7R+ZcxcHBTuFzujQH9nX6IrUq1cOVZY2jLzYnilTCiiirikKKKKACiiigArxmAEnQcaYbc2wuFsNdYSRoizGZj7qzw7zwAJ4Vle09qXMS03nz7yF+gv2U3CNNdTzJpfNqI4ufMYw4JZeXI1n+1bP623+Nf606DTurESF7tN+6nWztpXMOZsuU7hqh+0nun8+RFLR1yvihiWidcGbLRUX0c22MXYFyMrAlbi74YRu7iCrDuIqUrQTTVoQaadMKKKKkgKKKKACme09sWcMoa64SfdGpZvsqJLeQr3au0Vw9l7rbkExxJ3Ko7ySAO81kGPx7XHa7daXb3j4a5VH1RrAHxJJK2fP5S7tjGDB5r9hfLntIsg9m1dYc+ws+RefWKVwvtEw7GHW5b72UMv8BYjzEVm/yhZGu8wvJvsniJkTz0rn5WvePI+IHiwkgcQCRSS1eW+XyHXpMVczb8PiFuKHRgynVWUggjuI30pWZdC9uGxfW2T81dMEcFuNorDlJhTzkHhWm1o4cqyx3Iz8uJ45bWFFFFWlQUUUUAFRPSrHtYwd100aAqnkXYIG8s0+VS1RvSLZZxWGuWg2VmAynfDKQyyOIkCuZXTrmdRq1ZkQs5ytpVLZiFIGsLxJ1BgLO6pzC4Bbbrb7TMbVs3M1nsG1ddQF67c7FrkkCPpmTlhmHR62PlSsZBNthB35hHxCm56d1WdcLbTKQoWCAsaCT2QIG86x51nadJR4mtlTlJNMa4nZlq6CqooJa1amNBDKFGugAzxoOY1iKh8dgg+HF5Tdtgm6wFy0bblkdEuFlcloeRrP0RpImrFh8IQhRoYHNuBE5iSS2u8kk6UWsNaYZgqEMpE5Rqp3g6ag8jV7pxaOXF7k0ylrcDCeBka8eHH/sitS6FbQN7BpmMsk2yTxy+6Z4nIVnvms629hIxfZBaQHyqCSGylSYG8BEZtNd/dWl9FdlLhsJaRVyEqjONffKLm0O7UbhoKq0kHGcuxVrJJxXcl6KKK0TOCiiigAooooAz32h40tiEtfRRA3izlhPkqx941W8DgUe31jrIuQF6w5YzHKoWWQqXyn6WomARmNWP2lbPyXbd/OVzgW40yhhJUyd5MxHj5NNi2VvWLYfKzWiqmURhmtf4bhXVgrBWkEbszDXWs9pee3I08dvClAaYjYOHFtWAAIguSxMDRiDOXepVNYOXKBrlFRl+wLbjKkK4UhhLKZDEENJEFAsAE9nLBIg1arGzwbZR14tmnK6uDoQVcMGXLlEOOA4gGmHSbDgWEAaD1ggwPqMDAEBYXdAgQoAjSjLGLgyyG5SvoTPs1OuIHD5o+Z60T6Aegq8VUfZ3sq5atPcuLlN3q8gmZQLmVuc9sgg6yD4m3U1gi440mZ2eSlkbQUUUVcUhRRRQBSvaRjCFs2huYs7d+SAo9XnxUVUNlWBcumdyLmzQYUsyhWDcwA57JDAAwQYNXT2jbMDWkvgsDaYLAiCtxlGvLUDdzqrdEYV7gB94IyD9kF80HiAXHgGFZuVf503+xp6dp4aQ7wIGUq9kqHOQW3ZH0LascsrlZQzwNSEkzKmgWvnyMjBTqz5hlZus6vqcs5iwtZn1GUINAJDB49+yTGcWyjHii6xDe9oRrE8xSox1ouACrM0iVhogTBI3TrA7qYv2E7HSVlNu2TazIWlkLKrRl1XcYk6iJ8q2nCXs9tH3ZlU+oBrJdo7M6zGm3baGuNbWT2grOZaBpoVykifyEa1g7OS2ib8qqJ8ABXGljTl2sp1jT2oWooop0RCiiigAooqp9OOmjYKw7WVW5cQqGLTkUswEGCCzQZgERvJ3Aw3XM6jFydIadK+hrtdW7hEAdmJudoKA+rC5rz7SnQzKyIzVFYXai3pt37RDpBcFCyg6iSupU79CNOBOhqm7T9oOPvAziGQanLai2PVe16sam+gCBbDXu3duXGi6ZViOrJyglmDElWDcd/hSj2t3E11gyYore0WD/wAP3RyOcj0OleYnaSWbTMiEqoJhVKIJPMgCJP0ZPdUhbu5hInzBB8wdRTTHxdS5aNt3VlZXgBRBBBguRJ14TUEDzoj0YvJf+VYjLmZSVWCGVmgdoHQQigDX6RB1WWudfOa7Tv4HE3beHxF1FRyFhjGhI1TVSRu1G8Gr/wBBvaZfv3GtYlVcKubrEGV4lQSyDRozA9mDHA1djlFeihfPpMteZzRptFc27gYBlIIIBBGoIO4g8RXVXmeFFFFABRRRQAy2xstcTZe2wHaVgpIBysVKhhyIk61mz7ExuEZ26oOBbz3QuYoU1GSY7Tqcx04E6NuN56a9IjgMG95ArPKrbDTBLMASY1gLmbeN2+sUxvSjFY25bF+++R3thlByWwCQD2FgEQTvk99L5VFtXzH9LjySi3GqNGWyRHzTGN03cyAjcRmbcPs6cqY7P2FiNpXAbouWLeTMpy6ZXiFUt7xbUk6EZRoJEzEXI+hmnfDZY55Zme7N51kCbSvYVnFm9dt5LjqMjsuikjUAwd1VOn6w2scp8IOj6VRAAANANB4V1UP0U2o2IwqNcM3Aqi4YiSUVg0cJDAxwMjhUxTvMxmqdBRRRQQFFFFACWJwy3UZHUMrCGUiQQeBFZp0g6LHCMbi37NsZ/mlZ1tFUae0S0e4YWFmVzGDOWtC2ttIWVEauxhF5niTyUDUny3kA/OOLxBvXbtxjLXHuMWiJzGd3Aa7qXz7WuKH9Fhnkk6dI1PYuOu3rWbNauDM6hhIDZWy5gVBDAkHUBfCutr469Zslx1awVEkkgZmVZ7WVREzJMDjpVI6PdNDhkW3dRyqTlKFSCCSYKsOZ3hgeYO8r7c6ei/be3atuA6lTm6uIIIJgBidD9ZfOquA95U+VGhdDOiqh/lN25bvXAxNprdwuvaBzMSIDMZiIgZQRG4XWvmrYV97OJsG25RuttglDBgtBB5jfoQQeIr6B2JtQ3QUeOsSJjQMpmGA4aggjgRyIq/FKNUjP1ennjlbdkpRRRVwkFFFFAEXt7aJtoFQw9yQp+qo95/KQB+0y8Ky72i4wLh0w6GGdgzcSEWTJneS8b95DHnVu2xtdfncS5+bUQn2F3R3uxkc5QcKx/aGPa/da457TGY5Dgo7gNP8A9pTLPibOh098X99huBFSHR/b9zAuSgz22jOh03biDwI566aEaAhhXAugmAZ8NfWN1UJmxOEZKmaLZ9pGEIlusQ8QVBjzU1H7W9pAKlcKjZj+keAF7wsmT4x4HdVNrhrgG/1jT14V1uF/wsVxbBEjUmSd5qZ6GYoWccjMYVwyGeBaMuvIsFHdpw3Q6uDuIPhXsg6etQnTL5wUo7TeNiY7qbgtn/DuHs8kuHXTkH1+9H1qs9Zp0ax/yrBoWJziUcjfnQ6N9qMj+Jq/bHx3XWgxjMJVwODroY7jvHcRTmOVqjzWpx7ZWPaKKKtFAoori7dCKWYwACSeQGpNAFG9ozdbaxC8LVlvxmLh9FS3+I1jASVitmxiG7Zu5h2rq3CRyLqYX7oKr92saw57I8PzpLI7dnotBHbFxZZk9oWKFvJktl4jrDMz9YiYnyieHCqrdSEjedfMkGnFKYWwXu21ALTct6DeRmEgd8TXFtsbeOOOLaNw6PP1V5U4OgT71sEr6qbn4RVqqk3LhgOmpUh0jiRqB94Svgxq52LwdQymVYAqeYIkH0pvG7VHm9TGpX3O6KKKtFgri9eVFLMQFUEsTuAGpNd1W9vY7rX6pfcQgv8AtONVXwXRj35eTCok6VncIObpELt7bOW3dxNyRCxbU71BMIn2mYqW7zG5RWOWbWVQN/M8zxNXb2i7Sk27AO75x/iqD+c/hqk5W5j0/wCdIzds9JpMahG0juiuVWOJPj/TdQyTxI8P6HSuB0VwzhLtu4f0box8FYFh6D1itos4vqnS8DovvHnbaMx8B2X+731iSqeJnyFap0QxfW4K1OpUG20/sHKJ+7l9asg6M/WY1JX34GmUVF9HMVmshD71o5D3gAFD5oVnvmpSnU7PONU6YVGdIcUUsEAw1whFPEZpzEd4QO3lUnVL9oW2uoXMN9tCVHDrLpyWz5BbhPdNRJ0rO8UN81Ez3pztrrLnydNLdr3o3FxpHgg08Z5CqqyA7wD4iuieevMneTzPfXlZ7dnrMcFCNHPUr9UegrukzeHDXw/rurnr5MAa+OvoKKZ1uihaiuRaufUb8D0G1cH0G/A1TTOfNj3BkB3gHxFeqoG4R4Uj8o5x6/6V2Lw4yP8AvuqKZ0pRZY+hm2vk+ICMfm7pCtyDbkb17J7j3VrWwMRkvlOFxZH20gepQ/8Ax1goII7u6tW6ObaN3DWr8y9ojrOcppc82tlj98VbjlTM3XYrVrqaTRXgNe06efCofpNiYti0N90wfsLq/kRCffFTFVHHYnrbzvwHYTwUnMfN83iFWuJukXYYbpiDWesK25IzmGI3hQCzkHgcoIB4EisUtjsjwH5VumCbKuIv8LNpgPtFesf+EWvU1haDQeApWaqKNzRSuc/ZX9nVSvRL/P4X99a/nFRVSvRL/P4X99a/nFVx9ZDub9OXuf8ABqzWOqd7e4I3Z+we0kdwBC/dNTPRnE9hrR32z2f3bSV9CGXwUc6b9IrGW6lzg4KHxWXT4db8KY4XE9TdS5wHZf7Dxr91greAaml6MzzzXmYr6ouFFFFXiJH7b2gbNvsxnc5bc8+LEcQolu+I41WVARd+gkknXvZieJ3knxpxjcX111n+iJS39kHtN95h6KlV7pnfK4O6AYlYY/ssypHmWA8M3Klpyt0aWDHtjfV/aM62ptA4i890/TaQOS7lHkoFNaKKWPQxSiqQUUUVBIVePZviuzet8irj7wKn+RfWqPVg6C4rJjFHC4rp5xnH8keddR5lGojcGarsbEdXiByuDIftLLJ8OsHiVq01Sbqkjs6MIKnkykMp8MwFW/A4sXbaXBuYAxynge8bvKnMTtUec1MKlfcVdwoJJgASTyA41ivtI2rna2Dp1ha8QeA0S0scwgYEc5rV+kt6LGT9YQn3TJf+BXrPcf0VTGYtr11iUQKiovZmBmOZt8S50Ebt9c5X0LtElGW9md4LB3cQ2SzbZzxgbvE7l+8RVq2d7NGaDiLsfs2+0fxsIHkp8avOFwqWkCW1VFG5VAA9Bx76VqhJI0J55SITCdCsHb/QhzzuEv8AAnL8Kl8PhktiEVUHJQFHwpSipKW75nuY86Mx515RQBxdsK/vKrfaAb86jcT0Wwlz3rFvxUZD6pBqVooApe0PZpbMmxda2eT9ofiEMPPNXfQ3A38JeuWL69m4MyMNUZk0YBhxKkaEAwm6rjTfGfQPJ0/iOT8nNB05yqi1dH72bDW53qCh8bZKE+eWfOpGoLoxd1up3q48GXL+aMfOp2nIu1ZjTjtk0Ru3dodVbhTFx+yndzfwUa+MDiKrtq2AAo0AAA7gNBTLbm1OsxzrmK9X2eXYUZnI5n3h99DHYFeLjWCo7EAQpeAI+cDkAGdAuQie8d9UZHbHcCUI33JjHJl2NiG4vYvufvox+AIHlWFmts6Q5l2FdhTJskxGoVjJkcIQmeUGsPXEKeP/AH47q4zdB3w1qp8eopUp0VeMfhSf19n4uoqI60cx60tgMVlv2iurC5bI8Q6nzqmPNGlma8uVvoz6G6SKOo7w9qPHrEB+BI8zUAyggzujWd0cZ7qsm3cK9ywwTVgVZRzKMGjeN8RvG+qRi1a1azupRmzXACCpzW3BkhjpIZU8E4zq3kVuzzunmkq9pbuje1BcQ2y2Z7cAmZzL9FiecaHv13EUr0hxpS1kUw9zsqRvA+mw5Qu4/WK86qXRYv8A2gVtqerQOrnksSoPBdcigHUi2umhp3tzaROKuaZsgCKJ3SUgdxd39EFTue2yvy08tdDpVAAAEAaADgBuAqte0HsbOW4f02IUD93bS9l382zPP7QqdGMBjQgNn7WkKFbKGPiSPWn20r1v5LgS2UA5ckxGbqWgLPGJjjVUVwY3LJtnGu5ieGwF+7/h2bjDmEcj1Aj40+t9Ecc36Bh4m2v8z1rJoqqkPPUTZlX9ysd+q/js/wDFSV3onjV32GP2cjfytWtUVNIj8RMxi/gb9v37Nxe8o4HqVj40rsDEH5VYyav1lvKOZLARpumSPOtiBpvew1o3LTuqZhesZGYLmDG6kZWOs791CirCeplsd9mLW3DAEbiAR4ESPhUv0axUF7J73TwY9seTmfvioGzil3KDBLlY3AFnKJPA5QQB+yd2kpptgIyXFB7JzA81NsOR962XHcyirIvbIQypTgT/AEkebtpeS3G8yUUfDPUNg9z/AG3/AJjTzHYnrL9xp905FHJUJBMd759eSjlTLCb7g5Of4lVv940Tdtk4Y1BDiiiiuC8KKKKACiiigAooooAKb7Q/wm7oPowI/KnFNNq31W0cxAzQqyYlmIAUcyeVBD5Ersi7kxK8nV089HX4Lc9atNULFYxROU9oGUMHR1eFn76gH/nV6sXcyqw4gH1E0xifChDUxqV9yI2v0UtYh+s1tuRDMsdpYjtA6EjgTMd40rvZnRu3atlHi7LBpdVOoEDQzrvM82bcNBL0VZS5i+51RF9KLebA4kc7N3u+g3GsUuYK229FPKQPzrbukjRg8Qf/ACbv+zasXroxfEZOMotPuR52fZyscq6TrJ/OacNhEVTlULEkECDIB4inqYBDYuXCO0LtkDUwZS+WldxPYQ68hSF0dk+B/KikI5MmThuk315m8o0gHnrSGM2davAC4iuBqAwkd+nEd26jZzzZtnmiH1UU5qD0wjhcGlpcqKFG+AI151WNv9Erj3mv2CCX6surEqZtmRlaCIInske9BmCattFQ0nwOoycXaKfsTo1dJK4hYQKwEMskl1YRk1Hu6g841Fd+0HYqtsxlXsrYyOvGFTstOaZAtl99W2onpYP/AAGJ/c3P5TQkkcZpOcXfYx/A7exWG0nrUHBpaPDXOvgCw7qmMN7QbZ0e2ynjlKt8GykelQAISFJ7gT8BPOPWKMQgI1AI03ieI51DxxZi4fFNRj4Xa9v3/ZZbnSrCs6XCLwZJAheDbwddRSj9OLA3LdP3VH5sKqfyG39RfQVz8jt5h2F3HgOY/wCdR5URn86zdl8P+k9ivaDwt2gDwztJ/Agk/ippsTGXsTtDCm8xjrlKrAAGWX0T6I7MSe1qKZqoXcAPDSproXhM+0bB+rmPgFRz8WyegrpQS5FC1+bUZIxk+FrgXfanR02VDYdXcl5KypIEXIy5omC5GpPDgNIjBdD8ReKreHVoOrzSykkWwdFCneZiW3ankDoNFRsV2byyySozvaOazjLi3BAa4jIR9JGa6+4EkwzEbt48Jh73Sb5M6SpuC5bQsQ0PnXRtGHa0KcRWn7T2NZxIAupmjcQSpGoO9SDEhTG6QOVULp30RSzaS4pZ1zsGDhTHWayCFGmZVEcM1ceXxIzamUMLcea+/wCAwvSvDXP0mQ8rgyfxHs+hqVtXQ4lSGHNSCPUVmTbPXgWXwMj0afhSP9nEGQyz9mD6g/6UPCujEcfjn+8f6+v8mq0VmC4jE2x2bj6fVu3OHcYFOE2/jE+ncPiLb/mCa58ljUfGcL5p/L6l5um516wxyaSMsjc0wwU93vMIjSZp9Wd/3qxf1m/9lf8AgpN+kGLb9Jd8gqfkFqPKkdvxfAuj+X1NIqOxfSPDWveuqTyXtn0SY86zy8t24RnJaf1js/w1HxrpNnfWYnuHZHw1+NdLD3Ypk8bS9SPxf0+pYto9Po0spE7mub/K2pk+vlUHbvXb1+3cusTDoRnIBgODAG62unIeHGurVhV90Afn5neasvQLB9ZjkPC2rufTIPi8+VWqCS4Getdm1OWKk+Frh0+/fYvgsLiMYfmV7JLEuZCAG71g7ZG/KR2QCRImNY03D2siKu/KAPQRSlFRGO03MmRz5hRRRXRWQ3TK5l2fiTys3PTKZ+FYv8vXjmHirf6AivoBlkEHUcazy70cwrO82Lf+JdGgy6C44HuxyrmUtovl0L1TVOqKmmJX5C7SY+U2h7rcLF87omNajjjrce8PjPpvrR02Dh/kDp1S5flCGNZnNbWQ0yDlJEzuJHGo1+iuFEfNfSSe3dOmZZEF+U0eYlRRLwmU1wkuHD4fsX3YP+VsfurX8i0/rm3bCgKoAAAAA0AA3ADgK6rofCiiigApntjDdbh71sfTt3F/EpH+tPKKAMDBDrOhDDxBmuGsmCA2nJtfRt/rNWrb3s6t28QwsXGtAqrAHtDtM4IBBUwMo35t9Rv9ycSN19PMf/Q/nUOcVwZi/leo5wVr9iLtK5Ddn3FzMQwiMyJpmgzmddKSGckmAu7eZPHgvjzq47A6B3blnEhr6hmyW0IX3crW7zEwFOsIPInuqG/uViZI69NGdd31WZfqd1S5JKyPy3O+EY8evH2kUtgTJ7R5nh4DcKuXszw2bFXH+pajzuMI+CNUEehWI/Xp6f8ATq/9AOjJwdgu9wu94W2bSAoCyFGusFm108KhST5F2DQZsWVSyKkWmiiipNUKjekWzflGFu2hvZTk+2vaT+ILUlRQQ1apmALdg67m1U+P0T38vThqtUp0q2YLGLvW47JbOojTLc7W7kGzr92obqI91iO49oeh1HkRXR5bJDZJxfQ7cSD4GvVMgHnSeZxvAP2TB9G/rXNu/A1DCJ+iTpw1WRuoOKF6KWXA3SJFq6Qd3zdz/hpC+erOVwymJhlcGNdYImND6UEuElzTOT7w8CfyH9a7pBbpJJCngBPZEDx13k8K66tjvaO5dP4jr6RQRQXbkyq+9xPBe89/IcfDWtI9mGzMlm5eP02CJP1Lcgmftlx90VndqzuVBqSAo5sxgDzJFbfsnZ4w9i3aXcihZ5kDVj3kyfOoZp+HY7k59h3RRRUG0FFFFABVIw7Ss/WJb8RLf61c8RdyozfVBPoJql4VYtoOSqPQCqcvQc0q4tj1P8m/79P9papjjD8255Kx9ATT5P8AJv8Av0/2lqmtxJUjmCPURXE+nuLsXHd72XQV7TbZl3PYttzRD6qDTmmTNCiiigAooooAr3SRIu2m5rcXzlCPhnqNqa6Tp83bb6twT95WT82FQtLZfWNHTO4Ex0YOl4ftg+tu2P8ASoVGnMeb3D63GP8ArUv0Z9694p+R/oKhcKewKmXqojF+rIMWCbbAbyCB4toPiRV3VYEDcN1U60ma5aXncT+E5z8ENXKusXIq1T9JIKKKKuFAooooAqPtA6MXMVbW5YjrrehBgZ7Z3iSQJBgiT9YcazI7PxYAPUsQQCCELaHX6Dmt7qlJZ6stbP6NinkPcPmhQ+dcTk48itaHFqJNytP2GaEYgb7D/guj80NeHrm7IsOWaQoAeSYMAfN7606lcEfn7P2/9y5XCytuiJ+DYopu2WrDWsiKv1QB6CKzf2mbPxDYtHtWyytaVZAntK9wke8I0dfWtMqB6Te/Z/8AU/Jatk6Vljwxz+hLkzJP7Kxn6k/g/wCpR/ZeN/Un8H/UrRqCeenOqfOZP5Ng7v5fQrPQPo7iLmMW5eTLbtEsZUCbgAyL7xM9oP8AdrWajej2Hy4dSRBeXPdnMgHwXKvlUlV5XjwwwpxhyCiiigsCiiovpLiLlvC3GskB+yAx3KCyhnPcqlm8qCVxOukN8LhrgnV1KIOJZwVEc98+AJ4VW7V9XnLw3ggqR4hgCKr2Bx1xGzOC85RnY5mOftAZ4gkpkJ1UDNJmCROpjBlBcrbkSAzDd5xS05bjRww2IeLcHyR1nX5Qgjztv/ICab3b4SCTx0gEknkAASaWGDc2DdynL1oYCDmNsWzbLgb4lie9RI3imxxYIJQq5AmAw3eU1E+hOJr0qfUsnRrEBsOqzrb7BHEZdFkcJXKfAipWsp2hj7jnMilIkZl0cFVLxniFOWSNWBMaDfV+6KYi7cwqm6czAuocfTVXZVfzABnjv41fCVieXHtdkxRRRXZQFeMwAk6Ab69qL6S4Br+FuW0nMcpAEScrKxAnSSBGumutBKGm3drWrlnJbcXGLIQEIb3XViZGg0B3kcqhrOIDbgwPEMrL/MAD5VAYNr9vsr2jIVgZJBCZyCCMwjRe0GO8aAVPWrx3NGfflQM5jhoBPPhSs3uZpYoqEeZL9H8QqPezGOyjyd2UZgT5cfEVEYbS2s6aA940ndzqW2Zsh3FwuDbDW2tqDGbtxLEToNBAOu+Y0qPvW3t6XEZSN5ALIe8OBAH2oPdXUk9qOMco+ZLic4HHqL1tyHCKSWYowAlHUGCJOpGoECatuF2jauki3cRyN4VgSPEDUVQcfibwgoFKkjtLLaMQAeHOdGHcTupTobsu42KF0klUz5iDKhu2hQGAJmG0G49rUipxy6HGogn6VmhUUUVeJBRRRQAxx+2bVk5WaXiQi6ufBeGvEwO/Q1V8S1y47XCyozRIC5lAAgDeCTES0iYGg3U16VbFYYlnYwjkEOVBQDIQQxOmeVQAtwy5dZplhL91VWAWzqGUSWVV7MdqCxJkRqF973dJoyN8h7BCKW4lrOaO1E8CswRzg7vCT40padlvWWEQLi5geIebenKOszeXfSYvAaGM0CQstv8AKY5TTrA4J7rrCsqqyMzMpUQjBgFDAFiSANBAE67ga4p2X5JRUWmy21XOkzE3rSgwFDsdN89kCeEST6VY6htu7Ndyty2MxUFWWQCQSDKk6SCNxIBBOuglmabXAzsTSmmyFPdTb5KzAh3JkEEKFVYIIPAtx+tTl1dZzW7gjf8ANuY81BFRuOu3BrI6tsoDL2Suc5VbPnggEqd2s92qtNGnuT5FiwfSlLfYxDQRueN4/bVR2COJgKRrpqBYlYESNQdxrL8NsV7xi3LsGMFfcUhOxczmFBDZVOWCe3ody6VgsN1VpLYM5FVZ3TlAG7ypmDbXEzs0Yxfoi9FFFdlIUUUUARN3othyZClDObsMyjNETlByzGm6mGN2tY2c2Tqbzlrb3MyAXGYW4zAkvmkAjeAuoAMkCrLTDHbBw19892xZusFyhnto7ZdezLAmNTp3mopE7nVWQVn2k4W4t9rYuN1Nlr3ugB1RVLhDO9SyAzGp0ka11hOlGCx+S2cwuG49tVIdXV0V2nOBABRGIMwwBGsECeXY1gZ4s2h1ihbkInbRRlVX07ShdADpGleYfYuHttmSxaRszPK20U52EM0ge8RoTvNSQNU6K4eZZWczmOd2YExAJWcp00iKlgIr2ioqiW2+YUUUVJAUUUUANMZsm1eINy2rMNzRDjf7rjtLvO48TzqN2xtWzsyyjdWSr3UQ5SJm4cudi7doDQEk7o5VO1xcsq0ZgDBlZAMEbiJ3HvoJvoVDBe0/D3L9mz1bhrrsgIayyhldkkZbhNwZlMlAcogtAIJRse1fDZ7y3Ua2bQdtDnzLbuG2xmAFgwdTuJ10q42cFbSMqKsTEKBBO+IHGBXowVuZyLJ3nKOc8uevjQQNLmwMOzFmtq0nMQZKFueQnLM6zG/XfT9ECgAAAAQANAANwA4CuqKCbsKKKKCAooooAIqPu9H8OxnqlU66p2CZ3yUgnXnUhRQSnQhhMElpcqKFEye88yTqT3mozpPicWiW/klsXGN231uqgi1nXPAcgSVzazp+U1RQQUfZmO2wb9kXLSdVncXWItg9XmaC2W7KELly5VbMZzZRBpLD7R20j3wcOLqw5slzaEMLsIsK6yDbM6xEAzvFX2igApmux7AbMLNvNMzkWZ5zG/vp5RQB4BFe0UUAFFFFAH//2Q==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endParaRPr lang="en-GB"/>
          </a:p>
        </p:txBody>
      </p:sp>
      <p:sp>
        <p:nvSpPr>
          <p:cNvPr id="25604" name="AutoShape 8" descr="data:image/jpeg;base64,/9j/4AAQSkZJRgABAQAAAQABAAD/2wCEAAkGBhMQEBUTExQWFBUWGRYaExgXGRcXGBgXGBgXGhgYGBcYHCcfGBojGhoVHy8gJCcpLC0sHB4xNTAqNSYrLCkBCQoKDgwOGg8PGikkHyUsLCwsKiwsLCwsLzUsLSwsKSwsKSkvLCwsLCwsKSwsLCwpKSwsLCwsLCwsLCwsKSwpLP/AABEIAL0BCwMBIgACEQEDEQH/xAAcAAABBQEBAQAAAAAAAAAAAAAAAwQFBgcCAQj/xABKEAACAQIDBAcDCAcFBgcAAAABAhEAAwQSIQUxQVEGEyJhcYGRBzKhFCNCUnKCkrFDU2JzorLRFRYzNMGzwtLh4/AkY4OTo+Lx/8QAGgEAAgMBAQAAAAAAAAAAAAAAAAQBAwUCBv/EADERAAICAQIEAggGAwAAAAAAAAABAhEDBBIhMUFRBRMiMmFxkaHR8BQVM4GxwSNS4f/aAAwDAQACEQMRAD8A3GiiigAooooAKKKKACiiigAooooAKKKKACiiigAooooAKKKKACiiigAooooAKKKKAOblwKCzEAAEknQADeSeAqk7W9ompXDICP1lyYP2UEEjvJHgRrUf0y6SnEObNs/MoYaP0jg6+KKdAOJBO4Cqv144SdYMcN2p5CSonvFZ2fVNPbj+JoYNMmt0/gWD++2M/WL+Baktm+0W4pAv21ZeLWwVYfcJIbyI7gapgxK7pjfv45QCSO6Dvr23fDbuQO4jQ853Hu3ilVqM0XdjT0+KSqjacHjUvILltgytuI+PgQdCDqDS9Zb0U2+cJe7R+ZcxcHBTuFzujQH9nX6IrUq1cOVZY2jLzYnilTCiiirikKKKKACiiigArxmAEnQcaYbc2wuFsNdYSRoizGZj7qzw7zwAJ4Vle09qXMS03nz7yF+gv2U3CNNdTzJpfNqI4ufMYw4JZeXI1n+1bP623+Nf606DTurESF7tN+6nWztpXMOZsuU7hqh+0nun8+RFLR1yvihiWidcGbLRUX0c22MXYFyMrAlbi74YRu7iCrDuIqUrQTTVoQaadMKKKKkgKKKKACme09sWcMoa64SfdGpZvsqJLeQr3au0Vw9l7rbkExxJ3Ko7ySAO81kGPx7XHa7daXb3j4a5VH1RrAHxJJK2fP5S7tjGDB5r9hfLntIsg9m1dYc+ws+RefWKVwvtEw7GHW5b72UMv8BYjzEVm/yhZGu8wvJvsniJkTz0rn5WvePI+IHiwkgcQCRSS1eW+XyHXpMVczb8PiFuKHRgynVWUggjuI30pWZdC9uGxfW2T81dMEcFuNorDlJhTzkHhWm1o4cqyx3Iz8uJ45bWFFFFWlQUUUUAFRPSrHtYwd100aAqnkXYIG8s0+VS1RvSLZZxWGuWg2VmAynfDKQyyOIkCuZXTrmdRq1ZkQs5ytpVLZiFIGsLxJ1BgLO6pzC4Bbbrb7TMbVs3M1nsG1ddQF67c7FrkkCPpmTlhmHR62PlSsZBNthB35hHxCm56d1WdcLbTKQoWCAsaCT2QIG86x51nadJR4mtlTlJNMa4nZlq6CqooJa1amNBDKFGugAzxoOY1iKh8dgg+HF5Tdtgm6wFy0bblkdEuFlcloeRrP0RpImrFh8IQhRoYHNuBE5iSS2u8kk6UWsNaYZgqEMpE5Rqp3g6ag8jV7pxaOXF7k0ylrcDCeBka8eHH/sitS6FbQN7BpmMsk2yTxy+6Z4nIVnvms629hIxfZBaQHyqCSGylSYG8BEZtNd/dWl9FdlLhsJaRVyEqjONffKLm0O7UbhoKq0kHGcuxVrJJxXcl6KKK0TOCiiigAooooAz32h40tiEtfRRA3izlhPkqx941W8DgUe31jrIuQF6w5YzHKoWWQqXyn6WomARmNWP2lbPyXbd/OVzgW40yhhJUyd5MxHj5NNi2VvWLYfKzWiqmURhmtf4bhXVgrBWkEbszDXWs9pee3I08dvClAaYjYOHFtWAAIguSxMDRiDOXepVNYOXKBrlFRl+wLbjKkK4UhhLKZDEENJEFAsAE9nLBIg1arGzwbZR14tmnK6uDoQVcMGXLlEOOA4gGmHSbDgWEAaD1ggwPqMDAEBYXdAgQoAjSjLGLgyyG5SvoTPs1OuIHD5o+Z60T6Aegq8VUfZ3sq5atPcuLlN3q8gmZQLmVuc9sgg6yD4m3U1gi440mZ2eSlkbQUUUVcUhRRRQBSvaRjCFs2huYs7d+SAo9XnxUVUNlWBcumdyLmzQYUsyhWDcwA57JDAAwQYNXT2jbMDWkvgsDaYLAiCtxlGvLUDdzqrdEYV7gB94IyD9kF80HiAXHgGFZuVf503+xp6dp4aQ7wIGUq9kqHOQW3ZH0LascsrlZQzwNSEkzKmgWvnyMjBTqz5hlZus6vqcs5iwtZn1GUINAJDB49+yTGcWyjHii6xDe9oRrE8xSox1ouACrM0iVhogTBI3TrA7qYv2E7HSVlNu2TazIWlkLKrRl1XcYk6iJ8q2nCXs9tH3ZlU+oBrJdo7M6zGm3baGuNbWT2grOZaBpoVykifyEa1g7OS2ib8qqJ8ABXGljTl2sp1jT2oWooop0RCiiigAooqp9OOmjYKw7WVW5cQqGLTkUswEGCCzQZgERvJ3Aw3XM6jFydIadK+hrtdW7hEAdmJudoKA+rC5rz7SnQzKyIzVFYXai3pt37RDpBcFCyg6iSupU79CNOBOhqm7T9oOPvAziGQanLai2PVe16sam+gCBbDXu3duXGi6ZViOrJyglmDElWDcd/hSj2t3E11gyYore0WD/wAP3RyOcj0OleYnaSWbTMiEqoJhVKIJPMgCJP0ZPdUhbu5hInzBB8wdRTTHxdS5aNt3VlZXgBRBBBguRJ14TUEDzoj0YvJf+VYjLmZSVWCGVmgdoHQQigDX6RB1WWudfOa7Tv4HE3beHxF1FRyFhjGhI1TVSRu1G8Gr/wBBvaZfv3GtYlVcKubrEGV4lQSyDRozA9mDHA1djlFeihfPpMteZzRptFc27gYBlIIIBBGoIO4g8RXVXmeFFFFABRRRQAy2xstcTZe2wHaVgpIBysVKhhyIk61mz7ExuEZ26oOBbz3QuYoU1GSY7Tqcx04E6NuN56a9IjgMG95ArPKrbDTBLMASY1gLmbeN2+sUxvSjFY25bF+++R3thlByWwCQD2FgEQTvk99L5VFtXzH9LjySi3GqNGWyRHzTGN03cyAjcRmbcPs6cqY7P2FiNpXAbouWLeTMpy6ZXiFUt7xbUk6EZRoJEzEXI+hmnfDZY55Zme7N51kCbSvYVnFm9dt5LjqMjsuikjUAwd1VOn6w2scp8IOj6VRAAANANB4V1UP0U2o2IwqNcM3Aqi4YiSUVg0cJDAxwMjhUxTvMxmqdBRRRQQFFFFACWJwy3UZHUMrCGUiQQeBFZp0g6LHCMbi37NsZ/mlZ1tFUae0S0e4YWFmVzGDOWtC2ttIWVEauxhF5niTyUDUny3kA/OOLxBvXbtxjLXHuMWiJzGd3Aa7qXz7WuKH9Fhnkk6dI1PYuOu3rWbNauDM6hhIDZWy5gVBDAkHUBfCutr469Zslx1awVEkkgZmVZ7WVREzJMDjpVI6PdNDhkW3dRyqTlKFSCCSYKsOZ3hgeYO8r7c6ei/be3atuA6lTm6uIIIJgBidD9ZfOquA95U+VGhdDOiqh/lN25bvXAxNprdwuvaBzMSIDMZiIgZQRG4XWvmrYV97OJsG25RuttglDBgtBB5jfoQQeIr6B2JtQ3QUeOsSJjQMpmGA4aggjgRyIq/FKNUjP1ennjlbdkpRRRVwkFFFFAEXt7aJtoFQw9yQp+qo95/KQB+0y8Ky72i4wLh0w6GGdgzcSEWTJneS8b95DHnVu2xtdfncS5+bUQn2F3R3uxkc5QcKx/aGPa/da457TGY5Dgo7gNP8A9pTLPibOh098X99huBFSHR/b9zAuSgz22jOh03biDwI566aEaAhhXAugmAZ8NfWN1UJmxOEZKmaLZ9pGEIlusQ8QVBjzU1H7W9pAKlcKjZj+keAF7wsmT4x4HdVNrhrgG/1jT14V1uF/wsVxbBEjUmSd5qZ6GYoWccjMYVwyGeBaMuvIsFHdpw3Q6uDuIPhXsg6etQnTL5wUo7TeNiY7qbgtn/DuHs8kuHXTkH1+9H1qs9Zp0ax/yrBoWJziUcjfnQ6N9qMj+Jq/bHx3XWgxjMJVwODroY7jvHcRTmOVqjzWpx7ZWPaKKKtFAoori7dCKWYwACSeQGpNAFG9ozdbaxC8LVlvxmLh9FS3+I1jASVitmxiG7Zu5h2rq3CRyLqYX7oKr92saw57I8PzpLI7dnotBHbFxZZk9oWKFvJktl4jrDMz9YiYnyieHCqrdSEjedfMkGnFKYWwXu21ALTct6DeRmEgd8TXFtsbeOOOLaNw6PP1V5U4OgT71sEr6qbn4RVqqk3LhgOmpUh0jiRqB94Svgxq52LwdQymVYAqeYIkH0pvG7VHm9TGpX3O6KKKtFgri9eVFLMQFUEsTuAGpNd1W9vY7rX6pfcQgv8AtONVXwXRj35eTCok6VncIObpELt7bOW3dxNyRCxbU71BMIn2mYqW7zG5RWOWbWVQN/M8zxNXb2i7Sk27AO75x/iqD+c/hqk5W5j0/wCdIzds9JpMahG0juiuVWOJPj/TdQyTxI8P6HSuB0VwzhLtu4f0box8FYFh6D1itos4vqnS8DovvHnbaMx8B2X+731iSqeJnyFap0QxfW4K1OpUG20/sHKJ+7l9asg6M/WY1JX34GmUVF9HMVmshD71o5D3gAFD5oVnvmpSnU7PONU6YVGdIcUUsEAw1whFPEZpzEd4QO3lUnVL9oW2uoXMN9tCVHDrLpyWz5BbhPdNRJ0rO8UN81Ez3pztrrLnydNLdr3o3FxpHgg08Z5CqqyA7wD4iuieevMneTzPfXlZ7dnrMcFCNHPUr9UegrukzeHDXw/rurnr5MAa+OvoKKZ1uihaiuRaufUb8D0G1cH0G/A1TTOfNj3BkB3gHxFeqoG4R4Uj8o5x6/6V2Lw4yP8AvuqKZ0pRZY+hm2vk+ICMfm7pCtyDbkb17J7j3VrWwMRkvlOFxZH20gepQ/8Ax1goII7u6tW6ObaN3DWr8y9ojrOcppc82tlj98VbjlTM3XYrVrqaTRXgNe06efCofpNiYti0N90wfsLq/kRCffFTFVHHYnrbzvwHYTwUnMfN83iFWuJukXYYbpiDWesK25IzmGI3hQCzkHgcoIB4EisUtjsjwH5VumCbKuIv8LNpgPtFesf+EWvU1haDQeApWaqKNzRSuc/ZX9nVSvRL/P4X99a/nFRVSvRL/P4X99a/nFVx9ZDub9OXuf8ABqzWOqd7e4I3Z+we0kdwBC/dNTPRnE9hrR32z2f3bSV9CGXwUc6b9IrGW6lzg4KHxWXT4db8KY4XE9TdS5wHZf7Dxr91greAaml6MzzzXmYr6ouFFFFXiJH7b2gbNvsxnc5bc8+LEcQolu+I41WVARd+gkknXvZieJ3knxpxjcX111n+iJS39kHtN95h6KlV7pnfK4O6AYlYY/ssypHmWA8M3Klpyt0aWDHtjfV/aM62ptA4i890/TaQOS7lHkoFNaKKWPQxSiqQUUUVBIVePZviuzet8irj7wKn+RfWqPVg6C4rJjFHC4rp5xnH8keddR5lGojcGarsbEdXiByuDIftLLJ8OsHiVq01Sbqkjs6MIKnkykMp8MwFW/A4sXbaXBuYAxynge8bvKnMTtUec1MKlfcVdwoJJgASTyA41ivtI2rna2Dp1ha8QeA0S0scwgYEc5rV+kt6LGT9YQn3TJf+BXrPcf0VTGYtr11iUQKiovZmBmOZt8S50Ebt9c5X0LtElGW9md4LB3cQ2SzbZzxgbvE7l+8RVq2d7NGaDiLsfs2+0fxsIHkp8avOFwqWkCW1VFG5VAA9Bx76VqhJI0J55SITCdCsHb/QhzzuEv8AAnL8Kl8PhktiEVUHJQFHwpSipKW75nuY86Mx515RQBxdsK/vKrfaAb86jcT0Wwlz3rFvxUZD6pBqVooApe0PZpbMmxda2eT9ofiEMPPNXfQ3A38JeuWL69m4MyMNUZk0YBhxKkaEAwm6rjTfGfQPJ0/iOT8nNB05yqi1dH72bDW53qCh8bZKE+eWfOpGoLoxd1up3q48GXL+aMfOp2nIu1ZjTjtk0Ru3dodVbhTFx+yndzfwUa+MDiKrtq2AAo0AAA7gNBTLbm1OsxzrmK9X2eXYUZnI5n3h99DHYFeLjWCo7EAQpeAI+cDkAGdAuQie8d9UZHbHcCUI33JjHJl2NiG4vYvufvox+AIHlWFmts6Q5l2FdhTJskxGoVjJkcIQmeUGsPXEKeP/AH47q4zdB3w1qp8eopUp0VeMfhSf19n4uoqI60cx60tgMVlv2iurC5bI8Q6nzqmPNGlma8uVvoz6G6SKOo7w9qPHrEB+BI8zUAyggzujWd0cZ7qsm3cK9ywwTVgVZRzKMGjeN8RvG+qRi1a1azupRmzXACCpzW3BkhjpIZU8E4zq3kVuzzunmkq9pbuje1BcQ2y2Z7cAmZzL9FiecaHv13EUr0hxpS1kUw9zsqRvA+mw5Qu4/WK86qXRYv8A2gVtqerQOrnksSoPBdcigHUi2umhp3tzaROKuaZsgCKJ3SUgdxd39EFTue2yvy08tdDpVAAAEAaADgBuAqte0HsbOW4f02IUD93bS9l382zPP7QqdGMBjQgNn7WkKFbKGPiSPWn20r1v5LgS2UA5ckxGbqWgLPGJjjVUVwY3LJtnGu5ieGwF+7/h2bjDmEcj1Aj40+t9Ecc36Bh4m2v8z1rJoqqkPPUTZlX9ysd+q/js/wDFSV3onjV32GP2cjfytWtUVNIj8RMxi/gb9v37Nxe8o4HqVj40rsDEH5VYyav1lvKOZLARpumSPOtiBpvew1o3LTuqZhesZGYLmDG6kZWOs791CirCeplsd9mLW3DAEbiAR4ESPhUv0axUF7J73TwY9seTmfvioGzil3KDBLlY3AFnKJPA5QQB+yd2kpptgIyXFB7JzA81NsOR962XHcyirIvbIQypTgT/AEkebtpeS3G8yUUfDPUNg9z/AG3/AJjTzHYnrL9xp905FHJUJBMd759eSjlTLCb7g5Of4lVv940Tdtk4Y1BDiiiiuC8KKKKACiiigAooooAKb7Q/wm7oPowI/KnFNNq31W0cxAzQqyYlmIAUcyeVBD5Ersi7kxK8nV089HX4Lc9atNULFYxROU9oGUMHR1eFn76gH/nV6sXcyqw4gH1E0xifChDUxqV9yI2v0UtYh+s1tuRDMsdpYjtA6EjgTMd40rvZnRu3atlHi7LBpdVOoEDQzrvM82bcNBL0VZS5i+51RF9KLebA4kc7N3u+g3GsUuYK229FPKQPzrbukjRg8Qf/ACbv+zasXroxfEZOMotPuR52fZyscq6TrJ/OacNhEVTlULEkECDIB4inqYBDYuXCO0LtkDUwZS+WldxPYQ68hSF0dk+B/KikI5MmThuk315m8o0gHnrSGM2davAC4iuBqAwkd+nEd26jZzzZtnmiH1UU5qD0wjhcGlpcqKFG+AI151WNv9Erj3mv2CCX6surEqZtmRlaCIInske9BmCattFQ0nwOoycXaKfsTo1dJK4hYQKwEMskl1YRk1Hu6g841Fd+0HYqtsxlXsrYyOvGFTstOaZAtl99W2onpYP/AAGJ/c3P5TQkkcZpOcXfYx/A7exWG0nrUHBpaPDXOvgCw7qmMN7QbZ0e2ynjlKt8GykelQAISFJ7gT8BPOPWKMQgI1AI03ieI51DxxZi4fFNRj4Xa9v3/ZZbnSrCs6XCLwZJAheDbwddRSj9OLA3LdP3VH5sKqfyG39RfQVz8jt5h2F3HgOY/wCdR5URn86zdl8P+k9ivaDwt2gDwztJ/Agk/ippsTGXsTtDCm8xjrlKrAAGWX0T6I7MSe1qKZqoXcAPDSproXhM+0bB+rmPgFRz8WyegrpQS5FC1+bUZIxk+FrgXfanR02VDYdXcl5KypIEXIy5omC5GpPDgNIjBdD8ReKreHVoOrzSykkWwdFCneZiW3ankDoNFRsV2byyySozvaOazjLi3BAa4jIR9JGa6+4EkwzEbt48Jh73Sb5M6SpuC5bQsQ0PnXRtGHa0KcRWn7T2NZxIAupmjcQSpGoO9SDEhTG6QOVULp30RSzaS4pZ1zsGDhTHWayCFGmZVEcM1ceXxIzamUMLcea+/wCAwvSvDXP0mQ8rgyfxHs+hqVtXQ4lSGHNSCPUVmTbPXgWXwMj0afhSP9nEGQyz9mD6g/6UPCujEcfjn+8f6+v8mq0VmC4jE2x2bj6fVu3OHcYFOE2/jE+ncPiLb/mCa58ljUfGcL5p/L6l5um516wxyaSMsjc0wwU93vMIjSZp9Wd/3qxf1m/9lf8AgpN+kGLb9Jd8gqfkFqPKkdvxfAuj+X1NIqOxfSPDWveuqTyXtn0SY86zy8t24RnJaf1js/w1HxrpNnfWYnuHZHw1+NdLD3Ypk8bS9SPxf0+pYto9Po0spE7mub/K2pk+vlUHbvXb1+3cusTDoRnIBgODAG62unIeHGurVhV90Afn5neasvQLB9ZjkPC2rufTIPi8+VWqCS4Getdm1OWKk+Frh0+/fYvgsLiMYfmV7JLEuZCAG71g7ZG/KR2QCRImNY03D2siKu/KAPQRSlFRGO03MmRz5hRRRXRWQ3TK5l2fiTys3PTKZ+FYv8vXjmHirf6AivoBlkEHUcazy70cwrO82Lf+JdGgy6C44HuxyrmUtovl0L1TVOqKmmJX5C7SY+U2h7rcLF87omNajjjrce8PjPpvrR02Dh/kDp1S5flCGNZnNbWQ0yDlJEzuJHGo1+iuFEfNfSSe3dOmZZEF+U0eYlRRLwmU1wkuHD4fsX3YP+VsfurX8i0/rm3bCgKoAAAAA0AA3ADgK6rofCiiigApntjDdbh71sfTt3F/EpH+tPKKAMDBDrOhDDxBmuGsmCA2nJtfRt/rNWrb3s6t28QwsXGtAqrAHtDtM4IBBUwMo35t9Rv9ycSN19PMf/Q/nUOcVwZi/leo5wVr9iLtK5Ddn3FzMQwiMyJpmgzmddKSGckmAu7eZPHgvjzq47A6B3blnEhr6hmyW0IX3crW7zEwFOsIPInuqG/uViZI69NGdd31WZfqd1S5JKyPy3O+EY8evH2kUtgTJ7R5nh4DcKuXszw2bFXH+pajzuMI+CNUEehWI/Xp6f8ATq/9AOjJwdgu9wu94W2bSAoCyFGusFm108KhST5F2DQZsWVSyKkWmiiipNUKjekWzflGFu2hvZTk+2vaT+ILUlRQQ1apmALdg67m1U+P0T38vThqtUp0q2YLGLvW47JbOojTLc7W7kGzr92obqI91iO49oeh1HkRXR5bJDZJxfQ7cSD4GvVMgHnSeZxvAP2TB9G/rXNu/A1DCJ+iTpw1WRuoOKF6KWXA3SJFq6Qd3zdz/hpC+erOVwymJhlcGNdYImND6UEuElzTOT7w8CfyH9a7pBbpJJCngBPZEDx13k8K66tjvaO5dP4jr6RQRQXbkyq+9xPBe89/IcfDWtI9mGzMlm5eP02CJP1Lcgmftlx90VndqzuVBqSAo5sxgDzJFbfsnZ4w9i3aXcihZ5kDVj3kyfOoZp+HY7k59h3RRRUG0FFFFABVIw7Ss/WJb8RLf61c8RdyozfVBPoJql4VYtoOSqPQCqcvQc0q4tj1P8m/79P9papjjD8255Kx9ATT5P8AJv8Av0/2lqmtxJUjmCPURXE+nuLsXHd72XQV7TbZl3PYttzRD6qDTmmTNCiiigAooooAr3SRIu2m5rcXzlCPhnqNqa6Tp83bb6twT95WT82FQtLZfWNHTO4Ex0YOl4ftg+tu2P8ASoVGnMeb3D63GP8ArUv0Z9694p+R/oKhcKewKmXqojF+rIMWCbbAbyCB4toPiRV3VYEDcN1U60ma5aXncT+E5z8ENXKusXIq1T9JIKKKKuFAooooAqPtA6MXMVbW5YjrrehBgZ7Z3iSQJBgiT9YcazI7PxYAPUsQQCCELaHX6Dmt7qlJZ6stbP6NinkPcPmhQ+dcTk48itaHFqJNytP2GaEYgb7D/guj80NeHrm7IsOWaQoAeSYMAfN7606lcEfn7P2/9y5XCytuiJ+DYopu2WrDWsiKv1QB6CKzf2mbPxDYtHtWyytaVZAntK9wke8I0dfWtMqB6Te/Z/8AU/Jatk6Vljwxz+hLkzJP7Kxn6k/g/wCpR/ZeN/Un8H/UrRqCeenOqfOZP5Ng7v5fQrPQPo7iLmMW5eTLbtEsZUCbgAyL7xM9oP8AdrWajej2Hy4dSRBeXPdnMgHwXKvlUlV5XjwwwpxhyCiiigsCiiovpLiLlvC3GskB+yAx3KCyhnPcqlm8qCVxOukN8LhrgnV1KIOJZwVEc98+AJ4VW7V9XnLw3ggqR4hgCKr2Bx1xGzOC85RnY5mOftAZ4gkpkJ1UDNJmCROpjBlBcrbkSAzDd5xS05bjRww2IeLcHyR1nX5Qgjztv/ICab3b4SCTx0gEknkAASaWGDc2DdynL1oYCDmNsWzbLgb4lie9RI3imxxYIJQq5AmAw3eU1E+hOJr0qfUsnRrEBsOqzrb7BHEZdFkcJXKfAipWsp2hj7jnMilIkZl0cFVLxniFOWSNWBMaDfV+6KYi7cwqm6czAuocfTVXZVfzABnjv41fCVieXHtdkxRRRXZQFeMwAk6Ab69qL6S4Br+FuW0nMcpAEScrKxAnSSBGumutBKGm3drWrlnJbcXGLIQEIb3XViZGg0B3kcqhrOIDbgwPEMrL/MAD5VAYNr9vsr2jIVgZJBCZyCCMwjRe0GO8aAVPWrx3NGfflQM5jhoBPPhSs3uZpYoqEeZL9H8QqPezGOyjyd2UZgT5cfEVEYbS2s6aA940ndzqW2Zsh3FwuDbDW2tqDGbtxLEToNBAOu+Y0qPvW3t6XEZSN5ALIe8OBAH2oPdXUk9qOMco+ZLic4HHqL1tyHCKSWYowAlHUGCJOpGoECatuF2jauki3cRyN4VgSPEDUVQcfibwgoFKkjtLLaMQAeHOdGHcTupTobsu42KF0klUz5iDKhu2hQGAJmG0G49rUipxy6HGogn6VmhUUUVeJBRRRQAxx+2bVk5WaXiQi6ufBeGvEwO/Q1V8S1y47XCyozRIC5lAAgDeCTES0iYGg3U16VbFYYlnYwjkEOVBQDIQQxOmeVQAtwy5dZplhL91VWAWzqGUSWVV7MdqCxJkRqF973dJoyN8h7BCKW4lrOaO1E8CswRzg7vCT40padlvWWEQLi5geIebenKOszeXfSYvAaGM0CQstv8AKY5TTrA4J7rrCsqqyMzMpUQjBgFDAFiSANBAE67ga4p2X5JRUWmy21XOkzE3rSgwFDsdN89kCeEST6VY6htu7Ndyty2MxUFWWQCQSDKk6SCNxIBBOuglmabXAzsTSmmyFPdTb5KzAh3JkEEKFVYIIPAtx+tTl1dZzW7gjf8ANuY81BFRuOu3BrI6tsoDL2Suc5VbPnggEqd2s92qtNGnuT5FiwfSlLfYxDQRueN4/bVR2COJgKRrpqBYlYESNQdxrL8NsV7xi3LsGMFfcUhOxczmFBDZVOWCe3ody6VgsN1VpLYM5FVZ3TlAG7ypmDbXEzs0Yxfoi9FFFdlIUUUUARN3othyZClDObsMyjNETlByzGm6mGN2tY2c2Tqbzlrb3MyAXGYW4zAkvmkAjeAuoAMkCrLTDHbBw19892xZusFyhnto7ZdezLAmNTp3mopE7nVWQVn2k4W4t9rYuN1Nlr3ugB1RVLhDO9SyAzGp0ka11hOlGCx+S2cwuG49tVIdXV0V2nOBABRGIMwwBGsECeXY1gZ4s2h1ihbkInbRRlVX07ShdADpGleYfYuHttmSxaRszPK20U52EM0ge8RoTvNSQNU6K4eZZWczmOd2YExAJWcp00iKlgIr2ioqiW2+YUUUVJAUUUUANMZsm1eINy2rMNzRDjf7rjtLvO48TzqN2xtWzsyyjdWSr3UQ5SJm4cudi7doDQEk7o5VO1xcsq0ZgDBlZAMEbiJ3HvoJvoVDBe0/D3L9mz1bhrrsgIayyhldkkZbhNwZlMlAcogtAIJRse1fDZ7y3Ua2bQdtDnzLbuG2xmAFgwdTuJ10q42cFbSMqKsTEKBBO+IHGBXowVuZyLJ3nKOc8uevjQQNLmwMOzFmtq0nMQZKFueQnLM6zG/XfT9ECgAAAAQANAANwA4CuqKCbsKKKKCAooooAIqPu9H8OxnqlU66p2CZ3yUgnXnUhRQSnQhhMElpcqKFEye88yTqT3mozpPicWiW/klsXGN231uqgi1nXPAcgSVzazp+U1RQQUfZmO2wb9kXLSdVncXWItg9XmaC2W7KELly5VbMZzZRBpLD7R20j3wcOLqw5slzaEMLsIsK6yDbM6xEAzvFX2igApmux7AbMLNvNMzkWZ5zG/vp5RQB4BFe0UUAFFFFAH//2Q==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endParaRPr lang="en-GB"/>
          </a:p>
        </p:txBody>
      </p:sp>
      <p:pic>
        <p:nvPicPr>
          <p:cNvPr id="17418" name="Picture 10" descr="http://fc03.deviantart.net/fs70/f/2011/334/4/5/man_weight_gain_by_mcsaurus-d4hs3hs.jpg"/>
          <p:cNvPicPr>
            <a:picLocks noChangeAspect="1" noChangeArrowheads="1"/>
          </p:cNvPicPr>
          <p:nvPr/>
        </p:nvPicPr>
        <p:blipFill>
          <a:blip r:embed="rId1"/>
          <a:srcRect l="61391" t="11" r="174" b="1697"/>
          <a:stretch>
            <a:fillRect/>
          </a:stretch>
        </p:blipFill>
        <p:spPr bwMode="auto">
          <a:xfrm>
            <a:off x="236538" y="30163"/>
            <a:ext cx="1917700" cy="351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AutoShape 12" descr="https://encrypted-tbn2.gstatic.com/images?q=tbn:ANd9GcQ6WsqRuNhTi4dO4cxizfB6KyPSylhnTYHReOTpP1KfU0SKGeU-"/>
          <p:cNvSpPr>
            <a:spLocks noChangeAspect="1" noChangeArrowheads="1"/>
          </p:cNvSpPr>
          <p:nvPr/>
        </p:nvSpPr>
        <p:spPr bwMode="auto">
          <a:xfrm>
            <a:off x="765175" y="465138"/>
            <a:ext cx="304800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endParaRPr lang="en-GB"/>
          </a:p>
        </p:txBody>
      </p:sp>
      <p:sp>
        <p:nvSpPr>
          <p:cNvPr id="25607" name="AutoShape 14" descr="https://encrypted-tbn2.gstatic.com/images?q=tbn:ANd9GcQ6WsqRuNhTi4dO4cxizfB6KyPSylhnTYHReOTpP1KfU0SKGeU-"/>
          <p:cNvSpPr>
            <a:spLocks noChangeAspect="1" noChangeArrowheads="1"/>
          </p:cNvSpPr>
          <p:nvPr/>
        </p:nvSpPr>
        <p:spPr bwMode="auto">
          <a:xfrm>
            <a:off x="917575" y="617538"/>
            <a:ext cx="304800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endParaRPr lang="en-GB"/>
          </a:p>
        </p:txBody>
      </p:sp>
      <p:pic>
        <p:nvPicPr>
          <p:cNvPr id="17424" name="Picture 16" descr="http://www.wellnessperth.com.au/imgs/Sleepy%20Man%20Carto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62263" y="160338"/>
            <a:ext cx="3076575" cy="193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6" name="Picture 18" descr="http://us.123rf.com/400wm/400/400/idspopd/idspopd1210/idspopd121000032/15806037-cartoon-illustration-of-a-man-freezing-in-cold-weather.jpg"/>
          <p:cNvPicPr>
            <a:picLocks noChangeAspect="1" noChangeArrowheads="1"/>
          </p:cNvPicPr>
          <p:nvPr/>
        </p:nvPicPr>
        <p:blipFill>
          <a:blip r:embed="rId3"/>
          <a:srcRect l="26157" r="23734"/>
          <a:stretch>
            <a:fillRect/>
          </a:stretch>
        </p:blipFill>
        <p:spPr bwMode="auto">
          <a:xfrm>
            <a:off x="6604000" y="109538"/>
            <a:ext cx="1684338" cy="336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8" name="Picture 20" descr="http://4.bp.blogspot.com/-wdwTHbyYgOo/T7VJcn8usYI/AAAAAAAAGY4/zAJXNpnRhR4/s1600/constipation%2Bcartoo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4149725"/>
            <a:ext cx="2814637" cy="20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0" name="Picture 22" descr="http://www.acpinternist.org/weekly/archives/2013/1/15/acpi-20130115-internist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41675" y="2363788"/>
            <a:ext cx="2141538" cy="214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2" name="Picture 24" descr="http://4.bp.blogspot.com/_tCcjI6S-GTw/TIvnlg3wNrI/AAAAAAAACLA/FK3tliXjovE/s1600/Crying+bum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95963" y="3719513"/>
            <a:ext cx="2447925" cy="312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4" name="Picture 26" descr="carpal tunnel syndrome cartoon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38513" y="4727575"/>
            <a:ext cx="2124075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1042988" y="2492375"/>
            <a:ext cx="7024687" cy="1143000"/>
          </a:xfrm>
        </p:spPr>
        <p:txBody>
          <a:bodyPr/>
          <a:lstStyle/>
          <a:p>
            <a:pPr algn="ctr"/>
            <a:r>
              <a:rPr lang="en-GB" smtClean="0"/>
              <a:t>Hypothyroidism Signs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radiantmedspa.com/wp-content/uploads/2012/01/dry-skin-treatment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50825" y="260350"/>
            <a:ext cx="249555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 descr="http://www.belgraviacentre.com/wp-content/uploads/2012/03/Homer-Simpsons-Hair-2-The-Belgravia-Cent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5575" y="63500"/>
            <a:ext cx="2014538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6" descr="http://upload.wikimedia.org/wikipedia/commons/thumb/4/43/Kone_med_stor_struma.jpg/180px-Kone_med_stor_struma.jpg"/>
          <p:cNvPicPr>
            <a:picLocks noChangeAspect="1" noChangeArrowheads="1"/>
          </p:cNvPicPr>
          <p:nvPr/>
        </p:nvPicPr>
        <p:blipFill>
          <a:blip r:embed="rId3"/>
          <a:srcRect t="9711" r="4861" b="7204"/>
          <a:stretch>
            <a:fillRect/>
          </a:stretch>
        </p:blipFill>
        <p:spPr bwMode="auto">
          <a:xfrm>
            <a:off x="6686550" y="1812925"/>
            <a:ext cx="196215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8" descr="http://pilosopotamad.files.wordpress.com/2011/10/pedal-edema2.jpg"/>
          <p:cNvPicPr>
            <a:picLocks noChangeAspect="1" noChangeArrowheads="1"/>
          </p:cNvPicPr>
          <p:nvPr/>
        </p:nvPicPr>
        <p:blipFill>
          <a:blip r:embed="rId4"/>
          <a:srcRect l="4410" r="35962"/>
          <a:stretch>
            <a:fillRect/>
          </a:stretch>
        </p:blipFill>
        <p:spPr bwMode="auto">
          <a:xfrm>
            <a:off x="250825" y="2489200"/>
            <a:ext cx="1765300" cy="193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Picture 10" descr="http://www.rnceus.com/ekg/sinubrdy.gif"/>
          <p:cNvPicPr>
            <a:picLocks noChangeAspect="1" noChangeArrowheads="1"/>
          </p:cNvPicPr>
          <p:nvPr/>
        </p:nvPicPr>
        <p:blipFill>
          <a:blip r:embed="rId5"/>
          <a:srcRect l="3375" t="13702" b="15846"/>
          <a:stretch>
            <a:fillRect/>
          </a:stretch>
        </p:blipFill>
        <p:spPr bwMode="auto">
          <a:xfrm>
            <a:off x="2987675" y="5260975"/>
            <a:ext cx="5872163" cy="141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8" name="Picture 12" descr="http://meded.ucsd.edu/clinicalmed/neuro_brachial_radialis_reflex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825" y="4894263"/>
            <a:ext cx="2376488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0" name="Picture 14" descr="http://www.helpmychronicpain.com/Portals/67234/images/FootOnFire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73400" y="3009900"/>
            <a:ext cx="2773363" cy="185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15362" name="Rectangle 1026"/>
          <p:cNvSpPr/>
          <p:nvPr/>
        </p:nvSpPr>
        <p:spPr>
          <a:xfrm>
            <a:off x="901700" y="1589088"/>
            <a:ext cx="9144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endParaRPr lang="ru-RU" altLang="x-none" dirty="0">
              <a:latin typeface="Times New Roman" panose="02020603050405020304" charset="0"/>
            </a:endParaRPr>
          </a:p>
        </p:txBody>
      </p:sp>
      <p:pic>
        <p:nvPicPr>
          <p:cNvPr id="15363" name="Picture 1028" descr="http://www.utdol.com/data/images/endo_pix/sx_hypot.gif"/>
          <p:cNvPicPr>
            <a:picLocks noChangeAspect="1"/>
          </p:cNvPicPr>
          <p:nvPr/>
        </p:nvPicPr>
        <p:blipFill>
          <a:blip r:embed="rId1"/>
          <a:srcRect l="2586" r="4311"/>
          <a:stretch>
            <a:fillRect/>
          </a:stretch>
        </p:blipFill>
        <p:spPr>
          <a:xfrm>
            <a:off x="828040" y="1268730"/>
            <a:ext cx="7397750" cy="44291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Hyperthyroidism Causes</a:t>
            </a:r>
            <a:endParaRPr lang="en-GB" smtClean="0"/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1042988" y="2324100"/>
            <a:ext cx="7200900" cy="4057650"/>
          </a:xfrm>
        </p:spPr>
        <p:txBody>
          <a:bodyPr rtlCol="0">
            <a:normAutofit fontScale="77500" lnSpcReduction="20000"/>
          </a:bodyPr>
          <a:lstStyle/>
          <a:p>
            <a:pPr marL="68580" indent="0" fontAlgn="auto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GB" dirty="0" smtClean="0"/>
              <a:t>Hyperthyroidism (thyrotoxicosis) is excess thyroid hormone</a:t>
            </a:r>
            <a:endParaRPr lang="en-GB" dirty="0" smtClean="0"/>
          </a:p>
          <a:p>
            <a:pPr marL="68580" indent="0" fontAlgn="auto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Autoimmune</a:t>
            </a:r>
            <a:endParaRPr lang="en-GB" dirty="0" smtClean="0"/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Graves Disease (76%)</a:t>
            </a:r>
            <a:endParaRPr lang="en-GB" dirty="0" smtClean="0"/>
          </a:p>
          <a:p>
            <a:pPr marL="1124585" lvl="3" fontAlgn="auto">
              <a:spcAft>
                <a:spcPts val="0"/>
              </a:spcAft>
              <a:defRPr/>
            </a:pPr>
            <a:r>
              <a:rPr lang="en-GB" dirty="0" smtClean="0"/>
              <a:t>F&gt;M, age 20-40</a:t>
            </a:r>
            <a:endParaRPr lang="en-GB" dirty="0" smtClean="0"/>
          </a:p>
          <a:p>
            <a:pPr marL="1124585" lvl="3" fontAlgn="auto">
              <a:spcAft>
                <a:spcPts val="0"/>
              </a:spcAft>
              <a:defRPr/>
            </a:pPr>
            <a:r>
              <a:rPr lang="en-GB" dirty="0" smtClean="0"/>
              <a:t>IgG auto antibodies bind TSH receptors    T3 &amp; T4</a:t>
            </a:r>
            <a:endParaRPr lang="en-GB" dirty="0" smtClean="0"/>
          </a:p>
          <a:p>
            <a:pPr marL="1124585" lvl="3" fontAlgn="auto">
              <a:spcAft>
                <a:spcPts val="0"/>
              </a:spcAft>
              <a:defRPr/>
            </a:pPr>
            <a:r>
              <a:rPr lang="en-GB" dirty="0" smtClean="0"/>
              <a:t>Leads to gland hyper function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Toxic adenoma and toxic multinodular goitre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Viral Thyroiditis (de Quervain’s)</a:t>
            </a:r>
            <a:endParaRPr lang="en-GB" dirty="0" smtClean="0"/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Fever and    ESR- self limiting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Exogenous Iodine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Neonatal thyrotoxicosis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Drugs- Amiodarone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TSH secreting pituitary adenoma (rare)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HCG producing tumour</a:t>
            </a:r>
            <a:endParaRPr lang="en-GB" dirty="0" smtClean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5435600" y="3587750"/>
            <a:ext cx="0" cy="215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3059113" y="4508500"/>
            <a:ext cx="0" cy="215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4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4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4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4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4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4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43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43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3"/>
          <p:cNvSpPr>
            <a:spLocks noGrp="1"/>
          </p:cNvSpPr>
          <p:nvPr>
            <p:ph type="title"/>
          </p:nvPr>
        </p:nvSpPr>
        <p:spPr>
          <a:xfrm>
            <a:off x="1042988" y="2708275"/>
            <a:ext cx="7024687" cy="1143000"/>
          </a:xfrm>
        </p:spPr>
        <p:txBody>
          <a:bodyPr/>
          <a:lstStyle/>
          <a:p>
            <a:pPr algn="ctr"/>
            <a:r>
              <a:rPr lang="en-GB" smtClean="0"/>
              <a:t>Hyperthyroid Symptoms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1.bp.blogspot.com/-i27gU2BpYW4/T8-Ri9cozpI/AAAAAAAAACQ/xfafpl_iY-w/s400/Before-and-after-cartoon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20650" y="9525"/>
            <a:ext cx="2643188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 descr="http://i.telegraph.co.uk/multimedia/archive/01475/fatKid_1475843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63850" y="131763"/>
            <a:ext cx="3306763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AutoShape 6" descr="data:image/jpeg;base64,/9j/4AAQSkZJRgABAQAAAQABAAD/2wCEAAkGBxQTERUUExQWFhQXGRgXFRgXFRkcFxcYHhcaGBoYGiAhHiogGBsoGxoYITEtJSkrLi4uGCAzODMsOCgtLisBCgoKDg0OGxAQGy8lICYyLiwyNDQwLC8sLi8sLyw0LCwsMiwsLCwsLC8sLCwsLywsLC8sLCwsLCwsLCwtNCwsL//AABEIAPQAzwMBIgACEQEDEQH/xAAcAAEAAgMBAQEAAAAAAAAAAAAABQYDBAcCAQj/xABGEAACAQMCAwUDCAcFCAMBAAABAgMABBESIQUxQQYTIlFhBzJxFCNCUmKBkaEzcoKSorHBU2NzstEkQ4OTo7PCwzSE4RX/xAAbAQEAAgMBAQAAAAAAAAAAAAAAAwQBAgUGB//EADIRAAICAQMCAggFBQEAAAAAAAABAgMRBBIhMVEFQRNhcYGhscHwBiIykdEjQmLh8VL/2gAMAwEAAhEDEQA/AO40pSgFKjOP8W+TR69GrJxksEjXoC7EHAJIUBQzEsAFO+M1vxJDEZHIj0rqk1nToGM6mDYKLgE+IA45gUBuE4rSg4tC7BUcPnIygLICOhcAqp+JG+1VHtD2inllMNqHWMKpZ0X51yzEYCmOR448D3zEQ2rZl05PvhF1b2zA3WiOQt4GubgPcHOABGGkkY5Plo5gaKAl+PcLkll1LEj4UAazCPM/St5GHPzx6VNcPthHGqDGB0CqoGTnkoA/IV7huEb3WVvgQaiOPq+pcNhcbYgnc56+KKQFc7dDyoDaPFIu+CGYI/iAifCM55ZUMAzAea7HPWpKqjazvITEyqynwkFhcwfqyags0TkfXBUcsk4Bs9jFpjVdCx4GNCHKr6LsNvLYfAUBnpUfd8XRC6qDK6DLxxFTIoxkHQWBIPIYzms9hdmRAxjkjzjwyBQ24z0Jx+NAbNKUoBSlKAUpSgFKUoBSlKAUpSgFKUoBXwmmenWo3tHgQMzAlEw7KPekC+JYx5lnCrjqCR1oDduIFcYOMjdTgEocEBlyDgjJxUDxydbK2CQR41krnUwwzc2JGZJZWJJAXLs25I3YQp4jPHMsPeAMuqS6kAyDJoVpSo5mKKN4kUAHLSwg50PmWRGkfvpR48EIp37lT9EdNZ+kRz5ZwBXM8T8Tr0NW58yfRd/9EldbmysW3ZeaUDvrmaKA+L5NBphBYjxmVkJZyx3ILuc83bnUxw3stZwforaJT9YoGc/Fmyx/GpilfP8AVeKarUvM5vHZcL9v5Lsa4x6I13sozsY0I9UX/SsT2GN4ZZYT07t8oP8AhsGj/hz61u0qtTqrqXmubXsZlxT6ojTxVomVr+ON0Q+C7jUju8n/AHqElol5ZZWZeZYIKuAOdxUARWlAjxKtvCQq51QKWIXbJe2Pkpj1lMe5p5YVRXs/BfHXqJKi/wDV5Pv6n6/n86ttO3lE9FwlA+olnw2uPWcmIkEMI2xqCnPIkjGwwNq36rPCbmWOFcFnhTfEninVAWSSFyCQzxNp8QLFwpHibxt54L2oa4keMIFcLKoQk4WaFgrqW5FGWSF0PMqzHpt6krlopUfZcUEjRYBCyxd8hPPGV1AjoRrT8T5VIUApStDjPGoLWMy3EqxoMZLHzOBgDc7noKA36VXrTttYyLqS4BXz0OB+JWpLh/GreckQzxSEcwkisR8QDkffTIN+lKUApSlAKUpQClKUBTp7KZWJbLOzgqpY6JZ3JYa8Y1QQRAYXbVpYkFgCbDwe676IORlCfm2bGZFGMS4AwoY+JcdNJ2zgbN7arKjI+dLAqcEg4IwcEbjYkbeda/E5Cgi07DvY1wOWCdOPhuKAqt7aYvO7w2lnaUk7ho4yJQPQm5uCRjmLcDpU1UZw8MZEZiWPyO03JySSZyxJ5knw/hUnXzr8R3OzWuPlFJfDP1L1CxAUpSuCTClKUArFdISuVxrXxR55BxuufIZ2PoTWWlbVzlCSnHquTDWeDHxLiPcyCRRmOWJpcAZLPGFYhfNnhL8+sQqD4dYiO8WSPJy+SqDbCOYUJ/8ArXcBPpbqelTXBQJYbYnfu7i4UfBDcwY/Ctzs/aJFCpIwy/NFm2JKaYMjP1hEnLntX16uW6Cl3WTmvhm/Y2mhQDgkF9JxyVnLBR92kfs17vZHWNjGgdwDoUtpDN0BbB0jPXB+BrPStzBzrtBbcQMbS3VzDbwLgti4eFF3wN1TUckgYLnJ6b1z67EYmAt2t3dslneMhzjyBbvH65LhMbc87d344kxgcW6xNKcBBMT3QOfebAJIHPA54xkc6oVr2QhDyPPM0shJ7wQgRqz4wVeQeI45eDQF5Y2xUVmEsskhlvCK7WC5tEkxrQNjcEjdT5qean1FT0XZVnbXJ3EXMKsEWWVTjYyv4pW23LD4AcqjeKcKktpRl+8hkOEyAJI2CZIbACsp0sc7YJAxVbfHOEyxsljLRv8AZvtLc2r6Xkae2x7sh1TIc/Qc7sMdHJ5YBFdUs7pJUWSNgyMAVI6j+lcXqV7BIU4kG1uRIjpoLNoUAB9lzgbqTy5sfOrFdjzhkE4eaOs0pSpiIUpSgFKUoCJMVwbjJbEXeDAGP0Swnn11tM37qD1r12iUmNNIJIntjt5fKIwx+AUk/dW9PcBSgOcu2lcDrpZt/IYU1BW/aB5FLIqgd3ZyAHJIE0jBs8voAY9c86A17VcdyerQKv8AymII/wCp+RrcrW7QAQxnSD8wTcjfJeMu4nUADJ0I+QPPu6zo4IBBBBGQRyIPIivn34l0zr1fpfKS+K4f0/cu0SzHB6pSledJxSlKAUFK1b1idMSEiSU6QRzVebyemlc4ztqKjrUtFM7rI1w6t4MN4WWbXZeHTbwfbaaf7pHeT/2ikitLJOq5Om4tgfQKIZm/hP51IcOwzMyjCL81HjlhNmI8vF4f+HWzJcoqM5YaFDFmzsAudX4YP4V9chHbFR7HMMxNKpFnKeI3EZk1C3Re+MOdjq2hWUDZ/psQcgGMDfcm71vKLi8M1jJSWUV3tlxcwwsqEhtDyOw5pEgyxH2zsq+pJ30kVVOwfFTc2EUhUKwBRgBhcqcEgZ5VKRXYkkluG5Sv3cWesSMUjAxzViXkHpLUf2as1te8tRhQHklhXzidg3hHkrMUPl4T9IVzb7N+V2+2dCmG3D7k5XO/lkszu8wwwZ0UAgoqhsYTHMbbt9Ijy0gWntlxF4LR3jR2OynQMsqn339MLnB8yKrCrgAAYA2x5ela0x4ybWvnB9qf7BQlr4HG0cbuT5EkIo+8F/3TVedgASeQ3NdS7H8G+TwAsMSyYaTzH1U/ZH3ZLHrVqtZeStY8InqVqcVkmWJjbxpJKB4EdyinfqwVsbem/mOdVa17WXKvontwGG7JkpIB5oCWSYZwMq4HrnarcYuXQrSmo8sulKx28yuiupyrAMp8wRkH8KyVqbClKUBimgDFCeaNqX46WX+TGtQcHiEjOFxqijhZRsuiNmaPGPd0635eY8qz3MLMyYJCDVqwcEkrpHxG5PxAr3ZxssaK7amVVDNjGogAFvTJ3oCocV4oRdgqSVDKuCfCsjKRGCf7CdcxgnwrLGuxbNZbFViVe7QrbHOkEYNu2d4HX6AByFPIe7sAurUUqtw8iRmRJVlMabePTJ/tVqd9BcOrSpk7l5hkLk1tvcGPDB0ZJSFieU4iuAdhBOcZjmHuKxB1bAgttVLX6GvWVOuz3Ps+5vCbi8okaVhtLUN4Yi0LjnbzYbSM80w2dPQFWZByABBFe3SZfehJ8zG6so/e0t+C14TVfh/WUv8ALHcu6/jqXI3RZ7pWBZyeUUxPl3TL+bAD86+Suw2cxw55CRg0h/VjQ+P7mz6VWq8H1tjwqmvasfPBl2wXmfbu6WNct1IVQBlnY8lUfSY1ozTtGWXOLqTSshTxfJY2PhiToZm6eZ8R8CAV9eAiQFBIsjAqszqGudJxnuIiNECcstIFwQupWyDWwOzEkUySwyFlUSBUc7IWC5mBILTXDYZS8jbBzsdw3s/B/BY6L+pN5m/2Xs/kq227uF0LLDbhIwieFVUKuPogDAxnyrU4fw8oGRm1RaVjjjIBUIFxljjUztvnJxgDA5k7NhIzRoWRo2IGUcqWU+RKkqT8Ca2K7xCaHCOERWylYVIBOTlmYnbAGWJOAAAB0rD2ivu7hZVbEsgKReeo7a8dQudR+HrWXjPEe5TwrrkbaNc4BPVmP0UHU/ADJIBrVtbkM0kjGSZ/fcjG3REH0Ix0UfEksSxgvvUF6yamnd7DTlCrPbQKMKiSSKByAjVIVH4TH92tniG2iTG6MN/JWOhvuAOr9gVWpezkltd9/YGPLIwkgnkkwQXBJjO+jcD0qbivjIpjnt5Yi+UIxrQgjBw8eQF35tpNc9ro0XU+qZk7RWby2zxxadZKY1khdpFYgkAnGAelUji3DWtryNVCmOWLLuT43kjzrfGfDnvIl8gFx0rpFVHt6EjMM7KTo1pqAJxq0YHkOR3PlW1MnnaYtisZPPZu0Et5Ah90P3jDz0KXX+MJ92a67XGuDzSrcobdQ8sZ1EMSIwhBU6yPdypYDAJyM4IBq4T3/EScpPar5IbWQj4Fu/BPxAHwq7G2EFhsqSrlJ5SLrWrxHh8c6FJFyOhBKspxjKspDIcE7gg71CcE7RSlxFdxJE7HTFJG5aKU4J07gNG+ATg5B6EnarLU8ZJrKIZRa4Z4hiCqFUAKoAAHIADAA+6vdKVkwKUpQCoO843pkOkfNQyaLliPdBjVs+gHexMSdtOs/RqUv7cyRSRh2QujKHU4ZCVIDKehGcj4Vr2fCxHLK+ssJRHrUgY1Iugv5ksukHOfcHrQFWtuFLBbvGqN8iz3sbwZEkYbxLJEB4ldOTKFOoENuWdK+s8v6OXuX74YjdlBsr4NjAlwp7mcrttlXzkBsaEvFaHHJ0jt5GdSyge6AmScgADX4M5Ixq286AgbWzfaLRJHjLLHcKZ4BjmYpgdUfPC62BAHhQAVuWVrdZAddCZwwFz3ysvr3kGvcdNQ51vcDmmZSZuecAGHu2A+1iR1c4xupAyDtW9cg6TpAJxsCxX+IAlfuFAQd72Vh0YgiiQ55MHMYG+wRXUeW2wqNt+GtCCkculsnUnD7KKIMc7qzSd4qn9Z1PqKsfBGHdkBZVKsysJWkY5BxlWfd0IAIION/PNONWjSRnu8lx7qmeSJG3GdTR5YbZwcH4UBAcPvit0ISfnDgtDCTLKF3xJdzNsi4IIUYO2FLjapjtBdtGobUscWR3j7mVt8LFEgG7udgc53wASdovgyrrEUc0EQ1amhs4w+G95u+lKkeLzKoSepJq1YoD6Kje0PF1tYDIVLsSqRovN5GOlFB6ZJ3PQAnpUlUX2i4Y1xEFRlSRHWSNmXUoZTyIyMgqWXY5GrPSsPOODKxnkh2ld8NIQXxvpGFHovXHxr4wONufTPKtCcuRouYZoNwCyv82xJwNMkZyFJIA1aCdtulasvZyMTJPEe6kjVlUAfNsW2LSqCDIR08Qrkyi8/n6nSi1j8vQ8LO6yBpSjSQ5WUopUdzKAyyBSzEYZADknZHPpUuLlMqAwJcErg51AcyMdNxvy3HmKjEsO6uVm1szSjupScAbZeIgDZQpDqOp73cnnUnBaomdCKudzpUDPxwN6xLBtHJivuIJEYlbOZZBEmPrFWbf0wpr3fwa4nQqr6lZdL+42RjDennUR2ltw0tq2+Y5RIvxDxqc+fgdx99T1HHbGMu5hSy3HsV8R/I4o7e3HeXEpOC5PiYAd5PKRvpXK7DzRRjbG3bcHbZpbieSTqVcxoD9mNfDjy1aj5k1rcTt9d/AveOmYJjiMgHwSQYycZx4ztyOkZzipJrwpCGdSZPd0jm8mdIC+hIznoNzsDWW3jjzCSI9b7vEuYycy2rqScAZKhZ4nx0Pu/tKcYGK6TXLO0V38jthI2ZJHZVZV/3hZw8mnPlGrhc9ABV97O9ooL2LvIHzjZ1YaZIz9V1O6n8j0JFXdLjDKuoi+GS1KUq0VRSlKAUpSgFY549SkBiueq4yPhkEflWSlAeUXAAJJx1OMn1OBjPwr1SlAKUpQGubJCytj3fdAJCj105059cZrYpSgFKUoCJ7SWk0kSiARlg4YrKzKjAA4GpVYghtLDwn3fvqo215ed+0L2YJCs4MNwralDKuoCRY8AsWC5I1d2xG2Cb1eXOlo0HvSNgegClmb8Bj4staPZ9A5luRv3zaUO36GMlIwD1UnXIP8AFNRTqhPlokhbKHQgLW5jnTUu4DEEEEMro+6sDurK68j5VtV84vH3V7gDC3EZfYbd7GVVyT5sjR4/wjX0GubbDZLadCue+OTXu7JJChdc6G1ruRhvXB8Q9DkbDyFYuM9/3Li20d8RhC5wik/SOxzgZOMHJxW7WK8txIjISwDDB0nDY6gEbjI2yN99iDvWifTJs0Uvsj2baG6e5ub1J59JQhX5ZxnUSeQxsMACrNBcKwN1IwWIKTGWOFWPrKfIsN9+S4GxLZ2vkEQQJ3cYjUYC6F0qB5DGAK5x25vJZGgyxKy5eGADCAF0SAvtlnYtq32XGAMjJlz6RmsIJNL79pq9puJm9nEm6woCIVI335yN1DHAwOYGOpNanCriW3lEkTlHX3XBJJHVWBzlfQkjrsRV3sewMKr89LLK2+SD3a/cF3/Emo7tN2SEEZmgZ2Vd5I3IJC9XVuew3IOcgHHkcbnnhnWpv0qSrcXjzzjn28v4F97FdtkuwIpdMdzg+EZ0yAc2jz+JXJI9RvVvr82gkEEEgggqQcFSNwQRuCD1rsfYHtcLtO6lIFygywxgSICB3i9OoDAcj0wRV2i/fw+pzfE/DHp/6lf6fl/ot9KUqyccUpSgFKUoBSlKAUpSgFKUoBSlKA0uJ8KjnA1g6lzodGZJE1DB0spDLkYzvg43zUBYd7w1I4CktxaKumKSKMvNEqjZJkUZkGOTIuehX6RtlKAofFe0kc8yqVeHuZITF3ytFJP3olhbRG4D6FJXfG5B2AAJyWikSzeRZGH/AC1X/wAKg/b4vdw2V0Bkw3Ix96mT+cS1Z1YEZHI7j4VQ1aw0y7pnlNCsF7KVUBCveMcIHzpZgCxUkbjwq2++OeDyOeo7ili881pGkjx/PMzOgUsqC3mBxqVl3JVdwfeqrCO6SRYnLasni4hnmTu5ESNG2lKyF2K9UXwLgMMgsdwCcDO4qfGbfveO2648KLGxHQaFnkH8RSrZ2xsZbKOKWC4kcvPFCUn0NFiRtOSVQOpzjcHG/I1VRfD/APtpkFWIEbg/RYwOwwfpA4GCOefuqd1yrfPY1qkrOhfq8XEYZGU8mBB+BGKyVq3t6keAxwWD6PUqhcj46VY/smqyJGcetnyinzUH8RWzZ3TxSJLE2mSM6kbGQDgggjqCCQfQnlWlw0fMx5+on+UVsVnO2XB61RVleJrquTv3ZnjK3dtHOowWGHX6jg4dfuYHHmMHrUrXJvZHxDRcywknEyhlGfDrTOcD6xQ7+kY8q6zXWqnvimeF1umenudb93s8hSlKkKopSlAKUpQClKUApSlAKUpQClKUBz725w6uEOfqywt+LhP5Ma1eyl+ZILXJ9+1Rv2l0qx/MVk9sHEo5rF7SF1knd4yVUg6AsiuS55Jy2B3PQbGobsQSI+Hg9bW6H4TwY/rVTVYaLWnTTyXStrszH3jPPjwDMcX2hkd4/wCqWUKP1CdwwrTNuZCI1JGvYsOap9Jh5HGwPQstWqCFUVUQBVUBVAGAABgAeQArTSV/3s21Nn9qKv7U4yeGTOoy0JinH/ClSRv4Vauddvhpu7eePGt49aHoTFIrpn497g+ldp4jZrNDJE+6SIyN+qylT+Rr83xSzBI7WZfFZvPDqyOWUwuOfNSQeWkrUmpjxuJfDFuuUMZz8uj+DOndkb0TJPICxU3EmnVnIGlDp35Y3FantCcrBG6jLCUgb4xrgmiJ+4Pn1xWP2bH/AGeYeU7f9uI/1rP7QP8A4y/4q/5HqlnEslqNKdvon03Y+Jz1RgYHSvtKVEeuM9lePDIk0fvxsHUcskfRPkCMqfQmv0Jw+8SaKOWM5SRVdT9lhkfka/Oldf8AZNf95YmMneCR4/2TiVfuAkC/s1d0cuXE854/T+WFvu+q+pdKUpV88yKUpQClKUApSlAKUpQClKUArnvtJ464cWsZIAQSTaTgtkkJFnoDpJbz8I5Eg9CrjHaR9V/eMf7UAegWGJMD8CfvNQaibjDgs6WCnZyQCr3EB0qC/PSNg0rHAA9CxAHpirtwfhhhltIs57i0kRv1meAZ+8xyVT+IFwqmOPvZBLCUjzjWwmQqv3kCujcLiJBlYhnlC5IBAVRnSgzvtqYnO+WblyHPz+XP398l+z9aj2X38iQ7PPqvZRjaKGPfoWldyR8QIUP7VWqq72KhzHLPv8/KXTP9mqrEhH2WCd4P8SrFXTqjtgkcu2WZtiuSe1rg8cVxHcps04KSjozIoKv6HTlT54Xy363VE9rvDtdqk4YDuHyQfpK5CHH2gdJHngjmRS6O6DRPoLPR6mEm8cle9mh+ZuB/f/zghrN7Q2+YjHnJn8Eb/Wtb2aHwXI/vVP8A0kH9Ke0WX9Avn3jfhpH9TXKl1++x3KY51uP8n9Sl0pStD0Qq+ex27xc3MRPvxxyKPVGZHP4PGPuFUOrJ7NZ9HFYftxzR/ksv/qqfTPFiOZ4xDdpJerD+J2+lKV1TxIpSlAKUpQClKUApSlAKUpQCuL9pFI4heKekqkfBoIm/mT+FdornPtE4E4nF1GjurqqSqilihXOl9IBJUg6SemlehJEGpi5V8FnSTUbFkp67MjfUkikHxSRXH5rXXrzs3DISfGoYlnVHKq5PPONxk7nSRnJznJrl3BeGyXE8caRuV1qZGKMERAwLZYjAYjIA55PLAJHaaj0sHte5EmtmnNbX5HmNAoAAAAGAAMAAcgPIV6pWG6ukjXU7BV8yevkPM+g3q23gpGauLe1zjWq8CEs0EKKNSgmNLhi+oMRt3mjRgcwC3masva3t+sQIbXFHjwryuZ/1V528fTU+G54CkAmk8M7P3PF2Se4xBZofmYkBGU5nu/LOwLnc74wMVztTra4wc5PFfnLu+0f/AE+/ku+eCzppSqsU4rLXkyT9l1wr/KtJBGqLl+oR/SsPtAnzdIn1Ylb953H/AIVYuECFL24ht9Ajhgtk0oQQja7kkHrqwRnO+9c59pt2w4k+liNMcSnGPtN1/XqPRwerxsWMrKz7jpVaxV2q+a83nHrz0PNK3uxvZm5vYmlMqRxg6ULRFjIR7x2dcAHbO+TnyqQvexl7HkhI5l/unw37r6R+DGqd2ooqulTKa3Lh8/Xod2vxXTz82vav+kDW92euO7vrWT6ryfnbzD+tRi3KliuQHUlWU7MCDgjHoRWTvNLo3kx/yMP61bqTViyba6ULNJY4vKwz9KUpSuseFFKUoBSlKAUpSgFKUoBSlKAUpVf7f3TxcNunjLCTumCFM6tbeFdON85IxigLBSvEEoZVYcmAI+BGa9M2Bk7Ac6A+1xbtr2jvYHlKL88XnMhILtbW6NohKLyjRkXWWIwzE+W1+m7W98StkokXk1y36Af4eN5z8ML9rIxWhMV8Uf6WVxmTURlgRp1SkDZSBgDHIYUYG1LVOuWIyW5J5a8n6n8/cWKqpPnoVTsN2MiI+VXjCe4bEjI7ahFkBlMgJ8T6SD4thtgbZP3tl7SUjDRWZEknIy840/V6SN/CPXlUpJ2LtnidJFLySDDTH9INsAISSVRQAAuSMDfVuTyLtFwGWzl7uXcHdHHuyL5jyI6g8vhgmro/C6tbq/S6ye/H6Y4xFepepduPXk3mpVx4Rb/Y65M92SSSyxMSTkk65Mknqcn86mvaR2UFwqzRYWYNHGxx76M4QZ+0pbI9MjyxX/ZPHKlwWMbCGaNgshBAZkIbCfW2J35bV0HiqM08OpGe3XMjhBkmZHQwhhnJUeJ9vpIufI2tfe6tROyny7epdPpg3rSdWGTtjZpDGkUYwiKFUegGPxqvdvu1Asrc6SO/kBWFfLzkP2V/M4FYO1HbkWiAm2n1PkR6ggjLD6xDlh54xmuL8W4nLcytNM2p25noB0VR9FR0H8ySa814F+G7tXf6bVLEE889ZPt7O793sxbbtWEabeu/mTv95rvHY32b2xtrSaYSmQxq8kbSExszxnZlOcY1clI3UVzf2cdi34hOGdSLSNsyseTkb90vmT9LHIZ6kV+kQK99rZRlJRXkVFJroz7SlKpmopSlAKUpQClKUApSlAKUpQCoPtohNo2P7S3J+AuIifyBqcrBe2qyxvG2dLqVOOeCMbeRrKeHkxJZTRpdl2zZ2+dyIkU/FVCn8waj+3dvI8CBUMkIkBuY1BLvDpbYKN3AcozKPeVWGGzpM1wyxWCJIlLEKMZYgsepJwAMk5OwFbVYks5Mx4wc44pxHNnK9o65RcAqAe7wRq8OPCyrq2I2I5dK3+F2McSYjyQxLs5Ys0jH6bMfeOMD4AAbAVPdoeEGRe8hCi4TdCdhIOsUhG+k9DvpODg4waULPug1xaRMj5+ftvd143ddOdKTDOQV2bbchgw5ttLhx5ffUv127+SxVDdpfkroILiSJGkI7oOU1B8+B1VueGxzGDyOxNZbuf5RaiS3dirGNsodLtGJFMiKdijlA69CCehFSt12U4ff2elI1EcnjWRFCyh8Y1kkau8G6kPk8wRSije8t4wZut28YKrL2ngkSyZpoVnE6o8SOCQxWS3cBc50a2BBPQA1Kdp5rpLctZojygjwt1XfOnxAFuXM+dVKH2L3S3A/2mIQA5EihhKCN1whBUHVj6R61YFglkuopUcpLJCYgjkm3E8chMkUgG4ZvGAw3Bh650nEPD69LiFT3LLfK9+PYRwuzF5OU8Zvr28uEinDmbOmKHu9BBPPSpA545ny54rofZH2Oe7JxBvXuI2/KRx/JP3jVp4nwK4uF7owrHv+mMikw+UsOAW7wHBX3MHBztV4FdeGqns2qO1eor2Yzw8mKztUiRY40VEUYVVACqPIAcqzUpUZGKUpQClKUApSlAKUpQClKUApSlAKUpQClKUAqudo+FsrG6hBZgp76JecygbFB/bDAA5ah4TyUrY60+IcWggGZ5ooh5ySKg/MitZRUlhmYycXlFFtoxG3fQ5MMx1yoB7jHnKo5gk7OuOfi2IbVv296bSRpgC1vJhp1UElDj9PGBu2RgOBkkAMNwQ2lfcYtkuFNs7TJcSYdYkd0jcg5mDAaVRiBqGeZ1dWJ27uRosON4xnvFAyyj66Y546jqNxuMNz3uqnx/0vrbZDku0MquoZGDKwBVlIIIPIgjYiql2n4BIXdokMsUuDJErqsiTKVKTRFiFG6qSMjBQMMksDp2Wu1LSWgDxudb2+rCMTuZIT7sbnOSPdY/VJLVa+DcaiuVJjY6lOJI2GmSM+Tqdx6HkeYJG9XIzhaipKMq2bVh3ndR97pEuhe80nK68DVpOBkZzjas9KVMRClKUApSlAKUpQClKUApSlAKUpQClKUBHcd45BZxd7cyd2mcZ0sxJ0lsAKCT4VY8uQNQ1z25iUuFguXKRiVwERSsZ1YYiR1P0H257cuVTfG+DxXURimUlD9V2VhsRsykEbEg77gkHY1BXXs/tnD5e51PEYWb5RISY99jqJDczzydz51rLd5Gy2+ZscJ7WC4iWVbeVFcBkEpRWKncHCs2AR5714u+PXXKK3hPq9w4x64EJz+IqONjfQgL8nS4CgAPDKqFgBjJjkwEPoHatDjtu6vBJdx6LUpKJVZlZI5cp3ZmwSpXT3nMlQcZwcVVc703xwWFGnHUy3d+ZTi5vlH91BKIU59SG71j0PjAP1RXiA2UJ+bEIdsn5tQ0r+ZwoLv8d6zX0tvFA0pWMxqBjSqENkgKq9CSxAG/M1gi4hDBqBiWEqFeYRqpCs50xodIzJIx2AUE8vNc1pSlPrksKMY9MG+LmRvdjIHnI2n7woyfubTXiW2mYfp9HrHEoP8esflW4jZAOCMjODzHofWvtRZJMEdwLhXyaMx97JKNRZTJpyoO5UaVAC5yQMbZwNsVsXVirsH8SSrskqHTIvUgHquQMqcqcbg1tV8Y457fGm55z5jasYMtrxyeLaZO+Uf7yLCyY+1GTg4HMo2T0QVYrS6SVFkjYMjDII5H/96VUWvohzkQfF1/1rL2ZvDJckweK3KOZnA+bMupBHobk76e8Dac7BckYUG9RfKT2yRTupjFZRb6UpVwqilKUApSlAKUpQClKUApSlAKUpQClKUApSlAQ3EOyllOdUtpA7fWMS6v3sZ/OtCbsBYsG+adSzLISs8wOtPcfGvBK9MgjYUpWGsjJU1up/lb23fvpTAD6Ie8PPc/N6c/BRVuteygIBkurqTPm8af8AbjQ19pWvooLyRv6Sfc2IeyNqvNZHzz724nkH4O5ArNH2WslORaW+fPuI8/jpzSlbJJGrbZuJwuAcoYh8I1/0raApSsmD7SlK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endParaRPr lang="en-GB"/>
          </a:p>
        </p:txBody>
      </p:sp>
      <p:sp>
        <p:nvSpPr>
          <p:cNvPr id="31748" name="AutoShape 8" descr="data:image/jpeg;base64,/9j/4AAQSkZJRgABAQAAAQABAAD/2wCEAAkGBxQTERUUExQWFhQXGRgXFRgXFRkcFxcYHhcaGBoYGiAhHiogGBsoGxoYITEtJSkrLi4uGCAzODMsOCgtLisBCgoKDg0OGxAQGy8lICYyLiwyNDQwLC8sLi8sLyw0LCwsMiwsLCwsLC8sLCwsLywsLC8sLCwsLCwsLCwtNCwsL//AABEIAPQAzwMBIgACEQEDEQH/xAAcAAEAAgMBAQEAAAAAAAAAAAAABQYDBAcCAQj/xABGEAACAQMCAwUDCAcFCAMBAAABAgMABBESIQUxQQYTIlFhBzJxFCNCUmKBkaEzcoKSorHBU2NzstEkQ4OTo7PCwzSE4RX/xAAbAQEAAgMBAQAAAAAAAAAAAAAAAwQBAgUGB//EADIRAAICAQMCAggFBQEAAAAAAAABAgMRBBIhMVEFQRNhcYGhscHwBiIykdEjQmLh8VL/2gAMAwEAAhEDEQA/AO40pSgFKjOP8W+TR69GrJxksEjXoC7EHAJIUBQzEsAFO+M1vxJDEZHIj0rqk1nToGM6mDYKLgE+IA45gUBuE4rSg4tC7BUcPnIygLICOhcAqp+JG+1VHtD2inllMNqHWMKpZ0X51yzEYCmOR448D3zEQ2rZl05PvhF1b2zA3WiOQt4GubgPcHOABGGkkY5Plo5gaKAl+PcLkll1LEj4UAazCPM/St5GHPzx6VNcPthHGqDGB0CqoGTnkoA/IV7huEb3WVvgQaiOPq+pcNhcbYgnc56+KKQFc7dDyoDaPFIu+CGYI/iAifCM55ZUMAzAea7HPWpKqjazvITEyqynwkFhcwfqyags0TkfXBUcsk4Bs9jFpjVdCx4GNCHKr6LsNvLYfAUBnpUfd8XRC6qDK6DLxxFTIoxkHQWBIPIYzms9hdmRAxjkjzjwyBQ24z0Jx+NAbNKUoBSlKAUpSgFKUoBSlKAUpSgFKUoBXwmmenWo3tHgQMzAlEw7KPekC+JYx5lnCrjqCR1oDduIFcYOMjdTgEocEBlyDgjJxUDxydbK2CQR41krnUwwzc2JGZJZWJJAXLs25I3YQp4jPHMsPeAMuqS6kAyDJoVpSo5mKKN4kUAHLSwg50PmWRGkfvpR48EIp37lT9EdNZ+kRz5ZwBXM8T8Tr0NW58yfRd/9EldbmysW3ZeaUDvrmaKA+L5NBphBYjxmVkJZyx3ILuc83bnUxw3stZwforaJT9YoGc/Fmyx/GpilfP8AVeKarUvM5vHZcL9v5Lsa4x6I13sozsY0I9UX/SsT2GN4ZZYT07t8oP8AhsGj/hz61u0qtTqrqXmubXsZlxT6ojTxVomVr+ON0Q+C7jUju8n/AHqElol5ZZWZeZYIKuAOdxUARWlAjxKtvCQq51QKWIXbJe2Pkpj1lMe5p5YVRXs/BfHXqJKi/wDV5Pv6n6/n86ttO3lE9FwlA+olnw2uPWcmIkEMI2xqCnPIkjGwwNq36rPCbmWOFcFnhTfEninVAWSSFyCQzxNp8QLFwpHibxt54L2oa4keMIFcLKoQk4WaFgrqW5FGWSF0PMqzHpt6krlopUfZcUEjRYBCyxd8hPPGV1AjoRrT8T5VIUApStDjPGoLWMy3EqxoMZLHzOBgDc7noKA36VXrTttYyLqS4BXz0OB+JWpLh/GreckQzxSEcwkisR8QDkffTIN+lKUApSlAKUpQClKUBTp7KZWJbLOzgqpY6JZ3JYa8Y1QQRAYXbVpYkFgCbDwe676IORlCfm2bGZFGMS4AwoY+JcdNJ2zgbN7arKjI+dLAqcEg4IwcEbjYkbeda/E5Cgi07DvY1wOWCdOPhuKAqt7aYvO7w2lnaUk7ho4yJQPQm5uCRjmLcDpU1UZw8MZEZiWPyO03JySSZyxJ5knw/hUnXzr8R3OzWuPlFJfDP1L1CxAUpSuCTClKUArFdISuVxrXxR55BxuufIZ2PoTWWlbVzlCSnHquTDWeDHxLiPcyCRRmOWJpcAZLPGFYhfNnhL8+sQqD4dYiO8WSPJy+SqDbCOYUJ/8ArXcBPpbqelTXBQJYbYnfu7i4UfBDcwY/Ctzs/aJFCpIwy/NFm2JKaYMjP1hEnLntX16uW6Cl3WTmvhm/Y2mhQDgkF9JxyVnLBR92kfs17vZHWNjGgdwDoUtpDN0BbB0jPXB+BrPStzBzrtBbcQMbS3VzDbwLgti4eFF3wN1TUckgYLnJ6b1z67EYmAt2t3dslneMhzjyBbvH65LhMbc87d344kxgcW6xNKcBBMT3QOfebAJIHPA54xkc6oVr2QhDyPPM0shJ7wQgRqz4wVeQeI45eDQF5Y2xUVmEsskhlvCK7WC5tEkxrQNjcEjdT5qean1FT0XZVnbXJ3EXMKsEWWVTjYyv4pW23LD4AcqjeKcKktpRl+8hkOEyAJI2CZIbACsp0sc7YJAxVbfHOEyxsljLRv8AZvtLc2r6Xkae2x7sh1TIc/Qc7sMdHJ5YBFdUs7pJUWSNgyMAVI6j+lcXqV7BIU4kG1uRIjpoLNoUAB9lzgbqTy5sfOrFdjzhkE4eaOs0pSpiIUpSgFKUoCJMVwbjJbEXeDAGP0Swnn11tM37qD1r12iUmNNIJIntjt5fKIwx+AUk/dW9PcBSgOcu2lcDrpZt/IYU1BW/aB5FLIqgd3ZyAHJIE0jBs8voAY9c86A17VcdyerQKv8AymII/wCp+RrcrW7QAQxnSD8wTcjfJeMu4nUADJ0I+QPPu6zo4IBBBBGQRyIPIivn34l0zr1fpfKS+K4f0/cu0SzHB6pSledJxSlKAUFK1b1idMSEiSU6QRzVebyemlc4ztqKjrUtFM7rI1w6t4MN4WWbXZeHTbwfbaaf7pHeT/2ikitLJOq5Om4tgfQKIZm/hP51IcOwzMyjCL81HjlhNmI8vF4f+HWzJcoqM5YaFDFmzsAudX4YP4V9chHbFR7HMMxNKpFnKeI3EZk1C3Re+MOdjq2hWUDZ/psQcgGMDfcm71vKLi8M1jJSWUV3tlxcwwsqEhtDyOw5pEgyxH2zsq+pJ30kVVOwfFTc2EUhUKwBRgBhcqcEgZ5VKRXYkkluG5Sv3cWesSMUjAxzViXkHpLUf2as1te8tRhQHklhXzidg3hHkrMUPl4T9IVzb7N+V2+2dCmG3D7k5XO/lkszu8wwwZ0UAgoqhsYTHMbbt9Ijy0gWntlxF4LR3jR2OynQMsqn339MLnB8yKrCrgAAYA2x5ela0x4ybWvnB9qf7BQlr4HG0cbuT5EkIo+8F/3TVedgASeQ3NdS7H8G+TwAsMSyYaTzH1U/ZH3ZLHrVqtZeStY8InqVqcVkmWJjbxpJKB4EdyinfqwVsbem/mOdVa17WXKvontwGG7JkpIB5oCWSYZwMq4HrnarcYuXQrSmo8sulKx28yuiupyrAMp8wRkH8KyVqbClKUBimgDFCeaNqX46WX+TGtQcHiEjOFxqijhZRsuiNmaPGPd0635eY8qz3MLMyYJCDVqwcEkrpHxG5PxAr3ZxssaK7amVVDNjGogAFvTJ3oCocV4oRdgqSVDKuCfCsjKRGCf7CdcxgnwrLGuxbNZbFViVe7QrbHOkEYNu2d4HX6AByFPIe7sAurUUqtw8iRmRJVlMabePTJ/tVqd9BcOrSpk7l5hkLk1tvcGPDB0ZJSFieU4iuAdhBOcZjmHuKxB1bAgttVLX6GvWVOuz3Ps+5vCbi8okaVhtLUN4Yi0LjnbzYbSM80w2dPQFWZByABBFe3SZfehJ8zG6so/e0t+C14TVfh/WUv8ALHcu6/jqXI3RZ7pWBZyeUUxPl3TL+bAD86+Suw2cxw55CRg0h/VjQ+P7mz6VWq8H1tjwqmvasfPBl2wXmfbu6WNct1IVQBlnY8lUfSY1ozTtGWXOLqTSshTxfJY2PhiToZm6eZ8R8CAV9eAiQFBIsjAqszqGudJxnuIiNECcstIFwQupWyDWwOzEkUySwyFlUSBUc7IWC5mBILTXDYZS8jbBzsdw3s/B/BY6L+pN5m/2Xs/kq227uF0LLDbhIwieFVUKuPogDAxnyrU4fw8oGRm1RaVjjjIBUIFxljjUztvnJxgDA5k7NhIzRoWRo2IGUcqWU+RKkqT8Ca2K7xCaHCOERWylYVIBOTlmYnbAGWJOAAAB0rD2ivu7hZVbEsgKReeo7a8dQudR+HrWXjPEe5TwrrkbaNc4BPVmP0UHU/ADJIBrVtbkM0kjGSZ/fcjG3REH0Ix0UfEksSxgvvUF6yamnd7DTlCrPbQKMKiSSKByAjVIVH4TH92tniG2iTG6MN/JWOhvuAOr9gVWpezkltd9/YGPLIwkgnkkwQXBJjO+jcD0qbivjIpjnt5Yi+UIxrQgjBw8eQF35tpNc9ro0XU+qZk7RWby2zxxadZKY1khdpFYgkAnGAelUji3DWtryNVCmOWLLuT43kjzrfGfDnvIl8gFx0rpFVHt6EjMM7KTo1pqAJxq0YHkOR3PlW1MnnaYtisZPPZu0Et5Ah90P3jDz0KXX+MJ92a67XGuDzSrcobdQ8sZ1EMSIwhBU6yPdypYDAJyM4IBq4T3/EScpPar5IbWQj4Fu/BPxAHwq7G2EFhsqSrlJ5SLrWrxHh8c6FJFyOhBKspxjKspDIcE7gg71CcE7RSlxFdxJE7HTFJG5aKU4J07gNG+ATg5B6EnarLU8ZJrKIZRa4Z4hiCqFUAKoAAHIADAA+6vdKVkwKUpQCoO843pkOkfNQyaLliPdBjVs+gHexMSdtOs/RqUv7cyRSRh2QujKHU4ZCVIDKehGcj4Vr2fCxHLK+ssJRHrUgY1Iugv5ksukHOfcHrQFWtuFLBbvGqN8iz3sbwZEkYbxLJEB4ldOTKFOoENuWdK+s8v6OXuX74YjdlBsr4NjAlwp7mcrttlXzkBsaEvFaHHJ0jt5GdSyge6AmScgADX4M5Ixq286AgbWzfaLRJHjLLHcKZ4BjmYpgdUfPC62BAHhQAVuWVrdZAddCZwwFz3ysvr3kGvcdNQ51vcDmmZSZuecAGHu2A+1iR1c4xupAyDtW9cg6TpAJxsCxX+IAlfuFAQd72Vh0YgiiQ55MHMYG+wRXUeW2wqNt+GtCCkculsnUnD7KKIMc7qzSd4qn9Z1PqKsfBGHdkBZVKsysJWkY5BxlWfd0IAIION/PNONWjSRnu8lx7qmeSJG3GdTR5YbZwcH4UBAcPvit0ISfnDgtDCTLKF3xJdzNsi4IIUYO2FLjapjtBdtGobUscWR3j7mVt8LFEgG7udgc53wASdovgyrrEUc0EQ1amhs4w+G95u+lKkeLzKoSepJq1YoD6Kje0PF1tYDIVLsSqRovN5GOlFB6ZJ3PQAnpUlUX2i4Y1xEFRlSRHWSNmXUoZTyIyMgqWXY5GrPSsPOODKxnkh2ld8NIQXxvpGFHovXHxr4wONufTPKtCcuRouYZoNwCyv82xJwNMkZyFJIA1aCdtulasvZyMTJPEe6kjVlUAfNsW2LSqCDIR08Qrkyi8/n6nSi1j8vQ8LO6yBpSjSQ5WUopUdzKAyyBSzEYZADknZHPpUuLlMqAwJcErg51AcyMdNxvy3HmKjEsO6uVm1szSjupScAbZeIgDZQpDqOp73cnnUnBaomdCKudzpUDPxwN6xLBtHJivuIJEYlbOZZBEmPrFWbf0wpr3fwa4nQqr6lZdL+42RjDennUR2ltw0tq2+Y5RIvxDxqc+fgdx99T1HHbGMu5hSy3HsV8R/I4o7e3HeXEpOC5PiYAd5PKRvpXK7DzRRjbG3bcHbZpbieSTqVcxoD9mNfDjy1aj5k1rcTt9d/AveOmYJjiMgHwSQYycZx4ztyOkZzipJrwpCGdSZPd0jm8mdIC+hIznoNzsDWW3jjzCSI9b7vEuYycy2rqScAZKhZ4nx0Pu/tKcYGK6TXLO0V38jthI2ZJHZVZV/3hZw8mnPlGrhc9ABV97O9ooL2LvIHzjZ1YaZIz9V1O6n8j0JFXdLjDKuoi+GS1KUq0VRSlKAUpSgFY549SkBiueq4yPhkEflWSlAeUXAAJJx1OMn1OBjPwr1SlAKUpQGubJCytj3fdAJCj105059cZrYpSgFKUoCJ7SWk0kSiARlg4YrKzKjAA4GpVYghtLDwn3fvqo215ed+0L2YJCs4MNwralDKuoCRY8AsWC5I1d2xG2Cb1eXOlo0HvSNgegClmb8Bj4staPZ9A5luRv3zaUO36GMlIwD1UnXIP8AFNRTqhPlokhbKHQgLW5jnTUu4DEEEEMro+6sDurK68j5VtV84vH3V7gDC3EZfYbd7GVVyT5sjR4/wjX0GubbDZLadCue+OTXu7JJChdc6G1ruRhvXB8Q9DkbDyFYuM9/3Li20d8RhC5wik/SOxzgZOMHJxW7WK8txIjISwDDB0nDY6gEbjI2yN99iDvWifTJs0Uvsj2baG6e5ub1J59JQhX5ZxnUSeQxsMACrNBcKwN1IwWIKTGWOFWPrKfIsN9+S4GxLZ2vkEQQJ3cYjUYC6F0qB5DGAK5x25vJZGgyxKy5eGADCAF0SAvtlnYtq32XGAMjJlz6RmsIJNL79pq9puJm9nEm6woCIVI335yN1DHAwOYGOpNanCriW3lEkTlHX3XBJJHVWBzlfQkjrsRV3sewMKr89LLK2+SD3a/cF3/Emo7tN2SEEZmgZ2Vd5I3IJC9XVuew3IOcgHHkcbnnhnWpv0qSrcXjzzjn28v4F97FdtkuwIpdMdzg+EZ0yAc2jz+JXJI9RvVvr82gkEEEgggqQcFSNwQRuCD1rsfYHtcLtO6lIFygywxgSICB3i9OoDAcj0wRV2i/fw+pzfE/DHp/6lf6fl/ot9KUqyccUpSgFKUoBSlKAUpSgFKUoBSlKA0uJ8KjnA1g6lzodGZJE1DB0spDLkYzvg43zUBYd7w1I4CktxaKumKSKMvNEqjZJkUZkGOTIuehX6RtlKAofFe0kc8yqVeHuZITF3ytFJP3olhbRG4D6FJXfG5B2AAJyWikSzeRZGH/AC1X/wAKg/b4vdw2V0Bkw3Ix96mT+cS1Z1YEZHI7j4VQ1aw0y7pnlNCsF7KVUBCveMcIHzpZgCxUkbjwq2++OeDyOeo7ili881pGkjx/PMzOgUsqC3mBxqVl3JVdwfeqrCO6SRYnLasni4hnmTu5ESNG2lKyF2K9UXwLgMMgsdwCcDO4qfGbfveO2648KLGxHQaFnkH8RSrZ2xsZbKOKWC4kcvPFCUn0NFiRtOSVQOpzjcHG/I1VRfD/APtpkFWIEbg/RYwOwwfpA4GCOefuqd1yrfPY1qkrOhfq8XEYZGU8mBB+BGKyVq3t6keAxwWD6PUqhcj46VY/smqyJGcetnyinzUH8RWzZ3TxSJLE2mSM6kbGQDgggjqCCQfQnlWlw0fMx5+on+UVsVnO2XB61RVleJrquTv3ZnjK3dtHOowWGHX6jg4dfuYHHmMHrUrXJvZHxDRcywknEyhlGfDrTOcD6xQ7+kY8q6zXWqnvimeF1umenudb93s8hSlKkKopSlAKUpQClKUApSlAKUpQClKUBz725w6uEOfqywt+LhP5Ma1eyl+ZILXJ9+1Rv2l0qx/MVk9sHEo5rF7SF1knd4yVUg6AsiuS55Jy2B3PQbGobsQSI+Hg9bW6H4TwY/rVTVYaLWnTTyXStrszH3jPPjwDMcX2hkd4/wCqWUKP1CdwwrTNuZCI1JGvYsOap9Jh5HGwPQstWqCFUVUQBVUBVAGAABgAeQArTSV/3s21Nn9qKv7U4yeGTOoy0JinH/ClSRv4Vauddvhpu7eePGt49aHoTFIrpn497g+ldp4jZrNDJE+6SIyN+qylT+Rr83xSzBI7WZfFZvPDqyOWUwuOfNSQeWkrUmpjxuJfDFuuUMZz8uj+DOndkb0TJPICxU3EmnVnIGlDp35Y3FantCcrBG6jLCUgb4xrgmiJ+4Pn1xWP2bH/AGeYeU7f9uI/1rP7QP8A4y/4q/5HqlnEslqNKdvon03Y+Jz1RgYHSvtKVEeuM9lePDIk0fvxsHUcskfRPkCMqfQmv0Jw+8SaKOWM5SRVdT9lhkfka/Oldf8AZNf95YmMneCR4/2TiVfuAkC/s1d0cuXE854/T+WFvu+q+pdKUpV88yKUpQClKUApSlAKUpQClKUArnvtJ464cWsZIAQSTaTgtkkJFnoDpJbz8I5Eg9CrjHaR9V/eMf7UAegWGJMD8CfvNQaibjDgs6WCnZyQCr3EB0qC/PSNg0rHAA9CxAHpirtwfhhhltIs57i0kRv1meAZ+8xyVT+IFwqmOPvZBLCUjzjWwmQqv3kCujcLiJBlYhnlC5IBAVRnSgzvtqYnO+WblyHPz+XP398l+z9aj2X38iQ7PPqvZRjaKGPfoWldyR8QIUP7VWqq72KhzHLPv8/KXTP9mqrEhH2WCd4P8SrFXTqjtgkcu2WZtiuSe1rg8cVxHcps04KSjozIoKv6HTlT54Xy363VE9rvDtdqk4YDuHyQfpK5CHH2gdJHngjmRS6O6DRPoLPR6mEm8cle9mh+ZuB/f/zghrN7Q2+YjHnJn8Eb/Wtb2aHwXI/vVP8A0kH9Ke0WX9Avn3jfhpH9TXKl1++x3KY51uP8n9Sl0pStD0Qq+ex27xc3MRPvxxyKPVGZHP4PGPuFUOrJ7NZ9HFYftxzR/ksv/qqfTPFiOZ4xDdpJerD+J2+lKV1TxIpSlAKUpQClKUApSlAKUpQCuL9pFI4heKekqkfBoIm/mT+FdornPtE4E4nF1GjurqqSqilihXOl9IBJUg6SemlehJEGpi5V8FnSTUbFkp67MjfUkikHxSRXH5rXXrzs3DISfGoYlnVHKq5PPONxk7nSRnJznJrl3BeGyXE8caRuV1qZGKMERAwLZYjAYjIA55PLAJHaaj0sHte5EmtmnNbX5HmNAoAAAAGAAMAAcgPIV6pWG6ukjXU7BV8yevkPM+g3q23gpGauLe1zjWq8CEs0EKKNSgmNLhi+oMRt3mjRgcwC3masva3t+sQIbXFHjwryuZ/1V528fTU+G54CkAmk8M7P3PF2Se4xBZofmYkBGU5nu/LOwLnc74wMVztTra4wc5PFfnLu+0f/AE+/ku+eCzppSqsU4rLXkyT9l1wr/KtJBGqLl+oR/SsPtAnzdIn1Ylb953H/AIVYuECFL24ht9Ajhgtk0oQQja7kkHrqwRnO+9c59pt2w4k+liNMcSnGPtN1/XqPRwerxsWMrKz7jpVaxV2q+a83nHrz0PNK3uxvZm5vYmlMqRxg6ULRFjIR7x2dcAHbO+TnyqQvexl7HkhI5l/unw37r6R+DGqd2ooqulTKa3Lh8/Xod2vxXTz82vav+kDW92euO7vrWT6ryfnbzD+tRi3KliuQHUlWU7MCDgjHoRWTvNLo3kx/yMP61bqTViyba6ULNJY4vKwz9KUpSuseFFKUoBSlKAUpSgFKUoBSlKAUpVf7f3TxcNunjLCTumCFM6tbeFdON85IxigLBSvEEoZVYcmAI+BGa9M2Bk7Ac6A+1xbtr2jvYHlKL88XnMhILtbW6NohKLyjRkXWWIwzE+W1+m7W98StkokXk1y36Af4eN5z8ML9rIxWhMV8Uf6WVxmTURlgRp1SkDZSBgDHIYUYG1LVOuWIyW5J5a8n6n8/cWKqpPnoVTsN2MiI+VXjCe4bEjI7ahFkBlMgJ8T6SD4thtgbZP3tl7SUjDRWZEknIy840/V6SN/CPXlUpJ2LtnidJFLySDDTH9INsAISSVRQAAuSMDfVuTyLtFwGWzl7uXcHdHHuyL5jyI6g8vhgmro/C6tbq/S6ye/H6Y4xFepepduPXk3mpVx4Rb/Y65M92SSSyxMSTkk65Mknqcn86mvaR2UFwqzRYWYNHGxx76M4QZ+0pbI9MjyxX/ZPHKlwWMbCGaNgshBAZkIbCfW2J35bV0HiqM08OpGe3XMjhBkmZHQwhhnJUeJ9vpIufI2tfe6tROyny7epdPpg3rSdWGTtjZpDGkUYwiKFUegGPxqvdvu1Asrc6SO/kBWFfLzkP2V/M4FYO1HbkWiAm2n1PkR6ggjLD6xDlh54xmuL8W4nLcytNM2p25noB0VR9FR0H8ySa814F+G7tXf6bVLEE889ZPt7O793sxbbtWEabeu/mTv95rvHY32b2xtrSaYSmQxq8kbSExszxnZlOcY1clI3UVzf2cdi34hOGdSLSNsyseTkb90vmT9LHIZ6kV+kQK99rZRlJRXkVFJroz7SlKpmopSlAKUpQClKUApSlAKUpQCoPtohNo2P7S3J+AuIifyBqcrBe2qyxvG2dLqVOOeCMbeRrKeHkxJZTRpdl2zZ2+dyIkU/FVCn8waj+3dvI8CBUMkIkBuY1BLvDpbYKN3AcozKPeVWGGzpM1wyxWCJIlLEKMZYgsepJwAMk5OwFbVYks5Mx4wc44pxHNnK9o65RcAqAe7wRq8OPCyrq2I2I5dK3+F2McSYjyQxLs5Ys0jH6bMfeOMD4AAbAVPdoeEGRe8hCi4TdCdhIOsUhG+k9DvpODg4waULPug1xaRMj5+ftvd143ddOdKTDOQV2bbchgw5ttLhx5ffUv127+SxVDdpfkroILiSJGkI7oOU1B8+B1VueGxzGDyOxNZbuf5RaiS3dirGNsodLtGJFMiKdijlA69CCehFSt12U4ff2elI1EcnjWRFCyh8Y1kkau8G6kPk8wRSije8t4wZut28YKrL2ngkSyZpoVnE6o8SOCQxWS3cBc50a2BBPQA1Kdp5rpLctZojygjwt1XfOnxAFuXM+dVKH2L3S3A/2mIQA5EihhKCN1whBUHVj6R61YFglkuopUcpLJCYgjkm3E8chMkUgG4ZvGAw3Bh650nEPD69LiFT3LLfK9+PYRwuzF5OU8Zvr28uEinDmbOmKHu9BBPPSpA545ny54rofZH2Oe7JxBvXuI2/KRx/JP3jVp4nwK4uF7owrHv+mMikw+UsOAW7wHBX3MHBztV4FdeGqns2qO1eor2Yzw8mKztUiRY40VEUYVVACqPIAcqzUpUZGKUpQClKUApSlAKUpQClKUApSlAKUpQClKUAqudo+FsrG6hBZgp76JecygbFB/bDAA5ah4TyUrY60+IcWggGZ5ooh5ySKg/MitZRUlhmYycXlFFtoxG3fQ5MMx1yoB7jHnKo5gk7OuOfi2IbVv296bSRpgC1vJhp1UElDj9PGBu2RgOBkkAMNwQ2lfcYtkuFNs7TJcSYdYkd0jcg5mDAaVRiBqGeZ1dWJ27uRosON4xnvFAyyj66Y546jqNxuMNz3uqnx/0vrbZDku0MquoZGDKwBVlIIIPIgjYiql2n4BIXdokMsUuDJErqsiTKVKTRFiFG6qSMjBQMMksDp2Wu1LSWgDxudb2+rCMTuZIT7sbnOSPdY/VJLVa+DcaiuVJjY6lOJI2GmSM+Tqdx6HkeYJG9XIzhaipKMq2bVh3ndR97pEuhe80nK68DVpOBkZzjas9KVMRClKUApSlAKUpQClKUApSlAKUpQClKUBHcd45BZxd7cyd2mcZ0sxJ0lsAKCT4VY8uQNQ1z25iUuFguXKRiVwERSsZ1YYiR1P0H257cuVTfG+DxXURimUlD9V2VhsRsykEbEg77gkHY1BXXs/tnD5e51PEYWb5RISY99jqJDczzydz51rLd5Gy2+ZscJ7WC4iWVbeVFcBkEpRWKncHCs2AR5714u+PXXKK3hPq9w4x64EJz+IqONjfQgL8nS4CgAPDKqFgBjJjkwEPoHatDjtu6vBJdx6LUpKJVZlZI5cp3ZmwSpXT3nMlQcZwcVVc703xwWFGnHUy3d+ZTi5vlH91BKIU59SG71j0PjAP1RXiA2UJ+bEIdsn5tQ0r+ZwoLv8d6zX0tvFA0pWMxqBjSqENkgKq9CSxAG/M1gi4hDBqBiWEqFeYRqpCs50xodIzJIx2AUE8vNc1pSlPrksKMY9MG+LmRvdjIHnI2n7woyfubTXiW2mYfp9HrHEoP8esflW4jZAOCMjODzHofWvtRZJMEdwLhXyaMx97JKNRZTJpyoO5UaVAC5yQMbZwNsVsXVirsH8SSrskqHTIvUgHquQMqcqcbg1tV8Y457fGm55z5jasYMtrxyeLaZO+Uf7yLCyY+1GTg4HMo2T0QVYrS6SVFkjYMjDII5H/96VUWvohzkQfF1/1rL2ZvDJckweK3KOZnA+bMupBHobk76e8Dac7BckYUG9RfKT2yRTupjFZRb6UpVwqilKUApSlAKUpQClKUApSlAKUpQClKUApSlAQ3EOyllOdUtpA7fWMS6v3sZ/OtCbsBYsG+adSzLISs8wOtPcfGvBK9MgjYUpWGsjJU1up/lb23fvpTAD6Ie8PPc/N6c/BRVuteygIBkurqTPm8af8AbjQ19pWvooLyRv6Sfc2IeyNqvNZHzz724nkH4O5ArNH2WslORaW+fPuI8/jpzSlbJJGrbZuJwuAcoYh8I1/0raApSsmD7SlKA/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endParaRPr lang="en-GB"/>
          </a:p>
        </p:txBody>
      </p:sp>
      <p:pic>
        <p:nvPicPr>
          <p:cNvPr id="20490" name="Picture 10" descr="http://emanuelwithme.files.wordpress.com/2010/08/sweating.jpg"/>
          <p:cNvPicPr>
            <a:picLocks noChangeAspect="1" noChangeArrowheads="1"/>
          </p:cNvPicPr>
          <p:nvPr/>
        </p:nvPicPr>
        <p:blipFill>
          <a:blip r:embed="rId3"/>
          <a:srcRect l="44037" t="11137"/>
          <a:stretch>
            <a:fillRect/>
          </a:stretch>
        </p:blipFill>
        <p:spPr bwMode="auto">
          <a:xfrm>
            <a:off x="523875" y="3287713"/>
            <a:ext cx="1784350" cy="333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2" name="Picture 12" descr="http://farm4.staticflickr.com/3519/3896602624_0a687b1b45_z.jpg?zz=1"/>
          <p:cNvPicPr>
            <a:picLocks noChangeAspect="1" noChangeArrowheads="1"/>
          </p:cNvPicPr>
          <p:nvPr/>
        </p:nvPicPr>
        <p:blipFill>
          <a:blip r:embed="rId4"/>
          <a:srcRect l="23936" t="8585" r="21777" b="30702"/>
          <a:stretch>
            <a:fillRect/>
          </a:stretch>
        </p:blipFill>
        <p:spPr bwMode="auto">
          <a:xfrm>
            <a:off x="2492375" y="3252788"/>
            <a:ext cx="2016125" cy="300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4" name="Picture 14" descr="http://trialx.com/g/Palpitations-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24638" y="131763"/>
            <a:ext cx="2324100" cy="227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6" name="Picture 16" descr="http://www.e-paolive.net/galleries/images/misc/2012/08/schizophrenic_20120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38688" y="2297113"/>
            <a:ext cx="3048000" cy="216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8" name="Picture 18" descr="http://images.sodahead.com/polls/002777401/5053217246_PMS_xlarge.jpeg"/>
          <p:cNvPicPr>
            <a:picLocks noChangeAspect="1" noChangeArrowheads="1"/>
          </p:cNvPicPr>
          <p:nvPr/>
        </p:nvPicPr>
        <p:blipFill>
          <a:blip r:embed="rId7"/>
          <a:srcRect b="4990"/>
          <a:stretch>
            <a:fillRect/>
          </a:stretch>
        </p:blipFill>
        <p:spPr bwMode="auto">
          <a:xfrm>
            <a:off x="5789613" y="4465638"/>
            <a:ext cx="333375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>
          <a:xfrm>
            <a:off x="1116013" y="2636838"/>
            <a:ext cx="7024687" cy="1143000"/>
          </a:xfrm>
        </p:spPr>
        <p:txBody>
          <a:bodyPr/>
          <a:lstStyle/>
          <a:p>
            <a:pPr algn="ctr"/>
            <a:r>
              <a:rPr lang="en-GB" smtClean="0"/>
              <a:t>Hyperthyroid Signs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leimo.com/hair-loss-articles/wp-content/uploads/2010/02/gastric-bypass-hair-loss-thinning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25425" y="188913"/>
            <a:ext cx="2530475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 descr="http://4.bp.blogspot.com/_cmxzD9d0USM/TQJlQgmaOfI/AAAAAAAAAAo/jy-VoI48fpk/s320/goitrepictu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331788"/>
            <a:ext cx="2670175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6" descr="http://www.thachers.org/images/Graves_lid_la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0425" y="188913"/>
            <a:ext cx="2708275" cy="320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8" descr="http://www.dermaamin.com/site/images/clinical-pic/p/pretibial-myxedema/pretibial-myxedema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2636838"/>
            <a:ext cx="2363788" cy="404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4" name="Picture 10" descr="http://www.vgrd.org/archive/cases/2004/sweets/Sweet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63863" y="2665413"/>
            <a:ext cx="2919412" cy="236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6" name="Picture 12" descr="http://a-fib.com/wp-content/uploads/2012/07/EKG-2-with-new-text-and-smaller-jpg2.jpg"/>
          <p:cNvPicPr>
            <a:picLocks noChangeAspect="1" noChangeArrowheads="1"/>
          </p:cNvPicPr>
          <p:nvPr/>
        </p:nvPicPr>
        <p:blipFill>
          <a:blip r:embed="rId6"/>
          <a:srcRect t="46973" b="19727"/>
          <a:stretch>
            <a:fillRect/>
          </a:stretch>
        </p:blipFill>
        <p:spPr bwMode="auto">
          <a:xfrm>
            <a:off x="3132138" y="5675313"/>
            <a:ext cx="5832475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8" name="Picture 14" descr="http://3.bp.blogspot.com/_a1eZC_bRaYs/TO4Hei6GWBI/AAAAAAAAAAk/wMFMNu6XQn4/s1600/hand+tremor+remedy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26188" y="3505200"/>
            <a:ext cx="1846262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Picture 16" descr="http://www.uptomed.ir/Digimed.ir/WilliamsTextbookOfEndocrinology/WilliamsTextbookOfEndocrinology/HTML/f4-u1.0-B978-1-4160-2911-3..50013-3..gr1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95563" y="2665413"/>
            <a:ext cx="3656012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425" y="404813"/>
            <a:ext cx="7026275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Hyperthyroidism – Eye Disease</a:t>
            </a:r>
            <a:endParaRPr lang="en-GB" dirty="0" smtClean="0"/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684213" y="1720850"/>
            <a:ext cx="6777037" cy="4752975"/>
          </a:xfrm>
        </p:spPr>
        <p:txBody>
          <a:bodyPr rtlCol="0">
            <a:normAutofit fontScale="85000" lnSpcReduction="20000"/>
          </a:bodyPr>
          <a:lstStyle/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Associated with Graves’ disease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Inflammation of retro-orbital tissues 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Optic nerve compression</a:t>
            </a:r>
            <a:r>
              <a:rPr lang="en-GB" dirty="0" smtClean="0">
                <a:sym typeface="Wingdings" panose="05000000000000000000" pitchFamily="2" charset="2"/>
              </a:rPr>
              <a:t> atrophy</a:t>
            </a:r>
            <a:endParaRPr lang="en-GB" dirty="0" smtClean="0"/>
          </a:p>
          <a:p>
            <a:pPr marL="365760" lvl="1" indent="0" fontAlgn="auto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Symptoms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Eye discomfort, grittiness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Excess tear production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Photophobia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Diplopia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Decreased acuity</a:t>
            </a:r>
            <a:endParaRPr lang="en-GB" dirty="0" smtClean="0"/>
          </a:p>
          <a:p>
            <a:pPr marL="365760" lvl="1" indent="0" fontAlgn="auto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Signs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err="1" smtClean="0"/>
              <a:t>Exopthalmos</a:t>
            </a:r>
            <a:r>
              <a:rPr lang="en-GB" dirty="0" smtClean="0"/>
              <a:t>- Graves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err="1" smtClean="0"/>
              <a:t>Proptosis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err="1" smtClean="0"/>
              <a:t>Opthalmoplegia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Oedema</a:t>
            </a:r>
            <a:endParaRPr lang="en-GB" dirty="0" smtClean="0"/>
          </a:p>
        </p:txBody>
      </p:sp>
      <p:pic>
        <p:nvPicPr>
          <p:cNvPr id="35843" name="Picture 2" descr="http://medical.cdn.patient.co.uk/images/om934a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345113" y="1706563"/>
            <a:ext cx="3178175" cy="215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4" descr="http://www.thyroid.com.au/wp-content/uploads/2012/05/thyroid-eye-diseas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08475" y="3895725"/>
            <a:ext cx="4214813" cy="245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Investigating Thyroid Disease</a:t>
            </a:r>
            <a:endParaRPr lang="en-GB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971550" y="2636838"/>
            <a:ext cx="5616575" cy="3492500"/>
          </a:xfrm>
        </p:spPr>
        <p:txBody>
          <a:bodyPr rtlCol="0">
            <a:normAutofit/>
          </a:bodyPr>
          <a:lstStyle/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TSH- first thing you assess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Normal range 0.5-5 </a:t>
            </a:r>
            <a:r>
              <a:rPr lang="en-GB" dirty="0" smtClean="0">
                <a:sym typeface="Symbol" panose="05050102010706020507"/>
              </a:rPr>
              <a:t>U/ml</a:t>
            </a:r>
            <a:endParaRPr lang="en-GB" dirty="0" smtClean="0">
              <a:sym typeface="Symbol" panose="05050102010706020507"/>
            </a:endParaRPr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>
                <a:sym typeface="Symbol" panose="05050102010706020507"/>
              </a:rPr>
              <a:t>Supressed= </a:t>
            </a:r>
            <a:r>
              <a:rPr lang="en-GB" dirty="0" smtClean="0">
                <a:solidFill>
                  <a:srgbClr val="FF0000"/>
                </a:solidFill>
                <a:sym typeface="Symbol" panose="05050102010706020507"/>
              </a:rPr>
              <a:t>Hyperthyroid</a:t>
            </a:r>
            <a:endParaRPr lang="en-GB" dirty="0" smtClean="0">
              <a:solidFill>
                <a:srgbClr val="FF0000"/>
              </a:solidFill>
              <a:sym typeface="Symbol" panose="05050102010706020507"/>
            </a:endParaRPr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>
                <a:sym typeface="Symbol" panose="05050102010706020507"/>
              </a:rPr>
              <a:t>Elevated= </a:t>
            </a:r>
            <a:r>
              <a:rPr lang="en-GB" dirty="0" smtClean="0">
                <a:solidFill>
                  <a:schemeClr val="accent2"/>
                </a:solidFill>
                <a:sym typeface="Symbol" panose="05050102010706020507"/>
              </a:rPr>
              <a:t>Hypothyroid</a:t>
            </a:r>
            <a:endParaRPr lang="en-GB" dirty="0" smtClean="0">
              <a:solidFill>
                <a:schemeClr val="accent2"/>
              </a:solidFill>
              <a:sym typeface="Symbol" panose="05050102010706020507"/>
            </a:endParaRPr>
          </a:p>
          <a:p>
            <a:pPr marL="365760" lvl="1" indent="0" fontAlgn="auto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dirty="0">
              <a:sym typeface="Symbol" panose="05050102010706020507"/>
            </a:endParaRPr>
          </a:p>
          <a:p>
            <a:pPr marL="365760" lvl="1" indent="0" fontAlgn="auto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GB" dirty="0" smtClean="0">
                <a:sym typeface="Symbol" panose="05050102010706020507"/>
              </a:rPr>
              <a:t>If TSH abnormal request Free T4</a:t>
            </a:r>
            <a:endParaRPr lang="en-GB" dirty="0" smtClean="0">
              <a:sym typeface="Symbol" panose="05050102010706020507"/>
            </a:endParaRPr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>
                <a:sym typeface="Symbol" panose="05050102010706020507"/>
              </a:rPr>
              <a:t>Elevated= </a:t>
            </a:r>
            <a:r>
              <a:rPr lang="en-GB" dirty="0" smtClean="0">
                <a:solidFill>
                  <a:srgbClr val="FF0000"/>
                </a:solidFill>
                <a:sym typeface="Symbol" panose="05050102010706020507"/>
              </a:rPr>
              <a:t>Hyperthyroid</a:t>
            </a:r>
            <a:endParaRPr lang="en-GB" dirty="0" smtClean="0">
              <a:solidFill>
                <a:srgbClr val="FF0000"/>
              </a:solidFill>
              <a:sym typeface="Symbol" panose="05050102010706020507"/>
            </a:endParaRPr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>
                <a:sym typeface="Symbol" panose="05050102010706020507"/>
              </a:rPr>
              <a:t>Suppressed= </a:t>
            </a:r>
            <a:r>
              <a:rPr lang="en-GB" dirty="0" smtClean="0">
                <a:solidFill>
                  <a:schemeClr val="accent2"/>
                </a:solidFill>
                <a:sym typeface="Symbol" panose="05050102010706020507"/>
              </a:rPr>
              <a:t>Hypothyroid</a:t>
            </a:r>
            <a:endParaRPr lang="en-GB" dirty="0" smtClean="0">
              <a:solidFill>
                <a:schemeClr val="accent2"/>
              </a:solidFill>
              <a:sym typeface="Symbol" panose="0505010201070602050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>
          <a:xfrm>
            <a:off x="771525" y="301625"/>
            <a:ext cx="7026275" cy="1143000"/>
          </a:xfrm>
        </p:spPr>
        <p:txBody>
          <a:bodyPr/>
          <a:lstStyle/>
          <a:p>
            <a:r>
              <a:rPr lang="en-GB" smtClean="0"/>
              <a:t>Investigations – TFTs</a:t>
            </a:r>
            <a:endParaRPr lang="en-GB" smtClean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1"/>
          <a:srcRect l="48207" t="6390" b="17432"/>
          <a:stretch>
            <a:fillRect/>
          </a:stretch>
        </p:blipFill>
        <p:spPr bwMode="auto">
          <a:xfrm>
            <a:off x="1420813" y="3851275"/>
            <a:ext cx="360362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5850" y="1703388"/>
            <a:ext cx="874713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9" name="Straight Arrow Connector 38"/>
          <p:cNvCxnSpPr/>
          <p:nvPr/>
        </p:nvCxnSpPr>
        <p:spPr>
          <a:xfrm>
            <a:off x="1600200" y="2886075"/>
            <a:ext cx="0" cy="649288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1614488" y="4759325"/>
            <a:ext cx="0" cy="460375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 40"/>
          <p:cNvSpPr/>
          <p:nvPr/>
        </p:nvSpPr>
        <p:spPr>
          <a:xfrm>
            <a:off x="785813" y="2166938"/>
            <a:ext cx="371475" cy="2403475"/>
          </a:xfrm>
          <a:custGeom>
            <a:avLst/>
            <a:gdLst>
              <a:gd name="connsiteX0" fmla="*/ 370936 w 370936"/>
              <a:gd name="connsiteY0" fmla="*/ 1630392 h 1630392"/>
              <a:gd name="connsiteX1" fmla="*/ 0 w 370936"/>
              <a:gd name="connsiteY1" fmla="*/ 1630392 h 1630392"/>
              <a:gd name="connsiteX2" fmla="*/ 0 w 370936"/>
              <a:gd name="connsiteY2" fmla="*/ 0 h 1630392"/>
              <a:gd name="connsiteX3" fmla="*/ 345057 w 370936"/>
              <a:gd name="connsiteY3" fmla="*/ 0 h 1630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936" h="1630392">
                <a:moveTo>
                  <a:pt x="370936" y="1630392"/>
                </a:moveTo>
                <a:lnTo>
                  <a:pt x="0" y="1630392"/>
                </a:lnTo>
                <a:lnTo>
                  <a:pt x="0" y="0"/>
                </a:lnTo>
                <a:lnTo>
                  <a:pt x="345057" y="0"/>
                </a:lnTo>
              </a:path>
            </a:pathLst>
          </a:custGeom>
          <a:noFill/>
          <a:ln w="12700">
            <a:solidFill>
              <a:srgbClr val="FF000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7895" name="TextBox 41"/>
          <p:cNvSpPr txBox="1">
            <a:spLocks noChangeArrowheads="1"/>
          </p:cNvSpPr>
          <p:nvPr/>
        </p:nvSpPr>
        <p:spPr bwMode="auto">
          <a:xfrm>
            <a:off x="1168400" y="2454275"/>
            <a:ext cx="852488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GB" sz="2000" b="1">
                <a:solidFill>
                  <a:srgbClr val="00B050"/>
                </a:solidFill>
              </a:rPr>
              <a:t>TSH</a:t>
            </a:r>
            <a:endParaRPr lang="en-GB" sz="2000" b="1">
              <a:solidFill>
                <a:srgbClr val="00B050"/>
              </a:solidFill>
            </a:endParaRPr>
          </a:p>
        </p:txBody>
      </p:sp>
      <p:sp>
        <p:nvSpPr>
          <p:cNvPr id="37896" name="TextBox 42"/>
          <p:cNvSpPr txBox="1">
            <a:spLocks noChangeArrowheads="1"/>
          </p:cNvSpPr>
          <p:nvPr/>
        </p:nvSpPr>
        <p:spPr bwMode="auto">
          <a:xfrm>
            <a:off x="1168400" y="4410075"/>
            <a:ext cx="865188" cy="276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GB" sz="1200">
                <a:solidFill>
                  <a:srgbClr val="FF0000"/>
                </a:solidFill>
              </a:rPr>
              <a:t>T3, T4</a:t>
            </a:r>
            <a:endParaRPr lang="en-GB" sz="1200">
              <a:solidFill>
                <a:srgbClr val="FF0000"/>
              </a:solidFill>
            </a:endParaRPr>
          </a:p>
        </p:txBody>
      </p:sp>
      <p:sp>
        <p:nvSpPr>
          <p:cNvPr id="1030" name="Explosion 1 1029"/>
          <p:cNvSpPr/>
          <p:nvPr/>
        </p:nvSpPr>
        <p:spPr>
          <a:xfrm>
            <a:off x="1255713" y="3644900"/>
            <a:ext cx="714375" cy="758825"/>
          </a:xfrm>
          <a:prstGeom prst="irregularSeal1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7898" name="TextBox 56"/>
          <p:cNvSpPr txBox="1">
            <a:spLocks noChangeArrowheads="1"/>
          </p:cNvSpPr>
          <p:nvPr/>
        </p:nvSpPr>
        <p:spPr bwMode="auto">
          <a:xfrm>
            <a:off x="1804988" y="3792538"/>
            <a:ext cx="504825" cy="4619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GB" sz="1200">
                <a:solidFill>
                  <a:srgbClr val="FF0000"/>
                </a:solidFill>
              </a:rPr>
              <a:t>-</a:t>
            </a:r>
            <a:endParaRPr lang="en-GB" sz="1200">
              <a:solidFill>
                <a:srgbClr val="FF0000"/>
              </a:solidFill>
            </a:endParaRPr>
          </a:p>
          <a:p>
            <a:pPr algn="ctr"/>
            <a:r>
              <a:rPr lang="en-GB" sz="1200">
                <a:solidFill>
                  <a:srgbClr val="FF0000"/>
                </a:solidFill>
              </a:rPr>
              <a:t>-</a:t>
            </a:r>
            <a:endParaRPr lang="en-GB" sz="1200">
              <a:solidFill>
                <a:srgbClr val="FF0000"/>
              </a:solidFill>
            </a:endParaRPr>
          </a:p>
        </p:txBody>
      </p:sp>
      <p:grpSp>
        <p:nvGrpSpPr>
          <p:cNvPr id="37899" name="Group 6"/>
          <p:cNvGrpSpPr/>
          <p:nvPr/>
        </p:nvGrpSpPr>
        <p:grpSpPr bwMode="auto">
          <a:xfrm>
            <a:off x="2771775" y="1700213"/>
            <a:ext cx="1300163" cy="3517900"/>
            <a:chOff x="5353192" y="1525055"/>
            <a:chExt cx="1300057" cy="3517488"/>
          </a:xfrm>
        </p:grpSpPr>
        <p:pic>
          <p:nvPicPr>
            <p:cNvPr id="37940" name="Picture 2"/>
            <p:cNvPicPr>
              <a:picLocks noChangeAspect="1" noChangeArrowheads="1"/>
            </p:cNvPicPr>
            <p:nvPr/>
          </p:nvPicPr>
          <p:blipFill>
            <a:blip r:embed="rId1"/>
            <a:srcRect l="48207" t="6390" b="17432"/>
            <a:stretch>
              <a:fillRect/>
            </a:stretch>
          </p:blipFill>
          <p:spPr bwMode="auto">
            <a:xfrm>
              <a:off x="5987937" y="3673685"/>
              <a:ext cx="360041" cy="345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941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652120" y="1525055"/>
              <a:ext cx="875880" cy="778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9" name="Straight Arrow Connector 48"/>
            <p:cNvCxnSpPr/>
            <p:nvPr/>
          </p:nvCxnSpPr>
          <p:spPr>
            <a:xfrm>
              <a:off x="6167514" y="2709191"/>
              <a:ext cx="0" cy="647624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>
              <a:off x="6180213" y="4580634"/>
              <a:ext cx="0" cy="461909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Freeform 50"/>
            <p:cNvSpPr/>
            <p:nvPr/>
          </p:nvSpPr>
          <p:spPr>
            <a:xfrm>
              <a:off x="5353192" y="1988551"/>
              <a:ext cx="371445" cy="2404780"/>
            </a:xfrm>
            <a:custGeom>
              <a:avLst/>
              <a:gdLst>
                <a:gd name="connsiteX0" fmla="*/ 370936 w 370936"/>
                <a:gd name="connsiteY0" fmla="*/ 1630392 h 1630392"/>
                <a:gd name="connsiteX1" fmla="*/ 0 w 370936"/>
                <a:gd name="connsiteY1" fmla="*/ 1630392 h 1630392"/>
                <a:gd name="connsiteX2" fmla="*/ 0 w 370936"/>
                <a:gd name="connsiteY2" fmla="*/ 0 h 1630392"/>
                <a:gd name="connsiteX3" fmla="*/ 345057 w 370936"/>
                <a:gd name="connsiteY3" fmla="*/ 0 h 1630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936" h="1630392">
                  <a:moveTo>
                    <a:pt x="370936" y="1630392"/>
                  </a:moveTo>
                  <a:lnTo>
                    <a:pt x="0" y="1630392"/>
                  </a:lnTo>
                  <a:lnTo>
                    <a:pt x="0" y="0"/>
                  </a:lnTo>
                  <a:lnTo>
                    <a:pt x="345057" y="0"/>
                  </a:lnTo>
                </a:path>
              </a:pathLst>
            </a:custGeom>
            <a:noFill/>
            <a:ln w="57150">
              <a:solidFill>
                <a:srgbClr val="00B050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7945" name="TextBox 51"/>
            <p:cNvSpPr txBox="1">
              <a:spLocks noChangeArrowheads="1"/>
            </p:cNvSpPr>
            <p:nvPr/>
          </p:nvSpPr>
          <p:spPr bwMode="auto">
            <a:xfrm>
              <a:off x="5735912" y="2276872"/>
              <a:ext cx="852312" cy="2769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en-GB" sz="1200">
                  <a:solidFill>
                    <a:srgbClr val="FF0000"/>
                  </a:solidFill>
                </a:rPr>
                <a:t>TSH</a:t>
              </a:r>
              <a:endParaRPr lang="en-GB" sz="1200">
                <a:solidFill>
                  <a:srgbClr val="FF0000"/>
                </a:solidFill>
              </a:endParaRPr>
            </a:p>
          </p:txBody>
        </p:sp>
        <p:sp>
          <p:nvSpPr>
            <p:cNvPr id="37946" name="TextBox 52"/>
            <p:cNvSpPr txBox="1">
              <a:spLocks noChangeArrowheads="1"/>
            </p:cNvSpPr>
            <p:nvPr/>
          </p:nvSpPr>
          <p:spPr bwMode="auto">
            <a:xfrm>
              <a:off x="5705361" y="4232121"/>
              <a:ext cx="947888" cy="40011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en-GB" sz="2000">
                  <a:solidFill>
                    <a:srgbClr val="00B050"/>
                  </a:solidFill>
                </a:rPr>
                <a:t>T3, T4</a:t>
              </a:r>
              <a:endParaRPr lang="en-GB" sz="2000">
                <a:solidFill>
                  <a:srgbClr val="00B050"/>
                </a:solidFill>
              </a:endParaRPr>
            </a:p>
          </p:txBody>
        </p:sp>
        <p:sp>
          <p:nvSpPr>
            <p:cNvPr id="54" name="Explosion 1 53"/>
            <p:cNvSpPr/>
            <p:nvPr/>
          </p:nvSpPr>
          <p:spPr>
            <a:xfrm>
              <a:off x="5821467" y="3466340"/>
              <a:ext cx="715904" cy="760324"/>
            </a:xfrm>
            <a:prstGeom prst="irregularSeal1">
              <a:avLst/>
            </a:prstGeom>
            <a:noFill/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</p:grpSp>
      <p:sp>
        <p:nvSpPr>
          <p:cNvPr id="37900" name="TextBox 57"/>
          <p:cNvSpPr txBox="1">
            <a:spLocks noChangeArrowheads="1"/>
          </p:cNvSpPr>
          <p:nvPr/>
        </p:nvSpPr>
        <p:spPr bwMode="auto">
          <a:xfrm>
            <a:off x="3779838" y="3676650"/>
            <a:ext cx="504825" cy="708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GB" sz="2000" b="1">
                <a:solidFill>
                  <a:srgbClr val="00B050"/>
                </a:solidFill>
              </a:rPr>
              <a:t>+</a:t>
            </a:r>
            <a:endParaRPr lang="en-GB" sz="2000" b="1">
              <a:solidFill>
                <a:srgbClr val="00B050"/>
              </a:solidFill>
            </a:endParaRPr>
          </a:p>
          <a:p>
            <a:pPr algn="ctr"/>
            <a:r>
              <a:rPr lang="en-GB" sz="2000" b="1">
                <a:solidFill>
                  <a:srgbClr val="00B050"/>
                </a:solidFill>
              </a:rPr>
              <a:t>+</a:t>
            </a:r>
            <a:endParaRPr lang="en-GB" sz="2000" b="1">
              <a:solidFill>
                <a:srgbClr val="00B050"/>
              </a:solidFill>
            </a:endParaRPr>
          </a:p>
        </p:txBody>
      </p:sp>
      <p:pic>
        <p:nvPicPr>
          <p:cNvPr id="37901" name="Picture 2"/>
          <p:cNvPicPr>
            <a:picLocks noChangeAspect="1" noChangeArrowheads="1"/>
          </p:cNvPicPr>
          <p:nvPr/>
        </p:nvPicPr>
        <p:blipFill>
          <a:blip r:embed="rId3"/>
          <a:srcRect l="48207" t="6390" b="17432"/>
          <a:stretch>
            <a:fillRect/>
          </a:stretch>
        </p:blipFill>
        <p:spPr bwMode="auto">
          <a:xfrm>
            <a:off x="7308850" y="3676650"/>
            <a:ext cx="719138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388" y="1700213"/>
            <a:ext cx="87630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0" name="Straight Arrow Connector 69"/>
          <p:cNvCxnSpPr/>
          <p:nvPr/>
        </p:nvCxnSpPr>
        <p:spPr>
          <a:xfrm>
            <a:off x="7680325" y="3100388"/>
            <a:ext cx="0" cy="647700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7693025" y="4756150"/>
            <a:ext cx="0" cy="461963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Freeform 71"/>
          <p:cNvSpPr/>
          <p:nvPr/>
        </p:nvSpPr>
        <p:spPr>
          <a:xfrm>
            <a:off x="6865938" y="2165350"/>
            <a:ext cx="369887" cy="2403475"/>
          </a:xfrm>
          <a:custGeom>
            <a:avLst/>
            <a:gdLst>
              <a:gd name="connsiteX0" fmla="*/ 370936 w 370936"/>
              <a:gd name="connsiteY0" fmla="*/ 1630392 h 1630392"/>
              <a:gd name="connsiteX1" fmla="*/ 0 w 370936"/>
              <a:gd name="connsiteY1" fmla="*/ 1630392 h 1630392"/>
              <a:gd name="connsiteX2" fmla="*/ 0 w 370936"/>
              <a:gd name="connsiteY2" fmla="*/ 0 h 1630392"/>
              <a:gd name="connsiteX3" fmla="*/ 345057 w 370936"/>
              <a:gd name="connsiteY3" fmla="*/ 0 h 1630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936" h="1630392">
                <a:moveTo>
                  <a:pt x="370936" y="1630392"/>
                </a:moveTo>
                <a:lnTo>
                  <a:pt x="0" y="1630392"/>
                </a:lnTo>
                <a:lnTo>
                  <a:pt x="0" y="0"/>
                </a:lnTo>
                <a:lnTo>
                  <a:pt x="345057" y="0"/>
                </a:lnTo>
              </a:path>
            </a:pathLst>
          </a:custGeom>
          <a:noFill/>
          <a:ln w="57150">
            <a:solidFill>
              <a:srgbClr val="00B05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7906" name="TextBox 73"/>
          <p:cNvSpPr txBox="1">
            <a:spLocks noChangeArrowheads="1"/>
          </p:cNvSpPr>
          <p:nvPr/>
        </p:nvSpPr>
        <p:spPr bwMode="auto">
          <a:xfrm>
            <a:off x="7216775" y="4408488"/>
            <a:ext cx="949325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GB" sz="2000">
                <a:solidFill>
                  <a:srgbClr val="00B050"/>
                </a:solidFill>
              </a:rPr>
              <a:t>T3, T4</a:t>
            </a:r>
            <a:endParaRPr lang="en-GB" sz="2000">
              <a:solidFill>
                <a:srgbClr val="00B050"/>
              </a:solidFill>
            </a:endParaRPr>
          </a:p>
        </p:txBody>
      </p:sp>
      <p:sp>
        <p:nvSpPr>
          <p:cNvPr id="75" name="Explosion 1 74"/>
          <p:cNvSpPr/>
          <p:nvPr/>
        </p:nvSpPr>
        <p:spPr>
          <a:xfrm>
            <a:off x="7264400" y="1914525"/>
            <a:ext cx="785813" cy="835025"/>
          </a:xfrm>
          <a:prstGeom prst="irregularSeal1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7908" name="TextBox 75"/>
          <p:cNvSpPr txBox="1">
            <a:spLocks noChangeArrowheads="1"/>
          </p:cNvSpPr>
          <p:nvPr/>
        </p:nvSpPr>
        <p:spPr bwMode="auto">
          <a:xfrm>
            <a:off x="7956550" y="1960563"/>
            <a:ext cx="503238" cy="708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GB" sz="2000" b="1">
                <a:solidFill>
                  <a:srgbClr val="00B050"/>
                </a:solidFill>
              </a:rPr>
              <a:t>+</a:t>
            </a:r>
            <a:endParaRPr lang="en-GB" sz="2000" b="1">
              <a:solidFill>
                <a:srgbClr val="00B050"/>
              </a:solidFill>
            </a:endParaRPr>
          </a:p>
          <a:p>
            <a:pPr algn="ctr"/>
            <a:r>
              <a:rPr lang="en-GB" sz="2000" b="1">
                <a:solidFill>
                  <a:srgbClr val="00B050"/>
                </a:solidFill>
              </a:rPr>
              <a:t>+</a:t>
            </a:r>
            <a:endParaRPr lang="en-GB" sz="2000" b="1">
              <a:solidFill>
                <a:srgbClr val="00B050"/>
              </a:solidFill>
            </a:endParaRPr>
          </a:p>
        </p:txBody>
      </p:sp>
      <p:sp>
        <p:nvSpPr>
          <p:cNvPr id="37909" name="TextBox 76"/>
          <p:cNvSpPr txBox="1">
            <a:spLocks noChangeArrowheads="1"/>
          </p:cNvSpPr>
          <p:nvPr/>
        </p:nvSpPr>
        <p:spPr bwMode="auto">
          <a:xfrm>
            <a:off x="7248525" y="2700338"/>
            <a:ext cx="852488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GB" sz="2000" b="1">
                <a:solidFill>
                  <a:srgbClr val="00B050"/>
                </a:solidFill>
              </a:rPr>
              <a:t>TSH</a:t>
            </a:r>
            <a:endParaRPr lang="en-GB" sz="2000" b="1">
              <a:solidFill>
                <a:srgbClr val="00B05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9750" y="1444625"/>
            <a:ext cx="2016125" cy="395922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2555875" y="1449388"/>
            <a:ext cx="2016125" cy="395922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4572000" y="1449388"/>
            <a:ext cx="2016125" cy="395922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6588125" y="1449388"/>
            <a:ext cx="2016125" cy="395922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66738" y="5403850"/>
          <a:ext cx="799269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2016224"/>
                <a:gridCol w="2016224"/>
                <a:gridCol w="1944018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Hypothyroidism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Hyperthyroidism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Hypopituitarism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TSH secreting tumour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GB" dirty="0" smtClean="0"/>
                        <a:t>↑TSH;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dirty="0" smtClean="0"/>
                        <a:t>↓</a:t>
                      </a:r>
                      <a:r>
                        <a:rPr lang="en-GB" baseline="0" dirty="0" smtClean="0"/>
                        <a:t>T4,T3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GB" dirty="0" smtClean="0"/>
                        <a:t>↓TSH;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dirty="0" smtClean="0"/>
                        <a:t>↑</a:t>
                      </a:r>
                      <a:r>
                        <a:rPr lang="en-GB" baseline="0" dirty="0" smtClean="0"/>
                        <a:t>T4,T3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GB" dirty="0" smtClean="0"/>
                        <a:t>↓TSH;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dirty="0" smtClean="0"/>
                        <a:t>↓</a:t>
                      </a:r>
                      <a:r>
                        <a:rPr lang="en-GB" baseline="0" dirty="0" smtClean="0"/>
                        <a:t>T4,T3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GB" dirty="0" smtClean="0"/>
                        <a:t>↑TSH;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dirty="0" smtClean="0"/>
                        <a:t>↑</a:t>
                      </a:r>
                      <a:r>
                        <a:rPr lang="en-GB" baseline="0" dirty="0" smtClean="0"/>
                        <a:t>T4,T3</a:t>
                      </a:r>
                      <a:endParaRPr lang="en-GB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7931" name="Picture 2"/>
          <p:cNvPicPr>
            <a:picLocks noChangeAspect="1" noChangeArrowheads="1"/>
          </p:cNvPicPr>
          <p:nvPr/>
        </p:nvPicPr>
        <p:blipFill>
          <a:blip r:embed="rId3"/>
          <a:srcRect l="48207" t="6390" b="17432"/>
          <a:stretch>
            <a:fillRect/>
          </a:stretch>
        </p:blipFill>
        <p:spPr bwMode="auto">
          <a:xfrm>
            <a:off x="5302250" y="3676650"/>
            <a:ext cx="720725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3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6675" y="1700213"/>
            <a:ext cx="87630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>
            <a:endCxn id="4" idx="0"/>
          </p:cNvCxnSpPr>
          <p:nvPr/>
        </p:nvCxnSpPr>
        <p:spPr>
          <a:xfrm>
            <a:off x="5662613" y="3100388"/>
            <a:ext cx="0" cy="576262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675313" y="4756150"/>
            <a:ext cx="0" cy="461963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" name="Freeform 1023"/>
          <p:cNvSpPr/>
          <p:nvPr/>
        </p:nvSpPr>
        <p:spPr>
          <a:xfrm>
            <a:off x="4859338" y="2165350"/>
            <a:ext cx="371475" cy="2403475"/>
          </a:xfrm>
          <a:custGeom>
            <a:avLst/>
            <a:gdLst>
              <a:gd name="connsiteX0" fmla="*/ 370936 w 370936"/>
              <a:gd name="connsiteY0" fmla="*/ 1630392 h 1630392"/>
              <a:gd name="connsiteX1" fmla="*/ 0 w 370936"/>
              <a:gd name="connsiteY1" fmla="*/ 1630392 h 1630392"/>
              <a:gd name="connsiteX2" fmla="*/ 0 w 370936"/>
              <a:gd name="connsiteY2" fmla="*/ 0 h 1630392"/>
              <a:gd name="connsiteX3" fmla="*/ 345057 w 370936"/>
              <a:gd name="connsiteY3" fmla="*/ 0 h 1630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936" h="1630392">
                <a:moveTo>
                  <a:pt x="370936" y="1630392"/>
                </a:moveTo>
                <a:lnTo>
                  <a:pt x="0" y="1630392"/>
                </a:lnTo>
                <a:lnTo>
                  <a:pt x="0" y="0"/>
                </a:lnTo>
                <a:lnTo>
                  <a:pt x="345057" y="0"/>
                </a:lnTo>
              </a:path>
            </a:pathLst>
          </a:custGeom>
          <a:noFill/>
          <a:ln w="12700">
            <a:solidFill>
              <a:srgbClr val="FF000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0" name="Explosion 1 59"/>
          <p:cNvSpPr/>
          <p:nvPr/>
        </p:nvSpPr>
        <p:spPr>
          <a:xfrm>
            <a:off x="5230813" y="1931988"/>
            <a:ext cx="787400" cy="804862"/>
          </a:xfrm>
          <a:prstGeom prst="irregularSeal1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7937" name="TextBox 61"/>
          <p:cNvSpPr txBox="1">
            <a:spLocks noChangeArrowheads="1"/>
          </p:cNvSpPr>
          <p:nvPr/>
        </p:nvSpPr>
        <p:spPr bwMode="auto">
          <a:xfrm>
            <a:off x="5878513" y="2103438"/>
            <a:ext cx="504825" cy="4619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GB" sz="1200">
                <a:solidFill>
                  <a:srgbClr val="FF0000"/>
                </a:solidFill>
              </a:rPr>
              <a:t>-</a:t>
            </a:r>
            <a:endParaRPr lang="en-GB" sz="1200">
              <a:solidFill>
                <a:srgbClr val="FF0000"/>
              </a:solidFill>
            </a:endParaRPr>
          </a:p>
          <a:p>
            <a:pPr algn="ctr"/>
            <a:r>
              <a:rPr lang="en-GB" sz="1200">
                <a:solidFill>
                  <a:srgbClr val="FF0000"/>
                </a:solidFill>
              </a:rPr>
              <a:t>-</a:t>
            </a:r>
            <a:endParaRPr lang="en-GB" sz="1200">
              <a:solidFill>
                <a:srgbClr val="FF0000"/>
              </a:solidFill>
            </a:endParaRPr>
          </a:p>
        </p:txBody>
      </p:sp>
      <p:sp>
        <p:nvSpPr>
          <p:cNvPr id="37938" name="TextBox 62"/>
          <p:cNvSpPr txBox="1">
            <a:spLocks noChangeArrowheads="1"/>
          </p:cNvSpPr>
          <p:nvPr/>
        </p:nvSpPr>
        <p:spPr bwMode="auto">
          <a:xfrm>
            <a:off x="5243513" y="2792413"/>
            <a:ext cx="850900" cy="276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GB" sz="1200">
                <a:solidFill>
                  <a:srgbClr val="FF0000"/>
                </a:solidFill>
              </a:rPr>
              <a:t>TSH</a:t>
            </a:r>
            <a:endParaRPr lang="en-GB" sz="1200">
              <a:solidFill>
                <a:srgbClr val="FF0000"/>
              </a:solidFill>
            </a:endParaRPr>
          </a:p>
        </p:txBody>
      </p:sp>
      <p:sp>
        <p:nvSpPr>
          <p:cNvPr id="37939" name="TextBox 63"/>
          <p:cNvSpPr txBox="1">
            <a:spLocks noChangeArrowheads="1"/>
          </p:cNvSpPr>
          <p:nvPr/>
        </p:nvSpPr>
        <p:spPr bwMode="auto">
          <a:xfrm>
            <a:off x="5230813" y="4408488"/>
            <a:ext cx="863600" cy="3349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GB" sz="1200">
                <a:solidFill>
                  <a:srgbClr val="FF0000"/>
                </a:solidFill>
              </a:rPr>
              <a:t>T3, T4</a:t>
            </a:r>
            <a:endParaRPr lang="en-GB" sz="12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Investigations – Other tests</a:t>
            </a:r>
            <a:endParaRPr lang="en-GB" smtClean="0"/>
          </a:p>
        </p:txBody>
      </p:sp>
      <p:sp>
        <p:nvSpPr>
          <p:cNvPr id="22530" name="Content Placeholder 3"/>
          <p:cNvSpPr>
            <a:spLocks noGrp="1"/>
          </p:cNvSpPr>
          <p:nvPr>
            <p:ph idx="1"/>
          </p:nvPr>
        </p:nvSpPr>
        <p:spPr>
          <a:xfrm>
            <a:off x="611188" y="2349500"/>
            <a:ext cx="6777037" cy="3508375"/>
          </a:xfrm>
        </p:spPr>
        <p:txBody>
          <a:bodyPr rtlCol="0">
            <a:normAutofit lnSpcReduction="10000"/>
          </a:bodyPr>
          <a:lstStyle/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Bloods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Thyroid auto-antibodies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Anti thyroid peroxidase antibodies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TSH receptor antibodies – Graves’ disease</a:t>
            </a: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USS Thyroid- can detect nodules &gt;3mm</a:t>
            </a: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FNAC</a:t>
            </a: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Isotope scan</a:t>
            </a: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CXR- retrosternal expansion or tracheal compression</a:t>
            </a:r>
            <a:endParaRPr lang="en-GB" dirty="0" smtClean="0"/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618288" y="4425950"/>
            <a:ext cx="2346325" cy="234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88" y="692150"/>
            <a:ext cx="7024687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Hypothyroidism - Management</a:t>
            </a:r>
            <a:endParaRPr lang="en-GB" dirty="0"/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1042988" y="2324100"/>
            <a:ext cx="6777037" cy="3984625"/>
          </a:xfrm>
        </p:spPr>
        <p:txBody>
          <a:bodyPr rtlCol="0">
            <a:normAutofit fontScale="77500" lnSpcReduction="20000"/>
          </a:bodyPr>
          <a:lstStyle/>
          <a:p>
            <a:pPr indent="-274320" fontAlgn="auto">
              <a:spcAft>
                <a:spcPts val="0"/>
              </a:spcAft>
              <a:defRPr/>
            </a:pPr>
            <a:r>
              <a:rPr lang="en-GB" dirty="0" smtClean="0">
                <a:solidFill>
                  <a:srgbClr val="0066FF"/>
                </a:solidFill>
              </a:rPr>
              <a:t>Conservative</a:t>
            </a:r>
            <a:endParaRPr lang="en-GB" dirty="0" smtClean="0">
              <a:solidFill>
                <a:srgbClr val="0066FF"/>
              </a:solidFill>
            </a:endParaRPr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Lifestyle - smoking cessation, weight loss</a:t>
            </a:r>
            <a:endParaRPr lang="en-GB" dirty="0" smtClean="0"/>
          </a:p>
          <a:p>
            <a:pPr marL="365760" lvl="1" indent="0" fontAlgn="auto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r>
              <a:rPr lang="en-GB" dirty="0" smtClean="0">
                <a:solidFill>
                  <a:srgbClr val="0066FF"/>
                </a:solidFill>
              </a:rPr>
              <a:t>Medical</a:t>
            </a:r>
            <a:endParaRPr lang="en-GB" dirty="0" smtClean="0">
              <a:solidFill>
                <a:srgbClr val="0066FF"/>
              </a:solidFill>
            </a:endParaRPr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b="1" dirty="0" smtClean="0"/>
              <a:t>Levothyroxine (T4)</a:t>
            </a:r>
            <a:r>
              <a:rPr lang="en-GB" dirty="0" smtClean="0"/>
              <a:t> </a:t>
            </a:r>
            <a:endParaRPr lang="en-GB" dirty="0"/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Repeat TSH in 6/52</a:t>
            </a:r>
            <a:endParaRPr lang="en-GB" dirty="0" smtClean="0"/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Adjust dose according to clinical response and normalisation of TSH</a:t>
            </a:r>
            <a:endParaRPr lang="en-GB" dirty="0" smtClean="0"/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Caution in patients with IHD- risk of exacerbation of MI</a:t>
            </a:r>
            <a:endParaRPr lang="en-GB" dirty="0" smtClean="0"/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Clinical improvement may not begin  for 2/52</a:t>
            </a:r>
            <a:endParaRPr lang="en-GB" dirty="0" smtClean="0"/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Symptom resolution 6/12</a:t>
            </a:r>
            <a:r>
              <a:rPr lang="en-GB" dirty="0" smtClean="0">
                <a:sym typeface="Wingdings" panose="05000000000000000000" pitchFamily="2" charset="2"/>
              </a:rPr>
              <a:t> if not consider +T3</a:t>
            </a:r>
            <a:endParaRPr lang="en-GB" dirty="0" smtClean="0"/>
          </a:p>
          <a:p>
            <a:pPr marL="685800" lvl="2" indent="0" fontAlgn="auto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b="1" dirty="0" smtClean="0"/>
          </a:p>
          <a:p>
            <a:pPr indent="-274320" fontAlgn="auto">
              <a:spcAft>
                <a:spcPts val="0"/>
              </a:spcAft>
              <a:defRPr/>
            </a:pPr>
            <a:r>
              <a:rPr lang="en-GB" dirty="0" smtClean="0">
                <a:solidFill>
                  <a:srgbClr val="0066FF"/>
                </a:solidFill>
              </a:rPr>
              <a:t>Surgical</a:t>
            </a:r>
            <a:endParaRPr lang="en-GB" dirty="0" smtClean="0">
              <a:solidFill>
                <a:srgbClr val="0066FF"/>
              </a:solidFill>
            </a:endParaRPr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Symptomatic – carpal  tunnel decompression, thyroidectomy if compression of local structures</a:t>
            </a:r>
            <a:endParaRPr lang="en-GB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Hyperthyroidism - Management</a:t>
            </a:r>
            <a:endParaRPr lang="en-GB" dirty="0"/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1042988" y="2324100"/>
            <a:ext cx="6769100" cy="3913188"/>
          </a:xfrm>
        </p:spPr>
        <p:txBody>
          <a:bodyPr rtlCol="0">
            <a:normAutofit fontScale="92500" lnSpcReduction="10000"/>
          </a:bodyPr>
          <a:lstStyle/>
          <a:p>
            <a:pPr indent="-274320" fontAlgn="auto">
              <a:spcAft>
                <a:spcPts val="0"/>
              </a:spcAft>
              <a:defRPr/>
            </a:pPr>
            <a:r>
              <a:rPr lang="en-GB" dirty="0" smtClean="0">
                <a:solidFill>
                  <a:schemeClr val="accent2"/>
                </a:solidFill>
              </a:rPr>
              <a:t>Conservative</a:t>
            </a:r>
            <a:endParaRPr lang="en-GB" dirty="0" smtClean="0">
              <a:solidFill>
                <a:schemeClr val="accent2"/>
              </a:solidFill>
            </a:endParaRPr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Smoking cessation – especially with Graves’s ophthalmology, associated with worse prognosis</a:t>
            </a:r>
            <a:endParaRPr lang="en-GB" dirty="0" smtClean="0"/>
          </a:p>
          <a:p>
            <a:pPr marL="365760" lvl="1" indent="0" fontAlgn="auto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r>
              <a:rPr lang="en-GB" dirty="0" smtClean="0">
                <a:solidFill>
                  <a:schemeClr val="accent2"/>
                </a:solidFill>
              </a:rPr>
              <a:t>Medical</a:t>
            </a:r>
            <a:endParaRPr lang="en-GB" dirty="0" smtClean="0">
              <a:solidFill>
                <a:schemeClr val="accent2"/>
              </a:solidFill>
            </a:endParaRPr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Symptomatic – β-blockers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err="1" smtClean="0"/>
              <a:t>Carbimazole</a:t>
            </a:r>
            <a:r>
              <a:rPr lang="en-GB" dirty="0" smtClean="0"/>
              <a:t>, </a:t>
            </a:r>
            <a:r>
              <a:rPr lang="en-GB" dirty="0" err="1" smtClean="0"/>
              <a:t>propylthiouracil</a:t>
            </a:r>
            <a:r>
              <a:rPr lang="en-GB" dirty="0" smtClean="0"/>
              <a:t> (50% relapse)</a:t>
            </a:r>
            <a:endParaRPr lang="en-GB" dirty="0" smtClean="0"/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Risk of </a:t>
            </a:r>
            <a:r>
              <a:rPr lang="en-GB" dirty="0" err="1" smtClean="0"/>
              <a:t>agranulocytosis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Radio-iodine treatment –avoid contact with pregnant women and small children</a:t>
            </a:r>
            <a:endParaRPr lang="en-GB" dirty="0" smtClean="0"/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Long term likely to become hypothyroid</a:t>
            </a:r>
            <a:endParaRPr lang="en-GB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Hyperthyroidism - Management</a:t>
            </a:r>
            <a:endParaRPr lang="en-GB" dirty="0"/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1042988" y="2324100"/>
            <a:ext cx="6777037" cy="4129088"/>
          </a:xfrm>
        </p:spPr>
        <p:txBody>
          <a:bodyPr rtlCol="0">
            <a:normAutofit fontScale="77500" lnSpcReduction="20000"/>
          </a:bodyPr>
          <a:lstStyle/>
          <a:p>
            <a:pPr indent="-274320" fontAlgn="auto">
              <a:spcAft>
                <a:spcPts val="0"/>
              </a:spcAft>
              <a:defRPr/>
            </a:pPr>
            <a:r>
              <a:rPr lang="en-GB" dirty="0" smtClean="0">
                <a:solidFill>
                  <a:schemeClr val="accent2"/>
                </a:solidFill>
              </a:rPr>
              <a:t>Surgical</a:t>
            </a:r>
            <a:endParaRPr lang="en-GB" dirty="0" smtClean="0">
              <a:solidFill>
                <a:schemeClr val="accent2"/>
              </a:solidFill>
            </a:endParaRPr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Subtotal/total thyroidectomy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Orbital decompression if thyroid eye disease causing compression of optic nerve</a:t>
            </a:r>
            <a:endParaRPr lang="en-GB" dirty="0" smtClean="0"/>
          </a:p>
          <a:p>
            <a:pPr marL="365760" lvl="1" indent="0" fontAlgn="auto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r>
              <a:rPr lang="en-GB" dirty="0" smtClean="0">
                <a:solidFill>
                  <a:schemeClr val="accent2"/>
                </a:solidFill>
              </a:rPr>
              <a:t>Complications of thyroid surgery</a:t>
            </a:r>
            <a:endParaRPr lang="en-GB" dirty="0" smtClean="0">
              <a:solidFill>
                <a:schemeClr val="accent2"/>
              </a:solidFill>
            </a:endParaRPr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>
                <a:solidFill>
                  <a:srgbClr val="FF0000"/>
                </a:solidFill>
              </a:rPr>
              <a:t>Immediate</a:t>
            </a:r>
            <a:endParaRPr lang="en-GB" dirty="0" smtClean="0">
              <a:solidFill>
                <a:srgbClr val="FF0000"/>
              </a:solidFill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Haemorrhage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>
                <a:solidFill>
                  <a:srgbClr val="FF0000"/>
                </a:solidFill>
              </a:rPr>
              <a:t>Short term</a:t>
            </a:r>
            <a:endParaRPr lang="en-GB" dirty="0" smtClean="0">
              <a:solidFill>
                <a:srgbClr val="FF0000"/>
              </a:solidFill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Infection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>
                <a:solidFill>
                  <a:srgbClr val="FF0000"/>
                </a:solidFill>
              </a:rPr>
              <a:t>Long term</a:t>
            </a:r>
            <a:endParaRPr lang="en-GB" dirty="0" smtClean="0">
              <a:solidFill>
                <a:srgbClr val="FF0000"/>
              </a:solidFill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Damage to laryngeal nerve</a:t>
            </a:r>
            <a:endParaRPr lang="en-GB" dirty="0" smtClean="0"/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Hypothyroidism</a:t>
            </a:r>
            <a:endParaRPr lang="en-GB" dirty="0" smtClean="0"/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Transient hypocalcaemia</a:t>
            </a:r>
            <a:endParaRPr lang="en-GB" dirty="0" smtClean="0"/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Hypoparathyroidism</a:t>
            </a:r>
            <a:endParaRPr lang="en-GB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450" y="2708275"/>
            <a:ext cx="7024688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Complications of Thyroid Disease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Myxoedema</a:t>
            </a:r>
            <a:endParaRPr lang="en-GB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2324100"/>
            <a:ext cx="6777037" cy="4135438"/>
          </a:xfrm>
        </p:spPr>
        <p:txBody>
          <a:bodyPr rtlCol="0">
            <a:normAutofit fontScale="85000" lnSpcReduction="20000"/>
          </a:bodyPr>
          <a:lstStyle/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Severe hypothyroidism (TSH    T4   )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Accumulation of mucopolysaccaride in subcutaneous tissues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endParaRPr lang="en-GB" dirty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Presents with </a:t>
            </a:r>
            <a:endParaRPr lang="en-GB" dirty="0" smtClean="0"/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Hyponatraemia</a:t>
            </a:r>
            <a:endParaRPr lang="en-GB" dirty="0" smtClean="0"/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Hypoglycaemia</a:t>
            </a:r>
            <a:endParaRPr lang="en-GB" dirty="0" smtClean="0"/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Hypotension</a:t>
            </a:r>
            <a:endParaRPr lang="en-GB" dirty="0" smtClean="0"/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Hypothermia</a:t>
            </a:r>
            <a:endParaRPr lang="en-GB" dirty="0" smtClean="0"/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Coma</a:t>
            </a:r>
            <a:endParaRPr lang="en-GB" dirty="0" smtClean="0"/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Confusion</a:t>
            </a:r>
            <a:endParaRPr lang="en-GB" dirty="0" smtClean="0"/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HF</a:t>
            </a:r>
            <a:endParaRPr lang="en-GB" dirty="0" smtClean="0"/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Anaemia</a:t>
            </a:r>
            <a:endParaRPr lang="en-GB" dirty="0"/>
          </a:p>
          <a:p>
            <a:pPr lvl="2" fontAlgn="auto">
              <a:spcAft>
                <a:spcPts val="0"/>
              </a:spcAft>
              <a:defRPr/>
            </a:pPr>
            <a:endParaRPr lang="en-GB" dirty="0" smtClean="0"/>
          </a:p>
          <a:p>
            <a:pPr marL="685800" lvl="2" indent="0" fontAlgn="auto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GB" b="1" dirty="0" smtClean="0">
                <a:solidFill>
                  <a:srgbClr val="FF0000"/>
                </a:solidFill>
              </a:rPr>
              <a:t>HIGH MORTALITY</a:t>
            </a:r>
            <a:endParaRPr lang="en-GB" b="1" dirty="0" smtClean="0">
              <a:solidFill>
                <a:srgbClr val="FF0000"/>
              </a:solidFill>
            </a:endParaRPr>
          </a:p>
        </p:txBody>
      </p:sp>
      <p:pic>
        <p:nvPicPr>
          <p:cNvPr id="44035" name="Picture 4" descr="http://image.slidesharecdn.com/disordersofthethyroidgland2011-110303142659-phpapp01/95/slide-30-728.jpg?1299184198"/>
          <p:cNvPicPr>
            <a:picLocks noChangeAspect="1" noChangeArrowheads="1"/>
          </p:cNvPicPr>
          <p:nvPr/>
        </p:nvPicPr>
        <p:blipFill>
          <a:blip r:embed="rId1"/>
          <a:srcRect l="64456" t="27623" r="6865" b="19681"/>
          <a:stretch>
            <a:fillRect/>
          </a:stretch>
        </p:blipFill>
        <p:spPr bwMode="auto">
          <a:xfrm>
            <a:off x="5651500" y="3429000"/>
            <a:ext cx="2054225" cy="283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/>
          <p:cNvCxnSpPr/>
          <p:nvPr/>
        </p:nvCxnSpPr>
        <p:spPr>
          <a:xfrm flipV="1">
            <a:off x="4859338" y="2225675"/>
            <a:ext cx="0" cy="319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5435600" y="2225675"/>
            <a:ext cx="0" cy="319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Thyroid Storm</a:t>
            </a:r>
            <a:endParaRPr lang="en-GB" smtClean="0"/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1042988" y="2324100"/>
            <a:ext cx="6777037" cy="4057650"/>
          </a:xfrm>
        </p:spPr>
        <p:txBody>
          <a:bodyPr rtlCol="0">
            <a:normAutofit fontScale="85000" lnSpcReduction="10000"/>
          </a:bodyPr>
          <a:lstStyle/>
          <a:p>
            <a:pPr indent="-274320" fontAlgn="auto">
              <a:spcAft>
                <a:spcPts val="0"/>
              </a:spcAft>
              <a:defRPr/>
            </a:pPr>
            <a:r>
              <a:rPr lang="en-GB" dirty="0" smtClean="0">
                <a:solidFill>
                  <a:srgbClr val="FF0000"/>
                </a:solidFill>
              </a:rPr>
              <a:t>Life threatening emergency </a:t>
            </a:r>
            <a:r>
              <a:rPr lang="en-GB" dirty="0" smtClean="0"/>
              <a:t>(rare) – 30% mortality even with early recognition and management</a:t>
            </a:r>
            <a:endParaRPr lang="en-GB" dirty="0" smtClean="0"/>
          </a:p>
          <a:p>
            <a:pPr marL="68580" indent="0" fontAlgn="auto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Exacerbation of thyrotoxicosis precipitated by stress i.e.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Surgery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Infection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Trauma</a:t>
            </a: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endParaRPr lang="en-GB" dirty="0" smtClean="0"/>
          </a:p>
          <a:p>
            <a:pPr indent="-274320" fontAlgn="auto">
              <a:spcAft>
                <a:spcPts val="0"/>
              </a:spcAft>
              <a:defRPr/>
            </a:pPr>
            <a:r>
              <a:rPr lang="en-GB" dirty="0" smtClean="0"/>
              <a:t>Signs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Fever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Agitation and confusion</a:t>
            </a:r>
            <a:endParaRPr lang="en-GB" dirty="0" smtClean="0"/>
          </a:p>
          <a:p>
            <a:pPr marL="640080" lvl="1" indent="-274320" fontAlgn="auto">
              <a:spcAft>
                <a:spcPts val="0"/>
              </a:spcAft>
              <a:defRPr/>
            </a:pPr>
            <a:r>
              <a:rPr lang="en-GB" dirty="0" smtClean="0"/>
              <a:t>Tachycardia +/- AF</a:t>
            </a:r>
            <a:endParaRPr lang="en-GB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0</TotalTime>
  <Words>4333</Words>
  <Application>WPS Presentation</Application>
  <PresentationFormat>Экран (4:3)</PresentationFormat>
  <Paragraphs>253</Paragraphs>
  <Slides>28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8" baseType="lpstr">
      <vt:lpstr>Arial</vt:lpstr>
      <vt:lpstr>SimSun</vt:lpstr>
      <vt:lpstr>Wingdings</vt:lpstr>
      <vt:lpstr>Wingdings 2</vt:lpstr>
      <vt:lpstr>Microsoft YaHei</vt:lpstr>
      <vt:lpstr>Arial Unicode MS</vt:lpstr>
      <vt:lpstr>Calibri</vt:lpstr>
      <vt:lpstr>Symbol</vt:lpstr>
      <vt:lpstr>Times New Roman</vt:lpstr>
      <vt:lpstr>Austin</vt:lpstr>
      <vt:lpstr>Thyroid Disease	</vt:lpstr>
      <vt:lpstr>Objectives</vt:lpstr>
      <vt:lpstr>Thyroid Physiology</vt:lpstr>
      <vt:lpstr>Hypothalamus-Pituitary-Thyroid Axis</vt:lpstr>
      <vt:lpstr>Thyroid hormone synthesis, metabolism and action</vt:lpstr>
      <vt:lpstr>T3 &amp; T4    	 TSH </vt:lpstr>
      <vt:lpstr>Hypothyroidism</vt:lpstr>
      <vt:lpstr>Hypothyroidism Causes</vt:lpstr>
      <vt:lpstr>Hypothyroidism Symptoms</vt:lpstr>
      <vt:lpstr>PowerPoint 演示文稿</vt:lpstr>
      <vt:lpstr>Hypothyroidism Signs</vt:lpstr>
      <vt:lpstr>PowerPoint 演示文稿</vt:lpstr>
      <vt:lpstr>PowerPoint 演示文稿</vt:lpstr>
      <vt:lpstr>Hyperthyroidism Causes</vt:lpstr>
      <vt:lpstr>Hyperthyroid Symptoms</vt:lpstr>
      <vt:lpstr>PowerPoint 演示文稿</vt:lpstr>
      <vt:lpstr>Hyperthyroid Signs</vt:lpstr>
      <vt:lpstr>PowerPoint 演示文稿</vt:lpstr>
      <vt:lpstr>Hyperthyroidism – Eye Disease</vt:lpstr>
      <vt:lpstr>Investigating Thyroid Disease</vt:lpstr>
      <vt:lpstr>Investigations – TFTs</vt:lpstr>
      <vt:lpstr>Investigations – Other tests</vt:lpstr>
      <vt:lpstr>Hypothyroidism - Management</vt:lpstr>
      <vt:lpstr>Hyperthyroidism - Management</vt:lpstr>
      <vt:lpstr>Hyperthyroidism - Management</vt:lpstr>
      <vt:lpstr>Complications of Thyroid Disease </vt:lpstr>
      <vt:lpstr>Myxoedema</vt:lpstr>
      <vt:lpstr>Thyroid Storm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Thyroid Disease</dc:title>
  <dc:creator>Computer</dc:creator>
  <cp:lastModifiedBy>User</cp:lastModifiedBy>
  <cp:revision>84</cp:revision>
  <dcterms:created xsi:type="dcterms:W3CDTF">2012-12-02T20:21:00Z</dcterms:created>
  <dcterms:modified xsi:type="dcterms:W3CDTF">2023-09-27T07:59:38Z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3DDA54967DA54CF78ADAD9E2E74842AD_12</vt:lpwstr>
  </property>
  <property fmtid="{D5CDD505-2E9C-101B-9397-08002B2CF9AE}" pid="3" name="KSOProductBuildVer">
    <vt:lpwstr>1049-12.2.0.13215</vt:lpwstr>
  </property>
</Properties>
</file>