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media/image2.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3.jpeg" ContentType="image/jpeg"/>
  <Override PartName="/ppt/notesSlides/notesSlide6.xml" ContentType="application/vnd.openxmlformats-officedocument.presentationml.notesSlide+xml"/>
  <Override PartName="/ppt/media/image4.jpeg" ContentType="image/jpeg"/>
  <Override PartName="/ppt/notesSlides/notesSlide7.xml" ContentType="application/vnd.openxmlformats-officedocument.presentationml.notesSlide+xml"/>
  <Override PartName="/ppt/media/image5.jpeg" ContentType="image/jpeg"/>
  <Override PartName="/ppt/media/image6.jpeg" ContentType="image/jpeg"/>
  <Override PartName="/ppt/notesSlides/notesSlide8.xml" ContentType="application/vnd.openxmlformats-officedocument.presentationml.notesSlide+xml"/>
  <Override PartName="/ppt/media/image7.jpeg" ContentType="image/jpeg"/>
  <Override PartName="/ppt/notesSlides/notesSlide9.xml" ContentType="application/vnd.openxmlformats-officedocument.presentationml.notesSlide+xml"/>
  <Override PartName="/ppt/media/image8.jpeg" ContentType="image/jpeg"/>
  <Override PartName="/ppt/notesSlides/notesSlide10.xml" ContentType="application/vnd.openxmlformats-officedocument.presentationml.notesSlide+xml"/>
  <Override PartName="/ppt/media/image9.jpe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b="def" i="def"/>
      <a:tcStyle>
        <a:tcBdr/>
        <a:fill>
          <a:solidFill>
            <a:srgbClr val="F3F9FA"/>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Verdana"/>
          <a:ea typeface="Verdana"/>
          <a:cs typeface="Verdana"/>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Verdana"/>
          <a:ea typeface="Verdana"/>
          <a:cs typeface="Verdan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Verdana"/>
          <a:ea typeface="Verdana"/>
          <a:cs typeface="Verdana"/>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Verdana"/>
          <a:ea typeface="Verdana"/>
          <a:cs typeface="Verdana"/>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50" name="Shape 50"/>
          <p:cNvSpPr/>
          <p:nvPr>
            <p:ph type="sldImg"/>
          </p:nvPr>
        </p:nvSpPr>
        <p:spPr>
          <a:xfrm>
            <a:off x="1143000" y="685800"/>
            <a:ext cx="4572000" cy="3429000"/>
          </a:xfrm>
          <a:prstGeom prst="rect">
            <a:avLst/>
          </a:prstGeom>
        </p:spPr>
        <p:txBody>
          <a:bodyPr/>
          <a:lstStyle/>
          <a:p>
            <a:pPr/>
          </a:p>
        </p:txBody>
      </p:sp>
      <p:sp>
        <p:nvSpPr>
          <p:cNvPr id="51" name="Shape 5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spcBef>
        <a:spcPts val="400"/>
      </a:spcBef>
      <a:defRPr sz="1200">
        <a:latin typeface="+mn-lt"/>
        <a:ea typeface="+mn-ea"/>
        <a:cs typeface="+mn-cs"/>
        <a:sym typeface="Calibri"/>
      </a:defRPr>
    </a:lvl1pPr>
    <a:lvl2pPr indent="228600" defTabSz="457200" latinLnBrk="0">
      <a:spcBef>
        <a:spcPts val="400"/>
      </a:spcBef>
      <a:defRPr sz="1200">
        <a:latin typeface="+mn-lt"/>
        <a:ea typeface="+mn-ea"/>
        <a:cs typeface="+mn-cs"/>
        <a:sym typeface="Calibri"/>
      </a:defRPr>
    </a:lvl2pPr>
    <a:lvl3pPr indent="457200" defTabSz="457200" latinLnBrk="0">
      <a:spcBef>
        <a:spcPts val="400"/>
      </a:spcBef>
      <a:defRPr sz="1200">
        <a:latin typeface="+mn-lt"/>
        <a:ea typeface="+mn-ea"/>
        <a:cs typeface="+mn-cs"/>
        <a:sym typeface="Calibri"/>
      </a:defRPr>
    </a:lvl3pPr>
    <a:lvl4pPr indent="685800" defTabSz="457200" latinLnBrk="0">
      <a:spcBef>
        <a:spcPts val="400"/>
      </a:spcBef>
      <a:defRPr sz="1200">
        <a:latin typeface="+mn-lt"/>
        <a:ea typeface="+mn-ea"/>
        <a:cs typeface="+mn-cs"/>
        <a:sym typeface="Calibri"/>
      </a:defRPr>
    </a:lvl4pPr>
    <a:lvl5pPr indent="914400" defTabSz="457200" latinLnBrk="0">
      <a:spcBef>
        <a:spcPts val="400"/>
      </a:spcBef>
      <a:defRPr sz="1200">
        <a:latin typeface="+mn-lt"/>
        <a:ea typeface="+mn-ea"/>
        <a:cs typeface="+mn-cs"/>
        <a:sym typeface="Calibri"/>
      </a:defRPr>
    </a:lvl5pPr>
    <a:lvl6pPr indent="1143000" defTabSz="457200" latinLnBrk="0">
      <a:spcBef>
        <a:spcPts val="400"/>
      </a:spcBef>
      <a:defRPr sz="1200">
        <a:latin typeface="+mn-lt"/>
        <a:ea typeface="+mn-ea"/>
        <a:cs typeface="+mn-cs"/>
        <a:sym typeface="Calibri"/>
      </a:defRPr>
    </a:lvl6pPr>
    <a:lvl7pPr indent="1371600" defTabSz="457200" latinLnBrk="0">
      <a:spcBef>
        <a:spcPts val="400"/>
      </a:spcBef>
      <a:defRPr sz="1200">
        <a:latin typeface="+mn-lt"/>
        <a:ea typeface="+mn-ea"/>
        <a:cs typeface="+mn-cs"/>
        <a:sym typeface="Calibri"/>
      </a:defRPr>
    </a:lvl7pPr>
    <a:lvl8pPr indent="1600200" defTabSz="457200" latinLnBrk="0">
      <a:spcBef>
        <a:spcPts val="400"/>
      </a:spcBef>
      <a:defRPr sz="1200">
        <a:latin typeface="+mn-lt"/>
        <a:ea typeface="+mn-ea"/>
        <a:cs typeface="+mn-cs"/>
        <a:sym typeface="Calibri"/>
      </a:defRPr>
    </a:lvl8pPr>
    <a:lvl9pPr indent="1828800" defTabSz="457200" latinLnBrk="0">
      <a:spcBef>
        <a:spcPts val="400"/>
      </a:spcBef>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 name="Shape 59"/>
          <p:cNvSpPr/>
          <p:nvPr>
            <p:ph type="sldImg"/>
          </p:nvPr>
        </p:nvSpPr>
        <p:spPr>
          <a:prstGeom prst="rect">
            <a:avLst/>
          </a:prstGeom>
        </p:spPr>
        <p:txBody>
          <a:bodyPr/>
          <a:lstStyle/>
          <a:p>
            <a:pPr/>
          </a:p>
        </p:txBody>
      </p:sp>
      <p:sp>
        <p:nvSpPr>
          <p:cNvPr id="60" name="Shape 60"/>
          <p:cNvSpPr/>
          <p:nvPr>
            <p:ph type="body" sz="quarter" idx="1"/>
          </p:nvPr>
        </p:nvSpPr>
        <p:spPr>
          <a:prstGeom prst="rect">
            <a:avLst/>
          </a:prstGeom>
        </p:spPr>
        <p:txBody>
          <a:bodyPr/>
          <a:lstStyle/>
          <a:p>
            <a:pPr/>
            <a:r>
              <a:t>Discuss the objectives.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 name="Shape 64"/>
          <p:cNvSpPr/>
          <p:nvPr>
            <p:ph type="sldImg"/>
          </p:nvPr>
        </p:nvSpPr>
        <p:spPr>
          <a:prstGeom prst="rect">
            <a:avLst/>
          </a:prstGeom>
        </p:spPr>
        <p:txBody>
          <a:bodyPr/>
          <a:lstStyle/>
          <a:p>
            <a:pPr/>
          </a:p>
        </p:txBody>
      </p:sp>
      <p:sp>
        <p:nvSpPr>
          <p:cNvPr id="65" name="Shape 65"/>
          <p:cNvSpPr/>
          <p:nvPr>
            <p:ph type="body" sz="quarter" idx="1"/>
          </p:nvPr>
        </p:nvSpPr>
        <p:spPr>
          <a:prstGeom prst="rect">
            <a:avLst/>
          </a:prstGeom>
        </p:spPr>
        <p:txBody>
          <a:bodyPr/>
          <a:lstStyle/>
          <a:p>
            <a:pPr>
              <a:spcBef>
                <a:spcPts val="0"/>
              </a:spcBef>
            </a:pPr>
            <a:r>
              <a:t>Discuss that most every major body system is represented in the thorax. </a:t>
            </a:r>
          </a:p>
          <a:p>
            <a:pPr>
              <a:spcBef>
                <a:spcPts val="0"/>
              </a:spcBef>
            </a:pPr>
          </a:p>
          <a:p>
            <a:pPr>
              <a:spcBef>
                <a:spcPts val="0"/>
              </a:spcBef>
            </a:pPr>
            <a:r>
              <a:t>Injuries to this location can cause mild or significant injury, including death.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 name="Shape 69"/>
          <p:cNvSpPr/>
          <p:nvPr>
            <p:ph type="sldImg"/>
          </p:nvPr>
        </p:nvSpPr>
        <p:spPr>
          <a:prstGeom prst="rect">
            <a:avLst/>
          </a:prstGeom>
        </p:spPr>
        <p:txBody>
          <a:bodyPr/>
          <a:lstStyle/>
          <a:p>
            <a:pPr/>
          </a:p>
        </p:txBody>
      </p:sp>
      <p:sp>
        <p:nvSpPr>
          <p:cNvPr id="70" name="Shape 70"/>
          <p:cNvSpPr/>
          <p:nvPr>
            <p:ph type="body" sz="quarter" idx="1"/>
          </p:nvPr>
        </p:nvSpPr>
        <p:spPr>
          <a:prstGeom prst="rect">
            <a:avLst/>
          </a:prstGeom>
        </p:spPr>
        <p:txBody>
          <a:bodyPr/>
          <a:lstStyle/>
          <a:p>
            <a:pPr/>
            <a:r>
              <a:t>Relate epidemiology to the frequency with which the Advanced EMT will have patients with chest trauma.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 name="Shape 74"/>
          <p:cNvSpPr/>
          <p:nvPr>
            <p:ph type="sldImg"/>
          </p:nvPr>
        </p:nvSpPr>
        <p:spPr>
          <a:prstGeom prst="rect">
            <a:avLst/>
          </a:prstGeom>
        </p:spPr>
        <p:txBody>
          <a:bodyPr/>
          <a:lstStyle/>
          <a:p>
            <a:pPr/>
          </a:p>
        </p:txBody>
      </p:sp>
      <p:sp>
        <p:nvSpPr>
          <p:cNvPr id="75" name="Shape 75"/>
          <p:cNvSpPr/>
          <p:nvPr>
            <p:ph type="body" sz="quarter" idx="1"/>
          </p:nvPr>
        </p:nvSpPr>
        <p:spPr>
          <a:prstGeom prst="rect">
            <a:avLst/>
          </a:prstGeom>
        </p:spPr>
        <p:txBody>
          <a:bodyPr/>
          <a:lstStyle/>
          <a:p>
            <a:pPr>
              <a:spcBef>
                <a:spcPts val="0"/>
              </a:spcBef>
            </a:pPr>
            <a:r>
              <a:t>With chest trauma, the change in physiology is due to a structural change in the thoracic cavity.</a:t>
            </a:r>
          </a:p>
          <a:p>
            <a:pPr>
              <a:spcBef>
                <a:spcPts val="0"/>
              </a:spcBef>
            </a:pPr>
          </a:p>
          <a:p>
            <a:pPr>
              <a:spcBef>
                <a:spcPts val="0"/>
              </a:spcBef>
            </a:pPr>
            <a:r>
              <a:t>Discuss how these changes ultimately produce changes in cellular integrity.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 name="Shape 79"/>
          <p:cNvSpPr/>
          <p:nvPr>
            <p:ph type="sldImg"/>
          </p:nvPr>
        </p:nvSpPr>
        <p:spPr>
          <a:prstGeom prst="rect">
            <a:avLst/>
          </a:prstGeom>
        </p:spPr>
        <p:txBody>
          <a:bodyPr/>
          <a:lstStyle/>
          <a:p>
            <a:pPr/>
          </a:p>
        </p:txBody>
      </p:sp>
      <p:sp>
        <p:nvSpPr>
          <p:cNvPr id="80" name="Shape 80"/>
          <p:cNvSpPr/>
          <p:nvPr>
            <p:ph type="body" sz="quarter" idx="1"/>
          </p:nvPr>
        </p:nvSpPr>
        <p:spPr>
          <a:prstGeom prst="rect">
            <a:avLst/>
          </a:prstGeom>
        </p:spPr>
        <p:txBody>
          <a:bodyPr/>
          <a:lstStyle/>
          <a:p>
            <a:pPr/>
            <a:r>
              <a:t>Discuss the etiology, pathophysiology, and basic assessment findings for a tension pneumothorax.</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 name="Shape 87"/>
          <p:cNvSpPr/>
          <p:nvPr>
            <p:ph type="sldImg"/>
          </p:nvPr>
        </p:nvSpPr>
        <p:spPr>
          <a:prstGeom prst="rect">
            <a:avLst/>
          </a:prstGeom>
        </p:spPr>
        <p:txBody>
          <a:bodyPr/>
          <a:lstStyle/>
          <a:p>
            <a:pPr/>
          </a:p>
        </p:txBody>
      </p:sp>
      <p:sp>
        <p:nvSpPr>
          <p:cNvPr id="88" name="Shape 88"/>
          <p:cNvSpPr/>
          <p:nvPr>
            <p:ph type="body" sz="quarter" idx="1"/>
          </p:nvPr>
        </p:nvSpPr>
        <p:spPr>
          <a:prstGeom prst="rect">
            <a:avLst/>
          </a:prstGeom>
        </p:spPr>
        <p:txBody>
          <a:bodyPr/>
          <a:lstStyle/>
          <a:p>
            <a:pPr/>
            <a:r>
              <a:t>Discuss the etiology, pathophysiology, and basic assessment findings for an open pneumothorax.</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Shape 95"/>
          <p:cNvSpPr/>
          <p:nvPr>
            <p:ph type="sldImg"/>
          </p:nvPr>
        </p:nvSpPr>
        <p:spPr>
          <a:prstGeom prst="rect">
            <a:avLst/>
          </a:prstGeom>
        </p:spPr>
        <p:txBody>
          <a:bodyPr/>
          <a:lstStyle/>
          <a:p>
            <a:pPr/>
          </a:p>
        </p:txBody>
      </p:sp>
      <p:sp>
        <p:nvSpPr>
          <p:cNvPr id="96" name="Shape 96"/>
          <p:cNvSpPr/>
          <p:nvPr>
            <p:ph type="body" sz="quarter" idx="1"/>
          </p:nvPr>
        </p:nvSpPr>
        <p:spPr>
          <a:prstGeom prst="rect">
            <a:avLst/>
          </a:prstGeom>
        </p:spPr>
        <p:txBody>
          <a:bodyPr/>
          <a:lstStyle/>
          <a:p>
            <a:pPr/>
            <a:r>
              <a:t>Discuss the etiology, pathophysiology, and basic assessment findings for a flail chest.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Shape 106"/>
          <p:cNvSpPr/>
          <p:nvPr>
            <p:ph type="sldImg"/>
          </p:nvPr>
        </p:nvSpPr>
        <p:spPr>
          <a:prstGeom prst="rect">
            <a:avLst/>
          </a:prstGeom>
        </p:spPr>
        <p:txBody>
          <a:bodyPr/>
          <a:lstStyle/>
          <a:p>
            <a:pPr/>
          </a:p>
        </p:txBody>
      </p:sp>
      <p:sp>
        <p:nvSpPr>
          <p:cNvPr id="107" name="Shape 107"/>
          <p:cNvSpPr/>
          <p:nvPr>
            <p:ph type="body" sz="quarter" idx="1"/>
          </p:nvPr>
        </p:nvSpPr>
        <p:spPr>
          <a:prstGeom prst="rect">
            <a:avLst/>
          </a:prstGeom>
        </p:spPr>
        <p:txBody>
          <a:bodyPr/>
          <a:lstStyle/>
          <a:p>
            <a:pPr/>
            <a:r>
              <a:t>Discuss the etiology, pathophysiology, and basic assessment findings for a hemothorax.</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Shape 114"/>
          <p:cNvSpPr/>
          <p:nvPr>
            <p:ph type="sldImg"/>
          </p:nvPr>
        </p:nvSpPr>
        <p:spPr>
          <a:prstGeom prst="rect">
            <a:avLst/>
          </a:prstGeom>
        </p:spPr>
        <p:txBody>
          <a:bodyPr/>
          <a:lstStyle/>
          <a:p>
            <a:pPr/>
          </a:p>
        </p:txBody>
      </p:sp>
      <p:sp>
        <p:nvSpPr>
          <p:cNvPr id="115" name="Shape 115"/>
          <p:cNvSpPr/>
          <p:nvPr>
            <p:ph type="body" sz="quarter" idx="1"/>
          </p:nvPr>
        </p:nvSpPr>
        <p:spPr>
          <a:prstGeom prst="rect">
            <a:avLst/>
          </a:prstGeom>
        </p:spPr>
        <p:txBody>
          <a:bodyPr/>
          <a:lstStyle/>
          <a:p>
            <a:pPr/>
            <a:r>
              <a:t>Discuss the etiology, pathophysiology, and basic assessment findings for an acute pericardial tamponade.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Shape 122"/>
          <p:cNvSpPr/>
          <p:nvPr>
            <p:ph type="sldImg"/>
          </p:nvPr>
        </p:nvSpPr>
        <p:spPr>
          <a:prstGeom prst="rect">
            <a:avLst/>
          </a:prstGeom>
        </p:spPr>
        <p:txBody>
          <a:bodyPr/>
          <a:lstStyle/>
          <a:p>
            <a:pPr/>
          </a:p>
        </p:txBody>
      </p:sp>
      <p:sp>
        <p:nvSpPr>
          <p:cNvPr id="123" name="Shape 123"/>
          <p:cNvSpPr/>
          <p:nvPr>
            <p:ph type="body" sz="quarter" idx="1"/>
          </p:nvPr>
        </p:nvSpPr>
        <p:spPr>
          <a:prstGeom prst="rect">
            <a:avLst/>
          </a:prstGeom>
        </p:spPr>
        <p:txBody>
          <a:bodyPr/>
          <a:lstStyle/>
          <a:p>
            <a:pPr/>
            <a:r>
              <a:t>With chest trauma, there is not a specific sign or symptom that identifies one clinical syndrome from another, rather, it is a collection of symptoms coupled with the mechanism of injury that will identify the underlying pathology.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Shape 130"/>
          <p:cNvSpPr/>
          <p:nvPr>
            <p:ph type="sldImg"/>
          </p:nvPr>
        </p:nvSpPr>
        <p:spPr>
          <a:prstGeom prst="rect">
            <a:avLst/>
          </a:prstGeom>
        </p:spPr>
        <p:txBody>
          <a:bodyPr/>
          <a:lstStyle/>
          <a:p>
            <a:pPr/>
          </a:p>
        </p:txBody>
      </p:sp>
      <p:sp>
        <p:nvSpPr>
          <p:cNvPr id="131" name="Shape 131"/>
          <p:cNvSpPr/>
          <p:nvPr>
            <p:ph type="body" sz="quarter" idx="1"/>
          </p:nvPr>
        </p:nvSpPr>
        <p:spPr>
          <a:prstGeom prst="rect">
            <a:avLst/>
          </a:prstGeom>
        </p:spPr>
        <p:txBody>
          <a:bodyPr/>
          <a:lstStyle/>
          <a:p>
            <a:pPr/>
            <a:r>
              <a:t>Review and discuss the slide. Stress the need to ensure life threats are properly managed.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Shape 135"/>
          <p:cNvSpPr/>
          <p:nvPr>
            <p:ph type="sldImg"/>
          </p:nvPr>
        </p:nvSpPr>
        <p:spPr>
          <a:prstGeom prst="rect">
            <a:avLst/>
          </a:prstGeom>
        </p:spPr>
        <p:txBody>
          <a:bodyPr/>
          <a:lstStyle/>
          <a:p>
            <a:pPr/>
          </a:p>
        </p:txBody>
      </p:sp>
      <p:sp>
        <p:nvSpPr>
          <p:cNvPr id="136" name="Shape 136"/>
          <p:cNvSpPr/>
          <p:nvPr>
            <p:ph type="body" sz="quarter" idx="1"/>
          </p:nvPr>
        </p:nvSpPr>
        <p:spPr>
          <a:prstGeom prst="rect">
            <a:avLst/>
          </a:prstGeom>
        </p:spPr>
        <p:txBody>
          <a:bodyPr/>
          <a:lstStyle/>
          <a:p>
            <a:pPr>
              <a:spcBef>
                <a:spcPts val="0"/>
              </a:spcBef>
            </a:pPr>
            <a:r>
              <a:t>The most immediately life-threatening thoracic injuries that require rapid recognition and intervention and expeditious transport are:</a:t>
            </a:r>
          </a:p>
          <a:p>
            <a:pPr>
              <a:spcBef>
                <a:spcPts val="0"/>
              </a:spcBef>
              <a:buSzPct val="100000"/>
              <a:buChar char="•"/>
            </a:pPr>
            <a:r>
              <a:t> Tension pneumothorax </a:t>
            </a:r>
          </a:p>
          <a:p>
            <a:pPr>
              <a:spcBef>
                <a:spcPts val="0"/>
              </a:spcBef>
              <a:buSzPct val="100000"/>
              <a:buChar char="•"/>
            </a:pPr>
            <a:r>
              <a:t> Open pneumothorax </a:t>
            </a:r>
          </a:p>
          <a:p>
            <a:pPr>
              <a:spcBef>
                <a:spcPts val="0"/>
              </a:spcBef>
              <a:buSzPct val="100000"/>
              <a:buChar char="•"/>
            </a:pPr>
            <a:r>
              <a:t> Flail chest </a:t>
            </a:r>
          </a:p>
          <a:p>
            <a:pPr>
              <a:spcBef>
                <a:spcPts val="0"/>
              </a:spcBef>
              <a:buSzPct val="100000"/>
              <a:buChar char="•"/>
            </a:pPr>
            <a:r>
              <a:t> Massive hemothorax</a:t>
            </a:r>
          </a:p>
          <a:p>
            <a:pPr>
              <a:spcBef>
                <a:spcPts val="0"/>
              </a:spcBef>
              <a:buSzPct val="100000"/>
              <a:buChar char="•"/>
            </a:pPr>
            <a:r>
              <a:t> Acute pericardial tamponade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hape 140"/>
          <p:cNvSpPr/>
          <p:nvPr>
            <p:ph type="sldImg"/>
          </p:nvPr>
        </p:nvSpPr>
        <p:spPr>
          <a:prstGeom prst="rect">
            <a:avLst/>
          </a:prstGeom>
        </p:spPr>
        <p:txBody>
          <a:bodyPr/>
          <a:lstStyle/>
          <a:p>
            <a:pPr/>
          </a:p>
        </p:txBody>
      </p:sp>
      <p:sp>
        <p:nvSpPr>
          <p:cNvPr id="141" name="Shape 141"/>
          <p:cNvSpPr/>
          <p:nvPr>
            <p:ph type="body" sz="quarter" idx="1"/>
          </p:nvPr>
        </p:nvSpPr>
        <p:spPr>
          <a:prstGeom prst="rect">
            <a:avLst/>
          </a:prstGeom>
        </p:spPr>
        <p:txBody>
          <a:bodyPr/>
          <a:lstStyle/>
          <a:p>
            <a:pPr/>
            <a:r>
              <a:t>Some protocols require that the systolic blood pressure be maintained at 70 mmHg to reduce the incidence of hemodilution and increased bleeding associated with aggressive fluid administration in the trauma patient with uncontrolled bleeding. Follow your local protocol.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Shape 145"/>
          <p:cNvSpPr/>
          <p:nvPr>
            <p:ph type="sldImg"/>
          </p:nvPr>
        </p:nvSpPr>
        <p:spPr>
          <a:prstGeom prst="rect">
            <a:avLst/>
          </a:prstGeom>
        </p:spPr>
        <p:txBody>
          <a:bodyPr/>
          <a:lstStyle/>
          <a:p>
            <a:pPr/>
          </a:p>
        </p:txBody>
      </p:sp>
      <p:sp>
        <p:nvSpPr>
          <p:cNvPr id="146" name="Shape 146"/>
          <p:cNvSpPr/>
          <p:nvPr>
            <p:ph type="body" sz="quarter" idx="1"/>
          </p:nvPr>
        </p:nvSpPr>
        <p:spPr>
          <a:prstGeom prst="rect">
            <a:avLst/>
          </a:prstGeom>
        </p:spPr>
        <p:txBody>
          <a:bodyPr/>
          <a:lstStyle/>
          <a:p>
            <a:pPr/>
            <a:r>
              <a:t>Some protocols require that the systolic blood pressure be maintained at 70 mmHg to reduce the incidence of hemodilution and increased bleeding associated with aggressive fluid administration in the trauma patient with uncontrolled bleeding. Follow your local protocol.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p>
            <a:pPr/>
            <a:r>
              <a:t>Discuss the case study.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hape 155"/>
          <p:cNvSpPr/>
          <p:nvPr>
            <p:ph type="sldImg"/>
          </p:nvPr>
        </p:nvSpPr>
        <p:spPr>
          <a:prstGeom prst="rect">
            <a:avLst/>
          </a:prstGeom>
        </p:spPr>
        <p:txBody>
          <a:bodyPr/>
          <a:lstStyle/>
          <a:p>
            <a:pPr/>
          </a:p>
        </p:txBody>
      </p:sp>
      <p:sp>
        <p:nvSpPr>
          <p:cNvPr id="156" name="Shape 156"/>
          <p:cNvSpPr/>
          <p:nvPr>
            <p:ph type="body" sz="quarter" idx="1"/>
          </p:nvPr>
        </p:nvSpPr>
        <p:spPr>
          <a:prstGeom prst="rect">
            <a:avLst/>
          </a:prstGeom>
        </p:spPr>
        <p:txBody>
          <a:bodyPr/>
          <a:lstStyle/>
          <a:p>
            <a:pPr/>
            <a:r>
              <a:t>Discuss the case study.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Shape 160"/>
          <p:cNvSpPr/>
          <p:nvPr>
            <p:ph type="sldImg"/>
          </p:nvPr>
        </p:nvSpPr>
        <p:spPr>
          <a:prstGeom prst="rect">
            <a:avLst/>
          </a:prstGeom>
        </p:spPr>
        <p:txBody>
          <a:bodyPr/>
          <a:lstStyle/>
          <a:p>
            <a:pPr/>
          </a:p>
        </p:txBody>
      </p:sp>
      <p:sp>
        <p:nvSpPr>
          <p:cNvPr id="161" name="Shape 161"/>
          <p:cNvSpPr/>
          <p:nvPr>
            <p:ph type="body" sz="quarter" idx="1"/>
          </p:nvPr>
        </p:nvSpPr>
        <p:spPr>
          <a:prstGeom prst="rect">
            <a:avLst/>
          </a:prstGeom>
        </p:spPr>
        <p:txBody>
          <a:bodyPr/>
          <a:lstStyle/>
          <a:p>
            <a:pPr/>
            <a:r>
              <a:t>Discuss the case study.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Shape 165"/>
          <p:cNvSpPr/>
          <p:nvPr>
            <p:ph type="sldImg"/>
          </p:nvPr>
        </p:nvSpPr>
        <p:spPr>
          <a:prstGeom prst="rect">
            <a:avLst/>
          </a:prstGeom>
        </p:spPr>
        <p:txBody>
          <a:bodyPr/>
          <a:lstStyle/>
          <a:p>
            <a:pPr/>
          </a:p>
        </p:txBody>
      </p:sp>
      <p:sp>
        <p:nvSpPr>
          <p:cNvPr id="166" name="Shape 166"/>
          <p:cNvSpPr/>
          <p:nvPr>
            <p:ph type="body" sz="quarter" idx="1"/>
          </p:nvPr>
        </p:nvSpPr>
        <p:spPr>
          <a:prstGeom prst="rect">
            <a:avLst/>
          </a:prstGeom>
        </p:spPr>
        <p:txBody>
          <a:bodyPr/>
          <a:lstStyle/>
          <a:p>
            <a:pPr>
              <a:spcBef>
                <a:spcPts val="0"/>
              </a:spcBef>
            </a:pPr>
            <a:r>
              <a:t>This is a potentially unstable patient for two reasons. </a:t>
            </a:r>
          </a:p>
          <a:p>
            <a:pPr>
              <a:spcBef>
                <a:spcPts val="0"/>
              </a:spcBef>
            </a:pPr>
          </a:p>
          <a:p>
            <a:pPr>
              <a:spcBef>
                <a:spcPts val="0"/>
              </a:spcBef>
            </a:pPr>
            <a:r>
              <a:t>First, the soft-tissue injury the patient is applying pressure to may be deep enough to pierce into the pleural cavity of the thorax.  Or, it may be a significant bleed, or it may be neither and it</a:t>
            </a:r>
            <a:r>
              <a:t>'</a:t>
            </a:r>
            <a:r>
              <a:t>s just a soft-tissue wound.</a:t>
            </a:r>
          </a:p>
          <a:p>
            <a:pPr>
              <a:spcBef>
                <a:spcPts val="0"/>
              </a:spcBef>
            </a:pPr>
          </a:p>
          <a:p>
            <a:pPr>
              <a:spcBef>
                <a:spcPts val="0"/>
              </a:spcBef>
            </a:pPr>
            <a:r>
              <a:t>Treatment at this time would be high-flow oxygen, and the application of an occlusive dressing over the chest wall injury and then reapplication of direct pressure to help minimize the bleeding.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a:p>
        </p:txBody>
      </p:sp>
      <p:sp>
        <p:nvSpPr>
          <p:cNvPr id="171" name="Shape 171"/>
          <p:cNvSpPr/>
          <p:nvPr>
            <p:ph type="body" sz="quarter" idx="1"/>
          </p:nvPr>
        </p:nvSpPr>
        <p:spPr>
          <a:prstGeom prst="rect">
            <a:avLst/>
          </a:prstGeom>
        </p:spPr>
        <p:txBody>
          <a:bodyPr/>
          <a:lstStyle/>
          <a:p>
            <a:pPr marL="228600" indent="-228600">
              <a:spcBef>
                <a:spcPts val="0"/>
              </a:spcBef>
            </a:pPr>
            <a:r>
              <a:t>At this time, the differentials include:</a:t>
            </a:r>
          </a:p>
          <a:p>
            <a:pPr marL="228600" indent="-228600">
              <a:spcBef>
                <a:spcPts val="0"/>
              </a:spcBef>
              <a:buSzPct val="100000"/>
              <a:buChar char="•"/>
            </a:pPr>
            <a:r>
              <a:t> An open pneumothorax</a:t>
            </a:r>
          </a:p>
          <a:p>
            <a:pPr marL="228600" indent="-228600">
              <a:spcBef>
                <a:spcPts val="0"/>
              </a:spcBef>
              <a:buSzPct val="100000"/>
              <a:buChar char="•"/>
            </a:pPr>
            <a:r>
              <a:t> Major bleed</a:t>
            </a:r>
          </a:p>
          <a:p>
            <a:pPr marL="228600" indent="-228600">
              <a:spcBef>
                <a:spcPts val="0"/>
              </a:spcBef>
              <a:buSzPct val="100000"/>
              <a:buChar char="•"/>
            </a:pPr>
            <a:r>
              <a:t> Tension pneumothorax </a:t>
            </a:r>
          </a:p>
          <a:p>
            <a:pPr marL="228600" indent="-228600">
              <a:spcBef>
                <a:spcPts val="0"/>
              </a:spcBef>
              <a:buSzPct val="100000"/>
              <a:buChar char="•"/>
            </a:pPr>
            <a:r>
              <a:t> Flailed chest wall</a:t>
            </a:r>
          </a:p>
          <a:p>
            <a:pPr marL="228600" indent="-228600">
              <a:spcBef>
                <a:spcPts val="0"/>
              </a:spcBef>
            </a:pPr>
          </a:p>
          <a:p>
            <a:pPr marL="228600" indent="-228600">
              <a:spcBef>
                <a:spcPts val="0"/>
              </a:spcBef>
            </a:pPr>
            <a:r>
              <a:t>If the underlying injury is an open pneumothorax, then there is a disturbance on the </a:t>
            </a:r>
          </a:p>
          <a:p>
            <a:pPr marL="228600" indent="-228600">
              <a:spcBef>
                <a:spcPts val="0"/>
              </a:spcBef>
            </a:pPr>
            <a:r>
              <a:t>ventilation side of the equation. </a:t>
            </a:r>
          </a:p>
          <a:p>
            <a:pPr marL="228600" indent="-228600">
              <a:spcBef>
                <a:spcPts val="0"/>
              </a:spcBef>
            </a:pPr>
          </a:p>
          <a:p>
            <a:pPr marL="228600" indent="-228600">
              <a:spcBef>
                <a:spcPts val="0"/>
              </a:spcBef>
            </a:pPr>
            <a:r>
              <a:t>If the patient has a hemothorax, the patient will have perfusion disturbances as well.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Shape 175"/>
          <p:cNvSpPr/>
          <p:nvPr>
            <p:ph type="sldImg"/>
          </p:nvPr>
        </p:nvSpPr>
        <p:spPr>
          <a:prstGeom prst="rect">
            <a:avLst/>
          </a:prstGeom>
        </p:spPr>
        <p:txBody>
          <a:bodyPr/>
          <a:lstStyle/>
          <a:p>
            <a:pPr/>
          </a:p>
        </p:txBody>
      </p:sp>
      <p:sp>
        <p:nvSpPr>
          <p:cNvPr id="176" name="Shape 176"/>
          <p:cNvSpPr/>
          <p:nvPr>
            <p:ph type="body" sz="quarter" idx="1"/>
          </p:nvPr>
        </p:nvSpPr>
        <p:spPr>
          <a:prstGeom prst="rect">
            <a:avLst/>
          </a:prstGeom>
        </p:spPr>
        <p:txBody>
          <a:bodyPr/>
          <a:lstStyle/>
          <a:p>
            <a:pPr/>
            <a:r>
              <a:t>Discuss the case progression.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Shape 180"/>
          <p:cNvSpPr/>
          <p:nvPr>
            <p:ph type="sldImg"/>
          </p:nvPr>
        </p:nvSpPr>
        <p:spPr>
          <a:prstGeom prst="rect">
            <a:avLst/>
          </a:prstGeom>
        </p:spPr>
        <p:txBody>
          <a:bodyPr/>
          <a:lstStyle/>
          <a:p>
            <a:pPr/>
          </a:p>
        </p:txBody>
      </p:sp>
      <p:sp>
        <p:nvSpPr>
          <p:cNvPr id="181" name="Shape 181"/>
          <p:cNvSpPr/>
          <p:nvPr>
            <p:ph type="body" sz="quarter" idx="1"/>
          </p:nvPr>
        </p:nvSpPr>
        <p:spPr>
          <a:prstGeom prst="rect">
            <a:avLst/>
          </a:prstGeom>
        </p:spPr>
        <p:txBody>
          <a:bodyPr/>
          <a:lstStyle/>
          <a:p>
            <a:pPr/>
            <a:r>
              <a:t>Discuss the case progression.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hape 185"/>
          <p:cNvSpPr/>
          <p:nvPr>
            <p:ph type="sldImg"/>
          </p:nvPr>
        </p:nvSpPr>
        <p:spPr>
          <a:prstGeom prst="rect">
            <a:avLst/>
          </a:prstGeom>
        </p:spPr>
        <p:txBody>
          <a:bodyPr/>
          <a:lstStyle/>
          <a:p>
            <a:pPr/>
          </a:p>
        </p:txBody>
      </p:sp>
      <p:sp>
        <p:nvSpPr>
          <p:cNvPr id="186" name="Shape 186"/>
          <p:cNvSpPr/>
          <p:nvPr>
            <p:ph type="body" sz="quarter" idx="1"/>
          </p:nvPr>
        </p:nvSpPr>
        <p:spPr>
          <a:prstGeom prst="rect">
            <a:avLst/>
          </a:prstGeom>
        </p:spPr>
        <p:txBody>
          <a:bodyPr/>
          <a:lstStyle/>
          <a:p>
            <a:pPr/>
            <a:r>
              <a:t>Discuss the case progression.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Shape 190"/>
          <p:cNvSpPr/>
          <p:nvPr>
            <p:ph type="sldImg"/>
          </p:nvPr>
        </p:nvSpPr>
        <p:spPr>
          <a:prstGeom prst="rect">
            <a:avLst/>
          </a:prstGeom>
        </p:spPr>
        <p:txBody>
          <a:bodyPr/>
          <a:lstStyle/>
          <a:p>
            <a:pPr/>
          </a:p>
        </p:txBody>
      </p:sp>
      <p:sp>
        <p:nvSpPr>
          <p:cNvPr id="191" name="Shape 191"/>
          <p:cNvSpPr/>
          <p:nvPr>
            <p:ph type="body" sz="quarter" idx="1"/>
          </p:nvPr>
        </p:nvSpPr>
        <p:spPr>
          <a:prstGeom prst="rect">
            <a:avLst/>
          </a:prstGeom>
        </p:spPr>
        <p:txBody>
          <a:bodyPr/>
          <a:lstStyle/>
          <a:p>
            <a:pPr>
              <a:spcBef>
                <a:spcPts val="0"/>
              </a:spcBef>
            </a:pPr>
            <a:r>
              <a:t>Changes to the mental status, drop in pulse oximeter, declining breath sounds, increased agitation, worsening lung compliance.</a:t>
            </a:r>
          </a:p>
          <a:p>
            <a:pPr>
              <a:spcBef>
                <a:spcPts val="0"/>
              </a:spcBef>
            </a:pPr>
          </a:p>
          <a:p>
            <a:pPr>
              <a:spcBef>
                <a:spcPts val="0"/>
              </a:spcBef>
            </a:pPr>
            <a:r>
              <a:t>Burping the dressing during exhalation would allow the expulsion of any accumulating air in the chest, which should allow the subsequent breaths to start inflating the lung.</a:t>
            </a:r>
          </a:p>
          <a:p>
            <a:pPr>
              <a:spcBef>
                <a:spcPts val="0"/>
              </a:spcBef>
            </a:pPr>
          </a:p>
          <a:p>
            <a:pPr>
              <a:spcBef>
                <a:spcPts val="0"/>
              </a:spcBef>
            </a:pPr>
            <a:r>
              <a:t>In a patient with a penetrating chest wall injury, the provision of PPV could allow air to escape the lung tissue (if the visceral pleura is also damaged), and accumulate in the pleural cavity.  This then will collapse the lung and interfere with normal ventilation.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p>
            <a:pPr/>
            <a:r>
              <a:t>Discuss the care provided.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Shape 200"/>
          <p:cNvSpPr/>
          <p:nvPr>
            <p:ph type="sldImg"/>
          </p:nvPr>
        </p:nvSpPr>
        <p:spPr>
          <a:prstGeom prst="rect">
            <a:avLst/>
          </a:prstGeom>
        </p:spPr>
        <p:txBody>
          <a:bodyPr/>
          <a:lstStyle/>
          <a:p>
            <a:pPr/>
          </a:p>
        </p:txBody>
      </p:sp>
      <p:sp>
        <p:nvSpPr>
          <p:cNvPr id="201" name="Shape 201"/>
          <p:cNvSpPr/>
          <p:nvPr>
            <p:ph type="body" sz="quarter" idx="1"/>
          </p:nvPr>
        </p:nvSpPr>
        <p:spPr>
          <a:prstGeom prst="rect">
            <a:avLst/>
          </a:prstGeom>
        </p:spPr>
        <p:txBody>
          <a:bodyPr/>
          <a:lstStyle/>
          <a:p>
            <a:pPr/>
            <a:r>
              <a:t>Review as appropriate.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6"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grpSp>
        <p:nvGrpSpPr>
          <p:cNvPr id="25" name="Сгруппировать"/>
          <p:cNvGrpSpPr/>
          <p:nvPr/>
        </p:nvGrpSpPr>
        <p:grpSpPr>
          <a:xfrm>
            <a:off x="0" y="0"/>
            <a:ext cx="9155113" cy="1600200"/>
            <a:chOff x="0" y="0"/>
            <a:chExt cx="9155112" cy="1600200"/>
          </a:xfrm>
        </p:grpSpPr>
        <p:sp>
          <p:nvSpPr>
            <p:cNvPr id="23" name="Прямоугольник"/>
            <p:cNvSpPr/>
            <p:nvPr/>
          </p:nvSpPr>
          <p:spPr>
            <a:xfrm>
              <a:off x="0" y="0"/>
              <a:ext cx="9155113" cy="1600200"/>
            </a:xfrm>
            <a:prstGeom prst="rect">
              <a:avLst/>
            </a:prstGeom>
            <a:solidFill>
              <a:srgbClr val="9D1348"/>
            </a:solidFill>
            <a:ln w="9525" cap="flat">
              <a:solidFill>
                <a:srgbClr val="9D1348"/>
              </a:solidFill>
              <a:prstDash val="solid"/>
              <a:round/>
            </a:ln>
            <a:effectLst/>
          </p:spPr>
          <p:txBody>
            <a:bodyPr wrap="square" lIns="45719" tIns="45719" rIns="45719" bIns="45719" numCol="1" anchor="ctr">
              <a:noAutofit/>
            </a:bodyPr>
            <a:lstStyle/>
            <a:p>
              <a:pPr algn="ctr" defTabSz="457200">
                <a:lnSpc>
                  <a:spcPct val="90000"/>
                </a:lnSpc>
                <a:spcBef>
                  <a:spcPts val="100"/>
                </a:spcBef>
                <a:defRPr sz="4800">
                  <a:solidFill>
                    <a:srgbClr val="FFFFFF"/>
                  </a:solidFill>
                  <a:effectLst>
                    <a:outerShdw sx="100000" sy="100000" kx="0" ky="0" algn="b" rotWithShape="0" blurRad="12700" dist="25400" dir="2700000">
                      <a:srgbClr val="000000"/>
                    </a:outerShdw>
                  </a:effectLst>
                </a:defRPr>
              </a:pPr>
            </a:p>
          </p:txBody>
        </p:sp>
        <p:sp>
          <p:nvSpPr>
            <p:cNvPr id="24" name="TRANSITION SERIES…"/>
            <p:cNvSpPr txBox="1"/>
            <p:nvPr/>
          </p:nvSpPr>
          <p:spPr>
            <a:xfrm>
              <a:off x="50482" y="185420"/>
              <a:ext cx="9054148" cy="12293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457200">
                <a:lnSpc>
                  <a:spcPct val="90000"/>
                </a:lnSpc>
                <a:spcBef>
                  <a:spcPts val="100"/>
                </a:spcBef>
                <a:defRPr sz="2800">
                  <a:solidFill>
                    <a:srgbClr val="FFFFFF"/>
                  </a:solidFill>
                  <a:effectLst>
                    <a:outerShdw sx="100000" sy="100000" kx="0" ky="0" algn="b" rotWithShape="0" blurRad="12700" dist="25400" dir="2700000">
                      <a:srgbClr val="000000"/>
                    </a:outerShdw>
                  </a:effectLst>
                </a:defRPr>
              </a:pPr>
              <a:r>
                <a:t>TRANSITION SERIES</a:t>
              </a:r>
            </a:p>
            <a:p>
              <a:pPr algn="ctr" defTabSz="457200">
                <a:lnSpc>
                  <a:spcPct val="90000"/>
                </a:lnSpc>
                <a:spcBef>
                  <a:spcPts val="100"/>
                </a:spcBef>
                <a:defRPr sz="4800">
                  <a:solidFill>
                    <a:srgbClr val="FFFFFF"/>
                  </a:solidFill>
                  <a:effectLst>
                    <a:outerShdw sx="100000" sy="100000" kx="0" ky="0" algn="b" rotWithShape="0" blurRad="12700" dist="25400" dir="2700000">
                      <a:srgbClr val="000000"/>
                    </a:outerShdw>
                  </a:effectLst>
                </a:defRPr>
              </a:pPr>
              <a:r>
                <a:t>Topics for the Advanced EMT</a:t>
              </a:r>
            </a:p>
          </p:txBody>
        </p:sp>
      </p:grpSp>
      <p:pic>
        <p:nvPicPr>
          <p:cNvPr id="26" name="Mistovich_HR2.jpg" descr="Mistovich_HR2.jpg"/>
          <p:cNvPicPr>
            <a:picLocks noChangeAspect="1"/>
          </p:cNvPicPr>
          <p:nvPr/>
        </p:nvPicPr>
        <p:blipFill>
          <a:blip r:embed="rId2">
            <a:extLst/>
          </a:blip>
          <a:stretch>
            <a:fillRect/>
          </a:stretch>
        </p:blipFill>
        <p:spPr>
          <a:xfrm>
            <a:off x="0" y="0"/>
            <a:ext cx="9163050" cy="6415088"/>
          </a:xfrm>
          <a:prstGeom prst="rect">
            <a:avLst/>
          </a:prstGeom>
          <a:ln w="12700">
            <a:miter lim="400000"/>
          </a:ln>
        </p:spPr>
      </p:pic>
      <p:sp>
        <p:nvSpPr>
          <p:cNvPr id="27" name="CHAPTER"/>
          <p:cNvSpPr txBox="1"/>
          <p:nvPr/>
        </p:nvSpPr>
        <p:spPr>
          <a:xfrm>
            <a:off x="807719" y="3805237"/>
            <a:ext cx="1296813" cy="370841"/>
          </a:xfrm>
          <a:prstGeom prst="rect">
            <a:avLst/>
          </a:prstGeom>
          <a:ln w="12700">
            <a:miter lim="400000"/>
          </a:ln>
          <a:effectLst>
            <a:outerShdw sx="100000" sy="100000" kx="0" ky="0" algn="b" rotWithShape="0" blurRad="25400" dist="50799" dir="2700000">
              <a:srgbClr val="808080">
                <a:alpha val="89999"/>
              </a:srgbClr>
            </a:outerShdw>
          </a:effectLst>
          <a:extLst>
            <a:ext uri="{C572A759-6A51-4108-AA02-DFA0A04FC94B}">
              <ma14:wrappingTextBoxFlag xmlns:ma14="http://schemas.microsoft.com/office/mac/drawingml/2011/main" val="1"/>
            </a:ext>
          </a:extLst>
        </p:spPr>
        <p:txBody>
          <a:bodyPr wrap="none" lIns="45719" rIns="45719">
            <a:spAutoFit/>
          </a:bodyPr>
          <a:lstStyle>
            <a:lvl1pPr defTabSz="457200">
              <a:defRPr b="1" sz="1800">
                <a:solidFill>
                  <a:srgbClr val="FFFFFF"/>
                </a:solidFill>
              </a:defRPr>
            </a:lvl1pPr>
          </a:lstStyle>
          <a:p>
            <a:pPr/>
            <a:r>
              <a:t>CHAPTER</a:t>
            </a:r>
          </a:p>
        </p:txBody>
      </p:sp>
      <p:pic>
        <p:nvPicPr>
          <p:cNvPr id="28" name="VDH logoKO 1-3in.png" descr="VDH logoKO 1-3in.png"/>
          <p:cNvPicPr>
            <a:picLocks noChangeAspect="1"/>
          </p:cNvPicPr>
          <p:nvPr/>
        </p:nvPicPr>
        <p:blipFill>
          <a:blip r:embed="rId3">
            <a:extLst/>
          </a:blip>
          <a:stretch>
            <a:fillRect/>
          </a:stretch>
        </p:blipFill>
        <p:spPr>
          <a:xfrm>
            <a:off x="7162800" y="6496050"/>
            <a:ext cx="1325563" cy="361950"/>
          </a:xfrm>
          <a:prstGeom prst="rect">
            <a:avLst/>
          </a:prstGeom>
          <a:ln w="12700">
            <a:miter lim="400000"/>
          </a:ln>
        </p:spPr>
      </p:pic>
      <p:pic>
        <p:nvPicPr>
          <p:cNvPr id="29" name="Pearson_Strap_Bound_White" descr="Pearson_Strap_Bound_White"/>
          <p:cNvPicPr>
            <a:picLocks noChangeAspect="1"/>
          </p:cNvPicPr>
          <p:nvPr/>
        </p:nvPicPr>
        <p:blipFill>
          <a:blip r:embed="rId4">
            <a:extLst/>
          </a:blip>
          <a:stretch>
            <a:fillRect/>
          </a:stretch>
        </p:blipFill>
        <p:spPr>
          <a:xfrm>
            <a:off x="1524000" y="6477000"/>
            <a:ext cx="1766888" cy="381000"/>
          </a:xfrm>
          <a:prstGeom prst="rect">
            <a:avLst/>
          </a:prstGeom>
          <a:ln w="12700">
            <a:miter lim="400000"/>
          </a:ln>
        </p:spPr>
      </p:pic>
      <p:pic>
        <p:nvPicPr>
          <p:cNvPr id="30" name="Pearson_Bound_White" descr="Pearson_Bound_White"/>
          <p:cNvPicPr>
            <a:picLocks noChangeAspect="1"/>
          </p:cNvPicPr>
          <p:nvPr/>
        </p:nvPicPr>
        <p:blipFill>
          <a:blip r:embed="rId5">
            <a:extLst/>
          </a:blip>
          <a:stretch>
            <a:fillRect/>
          </a:stretch>
        </p:blipFill>
        <p:spPr>
          <a:xfrm>
            <a:off x="228600" y="6477000"/>
            <a:ext cx="1219200" cy="381000"/>
          </a:xfrm>
          <a:prstGeom prst="rect">
            <a:avLst/>
          </a:prstGeom>
          <a:ln w="12700">
            <a:miter lim="400000"/>
          </a:ln>
        </p:spPr>
      </p:pic>
      <p:sp>
        <p:nvSpPr>
          <p:cNvPr id="31"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pic>
        <p:nvPicPr>
          <p:cNvPr id="38" name="Mistovich_HR4.jpg" descr="Mistovich_HR4.jpg"/>
          <p:cNvPicPr>
            <a:picLocks noChangeAspect="1"/>
          </p:cNvPicPr>
          <p:nvPr/>
        </p:nvPicPr>
        <p:blipFill>
          <a:blip r:embed="rId2">
            <a:extLst/>
          </a:blip>
          <a:stretch>
            <a:fillRect/>
          </a:stretch>
        </p:blipFill>
        <p:spPr>
          <a:xfrm>
            <a:off x="0" y="0"/>
            <a:ext cx="9144000" cy="1371600"/>
          </a:xfrm>
          <a:prstGeom prst="rect">
            <a:avLst/>
          </a:prstGeom>
          <a:ln w="12700">
            <a:miter lim="400000"/>
          </a:ln>
        </p:spPr>
      </p:pic>
      <p:sp>
        <p:nvSpPr>
          <p:cNvPr id="39" name="Линия"/>
          <p:cNvSpPr/>
          <p:nvPr/>
        </p:nvSpPr>
        <p:spPr>
          <a:xfrm>
            <a:off x="0" y="1371600"/>
            <a:ext cx="9156700" cy="0"/>
          </a:xfrm>
          <a:prstGeom prst="line">
            <a:avLst/>
          </a:prstGeom>
          <a:ln w="19050">
            <a:solidFill>
              <a:srgbClr val="D71920"/>
            </a:solidFill>
          </a:ln>
        </p:spPr>
        <p:txBody>
          <a:bodyPr lIns="45719" rIns="45719"/>
          <a:lstStyle/>
          <a:p>
            <a:pPr/>
          </a:p>
        </p:txBody>
      </p:sp>
      <p:sp>
        <p:nvSpPr>
          <p:cNvPr id="40" name="Прямоугольник"/>
          <p:cNvSpPr/>
          <p:nvPr/>
        </p:nvSpPr>
        <p:spPr>
          <a:xfrm>
            <a:off x="-1" y="0"/>
            <a:ext cx="9144002" cy="1398588"/>
          </a:xfrm>
          <a:prstGeom prst="rect">
            <a:avLst/>
          </a:prstGeom>
          <a:solidFill>
            <a:srgbClr val="FFFFFF"/>
          </a:solidFill>
          <a:ln w="12700">
            <a:miter lim="400000"/>
          </a:ln>
        </p:spPr>
        <p:txBody>
          <a:bodyPr lIns="45719" rIns="45719"/>
          <a:lstStyle/>
          <a:p>
            <a:pPr>
              <a:defRPr sz="1800">
                <a:latin typeface="Arial"/>
                <a:ea typeface="Arial"/>
                <a:cs typeface="Arial"/>
                <a:sym typeface="Arial"/>
              </a:defRPr>
            </a:pPr>
          </a:p>
        </p:txBody>
      </p:sp>
      <p:pic>
        <p:nvPicPr>
          <p:cNvPr id="41" name="VDH logoKO 1-3in.png" descr="VDH logoKO 1-3in.png"/>
          <p:cNvPicPr>
            <a:picLocks noChangeAspect="1"/>
          </p:cNvPicPr>
          <p:nvPr/>
        </p:nvPicPr>
        <p:blipFill>
          <a:blip r:embed="rId3">
            <a:extLst/>
          </a:blip>
          <a:stretch>
            <a:fillRect/>
          </a:stretch>
        </p:blipFill>
        <p:spPr>
          <a:xfrm>
            <a:off x="7162800" y="6496050"/>
            <a:ext cx="1325563" cy="361950"/>
          </a:xfrm>
          <a:prstGeom prst="rect">
            <a:avLst/>
          </a:prstGeom>
          <a:ln w="12700">
            <a:miter lim="400000"/>
          </a:ln>
        </p:spPr>
      </p:pic>
      <p:pic>
        <p:nvPicPr>
          <p:cNvPr id="42" name="Pearson_Strap_Bound_White" descr="Pearson_Strap_Bound_White"/>
          <p:cNvPicPr>
            <a:picLocks noChangeAspect="1"/>
          </p:cNvPicPr>
          <p:nvPr/>
        </p:nvPicPr>
        <p:blipFill>
          <a:blip r:embed="rId4">
            <a:extLst/>
          </a:blip>
          <a:stretch>
            <a:fillRect/>
          </a:stretch>
        </p:blipFill>
        <p:spPr>
          <a:xfrm>
            <a:off x="1524000" y="6477000"/>
            <a:ext cx="1766888" cy="381000"/>
          </a:xfrm>
          <a:prstGeom prst="rect">
            <a:avLst/>
          </a:prstGeom>
          <a:ln w="12700">
            <a:miter lim="400000"/>
          </a:ln>
        </p:spPr>
      </p:pic>
      <p:pic>
        <p:nvPicPr>
          <p:cNvPr id="43" name="Pearson_Bound_White" descr="Pearson_Bound_White"/>
          <p:cNvPicPr>
            <a:picLocks noChangeAspect="1"/>
          </p:cNvPicPr>
          <p:nvPr/>
        </p:nvPicPr>
        <p:blipFill>
          <a:blip r:embed="rId5">
            <a:extLst/>
          </a:blip>
          <a:stretch>
            <a:fillRect/>
          </a:stretch>
        </p:blipFill>
        <p:spPr>
          <a:xfrm>
            <a:off x="228600" y="6477000"/>
            <a:ext cx="1219200" cy="381000"/>
          </a:xfrm>
          <a:prstGeom prst="rect">
            <a:avLst/>
          </a:prstGeom>
          <a:ln w="12700">
            <a:miter lim="400000"/>
          </a:ln>
        </p:spPr>
      </p:pic>
      <p:sp>
        <p:nvSpPr>
          <p:cNvPr id="44"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slideLayout" Target="../slideLayouts/slideLayout1.xml"/><Relationship Id="rId7" Type="http://schemas.openxmlformats.org/officeDocument/2006/relationships/slideLayout" Target="../slideLayouts/slideLayout2.xml"/><Relationship Id="rId8"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Mistovich_HR4.jpg" descr="Mistovich_HR4.jpg"/>
          <p:cNvPicPr>
            <a:picLocks noChangeAspect="1"/>
          </p:cNvPicPr>
          <p:nvPr/>
        </p:nvPicPr>
        <p:blipFill>
          <a:blip r:embed="rId2">
            <a:extLst/>
          </a:blip>
          <a:stretch>
            <a:fillRect/>
          </a:stretch>
        </p:blipFill>
        <p:spPr>
          <a:xfrm>
            <a:off x="0" y="0"/>
            <a:ext cx="9144000" cy="1371600"/>
          </a:xfrm>
          <a:prstGeom prst="rect">
            <a:avLst/>
          </a:prstGeom>
          <a:ln w="12700">
            <a:miter lim="400000"/>
          </a:ln>
        </p:spPr>
      </p:pic>
      <p:sp>
        <p:nvSpPr>
          <p:cNvPr id="3" name="Линия"/>
          <p:cNvSpPr/>
          <p:nvPr/>
        </p:nvSpPr>
        <p:spPr>
          <a:xfrm>
            <a:off x="0" y="1371600"/>
            <a:ext cx="9156700" cy="0"/>
          </a:xfrm>
          <a:prstGeom prst="line">
            <a:avLst/>
          </a:prstGeom>
          <a:ln w="19050">
            <a:solidFill>
              <a:srgbClr val="D71920"/>
            </a:solidFill>
          </a:ln>
        </p:spPr>
        <p:txBody>
          <a:bodyPr lIns="45719" rIns="45719"/>
          <a:lstStyle/>
          <a:p>
            <a:pPr/>
          </a:p>
        </p:txBody>
      </p:sp>
      <p:pic>
        <p:nvPicPr>
          <p:cNvPr id="4" name="VDH logoKO 1-3in.png" descr="VDH logoKO 1-3in.png"/>
          <p:cNvPicPr>
            <a:picLocks noChangeAspect="1"/>
          </p:cNvPicPr>
          <p:nvPr/>
        </p:nvPicPr>
        <p:blipFill>
          <a:blip r:embed="rId3">
            <a:extLst/>
          </a:blip>
          <a:stretch>
            <a:fillRect/>
          </a:stretch>
        </p:blipFill>
        <p:spPr>
          <a:xfrm>
            <a:off x="7162800" y="6496050"/>
            <a:ext cx="1325563" cy="361950"/>
          </a:xfrm>
          <a:prstGeom prst="rect">
            <a:avLst/>
          </a:prstGeom>
          <a:ln w="12700">
            <a:miter lim="400000"/>
          </a:ln>
        </p:spPr>
      </p:pic>
      <p:pic>
        <p:nvPicPr>
          <p:cNvPr id="5" name="Pearson_Strap_Bound_White" descr="Pearson_Strap_Bound_White"/>
          <p:cNvPicPr>
            <a:picLocks noChangeAspect="1"/>
          </p:cNvPicPr>
          <p:nvPr/>
        </p:nvPicPr>
        <p:blipFill>
          <a:blip r:embed="rId4">
            <a:extLst/>
          </a:blip>
          <a:stretch>
            <a:fillRect/>
          </a:stretch>
        </p:blipFill>
        <p:spPr>
          <a:xfrm>
            <a:off x="1524000" y="6477000"/>
            <a:ext cx="1766888" cy="381000"/>
          </a:xfrm>
          <a:prstGeom prst="rect">
            <a:avLst/>
          </a:prstGeom>
          <a:ln w="12700">
            <a:miter lim="400000"/>
          </a:ln>
        </p:spPr>
      </p:pic>
      <p:pic>
        <p:nvPicPr>
          <p:cNvPr id="6" name="Pearson_Bound_White" descr="Pearson_Bound_White"/>
          <p:cNvPicPr>
            <a:picLocks noChangeAspect="1"/>
          </p:cNvPicPr>
          <p:nvPr/>
        </p:nvPicPr>
        <p:blipFill>
          <a:blip r:embed="rId5">
            <a:extLst/>
          </a:blip>
          <a:stretch>
            <a:fillRect/>
          </a:stretch>
        </p:blipFill>
        <p:spPr>
          <a:xfrm>
            <a:off x="228600" y="6477000"/>
            <a:ext cx="1219200" cy="381000"/>
          </a:xfrm>
          <a:prstGeom prst="rect">
            <a:avLst/>
          </a:prstGeom>
          <a:ln w="12700">
            <a:miter lim="400000"/>
          </a:ln>
        </p:spPr>
      </p:pic>
      <p:sp>
        <p:nvSpPr>
          <p:cNvPr id="7" name="Текст заголовка"/>
          <p:cNvSpPr txBox="1"/>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Текст заголовка</a:t>
            </a:r>
          </a:p>
        </p:txBody>
      </p:sp>
      <p:sp>
        <p:nvSpPr>
          <p:cNvPr id="8" name="Уровень текста 1…"/>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 name="Номер слайда"/>
          <p:cNvSpPr txBox="1"/>
          <p:nvPr>
            <p:ph type="sldNum" sz="quarter" idx="2"/>
          </p:nvPr>
        </p:nvSpPr>
        <p:spPr>
          <a:xfrm>
            <a:off x="4419600" y="6172200"/>
            <a:ext cx="2133600" cy="368301"/>
          </a:xfrm>
          <a:prstGeom prst="rect">
            <a:avLst/>
          </a:prstGeom>
          <a:ln w="12700">
            <a:miter lim="400000"/>
          </a:ln>
        </p:spPr>
        <p:txBody>
          <a:bodyPr wrap="none" lIns="45719" rIns="45719" anchor="ctr">
            <a:spAutoFit/>
          </a:bodyPr>
          <a:lstStyle>
            <a:lvl1pPr algn="r">
              <a:defRPr sz="1200">
                <a:latin typeface="Arial"/>
                <a:ea typeface="Arial"/>
                <a:cs typeface="Arial"/>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6"/>
    <p:sldLayoutId id="2147483650" r:id="rId7"/>
    <p:sldLayoutId id="2147483651" r:id="rId8"/>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1pPr>
      <a:lvl2pPr marL="0" marR="0" indent="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2pPr>
      <a:lvl3pPr marL="0" marR="0" indent="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3pPr>
      <a:lvl4pPr marL="0" marR="0" indent="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4pPr>
      <a:lvl5pPr marL="0" marR="0" indent="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5pPr>
      <a:lvl6pPr marL="0" marR="0" indent="45720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6pPr>
      <a:lvl7pPr marL="0" marR="0" indent="91440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7pPr>
      <a:lvl8pPr marL="0" marR="0" indent="137160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8pPr>
      <a:lvl9pPr marL="0" marR="0" indent="1828800" algn="ctr" defTabSz="914400" rtl="0" latinLnBrk="0">
        <a:lnSpc>
          <a:spcPct val="100000"/>
        </a:lnSpc>
        <a:spcBef>
          <a:spcPts val="0"/>
        </a:spcBef>
        <a:spcAft>
          <a:spcPts val="0"/>
        </a:spcAft>
        <a:buClrTx/>
        <a:buSzTx/>
        <a:buFontTx/>
        <a:buNone/>
        <a:tabLst/>
        <a:defRPr b="0" baseline="0" cap="none" i="0" spc="0" strike="noStrike" sz="4000" u="none">
          <a:solidFill>
            <a:srgbClr val="D71920"/>
          </a:solidFill>
          <a:uFillTx/>
          <a:latin typeface="Verdana"/>
          <a:ea typeface="Verdana"/>
          <a:cs typeface="Verdana"/>
          <a:sym typeface="Verdana"/>
        </a:defRPr>
      </a:lvl9pPr>
    </p:titleStyle>
    <p:bodyStyle>
      <a:lvl1pPr marL="342900" marR="0" indent="-342900"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1pPr>
      <a:lvl2pPr marL="763360" marR="0" indent="-306160"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2pPr>
      <a:lvl3pPr marL="1121019" marR="0" indent="-263769"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3pPr>
      <a:lvl4pPr marL="1485900" marR="0" indent="-285750"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4pPr>
      <a:lvl5pPr marL="1854777" marR="0" indent="-311727"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5pPr>
      <a:lvl6pPr marL="2311977" marR="0" indent="-311727"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6pPr>
      <a:lvl7pPr marL="2769177" marR="0" indent="-311727"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7pPr>
      <a:lvl8pPr marL="3226377" marR="0" indent="-311727"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8pPr>
      <a:lvl9pPr marL="3683577" marR="0" indent="-311727" algn="l" defTabSz="914400" rtl="0" latinLnBrk="0">
        <a:lnSpc>
          <a:spcPct val="100000"/>
        </a:lnSpc>
        <a:spcBef>
          <a:spcPts val="700"/>
        </a:spcBef>
        <a:spcAft>
          <a:spcPts val="0"/>
        </a:spcAft>
        <a:buClr>
          <a:srgbClr val="D71920"/>
        </a:buClr>
        <a:buSzPct val="100000"/>
        <a:buFont typeface="Times Roman"/>
        <a:buChar char=""/>
        <a:tabLst/>
        <a:defRPr b="0" baseline="0" cap="none" i="0" spc="0" strike="noStrike" sz="3000" u="none">
          <a:solidFill>
            <a:srgbClr val="000000"/>
          </a:solidFill>
          <a:uFillTx/>
          <a:latin typeface="Verdana"/>
          <a:ea typeface="Verdana"/>
          <a:cs typeface="Verdana"/>
          <a:sym typeface="Verdana"/>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 name="Odessa National Medical University…"/>
          <p:cNvSpPr txBox="1"/>
          <p:nvPr/>
        </p:nvSpPr>
        <p:spPr>
          <a:xfrm>
            <a:off x="906384" y="455930"/>
            <a:ext cx="7449525" cy="828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r>
              <a:t>Odessa National Medical University</a:t>
            </a:r>
          </a:p>
          <a:p>
            <a:pPr algn="ctr"/>
            <a:r>
              <a:rPr sz="2100"/>
              <a:t>Department of Surgery</a:t>
            </a:r>
            <a:r>
              <a:t> </a:t>
            </a:r>
          </a:p>
        </p:txBody>
      </p:sp>
      <p:sp>
        <p:nvSpPr>
          <p:cNvPr id="54" name="Chest trauma"/>
          <p:cNvSpPr txBox="1"/>
          <p:nvPr/>
        </p:nvSpPr>
        <p:spPr>
          <a:xfrm>
            <a:off x="3169750" y="2746456"/>
            <a:ext cx="2702866"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000"/>
            </a:lvl1pPr>
          </a:lstStyle>
          <a:p>
            <a:pPr/>
            <a:r>
              <a:t>Chest trauma</a:t>
            </a:r>
          </a:p>
        </p:txBody>
      </p:sp>
      <p:sp>
        <p:nvSpPr>
          <p:cNvPr id="55" name="Odesa 2023"/>
          <p:cNvSpPr txBox="1"/>
          <p:nvPr/>
        </p:nvSpPr>
        <p:spPr>
          <a:xfrm>
            <a:off x="3821330" y="6083305"/>
            <a:ext cx="1939638"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Odesa 2023</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 name="Objectives"/>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Objectives</a:t>
            </a:r>
          </a:p>
        </p:txBody>
      </p:sp>
      <p:sp>
        <p:nvSpPr>
          <p:cNvPr id="58" name="Review annual injury and death rates for chest trauma victims.…"/>
          <p:cNvSpPr txBox="1"/>
          <p:nvPr>
            <p:ph type="body" idx="4294967295"/>
          </p:nvPr>
        </p:nvSpPr>
        <p:spPr>
          <a:xfrm>
            <a:off x="457200" y="1600200"/>
            <a:ext cx="8229600" cy="4525963"/>
          </a:xfrm>
          <a:prstGeom prst="rect">
            <a:avLst/>
          </a:prstGeom>
        </p:spPr>
        <p:txBody>
          <a:bodyPr>
            <a:normAutofit fontScale="100000" lnSpcReduction="0"/>
          </a:bodyPr>
          <a:lstStyle/>
          <a:p>
            <a:pPr/>
            <a:r>
              <a:t>Review annual injury and death rates for chest trauma victims.</a:t>
            </a:r>
          </a:p>
          <a:p>
            <a:pPr/>
            <a:r>
              <a:t>Understand pathophysiologic changes that occur with chest trauma.</a:t>
            </a:r>
          </a:p>
          <a:p>
            <a:pPr/>
            <a:r>
              <a:t>Discuss common signs and symptoms.</a:t>
            </a:r>
          </a:p>
          <a:p>
            <a:pPr/>
            <a:r>
              <a:t>Identify current treatment modalities for the patient with chest trauma.</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 name="Introduction"/>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Introduction</a:t>
            </a:r>
          </a:p>
        </p:txBody>
      </p:sp>
      <p:sp>
        <p:nvSpPr>
          <p:cNvPr id="63" name="Chest injuries can be obvious and dramatic, or small and easy to miss.…"/>
          <p:cNvSpPr txBox="1"/>
          <p:nvPr>
            <p:ph type="body" idx="4294967295"/>
          </p:nvPr>
        </p:nvSpPr>
        <p:spPr>
          <a:xfrm>
            <a:off x="457200" y="1600200"/>
            <a:ext cx="8229600" cy="4525963"/>
          </a:xfrm>
          <a:prstGeom prst="rect">
            <a:avLst/>
          </a:prstGeom>
        </p:spPr>
        <p:txBody>
          <a:bodyPr>
            <a:normAutofit fontScale="100000" lnSpcReduction="0"/>
          </a:bodyPr>
          <a:lstStyle/>
          <a:p>
            <a:pPr/>
            <a:r>
              <a:t>Chest injuries can be obvious and dramatic, or small and easy to miss.</a:t>
            </a:r>
          </a:p>
          <a:p>
            <a:pPr/>
            <a:r>
              <a:t>Likewise, they may be critical injuries threatening life, or minor injuries of relative unimportance.</a:t>
            </a:r>
          </a:p>
          <a:p>
            <a:pPr/>
            <a:r>
              <a:t>To identify the difference, the Advanced EMT must understand the physiology of the chest wall and its response to trauma.</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 name="Epidemiology"/>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Epidemiology</a:t>
            </a:r>
          </a:p>
        </p:txBody>
      </p:sp>
      <p:sp>
        <p:nvSpPr>
          <p:cNvPr id="68" name="20% to 25% of trauma deaths each year are due to thoracic trauma.…"/>
          <p:cNvSpPr txBox="1"/>
          <p:nvPr>
            <p:ph type="body" idx="4294967295"/>
          </p:nvPr>
        </p:nvSpPr>
        <p:spPr>
          <a:xfrm>
            <a:off x="457200" y="1600200"/>
            <a:ext cx="8229600" cy="4525963"/>
          </a:xfrm>
          <a:prstGeom prst="rect">
            <a:avLst/>
          </a:prstGeom>
        </p:spPr>
        <p:txBody>
          <a:bodyPr>
            <a:normAutofit fontScale="100000" lnSpcReduction="0"/>
          </a:bodyPr>
          <a:lstStyle/>
          <a:p>
            <a:pPr/>
            <a:r>
              <a:t>20% to 25% of trauma deaths each year are due to thoracic trauma.</a:t>
            </a:r>
          </a:p>
          <a:p>
            <a:pPr/>
            <a:r>
              <a:t>The most common mechanism is MVC.</a:t>
            </a:r>
          </a:p>
          <a:p>
            <a:pPr/>
            <a:r>
              <a:t>Immediate deaths are due to myocardial or aorta rupture.</a:t>
            </a:r>
          </a:p>
          <a:p>
            <a:pPr/>
            <a:r>
              <a:t>Early deaths are due to tension and open pneumothorax, tamponade, flail segments, and hemothorax.</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Pathophysiology"/>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Pathophysiology</a:t>
            </a:r>
          </a:p>
        </p:txBody>
      </p:sp>
      <p:sp>
        <p:nvSpPr>
          <p:cNvPr id="73" name="Chest trauma distorts the normal thoracic anatomy.…"/>
          <p:cNvSpPr txBox="1"/>
          <p:nvPr>
            <p:ph type="body" idx="4294967295"/>
          </p:nvPr>
        </p:nvSpPr>
        <p:spPr>
          <a:xfrm>
            <a:off x="457200" y="1600200"/>
            <a:ext cx="8229600" cy="4525963"/>
          </a:xfrm>
          <a:prstGeom prst="rect">
            <a:avLst/>
          </a:prstGeom>
        </p:spPr>
        <p:txBody>
          <a:bodyPr>
            <a:normAutofit fontScale="100000" lnSpcReduction="0"/>
          </a:bodyPr>
          <a:lstStyle/>
          <a:p>
            <a:pPr/>
            <a:r>
              <a:t>Chest trauma distorts the normal thoracic anatomy.</a:t>
            </a:r>
          </a:p>
          <a:p>
            <a:pPr/>
            <a:r>
              <a:t>Distortion injures body system and causes a change in physiology.</a:t>
            </a:r>
          </a:p>
          <a:p>
            <a:pPr/>
            <a:r>
              <a:t>V/Q ratio disturbances, hypoxemia, hypercapnea ensue.</a:t>
            </a:r>
          </a:p>
          <a:p>
            <a:pPr/>
            <a:r>
              <a:t>Ultimately, cellular death occurs.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 name="Pathophysiolog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Pathophysiology (cont’d)</a:t>
            </a:r>
          </a:p>
        </p:txBody>
      </p:sp>
      <p:sp>
        <p:nvSpPr>
          <p:cNvPr id="78" name="Tension pneumothorax…"/>
          <p:cNvSpPr txBox="1"/>
          <p:nvPr>
            <p:ph type="body" idx="4294967295"/>
          </p:nvPr>
        </p:nvSpPr>
        <p:spPr>
          <a:xfrm>
            <a:off x="457200" y="1600200"/>
            <a:ext cx="8229600" cy="4525963"/>
          </a:xfrm>
          <a:prstGeom prst="rect">
            <a:avLst/>
          </a:prstGeom>
        </p:spPr>
        <p:txBody>
          <a:bodyPr>
            <a:normAutofit fontScale="100000" lnSpcReduction="0"/>
          </a:bodyPr>
          <a:lstStyle/>
          <a:p>
            <a:pPr/>
            <a:r>
              <a:t>Tension pneumothorax</a:t>
            </a:r>
          </a:p>
          <a:p>
            <a:pPr lvl="1" marL="742950" indent="-285750">
              <a:spcBef>
                <a:spcPts val="0"/>
              </a:spcBef>
              <a:buFontTx/>
              <a:defRPr sz="2800"/>
            </a:pPr>
            <a:r>
              <a:t>Disruption of visceral pleura</a:t>
            </a:r>
          </a:p>
          <a:p>
            <a:pPr lvl="1" marL="742950" indent="-285750">
              <a:spcBef>
                <a:spcPts val="0"/>
              </a:spcBef>
              <a:buFontTx/>
              <a:defRPr sz="2800"/>
            </a:pPr>
            <a:r>
              <a:t>Accumulation of intrathoracic air</a:t>
            </a:r>
          </a:p>
          <a:p>
            <a:pPr lvl="1" marL="742950" indent="-285750">
              <a:spcBef>
                <a:spcPts val="0"/>
              </a:spcBef>
              <a:buFontTx/>
              <a:defRPr sz="2800"/>
            </a:pPr>
            <a:r>
              <a:t>Collapse of lung tissue</a:t>
            </a:r>
          </a:p>
          <a:p>
            <a:pPr lvl="1" marL="742950" indent="-285750">
              <a:spcBef>
                <a:spcPts val="0"/>
              </a:spcBef>
              <a:buFontTx/>
              <a:defRPr sz="2800"/>
            </a:pPr>
            <a:r>
              <a:t>Shifting of mediastinum</a:t>
            </a:r>
          </a:p>
          <a:p>
            <a:pPr lvl="1" marL="742950" indent="-285750">
              <a:spcBef>
                <a:spcPts val="0"/>
              </a:spcBef>
              <a:buFontTx/>
              <a:defRPr sz="2800"/>
            </a:pPr>
            <a:r>
              <a:t>Changes in hemodynamics</a:t>
            </a:r>
          </a:p>
          <a:p>
            <a:pPr lvl="1" marL="742950" indent="-285750">
              <a:spcBef>
                <a:spcPts val="0"/>
              </a:spcBef>
              <a:buFontTx/>
              <a:defRPr sz="2800"/>
            </a:pPr>
            <a:r>
              <a:t>Assessment</a:t>
            </a:r>
          </a:p>
          <a:p>
            <a:pPr lvl="2" marL="1085850" indent="-228600">
              <a:spcBef>
                <a:spcPts val="0"/>
              </a:spcBef>
              <a:buFontTx/>
              <a:defRPr sz="2600"/>
            </a:pPr>
            <a:r>
              <a:t>Early findings</a:t>
            </a:r>
          </a:p>
          <a:p>
            <a:pPr lvl="2" marL="1085850" indent="-228600">
              <a:spcBef>
                <a:spcPts val="0"/>
              </a:spcBef>
              <a:buFontTx/>
              <a:defRPr sz="2600"/>
            </a:pPr>
            <a:r>
              <a:t>Late findings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 name="In a tension pneumothorax, air continuously fills the pleural space, the lung collapses, pressure rises, and the trapped air compresses the heart and the other lung."/>
          <p:cNvSpPr txBox="1"/>
          <p:nvPr>
            <p:ph type="title" idx="4294967295"/>
          </p:nvPr>
        </p:nvSpPr>
        <p:spPr>
          <a:xfrm>
            <a:off x="457200" y="381000"/>
            <a:ext cx="8229600" cy="685800"/>
          </a:xfrm>
          <a:prstGeom prst="rect">
            <a:avLst/>
          </a:prstGeom>
        </p:spPr>
        <p:txBody>
          <a:bodyPr>
            <a:normAutofit fontScale="100000" lnSpcReduction="0"/>
          </a:bodyPr>
          <a:lstStyle>
            <a:lvl1pPr algn="l" defTabSz="841247">
              <a:defRPr sz="1472">
                <a:solidFill>
                  <a:srgbClr val="000000"/>
                </a:solidFill>
              </a:defRPr>
            </a:lvl1pPr>
          </a:lstStyle>
          <a:p>
            <a:pPr/>
            <a:r>
              <a:t>In a tension pneumothorax, air continuously fills the pleural space, the lung collapses, pressure rises, and the trapped air compresses the heart and the other lung.</a:t>
            </a:r>
          </a:p>
        </p:txBody>
      </p:sp>
      <p:pic>
        <p:nvPicPr>
          <p:cNvPr id="83" name="AAFWBRK01.jpg" descr="AAFWBRK01.jpg"/>
          <p:cNvPicPr>
            <a:picLocks noChangeAspect="1"/>
          </p:cNvPicPr>
          <p:nvPr/>
        </p:nvPicPr>
        <p:blipFill>
          <a:blip r:embed="rId2">
            <a:extLst/>
          </a:blip>
          <a:stretch>
            <a:fillRect/>
          </a:stretch>
        </p:blipFill>
        <p:spPr>
          <a:xfrm>
            <a:off x="1898650" y="1116012"/>
            <a:ext cx="5346700" cy="50292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 name="Pathophysiolog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Pathophysiology (cont’d)</a:t>
            </a:r>
          </a:p>
        </p:txBody>
      </p:sp>
      <p:sp>
        <p:nvSpPr>
          <p:cNvPr id="86" name="Open pneumothorax…"/>
          <p:cNvSpPr txBox="1"/>
          <p:nvPr>
            <p:ph type="body" idx="4294967295"/>
          </p:nvPr>
        </p:nvSpPr>
        <p:spPr>
          <a:xfrm>
            <a:off x="457200" y="1600200"/>
            <a:ext cx="8229600" cy="4525963"/>
          </a:xfrm>
          <a:prstGeom prst="rect">
            <a:avLst/>
          </a:prstGeom>
        </p:spPr>
        <p:txBody>
          <a:bodyPr>
            <a:normAutofit fontScale="100000" lnSpcReduction="0"/>
          </a:bodyPr>
          <a:lstStyle/>
          <a:p>
            <a:pPr/>
            <a:r>
              <a:t>Open pneumothorax</a:t>
            </a:r>
          </a:p>
          <a:p>
            <a:pPr lvl="1" marL="742950" indent="-285750">
              <a:spcBef>
                <a:spcPts val="0"/>
              </a:spcBef>
              <a:buFontTx/>
              <a:defRPr sz="2800"/>
            </a:pPr>
            <a:r>
              <a:t>Disruption of parietal pleura from hole in chest</a:t>
            </a:r>
          </a:p>
          <a:p>
            <a:pPr lvl="1" marL="742950" indent="-285750">
              <a:spcBef>
                <a:spcPts val="0"/>
              </a:spcBef>
              <a:buFontTx/>
              <a:defRPr sz="2800"/>
            </a:pPr>
            <a:r>
              <a:t>Accumulation of intrathoracic air</a:t>
            </a:r>
          </a:p>
          <a:p>
            <a:pPr lvl="1" marL="742950" indent="-285750">
              <a:spcBef>
                <a:spcPts val="0"/>
              </a:spcBef>
              <a:buFontTx/>
              <a:defRPr sz="2800"/>
            </a:pPr>
            <a:r>
              <a:t>Collapse of lung tissue</a:t>
            </a:r>
          </a:p>
          <a:p>
            <a:pPr lvl="1" marL="742950" indent="-285750">
              <a:spcBef>
                <a:spcPts val="0"/>
              </a:spcBef>
              <a:buFontTx/>
              <a:defRPr sz="2800"/>
            </a:pPr>
            <a:r>
              <a:t>Injury may turn into tension pneumothorax</a:t>
            </a:r>
          </a:p>
          <a:p>
            <a:pPr lvl="1" marL="742950" indent="-285750">
              <a:spcBef>
                <a:spcPts val="0"/>
              </a:spcBef>
              <a:buFontTx/>
              <a:defRPr sz="2800"/>
            </a:pPr>
            <a:r>
              <a:t>Assessment findings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 name="In an open pneumothorax, air enters the chest cavity through an open chest wound or leaks from a lacerated lung. The lung then cannot expand."/>
          <p:cNvSpPr txBox="1"/>
          <p:nvPr>
            <p:ph type="title" idx="4294967295"/>
          </p:nvPr>
        </p:nvSpPr>
        <p:spPr>
          <a:xfrm>
            <a:off x="457200" y="381000"/>
            <a:ext cx="8229600" cy="685800"/>
          </a:xfrm>
          <a:prstGeom prst="rect">
            <a:avLst/>
          </a:prstGeom>
        </p:spPr>
        <p:txBody>
          <a:bodyPr>
            <a:normAutofit fontScale="100000" lnSpcReduction="0"/>
          </a:bodyPr>
          <a:lstStyle>
            <a:lvl1pPr algn="l">
              <a:defRPr sz="1600">
                <a:solidFill>
                  <a:srgbClr val="000000"/>
                </a:solidFill>
              </a:defRPr>
            </a:lvl1pPr>
          </a:lstStyle>
          <a:p>
            <a:pPr/>
            <a:r>
              <a:t>In an open pneumothorax, air enters the chest cavity through an open chest wound or leaks from a lacerated lung. The lung then cannot expand.</a:t>
            </a:r>
          </a:p>
        </p:txBody>
      </p:sp>
      <p:pic>
        <p:nvPicPr>
          <p:cNvPr id="91" name="AAFWBRK02.jpg" descr="AAFWBRK02.jpg"/>
          <p:cNvPicPr>
            <a:picLocks noChangeAspect="1"/>
          </p:cNvPicPr>
          <p:nvPr/>
        </p:nvPicPr>
        <p:blipFill>
          <a:blip r:embed="rId2">
            <a:extLst/>
          </a:blip>
          <a:stretch>
            <a:fillRect/>
          </a:stretch>
        </p:blipFill>
        <p:spPr>
          <a:xfrm>
            <a:off x="1758950" y="1136650"/>
            <a:ext cx="5626100" cy="502920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 name="Pathophysiolog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Pathophysiology (cont’d)</a:t>
            </a:r>
          </a:p>
        </p:txBody>
      </p:sp>
      <p:sp>
        <p:nvSpPr>
          <p:cNvPr id="94" name="Flail chest…"/>
          <p:cNvSpPr txBox="1"/>
          <p:nvPr>
            <p:ph type="body" idx="4294967295"/>
          </p:nvPr>
        </p:nvSpPr>
        <p:spPr>
          <a:xfrm>
            <a:off x="457200" y="1600200"/>
            <a:ext cx="8229600" cy="4525963"/>
          </a:xfrm>
          <a:prstGeom prst="rect">
            <a:avLst/>
          </a:prstGeom>
        </p:spPr>
        <p:txBody>
          <a:bodyPr>
            <a:normAutofit fontScale="100000" lnSpcReduction="0"/>
          </a:bodyPr>
          <a:lstStyle/>
          <a:p>
            <a:pPr/>
            <a:r>
              <a:t>Flail chest</a:t>
            </a:r>
          </a:p>
          <a:p>
            <a:pPr lvl="1" marL="742950" indent="-285750">
              <a:spcBef>
                <a:spcPts val="0"/>
              </a:spcBef>
              <a:buFontTx/>
              <a:defRPr sz="2800"/>
            </a:pPr>
            <a:r>
              <a:t>Fractured ribs (2 or more in 2 places)</a:t>
            </a:r>
          </a:p>
          <a:p>
            <a:pPr lvl="1" marL="742950" indent="-285750">
              <a:spcBef>
                <a:spcPts val="0"/>
              </a:spcBef>
              <a:buFontTx/>
              <a:defRPr sz="2800"/>
            </a:pPr>
            <a:r>
              <a:t>Creates </a:t>
            </a:r>
            <a:r>
              <a:t>“</a:t>
            </a:r>
            <a:r>
              <a:t>free floating</a:t>
            </a:r>
            <a:r>
              <a:t>”</a:t>
            </a:r>
            <a:r>
              <a:t> segment of chest</a:t>
            </a:r>
          </a:p>
          <a:p>
            <a:pPr lvl="1" marL="742950" indent="-285750">
              <a:spcBef>
                <a:spcPts val="0"/>
              </a:spcBef>
              <a:buFontTx/>
              <a:defRPr sz="2800"/>
            </a:pPr>
            <a:r>
              <a:t>Paradoxical motion inhibits adequate ventilation</a:t>
            </a:r>
          </a:p>
          <a:p>
            <a:pPr lvl="1" marL="742950" indent="-285750">
              <a:spcBef>
                <a:spcPts val="0"/>
              </a:spcBef>
              <a:buFontTx/>
              <a:defRPr sz="2800"/>
            </a:pPr>
            <a:r>
              <a:t>Resulting pulmonary contusion</a:t>
            </a:r>
          </a:p>
          <a:p>
            <a:pPr lvl="1" marL="742950" indent="-285750">
              <a:spcBef>
                <a:spcPts val="0"/>
              </a:spcBef>
              <a:buFontTx/>
              <a:defRPr sz="2800"/>
            </a:pPr>
            <a:r>
              <a:t>Assessment findings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Flail chest occurs when blunt trauma causes the fracture of two or more ribs, each in two or more places."/>
          <p:cNvSpPr txBox="1"/>
          <p:nvPr>
            <p:ph type="title" idx="4294967295"/>
          </p:nvPr>
        </p:nvSpPr>
        <p:spPr>
          <a:xfrm>
            <a:off x="457200" y="381000"/>
            <a:ext cx="8229600" cy="685800"/>
          </a:xfrm>
          <a:prstGeom prst="rect">
            <a:avLst/>
          </a:prstGeom>
        </p:spPr>
        <p:txBody>
          <a:bodyPr>
            <a:normAutofit fontScale="100000" lnSpcReduction="0"/>
          </a:bodyPr>
          <a:lstStyle>
            <a:lvl1pPr algn="l">
              <a:defRPr sz="1600">
                <a:solidFill>
                  <a:srgbClr val="000000"/>
                </a:solidFill>
              </a:defRPr>
            </a:lvl1pPr>
          </a:lstStyle>
          <a:p>
            <a:pPr/>
            <a:r>
              <a:t>Flail chest occurs when blunt trauma causes the fracture of two or more ribs, each in two or more places.</a:t>
            </a:r>
          </a:p>
        </p:txBody>
      </p:sp>
      <p:pic>
        <p:nvPicPr>
          <p:cNvPr id="99" name="AAFWBQX0.jpg" descr="AAFWBQX0.jpg"/>
          <p:cNvPicPr>
            <a:picLocks noChangeAspect="1"/>
          </p:cNvPicPr>
          <p:nvPr/>
        </p:nvPicPr>
        <p:blipFill>
          <a:blip r:embed="rId2">
            <a:extLst/>
          </a:blip>
          <a:stretch>
            <a:fillRect/>
          </a:stretch>
        </p:blipFill>
        <p:spPr>
          <a:xfrm>
            <a:off x="2092325" y="1073150"/>
            <a:ext cx="4959350" cy="502920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 name="With a flail chest, (a) the flail segment is drawn inward as the rest of the lung expands with inhalation; (b) the flail segment is pushed outward as the rest of the lung contracts with exhalation."/>
          <p:cNvSpPr txBox="1"/>
          <p:nvPr>
            <p:ph type="title" idx="4294967295"/>
          </p:nvPr>
        </p:nvSpPr>
        <p:spPr>
          <a:xfrm>
            <a:off x="457200" y="381000"/>
            <a:ext cx="8229600" cy="685800"/>
          </a:xfrm>
          <a:prstGeom prst="rect">
            <a:avLst/>
          </a:prstGeom>
        </p:spPr>
        <p:txBody>
          <a:bodyPr>
            <a:normAutofit fontScale="100000" lnSpcReduction="0"/>
          </a:bodyPr>
          <a:lstStyle>
            <a:lvl1pPr algn="l" defTabSz="722376">
              <a:defRPr sz="1264">
                <a:solidFill>
                  <a:srgbClr val="000000"/>
                </a:solidFill>
              </a:defRPr>
            </a:lvl1pPr>
          </a:lstStyle>
          <a:p>
            <a:pPr/>
            <a:r>
              <a:t>With a flail chest, (a) the flail segment is drawn inward as the rest of the lung expands with inhalation; (b) the flail segment is pushed outward as the rest of the lung contracts with exhalation.</a:t>
            </a:r>
          </a:p>
        </p:txBody>
      </p:sp>
      <p:pic>
        <p:nvPicPr>
          <p:cNvPr id="102" name="AAIZNYM0.jpg" descr="AAIZNYM0.jpg"/>
          <p:cNvPicPr>
            <a:picLocks noChangeAspect="1"/>
          </p:cNvPicPr>
          <p:nvPr/>
        </p:nvPicPr>
        <p:blipFill>
          <a:blip r:embed="rId2">
            <a:extLst/>
          </a:blip>
          <a:stretch>
            <a:fillRect/>
          </a:stretch>
        </p:blipFill>
        <p:spPr>
          <a:xfrm>
            <a:off x="457200" y="1617662"/>
            <a:ext cx="8229600" cy="394017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 name="Pathophysiolog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Pathophysiology (cont’d)</a:t>
            </a:r>
          </a:p>
        </p:txBody>
      </p:sp>
      <p:sp>
        <p:nvSpPr>
          <p:cNvPr id="105" name="Hemothorax…"/>
          <p:cNvSpPr txBox="1"/>
          <p:nvPr>
            <p:ph type="body" idx="4294967295"/>
          </p:nvPr>
        </p:nvSpPr>
        <p:spPr>
          <a:xfrm>
            <a:off x="457200" y="1600200"/>
            <a:ext cx="8229600" cy="4525963"/>
          </a:xfrm>
          <a:prstGeom prst="rect">
            <a:avLst/>
          </a:prstGeom>
        </p:spPr>
        <p:txBody>
          <a:bodyPr>
            <a:normAutofit fontScale="100000" lnSpcReduction="0"/>
          </a:bodyPr>
          <a:lstStyle/>
          <a:p>
            <a:pPr/>
            <a:r>
              <a:t>Hemothorax</a:t>
            </a:r>
          </a:p>
          <a:p>
            <a:pPr lvl="1" marL="742950" indent="-285750">
              <a:spcBef>
                <a:spcPts val="0"/>
              </a:spcBef>
              <a:buFontTx/>
              <a:defRPr sz="2800"/>
            </a:pPr>
            <a:r>
              <a:t>Similar to pneumothorax</a:t>
            </a:r>
          </a:p>
          <a:p>
            <a:pPr lvl="1" marL="742950" indent="-285750">
              <a:spcBef>
                <a:spcPts val="0"/>
              </a:spcBef>
              <a:buFontTx/>
              <a:defRPr sz="2800"/>
            </a:pPr>
            <a:r>
              <a:t>Pleural cavity fills with blood (chest trauma)</a:t>
            </a:r>
          </a:p>
          <a:p>
            <a:pPr lvl="1" marL="742950" indent="-285750">
              <a:spcBef>
                <a:spcPts val="0"/>
              </a:spcBef>
              <a:buFontTx/>
              <a:defRPr sz="2800"/>
            </a:pPr>
            <a:r>
              <a:t>Collapse of lung tissue creates hypoventilation</a:t>
            </a:r>
          </a:p>
          <a:p>
            <a:pPr lvl="1" marL="742950" indent="-285750">
              <a:spcBef>
                <a:spcPts val="0"/>
              </a:spcBef>
              <a:buFontTx/>
              <a:defRPr sz="2800"/>
            </a:pPr>
            <a:r>
              <a:t>May also cause hypovolemia</a:t>
            </a:r>
          </a:p>
          <a:p>
            <a:pPr lvl="1" marL="742950" indent="-285750">
              <a:spcBef>
                <a:spcPts val="0"/>
              </a:spcBef>
              <a:buFontTx/>
              <a:defRPr sz="2800"/>
            </a:pPr>
            <a:r>
              <a:t>Assessment findings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 name="In a hemothorax, blood leaks into the chest cavity from lacerated vessels or the lung itself, and the lung compresses."/>
          <p:cNvSpPr txBox="1"/>
          <p:nvPr>
            <p:ph type="title" idx="4294967295"/>
          </p:nvPr>
        </p:nvSpPr>
        <p:spPr>
          <a:xfrm>
            <a:off x="457200" y="381000"/>
            <a:ext cx="8229600" cy="685800"/>
          </a:xfrm>
          <a:prstGeom prst="rect">
            <a:avLst/>
          </a:prstGeom>
        </p:spPr>
        <p:txBody>
          <a:bodyPr>
            <a:normAutofit fontScale="100000" lnSpcReduction="0"/>
          </a:bodyPr>
          <a:lstStyle>
            <a:lvl1pPr algn="l">
              <a:defRPr sz="1600">
                <a:solidFill>
                  <a:srgbClr val="000000"/>
                </a:solidFill>
              </a:defRPr>
            </a:lvl1pPr>
          </a:lstStyle>
          <a:p>
            <a:pPr/>
            <a:r>
              <a:t>In a hemothorax, blood leaks into the chest cavity from lacerated vessels or the lung itself, and the lung compresses.</a:t>
            </a:r>
          </a:p>
        </p:txBody>
      </p:sp>
      <p:pic>
        <p:nvPicPr>
          <p:cNvPr id="110" name="AAFWBRK03.jpg" descr="AAFWBRK03.jpg"/>
          <p:cNvPicPr>
            <a:picLocks noChangeAspect="1"/>
          </p:cNvPicPr>
          <p:nvPr/>
        </p:nvPicPr>
        <p:blipFill>
          <a:blip r:embed="rId2">
            <a:extLst/>
          </a:blip>
          <a:stretch>
            <a:fillRect/>
          </a:stretch>
        </p:blipFill>
        <p:spPr>
          <a:xfrm>
            <a:off x="1909762" y="1122362"/>
            <a:ext cx="5324476" cy="502920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Pathophysiolog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Pathophysiology (cont’d)</a:t>
            </a:r>
          </a:p>
        </p:txBody>
      </p:sp>
      <p:sp>
        <p:nvSpPr>
          <p:cNvPr id="113" name="Acute pericardial tamponade…"/>
          <p:cNvSpPr txBox="1"/>
          <p:nvPr>
            <p:ph type="body" idx="4294967295"/>
          </p:nvPr>
        </p:nvSpPr>
        <p:spPr>
          <a:xfrm>
            <a:off x="457200" y="1600200"/>
            <a:ext cx="8229600" cy="4525963"/>
          </a:xfrm>
          <a:prstGeom prst="rect">
            <a:avLst/>
          </a:prstGeom>
        </p:spPr>
        <p:txBody>
          <a:bodyPr>
            <a:normAutofit fontScale="100000" lnSpcReduction="0"/>
          </a:bodyPr>
          <a:lstStyle/>
          <a:p>
            <a:pPr/>
            <a:r>
              <a:t>Acute pericardial tamponade</a:t>
            </a:r>
          </a:p>
          <a:p>
            <a:pPr lvl="1" marL="742950" indent="-285750">
              <a:spcBef>
                <a:spcPts val="0"/>
              </a:spcBef>
              <a:buFontTx/>
              <a:defRPr sz="2800"/>
            </a:pPr>
            <a:r>
              <a:t>Injury to heart causes blood to collect in pericardial sac</a:t>
            </a:r>
          </a:p>
          <a:p>
            <a:pPr lvl="1" marL="742950" indent="-285750">
              <a:spcBef>
                <a:spcPts val="0"/>
              </a:spcBef>
              <a:buFontTx/>
              <a:defRPr sz="2800"/>
            </a:pPr>
            <a:r>
              <a:t>Pericardial sac nondistendable</a:t>
            </a:r>
          </a:p>
          <a:p>
            <a:pPr lvl="1" marL="742950" indent="-285750">
              <a:spcBef>
                <a:spcPts val="0"/>
              </a:spcBef>
              <a:buFontTx/>
              <a:defRPr sz="2800"/>
            </a:pPr>
            <a:r>
              <a:t>Collapsed ventricles, poor stroke volume</a:t>
            </a:r>
          </a:p>
          <a:p>
            <a:pPr lvl="1" marL="742950" indent="-285750">
              <a:spcBef>
                <a:spcPts val="0"/>
              </a:spcBef>
              <a:buFontTx/>
              <a:defRPr sz="2800"/>
            </a:pPr>
            <a:r>
              <a:t>Assessment findings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In pericardial tamponade, accumulating blood compresses the heart inward."/>
          <p:cNvSpPr txBox="1"/>
          <p:nvPr>
            <p:ph type="title" idx="4294967295"/>
          </p:nvPr>
        </p:nvSpPr>
        <p:spPr>
          <a:xfrm>
            <a:off x="457200" y="381000"/>
            <a:ext cx="8229600" cy="685800"/>
          </a:xfrm>
          <a:prstGeom prst="rect">
            <a:avLst/>
          </a:prstGeom>
        </p:spPr>
        <p:txBody>
          <a:bodyPr>
            <a:normAutofit fontScale="100000" lnSpcReduction="0"/>
          </a:bodyPr>
          <a:lstStyle>
            <a:lvl1pPr>
              <a:defRPr sz="1600">
                <a:solidFill>
                  <a:srgbClr val="000000"/>
                </a:solidFill>
              </a:defRPr>
            </a:lvl1pPr>
          </a:lstStyle>
          <a:p>
            <a:pPr/>
            <a:r>
              <a:t>In pericardial tamponade, accumulating blood compresses the heart inward.</a:t>
            </a:r>
          </a:p>
        </p:txBody>
      </p:sp>
      <p:pic>
        <p:nvPicPr>
          <p:cNvPr id="118" name="AAHJAMC0.jpg" descr="AAHJAMC0.jpg"/>
          <p:cNvPicPr>
            <a:picLocks noChangeAspect="1"/>
          </p:cNvPicPr>
          <p:nvPr/>
        </p:nvPicPr>
        <p:blipFill>
          <a:blip r:embed="rId2">
            <a:extLst/>
          </a:blip>
          <a:stretch>
            <a:fillRect/>
          </a:stretch>
        </p:blipFill>
        <p:spPr>
          <a:xfrm>
            <a:off x="1752600" y="1143000"/>
            <a:ext cx="5686425" cy="5029200"/>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Assessment Findings"/>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Assessment Findings</a:t>
            </a:r>
          </a:p>
        </p:txBody>
      </p:sp>
      <p:sp>
        <p:nvSpPr>
          <p:cNvPr id="121" name="Inspection…"/>
          <p:cNvSpPr txBox="1"/>
          <p:nvPr>
            <p:ph type="body" idx="4294967295"/>
          </p:nvPr>
        </p:nvSpPr>
        <p:spPr>
          <a:xfrm>
            <a:off x="457200" y="1600200"/>
            <a:ext cx="8229600" cy="4525963"/>
          </a:xfrm>
          <a:prstGeom prst="rect">
            <a:avLst/>
          </a:prstGeom>
        </p:spPr>
        <p:txBody>
          <a:bodyPr>
            <a:normAutofit fontScale="100000" lnSpcReduction="0"/>
          </a:bodyPr>
          <a:lstStyle/>
          <a:p>
            <a:pPr/>
            <a:r>
              <a:t>Inspection</a:t>
            </a:r>
          </a:p>
          <a:p>
            <a:pPr lvl="1" marL="742950" indent="-285750">
              <a:spcBef>
                <a:spcPts val="0"/>
              </a:spcBef>
              <a:buFontTx/>
              <a:defRPr sz="2800"/>
            </a:pPr>
            <a:r>
              <a:t>Any open chest injuries</a:t>
            </a:r>
          </a:p>
          <a:p>
            <a:pPr lvl="1" marL="742950" indent="-285750">
              <a:spcBef>
                <a:spcPts val="0"/>
              </a:spcBef>
              <a:buFontTx/>
              <a:defRPr sz="2800"/>
            </a:pPr>
            <a:r>
              <a:t>Any structural abnormalities</a:t>
            </a:r>
          </a:p>
          <a:p>
            <a:pPr/>
            <a:r>
              <a:t>Auscultation</a:t>
            </a:r>
          </a:p>
          <a:p>
            <a:pPr lvl="1" marL="742950" indent="-285750">
              <a:spcBef>
                <a:spcPts val="0"/>
              </a:spcBef>
              <a:buFontTx/>
              <a:defRPr sz="2800"/>
            </a:pPr>
            <a:r>
              <a:t>Type, quality, location of breath sounds</a:t>
            </a:r>
          </a:p>
          <a:p>
            <a:pPr/>
            <a:r>
              <a:t>Palpation</a:t>
            </a:r>
          </a:p>
          <a:p>
            <a:pPr lvl="1" marL="742950" indent="-285750">
              <a:spcBef>
                <a:spcPts val="0"/>
              </a:spcBef>
              <a:buFontTx/>
              <a:defRPr sz="2800"/>
            </a:pPr>
            <a:r>
              <a:t>Structural abnormalities</a:t>
            </a:r>
          </a:p>
          <a:p>
            <a:pPr lvl="1" marL="742950" indent="-285750">
              <a:spcBef>
                <a:spcPts val="0"/>
              </a:spcBef>
              <a:buFontTx/>
              <a:defRPr sz="2800"/>
            </a:pPr>
            <a:r>
              <a:t>Subcutaneous emphysema</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Differential Field Diagnosis of Chest Injury"/>
          <p:cNvSpPr txBox="1"/>
          <p:nvPr>
            <p:ph type="title" idx="4294967295"/>
          </p:nvPr>
        </p:nvSpPr>
        <p:spPr>
          <a:xfrm>
            <a:off x="457200" y="381000"/>
            <a:ext cx="8229600" cy="685800"/>
          </a:xfrm>
          <a:prstGeom prst="rect">
            <a:avLst/>
          </a:prstGeom>
        </p:spPr>
        <p:txBody>
          <a:bodyPr>
            <a:normAutofit fontScale="100000" lnSpcReduction="0"/>
          </a:bodyPr>
          <a:lstStyle>
            <a:lvl1pPr>
              <a:defRPr sz="1800">
                <a:solidFill>
                  <a:srgbClr val="000000"/>
                </a:solidFill>
              </a:defRPr>
            </a:lvl1pPr>
          </a:lstStyle>
          <a:p>
            <a:pPr/>
            <a:r>
              <a:t>Differential Field Diagnosis of Chest Injury</a:t>
            </a:r>
          </a:p>
        </p:txBody>
      </p:sp>
      <p:pic>
        <p:nvPicPr>
          <p:cNvPr id="126" name="Tab40_01.jpg" descr="Tab40_01.jpg"/>
          <p:cNvPicPr>
            <a:picLocks noChangeAspect="1"/>
          </p:cNvPicPr>
          <p:nvPr/>
        </p:nvPicPr>
        <p:blipFill>
          <a:blip r:embed="rId2">
            <a:extLst/>
          </a:blip>
          <a:stretch>
            <a:fillRect/>
          </a:stretch>
        </p:blipFill>
        <p:spPr>
          <a:xfrm>
            <a:off x="381000" y="893762"/>
            <a:ext cx="8305800" cy="5430838"/>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Emergency Medical Care"/>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Emergency Medical Care</a:t>
            </a:r>
          </a:p>
        </p:txBody>
      </p:sp>
      <p:sp>
        <p:nvSpPr>
          <p:cNvPr id="129" name="Spinal immobilization considerations…"/>
          <p:cNvSpPr txBox="1"/>
          <p:nvPr>
            <p:ph type="body" idx="4294967295"/>
          </p:nvPr>
        </p:nvSpPr>
        <p:spPr>
          <a:xfrm>
            <a:off x="457200" y="1600200"/>
            <a:ext cx="8229600" cy="4525963"/>
          </a:xfrm>
          <a:prstGeom prst="rect">
            <a:avLst/>
          </a:prstGeom>
        </p:spPr>
        <p:txBody>
          <a:bodyPr>
            <a:normAutofit fontScale="100000" lnSpcReduction="0"/>
          </a:bodyPr>
          <a:lstStyle/>
          <a:p>
            <a:pPr/>
            <a:r>
              <a:t>Spinal immobilization considerations</a:t>
            </a:r>
          </a:p>
          <a:p>
            <a:pPr/>
            <a:r>
              <a:t>Assess and maintain the airway.</a:t>
            </a:r>
          </a:p>
          <a:p>
            <a:pPr/>
            <a:r>
              <a:t>Determine breathing adequacy.</a:t>
            </a:r>
          </a:p>
          <a:p>
            <a:pPr lvl="1" marL="742950" indent="-285750">
              <a:spcBef>
                <a:spcPts val="0"/>
              </a:spcBef>
              <a:buFontTx/>
              <a:defRPr sz="2800"/>
            </a:pPr>
            <a:r>
              <a:t>High-flow via NRB with adequate breathing.</a:t>
            </a:r>
          </a:p>
          <a:p>
            <a:pPr lvl="1" marL="742950" indent="-285750">
              <a:spcBef>
                <a:spcPts val="0"/>
              </a:spcBef>
              <a:buFontTx/>
              <a:defRPr sz="2800"/>
            </a:pPr>
            <a:r>
              <a:t>High-flow via PPV @ 10-12/min if inadequate.</a:t>
            </a:r>
          </a:p>
          <a:p>
            <a:pPr lvl="1" marL="742950" indent="-285750">
              <a:spcBef>
                <a:spcPts val="0"/>
              </a:spcBef>
              <a:buFontTx/>
              <a:defRPr sz="2800"/>
            </a:pPr>
            <a:r>
              <a:t>Occlude any punctures to chest wall.</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Emergency Medical Care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Emergency Medical Care (cont’d)</a:t>
            </a:r>
          </a:p>
        </p:txBody>
      </p:sp>
      <p:sp>
        <p:nvSpPr>
          <p:cNvPr id="134" name="Assess circulatory components…"/>
          <p:cNvSpPr txBox="1"/>
          <p:nvPr>
            <p:ph type="body" idx="4294967295"/>
          </p:nvPr>
        </p:nvSpPr>
        <p:spPr>
          <a:xfrm>
            <a:off x="457200" y="1600200"/>
            <a:ext cx="8229600" cy="4525963"/>
          </a:xfrm>
          <a:prstGeom prst="rect">
            <a:avLst/>
          </a:prstGeom>
        </p:spPr>
        <p:txBody>
          <a:bodyPr>
            <a:normAutofit fontScale="100000" lnSpcReduction="0"/>
          </a:bodyPr>
          <a:lstStyle/>
          <a:p>
            <a:pPr/>
            <a:r>
              <a:t>Assess circulatory components</a:t>
            </a:r>
          </a:p>
          <a:p>
            <a:pPr lvl="1" marL="742950" indent="-285750">
              <a:spcBef>
                <a:spcPts val="0"/>
              </a:spcBef>
              <a:buFontTx/>
              <a:defRPr sz="2800"/>
            </a:pPr>
            <a:r>
              <a:t>Check pulse, skin characteristics</a:t>
            </a:r>
          </a:p>
          <a:p>
            <a:pPr lvl="1" marL="742950" indent="-285750">
              <a:spcBef>
                <a:spcPts val="0"/>
              </a:spcBef>
              <a:buFontTx/>
              <a:defRPr sz="2800"/>
            </a:pPr>
            <a:r>
              <a:t>Control major bleeds</a:t>
            </a:r>
          </a:p>
          <a:p>
            <a:pPr/>
            <a:r>
              <a:t>Provide full immobilization</a:t>
            </a:r>
          </a:p>
          <a:p>
            <a:pPr/>
            <a:r>
              <a:t>Initiate safe and expeditious transport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Emergency Medical Care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Emergency Medical Care (cont’d)</a:t>
            </a:r>
          </a:p>
        </p:txBody>
      </p:sp>
      <p:sp>
        <p:nvSpPr>
          <p:cNvPr id="139" name="Do not delay transport to start an IV line.…"/>
          <p:cNvSpPr txBox="1"/>
          <p:nvPr>
            <p:ph type="body" idx="4294967295"/>
          </p:nvPr>
        </p:nvSpPr>
        <p:spPr>
          <a:xfrm>
            <a:off x="457200" y="1600200"/>
            <a:ext cx="8229600" cy="4525963"/>
          </a:xfrm>
          <a:prstGeom prst="rect">
            <a:avLst/>
          </a:prstGeom>
        </p:spPr>
        <p:txBody>
          <a:bodyPr>
            <a:normAutofit fontScale="100000" lnSpcReduction="0"/>
          </a:bodyPr>
          <a:lstStyle/>
          <a:p>
            <a:pPr/>
            <a:r>
              <a:t>Do not delay transport to start an IV line. </a:t>
            </a:r>
          </a:p>
          <a:p>
            <a:pPr/>
            <a:r>
              <a:t>Use a large-bore catheter (14 or 16 gauge).</a:t>
            </a:r>
          </a:p>
          <a:p>
            <a:pPr/>
            <a:r>
              <a:t>Run the fluids to maintain a systolic blood pressure of 80 to 90 mmHg or until radial pulses are regained.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Emergency Medical Care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Emergency Medical Care (cont’d)</a:t>
            </a:r>
          </a:p>
        </p:txBody>
      </p:sp>
      <p:sp>
        <p:nvSpPr>
          <p:cNvPr id="144" name="Once this is achieved, reduce the fluid infusion and titrate to maintain the systolic blood pressure at 80 to 90 mmHg or to maintain radial pulses."/>
          <p:cNvSpPr txBox="1"/>
          <p:nvPr>
            <p:ph type="body" idx="4294967295"/>
          </p:nvPr>
        </p:nvSpPr>
        <p:spPr>
          <a:xfrm>
            <a:off x="457200" y="1600200"/>
            <a:ext cx="8229600" cy="4525963"/>
          </a:xfrm>
          <a:prstGeom prst="rect">
            <a:avLst/>
          </a:prstGeom>
        </p:spPr>
        <p:txBody>
          <a:bodyPr>
            <a:normAutofit fontScale="100000" lnSpcReduction="0"/>
          </a:bodyPr>
          <a:lstStyle/>
          <a:p>
            <a:pPr/>
            <a:r>
              <a:t>Once this is achieved, reduce the fluid infusion and titrate to maintain the systolic blood pressure at 80 to 90 mmHg or to maintain radial pulses.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Case Study"/>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a:t>
            </a:r>
          </a:p>
        </p:txBody>
      </p:sp>
      <p:sp>
        <p:nvSpPr>
          <p:cNvPr id="149" name="Your EMS unit is summoned for a patient who was injured while hunting. Upon your arrival, you find a male patient holding his hand over his right thorax. Some blood is seeping past his fingers, and the breathing looks labored. Friends report he was accid"/>
          <p:cNvSpPr txBox="1"/>
          <p:nvPr>
            <p:ph type="body" idx="4294967295"/>
          </p:nvPr>
        </p:nvSpPr>
        <p:spPr>
          <a:xfrm>
            <a:off x="457200" y="1600200"/>
            <a:ext cx="8229600" cy="4525963"/>
          </a:xfrm>
          <a:prstGeom prst="rect">
            <a:avLst/>
          </a:prstGeom>
        </p:spPr>
        <p:txBody>
          <a:bodyPr>
            <a:normAutofit fontScale="100000" lnSpcReduction="0"/>
          </a:bodyPr>
          <a:lstStyle/>
          <a:p>
            <a:pPr/>
            <a:r>
              <a:t>Your EMS unit is summoned for a patient who was injured while hunting. Upon your arrival, you find a male patient holding his hand over his right thorax. Some blood is seeping past his fingers, and the breathing looks labored. Friends report he was accidently shot with an arrow.</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54" name="Scene Size-Up…"/>
          <p:cNvSpPr txBox="1"/>
          <p:nvPr>
            <p:ph type="body" idx="4294967295"/>
          </p:nvPr>
        </p:nvSpPr>
        <p:spPr>
          <a:xfrm>
            <a:off x="457200" y="1600200"/>
            <a:ext cx="8229600" cy="4525963"/>
          </a:xfrm>
          <a:prstGeom prst="rect">
            <a:avLst/>
          </a:prstGeom>
        </p:spPr>
        <p:txBody>
          <a:bodyPr>
            <a:normAutofit fontScale="100000" lnSpcReduction="0"/>
          </a:bodyPr>
          <a:lstStyle/>
          <a:p>
            <a:pPr/>
            <a:r>
              <a:t>Scene Size-Up</a:t>
            </a:r>
          </a:p>
          <a:p>
            <a:pPr lvl="1" marL="742950" indent="-285750">
              <a:spcBef>
                <a:spcPts val="0"/>
              </a:spcBef>
              <a:buFontTx/>
              <a:defRPr sz="2800"/>
            </a:pPr>
            <a:r>
              <a:t>Standard precautions taken.</a:t>
            </a:r>
          </a:p>
          <a:p>
            <a:pPr lvl="1" marL="742950" indent="-285750">
              <a:spcBef>
                <a:spcPts val="0"/>
              </a:spcBef>
              <a:buFontTx/>
              <a:defRPr sz="2800"/>
            </a:pPr>
            <a:r>
              <a:t>Scene is safe, no sign of struggle.</a:t>
            </a:r>
          </a:p>
          <a:p>
            <a:pPr lvl="1" marL="742950" indent="-285750">
              <a:spcBef>
                <a:spcPts val="0"/>
              </a:spcBef>
              <a:buFontTx/>
              <a:defRPr sz="2800"/>
            </a:pPr>
            <a:r>
              <a:t>Young male, 18 years old.</a:t>
            </a:r>
          </a:p>
          <a:p>
            <a:pPr lvl="1" marL="742950" indent="-285750">
              <a:spcBef>
                <a:spcPts val="0"/>
              </a:spcBef>
              <a:buFontTx/>
              <a:defRPr sz="2800"/>
            </a:pPr>
            <a:r>
              <a:t>Patient found sitting along edge of road.</a:t>
            </a:r>
          </a:p>
          <a:p>
            <a:pPr lvl="1" marL="742950" indent="-285750">
              <a:spcBef>
                <a:spcPts val="0"/>
              </a:spcBef>
              <a:buFontTx/>
              <a:defRPr sz="2800"/>
            </a:pPr>
            <a:r>
              <a:t>No patient entry nor egress problems.</a:t>
            </a:r>
          </a:p>
          <a:p>
            <a:pPr lvl="1" marL="742950" indent="-285750">
              <a:spcBef>
                <a:spcPts val="0"/>
              </a:spcBef>
              <a:buFontTx/>
              <a:defRPr sz="2800"/>
            </a:pPr>
            <a:r>
              <a:t>No additional resources needed presently.</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59" name="Primary Assessment Findings…"/>
          <p:cNvSpPr txBox="1"/>
          <p:nvPr>
            <p:ph type="body" idx="4294967295"/>
          </p:nvPr>
        </p:nvSpPr>
        <p:spPr>
          <a:xfrm>
            <a:off x="457200" y="1600200"/>
            <a:ext cx="8229600" cy="4525963"/>
          </a:xfrm>
          <a:prstGeom prst="rect">
            <a:avLst/>
          </a:prstGeom>
        </p:spPr>
        <p:txBody>
          <a:bodyPr>
            <a:normAutofit fontScale="100000" lnSpcReduction="0"/>
          </a:bodyPr>
          <a:lstStyle/>
          <a:p>
            <a:pPr/>
            <a:r>
              <a:t>Primary Assessment Findings</a:t>
            </a:r>
          </a:p>
          <a:p>
            <a:pPr lvl="1" marL="742950" indent="-285750">
              <a:spcBef>
                <a:spcPts val="0"/>
              </a:spcBef>
              <a:buFontTx/>
              <a:defRPr sz="2800"/>
            </a:pPr>
            <a:r>
              <a:t>Patient responsive.</a:t>
            </a:r>
          </a:p>
          <a:p>
            <a:pPr lvl="1" marL="742950" indent="-285750">
              <a:spcBef>
                <a:spcPts val="0"/>
              </a:spcBef>
              <a:buFontTx/>
              <a:defRPr sz="2800"/>
            </a:pPr>
            <a:r>
              <a:t>Airway open and maintained by self.</a:t>
            </a:r>
          </a:p>
          <a:p>
            <a:pPr lvl="1" marL="742950" indent="-285750">
              <a:spcBef>
                <a:spcPts val="0"/>
              </a:spcBef>
              <a:buFontTx/>
              <a:defRPr sz="2800"/>
            </a:pPr>
            <a:r>
              <a:t>Breathing is rapid, patient is dyspneic.</a:t>
            </a:r>
          </a:p>
          <a:p>
            <a:pPr lvl="1" marL="742950" indent="-285750">
              <a:spcBef>
                <a:spcPts val="0"/>
              </a:spcBef>
              <a:buFontTx/>
              <a:defRPr sz="2800"/>
            </a:pPr>
            <a:r>
              <a:t>Carotid and radial pulses present but radial gets weaker with inhalation.</a:t>
            </a:r>
          </a:p>
          <a:p>
            <a:pPr lvl="1" marL="742950" indent="-285750">
              <a:spcBef>
                <a:spcPts val="0"/>
              </a:spcBef>
              <a:buFontTx/>
              <a:defRPr sz="2800"/>
            </a:pPr>
            <a:r>
              <a:t>Peripheral skin cool, pale, sweaty.</a:t>
            </a:r>
          </a:p>
          <a:p>
            <a:pPr lvl="1" marL="742950" indent="-285750">
              <a:spcBef>
                <a:spcPts val="0"/>
              </a:spcBef>
              <a:buFontTx/>
              <a:defRPr sz="2800"/>
            </a:pPr>
            <a:r>
              <a:t>No other major bleeds or concerns.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64" name="Is this patient a high or low priority? Why?…"/>
          <p:cNvSpPr txBox="1"/>
          <p:nvPr>
            <p:ph type="body" idx="4294967295"/>
          </p:nvPr>
        </p:nvSpPr>
        <p:spPr>
          <a:xfrm>
            <a:off x="457200" y="1600200"/>
            <a:ext cx="8229600" cy="4525963"/>
          </a:xfrm>
          <a:prstGeom prst="rect">
            <a:avLst/>
          </a:prstGeom>
        </p:spPr>
        <p:txBody>
          <a:bodyPr>
            <a:normAutofit fontScale="100000" lnSpcReduction="0"/>
          </a:bodyPr>
          <a:lstStyle/>
          <a:p>
            <a:pPr/>
            <a:r>
              <a:t>Is this patient a high or low priority? Why?</a:t>
            </a:r>
          </a:p>
          <a:p>
            <a:pPr/>
            <a:r>
              <a:t>What interventions should be provided at this time? </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69" name="What are your differentials thus far that the patient could be suffering from?…"/>
          <p:cNvSpPr txBox="1"/>
          <p:nvPr>
            <p:ph type="body" idx="4294967295"/>
          </p:nvPr>
        </p:nvSpPr>
        <p:spPr>
          <a:xfrm>
            <a:off x="457200" y="1600200"/>
            <a:ext cx="8229600" cy="4525963"/>
          </a:xfrm>
          <a:prstGeom prst="rect">
            <a:avLst/>
          </a:prstGeom>
        </p:spPr>
        <p:txBody>
          <a:bodyPr>
            <a:normAutofit fontScale="100000" lnSpcReduction="0"/>
          </a:bodyPr>
          <a:lstStyle/>
          <a:p>
            <a:pPr/>
            <a:r>
              <a:t>What are your differentials thus far that the patient could be suffering from?</a:t>
            </a:r>
          </a:p>
          <a:p>
            <a:pPr/>
            <a:r>
              <a:t>Do you think that this patient will have a problem with the ventilation or perfusion side of the V/Q ratio?</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74" name="Medical History…"/>
          <p:cNvSpPr txBox="1"/>
          <p:nvPr>
            <p:ph type="body" idx="4294967295"/>
          </p:nvPr>
        </p:nvSpPr>
        <p:spPr>
          <a:xfrm>
            <a:off x="457200" y="1600200"/>
            <a:ext cx="8229600" cy="4525963"/>
          </a:xfrm>
          <a:prstGeom prst="rect">
            <a:avLst/>
          </a:prstGeom>
        </p:spPr>
        <p:txBody>
          <a:bodyPr>
            <a:normAutofit fontScale="100000" lnSpcReduction="0"/>
          </a:bodyPr>
          <a:lstStyle/>
          <a:p>
            <a:pPr/>
            <a:r>
              <a:t>Medical History</a:t>
            </a:r>
          </a:p>
          <a:p>
            <a:pPr lvl="1" marL="742950" indent="-285750">
              <a:spcBef>
                <a:spcPts val="0"/>
              </a:spcBef>
              <a:buFontTx/>
              <a:defRPr sz="2800"/>
            </a:pPr>
            <a:r>
              <a:t>Patient denies any</a:t>
            </a:r>
          </a:p>
          <a:p>
            <a:pPr/>
            <a:r>
              <a:t>Medications</a:t>
            </a:r>
          </a:p>
          <a:p>
            <a:pPr lvl="1" marL="742950" indent="-285750">
              <a:spcBef>
                <a:spcPts val="0"/>
              </a:spcBef>
              <a:buFontTx/>
              <a:defRPr sz="2800"/>
            </a:pPr>
            <a:r>
              <a:t>Patient denies any</a:t>
            </a:r>
          </a:p>
          <a:p>
            <a:pPr/>
            <a:r>
              <a:t>Allergies</a:t>
            </a:r>
          </a:p>
          <a:p>
            <a:pPr lvl="1" marL="742950" indent="-285750">
              <a:spcBef>
                <a:spcPts val="0"/>
              </a:spcBef>
              <a:buFontTx/>
              <a:defRPr sz="2800"/>
            </a:pPr>
            <a:r>
              <a:t>Patient denies any</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79" name="Pertinent Secondary Assessment Findings…"/>
          <p:cNvSpPr txBox="1"/>
          <p:nvPr>
            <p:ph type="body" idx="4294967295"/>
          </p:nvPr>
        </p:nvSpPr>
        <p:spPr>
          <a:xfrm>
            <a:off x="457200" y="1600200"/>
            <a:ext cx="8229600" cy="4525963"/>
          </a:xfrm>
          <a:prstGeom prst="rect">
            <a:avLst/>
          </a:prstGeom>
        </p:spPr>
        <p:txBody>
          <a:bodyPr>
            <a:normAutofit fontScale="100000" lnSpcReduction="0"/>
          </a:bodyPr>
          <a:lstStyle/>
          <a:p>
            <a:pPr/>
            <a:r>
              <a:t>Pertinent Secondary Assessment Findings</a:t>
            </a:r>
          </a:p>
          <a:p>
            <a:pPr lvl="1" marL="742950" indent="-285750">
              <a:spcBef>
                <a:spcPts val="0"/>
              </a:spcBef>
              <a:buFontTx/>
              <a:defRPr sz="2800"/>
            </a:pPr>
            <a:r>
              <a:t>Pupils dilated but reactive, membranes pale.</a:t>
            </a:r>
          </a:p>
          <a:p>
            <a:pPr lvl="1" marL="742950" indent="-285750">
              <a:spcBef>
                <a:spcPts val="0"/>
              </a:spcBef>
              <a:buFontTx/>
              <a:defRPr sz="2800"/>
            </a:pPr>
            <a:r>
              <a:t>Airway patent, breathing tachypneic.</a:t>
            </a:r>
          </a:p>
          <a:p>
            <a:pPr lvl="1" marL="742950" indent="-285750">
              <a:spcBef>
                <a:spcPts val="0"/>
              </a:spcBef>
              <a:buFontTx/>
              <a:defRPr sz="2800"/>
            </a:pPr>
            <a:r>
              <a:t>Peripheral perfusion diminishing.</a:t>
            </a:r>
          </a:p>
          <a:p>
            <a:pPr lvl="1" marL="742950" indent="-285750">
              <a:spcBef>
                <a:spcPts val="0"/>
              </a:spcBef>
              <a:buFontTx/>
              <a:defRPr sz="2800"/>
            </a:pPr>
            <a:r>
              <a:t>Absent breath sounds to right thorax.</a:t>
            </a:r>
          </a:p>
          <a:p>
            <a:pPr lvl="1" marL="742950" indent="-285750">
              <a:spcBef>
                <a:spcPts val="0"/>
              </a:spcBef>
              <a:buFontTx/>
              <a:defRPr sz="2800"/>
            </a:pPr>
            <a:r>
              <a:t>Patient</a:t>
            </a:r>
            <a:r>
              <a:t>'</a:t>
            </a:r>
            <a:r>
              <a:t>s mental status still continuing to deteriorate.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84" name="Pertinent Secondary Assessment Findings (continued)…"/>
          <p:cNvSpPr txBox="1"/>
          <p:nvPr>
            <p:ph type="body" idx="4294967295"/>
          </p:nvPr>
        </p:nvSpPr>
        <p:spPr>
          <a:xfrm>
            <a:off x="457200" y="1600200"/>
            <a:ext cx="8229600" cy="4525963"/>
          </a:xfrm>
          <a:prstGeom prst="rect">
            <a:avLst/>
          </a:prstGeom>
        </p:spPr>
        <p:txBody>
          <a:bodyPr>
            <a:normAutofit fontScale="100000" lnSpcReduction="0"/>
          </a:bodyPr>
          <a:lstStyle/>
          <a:p>
            <a:pPr/>
            <a:r>
              <a:t>Pertinent Secondary Assessment Findings (continued)</a:t>
            </a:r>
          </a:p>
          <a:p>
            <a:pPr lvl="1" marL="742950" indent="-285750">
              <a:spcBef>
                <a:spcPts val="0"/>
              </a:spcBef>
              <a:buFontTx/>
              <a:defRPr sz="2800"/>
            </a:pPr>
            <a:r>
              <a:t>Penetration injury 4</a:t>
            </a:r>
            <a:r>
              <a:rPr baseline="30000"/>
              <a:t>th</a:t>
            </a:r>
            <a:r>
              <a:t> ICS, right anterior chest.</a:t>
            </a:r>
          </a:p>
          <a:p>
            <a:pPr lvl="1" marL="742950" indent="-285750">
              <a:spcBef>
                <a:spcPts val="0"/>
              </a:spcBef>
              <a:buFontTx/>
              <a:defRPr sz="2800"/>
            </a:pPr>
            <a:r>
              <a:t>Occlusive dressing </a:t>
            </a:r>
            <a:r>
              <a:t>“</a:t>
            </a:r>
            <a:r>
              <a:t>burped.</a:t>
            </a:r>
            <a:r>
              <a:t>”</a:t>
            </a:r>
          </a:p>
          <a:p>
            <a:pPr lvl="1" marL="742950" indent="-285750">
              <a:spcBef>
                <a:spcPts val="0"/>
              </a:spcBef>
              <a:buFontTx/>
              <a:defRPr sz="2800"/>
            </a:pPr>
            <a:r>
              <a:t>Pulse oximeter reading 98%.</a:t>
            </a:r>
          </a:p>
          <a:p>
            <a:pPr lvl="1" marL="742950" indent="-285750">
              <a:spcBef>
                <a:spcPts val="0"/>
              </a:spcBef>
              <a:buFontTx/>
              <a:defRPr sz="2800"/>
            </a:pPr>
            <a:r>
              <a:t>B/P 102/palp, heart rate 114, respirations 20.</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89" name="What would be key clinical indications the patient is deteriorating despite treatment?…"/>
          <p:cNvSpPr txBox="1"/>
          <p:nvPr>
            <p:ph type="body" idx="4294967295"/>
          </p:nvPr>
        </p:nvSpPr>
        <p:spPr>
          <a:xfrm>
            <a:off x="457200" y="1600200"/>
            <a:ext cx="8229600" cy="4525963"/>
          </a:xfrm>
          <a:prstGeom prst="rect">
            <a:avLst/>
          </a:prstGeom>
        </p:spPr>
        <p:txBody>
          <a:bodyPr>
            <a:normAutofit fontScale="100000" lnSpcReduction="0"/>
          </a:bodyPr>
          <a:lstStyle/>
          <a:p>
            <a:pPr/>
            <a:r>
              <a:t>What would be key clinical indications the patient is deteriorating despite treatment?</a:t>
            </a:r>
          </a:p>
          <a:p>
            <a:pPr/>
            <a:r>
              <a:t>What advantage does </a:t>
            </a:r>
            <a:r>
              <a:t>“</a:t>
            </a:r>
            <a:r>
              <a:t>burping</a:t>
            </a:r>
            <a:r>
              <a:t>”</a:t>
            </a:r>
            <a:r>
              <a:t> the occlusive dressing have?</a:t>
            </a:r>
          </a:p>
          <a:p>
            <a:pPr/>
            <a:r>
              <a:t>Why would PPV possibly be detrimental to the patient?</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Case Study (cont’d)"/>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Case Study (cont’d)</a:t>
            </a:r>
          </a:p>
        </p:txBody>
      </p:sp>
      <p:sp>
        <p:nvSpPr>
          <p:cNvPr id="194" name="Care provided:…"/>
          <p:cNvSpPr txBox="1"/>
          <p:nvPr>
            <p:ph type="body" idx="4294967295"/>
          </p:nvPr>
        </p:nvSpPr>
        <p:spPr>
          <a:xfrm>
            <a:off x="457200" y="1600200"/>
            <a:ext cx="8229600" cy="4525963"/>
          </a:xfrm>
          <a:prstGeom prst="rect">
            <a:avLst/>
          </a:prstGeom>
        </p:spPr>
        <p:txBody>
          <a:bodyPr>
            <a:normAutofit fontScale="100000" lnSpcReduction="0"/>
          </a:bodyPr>
          <a:lstStyle/>
          <a:p>
            <a:pPr/>
            <a:r>
              <a:t>Care provided:</a:t>
            </a:r>
          </a:p>
          <a:p>
            <a:pPr lvl="1" marL="742950" indent="-285750">
              <a:spcBef>
                <a:spcPts val="0"/>
              </a:spcBef>
              <a:buFontTx/>
              <a:defRPr sz="2600"/>
            </a:pPr>
            <a:r>
              <a:t>Patient immobilized.</a:t>
            </a:r>
          </a:p>
          <a:p>
            <a:pPr lvl="1" marL="742950" indent="-285750">
              <a:spcBef>
                <a:spcPts val="0"/>
              </a:spcBef>
              <a:buFontTx/>
              <a:defRPr sz="2600"/>
            </a:pPr>
            <a:r>
              <a:t>High-flow oxygen via NRB mask, switched to PPV due to failing ventilations.</a:t>
            </a:r>
          </a:p>
          <a:p>
            <a:pPr lvl="1" marL="742950" indent="-285750">
              <a:spcBef>
                <a:spcPts val="0"/>
              </a:spcBef>
              <a:buFontTx/>
              <a:defRPr sz="2600"/>
            </a:pPr>
            <a:r>
              <a:t>Occlusive dressing to chest injury.</a:t>
            </a:r>
          </a:p>
          <a:p>
            <a:pPr lvl="1" marL="742950" indent="-285750">
              <a:spcBef>
                <a:spcPts val="0"/>
              </a:spcBef>
              <a:buFontTx/>
              <a:defRPr sz="2600"/>
            </a:pPr>
            <a:r>
              <a:t>Rapid transport to hospital initiated.</a:t>
            </a:r>
          </a:p>
          <a:p>
            <a:pPr lvl="1" marL="742950" indent="-285750">
              <a:spcBef>
                <a:spcPts val="0"/>
              </a:spcBef>
              <a:buFontTx/>
              <a:defRPr sz="2600"/>
            </a:pPr>
            <a:r>
              <a:t>Minimize Scene Time</a:t>
            </a:r>
          </a:p>
          <a:p>
            <a:pPr lvl="1" marL="742950" indent="-285750">
              <a:spcBef>
                <a:spcPts val="0"/>
              </a:spcBef>
              <a:buFontTx/>
              <a:defRPr sz="2600"/>
            </a:pPr>
            <a:r>
              <a:t>Established intravenous access (en-route) to ED</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Summary"/>
          <p:cNvSpPr txBox="1"/>
          <p:nvPr>
            <p:ph type="title" idx="4294967295"/>
          </p:nvPr>
        </p:nvSpPr>
        <p:spPr>
          <a:xfrm>
            <a:off x="-19050" y="0"/>
            <a:ext cx="9163050" cy="1371600"/>
          </a:xfrm>
          <a:prstGeom prst="rect">
            <a:avLst/>
          </a:prstGeom>
        </p:spPr>
        <p:txBody>
          <a:bodyPr>
            <a:normAutofit fontScale="100000" lnSpcReduction="0"/>
          </a:bodyPr>
          <a:lstStyle>
            <a:lvl1pPr>
              <a:defRPr>
                <a:effectLst>
                  <a:outerShdw sx="100000" sy="100000" kx="0" ky="0" algn="b" rotWithShape="0" blurRad="12700" dist="25400" dir="2700000">
                    <a:srgbClr val="DDDDDD"/>
                  </a:outerShdw>
                </a:effectLst>
              </a:defRPr>
            </a:lvl1pPr>
          </a:lstStyle>
          <a:p>
            <a:pPr/>
            <a:r>
              <a:t>Summary</a:t>
            </a:r>
          </a:p>
        </p:txBody>
      </p:sp>
      <p:sp>
        <p:nvSpPr>
          <p:cNvPr id="199" name="Chest wall injuries can result in significant disturbances to the V/Q ratio.…"/>
          <p:cNvSpPr txBox="1"/>
          <p:nvPr>
            <p:ph type="body" idx="4294967295"/>
          </p:nvPr>
        </p:nvSpPr>
        <p:spPr>
          <a:xfrm>
            <a:off x="457200" y="1600200"/>
            <a:ext cx="8229600" cy="4525963"/>
          </a:xfrm>
          <a:prstGeom prst="rect">
            <a:avLst/>
          </a:prstGeom>
        </p:spPr>
        <p:txBody>
          <a:bodyPr>
            <a:normAutofit fontScale="100000" lnSpcReduction="0"/>
          </a:bodyPr>
          <a:lstStyle/>
          <a:p>
            <a:pPr>
              <a:spcBef>
                <a:spcPts val="600"/>
              </a:spcBef>
              <a:defRPr sz="2800"/>
            </a:pPr>
            <a:r>
              <a:t>Chest wall injuries can result in significant disturbances to the V/Q ratio.</a:t>
            </a:r>
          </a:p>
          <a:p>
            <a:pPr>
              <a:spcBef>
                <a:spcPts val="600"/>
              </a:spcBef>
              <a:defRPr sz="2800"/>
            </a:pPr>
            <a:r>
              <a:t>Although the injury typically can</a:t>
            </a:r>
            <a:r>
              <a:t>'</a:t>
            </a:r>
            <a:r>
              <a:t>t be </a:t>
            </a:r>
            <a:r>
              <a:t>“</a:t>
            </a:r>
            <a:r>
              <a:t>fixed</a:t>
            </a:r>
            <a:r>
              <a:t>”</a:t>
            </a:r>
            <a:r>
              <a:t> in the prehospital setting, the patient can have supportive treatment provided that will support lost function.</a:t>
            </a:r>
          </a:p>
          <a:p>
            <a:pPr>
              <a:spcBef>
                <a:spcPts val="600"/>
              </a:spcBef>
              <a:defRPr sz="2800"/>
            </a:pPr>
            <a:r>
              <a:t>With any severe trauma patient, minimize scene time and perform interventions en-route to ED.</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istovich_aemt_ch40_lecture">
  <a:themeElements>
    <a:clrScheme name="mistovich_aemt_ch40_lecture">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mistovich_aemt_ch40_lecture">
      <a:majorFont>
        <a:latin typeface="Helvetica"/>
        <a:ea typeface="Helvetica"/>
        <a:cs typeface="Helvetica"/>
      </a:majorFont>
      <a:minorFont>
        <a:latin typeface="Calibri"/>
        <a:ea typeface="Calibri"/>
        <a:cs typeface="Calibri"/>
      </a:minorFont>
    </a:fontScheme>
    <a:fmtScheme name="mistovich_aemt_ch40_lec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istovich_aemt_ch40_lecture">
  <a:themeElements>
    <a:clrScheme name="mistovich_aemt_ch40_lecture">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mistovich_aemt_ch40_lecture">
      <a:majorFont>
        <a:latin typeface="Helvetica"/>
        <a:ea typeface="Helvetica"/>
        <a:cs typeface="Helvetica"/>
      </a:majorFont>
      <a:minorFont>
        <a:latin typeface="Calibri"/>
        <a:ea typeface="Calibri"/>
        <a:cs typeface="Calibri"/>
      </a:minorFont>
    </a:fontScheme>
    <a:fmtScheme name="mistovich_aemt_ch40_lec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