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CECCA"/>
          </a:solidFill>
        </a:fill>
      </a:tcStyle>
    </a:wholeTbl>
    <a:band2H>
      <a:tcTxStyle b="def" i="def"/>
      <a:tcStyle>
        <a:tcBdr/>
        <a:fill>
          <a:solidFill>
            <a:srgbClr val="F6F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5" name="Shape 115"/>
          <p:cNvSpPr/>
          <p:nvPr>
            <p:ph type="sldImg"/>
          </p:nvPr>
        </p:nvSpPr>
        <p:spPr>
          <a:xfrm>
            <a:off x="1143000" y="685800"/>
            <a:ext cx="4572000" cy="3429000"/>
          </a:xfrm>
          <a:prstGeom prst="rect">
            <a:avLst/>
          </a:prstGeom>
        </p:spPr>
        <p:txBody>
          <a:bodyPr/>
          <a:lstStyle/>
          <a:p>
            <a:pPr/>
          </a:p>
        </p:txBody>
      </p:sp>
      <p:sp>
        <p:nvSpPr>
          <p:cNvPr id="116" name="Shape 11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44"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51" name="Номер слайда"/>
          <p:cNvSpPr txBox="1"/>
          <p:nvPr>
            <p:ph type="sldNum" sz="quarter" idx="2"/>
          </p:nvPr>
        </p:nvSpPr>
        <p:spPr>
          <a:xfrm>
            <a:off x="8428176" y="6414760"/>
            <a:ext cx="258624" cy="248305"/>
          </a:xfrm>
          <a:prstGeom prst="rect">
            <a:avLst/>
          </a:prstGeom>
        </p:spPr>
        <p:txBody>
          <a:bodyPr anchor="ctr"/>
          <a:lstStyle>
            <a:lvl1pPr>
              <a:defRPr sz="1200">
                <a:solidFill>
                  <a:srgbClr val="898989"/>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0">
    <p:bg>
      <p:bgPr>
        <a:solidFill>
          <a:srgbClr val="008000"/>
        </a:solidFill>
      </p:bgPr>
    </p:bg>
    <p:spTree>
      <p:nvGrpSpPr>
        <p:cNvPr id="1" name=""/>
        <p:cNvGrpSpPr/>
        <p:nvPr/>
      </p:nvGrpSpPr>
      <p:grpSpPr>
        <a:xfrm>
          <a:off x="0" y="0"/>
          <a:ext cx="0" cy="0"/>
          <a:chOff x="0" y="0"/>
          <a:chExt cx="0" cy="0"/>
        </a:xfrm>
      </p:grpSpPr>
      <p:sp>
        <p:nvSpPr>
          <p:cNvPr id="58" name="Номер слайда"/>
          <p:cNvSpPr txBox="1"/>
          <p:nvPr>
            <p:ph type="sldNum" sz="quarter" idx="2"/>
          </p:nvPr>
        </p:nvSpPr>
        <p:spPr>
          <a:xfrm>
            <a:off x="8428176" y="6414760"/>
            <a:ext cx="258624" cy="248305"/>
          </a:xfrm>
          <a:prstGeom prst="rect">
            <a:avLst/>
          </a:prstGeom>
        </p:spPr>
        <p:txBody>
          <a:bodyPr anchor="ctr"/>
          <a:lstStyle>
            <a:lvl1pPr>
              <a:defRPr sz="1200">
                <a:solidFill>
                  <a:srgbClr val="898989"/>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65" name="Линия"/>
          <p:cNvSpPr/>
          <p:nvPr/>
        </p:nvSpPr>
        <p:spPr>
          <a:xfrm flipH="1">
            <a:off x="7315199" y="1066800"/>
            <a:ext cx="1" cy="4495800"/>
          </a:xfrm>
          <a:prstGeom prst="line">
            <a:avLst/>
          </a:prstGeom>
          <a:ln>
            <a:solidFill>
              <a:srgbClr val="000000"/>
            </a:solidFill>
          </a:ln>
        </p:spPr>
        <p:txBody>
          <a:bodyPr lIns="45719" rIns="45719"/>
          <a:lstStyle/>
          <a:p>
            <a:pPr/>
          </a:p>
        </p:txBody>
      </p:sp>
      <p:grpSp>
        <p:nvGrpSpPr>
          <p:cNvPr id="97" name="Сгруппировать"/>
          <p:cNvGrpSpPr/>
          <p:nvPr/>
        </p:nvGrpSpPr>
        <p:grpSpPr>
          <a:xfrm>
            <a:off x="7492999" y="2992437"/>
            <a:ext cx="1338264" cy="2189163"/>
            <a:chOff x="0" y="0"/>
            <a:chExt cx="1338262" cy="2189162"/>
          </a:xfrm>
        </p:grpSpPr>
        <p:sp>
          <p:nvSpPr>
            <p:cNvPr id="66" name="Кружок"/>
            <p:cNvSpPr/>
            <p:nvPr/>
          </p:nvSpPr>
          <p:spPr>
            <a:xfrm>
              <a:off x="0" y="0"/>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67" name="Кружок"/>
            <p:cNvSpPr/>
            <p:nvPr/>
          </p:nvSpPr>
          <p:spPr>
            <a:xfrm>
              <a:off x="284162" y="0"/>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68" name="Кружок"/>
            <p:cNvSpPr/>
            <p:nvPr/>
          </p:nvSpPr>
          <p:spPr>
            <a:xfrm>
              <a:off x="568325" y="0"/>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69" name="Кружок"/>
            <p:cNvSpPr/>
            <p:nvPr/>
          </p:nvSpPr>
          <p:spPr>
            <a:xfrm>
              <a:off x="0" y="284162"/>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0" name="Кружок"/>
            <p:cNvSpPr/>
            <p:nvPr/>
          </p:nvSpPr>
          <p:spPr>
            <a:xfrm>
              <a:off x="284162" y="284162"/>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1" name="Кружок"/>
            <p:cNvSpPr/>
            <p:nvPr/>
          </p:nvSpPr>
          <p:spPr>
            <a:xfrm>
              <a:off x="568325" y="284162"/>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2" name="Кружок"/>
            <p:cNvSpPr/>
            <p:nvPr/>
          </p:nvSpPr>
          <p:spPr>
            <a:xfrm>
              <a:off x="852487" y="284162"/>
              <a:ext cx="201613" cy="201613"/>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73" name="Кружок"/>
            <p:cNvSpPr/>
            <p:nvPr/>
          </p:nvSpPr>
          <p:spPr>
            <a:xfrm>
              <a:off x="0" y="568325"/>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4" name="Кружок"/>
            <p:cNvSpPr/>
            <p:nvPr/>
          </p:nvSpPr>
          <p:spPr>
            <a:xfrm>
              <a:off x="284162" y="568325"/>
              <a:ext cx="201613" cy="201613"/>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5" name="Кружок"/>
            <p:cNvSpPr/>
            <p:nvPr/>
          </p:nvSpPr>
          <p:spPr>
            <a:xfrm>
              <a:off x="568325" y="568325"/>
              <a:ext cx="201613" cy="201613"/>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76" name="Кружок"/>
            <p:cNvSpPr/>
            <p:nvPr/>
          </p:nvSpPr>
          <p:spPr>
            <a:xfrm>
              <a:off x="852487" y="568325"/>
              <a:ext cx="201613" cy="201613"/>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77" name="Кружок"/>
            <p:cNvSpPr/>
            <p:nvPr/>
          </p:nvSpPr>
          <p:spPr>
            <a:xfrm>
              <a:off x="1136650" y="568325"/>
              <a:ext cx="201613" cy="201613"/>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78" name="Кружок"/>
            <p:cNvSpPr/>
            <p:nvPr/>
          </p:nvSpPr>
          <p:spPr>
            <a:xfrm>
              <a:off x="0" y="850900"/>
              <a:ext cx="201613" cy="203200"/>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9" name="Кружок"/>
            <p:cNvSpPr/>
            <p:nvPr/>
          </p:nvSpPr>
          <p:spPr>
            <a:xfrm>
              <a:off x="284162" y="850900"/>
              <a:ext cx="201613" cy="203200"/>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80" name="Кружок"/>
            <p:cNvSpPr/>
            <p:nvPr/>
          </p:nvSpPr>
          <p:spPr>
            <a:xfrm>
              <a:off x="568325" y="850900"/>
              <a:ext cx="201613" cy="203200"/>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81" name="Кружок"/>
            <p:cNvSpPr/>
            <p:nvPr/>
          </p:nvSpPr>
          <p:spPr>
            <a:xfrm>
              <a:off x="852487" y="850900"/>
              <a:ext cx="201613" cy="203200"/>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82" name="Кружок"/>
            <p:cNvSpPr/>
            <p:nvPr/>
          </p:nvSpPr>
          <p:spPr>
            <a:xfrm>
              <a:off x="0" y="1135062"/>
              <a:ext cx="201613" cy="203201"/>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83" name="Кружок"/>
            <p:cNvSpPr/>
            <p:nvPr/>
          </p:nvSpPr>
          <p:spPr>
            <a:xfrm>
              <a:off x="284162" y="1135062"/>
              <a:ext cx="201613" cy="203201"/>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84" name="Кружок"/>
            <p:cNvSpPr/>
            <p:nvPr/>
          </p:nvSpPr>
          <p:spPr>
            <a:xfrm>
              <a:off x="568325" y="1135062"/>
              <a:ext cx="201613" cy="203201"/>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85" name="Кружок"/>
            <p:cNvSpPr/>
            <p:nvPr/>
          </p:nvSpPr>
          <p:spPr>
            <a:xfrm>
              <a:off x="852487" y="1135062"/>
              <a:ext cx="201613" cy="203201"/>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86" name="Кружок"/>
            <p:cNvSpPr/>
            <p:nvPr/>
          </p:nvSpPr>
          <p:spPr>
            <a:xfrm>
              <a:off x="1136650" y="1135062"/>
              <a:ext cx="201613" cy="203201"/>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87" name="Кружок"/>
            <p:cNvSpPr/>
            <p:nvPr/>
          </p:nvSpPr>
          <p:spPr>
            <a:xfrm>
              <a:off x="0" y="1419225"/>
              <a:ext cx="201613" cy="201613"/>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88" name="Кружок"/>
            <p:cNvSpPr/>
            <p:nvPr/>
          </p:nvSpPr>
          <p:spPr>
            <a:xfrm>
              <a:off x="284162" y="1419225"/>
              <a:ext cx="201613" cy="201613"/>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89" name="Кружок"/>
            <p:cNvSpPr/>
            <p:nvPr/>
          </p:nvSpPr>
          <p:spPr>
            <a:xfrm>
              <a:off x="568325" y="1419225"/>
              <a:ext cx="201613" cy="201613"/>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90" name="Кружок"/>
            <p:cNvSpPr/>
            <p:nvPr/>
          </p:nvSpPr>
          <p:spPr>
            <a:xfrm>
              <a:off x="852487" y="1419225"/>
              <a:ext cx="201613" cy="201613"/>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91" name="Кружок"/>
            <p:cNvSpPr/>
            <p:nvPr/>
          </p:nvSpPr>
          <p:spPr>
            <a:xfrm>
              <a:off x="0" y="1703387"/>
              <a:ext cx="201613" cy="201613"/>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92" name="Кружок"/>
            <p:cNvSpPr/>
            <p:nvPr/>
          </p:nvSpPr>
          <p:spPr>
            <a:xfrm>
              <a:off x="284162" y="1703387"/>
              <a:ext cx="201613" cy="201613"/>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93" name="Кружок"/>
            <p:cNvSpPr/>
            <p:nvPr/>
          </p:nvSpPr>
          <p:spPr>
            <a:xfrm>
              <a:off x="568325" y="1703387"/>
              <a:ext cx="201613" cy="201613"/>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94" name="Кружок"/>
            <p:cNvSpPr/>
            <p:nvPr/>
          </p:nvSpPr>
          <p:spPr>
            <a:xfrm>
              <a:off x="852487" y="1703387"/>
              <a:ext cx="201613" cy="201613"/>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95" name="Кружок"/>
            <p:cNvSpPr/>
            <p:nvPr/>
          </p:nvSpPr>
          <p:spPr>
            <a:xfrm>
              <a:off x="284162" y="1987550"/>
              <a:ext cx="201613" cy="201613"/>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96" name="Кружок"/>
            <p:cNvSpPr/>
            <p:nvPr/>
          </p:nvSpPr>
          <p:spPr>
            <a:xfrm>
              <a:off x="852487" y="1987550"/>
              <a:ext cx="201613" cy="201613"/>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grpSp>
      <p:sp>
        <p:nvSpPr>
          <p:cNvPr id="98" name="Линия"/>
          <p:cNvSpPr/>
          <p:nvPr/>
        </p:nvSpPr>
        <p:spPr>
          <a:xfrm>
            <a:off x="304800" y="2819400"/>
            <a:ext cx="8229600" cy="0"/>
          </a:xfrm>
          <a:prstGeom prst="line">
            <a:avLst/>
          </a:prstGeom>
          <a:ln w="6350">
            <a:solidFill>
              <a:srgbClr val="000000"/>
            </a:solidFill>
          </a:ln>
        </p:spPr>
        <p:txBody>
          <a:bodyPr lIns="45719" rIns="45719"/>
          <a:lstStyle/>
          <a:p>
            <a:pPr/>
          </a:p>
        </p:txBody>
      </p:sp>
      <p:sp>
        <p:nvSpPr>
          <p:cNvPr id="99" name="Текст заголовка"/>
          <p:cNvSpPr txBox="1"/>
          <p:nvPr>
            <p:ph type="title"/>
          </p:nvPr>
        </p:nvSpPr>
        <p:spPr>
          <a:xfrm>
            <a:off x="457200" y="122237"/>
            <a:ext cx="7543800" cy="1295401"/>
          </a:xfrm>
          <a:prstGeom prst="rect">
            <a:avLst/>
          </a:prstGeom>
        </p:spPr>
        <p:txBody>
          <a:bodyPr>
            <a:normAutofit fontScale="100000" lnSpcReduction="0"/>
          </a:bodyPr>
          <a:lstStyle/>
          <a:p>
            <a:pPr/>
            <a:r>
              <a:t>Текст заголовка</a:t>
            </a:r>
          </a:p>
        </p:txBody>
      </p:sp>
      <p:sp>
        <p:nvSpPr>
          <p:cNvPr id="100" name="Уровень текста 1…"/>
          <p:cNvSpPr txBox="1"/>
          <p:nvPr>
            <p:ph type="body" idx="1"/>
          </p:nvPr>
        </p:nvSpPr>
        <p:spPr>
          <a:xfrm>
            <a:off x="457200" y="1719262"/>
            <a:ext cx="8229600" cy="4411663"/>
          </a:xfrm>
          <a:prstGeom prst="rect">
            <a:avLst/>
          </a:prstGeom>
        </p:spPr>
        <p:txBody>
          <a:bodyPr>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1"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Фото">
    <p:spTree>
      <p:nvGrpSpPr>
        <p:cNvPr id="1" name=""/>
        <p:cNvGrpSpPr/>
        <p:nvPr/>
      </p:nvGrpSpPr>
      <p:grpSpPr>
        <a:xfrm>
          <a:off x="0" y="0"/>
          <a:ext cx="0" cy="0"/>
          <a:chOff x="0" y="0"/>
          <a:chExt cx="0" cy="0"/>
        </a:xfrm>
      </p:grpSpPr>
      <p:sp>
        <p:nvSpPr>
          <p:cNvPr id="108" name="118295074_2675x2907.jpeg"/>
          <p:cNvSpPr/>
          <p:nvPr>
            <p:ph type="pic" idx="21"/>
          </p:nvPr>
        </p:nvSpPr>
        <p:spPr>
          <a:xfrm>
            <a:off x="-47625" y="-95250"/>
            <a:ext cx="9239250" cy="10038060"/>
          </a:xfrm>
          <a:prstGeom prst="rect">
            <a:avLst/>
          </a:prstGeom>
        </p:spPr>
        <p:txBody>
          <a:bodyPr lIns="91439" rIns="91439"/>
          <a:lstStyle/>
          <a:p>
            <a:pPr/>
          </a:p>
        </p:txBody>
      </p:sp>
      <p:sp>
        <p:nvSpPr>
          <p:cNvPr id="109" name="Номер слайда"/>
          <p:cNvSpPr txBox="1"/>
          <p:nvPr>
            <p:ph type="sldNum" sz="quarter" idx="2"/>
          </p:nvPr>
        </p:nvSpPr>
        <p:spPr>
          <a:xfrm>
            <a:off x="8565897" y="5705475"/>
            <a:ext cx="197099" cy="215900"/>
          </a:xfrm>
          <a:prstGeom prst="rect">
            <a:avLst/>
          </a:prstGeom>
        </p:spPr>
        <p:txBody>
          <a:bodyPr lIns="19050" tIns="19050" rIns="19050" bIns="19050"/>
          <a:lstStyle>
            <a:lvl1pPr defTabSz="412750">
              <a:defRPr sz="1200">
                <a:solidFill>
                  <a:srgbClr val="CBCBCB"/>
                </a:solidFill>
                <a:latin typeface="DIN Alternate Bold"/>
                <a:ea typeface="DIN Alternate Bold"/>
                <a:cs typeface="DIN Alternate Bold"/>
                <a:sym typeface="DIN Alternate Bold"/>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Линия"/>
          <p:cNvSpPr/>
          <p:nvPr/>
        </p:nvSpPr>
        <p:spPr>
          <a:xfrm>
            <a:off x="7962900" y="152400"/>
            <a:ext cx="0" cy="1524000"/>
          </a:xfrm>
          <a:prstGeom prst="line">
            <a:avLst/>
          </a:prstGeom>
          <a:ln>
            <a:solidFill>
              <a:srgbClr val="000000"/>
            </a:solidFill>
          </a:ln>
        </p:spPr>
        <p:txBody>
          <a:bodyPr lIns="45719" rIns="45719"/>
          <a:lstStyle/>
          <a:p>
            <a:pPr/>
          </a:p>
        </p:txBody>
      </p:sp>
      <p:grpSp>
        <p:nvGrpSpPr>
          <p:cNvPr id="34" name="Сгруппировать"/>
          <p:cNvGrpSpPr/>
          <p:nvPr/>
        </p:nvGrpSpPr>
        <p:grpSpPr>
          <a:xfrm>
            <a:off x="8153399" y="152400"/>
            <a:ext cx="792164" cy="1295401"/>
            <a:chOff x="0" y="0"/>
            <a:chExt cx="792162" cy="1295400"/>
          </a:xfrm>
        </p:grpSpPr>
        <p:sp>
          <p:nvSpPr>
            <p:cNvPr id="3" name="Кружок"/>
            <p:cNvSpPr/>
            <p:nvPr/>
          </p:nvSpPr>
          <p:spPr>
            <a:xfrm>
              <a:off x="0" y="0"/>
              <a:ext cx="120025" cy="119945"/>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4" name="Кружок"/>
            <p:cNvSpPr/>
            <p:nvPr/>
          </p:nvSpPr>
          <p:spPr>
            <a:xfrm>
              <a:off x="168034" y="0"/>
              <a:ext cx="118525" cy="119945"/>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5" name="Кружок"/>
            <p:cNvSpPr/>
            <p:nvPr/>
          </p:nvSpPr>
          <p:spPr>
            <a:xfrm>
              <a:off x="336068" y="0"/>
              <a:ext cx="117025" cy="119945"/>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6" name="Кружок"/>
            <p:cNvSpPr/>
            <p:nvPr/>
          </p:nvSpPr>
          <p:spPr>
            <a:xfrm>
              <a:off x="0" y="167922"/>
              <a:ext cx="120025" cy="116947"/>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7" name="Кружок"/>
            <p:cNvSpPr/>
            <p:nvPr/>
          </p:nvSpPr>
          <p:spPr>
            <a:xfrm>
              <a:off x="168034" y="167922"/>
              <a:ext cx="118525" cy="116947"/>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8" name="Кружок"/>
            <p:cNvSpPr/>
            <p:nvPr/>
          </p:nvSpPr>
          <p:spPr>
            <a:xfrm>
              <a:off x="336068" y="167922"/>
              <a:ext cx="117025" cy="116947"/>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9" name="Кружок"/>
            <p:cNvSpPr/>
            <p:nvPr/>
          </p:nvSpPr>
          <p:spPr>
            <a:xfrm>
              <a:off x="504103" y="167922"/>
              <a:ext cx="117025" cy="116947"/>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10" name="Кружок"/>
            <p:cNvSpPr/>
            <p:nvPr/>
          </p:nvSpPr>
          <p:spPr>
            <a:xfrm>
              <a:off x="0" y="335844"/>
              <a:ext cx="120025" cy="116947"/>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11" name="Кружок"/>
            <p:cNvSpPr/>
            <p:nvPr/>
          </p:nvSpPr>
          <p:spPr>
            <a:xfrm>
              <a:off x="168034" y="335844"/>
              <a:ext cx="118525" cy="116947"/>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12" name="Кружок"/>
            <p:cNvSpPr/>
            <p:nvPr/>
          </p:nvSpPr>
          <p:spPr>
            <a:xfrm>
              <a:off x="336068" y="335844"/>
              <a:ext cx="117025" cy="116947"/>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13" name="Кружок"/>
            <p:cNvSpPr/>
            <p:nvPr/>
          </p:nvSpPr>
          <p:spPr>
            <a:xfrm>
              <a:off x="504103" y="335844"/>
              <a:ext cx="117025" cy="116947"/>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14" name="Кружок"/>
            <p:cNvSpPr/>
            <p:nvPr/>
          </p:nvSpPr>
          <p:spPr>
            <a:xfrm>
              <a:off x="672137" y="335844"/>
              <a:ext cx="120026" cy="116947"/>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15" name="Кружок"/>
            <p:cNvSpPr/>
            <p:nvPr/>
          </p:nvSpPr>
          <p:spPr>
            <a:xfrm>
              <a:off x="0" y="503766"/>
              <a:ext cx="120025" cy="119946"/>
            </a:xfrm>
            <a:prstGeom prst="ellipse">
              <a:avLst/>
            </a:prstGeom>
            <a:solidFill>
              <a:srgbClr val="330066"/>
            </a:solidFill>
            <a:ln w="12700" cap="flat">
              <a:noFill/>
              <a:miter lim="400000"/>
            </a:ln>
            <a:effectLst/>
          </p:spPr>
          <p:txBody>
            <a:bodyPr wrap="square" lIns="45719" tIns="45719" rIns="45719" bIns="45719" numCol="1" anchor="ctr">
              <a:noAutofit/>
            </a:bodyPr>
            <a:lstStyle/>
            <a:p>
              <a:pPr/>
            </a:p>
          </p:txBody>
        </p:sp>
        <p:sp>
          <p:nvSpPr>
            <p:cNvPr id="16" name="Кружок"/>
            <p:cNvSpPr/>
            <p:nvPr/>
          </p:nvSpPr>
          <p:spPr>
            <a:xfrm>
              <a:off x="168034" y="503766"/>
              <a:ext cx="118525" cy="119946"/>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17" name="Кружок"/>
            <p:cNvSpPr/>
            <p:nvPr/>
          </p:nvSpPr>
          <p:spPr>
            <a:xfrm>
              <a:off x="336068" y="503766"/>
              <a:ext cx="117025" cy="119946"/>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18" name="Кружок"/>
            <p:cNvSpPr/>
            <p:nvPr/>
          </p:nvSpPr>
          <p:spPr>
            <a:xfrm>
              <a:off x="504103" y="503766"/>
              <a:ext cx="117025" cy="119946"/>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19" name="Кружок"/>
            <p:cNvSpPr/>
            <p:nvPr/>
          </p:nvSpPr>
          <p:spPr>
            <a:xfrm>
              <a:off x="0" y="671688"/>
              <a:ext cx="120025" cy="119946"/>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20" name="Кружок"/>
            <p:cNvSpPr/>
            <p:nvPr/>
          </p:nvSpPr>
          <p:spPr>
            <a:xfrm>
              <a:off x="168034" y="671688"/>
              <a:ext cx="118525" cy="119946"/>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21" name="Кружок"/>
            <p:cNvSpPr/>
            <p:nvPr/>
          </p:nvSpPr>
          <p:spPr>
            <a:xfrm>
              <a:off x="336068" y="671688"/>
              <a:ext cx="117025" cy="119946"/>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22" name="Кружок"/>
            <p:cNvSpPr/>
            <p:nvPr/>
          </p:nvSpPr>
          <p:spPr>
            <a:xfrm>
              <a:off x="504103" y="671688"/>
              <a:ext cx="117025" cy="119946"/>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23" name="Кружок"/>
            <p:cNvSpPr/>
            <p:nvPr/>
          </p:nvSpPr>
          <p:spPr>
            <a:xfrm>
              <a:off x="672137" y="671688"/>
              <a:ext cx="120026" cy="119946"/>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24" name="Кружок"/>
            <p:cNvSpPr/>
            <p:nvPr/>
          </p:nvSpPr>
          <p:spPr>
            <a:xfrm>
              <a:off x="0" y="839611"/>
              <a:ext cx="120025" cy="118446"/>
            </a:xfrm>
            <a:prstGeom prst="ellipse">
              <a:avLst/>
            </a:prstGeom>
            <a:solidFill>
              <a:schemeClr val="accent2"/>
            </a:solidFill>
            <a:ln w="12700" cap="flat">
              <a:noFill/>
              <a:miter lim="400000"/>
            </a:ln>
            <a:effectLst/>
          </p:spPr>
          <p:txBody>
            <a:bodyPr wrap="square" lIns="45719" tIns="45719" rIns="45719" bIns="45719" numCol="1" anchor="ctr">
              <a:noAutofit/>
            </a:bodyPr>
            <a:lstStyle/>
            <a:p>
              <a:pPr/>
            </a:p>
          </p:txBody>
        </p:sp>
        <p:sp>
          <p:nvSpPr>
            <p:cNvPr id="25" name="Кружок"/>
            <p:cNvSpPr/>
            <p:nvPr/>
          </p:nvSpPr>
          <p:spPr>
            <a:xfrm>
              <a:off x="168034" y="839611"/>
              <a:ext cx="118525" cy="118446"/>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26" name="Кружок"/>
            <p:cNvSpPr/>
            <p:nvPr/>
          </p:nvSpPr>
          <p:spPr>
            <a:xfrm>
              <a:off x="336068" y="839611"/>
              <a:ext cx="117025" cy="118446"/>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27" name="Кружок"/>
            <p:cNvSpPr/>
            <p:nvPr/>
          </p:nvSpPr>
          <p:spPr>
            <a:xfrm>
              <a:off x="504103" y="839611"/>
              <a:ext cx="117025" cy="118446"/>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28" name="Кружок"/>
            <p:cNvSpPr/>
            <p:nvPr/>
          </p:nvSpPr>
          <p:spPr>
            <a:xfrm>
              <a:off x="0" y="1007533"/>
              <a:ext cx="120025" cy="116947"/>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29" name="Кружок"/>
            <p:cNvSpPr/>
            <p:nvPr/>
          </p:nvSpPr>
          <p:spPr>
            <a:xfrm>
              <a:off x="168034" y="1007533"/>
              <a:ext cx="118525" cy="116947"/>
            </a:xfrm>
            <a:prstGeom prst="ellipse">
              <a:avLst/>
            </a:prstGeom>
            <a:solidFill>
              <a:schemeClr val="accent1"/>
            </a:solidFill>
            <a:ln w="12700" cap="flat">
              <a:noFill/>
              <a:miter lim="400000"/>
            </a:ln>
            <a:effectLst/>
          </p:spPr>
          <p:txBody>
            <a:bodyPr wrap="square" lIns="45719" tIns="45719" rIns="45719" bIns="45719" numCol="1" anchor="ctr">
              <a:noAutofit/>
            </a:bodyPr>
            <a:lstStyle/>
            <a:p>
              <a:pPr/>
            </a:p>
          </p:txBody>
        </p:sp>
        <p:sp>
          <p:nvSpPr>
            <p:cNvPr id="30" name="Кружок"/>
            <p:cNvSpPr/>
            <p:nvPr/>
          </p:nvSpPr>
          <p:spPr>
            <a:xfrm>
              <a:off x="336068" y="1007533"/>
              <a:ext cx="117025" cy="116947"/>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31" name="Кружок"/>
            <p:cNvSpPr/>
            <p:nvPr/>
          </p:nvSpPr>
          <p:spPr>
            <a:xfrm>
              <a:off x="504103" y="1007533"/>
              <a:ext cx="117025" cy="116947"/>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32" name="Кружок"/>
            <p:cNvSpPr/>
            <p:nvPr/>
          </p:nvSpPr>
          <p:spPr>
            <a:xfrm>
              <a:off x="168034" y="1175455"/>
              <a:ext cx="118525" cy="119946"/>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sp>
          <p:nvSpPr>
            <p:cNvPr id="33" name="Кружок"/>
            <p:cNvSpPr/>
            <p:nvPr/>
          </p:nvSpPr>
          <p:spPr>
            <a:xfrm>
              <a:off x="504103" y="1175455"/>
              <a:ext cx="117025" cy="119946"/>
            </a:xfrm>
            <a:prstGeom prst="ellipse">
              <a:avLst/>
            </a:prstGeom>
            <a:solidFill>
              <a:srgbClr val="D8D8EC"/>
            </a:solidFill>
            <a:ln w="12700" cap="flat">
              <a:noFill/>
              <a:miter lim="400000"/>
            </a:ln>
            <a:effectLst/>
          </p:spPr>
          <p:txBody>
            <a:bodyPr wrap="square" lIns="45719" tIns="45719" rIns="45719" bIns="45719" numCol="1" anchor="ctr">
              <a:noAutofit/>
            </a:bodyPr>
            <a:lstStyle/>
            <a:p>
              <a:pPr/>
            </a:p>
          </p:txBody>
        </p:sp>
      </p:grpSp>
      <p:sp>
        <p:nvSpPr>
          <p:cNvPr id="35" name="Текст заголовка"/>
          <p:cNvSpPr txBox="1"/>
          <p:nvPr>
            <p:ph type="title"/>
          </p:nvPr>
        </p:nvSpPr>
        <p:spPr>
          <a:xfrm>
            <a:off x="457200" y="0"/>
            <a:ext cx="8229600" cy="1417638"/>
          </a:xfrm>
          <a:prstGeom prst="rect">
            <a:avLst/>
          </a:prstGeom>
          <a:ln w="12700">
            <a:miter lim="400000"/>
          </a:ln>
          <a:extLst>
            <a:ext uri="{C572A759-6A51-4108-AA02-DFA0A04FC94B}">
              <ma14:wrappingTextBoxFlag xmlns:ma14="http://schemas.microsoft.com/office/mac/drawingml/2011/main" val="1"/>
            </a:ext>
          </a:extLst>
        </p:spPr>
        <p:txBody>
          <a:bodyPr lIns="45719" rIns="45719" anchor="b"/>
          <a:lstStyle/>
          <a:p>
            <a:pPr/>
            <a:r>
              <a:t>Текст заголовка</a:t>
            </a:r>
          </a:p>
        </p:txBody>
      </p:sp>
      <p:sp>
        <p:nvSpPr>
          <p:cNvPr id="36" name="Уровень текста 1…"/>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7" name="Номер слайда"/>
          <p:cNvSpPr txBox="1"/>
          <p:nvPr>
            <p:ph type="sldNum" sz="quarter" idx="2"/>
          </p:nvPr>
        </p:nvSpPr>
        <p:spPr>
          <a:xfrm>
            <a:off x="8441397" y="6248400"/>
            <a:ext cx="245404" cy="226986"/>
          </a:xfrm>
          <a:prstGeom prst="rect">
            <a:avLst/>
          </a:prstGeom>
          <a:ln w="12700">
            <a:miter lim="400000"/>
          </a:ln>
        </p:spPr>
        <p:txBody>
          <a:bodyPr wrap="none" lIns="45719" rIns="45719">
            <a:spAutoFit/>
          </a:bodyPr>
          <a:lstStyle>
            <a:lvl1pPr algn="r">
              <a:defRPr sz="10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5pPr>
      <a:lvl6pPr marL="0" marR="0" indent="45720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6pPr>
      <a:lvl7pPr marL="0" marR="0" indent="91440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7pPr>
      <a:lvl8pPr marL="0" marR="0" indent="137160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8pPr>
      <a:lvl9pPr marL="0" marR="0" indent="1828800" algn="l" defTabSz="914400" rtl="0" latinLnBrk="0">
        <a:lnSpc>
          <a:spcPct val="100000"/>
        </a:lnSpc>
        <a:spcBef>
          <a:spcPts val="0"/>
        </a:spcBef>
        <a:spcAft>
          <a:spcPts val="0"/>
        </a:spcAft>
        <a:buClrTx/>
        <a:buSzTx/>
        <a:buFontTx/>
        <a:buNone/>
        <a:tabLst/>
        <a:defRPr b="1" baseline="0" cap="none" i="0" spc="0" strike="noStrike" sz="3900" u="none">
          <a:solidFill>
            <a:srgbClr val="330066"/>
          </a:solidFill>
          <a:uFillTx/>
          <a:latin typeface="+mj-lt"/>
          <a:ea typeface="+mj-ea"/>
          <a:cs typeface="+mj-cs"/>
          <a:sym typeface="Arial"/>
        </a:defRPr>
      </a:lvl9pPr>
    </p:titleStyle>
    <p:bodyStyle>
      <a:lvl1pPr marL="342900" marR="0" indent="-342900" algn="l" defTabSz="914400" rtl="0" latinLnBrk="0">
        <a:lnSpc>
          <a:spcPct val="100000"/>
        </a:lnSpc>
        <a:spcBef>
          <a:spcPts val="700"/>
        </a:spcBef>
        <a:spcAft>
          <a:spcPts val="0"/>
        </a:spcAft>
        <a:buClr>
          <a:srgbClr val="330066"/>
        </a:buClr>
        <a:buSzPct val="70000"/>
        <a:buFontTx/>
        <a:buChar char="▪"/>
        <a:tabLst/>
        <a:defRPr b="0" baseline="0" cap="none" i="0" spc="0" strike="noStrike" sz="3000" u="none">
          <a:solidFill>
            <a:srgbClr val="000000"/>
          </a:solidFill>
          <a:uFillTx/>
          <a:latin typeface="+mj-lt"/>
          <a:ea typeface="+mj-ea"/>
          <a:cs typeface="+mj-cs"/>
          <a:sym typeface="Arial"/>
        </a:defRPr>
      </a:lvl1pPr>
      <a:lvl2pPr marL="745636" marR="0" indent="-401149" algn="l" defTabSz="914400" rtl="0" latinLnBrk="0">
        <a:lnSpc>
          <a:spcPct val="100000"/>
        </a:lnSpc>
        <a:spcBef>
          <a:spcPts val="700"/>
        </a:spcBef>
        <a:spcAft>
          <a:spcPts val="0"/>
        </a:spcAft>
        <a:buClr>
          <a:srgbClr val="330066"/>
        </a:buClr>
        <a:buSzPct val="70000"/>
        <a:buFontTx/>
        <a:buChar char="●"/>
        <a:tabLst/>
        <a:defRPr b="0" baseline="0" cap="none" i="0" spc="0" strike="noStrike" sz="3000" u="none">
          <a:solidFill>
            <a:srgbClr val="000000"/>
          </a:solidFill>
          <a:uFillTx/>
          <a:latin typeface="+mj-lt"/>
          <a:ea typeface="+mj-ea"/>
          <a:cs typeface="+mj-cs"/>
          <a:sym typeface="Arial"/>
        </a:defRPr>
      </a:lvl2pPr>
      <a:lvl3pPr marL="1076808" marR="0" indent="-383070" algn="l" defTabSz="914400" rtl="0" latinLnBrk="0">
        <a:lnSpc>
          <a:spcPct val="100000"/>
        </a:lnSpc>
        <a:spcBef>
          <a:spcPts val="700"/>
        </a:spcBef>
        <a:spcAft>
          <a:spcPts val="0"/>
        </a:spcAft>
        <a:buClr>
          <a:srgbClr val="330066"/>
        </a:buClr>
        <a:buSzPct val="70000"/>
        <a:buFontTx/>
        <a:buChar char="●"/>
        <a:tabLst/>
        <a:defRPr b="0" baseline="0" cap="none" i="0" spc="0" strike="noStrike" sz="3000" u="none">
          <a:solidFill>
            <a:srgbClr val="000000"/>
          </a:solidFill>
          <a:uFillTx/>
          <a:latin typeface="+mj-lt"/>
          <a:ea typeface="+mj-ea"/>
          <a:cs typeface="+mj-cs"/>
          <a:sym typeface="Arial"/>
        </a:defRPr>
      </a:lvl3pPr>
      <a:lvl4pPr marL="1427162" marR="0" indent="-438150" algn="l" defTabSz="914400" rtl="0" latinLnBrk="0">
        <a:lnSpc>
          <a:spcPct val="100000"/>
        </a:lnSpc>
        <a:spcBef>
          <a:spcPts val="700"/>
        </a:spcBef>
        <a:spcAft>
          <a:spcPts val="0"/>
        </a:spcAft>
        <a:buClr>
          <a:srgbClr val="330066"/>
        </a:buClr>
        <a:buSzPct val="75000"/>
        <a:buFontTx/>
        <a:buChar char="▪"/>
        <a:tabLst/>
        <a:defRPr b="0" baseline="0" cap="none" i="0" spc="0" strike="noStrike" sz="3000" u="none">
          <a:solidFill>
            <a:srgbClr val="000000"/>
          </a:solidFill>
          <a:uFillTx/>
          <a:latin typeface="+mj-lt"/>
          <a:ea typeface="+mj-ea"/>
          <a:cs typeface="+mj-cs"/>
          <a:sym typeface="Arial"/>
        </a:defRPr>
      </a:lvl4pPr>
      <a:lvl5pPr marL="1809220" marR="0" indent="-526520" algn="l" defTabSz="914400" rtl="0" latinLnBrk="0">
        <a:lnSpc>
          <a:spcPct val="100000"/>
        </a:lnSpc>
        <a:spcBef>
          <a:spcPts val="700"/>
        </a:spcBef>
        <a:spcAft>
          <a:spcPts val="0"/>
        </a:spcAft>
        <a:buClr>
          <a:srgbClr val="330066"/>
        </a:buClr>
        <a:buSzPct val="80000"/>
        <a:buFontTx/>
        <a:buChar char="▪"/>
        <a:tabLst/>
        <a:defRPr b="0" baseline="0" cap="none" i="0" spc="0" strike="noStrike" sz="3000" u="none">
          <a:solidFill>
            <a:srgbClr val="000000"/>
          </a:solidFill>
          <a:uFillTx/>
          <a:latin typeface="+mj-lt"/>
          <a:ea typeface="+mj-ea"/>
          <a:cs typeface="+mj-cs"/>
          <a:sym typeface="Arial"/>
        </a:defRPr>
      </a:lvl5pPr>
      <a:lvl6pPr marL="2266420" marR="0" indent="-526520" algn="l" defTabSz="914400" rtl="0" latinLnBrk="0">
        <a:lnSpc>
          <a:spcPct val="100000"/>
        </a:lnSpc>
        <a:spcBef>
          <a:spcPts val="700"/>
        </a:spcBef>
        <a:spcAft>
          <a:spcPts val="0"/>
        </a:spcAft>
        <a:buClr>
          <a:srgbClr val="330066"/>
        </a:buClr>
        <a:buSzPct val="80000"/>
        <a:buFont typeface="Wingdings"/>
        <a:buChar char=""/>
        <a:tabLst/>
        <a:defRPr b="0" baseline="0" cap="none" i="0" spc="0" strike="noStrike" sz="3000" u="none">
          <a:solidFill>
            <a:srgbClr val="000000"/>
          </a:solidFill>
          <a:uFillTx/>
          <a:latin typeface="+mj-lt"/>
          <a:ea typeface="+mj-ea"/>
          <a:cs typeface="+mj-cs"/>
          <a:sym typeface="Arial"/>
        </a:defRPr>
      </a:lvl6pPr>
      <a:lvl7pPr marL="2723620" marR="0" indent="-526520" algn="l" defTabSz="914400" rtl="0" latinLnBrk="0">
        <a:lnSpc>
          <a:spcPct val="100000"/>
        </a:lnSpc>
        <a:spcBef>
          <a:spcPts val="700"/>
        </a:spcBef>
        <a:spcAft>
          <a:spcPts val="0"/>
        </a:spcAft>
        <a:buClr>
          <a:srgbClr val="330066"/>
        </a:buClr>
        <a:buSzPct val="80000"/>
        <a:buFont typeface="Wingdings"/>
        <a:buChar char=""/>
        <a:tabLst/>
        <a:defRPr b="0" baseline="0" cap="none" i="0" spc="0" strike="noStrike" sz="3000" u="none">
          <a:solidFill>
            <a:srgbClr val="000000"/>
          </a:solidFill>
          <a:uFillTx/>
          <a:latin typeface="+mj-lt"/>
          <a:ea typeface="+mj-ea"/>
          <a:cs typeface="+mj-cs"/>
          <a:sym typeface="Arial"/>
        </a:defRPr>
      </a:lvl7pPr>
      <a:lvl8pPr marL="3180820" marR="0" indent="-526520" algn="l" defTabSz="914400" rtl="0" latinLnBrk="0">
        <a:lnSpc>
          <a:spcPct val="100000"/>
        </a:lnSpc>
        <a:spcBef>
          <a:spcPts val="700"/>
        </a:spcBef>
        <a:spcAft>
          <a:spcPts val="0"/>
        </a:spcAft>
        <a:buClr>
          <a:srgbClr val="330066"/>
        </a:buClr>
        <a:buSzPct val="80000"/>
        <a:buFont typeface="Wingdings"/>
        <a:buChar char=""/>
        <a:tabLst/>
        <a:defRPr b="0" baseline="0" cap="none" i="0" spc="0" strike="noStrike" sz="3000" u="none">
          <a:solidFill>
            <a:srgbClr val="000000"/>
          </a:solidFill>
          <a:uFillTx/>
          <a:latin typeface="+mj-lt"/>
          <a:ea typeface="+mj-ea"/>
          <a:cs typeface="+mj-cs"/>
          <a:sym typeface="Arial"/>
        </a:defRPr>
      </a:lvl8pPr>
      <a:lvl9pPr marL="3638020" marR="0" indent="-526520" algn="l" defTabSz="914400" rtl="0" latinLnBrk="0">
        <a:lnSpc>
          <a:spcPct val="100000"/>
        </a:lnSpc>
        <a:spcBef>
          <a:spcPts val="700"/>
        </a:spcBef>
        <a:spcAft>
          <a:spcPts val="0"/>
        </a:spcAft>
        <a:buClr>
          <a:srgbClr val="330066"/>
        </a:buClr>
        <a:buSzPct val="80000"/>
        <a:buFont typeface="Wingdings"/>
        <a:buChar char=""/>
        <a:tabLst/>
        <a:defRPr b="0" baseline="0" cap="none" i="0" spc="0" strike="noStrike" sz="3000" u="none">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6.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7.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6.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hyperlink" Target="http://www.med.or.jp/english/pdf/2005_07/341_352.pdf" TargetMode="External"/><Relationship Id="rId4" Type="http://schemas.openxmlformats.org/officeDocument/2006/relationships/image" Target="../media/image17.png"/><Relationship Id="rId5" Type="http://schemas.openxmlformats.org/officeDocument/2006/relationships/image" Target="../media/image8.jpeg"/><Relationship Id="rId6" Type="http://schemas.openxmlformats.org/officeDocument/2006/relationships/image" Target="../media/image18.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9.png"/><Relationship Id="rId4" Type="http://schemas.openxmlformats.org/officeDocument/2006/relationships/image" Target="../media/image20.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9.jpeg"/></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23.png"/><Relationship Id="rId4" Type="http://schemas.openxmlformats.org/officeDocument/2006/relationships/image" Target="../media/image10.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24.png"/><Relationship Id="rId4" Type="http://schemas.openxmlformats.org/officeDocument/2006/relationships/image" Target="../media/image11.jpeg"/><Relationship Id="rId5" Type="http://schemas.openxmlformats.org/officeDocument/2006/relationships/image" Target="../media/image25.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POLYTRAUMA MANAGEMENT"/>
          <p:cNvSpPr txBox="1"/>
          <p:nvPr>
            <p:ph type="title" idx="4294967295"/>
          </p:nvPr>
        </p:nvSpPr>
        <p:spPr>
          <a:xfrm>
            <a:off x="1524000" y="609599"/>
            <a:ext cx="7772400" cy="1143002"/>
          </a:xfrm>
          <a:prstGeom prst="rect">
            <a:avLst/>
          </a:prstGeom>
        </p:spPr>
        <p:txBody>
          <a:bodyPr anchor="ctr">
            <a:normAutofit fontScale="100000" lnSpcReduction="0"/>
          </a:bodyPr>
          <a:lstStyle/>
          <a:p>
            <a:pPr algn="ctr" defTabSz="713231">
              <a:defRPr b="0" sz="4212">
                <a:solidFill>
                  <a:srgbClr val="FF9966"/>
                </a:solidFill>
                <a:latin typeface="Batang"/>
                <a:ea typeface="Batang"/>
                <a:cs typeface="Batang"/>
                <a:sym typeface="Batang"/>
              </a:defRPr>
            </a:pPr>
            <a:r>
              <a:t>POLYTRAUMA MANAGEMENT</a:t>
            </a:r>
            <a:r>
              <a:rPr>
                <a:solidFill>
                  <a:srgbClr val="FF9900"/>
                </a:solidFill>
              </a:rPr>
              <a:t> </a:t>
            </a:r>
          </a:p>
        </p:txBody>
      </p:sp>
      <p:sp>
        <p:nvSpPr>
          <p:cNvPr id="119" name="Odesa National Medical University…"/>
          <p:cNvSpPr txBox="1"/>
          <p:nvPr>
            <p:ph type="body" sz="quarter" idx="4294967295"/>
          </p:nvPr>
        </p:nvSpPr>
        <p:spPr>
          <a:xfrm rot="4528">
            <a:off x="2362200" y="4419600"/>
            <a:ext cx="5715000" cy="1752600"/>
          </a:xfrm>
          <a:prstGeom prst="rect">
            <a:avLst/>
          </a:prstGeom>
        </p:spPr>
        <p:txBody>
          <a:bodyPr>
            <a:normAutofit fontScale="100000" lnSpcReduction="0"/>
          </a:bodyPr>
          <a:lstStyle/>
          <a:p>
            <a:pPr marL="315467" indent="-315467" defTabSz="841247">
              <a:spcBef>
                <a:spcPts val="600"/>
              </a:spcBef>
              <a:defRPr sz="2484"/>
            </a:pPr>
            <a:r>
              <a:t>Odesa National Medical University </a:t>
            </a:r>
          </a:p>
          <a:p>
            <a:pPr marL="315467" indent="-315467" defTabSz="841247">
              <a:spcBef>
                <a:spcPts val="600"/>
              </a:spcBef>
              <a:defRPr sz="2484"/>
            </a:pPr>
            <a:r>
              <a:t>Department of surgery</a:t>
            </a:r>
          </a:p>
          <a:p>
            <a:pPr marL="315467" indent="-315467" defTabSz="841247">
              <a:spcBef>
                <a:spcPts val="600"/>
              </a:spcBef>
              <a:defRPr sz="2484"/>
            </a:pPr>
            <a:r>
              <a:t>Prof. Grubnik V.</a:t>
            </a:r>
          </a:p>
          <a:p>
            <a:pPr marL="315467" indent="-315467" defTabSz="841247">
              <a:spcBef>
                <a:spcPts val="600"/>
              </a:spcBef>
              <a:defRPr sz="2484"/>
            </a:pPr>
            <a:r>
              <a:t>Odesa 2023</a:t>
            </a:r>
          </a:p>
        </p:txBody>
      </p:sp>
      <p:pic>
        <p:nvPicPr>
          <p:cNvPr id="120" name="SKELETON" descr="SKELETON"/>
          <p:cNvPicPr>
            <a:picLocks noChangeAspect="1"/>
          </p:cNvPicPr>
          <p:nvPr/>
        </p:nvPicPr>
        <p:blipFill>
          <a:blip r:embed="rId2">
            <a:extLst/>
          </a:blip>
          <a:stretch>
            <a:fillRect/>
          </a:stretch>
        </p:blipFill>
        <p:spPr>
          <a:xfrm>
            <a:off x="0" y="0"/>
            <a:ext cx="2057400" cy="68580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POLYTRAUMA"/>
          <p:cNvSpPr txBox="1"/>
          <p:nvPr>
            <p:ph type="title" idx="4294967295"/>
          </p:nvPr>
        </p:nvSpPr>
        <p:spPr>
          <a:xfrm>
            <a:off x="457200" y="-1"/>
            <a:ext cx="8458200" cy="1143002"/>
          </a:xfrm>
          <a:prstGeom prst="rect">
            <a:avLst/>
          </a:prstGeom>
        </p:spPr>
        <p:txBody>
          <a:bodyPr>
            <a:normAutofit fontScale="100000" lnSpcReduction="0"/>
          </a:bodyPr>
          <a:lstStyle>
            <a:lvl1pPr>
              <a:defRPr sz="4400">
                <a:solidFill>
                  <a:srgbClr val="3333FF"/>
                </a:solidFill>
              </a:defRPr>
            </a:lvl1pPr>
          </a:lstStyle>
          <a:p>
            <a:pPr/>
            <a:r>
              <a:t>POLYTRAUMA</a:t>
            </a:r>
          </a:p>
        </p:txBody>
      </p:sp>
      <p:sp>
        <p:nvSpPr>
          <p:cNvPr id="123" name="World wide No.1 killer amongst the younger age group (18-44 yrs).…"/>
          <p:cNvSpPr txBox="1"/>
          <p:nvPr>
            <p:ph type="body" idx="4294967295"/>
          </p:nvPr>
        </p:nvSpPr>
        <p:spPr>
          <a:xfrm>
            <a:off x="-1" y="1447800"/>
            <a:ext cx="9144002" cy="4525963"/>
          </a:xfrm>
          <a:prstGeom prst="rect">
            <a:avLst/>
          </a:prstGeom>
        </p:spPr>
        <p:txBody>
          <a:bodyPr>
            <a:normAutofit fontScale="100000" lnSpcReduction="0"/>
          </a:bodyPr>
          <a:lstStyle/>
          <a:p>
            <a:pPr>
              <a:lnSpc>
                <a:spcPct val="90000"/>
              </a:lnSpc>
              <a:spcBef>
                <a:spcPts val="600"/>
              </a:spcBef>
              <a:buChar char="●"/>
              <a:defRPr sz="2600"/>
            </a:pPr>
            <a:r>
              <a:t>World wide No.1 killer amongst the younger age group (18-44 yrs).</a:t>
            </a:r>
          </a:p>
          <a:p>
            <a:pPr>
              <a:lnSpc>
                <a:spcPct val="90000"/>
              </a:lnSpc>
              <a:spcBef>
                <a:spcPts val="600"/>
              </a:spcBef>
              <a:buSzTx/>
              <a:buFont typeface="Wingdings"/>
              <a:buNone/>
              <a:defRPr sz="2600"/>
            </a:pPr>
            <a:r>
              <a:t> </a:t>
            </a:r>
          </a:p>
          <a:p>
            <a:pPr>
              <a:lnSpc>
                <a:spcPct val="90000"/>
              </a:lnSpc>
              <a:spcBef>
                <a:spcPts val="600"/>
              </a:spcBef>
              <a:buChar char="●"/>
              <a:defRPr sz="2600"/>
            </a:pPr>
            <a:r>
              <a:t> Third most common cause of death in all age group.</a:t>
            </a:r>
          </a:p>
          <a:p>
            <a:pPr>
              <a:lnSpc>
                <a:spcPct val="90000"/>
              </a:lnSpc>
              <a:spcBef>
                <a:spcPts val="600"/>
              </a:spcBef>
              <a:buSzTx/>
              <a:buFont typeface="Wingdings"/>
              <a:buNone/>
              <a:defRPr sz="2600"/>
            </a:pPr>
            <a:r>
              <a:t>				</a:t>
            </a:r>
          </a:p>
          <a:p>
            <a:pPr>
              <a:lnSpc>
                <a:spcPct val="90000"/>
              </a:lnSpc>
              <a:spcBef>
                <a:spcPts val="600"/>
              </a:spcBef>
              <a:buChar char="●"/>
              <a:defRPr sz="2600"/>
            </a:pPr>
            <a:r>
              <a:t>Great economic &amp; social  loss to country.</a:t>
            </a:r>
          </a:p>
          <a:p>
            <a:pPr>
              <a:lnSpc>
                <a:spcPct val="90000"/>
              </a:lnSpc>
              <a:buChar char="●"/>
              <a:defRPr sz="2600"/>
            </a:pPr>
          </a:p>
          <a:p>
            <a:pPr>
              <a:lnSpc>
                <a:spcPct val="90000"/>
              </a:lnSpc>
              <a:spcBef>
                <a:spcPts val="600"/>
              </a:spcBef>
              <a:buChar char="●"/>
              <a:defRPr sz="2600"/>
            </a:pPr>
            <a:r>
              <a:t>Less than 2% of budgets for health services spend on trauma patients.	</a:t>
            </a:r>
          </a:p>
          <a:p>
            <a:pPr>
              <a:lnSpc>
                <a:spcPct val="90000"/>
              </a:lnSpc>
              <a:spcBef>
                <a:spcPts val="600"/>
              </a:spcBef>
              <a:buSzTx/>
              <a:buFont typeface="Wingdings"/>
              <a:buNone/>
              <a:defRPr sz="2600"/>
            </a:pPr>
            <a:r>
              <a:t>		</a:t>
            </a:r>
          </a:p>
        </p:txBody>
      </p:sp>
      <p:sp>
        <p:nvSpPr>
          <p:cNvPr id="124" name="TRAUMA- Neglected Disease of Modern Society"/>
          <p:cNvSpPr txBox="1"/>
          <p:nvPr/>
        </p:nvSpPr>
        <p:spPr>
          <a:xfrm>
            <a:off x="431482" y="5486400"/>
            <a:ext cx="8136693" cy="4597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90000"/>
              </a:lnSpc>
              <a:spcBef>
                <a:spcPts val="500"/>
              </a:spcBef>
              <a:defRPr b="1" i="1" sz="2400">
                <a:solidFill>
                  <a:srgbClr val="3333FF"/>
                </a:solidFill>
                <a:latin typeface="Verdana"/>
                <a:ea typeface="Verdana"/>
                <a:cs typeface="Verdana"/>
                <a:sym typeface="Verdana"/>
              </a:defRPr>
            </a:lvl1pPr>
          </a:lstStyle>
          <a:p>
            <a:pPr/>
            <a:r>
              <a:t>TRAUMA- Neglected Disease of Modern Society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123">
                                            <p:bg/>
                                          </p:spTgt>
                                        </p:tgtEl>
                                        <p:attrNameLst>
                                          <p:attrName>style.visibility</p:attrName>
                                        </p:attrNameLst>
                                      </p:cBhvr>
                                      <p:to>
                                        <p:strVal val="visible"/>
                                      </p:to>
                                    </p:set>
                                    <p:anim calcmode="lin" valueType="num">
                                      <p:cBhvr>
                                        <p:cTn id="7" dur="1000" fill="hold"/>
                                        <p:tgtEl>
                                          <p:spTgt spid="123">
                                            <p:bg/>
                                          </p:spTgt>
                                        </p:tgtEl>
                                        <p:attrNameLst>
                                          <p:attrName>ppt_x</p:attrName>
                                        </p:attrNameLst>
                                      </p:cBhvr>
                                      <p:tavLst>
                                        <p:tav tm="0">
                                          <p:val>
                                            <p:strVal val="#ppt_x"/>
                                          </p:val>
                                        </p:tav>
                                        <p:tav tm="100000">
                                          <p:val>
                                            <p:strVal val="#ppt_x"/>
                                          </p:val>
                                        </p:tav>
                                      </p:tavLst>
                                    </p:anim>
                                    <p:anim calcmode="lin" valueType="num">
                                      <p:cBhvr>
                                        <p:cTn id="8" dur="1000" fill="hold"/>
                                        <p:tgtEl>
                                          <p:spTgt spid="123">
                                            <p:bg/>
                                          </p:spTgt>
                                        </p:tgtEl>
                                        <p:attrNameLst>
                                          <p:attrName>ppt_y</p:attrName>
                                        </p:attrNameLst>
                                      </p:cBhvr>
                                      <p:tavLst>
                                        <p:tav tm="0">
                                          <p:val>
                                            <p:strVal val="1+#ppt_h/2"/>
                                          </p:val>
                                        </p:tav>
                                        <p:tav tm="100000">
                                          <p:val>
                                            <p:strVal val="#ppt_y"/>
                                          </p:val>
                                        </p:tav>
                                      </p:tavLst>
                                    </p:anim>
                                  </p:childTnLst>
                                </p:cTn>
                              </p:par>
                              <p:par>
                                <p:cTn id="9" presetClass="entr" nodeType="withEffect" presetSubtype="4" presetID="2" grpId="1" fill="hold">
                                  <p:stCondLst>
                                    <p:cond delay="0"/>
                                  </p:stCondLst>
                                  <p:iterate type="el" backwards="0">
                                    <p:tmAbs val="0"/>
                                  </p:iterate>
                                  <p:childTnLst>
                                    <p:set>
                                      <p:cBhvr>
                                        <p:cTn id="10" fill="hold"/>
                                        <p:tgtEl>
                                          <p:spTgt spid="123">
                                            <p:txEl>
                                              <p:pRg st="0" end="0"/>
                                            </p:txEl>
                                          </p:spTgt>
                                        </p:tgtEl>
                                        <p:attrNameLst>
                                          <p:attrName>style.visibility</p:attrName>
                                        </p:attrNameLst>
                                      </p:cBhvr>
                                      <p:to>
                                        <p:strVal val="visible"/>
                                      </p:to>
                                    </p:set>
                                    <p:anim calcmode="lin" valueType="num">
                                      <p:cBhvr>
                                        <p:cTn id="11" dur="1000" fill="hold"/>
                                        <p:tgtEl>
                                          <p:spTgt spid="12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4" presetID="2" grpId="1" fill="hold">
                                  <p:stCondLst>
                                    <p:cond delay="0"/>
                                  </p:stCondLst>
                                  <p:iterate type="el" backwards="0">
                                    <p:tmAbs val="0"/>
                                  </p:iterate>
                                  <p:childTnLst>
                                    <p:set>
                                      <p:cBhvr>
                                        <p:cTn id="16" fill="hold"/>
                                        <p:tgtEl>
                                          <p:spTgt spid="123">
                                            <p:txEl>
                                              <p:pRg st="1" end="1"/>
                                            </p:txEl>
                                          </p:spTgt>
                                        </p:tgtEl>
                                        <p:attrNameLst>
                                          <p:attrName>style.visibility</p:attrName>
                                        </p:attrNameLst>
                                      </p:cBhvr>
                                      <p:to>
                                        <p:strVal val="visible"/>
                                      </p:to>
                                    </p:set>
                                    <p:anim calcmode="lin" valueType="num">
                                      <p:cBhvr>
                                        <p:cTn id="17" dur="1000" fill="hold"/>
                                        <p:tgtEl>
                                          <p:spTgt spid="12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4" presetID="2" grpId="1" fill="hold">
                                  <p:stCondLst>
                                    <p:cond delay="0"/>
                                  </p:stCondLst>
                                  <p:iterate type="el" backwards="0">
                                    <p:tmAbs val="0"/>
                                  </p:iterate>
                                  <p:childTnLst>
                                    <p:set>
                                      <p:cBhvr>
                                        <p:cTn id="22" fill="hold"/>
                                        <p:tgtEl>
                                          <p:spTgt spid="123">
                                            <p:txEl>
                                              <p:pRg st="2" end="2"/>
                                            </p:txEl>
                                          </p:spTgt>
                                        </p:tgtEl>
                                        <p:attrNameLst>
                                          <p:attrName>style.visibility</p:attrName>
                                        </p:attrNameLst>
                                      </p:cBhvr>
                                      <p:to>
                                        <p:strVal val="visible"/>
                                      </p:to>
                                    </p:set>
                                    <p:anim calcmode="lin" valueType="num">
                                      <p:cBhvr>
                                        <p:cTn id="23" dur="1000" fill="hold"/>
                                        <p:tgtEl>
                                          <p:spTgt spid="12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4" presetID="2" grpId="1" fill="hold">
                                  <p:stCondLst>
                                    <p:cond delay="0"/>
                                  </p:stCondLst>
                                  <p:iterate type="el" backwards="0">
                                    <p:tmAbs val="0"/>
                                  </p:iterate>
                                  <p:childTnLst>
                                    <p:set>
                                      <p:cBhvr>
                                        <p:cTn id="28" fill="hold"/>
                                        <p:tgtEl>
                                          <p:spTgt spid="123">
                                            <p:txEl>
                                              <p:pRg st="3" end="3"/>
                                            </p:txEl>
                                          </p:spTgt>
                                        </p:tgtEl>
                                        <p:attrNameLst>
                                          <p:attrName>style.visibility</p:attrName>
                                        </p:attrNameLst>
                                      </p:cBhvr>
                                      <p:to>
                                        <p:strVal val="visible"/>
                                      </p:to>
                                    </p:set>
                                    <p:anim calcmode="lin" valueType="num">
                                      <p:cBhvr>
                                        <p:cTn id="29" dur="1000" fill="hold"/>
                                        <p:tgtEl>
                                          <p:spTgt spid="12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 grpId="1" fill="hold">
                                  <p:stCondLst>
                                    <p:cond delay="0"/>
                                  </p:stCondLst>
                                  <p:iterate type="el" backwards="0">
                                    <p:tmAbs val="0"/>
                                  </p:iterate>
                                  <p:childTnLst>
                                    <p:set>
                                      <p:cBhvr>
                                        <p:cTn id="34" fill="hold"/>
                                        <p:tgtEl>
                                          <p:spTgt spid="123">
                                            <p:txEl>
                                              <p:pRg st="4" end="4"/>
                                            </p:txEl>
                                          </p:spTgt>
                                        </p:tgtEl>
                                        <p:attrNameLst>
                                          <p:attrName>style.visibility</p:attrName>
                                        </p:attrNameLst>
                                      </p:cBhvr>
                                      <p:to>
                                        <p:strVal val="visible"/>
                                      </p:to>
                                    </p:set>
                                    <p:anim calcmode="lin" valueType="num">
                                      <p:cBhvr>
                                        <p:cTn id="35" dur="1000" fill="hold"/>
                                        <p:tgtEl>
                                          <p:spTgt spid="12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123">
                                            <p:txEl>
                                              <p:pRg st="4" end="4"/>
                                            </p:txEl>
                                          </p:spTgt>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Class="entr" nodeType="afterEffect" presetSubtype="4" presetID="2" grpId="1" fill="hold">
                                  <p:stCondLst>
                                    <p:cond delay="0"/>
                                  </p:stCondLst>
                                  <p:iterate type="el" backwards="0">
                                    <p:tmAbs val="0"/>
                                  </p:iterate>
                                  <p:childTnLst>
                                    <p:set>
                                      <p:cBhvr>
                                        <p:cTn id="39" fill="hold"/>
                                        <p:tgtEl>
                                          <p:spTgt spid="123">
                                            <p:txEl>
                                              <p:pRg st="5" end="5"/>
                                            </p:txEl>
                                          </p:spTgt>
                                        </p:tgtEl>
                                        <p:attrNameLst>
                                          <p:attrName>style.visibility</p:attrName>
                                        </p:attrNameLst>
                                      </p:cBhvr>
                                      <p:to>
                                        <p:strVal val="visible"/>
                                      </p:to>
                                    </p:set>
                                    <p:anim calcmode="lin" valueType="num">
                                      <p:cBhvr>
                                        <p:cTn id="40" dur="1000" fill="hold"/>
                                        <p:tgtEl>
                                          <p:spTgt spid="12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Class="entr" nodeType="clickEffect" presetSubtype="4" presetID="2" grpId="1" fill="hold">
                                  <p:stCondLst>
                                    <p:cond delay="0"/>
                                  </p:stCondLst>
                                  <p:iterate type="el" backwards="0">
                                    <p:tmAbs val="0"/>
                                  </p:iterate>
                                  <p:childTnLst>
                                    <p:set>
                                      <p:cBhvr>
                                        <p:cTn id="45" fill="hold"/>
                                        <p:tgtEl>
                                          <p:spTgt spid="123">
                                            <p:txEl>
                                              <p:pRg st="6" end="6"/>
                                            </p:txEl>
                                          </p:spTgt>
                                        </p:tgtEl>
                                        <p:attrNameLst>
                                          <p:attrName>style.visibility</p:attrName>
                                        </p:attrNameLst>
                                      </p:cBhvr>
                                      <p:to>
                                        <p:strVal val="visible"/>
                                      </p:to>
                                    </p:set>
                                    <p:anim calcmode="lin" valueType="num">
                                      <p:cBhvr>
                                        <p:cTn id="46" dur="1000" fill="hold"/>
                                        <p:tgtEl>
                                          <p:spTgt spid="12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Class="entr" nodeType="clickEffect" presetSubtype="4" presetID="2" grpId="1" fill="hold">
                                  <p:stCondLst>
                                    <p:cond delay="0"/>
                                  </p:stCondLst>
                                  <p:iterate type="el" backwards="0">
                                    <p:tmAbs val="0"/>
                                  </p:iterate>
                                  <p:childTnLst>
                                    <p:set>
                                      <p:cBhvr>
                                        <p:cTn id="51" fill="hold"/>
                                        <p:tgtEl>
                                          <p:spTgt spid="123">
                                            <p:txEl>
                                              <p:pRg st="7" end="7"/>
                                            </p:txEl>
                                          </p:spTgt>
                                        </p:tgtEl>
                                        <p:attrNameLst>
                                          <p:attrName>style.visibility</p:attrName>
                                        </p:attrNameLst>
                                      </p:cBhvr>
                                      <p:to>
                                        <p:strVal val="visible"/>
                                      </p:to>
                                    </p:set>
                                    <p:anim calcmode="lin" valueType="num">
                                      <p:cBhvr>
                                        <p:cTn id="52" dur="1000" fill="hold"/>
                                        <p:tgtEl>
                                          <p:spTgt spid="12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Class="entr" nodeType="clickEffect" presetID="10" grpId="2" fill="hold">
                                  <p:stCondLst>
                                    <p:cond delay="0"/>
                                  </p:stCondLst>
                                  <p:iterate type="el" backwards="0">
                                    <p:tmAbs val="0"/>
                                  </p:iterate>
                                  <p:childTnLst>
                                    <p:set>
                                      <p:cBhvr>
                                        <p:cTn id="57" fill="hold"/>
                                        <p:tgtEl>
                                          <p:spTgt spid="124"/>
                                        </p:tgtEl>
                                        <p:attrNameLst>
                                          <p:attrName>style.visibility</p:attrName>
                                        </p:attrNameLst>
                                      </p:cBhvr>
                                      <p:to>
                                        <p:strVal val="visible"/>
                                      </p:to>
                                    </p:set>
                                    <p:animEffect filter="fade" transition="in">
                                      <p:cBhvr>
                                        <p:cTn id="58" dur="5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4" grpId="2"/>
      <p:bldP build="p" bldLvl="1" animBg="1" rev="0" advAuto="0" spid="123"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POLYTRAUMA"/>
          <p:cNvSpPr txBox="1"/>
          <p:nvPr>
            <p:ph type="title" idx="4294967295"/>
          </p:nvPr>
        </p:nvSpPr>
        <p:spPr>
          <a:xfrm>
            <a:off x="609600" y="-1"/>
            <a:ext cx="8229600" cy="1143002"/>
          </a:xfrm>
          <a:prstGeom prst="rect">
            <a:avLst/>
          </a:prstGeom>
        </p:spPr>
        <p:txBody>
          <a:bodyPr>
            <a:normAutofit fontScale="100000" lnSpcReduction="0"/>
          </a:bodyPr>
          <a:lstStyle>
            <a:lvl1pPr>
              <a:defRPr>
                <a:solidFill>
                  <a:srgbClr val="3333FF"/>
                </a:solidFill>
                <a:latin typeface="Bookman Old Style"/>
                <a:ea typeface="Bookman Old Style"/>
                <a:cs typeface="Bookman Old Style"/>
                <a:sym typeface="Bookman Old Style"/>
              </a:defRPr>
            </a:lvl1pPr>
          </a:lstStyle>
          <a:p>
            <a:pPr/>
            <a:r>
              <a:t>POLYTRAUMA</a:t>
            </a:r>
          </a:p>
        </p:txBody>
      </p:sp>
      <p:sp>
        <p:nvSpPr>
          <p:cNvPr id="127" name="Defined  as “a  clinical  state  following  injury   to the  body leading  to profound  physiometabolic   changes  involving  multisystem’’.…"/>
          <p:cNvSpPr txBox="1"/>
          <p:nvPr>
            <p:ph type="body" idx="4294967295"/>
          </p:nvPr>
        </p:nvSpPr>
        <p:spPr>
          <a:xfrm>
            <a:off x="228600" y="1524000"/>
            <a:ext cx="8540750" cy="4422775"/>
          </a:xfrm>
          <a:prstGeom prst="rect">
            <a:avLst/>
          </a:prstGeom>
        </p:spPr>
        <p:txBody>
          <a:bodyPr>
            <a:normAutofit fontScale="100000" lnSpcReduction="0"/>
          </a:bodyPr>
          <a:lstStyle/>
          <a:p>
            <a:pPr>
              <a:lnSpc>
                <a:spcPct val="115000"/>
              </a:lnSpc>
              <a:spcBef>
                <a:spcPts val="500"/>
              </a:spcBef>
              <a:buSzTx/>
              <a:buFont typeface="Wingdings"/>
              <a:buNone/>
              <a:defRPr sz="2100">
                <a:latin typeface="Verdana"/>
                <a:ea typeface="Verdana"/>
                <a:cs typeface="Verdana"/>
                <a:sym typeface="Verdana"/>
              </a:defRPr>
            </a:pPr>
            <a:r>
              <a:t>   </a:t>
            </a:r>
            <a:r>
              <a:rPr b="1">
                <a:latin typeface="Times New Roman"/>
                <a:ea typeface="Times New Roman"/>
                <a:cs typeface="Times New Roman"/>
                <a:sym typeface="Times New Roman"/>
              </a:rPr>
              <a:t>Defined  as “a  clinical  state  following  injury   to the  body leading  to profound  physiometabolic   changes  involving  multisystem’’. </a:t>
            </a:r>
            <a:endParaRPr b="1">
              <a:latin typeface="Times New Roman"/>
              <a:ea typeface="Times New Roman"/>
              <a:cs typeface="Times New Roman"/>
              <a:sym typeface="Times New Roman"/>
            </a:endParaRPr>
          </a:p>
          <a:p>
            <a:pPr algn="ctr">
              <a:lnSpc>
                <a:spcPct val="80000"/>
              </a:lnSpc>
              <a:spcBef>
                <a:spcPts val="400"/>
              </a:spcBef>
              <a:buSzTx/>
              <a:buFont typeface="Wingdings"/>
              <a:buNone/>
              <a:defRPr b="1" sz="1900">
                <a:latin typeface="Times New Roman"/>
                <a:ea typeface="Times New Roman"/>
                <a:cs typeface="Times New Roman"/>
                <a:sym typeface="Times New Roman"/>
              </a:defRPr>
            </a:pPr>
            <a:r>
              <a:t> </a:t>
            </a:r>
            <a:r>
              <a:rPr>
                <a:solidFill>
                  <a:srgbClr val="3333FF"/>
                </a:solidFill>
              </a:rPr>
              <a:t>OR</a:t>
            </a:r>
            <a:endParaRPr>
              <a:solidFill>
                <a:srgbClr val="3333FF"/>
              </a:solidFill>
            </a:endParaRPr>
          </a:p>
          <a:p>
            <a:pPr>
              <a:lnSpc>
                <a:spcPct val="120000"/>
              </a:lnSpc>
              <a:spcBef>
                <a:spcPts val="500"/>
              </a:spcBef>
              <a:buSzTx/>
              <a:buFont typeface="Wingdings"/>
              <a:buNone/>
              <a:defRPr b="1" sz="1900">
                <a:solidFill>
                  <a:srgbClr val="FF9966"/>
                </a:solidFill>
                <a:latin typeface="Times New Roman"/>
                <a:ea typeface="Times New Roman"/>
                <a:cs typeface="Times New Roman"/>
                <a:sym typeface="Times New Roman"/>
              </a:defRPr>
            </a:pPr>
            <a:r>
              <a:t>     </a:t>
            </a:r>
            <a:r>
              <a:rPr sz="2100">
                <a:solidFill>
                  <a:srgbClr val="000000"/>
                </a:solidFill>
              </a:rPr>
              <a:t>Patient  with  anyone  of  the  following  combination  of injuries </a:t>
            </a:r>
          </a:p>
        </p:txBody>
      </p:sp>
      <p:sp>
        <p:nvSpPr>
          <p:cNvPr id="128" name="TWO  MAJOR  SYSTEM  INJURY  +  ONE  MAJOR  LIMB  INJURY.…"/>
          <p:cNvSpPr txBox="1"/>
          <p:nvPr/>
        </p:nvSpPr>
        <p:spPr>
          <a:xfrm>
            <a:off x="426719" y="4038600"/>
            <a:ext cx="8442961" cy="28622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lnSpc>
                <a:spcPct val="145000"/>
              </a:lnSpc>
              <a:spcBef>
                <a:spcPts val="400"/>
              </a:spcBef>
              <a:buSzPct val="100000"/>
              <a:buBlip>
                <a:blip r:embed="rId2"/>
              </a:buBlip>
              <a:defRPr>
                <a:latin typeface="SimSun"/>
                <a:ea typeface="SimSun"/>
                <a:cs typeface="SimSun"/>
                <a:sym typeface="SimSun"/>
              </a:defRPr>
            </a:pPr>
            <a:r>
              <a:t>    </a:t>
            </a:r>
            <a:r>
              <a:rPr b="1" sz="1600">
                <a:latin typeface="Verdana"/>
                <a:ea typeface="Verdana"/>
                <a:cs typeface="Verdana"/>
                <a:sym typeface="Verdana"/>
              </a:rPr>
              <a:t>TWO  MAJOR  SYSTEM  INJURY  +  ONE  MAJOR  LIMB  INJURY.</a:t>
            </a:r>
            <a:endParaRPr b="1" sz="1600">
              <a:latin typeface="Verdana"/>
              <a:ea typeface="Verdana"/>
              <a:cs typeface="Verdana"/>
              <a:sym typeface="Verdana"/>
            </a:endParaRPr>
          </a:p>
          <a:p>
            <a:pPr algn="just">
              <a:lnSpc>
                <a:spcPct val="145000"/>
              </a:lnSpc>
              <a:spcBef>
                <a:spcPts val="300"/>
              </a:spcBef>
              <a:buSzPct val="100000"/>
              <a:buBlip>
                <a:blip r:embed="rId2"/>
              </a:buBlip>
              <a:defRPr b="1" sz="1600">
                <a:latin typeface="Verdana"/>
                <a:ea typeface="Verdana"/>
                <a:cs typeface="Verdana"/>
                <a:sym typeface="Verdana"/>
              </a:defRPr>
            </a:pPr>
            <a:r>
              <a:t>     ONE  MAJOR  SYSTEM  INJURY +  TWO  MAJOR  LIMB  INJURY. </a:t>
            </a:r>
          </a:p>
          <a:p>
            <a:pPr algn="just">
              <a:lnSpc>
                <a:spcPct val="145000"/>
              </a:lnSpc>
              <a:spcBef>
                <a:spcPts val="300"/>
              </a:spcBef>
              <a:buSzPct val="100000"/>
              <a:buBlip>
                <a:blip r:embed="rId2"/>
              </a:buBlip>
              <a:defRPr b="1" sz="1600">
                <a:latin typeface="Verdana"/>
                <a:ea typeface="Verdana"/>
                <a:cs typeface="Verdana"/>
                <a:sym typeface="Verdana"/>
              </a:defRPr>
            </a:pPr>
            <a:r>
              <a:t>     ONE MAJOR  SYSTEM  INJURY  +  ONE OPEN  GRADE III SKELETAL INJURY.</a:t>
            </a:r>
          </a:p>
          <a:p>
            <a:pPr algn="just">
              <a:lnSpc>
                <a:spcPct val="145000"/>
              </a:lnSpc>
              <a:spcBef>
                <a:spcPts val="300"/>
              </a:spcBef>
              <a:buSzPct val="100000"/>
              <a:buBlip>
                <a:blip r:embed="rId2"/>
              </a:buBlip>
              <a:defRPr b="1" sz="1600">
                <a:latin typeface="Verdana"/>
                <a:ea typeface="Verdana"/>
                <a:cs typeface="Verdana"/>
                <a:sym typeface="Verdana"/>
              </a:defRPr>
            </a:pPr>
            <a:r>
              <a:t>     UNSTABLE   PELVIS  FRACTURE  WITH   ASSOCIATED  VISCERAL INJURY.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127">
                                            <p:bg/>
                                          </p:spTgt>
                                        </p:tgtEl>
                                        <p:attrNameLst>
                                          <p:attrName>style.visibility</p:attrName>
                                        </p:attrNameLst>
                                      </p:cBhvr>
                                      <p:to>
                                        <p:strVal val="visible"/>
                                      </p:to>
                                    </p:set>
                                    <p:anim calcmode="lin" valueType="num">
                                      <p:cBhvr>
                                        <p:cTn id="7" dur="500" fill="hold"/>
                                        <p:tgtEl>
                                          <p:spTgt spid="127">
                                            <p:bg/>
                                          </p:spTgt>
                                        </p:tgtEl>
                                        <p:attrNameLst>
                                          <p:attrName>ppt_x</p:attrName>
                                        </p:attrNameLst>
                                      </p:cBhvr>
                                      <p:tavLst>
                                        <p:tav tm="0">
                                          <p:val>
                                            <p:strVal val="#ppt_x"/>
                                          </p:val>
                                        </p:tav>
                                        <p:tav tm="100000">
                                          <p:val>
                                            <p:strVal val="#ppt_x"/>
                                          </p:val>
                                        </p:tav>
                                      </p:tavLst>
                                    </p:anim>
                                    <p:anim calcmode="lin" valueType="num">
                                      <p:cBhvr>
                                        <p:cTn id="8" dur="500" fill="hold"/>
                                        <p:tgtEl>
                                          <p:spTgt spid="127">
                                            <p:bg/>
                                          </p:spTgt>
                                        </p:tgtEl>
                                        <p:attrNameLst>
                                          <p:attrName>ppt_y</p:attrName>
                                        </p:attrNameLst>
                                      </p:cBhvr>
                                      <p:tavLst>
                                        <p:tav tm="0">
                                          <p:val>
                                            <p:strVal val="1+#ppt_h/2"/>
                                          </p:val>
                                        </p:tav>
                                        <p:tav tm="100000">
                                          <p:val>
                                            <p:strVal val="#ppt_y"/>
                                          </p:val>
                                        </p:tav>
                                      </p:tavLst>
                                    </p:anim>
                                  </p:childTnLst>
                                </p:cTn>
                              </p:par>
                              <p:par>
                                <p:cTn id="9" presetClass="entr" nodeType="withEffect" presetSubtype="4" presetID="2" grpId="1" fill="hold">
                                  <p:stCondLst>
                                    <p:cond delay="0"/>
                                  </p:stCondLst>
                                  <p:iterate type="el" backwards="0">
                                    <p:tmAbs val="0"/>
                                  </p:iterate>
                                  <p:childTnLst>
                                    <p:set>
                                      <p:cBhvr>
                                        <p:cTn id="10" fill="hold"/>
                                        <p:tgtEl>
                                          <p:spTgt spid="127">
                                            <p:txEl>
                                              <p:pRg st="0" end="0"/>
                                            </p:txEl>
                                          </p:spTgt>
                                        </p:tgtEl>
                                        <p:attrNameLst>
                                          <p:attrName>style.visibility</p:attrName>
                                        </p:attrNameLst>
                                      </p:cBhvr>
                                      <p:to>
                                        <p:strVal val="visible"/>
                                      </p:to>
                                    </p:set>
                                    <p:anim calcmode="lin" valueType="num">
                                      <p:cBhvr>
                                        <p:cTn id="11" dur="500" fill="hold"/>
                                        <p:tgtEl>
                                          <p:spTgt spid="12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4" presetID="2" grpId="1" fill="hold">
                                  <p:stCondLst>
                                    <p:cond delay="0"/>
                                  </p:stCondLst>
                                  <p:iterate type="el" backwards="0">
                                    <p:tmAbs val="0"/>
                                  </p:iterate>
                                  <p:childTnLst>
                                    <p:set>
                                      <p:cBhvr>
                                        <p:cTn id="16" fill="hold"/>
                                        <p:tgtEl>
                                          <p:spTgt spid="127">
                                            <p:txEl>
                                              <p:pRg st="1" end="1"/>
                                            </p:txEl>
                                          </p:spTgt>
                                        </p:tgtEl>
                                        <p:attrNameLst>
                                          <p:attrName>style.visibility</p:attrName>
                                        </p:attrNameLst>
                                      </p:cBhvr>
                                      <p:to>
                                        <p:strVal val="visible"/>
                                      </p:to>
                                    </p:set>
                                    <p:anim calcmode="lin" valueType="num">
                                      <p:cBhvr>
                                        <p:cTn id="17" dur="500" fill="hold"/>
                                        <p:tgtEl>
                                          <p:spTgt spid="127">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4" presetID="2" grpId="1" fill="hold">
                                  <p:stCondLst>
                                    <p:cond delay="0"/>
                                  </p:stCondLst>
                                  <p:iterate type="el" backwards="0">
                                    <p:tmAbs val="0"/>
                                  </p:iterate>
                                  <p:childTnLst>
                                    <p:set>
                                      <p:cBhvr>
                                        <p:cTn id="22" fill="hold"/>
                                        <p:tgtEl>
                                          <p:spTgt spid="127">
                                            <p:txEl>
                                              <p:pRg st="2" end="2"/>
                                            </p:txEl>
                                          </p:spTgt>
                                        </p:tgtEl>
                                        <p:attrNameLst>
                                          <p:attrName>style.visibility</p:attrName>
                                        </p:attrNameLst>
                                      </p:cBhvr>
                                      <p:to>
                                        <p:strVal val="visible"/>
                                      </p:to>
                                    </p:set>
                                    <p:anim calcmode="lin" valueType="num">
                                      <p:cBhvr>
                                        <p:cTn id="23" dur="500" fill="hold"/>
                                        <p:tgtEl>
                                          <p:spTgt spid="127">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 grpId="2" fill="hold">
                                  <p:stCondLst>
                                    <p:cond delay="0"/>
                                  </p:stCondLst>
                                  <p:iterate type="el" backwards="0">
                                    <p:tmAbs val="0"/>
                                  </p:iterate>
                                  <p:childTnLst>
                                    <p:set>
                                      <p:cBhvr>
                                        <p:cTn id="28" fill="hold"/>
                                        <p:tgtEl>
                                          <p:spTgt spid="128"/>
                                        </p:tgtEl>
                                        <p:attrNameLst>
                                          <p:attrName>style.visibility</p:attrName>
                                        </p:attrNameLst>
                                      </p:cBhvr>
                                      <p:to>
                                        <p:strVal val="visible"/>
                                      </p:to>
                                    </p:set>
                                    <p:anim calcmode="lin" valueType="num">
                                      <p:cBhvr>
                                        <p:cTn id="29" dur="500" fill="hold"/>
                                        <p:tgtEl>
                                          <p:spTgt spid="128"/>
                                        </p:tgtEl>
                                        <p:attrNameLst>
                                          <p:attrName>ppt_x</p:attrName>
                                        </p:attrNameLst>
                                      </p:cBhvr>
                                      <p:tavLst>
                                        <p:tav tm="0">
                                          <p:val>
                                            <p:strVal val="0-#ppt_w/2"/>
                                          </p:val>
                                        </p:tav>
                                        <p:tav tm="100000">
                                          <p:val>
                                            <p:strVal val="#ppt_x"/>
                                          </p:val>
                                        </p:tav>
                                      </p:tavLst>
                                    </p:anim>
                                    <p:anim calcmode="lin" valueType="num">
                                      <p:cBhvr>
                                        <p:cTn id="30" dur="500" fill="hold"/>
                                        <p:tgtEl>
                                          <p:spTgt spid="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8" grpId="2"/>
      <p:bldP build="p" bldLvl="1" animBg="1" rev="0" advAuto="0" spid="127"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Polytrauma is not synonym of multiple fractures.…"/>
          <p:cNvSpPr txBox="1"/>
          <p:nvPr/>
        </p:nvSpPr>
        <p:spPr>
          <a:xfrm>
            <a:off x="198120" y="990600"/>
            <a:ext cx="8900160" cy="492951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80000"/>
              </a:lnSpc>
              <a:spcBef>
                <a:spcPts val="600"/>
              </a:spcBef>
              <a:buClr>
                <a:srgbClr val="330066"/>
              </a:buClr>
              <a:buSzPct val="70000"/>
              <a:buChar char="●"/>
              <a:defRPr sz="2600"/>
            </a:pPr>
            <a:r>
              <a:t>Polytrauma is not synonym of multiple fractures. </a:t>
            </a:r>
          </a:p>
          <a:p>
            <a:pPr marL="342900" indent="-342900">
              <a:lnSpc>
                <a:spcPct val="80000"/>
              </a:lnSpc>
              <a:spcBef>
                <a:spcPts val="400"/>
              </a:spcBef>
              <a:buClr>
                <a:srgbClr val="330066"/>
              </a:buClr>
              <a:buSzPct val="70000"/>
              <a:buChar char="●"/>
              <a:defRPr sz="2600"/>
            </a:pPr>
          </a:p>
          <a:p>
            <a:pPr marL="342900" indent="-342900">
              <a:lnSpc>
                <a:spcPct val="80000"/>
              </a:lnSpc>
              <a:spcBef>
                <a:spcPts val="600"/>
              </a:spcBef>
              <a:buClr>
                <a:srgbClr val="330066"/>
              </a:buClr>
              <a:buSzPct val="70000"/>
              <a:buChar char="●"/>
              <a:defRPr b="1" i="1" sz="2600"/>
            </a:pPr>
            <a:r>
              <a:t>Multiple fractures</a:t>
            </a:r>
            <a:r>
              <a:rPr b="0" i="0"/>
              <a:t> are purely orthopaedic problem as there is involvement of skeletal system alone. </a:t>
            </a:r>
          </a:p>
          <a:p>
            <a:pPr marL="342900" indent="-342900">
              <a:lnSpc>
                <a:spcPct val="80000"/>
              </a:lnSpc>
              <a:spcBef>
                <a:spcPts val="400"/>
              </a:spcBef>
              <a:buClr>
                <a:srgbClr val="330066"/>
              </a:buClr>
              <a:buSzPct val="70000"/>
              <a:buChar char="●"/>
              <a:defRPr sz="2600"/>
            </a:pPr>
          </a:p>
          <a:p>
            <a:pPr marL="342900" indent="-342900">
              <a:lnSpc>
                <a:spcPct val="80000"/>
              </a:lnSpc>
              <a:spcBef>
                <a:spcPts val="800"/>
              </a:spcBef>
              <a:buClr>
                <a:srgbClr val="330066"/>
              </a:buClr>
              <a:buSzPct val="70000"/>
              <a:buChar char="●"/>
              <a:defRPr sz="2600"/>
            </a:pPr>
            <a:r>
              <a:t>While in </a:t>
            </a:r>
            <a:r>
              <a:rPr b="1" i="1" sz="3400">
                <a:effectLst>
                  <a:outerShdw sx="100000" sy="100000" kx="0" ky="0" algn="b" rotWithShape="0" blurRad="12700" dist="25400" dir="2700000">
                    <a:srgbClr val="DDDDDD"/>
                  </a:outerShdw>
                </a:effectLst>
              </a:rPr>
              <a:t>Polytrauma </a:t>
            </a:r>
            <a:r>
              <a:t>there is involvement of more than one system,Like associated head/spinal injury, chest injury, abdominal or pelvic injury. </a:t>
            </a:r>
          </a:p>
          <a:p>
            <a:pPr marL="342900" indent="-342900">
              <a:lnSpc>
                <a:spcPct val="80000"/>
              </a:lnSpc>
              <a:spcBef>
                <a:spcPts val="400"/>
              </a:spcBef>
              <a:defRPr sz="2600"/>
            </a:pPr>
          </a:p>
          <a:p>
            <a:pPr marL="342900" indent="-342900">
              <a:lnSpc>
                <a:spcPct val="80000"/>
              </a:lnSpc>
              <a:spcBef>
                <a:spcPts val="700"/>
              </a:spcBef>
              <a:buClr>
                <a:srgbClr val="330066"/>
              </a:buClr>
              <a:buSzPct val="70000"/>
              <a:buChar char="●"/>
              <a:defRPr b="1" sz="3000"/>
            </a:pPr>
            <a:r>
              <a:t>Polytrauma is a multi-system injury and needs management  by a team of surgeons and physicians. Orthopaedic surgeon is one of the team member of trauma unit</a:t>
            </a:r>
            <a:r>
              <a:rPr b="0" sz="2600"/>
              <a:t>.</a:t>
            </a:r>
          </a:p>
        </p:txBody>
      </p:sp>
      <p:sp>
        <p:nvSpPr>
          <p:cNvPr id="131" name="POLYTRAUMA / MULTIPLE FRACTURES"/>
          <p:cNvSpPr txBox="1"/>
          <p:nvPr/>
        </p:nvSpPr>
        <p:spPr>
          <a:xfrm>
            <a:off x="45719" y="369293"/>
            <a:ext cx="9052562" cy="510777"/>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b="1" sz="3000">
                <a:solidFill>
                  <a:srgbClr val="3333FF"/>
                </a:solidFill>
              </a:defRPr>
            </a:lvl1pPr>
          </a:lstStyle>
          <a:p>
            <a:pPr/>
            <a:r>
              <a:t>POLYTRAUMA / MULTIPLE FRACTURES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134" name="Нажмите дважды"/>
          <p:cNvSpPr txBox="1"/>
          <p:nvPr>
            <p:ph type="body" idx="4294967295"/>
          </p:nvPr>
        </p:nvSpPr>
        <p:spPr>
          <a:xfrm>
            <a:off x="457200" y="1719262"/>
            <a:ext cx="8229600" cy="4411663"/>
          </a:xfrm>
          <a:prstGeom prst="rect">
            <a:avLst/>
          </a:prstGeom>
        </p:spPr>
        <p:txBody>
          <a:bodyPr>
            <a:normAutofit fontScale="100000" lnSpcReduction="0"/>
          </a:bodyPr>
          <a:lstStyle/>
          <a:p>
            <a:pPr>
              <a:buChar char="●"/>
            </a:pPr>
          </a:p>
        </p:txBody>
      </p:sp>
      <p:pic>
        <p:nvPicPr>
          <p:cNvPr id="135" name="image.png" descr="image.png"/>
          <p:cNvPicPr>
            <a:picLocks noChangeAspect="1"/>
          </p:cNvPicPr>
          <p:nvPr/>
        </p:nvPicPr>
        <p:blipFill>
          <a:blip r:embed="rId2">
            <a:extLst/>
          </a:blip>
          <a:srcRect l="5024" t="16836" r="33682" b="7400"/>
          <a:stretch>
            <a:fillRect/>
          </a:stretch>
        </p:blipFill>
        <p:spPr>
          <a:xfrm>
            <a:off x="0" y="0"/>
            <a:ext cx="9144001" cy="674528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138" name="Нажмите дважды"/>
          <p:cNvSpPr txBox="1"/>
          <p:nvPr>
            <p:ph type="body" idx="4294967295"/>
          </p:nvPr>
        </p:nvSpPr>
        <p:spPr>
          <a:xfrm>
            <a:off x="457200" y="1719262"/>
            <a:ext cx="8229600" cy="4411663"/>
          </a:xfrm>
          <a:prstGeom prst="rect">
            <a:avLst/>
          </a:prstGeom>
        </p:spPr>
        <p:txBody>
          <a:bodyPr>
            <a:normAutofit fontScale="100000" lnSpcReduction="0"/>
          </a:bodyPr>
          <a:lstStyle/>
          <a:p>
            <a:pPr>
              <a:buChar char="●"/>
            </a:pPr>
          </a:p>
        </p:txBody>
      </p:sp>
      <p:pic>
        <p:nvPicPr>
          <p:cNvPr id="139" name="image.png" descr="image.png"/>
          <p:cNvPicPr>
            <a:picLocks noChangeAspect="1"/>
          </p:cNvPicPr>
          <p:nvPr/>
        </p:nvPicPr>
        <p:blipFill>
          <a:blip r:embed="rId2">
            <a:extLst/>
          </a:blip>
          <a:srcRect l="33158" t="16836" r="5548" b="7400"/>
          <a:stretch>
            <a:fillRect/>
          </a:stretch>
        </p:blipFill>
        <p:spPr>
          <a:xfrm>
            <a:off x="0" y="0"/>
            <a:ext cx="9144000" cy="674528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142" name="Нажмите дважды"/>
          <p:cNvSpPr txBox="1"/>
          <p:nvPr>
            <p:ph type="body" idx="4294967295"/>
          </p:nvPr>
        </p:nvSpPr>
        <p:spPr>
          <a:xfrm>
            <a:off x="457200" y="1719262"/>
            <a:ext cx="8229600" cy="4411663"/>
          </a:xfrm>
          <a:prstGeom prst="rect">
            <a:avLst/>
          </a:prstGeom>
        </p:spPr>
        <p:txBody>
          <a:bodyPr>
            <a:normAutofit fontScale="100000" lnSpcReduction="0"/>
          </a:bodyPr>
          <a:lstStyle/>
          <a:p>
            <a:pPr>
              <a:buChar char="●"/>
            </a:pPr>
          </a:p>
        </p:txBody>
      </p:sp>
      <p:pic>
        <p:nvPicPr>
          <p:cNvPr id="143" name="image.png" descr="image.png"/>
          <p:cNvPicPr>
            <a:picLocks noChangeAspect="1"/>
          </p:cNvPicPr>
          <p:nvPr/>
        </p:nvPicPr>
        <p:blipFill>
          <a:blip r:embed="rId2">
            <a:extLst/>
          </a:blip>
          <a:srcRect l="4823" t="10101" r="33441" b="12451"/>
          <a:stretch>
            <a:fillRect/>
          </a:stretch>
        </p:blipFill>
        <p:spPr>
          <a:xfrm>
            <a:off x="-1" y="-1"/>
            <a:ext cx="9144001" cy="68580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LIFE SALAVAGE"/>
          <p:cNvSpPr txBox="1"/>
          <p:nvPr>
            <p:ph type="title" idx="4294967295"/>
          </p:nvPr>
        </p:nvSpPr>
        <p:spPr>
          <a:xfrm>
            <a:off x="661987" y="122237"/>
            <a:ext cx="7297738" cy="1117601"/>
          </a:xfrm>
          <a:prstGeom prst="rect">
            <a:avLst/>
          </a:prstGeom>
        </p:spPr>
        <p:txBody>
          <a:bodyPr>
            <a:normAutofit fontScale="100000" lnSpcReduction="0"/>
          </a:bodyPr>
          <a:lstStyle/>
          <a:p>
            <a:pPr defTabSz="886968">
              <a:defRPr b="0" sz="3395">
                <a:solidFill>
                  <a:srgbClr val="3333FF"/>
                </a:solidFill>
                <a:latin typeface="Batang"/>
                <a:ea typeface="Batang"/>
                <a:cs typeface="Batang"/>
                <a:sym typeface="Batang"/>
              </a:defRPr>
            </a:pPr>
            <a:r>
              <a:t>LIFE SALAVAGE</a:t>
            </a:r>
            <a:br/>
          </a:p>
        </p:txBody>
      </p:sp>
      <p:sp>
        <p:nvSpPr>
          <p:cNvPr id="146" name="50% deaths due to trauma occur before the patient reaches hospital.…"/>
          <p:cNvSpPr txBox="1"/>
          <p:nvPr>
            <p:ph type="body" idx="4294967295"/>
          </p:nvPr>
        </p:nvSpPr>
        <p:spPr>
          <a:xfrm>
            <a:off x="609600" y="1524000"/>
            <a:ext cx="8229600" cy="4525963"/>
          </a:xfrm>
          <a:prstGeom prst="rect">
            <a:avLst/>
          </a:prstGeom>
        </p:spPr>
        <p:txBody>
          <a:bodyPr>
            <a:normAutofit fontScale="100000" lnSpcReduction="0"/>
          </a:bodyPr>
          <a:lstStyle/>
          <a:p>
            <a:pPr>
              <a:lnSpc>
                <a:spcPct val="90000"/>
              </a:lnSpc>
              <a:spcBef>
                <a:spcPts val="500"/>
              </a:spcBef>
              <a:buChar char="●"/>
              <a:defRPr sz="2200">
                <a:latin typeface="Verdana"/>
                <a:ea typeface="Verdana"/>
                <a:cs typeface="Verdana"/>
                <a:sym typeface="Verdana"/>
              </a:defRPr>
            </a:pPr>
            <a:r>
              <a:t>50% deaths due to trauma occur before the patient reaches hospital.</a:t>
            </a:r>
          </a:p>
          <a:p>
            <a:pPr>
              <a:lnSpc>
                <a:spcPct val="90000"/>
              </a:lnSpc>
              <a:buChar char="●"/>
              <a:defRPr sz="2200">
                <a:latin typeface="Verdana"/>
                <a:ea typeface="Verdana"/>
                <a:cs typeface="Verdana"/>
                <a:sym typeface="Verdana"/>
              </a:defRPr>
            </a:pPr>
          </a:p>
          <a:p>
            <a:pPr>
              <a:lnSpc>
                <a:spcPct val="90000"/>
              </a:lnSpc>
              <a:spcBef>
                <a:spcPts val="500"/>
              </a:spcBef>
              <a:buChar char="●"/>
              <a:defRPr sz="2200">
                <a:latin typeface="Verdana"/>
                <a:ea typeface="Verdana"/>
                <a:cs typeface="Verdana"/>
                <a:sym typeface="Verdana"/>
              </a:defRPr>
            </a:pPr>
            <a:r>
              <a:t>30% occur within 4 hrs of reaching the hospital.</a:t>
            </a:r>
          </a:p>
          <a:p>
            <a:pPr>
              <a:lnSpc>
                <a:spcPct val="90000"/>
              </a:lnSpc>
              <a:buChar char="●"/>
              <a:defRPr sz="2200">
                <a:latin typeface="Verdana"/>
                <a:ea typeface="Verdana"/>
                <a:cs typeface="Verdana"/>
                <a:sym typeface="Verdana"/>
              </a:defRPr>
            </a:pPr>
          </a:p>
          <a:p>
            <a:pPr>
              <a:lnSpc>
                <a:spcPct val="90000"/>
              </a:lnSpc>
              <a:spcBef>
                <a:spcPts val="500"/>
              </a:spcBef>
              <a:buChar char="●"/>
              <a:defRPr sz="2200">
                <a:latin typeface="Verdana"/>
                <a:ea typeface="Verdana"/>
                <a:cs typeface="Verdana"/>
                <a:sym typeface="Verdana"/>
              </a:defRPr>
            </a:pPr>
            <a:r>
              <a:t>20% occur within next 3 weeks in the hospital.</a:t>
            </a:r>
          </a:p>
          <a:p>
            <a:pPr>
              <a:lnSpc>
                <a:spcPct val="90000"/>
              </a:lnSpc>
              <a:buChar char="●"/>
              <a:defRPr sz="2200">
                <a:latin typeface="Verdana"/>
                <a:ea typeface="Verdana"/>
                <a:cs typeface="Verdana"/>
                <a:sym typeface="Verdana"/>
              </a:defRPr>
            </a:pPr>
          </a:p>
          <a:p>
            <a:pPr>
              <a:lnSpc>
                <a:spcPct val="90000"/>
              </a:lnSpc>
              <a:spcBef>
                <a:spcPts val="500"/>
              </a:spcBef>
              <a:buChar char="●"/>
              <a:defRPr sz="2200">
                <a:latin typeface="Verdana"/>
                <a:ea typeface="Verdana"/>
                <a:cs typeface="Verdana"/>
                <a:sym typeface="Verdana"/>
              </a:defRPr>
            </a:pPr>
            <a:r>
              <a:t>If preventive measures are taken 70% deaths can be prevented meaning 30% deaths are  </a:t>
            </a:r>
            <a:r>
              <a:rPr b="1" i="1">
                <a:solidFill>
                  <a:srgbClr val="3333FF"/>
                </a:solidFill>
              </a:rPr>
              <a:t>nonsalvagable  deaths.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146">
                                            <p:bg/>
                                          </p:spTgt>
                                        </p:tgtEl>
                                        <p:attrNameLst>
                                          <p:attrName>style.visibility</p:attrName>
                                        </p:attrNameLst>
                                      </p:cBhvr>
                                      <p:to>
                                        <p:strVal val="visible"/>
                                      </p:to>
                                    </p:set>
                                    <p:anim calcmode="lin" valueType="num">
                                      <p:cBhvr>
                                        <p:cTn id="7" dur="500" fill="hold"/>
                                        <p:tgtEl>
                                          <p:spTgt spid="146">
                                            <p:bg/>
                                          </p:spTgt>
                                        </p:tgtEl>
                                        <p:attrNameLst>
                                          <p:attrName>ppt_x</p:attrName>
                                        </p:attrNameLst>
                                      </p:cBhvr>
                                      <p:tavLst>
                                        <p:tav tm="0">
                                          <p:val>
                                            <p:strVal val="#ppt_x"/>
                                          </p:val>
                                        </p:tav>
                                        <p:tav tm="100000">
                                          <p:val>
                                            <p:strVal val="#ppt_x"/>
                                          </p:val>
                                        </p:tav>
                                      </p:tavLst>
                                    </p:anim>
                                    <p:anim calcmode="lin" valueType="num">
                                      <p:cBhvr>
                                        <p:cTn id="8" dur="500" fill="hold"/>
                                        <p:tgtEl>
                                          <p:spTgt spid="146">
                                            <p:bg/>
                                          </p:spTgt>
                                        </p:tgtEl>
                                        <p:attrNameLst>
                                          <p:attrName>ppt_y</p:attrName>
                                        </p:attrNameLst>
                                      </p:cBhvr>
                                      <p:tavLst>
                                        <p:tav tm="0">
                                          <p:val>
                                            <p:strVal val="1+#ppt_h/2"/>
                                          </p:val>
                                        </p:tav>
                                        <p:tav tm="100000">
                                          <p:val>
                                            <p:strVal val="#ppt_y"/>
                                          </p:val>
                                        </p:tav>
                                      </p:tavLst>
                                    </p:anim>
                                  </p:childTnLst>
                                </p:cTn>
                              </p:par>
                              <p:par>
                                <p:cTn id="9" presetClass="entr" nodeType="withEffect" presetSubtype="4" presetID="2" grpId="1" fill="hold">
                                  <p:stCondLst>
                                    <p:cond delay="0"/>
                                  </p:stCondLst>
                                  <p:iterate type="el" backwards="0">
                                    <p:tmAbs val="0"/>
                                  </p:iterate>
                                  <p:childTnLst>
                                    <p:set>
                                      <p:cBhvr>
                                        <p:cTn id="10" fill="hold"/>
                                        <p:tgtEl>
                                          <p:spTgt spid="146">
                                            <p:txEl>
                                              <p:pRg st="0" end="0"/>
                                            </p:txEl>
                                          </p:spTgt>
                                        </p:tgtEl>
                                        <p:attrNameLst>
                                          <p:attrName>style.visibility</p:attrName>
                                        </p:attrNameLst>
                                      </p:cBhvr>
                                      <p:to>
                                        <p:strVal val="visible"/>
                                      </p:to>
                                    </p:set>
                                    <p:anim calcmode="lin" valueType="num">
                                      <p:cBhvr>
                                        <p:cTn id="11" dur="500" fill="hold"/>
                                        <p:tgtEl>
                                          <p:spTgt spid="146">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46">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Class="entr" nodeType="afterEffect" presetSubtype="4" presetID="2" grpId="1" fill="hold">
                                  <p:stCondLst>
                                    <p:cond delay="0"/>
                                  </p:stCondLst>
                                  <p:iterate type="el" backwards="0">
                                    <p:tmAbs val="0"/>
                                  </p:iterate>
                                  <p:childTnLst>
                                    <p:set>
                                      <p:cBhvr>
                                        <p:cTn id="15" fill="hold"/>
                                        <p:tgtEl>
                                          <p:spTgt spid="146">
                                            <p:txEl>
                                              <p:pRg st="1" end="1"/>
                                            </p:txEl>
                                          </p:spTgt>
                                        </p:tgtEl>
                                        <p:attrNameLst>
                                          <p:attrName>style.visibility</p:attrName>
                                        </p:attrNameLst>
                                      </p:cBhvr>
                                      <p:to>
                                        <p:strVal val="visible"/>
                                      </p:to>
                                    </p:set>
                                    <p:anim calcmode="lin" valueType="num">
                                      <p:cBhvr>
                                        <p:cTn id="16" dur="500" fill="hold"/>
                                        <p:tgtEl>
                                          <p:spTgt spid="146">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4" presetID="2" grpId="1" fill="hold">
                                  <p:stCondLst>
                                    <p:cond delay="0"/>
                                  </p:stCondLst>
                                  <p:iterate type="el" backwards="0">
                                    <p:tmAbs val="0"/>
                                  </p:iterate>
                                  <p:childTnLst>
                                    <p:set>
                                      <p:cBhvr>
                                        <p:cTn id="21" fill="hold"/>
                                        <p:tgtEl>
                                          <p:spTgt spid="146">
                                            <p:txEl>
                                              <p:pRg st="2" end="2"/>
                                            </p:txEl>
                                          </p:spTgt>
                                        </p:tgtEl>
                                        <p:attrNameLst>
                                          <p:attrName>style.visibility</p:attrName>
                                        </p:attrNameLst>
                                      </p:cBhvr>
                                      <p:to>
                                        <p:strVal val="visible"/>
                                      </p:to>
                                    </p:set>
                                    <p:anim calcmode="lin" valueType="num">
                                      <p:cBhvr>
                                        <p:cTn id="22" dur="500" fill="hold"/>
                                        <p:tgtEl>
                                          <p:spTgt spid="146">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46">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Class="entr" nodeType="afterEffect" presetSubtype="4" presetID="2" grpId="1" fill="hold">
                                  <p:stCondLst>
                                    <p:cond delay="0"/>
                                  </p:stCondLst>
                                  <p:iterate type="el" backwards="0">
                                    <p:tmAbs val="0"/>
                                  </p:iterate>
                                  <p:childTnLst>
                                    <p:set>
                                      <p:cBhvr>
                                        <p:cTn id="26" fill="hold"/>
                                        <p:tgtEl>
                                          <p:spTgt spid="146">
                                            <p:txEl>
                                              <p:pRg st="3" end="3"/>
                                            </p:txEl>
                                          </p:spTgt>
                                        </p:tgtEl>
                                        <p:attrNameLst>
                                          <p:attrName>style.visibility</p:attrName>
                                        </p:attrNameLst>
                                      </p:cBhvr>
                                      <p:to>
                                        <p:strVal val="visible"/>
                                      </p:to>
                                    </p:set>
                                    <p:anim calcmode="lin" valueType="num">
                                      <p:cBhvr>
                                        <p:cTn id="27" dur="500" fill="hold"/>
                                        <p:tgtEl>
                                          <p:spTgt spid="146">
                                            <p:txEl>
                                              <p:pRg st="3" end="3"/>
                                            </p:txEl>
                                          </p:spTgt>
                                        </p:tgtEl>
                                        <p:attrNameLst>
                                          <p:attrName>ppt_x</p:attrName>
                                        </p:attrNameLst>
                                      </p:cBhvr>
                                      <p:tavLst>
                                        <p:tav tm="0">
                                          <p:val>
                                            <p:strVal val="#ppt_x"/>
                                          </p:val>
                                        </p:tav>
                                        <p:tav tm="100000">
                                          <p:val>
                                            <p:strVal val="#ppt_x"/>
                                          </p:val>
                                        </p:tav>
                                      </p:tavLst>
                                    </p:anim>
                                    <p:anim calcmode="lin" valueType="num">
                                      <p:cBhvr>
                                        <p:cTn id="28" dur="500" fill="hold"/>
                                        <p:tgtEl>
                                          <p:spTgt spid="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4" presetID="2" grpId="1" fill="hold">
                                  <p:stCondLst>
                                    <p:cond delay="0"/>
                                  </p:stCondLst>
                                  <p:iterate type="el" backwards="0">
                                    <p:tmAbs val="0"/>
                                  </p:iterate>
                                  <p:childTnLst>
                                    <p:set>
                                      <p:cBhvr>
                                        <p:cTn id="32" fill="hold"/>
                                        <p:tgtEl>
                                          <p:spTgt spid="146">
                                            <p:txEl>
                                              <p:pRg st="4" end="4"/>
                                            </p:txEl>
                                          </p:spTgt>
                                        </p:tgtEl>
                                        <p:attrNameLst>
                                          <p:attrName>style.visibility</p:attrName>
                                        </p:attrNameLst>
                                      </p:cBhvr>
                                      <p:to>
                                        <p:strVal val="visible"/>
                                      </p:to>
                                    </p:set>
                                    <p:anim calcmode="lin" valueType="num">
                                      <p:cBhvr>
                                        <p:cTn id="33" dur="500" fill="hold"/>
                                        <p:tgtEl>
                                          <p:spTgt spid="146">
                                            <p:txEl>
                                              <p:pRg st="4" end="4"/>
                                            </p:txEl>
                                          </p:spTgt>
                                        </p:tgtEl>
                                        <p:attrNameLst>
                                          <p:attrName>ppt_x</p:attrName>
                                        </p:attrNameLst>
                                      </p:cBhvr>
                                      <p:tavLst>
                                        <p:tav tm="0">
                                          <p:val>
                                            <p:strVal val="#ppt_x"/>
                                          </p:val>
                                        </p:tav>
                                        <p:tav tm="100000">
                                          <p:val>
                                            <p:strVal val="#ppt_x"/>
                                          </p:val>
                                        </p:tav>
                                      </p:tavLst>
                                    </p:anim>
                                    <p:anim calcmode="lin" valueType="num">
                                      <p:cBhvr>
                                        <p:cTn id="34" dur="500" fill="hold"/>
                                        <p:tgtEl>
                                          <p:spTgt spid="146">
                                            <p:txEl>
                                              <p:pRg st="4" end="4"/>
                                            </p:txEl>
                                          </p:spTgt>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Class="entr" nodeType="afterEffect" presetSubtype="4" presetID="2" grpId="1" fill="hold">
                                  <p:stCondLst>
                                    <p:cond delay="0"/>
                                  </p:stCondLst>
                                  <p:iterate type="el" backwards="0">
                                    <p:tmAbs val="0"/>
                                  </p:iterate>
                                  <p:childTnLst>
                                    <p:set>
                                      <p:cBhvr>
                                        <p:cTn id="37" fill="hold"/>
                                        <p:tgtEl>
                                          <p:spTgt spid="146">
                                            <p:txEl>
                                              <p:pRg st="5" end="5"/>
                                            </p:txEl>
                                          </p:spTgt>
                                        </p:tgtEl>
                                        <p:attrNameLst>
                                          <p:attrName>style.visibility</p:attrName>
                                        </p:attrNameLst>
                                      </p:cBhvr>
                                      <p:to>
                                        <p:strVal val="visible"/>
                                      </p:to>
                                    </p:set>
                                    <p:anim calcmode="lin" valueType="num">
                                      <p:cBhvr>
                                        <p:cTn id="38" dur="500" fill="hold"/>
                                        <p:tgtEl>
                                          <p:spTgt spid="146">
                                            <p:txEl>
                                              <p:pRg st="5" end="5"/>
                                            </p:txEl>
                                          </p:spTgt>
                                        </p:tgtEl>
                                        <p:attrNameLst>
                                          <p:attrName>ppt_x</p:attrName>
                                        </p:attrNameLst>
                                      </p:cBhvr>
                                      <p:tavLst>
                                        <p:tav tm="0">
                                          <p:val>
                                            <p:strVal val="#ppt_x"/>
                                          </p:val>
                                        </p:tav>
                                        <p:tav tm="100000">
                                          <p:val>
                                            <p:strVal val="#ppt_x"/>
                                          </p:val>
                                        </p:tav>
                                      </p:tavLst>
                                    </p:anim>
                                    <p:anim calcmode="lin" valueType="num">
                                      <p:cBhvr>
                                        <p:cTn id="39" dur="500" fill="hold"/>
                                        <p:tgtEl>
                                          <p:spTgt spid="1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Class="entr" nodeType="clickEffect" presetSubtype="4" presetID="2" grpId="1" fill="hold">
                                  <p:stCondLst>
                                    <p:cond delay="0"/>
                                  </p:stCondLst>
                                  <p:iterate type="el" backwards="0">
                                    <p:tmAbs val="0"/>
                                  </p:iterate>
                                  <p:childTnLst>
                                    <p:set>
                                      <p:cBhvr>
                                        <p:cTn id="43" fill="hold"/>
                                        <p:tgtEl>
                                          <p:spTgt spid="146">
                                            <p:txEl>
                                              <p:pRg st="6" end="6"/>
                                            </p:txEl>
                                          </p:spTgt>
                                        </p:tgtEl>
                                        <p:attrNameLst>
                                          <p:attrName>style.visibility</p:attrName>
                                        </p:attrNameLst>
                                      </p:cBhvr>
                                      <p:to>
                                        <p:strVal val="visible"/>
                                      </p:to>
                                    </p:set>
                                    <p:anim calcmode="lin" valueType="num">
                                      <p:cBhvr>
                                        <p:cTn id="44" dur="500" fill="hold"/>
                                        <p:tgtEl>
                                          <p:spTgt spid="146">
                                            <p:txEl>
                                              <p:pRg st="6" end="6"/>
                                            </p:txEl>
                                          </p:spTgt>
                                        </p:tgtEl>
                                        <p:attrNameLst>
                                          <p:attrName>ppt_x</p:attrName>
                                        </p:attrNameLst>
                                      </p:cBhvr>
                                      <p:tavLst>
                                        <p:tav tm="0">
                                          <p:val>
                                            <p:strVal val="#ppt_x"/>
                                          </p:val>
                                        </p:tav>
                                        <p:tav tm="100000">
                                          <p:val>
                                            <p:strVal val="#ppt_x"/>
                                          </p:val>
                                        </p:tav>
                                      </p:tavLst>
                                    </p:anim>
                                    <p:anim calcmode="lin" valueType="num">
                                      <p:cBhvr>
                                        <p:cTn id="45" dur="500" fill="hold"/>
                                        <p:tgtEl>
                                          <p:spTgt spid="14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46"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AIMS IN MANAGEMENT"/>
          <p:cNvSpPr txBox="1"/>
          <p:nvPr>
            <p:ph type="title" idx="4294967295"/>
          </p:nvPr>
        </p:nvSpPr>
        <p:spPr>
          <a:xfrm>
            <a:off x="457200" y="-1"/>
            <a:ext cx="8229600" cy="1143002"/>
          </a:xfrm>
          <a:prstGeom prst="rect">
            <a:avLst/>
          </a:prstGeom>
        </p:spPr>
        <p:txBody>
          <a:bodyPr>
            <a:normAutofit fontScale="100000" lnSpcReduction="0"/>
          </a:bodyPr>
          <a:lstStyle/>
          <a:p>
            <a:pPr>
              <a:defRPr b="0">
                <a:solidFill>
                  <a:srgbClr val="3333FF"/>
                </a:solidFill>
                <a:latin typeface="Batang"/>
                <a:ea typeface="Batang"/>
                <a:cs typeface="Batang"/>
                <a:sym typeface="Batang"/>
              </a:defRPr>
            </a:pPr>
            <a:r>
              <a:t>AIMS IN MANAGEMENT</a:t>
            </a:r>
            <a:r>
              <a:rPr b="1">
                <a:solidFill>
                  <a:srgbClr val="FF9966"/>
                </a:solidFill>
                <a:latin typeface="+mj-lt"/>
                <a:ea typeface="+mj-ea"/>
                <a:cs typeface="+mj-cs"/>
                <a:sym typeface="Arial"/>
              </a:rPr>
              <a:t> </a:t>
            </a:r>
          </a:p>
        </p:txBody>
      </p:sp>
      <p:sp>
        <p:nvSpPr>
          <p:cNvPr id="149" name="“TO  RESTORE  THE  PATIENT   BACK  TO  HIS…"/>
          <p:cNvSpPr txBox="1"/>
          <p:nvPr>
            <p:ph type="body" idx="4294967295"/>
          </p:nvPr>
        </p:nvSpPr>
        <p:spPr>
          <a:xfrm>
            <a:off x="152400" y="1676400"/>
            <a:ext cx="9296400" cy="4525963"/>
          </a:xfrm>
          <a:prstGeom prst="rect">
            <a:avLst/>
          </a:prstGeom>
        </p:spPr>
        <p:txBody>
          <a:bodyPr>
            <a:normAutofit fontScale="100000" lnSpcReduction="0"/>
          </a:bodyPr>
          <a:lstStyle/>
          <a:p>
            <a:pPr marL="332613" indent="-332613" algn="ctr" defTabSz="886968">
              <a:lnSpc>
                <a:spcPct val="80000"/>
              </a:lnSpc>
              <a:spcBef>
                <a:spcPts val="500"/>
              </a:spcBef>
              <a:buSzTx/>
              <a:buFont typeface="Wingdings"/>
              <a:buNone/>
              <a:defRPr sz="2425">
                <a:latin typeface="Times New Roman"/>
                <a:ea typeface="Times New Roman"/>
                <a:cs typeface="Times New Roman"/>
                <a:sym typeface="Times New Roman"/>
              </a:defRPr>
            </a:pPr>
            <a:r>
              <a:t>“TO  RESTORE  THE  PATIENT   BACK  TO  HIS</a:t>
            </a:r>
          </a:p>
          <a:p>
            <a:pPr marL="332613" indent="-332613" algn="ctr" defTabSz="886968">
              <a:lnSpc>
                <a:spcPct val="80000"/>
              </a:lnSpc>
              <a:spcBef>
                <a:spcPts val="500"/>
              </a:spcBef>
              <a:buSzTx/>
              <a:buFont typeface="Wingdings"/>
              <a:buNone/>
              <a:defRPr sz="2425">
                <a:latin typeface="Times New Roman"/>
                <a:ea typeface="Times New Roman"/>
                <a:cs typeface="Times New Roman"/>
                <a:sym typeface="Times New Roman"/>
              </a:defRPr>
            </a:pPr>
            <a:r>
              <a:t>  PREINJURY STATUS”</a:t>
            </a:r>
          </a:p>
          <a:p>
            <a:pPr marL="332613" indent="-332613" algn="ctr" defTabSz="886968">
              <a:lnSpc>
                <a:spcPct val="80000"/>
              </a:lnSpc>
              <a:spcBef>
                <a:spcPts val="600"/>
              </a:spcBef>
              <a:buSzTx/>
              <a:buFont typeface="Wingdings"/>
              <a:buNone/>
              <a:defRPr sz="2425">
                <a:latin typeface="Times New Roman"/>
                <a:ea typeface="Times New Roman"/>
                <a:cs typeface="Times New Roman"/>
                <a:sym typeface="Times New Roman"/>
              </a:defRPr>
            </a:pPr>
          </a:p>
          <a:p>
            <a:pPr marL="332613" indent="-332613" algn="ctr" defTabSz="886968">
              <a:lnSpc>
                <a:spcPct val="80000"/>
              </a:lnSpc>
              <a:spcBef>
                <a:spcPts val="600"/>
              </a:spcBef>
              <a:buSzTx/>
              <a:buFont typeface="Wingdings"/>
              <a:buNone/>
              <a:defRPr sz="2425">
                <a:latin typeface="Times New Roman"/>
                <a:ea typeface="Times New Roman"/>
                <a:cs typeface="Times New Roman"/>
                <a:sym typeface="Times New Roman"/>
              </a:defRPr>
            </a:pPr>
          </a:p>
          <a:p>
            <a:pPr marL="332613" indent="-332613" defTabSz="886968">
              <a:lnSpc>
                <a:spcPct val="80000"/>
              </a:lnSpc>
              <a:spcBef>
                <a:spcPts val="600"/>
              </a:spcBef>
              <a:buSzTx/>
              <a:buFont typeface="Wingdings"/>
              <a:buNone/>
              <a:defRPr sz="2425">
                <a:latin typeface="Times New Roman"/>
                <a:ea typeface="Times New Roman"/>
                <a:cs typeface="Times New Roman"/>
                <a:sym typeface="Times New Roman"/>
              </a:defRPr>
            </a:pPr>
          </a:p>
          <a:p>
            <a:pPr marL="332613" indent="-332613" defTabSz="886968">
              <a:lnSpc>
                <a:spcPct val="80000"/>
              </a:lnSpc>
              <a:spcBef>
                <a:spcPts val="500"/>
              </a:spcBef>
              <a:buSzTx/>
              <a:buFont typeface="Wingdings"/>
              <a:buNone/>
              <a:defRPr sz="2425">
                <a:latin typeface="Lucida Sans Unicode"/>
                <a:ea typeface="Lucida Sans Unicode"/>
                <a:cs typeface="Lucida Sans Unicode"/>
                <a:sym typeface="Lucida Sans Unicode"/>
              </a:defRPr>
            </a:pPr>
            <a:r>
              <a:t>HAVING  FOLLOWING  PRIORTIES:</a:t>
            </a:r>
          </a:p>
          <a:p>
            <a:pPr marL="332613" indent="-332613" defTabSz="886968">
              <a:lnSpc>
                <a:spcPct val="80000"/>
              </a:lnSpc>
              <a:spcBef>
                <a:spcPts val="600"/>
              </a:spcBef>
              <a:buSzTx/>
              <a:buFont typeface="Wingdings"/>
              <a:buNone/>
              <a:defRPr sz="2425">
                <a:latin typeface="Lucida Sans Unicode"/>
                <a:ea typeface="Lucida Sans Unicode"/>
                <a:cs typeface="Lucida Sans Unicode"/>
                <a:sym typeface="Lucida Sans Unicode"/>
              </a:defRPr>
            </a:pPr>
          </a:p>
          <a:p>
            <a:pPr marL="332613" indent="-332613" defTabSz="886968">
              <a:lnSpc>
                <a:spcPct val="80000"/>
              </a:lnSpc>
              <a:spcBef>
                <a:spcPts val="500"/>
              </a:spcBef>
              <a:buChar char="●"/>
              <a:defRPr sz="2425">
                <a:latin typeface="Lucida Sans Unicode"/>
                <a:ea typeface="Lucida Sans Unicode"/>
                <a:cs typeface="Lucida Sans Unicode"/>
                <a:sym typeface="Lucida Sans Unicode"/>
              </a:defRPr>
            </a:pPr>
            <a:r>
              <a:t> </a:t>
            </a:r>
            <a:r>
              <a:rPr b="1" i="1" sz="2037">
                <a:latin typeface="Verdana"/>
                <a:ea typeface="Verdana"/>
                <a:cs typeface="Verdana"/>
                <a:sym typeface="Verdana"/>
              </a:rPr>
              <a:t>LIFE  SALVAGE</a:t>
            </a:r>
            <a:endParaRPr b="1" i="1" sz="2037">
              <a:latin typeface="Verdana"/>
              <a:ea typeface="Verdana"/>
              <a:cs typeface="Verdana"/>
              <a:sym typeface="Verdana"/>
            </a:endParaRPr>
          </a:p>
          <a:p>
            <a:pPr marL="332613" indent="-332613" defTabSz="886968">
              <a:lnSpc>
                <a:spcPct val="80000"/>
              </a:lnSpc>
              <a:spcBef>
                <a:spcPts val="600"/>
              </a:spcBef>
              <a:buChar char="●"/>
              <a:defRPr b="1" i="1" sz="2037">
                <a:latin typeface="Verdana"/>
                <a:ea typeface="Verdana"/>
                <a:cs typeface="Verdana"/>
                <a:sym typeface="Verdana"/>
              </a:defRPr>
            </a:pPr>
          </a:p>
          <a:p>
            <a:pPr marL="332613" indent="-332613" defTabSz="886968">
              <a:lnSpc>
                <a:spcPct val="80000"/>
              </a:lnSpc>
              <a:spcBef>
                <a:spcPts val="400"/>
              </a:spcBef>
              <a:buChar char="●"/>
              <a:defRPr b="1" i="1" sz="2037">
                <a:latin typeface="Verdana"/>
                <a:ea typeface="Verdana"/>
                <a:cs typeface="Verdana"/>
                <a:sym typeface="Verdana"/>
              </a:defRPr>
            </a:pPr>
            <a:r>
              <a:t>LIMB  SALVAGE</a:t>
            </a:r>
          </a:p>
          <a:p>
            <a:pPr marL="332613" indent="-332613" defTabSz="886968">
              <a:lnSpc>
                <a:spcPct val="80000"/>
              </a:lnSpc>
              <a:spcBef>
                <a:spcPts val="600"/>
              </a:spcBef>
              <a:buChar char="●"/>
              <a:defRPr b="1" i="1" sz="2037">
                <a:latin typeface="Verdana"/>
                <a:ea typeface="Verdana"/>
                <a:cs typeface="Verdana"/>
                <a:sym typeface="Verdana"/>
              </a:defRPr>
            </a:pPr>
          </a:p>
          <a:p>
            <a:pPr marL="332613" indent="-332613" defTabSz="886968">
              <a:lnSpc>
                <a:spcPct val="80000"/>
              </a:lnSpc>
              <a:spcBef>
                <a:spcPts val="400"/>
              </a:spcBef>
              <a:buChar char="●"/>
              <a:defRPr b="1" i="1" sz="2037">
                <a:latin typeface="Verdana"/>
                <a:ea typeface="Verdana"/>
                <a:cs typeface="Verdana"/>
                <a:sym typeface="Verdana"/>
              </a:defRPr>
            </a:pPr>
            <a:r>
              <a:t> SALVAGE  OF  TOTAL  FUNCTION  IF POSSIBLE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PHILOSOPHY FOR MANAGEMENT"/>
          <p:cNvSpPr txBox="1"/>
          <p:nvPr>
            <p:ph type="title" idx="4294967295"/>
          </p:nvPr>
        </p:nvSpPr>
        <p:spPr>
          <a:xfrm>
            <a:off x="457200" y="122237"/>
            <a:ext cx="7543800" cy="1295401"/>
          </a:xfrm>
          <a:prstGeom prst="rect">
            <a:avLst/>
          </a:prstGeom>
        </p:spPr>
        <p:txBody>
          <a:bodyPr>
            <a:normAutofit fontScale="100000" lnSpcReduction="0"/>
          </a:bodyPr>
          <a:lstStyle>
            <a:lvl1pPr>
              <a:defRPr b="0" sz="3000">
                <a:solidFill>
                  <a:srgbClr val="3333FF"/>
                </a:solidFill>
                <a:latin typeface="Batang"/>
                <a:ea typeface="Batang"/>
                <a:cs typeface="Batang"/>
                <a:sym typeface="Batang"/>
              </a:defRPr>
            </a:lvl1pPr>
          </a:lstStyle>
          <a:p>
            <a:pPr/>
            <a:r>
              <a:t>PHILOSOPHY FOR MANAGEMENT</a:t>
            </a:r>
          </a:p>
        </p:txBody>
      </p:sp>
      <p:sp>
        <p:nvSpPr>
          <p:cNvPr id="152" name="ADVANCED TRAUMA LIFE SUPPORT -- based  on…"/>
          <p:cNvSpPr txBox="1"/>
          <p:nvPr>
            <p:ph type="body" sz="half" idx="4294967295"/>
          </p:nvPr>
        </p:nvSpPr>
        <p:spPr>
          <a:xfrm>
            <a:off x="457200" y="1838325"/>
            <a:ext cx="8229600" cy="2851151"/>
          </a:xfrm>
          <a:prstGeom prst="rect">
            <a:avLst/>
          </a:prstGeom>
        </p:spPr>
        <p:txBody>
          <a:bodyPr>
            <a:normAutofit fontScale="100000" lnSpcReduction="0"/>
          </a:bodyPr>
          <a:lstStyle/>
          <a:p>
            <a:pPr>
              <a:lnSpc>
                <a:spcPct val="95000"/>
              </a:lnSpc>
              <a:spcBef>
                <a:spcPts val="800"/>
              </a:spcBef>
              <a:buSzTx/>
              <a:buFont typeface="Wingdings"/>
              <a:buNone/>
              <a:defRPr i="1" sz="3400"/>
            </a:pPr>
            <a:r>
              <a:t> </a:t>
            </a:r>
            <a:r>
              <a:rPr sz="3000">
                <a:latin typeface="Times New Roman"/>
                <a:ea typeface="Times New Roman"/>
                <a:cs typeface="Times New Roman"/>
                <a:sym typeface="Times New Roman"/>
              </a:rPr>
              <a:t>ADVANCED TRAUMA LIFE SUPPORT</a:t>
            </a:r>
            <a:r>
              <a:rPr i="0" sz="3000">
                <a:latin typeface="Times New Roman"/>
                <a:ea typeface="Times New Roman"/>
                <a:cs typeface="Times New Roman"/>
                <a:sym typeface="Times New Roman"/>
              </a:rPr>
              <a:t> -- based  on</a:t>
            </a:r>
            <a:endParaRPr>
              <a:latin typeface="Times New Roman"/>
              <a:ea typeface="Times New Roman"/>
              <a:cs typeface="Times New Roman"/>
              <a:sym typeface="Times New Roman"/>
            </a:endParaRPr>
          </a:p>
          <a:p>
            <a:pPr algn="ctr">
              <a:lnSpc>
                <a:spcPct val="95000"/>
              </a:lnSpc>
              <a:buSzTx/>
              <a:buFont typeface="Wingdings"/>
              <a:buNone/>
              <a:defRPr>
                <a:latin typeface="Times New Roman"/>
                <a:ea typeface="Times New Roman"/>
                <a:cs typeface="Times New Roman"/>
                <a:sym typeface="Times New Roman"/>
              </a:defRPr>
            </a:pPr>
            <a:r>
              <a:t> </a:t>
            </a:r>
            <a:r>
              <a:rPr>
                <a:solidFill>
                  <a:srgbClr val="3333FF"/>
                </a:solidFill>
              </a:rPr>
              <a:t>‘</a:t>
            </a:r>
            <a:r>
              <a:rPr b="1" i="1">
                <a:solidFill>
                  <a:srgbClr val="3333FF"/>
                </a:solidFill>
              </a:rPr>
              <a:t>TREAT LETHAL INJURY FIRST, THEN 	  	    REASSESS AND TREAT AGAIN’</a:t>
            </a:r>
          </a:p>
        </p:txBody>
      </p:sp>
      <p:sp>
        <p:nvSpPr>
          <p:cNvPr id="153" name="The steps in management are:…"/>
          <p:cNvSpPr txBox="1"/>
          <p:nvPr/>
        </p:nvSpPr>
        <p:spPr>
          <a:xfrm>
            <a:off x="655319" y="4203700"/>
            <a:ext cx="7757161" cy="271951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700"/>
              </a:spcBef>
              <a:defRPr sz="2400"/>
            </a:pPr>
            <a:r>
              <a:t>The steps in management are:</a:t>
            </a:r>
            <a:r>
              <a:rPr sz="3200"/>
              <a:t>   </a:t>
            </a:r>
            <a:endParaRPr sz="3200"/>
          </a:p>
          <a:p>
            <a:pPr>
              <a:lnSpc>
                <a:spcPct val="90000"/>
              </a:lnSpc>
              <a:spcBef>
                <a:spcPts val="600"/>
              </a:spcBef>
              <a:buSzPct val="100000"/>
              <a:buChar char="•"/>
              <a:defRPr b="1" sz="2800">
                <a:solidFill>
                  <a:srgbClr val="990033"/>
                </a:solidFill>
              </a:defRPr>
            </a:pPr>
            <a:r>
              <a:t>Primary survey</a:t>
            </a:r>
          </a:p>
          <a:p>
            <a:pPr>
              <a:lnSpc>
                <a:spcPct val="90000"/>
              </a:lnSpc>
              <a:spcBef>
                <a:spcPts val="600"/>
              </a:spcBef>
              <a:buSzPct val="100000"/>
              <a:buChar char="•"/>
              <a:defRPr b="1" sz="2800">
                <a:solidFill>
                  <a:srgbClr val="990033"/>
                </a:solidFill>
              </a:defRPr>
            </a:pPr>
            <a:r>
              <a:t>Resuscitation</a:t>
            </a:r>
          </a:p>
          <a:p>
            <a:pPr>
              <a:lnSpc>
                <a:spcPct val="90000"/>
              </a:lnSpc>
              <a:spcBef>
                <a:spcPts val="600"/>
              </a:spcBef>
              <a:buSzPct val="100000"/>
              <a:buChar char="•"/>
              <a:defRPr b="1" sz="2800">
                <a:solidFill>
                  <a:srgbClr val="990033"/>
                </a:solidFill>
              </a:defRPr>
            </a:pPr>
            <a:r>
              <a:t>Secondary survey</a:t>
            </a:r>
          </a:p>
          <a:p>
            <a:pPr>
              <a:lnSpc>
                <a:spcPct val="90000"/>
              </a:lnSpc>
              <a:spcBef>
                <a:spcPts val="600"/>
              </a:spcBef>
              <a:buSzPct val="100000"/>
              <a:buChar char="•"/>
              <a:defRPr b="1" sz="2800">
                <a:solidFill>
                  <a:srgbClr val="990033"/>
                </a:solidFill>
              </a:defRPr>
            </a:pPr>
            <a:r>
              <a:t>Definitive care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152">
                                            <p:bg/>
                                          </p:spTgt>
                                        </p:tgtEl>
                                        <p:attrNameLst>
                                          <p:attrName>style.visibility</p:attrName>
                                        </p:attrNameLst>
                                      </p:cBhvr>
                                      <p:to>
                                        <p:strVal val="visible"/>
                                      </p:to>
                                    </p:set>
                                    <p:anim calcmode="lin" valueType="num">
                                      <p:cBhvr>
                                        <p:cTn id="7" dur="500" fill="hold"/>
                                        <p:tgtEl>
                                          <p:spTgt spid="152">
                                            <p:bg/>
                                          </p:spTgt>
                                        </p:tgtEl>
                                        <p:attrNameLst>
                                          <p:attrName>ppt_x</p:attrName>
                                        </p:attrNameLst>
                                      </p:cBhvr>
                                      <p:tavLst>
                                        <p:tav tm="0">
                                          <p:val>
                                            <p:strVal val="#ppt_x"/>
                                          </p:val>
                                        </p:tav>
                                        <p:tav tm="100000">
                                          <p:val>
                                            <p:strVal val="#ppt_x"/>
                                          </p:val>
                                        </p:tav>
                                      </p:tavLst>
                                    </p:anim>
                                    <p:anim calcmode="lin" valueType="num">
                                      <p:cBhvr>
                                        <p:cTn id="8" dur="500" fill="hold"/>
                                        <p:tgtEl>
                                          <p:spTgt spid="152">
                                            <p:bg/>
                                          </p:spTgt>
                                        </p:tgtEl>
                                        <p:attrNameLst>
                                          <p:attrName>ppt_y</p:attrName>
                                        </p:attrNameLst>
                                      </p:cBhvr>
                                      <p:tavLst>
                                        <p:tav tm="0">
                                          <p:val>
                                            <p:strVal val="1+#ppt_h/2"/>
                                          </p:val>
                                        </p:tav>
                                        <p:tav tm="100000">
                                          <p:val>
                                            <p:strVal val="#ppt_y"/>
                                          </p:val>
                                        </p:tav>
                                      </p:tavLst>
                                    </p:anim>
                                  </p:childTnLst>
                                </p:cTn>
                              </p:par>
                              <p:par>
                                <p:cTn id="9" presetClass="entr" nodeType="withEffect" presetSubtype="4" presetID="2" grpId="1" fill="hold">
                                  <p:stCondLst>
                                    <p:cond delay="0"/>
                                  </p:stCondLst>
                                  <p:iterate type="el" backwards="0">
                                    <p:tmAbs val="0"/>
                                  </p:iterate>
                                  <p:childTnLst>
                                    <p:set>
                                      <p:cBhvr>
                                        <p:cTn id="10" fill="hold"/>
                                        <p:tgtEl>
                                          <p:spTgt spid="152">
                                            <p:txEl>
                                              <p:pRg st="0" end="0"/>
                                            </p:txEl>
                                          </p:spTgt>
                                        </p:tgtEl>
                                        <p:attrNameLst>
                                          <p:attrName>style.visibility</p:attrName>
                                        </p:attrNameLst>
                                      </p:cBhvr>
                                      <p:to>
                                        <p:strVal val="visible"/>
                                      </p:to>
                                    </p:set>
                                    <p:anim calcmode="lin" valueType="num">
                                      <p:cBhvr>
                                        <p:cTn id="11" dur="500" fill="hold"/>
                                        <p:tgtEl>
                                          <p:spTgt spid="152">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4" presetID="2" grpId="1" fill="hold">
                                  <p:stCondLst>
                                    <p:cond delay="0"/>
                                  </p:stCondLst>
                                  <p:iterate type="el" backwards="0">
                                    <p:tmAbs val="0"/>
                                  </p:iterate>
                                  <p:childTnLst>
                                    <p:set>
                                      <p:cBhvr>
                                        <p:cTn id="16" fill="hold"/>
                                        <p:tgtEl>
                                          <p:spTgt spid="152">
                                            <p:txEl>
                                              <p:pRg st="1" end="1"/>
                                            </p:txEl>
                                          </p:spTgt>
                                        </p:tgtEl>
                                        <p:attrNameLst>
                                          <p:attrName>style.visibility</p:attrName>
                                        </p:attrNameLst>
                                      </p:cBhvr>
                                      <p:to>
                                        <p:strVal val="visible"/>
                                      </p:to>
                                    </p:set>
                                    <p:anim calcmode="lin" valueType="num">
                                      <p:cBhvr>
                                        <p:cTn id="17" dur="500" fill="hold"/>
                                        <p:tgtEl>
                                          <p:spTgt spid="152">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4" presetID="2" grpId="2" fill="hold">
                                  <p:stCondLst>
                                    <p:cond delay="0"/>
                                  </p:stCondLst>
                                  <p:iterate type="el" backwards="0">
                                    <p:tmAbs val="0"/>
                                  </p:iterate>
                                  <p:childTnLst>
                                    <p:set>
                                      <p:cBhvr>
                                        <p:cTn id="22" fill="hold"/>
                                        <p:tgtEl>
                                          <p:spTgt spid="153"/>
                                        </p:tgtEl>
                                        <p:attrNameLst>
                                          <p:attrName>style.visibility</p:attrName>
                                        </p:attrNameLst>
                                      </p:cBhvr>
                                      <p:to>
                                        <p:strVal val="visible"/>
                                      </p:to>
                                    </p:set>
                                    <p:anim calcmode="lin" valueType="num">
                                      <p:cBhvr>
                                        <p:cTn id="23" dur="500" fill="hold"/>
                                        <p:tgtEl>
                                          <p:spTgt spid="153"/>
                                        </p:tgtEl>
                                        <p:attrNameLst>
                                          <p:attrName>ppt_x</p:attrName>
                                        </p:attrNameLst>
                                      </p:cBhvr>
                                      <p:tavLst>
                                        <p:tav tm="0">
                                          <p:val>
                                            <p:strVal val="#ppt_x"/>
                                          </p:val>
                                        </p:tav>
                                        <p:tav tm="100000">
                                          <p:val>
                                            <p:strVal val="#ppt_x"/>
                                          </p:val>
                                        </p:tav>
                                      </p:tavLst>
                                    </p:anim>
                                    <p:anim calcmode="lin" valueType="num">
                                      <p:cBhvr>
                                        <p:cTn id="24" dur="500" fill="hold"/>
                                        <p:tgtEl>
                                          <p:spTgt spid="1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3" grpId="2"/>
      <p:bldP build="p" bldLvl="1" animBg="1" rev="0" advAuto="0" spid="152"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Every team must have a final decision maker,the captain.The team must be:"/>
          <p:cNvSpPr txBox="1"/>
          <p:nvPr/>
        </p:nvSpPr>
        <p:spPr>
          <a:xfrm>
            <a:off x="466407" y="3262312"/>
            <a:ext cx="8327073" cy="8991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ts val="3300"/>
              </a:lnSpc>
              <a:defRPr sz="2000">
                <a:latin typeface="Verdana"/>
                <a:ea typeface="Verdana"/>
                <a:cs typeface="Verdana"/>
                <a:sym typeface="Verdana"/>
              </a:defRPr>
            </a:lvl1pPr>
          </a:lstStyle>
          <a:p>
            <a:pPr/>
            <a:r>
              <a:t>Every team must have a final decision maker,the captain.The team must be:</a:t>
            </a:r>
          </a:p>
        </p:txBody>
      </p:sp>
      <p:sp>
        <p:nvSpPr>
          <p:cNvPr id="156" name="a) able to evaluate the patient swiftly.…"/>
          <p:cNvSpPr txBox="1"/>
          <p:nvPr/>
        </p:nvSpPr>
        <p:spPr>
          <a:xfrm>
            <a:off x="1417319" y="4191000"/>
            <a:ext cx="8138161" cy="2606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110000"/>
              </a:lnSpc>
              <a:defRPr i="1">
                <a:latin typeface="Verdana"/>
                <a:ea typeface="Verdana"/>
                <a:cs typeface="Verdana"/>
                <a:sym typeface="Verdana"/>
              </a:defRPr>
            </a:pPr>
            <a:r>
              <a:t>   a</a:t>
            </a:r>
            <a:r>
              <a:rPr i="0"/>
              <a:t>) able to evaluate the patient swiftly. </a:t>
            </a:r>
          </a:p>
          <a:p>
            <a:pPr marL="342900" indent="-342900">
              <a:lnSpc>
                <a:spcPct val="110000"/>
              </a:lnSpc>
              <a:defRPr>
                <a:latin typeface="Verdana"/>
                <a:ea typeface="Verdana"/>
                <a:cs typeface="Verdana"/>
                <a:sym typeface="Verdana"/>
              </a:defRPr>
            </a:pPr>
          </a:p>
          <a:p>
            <a:pPr marL="342900" indent="-342900">
              <a:lnSpc>
                <a:spcPct val="60000"/>
              </a:lnSpc>
              <a:defRPr>
                <a:latin typeface="Verdana"/>
                <a:ea typeface="Verdana"/>
                <a:cs typeface="Verdana"/>
                <a:sym typeface="Verdana"/>
              </a:defRPr>
            </a:pPr>
            <a:r>
              <a:t>                                                     </a:t>
            </a:r>
          </a:p>
          <a:p>
            <a:pPr marL="342900" indent="-342900">
              <a:lnSpc>
                <a:spcPct val="60000"/>
              </a:lnSpc>
              <a:defRPr>
                <a:latin typeface="Verdana"/>
                <a:ea typeface="Verdana"/>
                <a:cs typeface="Verdana"/>
                <a:sym typeface="Verdana"/>
              </a:defRPr>
            </a:pPr>
            <a:r>
              <a:t>   b) Willing to discuss the effect of the management</a:t>
            </a:r>
          </a:p>
          <a:p>
            <a:pPr marL="342900" indent="-342900">
              <a:lnSpc>
                <a:spcPct val="60000"/>
              </a:lnSpc>
              <a:defRPr>
                <a:latin typeface="Verdana"/>
                <a:ea typeface="Verdana"/>
                <a:cs typeface="Verdana"/>
                <a:sym typeface="Verdana"/>
              </a:defRPr>
            </a:pPr>
          </a:p>
          <a:p>
            <a:pPr marL="342900" indent="-342900">
              <a:lnSpc>
                <a:spcPct val="60000"/>
              </a:lnSpc>
              <a:defRPr>
                <a:latin typeface="Verdana"/>
                <a:ea typeface="Verdana"/>
                <a:cs typeface="Verdana"/>
                <a:sym typeface="Verdana"/>
              </a:defRPr>
            </a:pPr>
            <a:r>
              <a:t>    of one problem on other. </a:t>
            </a:r>
          </a:p>
          <a:p>
            <a:pPr marL="342900" indent="-342900">
              <a:lnSpc>
                <a:spcPct val="60000"/>
              </a:lnSpc>
              <a:defRPr>
                <a:latin typeface="Verdana"/>
                <a:ea typeface="Verdana"/>
                <a:cs typeface="Verdana"/>
                <a:sym typeface="Verdana"/>
              </a:defRPr>
            </a:pPr>
          </a:p>
          <a:p>
            <a:pPr marL="342900" indent="-342900">
              <a:lnSpc>
                <a:spcPct val="60000"/>
              </a:lnSpc>
              <a:defRPr>
                <a:latin typeface="Verdana"/>
                <a:ea typeface="Verdana"/>
                <a:cs typeface="Verdana"/>
                <a:sym typeface="Verdana"/>
              </a:defRPr>
            </a:pPr>
            <a:r>
              <a:t>          </a:t>
            </a:r>
          </a:p>
          <a:p>
            <a:pPr marL="342900" indent="-342900">
              <a:lnSpc>
                <a:spcPct val="110000"/>
              </a:lnSpc>
              <a:defRPr>
                <a:latin typeface="Verdana"/>
                <a:ea typeface="Verdana"/>
                <a:cs typeface="Verdana"/>
                <a:sym typeface="Verdana"/>
              </a:defRPr>
            </a:pPr>
            <a:r>
              <a:t>   c) Able to arrive at decisions quickly.</a:t>
            </a:r>
          </a:p>
          <a:p>
            <a:pPr marL="342900" indent="-342900">
              <a:lnSpc>
                <a:spcPct val="110000"/>
              </a:lnSpc>
              <a:defRPr>
                <a:latin typeface="Verdana"/>
                <a:ea typeface="Verdana"/>
                <a:cs typeface="Verdana"/>
                <a:sym typeface="Verdana"/>
              </a:defRPr>
            </a:pPr>
          </a:p>
          <a:p>
            <a:pPr marL="342900" indent="-342900">
              <a:lnSpc>
                <a:spcPct val="110000"/>
              </a:lnSpc>
              <a:defRPr>
                <a:latin typeface="Verdana"/>
                <a:ea typeface="Verdana"/>
                <a:cs typeface="Verdana"/>
                <a:sym typeface="Verdana"/>
              </a:defRPr>
            </a:pPr>
            <a:r>
              <a:t>   d) Efficient in regard to performing lifesaving procedures .</a:t>
            </a:r>
          </a:p>
        </p:txBody>
      </p:sp>
      <p:sp>
        <p:nvSpPr>
          <p:cNvPr id="157" name="TEAM APPROACH"/>
          <p:cNvSpPr txBox="1"/>
          <p:nvPr/>
        </p:nvSpPr>
        <p:spPr>
          <a:xfrm>
            <a:off x="2331720" y="152400"/>
            <a:ext cx="3927833" cy="637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600">
                <a:solidFill>
                  <a:srgbClr val="0000FF"/>
                </a:solidFill>
                <a:latin typeface="Batang"/>
                <a:ea typeface="Batang"/>
                <a:cs typeface="Batang"/>
                <a:sym typeface="Batang"/>
              </a:defRPr>
            </a:lvl1pPr>
          </a:lstStyle>
          <a:p>
            <a:pPr/>
            <a:r>
              <a:t>TEAM APPROACH</a:t>
            </a:r>
          </a:p>
        </p:txBody>
      </p:sp>
      <p:sp>
        <p:nvSpPr>
          <p:cNvPr id="158" name="Anesthetist.…"/>
          <p:cNvSpPr txBox="1"/>
          <p:nvPr/>
        </p:nvSpPr>
        <p:spPr>
          <a:xfrm>
            <a:off x="350520" y="1447800"/>
            <a:ext cx="4734560" cy="24917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i="1" sz="2000">
                <a:latin typeface="Verdana"/>
                <a:ea typeface="Verdana"/>
                <a:cs typeface="Verdana"/>
                <a:sym typeface="Verdana"/>
              </a:defRPr>
            </a:pPr>
            <a:r>
              <a:t>Anesthetist.</a:t>
            </a:r>
            <a:endParaRPr sz="2800"/>
          </a:p>
          <a:p>
            <a:pPr>
              <a:lnSpc>
                <a:spcPct val="75000"/>
              </a:lnSpc>
              <a:defRPr i="1" sz="2000">
                <a:latin typeface="Verdana"/>
                <a:ea typeface="Verdana"/>
                <a:cs typeface="Verdana"/>
                <a:sym typeface="Verdana"/>
              </a:defRPr>
            </a:pPr>
          </a:p>
          <a:p>
            <a:pPr>
              <a:lnSpc>
                <a:spcPct val="75000"/>
              </a:lnSpc>
              <a:defRPr i="1" sz="2000">
                <a:latin typeface="Verdana"/>
                <a:ea typeface="Verdana"/>
                <a:cs typeface="Verdana"/>
                <a:sym typeface="Verdana"/>
              </a:defRPr>
            </a:pPr>
            <a:r>
              <a:t>General surgeon</a:t>
            </a:r>
            <a:r>
              <a:rPr sz="2800"/>
              <a:t> </a:t>
            </a:r>
          </a:p>
          <a:p>
            <a:pPr>
              <a:lnSpc>
                <a:spcPct val="75000"/>
              </a:lnSpc>
              <a:defRPr i="1" sz="2000">
                <a:latin typeface="Verdana"/>
                <a:ea typeface="Verdana"/>
                <a:cs typeface="Verdana"/>
                <a:sym typeface="Verdana"/>
              </a:defRPr>
            </a:pPr>
          </a:p>
          <a:p>
            <a:pPr>
              <a:lnSpc>
                <a:spcPct val="75000"/>
              </a:lnSpc>
              <a:defRPr i="1" sz="2000">
                <a:latin typeface="Verdana"/>
                <a:ea typeface="Verdana"/>
                <a:cs typeface="Verdana"/>
                <a:sym typeface="Verdana"/>
              </a:defRPr>
            </a:pPr>
            <a:r>
              <a:t>NeuroSurgeon</a:t>
            </a:r>
            <a:r>
              <a:rPr sz="2800"/>
              <a:t> </a:t>
            </a:r>
          </a:p>
          <a:p>
            <a:pPr>
              <a:lnSpc>
                <a:spcPct val="75000"/>
              </a:lnSpc>
              <a:defRPr i="1" sz="2000">
                <a:latin typeface="Verdana"/>
                <a:ea typeface="Verdana"/>
                <a:cs typeface="Verdana"/>
                <a:sym typeface="Verdana"/>
              </a:defRPr>
            </a:pPr>
          </a:p>
          <a:p>
            <a:pPr>
              <a:lnSpc>
                <a:spcPct val="75000"/>
              </a:lnSpc>
              <a:defRPr i="1" sz="2000">
                <a:latin typeface="Verdana"/>
                <a:ea typeface="Verdana"/>
                <a:cs typeface="Verdana"/>
                <a:sym typeface="Verdana"/>
              </a:defRPr>
            </a:pPr>
            <a:r>
              <a:t>Orthopedic surgeon</a:t>
            </a:r>
          </a:p>
          <a:p>
            <a:pPr>
              <a:lnSpc>
                <a:spcPct val="75000"/>
              </a:lnSpc>
              <a:defRPr i="1" sz="2000">
                <a:latin typeface="Verdana"/>
                <a:ea typeface="Verdana"/>
                <a:cs typeface="Verdana"/>
                <a:sym typeface="Verdana"/>
              </a:defRPr>
            </a:pPr>
            <a:r>
              <a:t>               </a:t>
            </a:r>
          </a:p>
        </p:txBody>
      </p:sp>
      <p:pic>
        <p:nvPicPr>
          <p:cNvPr id="159" name="image.png" descr="image.png"/>
          <p:cNvPicPr>
            <a:picLocks noChangeAspect="1"/>
          </p:cNvPicPr>
          <p:nvPr/>
        </p:nvPicPr>
        <p:blipFill>
          <a:blip r:embed="rId2">
            <a:extLst/>
          </a:blip>
          <a:stretch>
            <a:fillRect/>
          </a:stretch>
        </p:blipFill>
        <p:spPr>
          <a:xfrm>
            <a:off x="4800600" y="1143000"/>
            <a:ext cx="3429000" cy="1922463"/>
          </a:xfrm>
          <a:prstGeom prst="rect">
            <a:avLst/>
          </a:prstGeom>
          <a:ln w="38100">
            <a:solidFill>
              <a:srgbClr val="000000"/>
            </a:solidFill>
          </a:ln>
        </p:spPr>
      </p:pic>
      <p:sp>
        <p:nvSpPr>
          <p:cNvPr id="160" name="A TEAM consists of:"/>
          <p:cNvSpPr txBox="1"/>
          <p:nvPr/>
        </p:nvSpPr>
        <p:spPr>
          <a:xfrm>
            <a:off x="274319" y="990600"/>
            <a:ext cx="486156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600"/>
              </a:spcBef>
              <a:defRPr i="1" sz="2800">
                <a:latin typeface="Verdana"/>
                <a:ea typeface="Verdana"/>
                <a:cs typeface="Verdana"/>
                <a:sym typeface="Verdana"/>
              </a:defRPr>
            </a:lvl1pPr>
          </a:lstStyle>
          <a:p>
            <a:pPr/>
            <a:r>
              <a:t>A TEAM consists of: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159"/>
                                        </p:tgtEl>
                                        <p:attrNameLst>
                                          <p:attrName>style.visibility</p:attrName>
                                        </p:attrNameLst>
                                      </p:cBhvr>
                                      <p:to>
                                        <p:strVal val="visible"/>
                                      </p:to>
                                    </p:set>
                                    <p:anim calcmode="lin" valueType="num">
                                      <p:cBhvr>
                                        <p:cTn id="7" dur="500" fill="hold"/>
                                        <p:tgtEl>
                                          <p:spTgt spid="159"/>
                                        </p:tgtEl>
                                        <p:attrNameLst>
                                          <p:attrName>ppt_x</p:attrName>
                                        </p:attrNameLst>
                                      </p:cBhvr>
                                      <p:tavLst>
                                        <p:tav tm="0">
                                          <p:val>
                                            <p:strVal val="1+#ppt_w/2"/>
                                          </p:val>
                                        </p:tav>
                                        <p:tav tm="100000">
                                          <p:val>
                                            <p:strVal val="#ppt_x"/>
                                          </p:val>
                                        </p:tav>
                                      </p:tavLst>
                                    </p:anim>
                                    <p:anim calcmode="lin" valueType="num">
                                      <p:cBhvr>
                                        <p:cTn id="8"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 grpId="2" fill="hold">
                                  <p:stCondLst>
                                    <p:cond delay="0"/>
                                  </p:stCondLst>
                                  <p:iterate type="el" backwards="0">
                                    <p:tmAbs val="0"/>
                                  </p:iterate>
                                  <p:childTnLst>
                                    <p:set>
                                      <p:cBhvr>
                                        <p:cTn id="12" fill="hold"/>
                                        <p:tgtEl>
                                          <p:spTgt spid="158"/>
                                        </p:tgtEl>
                                        <p:attrNameLst>
                                          <p:attrName>style.visibility</p:attrName>
                                        </p:attrNameLst>
                                      </p:cBhvr>
                                      <p:to>
                                        <p:strVal val="visible"/>
                                      </p:to>
                                    </p:set>
                                    <p:anim calcmode="lin" valueType="num">
                                      <p:cBhvr>
                                        <p:cTn id="13" dur="500" fill="hold"/>
                                        <p:tgtEl>
                                          <p:spTgt spid="158"/>
                                        </p:tgtEl>
                                        <p:attrNameLst>
                                          <p:attrName>ppt_x</p:attrName>
                                        </p:attrNameLst>
                                      </p:cBhvr>
                                      <p:tavLst>
                                        <p:tav tm="0">
                                          <p:val>
                                            <p:strVal val="0-#ppt_w/2"/>
                                          </p:val>
                                        </p:tav>
                                        <p:tav tm="100000">
                                          <p:val>
                                            <p:strVal val="#ppt_x"/>
                                          </p:val>
                                        </p:tav>
                                      </p:tavLst>
                                    </p:anim>
                                    <p:anim calcmode="lin" valueType="num">
                                      <p:cBhvr>
                                        <p:cTn id="14" dur="500" fill="hold"/>
                                        <p:tgtEl>
                                          <p:spTgt spid="15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 grpId="3" fill="hold">
                                  <p:stCondLst>
                                    <p:cond delay="0"/>
                                  </p:stCondLst>
                                  <p:iterate type="el" backwards="0">
                                    <p:tmAbs val="0"/>
                                  </p:iterate>
                                  <p:childTnLst>
                                    <p:set>
                                      <p:cBhvr>
                                        <p:cTn id="18" fill="hold"/>
                                        <p:tgtEl>
                                          <p:spTgt spid="155"/>
                                        </p:tgtEl>
                                        <p:attrNameLst>
                                          <p:attrName>style.visibility</p:attrName>
                                        </p:attrNameLst>
                                      </p:cBhvr>
                                      <p:to>
                                        <p:strVal val="visible"/>
                                      </p:to>
                                    </p:set>
                                    <p:anim calcmode="lin" valueType="num">
                                      <p:cBhvr>
                                        <p:cTn id="19" dur="500" fill="hold"/>
                                        <p:tgtEl>
                                          <p:spTgt spid="155"/>
                                        </p:tgtEl>
                                        <p:attrNameLst>
                                          <p:attrName>ppt_x</p:attrName>
                                        </p:attrNameLst>
                                      </p:cBhvr>
                                      <p:tavLst>
                                        <p:tav tm="0">
                                          <p:val>
                                            <p:strVal val="0-#ppt_w/2"/>
                                          </p:val>
                                        </p:tav>
                                        <p:tav tm="100000">
                                          <p:val>
                                            <p:strVal val="#ppt_x"/>
                                          </p:val>
                                        </p:tav>
                                      </p:tavLst>
                                    </p:anim>
                                    <p:anim calcmode="lin" valueType="num">
                                      <p:cBhvr>
                                        <p:cTn id="20" dur="50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 grpId="4" fill="hold">
                                  <p:stCondLst>
                                    <p:cond delay="0"/>
                                  </p:stCondLst>
                                  <p:iterate type="el" backwards="0">
                                    <p:tmAbs val="0"/>
                                  </p:iterate>
                                  <p:childTnLst>
                                    <p:set>
                                      <p:cBhvr>
                                        <p:cTn id="24" fill="hold"/>
                                        <p:tgtEl>
                                          <p:spTgt spid="156"/>
                                        </p:tgtEl>
                                        <p:attrNameLst>
                                          <p:attrName>style.visibility</p:attrName>
                                        </p:attrNameLst>
                                      </p:cBhvr>
                                      <p:to>
                                        <p:strVal val="visible"/>
                                      </p:to>
                                    </p:set>
                                    <p:anim calcmode="lin" valueType="num">
                                      <p:cBhvr>
                                        <p:cTn id="25" dur="500" fill="hold"/>
                                        <p:tgtEl>
                                          <p:spTgt spid="156"/>
                                        </p:tgtEl>
                                        <p:attrNameLst>
                                          <p:attrName>ppt_x</p:attrName>
                                        </p:attrNameLst>
                                      </p:cBhvr>
                                      <p:tavLst>
                                        <p:tav tm="0">
                                          <p:val>
                                            <p:strVal val="0-#ppt_w/2"/>
                                          </p:val>
                                        </p:tav>
                                        <p:tav tm="100000">
                                          <p:val>
                                            <p:strVal val="#ppt_x"/>
                                          </p:val>
                                        </p:tav>
                                      </p:tavLst>
                                    </p:anim>
                                    <p:anim calcmode="lin" valueType="num">
                                      <p:cBhvr>
                                        <p:cTn id="26" dur="500" fill="hold"/>
                                        <p:tgtEl>
                                          <p:spTgt spid="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5" grpId="3"/>
      <p:bldP build="whole" bldLvl="1" animBg="1" rev="0" advAuto="0" spid="159" grpId="1"/>
      <p:bldP build="whole" bldLvl="1" animBg="1" rev="0" advAuto="0" spid="156" grpId="4"/>
      <p:bldP build="whole" bldLvl="1" animBg="1" rev="0" advAuto="0" spid="158"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Basic Emergency Medical Technician Skills…"/>
          <p:cNvSpPr txBox="1"/>
          <p:nvPr/>
        </p:nvSpPr>
        <p:spPr>
          <a:xfrm>
            <a:off x="807719" y="533400"/>
            <a:ext cx="8290561" cy="73977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185000"/>
              </a:lnSpc>
              <a:defRPr sz="2000">
                <a:latin typeface="Verdana"/>
                <a:ea typeface="Verdana"/>
                <a:cs typeface="Verdana"/>
                <a:sym typeface="Verdana"/>
              </a:defRPr>
            </a:pPr>
          </a:p>
          <a:p>
            <a:pPr marL="342900" indent="-342900">
              <a:lnSpc>
                <a:spcPct val="185000"/>
              </a:lnSpc>
              <a:defRPr sz="2800">
                <a:latin typeface="Verdana"/>
                <a:ea typeface="Verdana"/>
                <a:cs typeface="Verdana"/>
                <a:sym typeface="Verdana"/>
              </a:defRPr>
            </a:pPr>
            <a:r>
              <a:t>Basic Emergency Medical Technician Skills</a:t>
            </a:r>
          </a:p>
          <a:p>
            <a:pPr marL="342900" indent="-342900">
              <a:lnSpc>
                <a:spcPct val="185000"/>
              </a:lnSpc>
              <a:defRPr sz="2000">
                <a:latin typeface="Verdana"/>
                <a:ea typeface="Verdana"/>
                <a:cs typeface="Verdana"/>
                <a:sym typeface="Verdana"/>
              </a:defRPr>
            </a:pPr>
            <a:r>
              <a:t> </a:t>
            </a:r>
          </a:p>
          <a:p>
            <a:pPr marL="342900" indent="-342900">
              <a:lnSpc>
                <a:spcPct val="185000"/>
              </a:lnSpc>
              <a:defRPr sz="2000">
                <a:latin typeface="Verdana"/>
                <a:ea typeface="Verdana"/>
                <a:cs typeface="Verdana"/>
                <a:sym typeface="Verdana"/>
              </a:defRPr>
            </a:pPr>
            <a:r>
              <a:t>1. Maintenance of airway (endotracheal intubation?).</a:t>
            </a:r>
          </a:p>
          <a:p>
            <a:pPr marL="342900" indent="-342900">
              <a:lnSpc>
                <a:spcPct val="185000"/>
              </a:lnSpc>
              <a:defRPr sz="2000">
                <a:latin typeface="Verdana"/>
                <a:ea typeface="Verdana"/>
                <a:cs typeface="Verdana"/>
                <a:sym typeface="Verdana"/>
              </a:defRPr>
            </a:pPr>
            <a:r>
              <a:t>2. Cardiopulmonary  resuscitation.</a:t>
            </a:r>
          </a:p>
          <a:p>
            <a:pPr marL="342900" indent="-342900">
              <a:lnSpc>
                <a:spcPct val="185000"/>
              </a:lnSpc>
              <a:defRPr sz="2000">
                <a:latin typeface="Verdana"/>
                <a:ea typeface="Verdana"/>
                <a:cs typeface="Verdana"/>
                <a:sym typeface="Verdana"/>
              </a:defRPr>
            </a:pPr>
            <a:r>
              <a:t>3. Intravenous access and  Ringer’s lactate therapy.</a:t>
            </a:r>
          </a:p>
          <a:p>
            <a:pPr marL="342900" indent="-342900">
              <a:lnSpc>
                <a:spcPct val="185000"/>
              </a:lnSpc>
              <a:defRPr sz="2000">
                <a:latin typeface="Verdana"/>
                <a:ea typeface="Verdana"/>
                <a:cs typeface="Verdana"/>
                <a:sym typeface="Verdana"/>
              </a:defRPr>
            </a:pPr>
            <a:r>
              <a:t>4. Reduction and splintage of  fractures.</a:t>
            </a:r>
          </a:p>
          <a:p>
            <a:pPr marL="342900" indent="-342900">
              <a:lnSpc>
                <a:spcPct val="185000"/>
              </a:lnSpc>
              <a:defRPr sz="2000">
                <a:latin typeface="Verdana"/>
                <a:ea typeface="Verdana"/>
                <a:cs typeface="Verdana"/>
                <a:sym typeface="Verdana"/>
              </a:defRPr>
            </a:pPr>
            <a:r>
              <a:t>5. Perform primary survey of patient and report findings to destination center.</a:t>
            </a:r>
          </a:p>
          <a:p>
            <a:pPr marL="342900" indent="-342900">
              <a:lnSpc>
                <a:spcPct val="185000"/>
              </a:lnSpc>
              <a:defRPr sz="2000">
                <a:latin typeface="Verdana"/>
                <a:ea typeface="Verdana"/>
                <a:cs typeface="Verdana"/>
                <a:sym typeface="Verdana"/>
              </a:defRPr>
            </a:pPr>
          </a:p>
          <a:p>
            <a:pPr marL="342900" indent="-342900">
              <a:lnSpc>
                <a:spcPct val="185000"/>
              </a:lnSpc>
              <a:defRPr sz="2000">
                <a:latin typeface="Verdana"/>
                <a:ea typeface="Verdana"/>
                <a:cs typeface="Verdana"/>
                <a:sym typeface="Verdana"/>
              </a:defRPr>
            </a:pPr>
            <a:r>
              <a:t> </a:t>
            </a:r>
          </a:p>
          <a:p>
            <a:pPr marL="342900" indent="-342900">
              <a:lnSpc>
                <a:spcPct val="185000"/>
              </a:lnSpc>
              <a:defRPr sz="2000">
                <a:latin typeface="Verdana"/>
                <a:ea typeface="Verdana"/>
                <a:cs typeface="Verdana"/>
                <a:sym typeface="Verdana"/>
              </a:defRPr>
            </a:pPr>
          </a:p>
        </p:txBody>
      </p:sp>
      <p:sp>
        <p:nvSpPr>
          <p:cNvPr id="163" name="PREHOSPITAL PHASE"/>
          <p:cNvSpPr txBox="1"/>
          <p:nvPr/>
        </p:nvSpPr>
        <p:spPr>
          <a:xfrm>
            <a:off x="1493519" y="198437"/>
            <a:ext cx="5674679"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90000"/>
              </a:lnSpc>
              <a:spcBef>
                <a:spcPts val="1000"/>
              </a:spcBef>
              <a:defRPr sz="4400">
                <a:solidFill>
                  <a:srgbClr val="0000FF"/>
                </a:solidFill>
                <a:latin typeface="Batang"/>
                <a:ea typeface="Batang"/>
                <a:cs typeface="Batang"/>
                <a:sym typeface="Batang"/>
              </a:defRPr>
            </a:lvl1pPr>
          </a:lstStyle>
          <a:p>
            <a:pPr/>
            <a:r>
              <a:t>PREHOSPITAL PHASE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2 types usually exist…"/>
          <p:cNvSpPr txBox="1"/>
          <p:nvPr/>
        </p:nvSpPr>
        <p:spPr>
          <a:xfrm>
            <a:off x="102870" y="2590800"/>
            <a:ext cx="8995410" cy="395273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90000"/>
              </a:lnSpc>
              <a:spcBef>
                <a:spcPts val="600"/>
              </a:spcBef>
              <a:defRPr sz="2800">
                <a:latin typeface="Batang"/>
                <a:ea typeface="Batang"/>
                <a:cs typeface="Batang"/>
                <a:sym typeface="Batang"/>
              </a:defRPr>
            </a:pPr>
            <a:r>
              <a:t>2 </a:t>
            </a:r>
            <a:r>
              <a:rPr sz="2000">
                <a:latin typeface="+mj-lt"/>
                <a:ea typeface="+mj-ea"/>
                <a:cs typeface="+mj-cs"/>
                <a:sym typeface="Arial"/>
              </a:rPr>
              <a:t>types usually exist</a:t>
            </a:r>
            <a:endParaRPr sz="2000"/>
          </a:p>
          <a:p>
            <a:pPr marL="342900" indent="-342900">
              <a:lnSpc>
                <a:spcPct val="90000"/>
              </a:lnSpc>
              <a:spcBef>
                <a:spcPts val="400"/>
              </a:spcBef>
              <a:buSzPct val="100000"/>
              <a:buAutoNum type="arabicPeriod" startAt="1"/>
              <a:defRPr sz="2000"/>
            </a:pPr>
            <a:r>
              <a:t>    The number of patients and severity of injuries do not exceed the ability of facility to render care. IN THIS SITUATION , PATIENTS WITH LIFE-THREATING PROBLEMS AND THOSE SUSTAINING MULTIPLE SYSTEM INJURIES ARE TREATED FIRST</a:t>
            </a:r>
          </a:p>
          <a:p>
            <a:pPr marL="342900" indent="-342900">
              <a:lnSpc>
                <a:spcPct val="90000"/>
              </a:lnSpc>
              <a:spcBef>
                <a:spcPts val="700"/>
              </a:spcBef>
              <a:buSzPct val="100000"/>
              <a:buAutoNum type="arabicPeriod" startAt="1"/>
              <a:defRPr sz="2000"/>
            </a:pPr>
          </a:p>
          <a:p>
            <a:pPr marL="342900" indent="-342900">
              <a:lnSpc>
                <a:spcPct val="90000"/>
              </a:lnSpc>
              <a:spcBef>
                <a:spcPts val="600"/>
              </a:spcBef>
              <a:buSzPct val="100000"/>
              <a:buAutoNum type="arabicPeriod" startAt="2"/>
              <a:defRPr sz="2000"/>
            </a:pPr>
            <a:r>
              <a:t>The number of patients and the severity of their injuries exceed the Capacity of the facility and the staff. IN THIS SITUATION ,THOSE PATIENTS WITH GREATEST CHANCE OF SURVIVAL , WITH LEAST EXPENDITURE OF TIME , EQUIPMENTS , SUPPLIES AND PERSONNEL , ARE MANAGED FIRST</a:t>
            </a:r>
            <a:r>
              <a:rPr sz="2800"/>
              <a:t> </a:t>
            </a:r>
            <a:endParaRPr sz="2800"/>
          </a:p>
        </p:txBody>
      </p:sp>
      <p:sp>
        <p:nvSpPr>
          <p:cNvPr id="166" name="TRIAGE"/>
          <p:cNvSpPr txBox="1"/>
          <p:nvPr/>
        </p:nvSpPr>
        <p:spPr>
          <a:xfrm>
            <a:off x="502919" y="256032"/>
            <a:ext cx="8138161"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b="1" sz="3500">
                <a:solidFill>
                  <a:srgbClr val="0000FF"/>
                </a:solidFill>
              </a:defRPr>
            </a:lvl1pPr>
          </a:lstStyle>
          <a:p>
            <a:pPr/>
            <a:r>
              <a:t>TRIAGE</a:t>
            </a:r>
          </a:p>
        </p:txBody>
      </p:sp>
      <p:sp>
        <p:nvSpPr>
          <p:cNvPr id="167" name="Triage is the sorting of patients based on the need for treatment and the available resources to provide that treatment…"/>
          <p:cNvSpPr txBox="1"/>
          <p:nvPr/>
        </p:nvSpPr>
        <p:spPr>
          <a:xfrm>
            <a:off x="502919" y="868362"/>
            <a:ext cx="8138161" cy="136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609600" indent="-609600">
              <a:lnSpc>
                <a:spcPct val="90000"/>
              </a:lnSpc>
              <a:spcBef>
                <a:spcPts val="500"/>
              </a:spcBef>
              <a:buClr>
                <a:srgbClr val="330066"/>
              </a:buClr>
              <a:buSzPct val="70000"/>
              <a:buChar char="●"/>
              <a:defRPr sz="2100"/>
            </a:pPr>
            <a:r>
              <a:t>Triage is the sorting of patients based on the need for treatment and the available resources to provide that treatment</a:t>
            </a:r>
          </a:p>
          <a:p>
            <a:pPr marL="609600" indent="-609600">
              <a:lnSpc>
                <a:spcPct val="90000"/>
              </a:lnSpc>
              <a:spcBef>
                <a:spcPts val="500"/>
              </a:spcBef>
              <a:buClr>
                <a:srgbClr val="330066"/>
              </a:buClr>
              <a:buSzPct val="70000"/>
              <a:buChar char="●"/>
              <a:defRPr sz="2100"/>
            </a:pPr>
            <a:r>
              <a:t>Ideally must be followed right from the site of the Accident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he Golden Hour”"/>
          <p:cNvSpPr txBox="1"/>
          <p:nvPr>
            <p:ph type="title" idx="4294967295"/>
          </p:nvPr>
        </p:nvSpPr>
        <p:spPr>
          <a:xfrm>
            <a:off x="457200" y="122237"/>
            <a:ext cx="7543800" cy="1295401"/>
          </a:xfrm>
          <a:prstGeom prst="rect">
            <a:avLst/>
          </a:prstGeom>
        </p:spPr>
        <p:txBody>
          <a:bodyPr>
            <a:normAutofit fontScale="100000" lnSpcReduction="0"/>
          </a:bodyPr>
          <a:lstStyle>
            <a:lvl1pPr>
              <a:defRPr b="0">
                <a:solidFill>
                  <a:srgbClr val="0000FF"/>
                </a:solidFill>
                <a:latin typeface="Batang"/>
                <a:ea typeface="Batang"/>
                <a:cs typeface="Batang"/>
                <a:sym typeface="Batang"/>
              </a:defRPr>
            </a:lvl1pPr>
          </a:lstStyle>
          <a:p>
            <a:pPr/>
            <a:r>
              <a:t>“The Golden Hour”</a:t>
            </a:r>
          </a:p>
        </p:txBody>
      </p:sp>
      <p:sp>
        <p:nvSpPr>
          <p:cNvPr id="170" name="The Golden Hour is a theory stating that the best chance of survival occurs when a seriously injured patient has emergency management within ONE hour of the injury.…"/>
          <p:cNvSpPr txBox="1"/>
          <p:nvPr>
            <p:ph type="body" idx="4294967295"/>
          </p:nvPr>
        </p:nvSpPr>
        <p:spPr>
          <a:xfrm>
            <a:off x="0" y="1600200"/>
            <a:ext cx="8686800" cy="4525963"/>
          </a:xfrm>
          <a:prstGeom prst="rect">
            <a:avLst/>
          </a:prstGeom>
        </p:spPr>
        <p:txBody>
          <a:bodyPr>
            <a:normAutofit fontScale="100000" lnSpcReduction="0"/>
          </a:bodyPr>
          <a:lstStyle/>
          <a:p>
            <a:pPr lvl="1" marL="347662" indent="-3175" algn="just">
              <a:spcBef>
                <a:spcPts val="0"/>
              </a:spcBef>
              <a:buSzTx/>
              <a:buFont typeface="Wingdings"/>
              <a:buNone/>
              <a:defRPr b="1" sz="2200"/>
            </a:pPr>
            <a:r>
              <a:t>The </a:t>
            </a:r>
            <a:r>
              <a:rPr sz="2600"/>
              <a:t>Golden Hour</a:t>
            </a:r>
            <a:r>
              <a:t> is a theory stating that the best chance of survival occurs when a seriously injured patient has emergency management within ONE hour of the injury.</a:t>
            </a:r>
          </a:p>
          <a:p>
            <a:pPr lvl="1" marL="347662" indent="-3175" algn="just">
              <a:spcBef>
                <a:spcPts val="0"/>
              </a:spcBef>
              <a:buSzTx/>
              <a:buFont typeface="Wingdings"/>
              <a:buNone/>
              <a:defRPr b="1" sz="2200"/>
            </a:pPr>
          </a:p>
          <a:p>
            <a:pPr lvl="1" marL="347662" indent="-3175" algn="just">
              <a:spcBef>
                <a:spcPts val="0"/>
              </a:spcBef>
              <a:buSzTx/>
              <a:buFont typeface="Wingdings"/>
              <a:buNone/>
              <a:defRPr i="1" sz="2000"/>
            </a:pPr>
          </a:p>
          <a:p>
            <a:pPr lvl="1" marL="347662" indent="-3175" algn="just">
              <a:spcBef>
                <a:spcPts val="0"/>
              </a:spcBef>
              <a:buSzTx/>
              <a:buFont typeface="Wingdings"/>
              <a:buNone/>
              <a:defRPr i="1" sz="2000"/>
            </a:pPr>
            <a:r>
              <a:t> </a:t>
            </a:r>
            <a:r>
              <a:rPr i="0" sz="3000"/>
              <a:t>Platinum 10 minutes</a:t>
            </a:r>
            <a:r>
              <a:rPr i="0" sz="2600"/>
              <a:t>: </a:t>
            </a:r>
            <a:r>
              <a:rPr b="1" i="0" sz="2200"/>
              <a:t>Only 10 minutes of the Golden    Hour  may be used for on-scene activities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Primary Survey"/>
          <p:cNvSpPr txBox="1"/>
          <p:nvPr>
            <p:ph type="title" idx="4294967295"/>
          </p:nvPr>
        </p:nvSpPr>
        <p:spPr>
          <a:xfrm>
            <a:off x="457200" y="609600"/>
            <a:ext cx="7543800" cy="1069975"/>
          </a:xfrm>
          <a:prstGeom prst="rect">
            <a:avLst/>
          </a:prstGeom>
        </p:spPr>
        <p:txBody>
          <a:bodyPr>
            <a:normAutofit fontScale="100000" lnSpcReduction="0"/>
          </a:bodyPr>
          <a:lstStyle/>
          <a:p>
            <a:pPr defTabSz="621791">
              <a:defRPr b="0" sz="3264">
                <a:solidFill>
                  <a:srgbClr val="0000FF"/>
                </a:solidFill>
                <a:latin typeface="Batang"/>
                <a:ea typeface="Batang"/>
                <a:cs typeface="Batang"/>
                <a:sym typeface="Batang"/>
              </a:defRPr>
            </a:pPr>
            <a:r>
              <a:t>Primary Survey</a:t>
            </a:r>
            <a:br/>
          </a:p>
        </p:txBody>
      </p:sp>
      <p:sp>
        <p:nvSpPr>
          <p:cNvPr id="173" name="Airway with cervical spine control.…"/>
          <p:cNvSpPr txBox="1"/>
          <p:nvPr>
            <p:ph type="body" idx="4294967295"/>
          </p:nvPr>
        </p:nvSpPr>
        <p:spPr>
          <a:xfrm>
            <a:off x="457200" y="990600"/>
            <a:ext cx="8229600" cy="4525963"/>
          </a:xfrm>
          <a:prstGeom prst="rect">
            <a:avLst/>
          </a:prstGeom>
        </p:spPr>
        <p:txBody>
          <a:bodyPr>
            <a:normAutofit fontScale="100000" lnSpcReduction="0"/>
          </a:bodyPr>
          <a:lstStyle/>
          <a:p>
            <a:pPr marL="260604" indent="-260604" defTabSz="694944">
              <a:lnSpc>
                <a:spcPct val="90000"/>
              </a:lnSpc>
              <a:spcBef>
                <a:spcPts val="500"/>
              </a:spcBef>
              <a:buSzTx/>
              <a:buFont typeface="Wingdings"/>
              <a:buNone/>
              <a:defRPr sz="1976">
                <a:latin typeface="Verdana"/>
                <a:ea typeface="Verdana"/>
                <a:cs typeface="Verdana"/>
                <a:sym typeface="Verdana"/>
              </a:defRPr>
            </a:pPr>
          </a:p>
          <a:p>
            <a:pPr marL="260604" indent="-260604" defTabSz="694944">
              <a:lnSpc>
                <a:spcPct val="90000"/>
              </a:lnSpc>
              <a:spcBef>
                <a:spcPts val="600"/>
              </a:spcBef>
              <a:buChar char="●"/>
              <a:defRPr sz="2584">
                <a:solidFill>
                  <a:srgbClr val="FF0000"/>
                </a:solidFill>
                <a:latin typeface="Verdana"/>
                <a:ea typeface="Verdana"/>
                <a:cs typeface="Verdana"/>
                <a:sym typeface="Verdana"/>
              </a:defRPr>
            </a:pPr>
            <a:r>
              <a:t>A</a:t>
            </a:r>
            <a:r>
              <a:rPr sz="1976"/>
              <a:t>irway</a:t>
            </a:r>
            <a:r>
              <a:rPr sz="1976">
                <a:solidFill>
                  <a:srgbClr val="000000"/>
                </a:solidFill>
              </a:rPr>
              <a:t> with cervical spine control.</a:t>
            </a:r>
            <a:endParaRPr sz="1976"/>
          </a:p>
          <a:p>
            <a:pPr marL="260604" indent="-260604" defTabSz="694944">
              <a:lnSpc>
                <a:spcPct val="90000"/>
              </a:lnSpc>
              <a:spcBef>
                <a:spcPts val="500"/>
              </a:spcBef>
              <a:buSzTx/>
              <a:buFont typeface="Wingdings"/>
              <a:buNone/>
              <a:defRPr sz="1976">
                <a:latin typeface="Verdana"/>
                <a:ea typeface="Verdana"/>
                <a:cs typeface="Verdana"/>
                <a:sym typeface="Verdana"/>
              </a:defRPr>
            </a:pPr>
          </a:p>
          <a:p>
            <a:pPr marL="260604" indent="-260604" defTabSz="694944">
              <a:lnSpc>
                <a:spcPct val="90000"/>
              </a:lnSpc>
              <a:spcBef>
                <a:spcPts val="600"/>
              </a:spcBef>
              <a:buChar char="●"/>
              <a:defRPr sz="2584">
                <a:solidFill>
                  <a:srgbClr val="FF0000"/>
                </a:solidFill>
                <a:latin typeface="Verdana"/>
                <a:ea typeface="Verdana"/>
                <a:cs typeface="Verdana"/>
                <a:sym typeface="Verdana"/>
              </a:defRPr>
            </a:pPr>
            <a:r>
              <a:t>B</a:t>
            </a:r>
            <a:r>
              <a:rPr sz="1976"/>
              <a:t>reathing </a:t>
            </a:r>
            <a:r>
              <a:rPr sz="1976">
                <a:solidFill>
                  <a:srgbClr val="000000"/>
                </a:solidFill>
              </a:rPr>
              <a:t>and ventilation</a:t>
            </a:r>
            <a:endParaRPr sz="1976"/>
          </a:p>
          <a:p>
            <a:pPr marL="260604" indent="-260604" defTabSz="694944">
              <a:lnSpc>
                <a:spcPct val="90000"/>
              </a:lnSpc>
              <a:spcBef>
                <a:spcPts val="500"/>
              </a:spcBef>
              <a:buSzTx/>
              <a:buFont typeface="Wingdings"/>
              <a:buNone/>
              <a:defRPr sz="1976">
                <a:solidFill>
                  <a:srgbClr val="FF0000"/>
                </a:solidFill>
                <a:latin typeface="Verdana"/>
                <a:ea typeface="Verdana"/>
                <a:cs typeface="Verdana"/>
                <a:sym typeface="Verdana"/>
              </a:defRPr>
            </a:pPr>
          </a:p>
          <a:p>
            <a:pPr marL="260604" indent="-260604" defTabSz="694944">
              <a:lnSpc>
                <a:spcPct val="90000"/>
              </a:lnSpc>
              <a:spcBef>
                <a:spcPts val="500"/>
              </a:spcBef>
              <a:buChar char="●"/>
              <a:defRPr sz="2280">
                <a:solidFill>
                  <a:srgbClr val="FF0000"/>
                </a:solidFill>
                <a:latin typeface="Verdana"/>
                <a:ea typeface="Verdana"/>
                <a:cs typeface="Verdana"/>
                <a:sym typeface="Verdana"/>
              </a:defRPr>
            </a:pPr>
            <a:r>
              <a:t>C</a:t>
            </a:r>
            <a:r>
              <a:rPr sz="1976"/>
              <a:t>irculation </a:t>
            </a:r>
            <a:r>
              <a:rPr sz="1976">
                <a:solidFill>
                  <a:srgbClr val="000000"/>
                </a:solidFill>
              </a:rPr>
              <a:t>–control external bleeding.</a:t>
            </a:r>
            <a:endParaRPr sz="1976"/>
          </a:p>
          <a:p>
            <a:pPr marL="260604" indent="-260604" defTabSz="694944">
              <a:lnSpc>
                <a:spcPct val="90000"/>
              </a:lnSpc>
              <a:spcBef>
                <a:spcPts val="500"/>
              </a:spcBef>
              <a:buSzTx/>
              <a:buFont typeface="Wingdings"/>
              <a:buNone/>
              <a:defRPr sz="1976">
                <a:latin typeface="Verdana"/>
                <a:ea typeface="Verdana"/>
                <a:cs typeface="Verdana"/>
                <a:sym typeface="Verdana"/>
              </a:defRPr>
            </a:pPr>
          </a:p>
          <a:p>
            <a:pPr marL="260604" indent="-260604" defTabSz="694944">
              <a:lnSpc>
                <a:spcPct val="90000"/>
              </a:lnSpc>
              <a:spcBef>
                <a:spcPts val="500"/>
              </a:spcBef>
              <a:buChar char="●"/>
              <a:defRPr sz="2280">
                <a:solidFill>
                  <a:srgbClr val="FF0000"/>
                </a:solidFill>
                <a:latin typeface="Verdana"/>
                <a:ea typeface="Verdana"/>
                <a:cs typeface="Verdana"/>
                <a:sym typeface="Verdana"/>
              </a:defRPr>
            </a:pPr>
            <a:r>
              <a:t>D</a:t>
            </a:r>
            <a:r>
              <a:rPr sz="1976"/>
              <a:t>ysfunction </a:t>
            </a:r>
            <a:r>
              <a:rPr sz="1976">
                <a:solidFill>
                  <a:srgbClr val="000000"/>
                </a:solidFill>
              </a:rPr>
              <a:t>of the central nervous system</a:t>
            </a:r>
            <a:endParaRPr sz="1976"/>
          </a:p>
          <a:p>
            <a:pPr marL="260604" indent="-260604" defTabSz="694944">
              <a:lnSpc>
                <a:spcPct val="90000"/>
              </a:lnSpc>
              <a:spcBef>
                <a:spcPts val="500"/>
              </a:spcBef>
              <a:buSzTx/>
              <a:buFont typeface="Wingdings"/>
              <a:buNone/>
              <a:defRPr sz="1976">
                <a:latin typeface="Verdana"/>
                <a:ea typeface="Verdana"/>
                <a:cs typeface="Verdana"/>
                <a:sym typeface="Verdana"/>
              </a:defRPr>
            </a:pPr>
          </a:p>
          <a:p>
            <a:pPr marL="260604" indent="-260604" defTabSz="694944">
              <a:lnSpc>
                <a:spcPct val="90000"/>
              </a:lnSpc>
              <a:spcBef>
                <a:spcPts val="600"/>
              </a:spcBef>
              <a:buChar char="●"/>
              <a:defRPr sz="2584">
                <a:solidFill>
                  <a:srgbClr val="FF0000"/>
                </a:solidFill>
                <a:latin typeface="Verdana"/>
                <a:ea typeface="Verdana"/>
                <a:cs typeface="Verdana"/>
                <a:sym typeface="Verdana"/>
              </a:defRPr>
            </a:pPr>
            <a:r>
              <a:t>E</a:t>
            </a:r>
            <a:r>
              <a:rPr sz="1976"/>
              <a:t>xposure</a:t>
            </a:r>
            <a:r>
              <a:rPr sz="1976">
                <a:solidFill>
                  <a:srgbClr val="000000"/>
                </a:solidFill>
              </a:rPr>
              <a:t> (undress)/Environment(temp.)</a:t>
            </a:r>
            <a:endParaRPr sz="1976"/>
          </a:p>
          <a:p>
            <a:pPr marL="260604" indent="-260604" defTabSz="694944">
              <a:lnSpc>
                <a:spcPct val="90000"/>
              </a:lnSpc>
              <a:spcBef>
                <a:spcPts val="400"/>
              </a:spcBef>
              <a:buSzTx/>
              <a:buFont typeface="Wingdings"/>
              <a:buNone/>
              <a:defRPr sz="1976">
                <a:latin typeface="Verdana"/>
                <a:ea typeface="Verdana"/>
                <a:cs typeface="Verdana"/>
                <a:sym typeface="Verdana"/>
              </a:defRPr>
            </a:pPr>
            <a:r>
              <a:t>                                   Control</a:t>
            </a:r>
          </a:p>
          <a:p>
            <a:pPr marL="260604" indent="-260604" defTabSz="694944">
              <a:lnSpc>
                <a:spcPct val="90000"/>
              </a:lnSpc>
              <a:spcBef>
                <a:spcPts val="400"/>
              </a:spcBef>
              <a:buSzTx/>
              <a:buFont typeface="Wingdings"/>
              <a:buNone/>
              <a:defRPr sz="1976">
                <a:latin typeface="Verdana"/>
                <a:ea typeface="Verdana"/>
                <a:cs typeface="Verdana"/>
                <a:sym typeface="Verdana"/>
              </a:defRPr>
            </a:pP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0" presetID="3" grpId="1" fill="hold">
                                  <p:stCondLst>
                                    <p:cond delay="0"/>
                                  </p:stCondLst>
                                  <p:iterate type="el" backwards="0">
                                    <p:tmAbs val="0"/>
                                  </p:iterate>
                                  <p:childTnLst>
                                    <p:set>
                                      <p:cBhvr>
                                        <p:cTn id="6" fill="hold"/>
                                        <p:tgtEl>
                                          <p:spTgt spid="173">
                                            <p:txEl>
                                              <p:pRg st="1" end="1"/>
                                            </p:txEl>
                                          </p:spTgt>
                                        </p:tgtEl>
                                        <p:attrNameLst>
                                          <p:attrName>style.visibility</p:attrName>
                                        </p:attrNameLst>
                                      </p:cBhvr>
                                      <p:to>
                                        <p:strVal val="visible"/>
                                      </p:to>
                                    </p:set>
                                    <p:animEffect filter="blinds(horizontal)" transition="in">
                                      <p:cBhvr>
                                        <p:cTn id="7" dur="500"/>
                                        <p:tgtEl>
                                          <p:spTgt spid="173">
                                            <p:txEl>
                                              <p:pRg st="1" end="1"/>
                                            </p:txEl>
                                          </p:spTgt>
                                        </p:tgtEl>
                                      </p:cBhvr>
                                    </p:animEffect>
                                  </p:childTnLst>
                                </p:cTn>
                              </p:par>
                            </p:childTnLst>
                          </p:cTn>
                        </p:par>
                        <p:par>
                          <p:cTn id="8" fill="hold">
                            <p:stCondLst>
                              <p:cond delay="500"/>
                            </p:stCondLst>
                            <p:childTnLst>
                              <p:par>
                                <p:cTn id="9" presetClass="entr" nodeType="afterEffect" presetSubtype="10" presetID="3" grpId="1" fill="hold">
                                  <p:stCondLst>
                                    <p:cond delay="0"/>
                                  </p:stCondLst>
                                  <p:iterate type="el" backwards="0">
                                    <p:tmAbs val="0"/>
                                  </p:iterate>
                                  <p:childTnLst>
                                    <p:set>
                                      <p:cBhvr>
                                        <p:cTn id="10" fill="hold"/>
                                        <p:tgtEl>
                                          <p:spTgt spid="173">
                                            <p:txEl>
                                              <p:pRg st="2" end="2"/>
                                            </p:txEl>
                                          </p:spTgt>
                                        </p:tgtEl>
                                        <p:attrNameLst>
                                          <p:attrName>style.visibility</p:attrName>
                                        </p:attrNameLst>
                                      </p:cBhvr>
                                      <p:to>
                                        <p:strVal val="visible"/>
                                      </p:to>
                                    </p:set>
                                    <p:animEffect filter="blinds(horizontal)" transition="in">
                                      <p:cBhvr>
                                        <p:cTn id="11" dur="500"/>
                                        <p:tgtEl>
                                          <p:spTgt spid="173">
                                            <p:txEl>
                                              <p:pRg st="2" end="2"/>
                                            </p:txEl>
                                          </p:spTgt>
                                        </p:tgtEl>
                                      </p:cBhvr>
                                    </p:animEffect>
                                  </p:childTnLst>
                                </p:cTn>
                              </p:par>
                            </p:childTnLst>
                          </p:cTn>
                        </p:par>
                        <p:par>
                          <p:cTn id="12" fill="hold">
                            <p:stCondLst>
                              <p:cond delay="1000"/>
                            </p:stCondLst>
                            <p:childTnLst>
                              <p:par>
                                <p:cTn id="13" presetClass="entr" nodeType="afterEffect" presetSubtype="10" presetID="3" grpId="1" fill="hold">
                                  <p:stCondLst>
                                    <p:cond delay="0"/>
                                  </p:stCondLst>
                                  <p:iterate type="el" backwards="0">
                                    <p:tmAbs val="0"/>
                                  </p:iterate>
                                  <p:childTnLst>
                                    <p:set>
                                      <p:cBhvr>
                                        <p:cTn id="14" fill="hold"/>
                                        <p:tgtEl>
                                          <p:spTgt spid="173">
                                            <p:txEl>
                                              <p:pRg st="3" end="3"/>
                                            </p:txEl>
                                          </p:spTgt>
                                        </p:tgtEl>
                                        <p:attrNameLst>
                                          <p:attrName>style.visibility</p:attrName>
                                        </p:attrNameLst>
                                      </p:cBhvr>
                                      <p:to>
                                        <p:strVal val="visible"/>
                                      </p:to>
                                    </p:set>
                                    <p:animEffect filter="blinds(horizontal)" transition="in">
                                      <p:cBhvr>
                                        <p:cTn id="15" dur="500"/>
                                        <p:tgtEl>
                                          <p:spTgt spid="173">
                                            <p:txEl>
                                              <p:pRg st="3" end="3"/>
                                            </p:txEl>
                                          </p:spTgt>
                                        </p:tgtEl>
                                      </p:cBhvr>
                                    </p:animEffect>
                                  </p:childTnLst>
                                </p:cTn>
                              </p:par>
                            </p:childTnLst>
                          </p:cTn>
                        </p:par>
                        <p:par>
                          <p:cTn id="16" fill="hold">
                            <p:stCondLst>
                              <p:cond delay="1500"/>
                            </p:stCondLst>
                            <p:childTnLst>
                              <p:par>
                                <p:cTn id="17" presetClass="entr" nodeType="afterEffect" presetSubtype="10" presetID="3" grpId="1" fill="hold">
                                  <p:stCondLst>
                                    <p:cond delay="0"/>
                                  </p:stCondLst>
                                  <p:iterate type="el" backwards="0">
                                    <p:tmAbs val="0"/>
                                  </p:iterate>
                                  <p:childTnLst>
                                    <p:set>
                                      <p:cBhvr>
                                        <p:cTn id="18" fill="hold"/>
                                        <p:tgtEl>
                                          <p:spTgt spid="173">
                                            <p:txEl>
                                              <p:pRg st="4" end="4"/>
                                            </p:txEl>
                                          </p:spTgt>
                                        </p:tgtEl>
                                        <p:attrNameLst>
                                          <p:attrName>style.visibility</p:attrName>
                                        </p:attrNameLst>
                                      </p:cBhvr>
                                      <p:to>
                                        <p:strVal val="visible"/>
                                      </p:to>
                                    </p:set>
                                    <p:animEffect filter="blinds(horizontal)" transition="in">
                                      <p:cBhvr>
                                        <p:cTn id="19" dur="500"/>
                                        <p:tgtEl>
                                          <p:spTgt spid="173">
                                            <p:txEl>
                                              <p:pRg st="4" end="4"/>
                                            </p:txEl>
                                          </p:spTgt>
                                        </p:tgtEl>
                                      </p:cBhvr>
                                    </p:animEffect>
                                  </p:childTnLst>
                                </p:cTn>
                              </p:par>
                            </p:childTnLst>
                          </p:cTn>
                        </p:par>
                        <p:par>
                          <p:cTn id="20" fill="hold">
                            <p:stCondLst>
                              <p:cond delay="2000"/>
                            </p:stCondLst>
                            <p:childTnLst>
                              <p:par>
                                <p:cTn id="21" presetClass="entr" nodeType="afterEffect" presetSubtype="10" presetID="3" grpId="1" fill="hold">
                                  <p:stCondLst>
                                    <p:cond delay="0"/>
                                  </p:stCondLst>
                                  <p:iterate type="el" backwards="0">
                                    <p:tmAbs val="0"/>
                                  </p:iterate>
                                  <p:childTnLst>
                                    <p:set>
                                      <p:cBhvr>
                                        <p:cTn id="22" fill="hold"/>
                                        <p:tgtEl>
                                          <p:spTgt spid="173">
                                            <p:txEl>
                                              <p:pRg st="5" end="5"/>
                                            </p:txEl>
                                          </p:spTgt>
                                        </p:tgtEl>
                                        <p:attrNameLst>
                                          <p:attrName>style.visibility</p:attrName>
                                        </p:attrNameLst>
                                      </p:cBhvr>
                                      <p:to>
                                        <p:strVal val="visible"/>
                                      </p:to>
                                    </p:set>
                                    <p:animEffect filter="blinds(horizontal)" transition="in">
                                      <p:cBhvr>
                                        <p:cTn id="23" dur="500"/>
                                        <p:tgtEl>
                                          <p:spTgt spid="173">
                                            <p:txEl>
                                              <p:pRg st="5" end="5"/>
                                            </p:txEl>
                                          </p:spTgt>
                                        </p:tgtEl>
                                      </p:cBhvr>
                                    </p:animEffect>
                                  </p:childTnLst>
                                </p:cTn>
                              </p:par>
                            </p:childTnLst>
                          </p:cTn>
                        </p:par>
                        <p:par>
                          <p:cTn id="24" fill="hold">
                            <p:stCondLst>
                              <p:cond delay="2500"/>
                            </p:stCondLst>
                            <p:childTnLst>
                              <p:par>
                                <p:cTn id="25" presetClass="entr" nodeType="afterEffect" presetSubtype="10" presetID="3" grpId="1" fill="hold">
                                  <p:stCondLst>
                                    <p:cond delay="0"/>
                                  </p:stCondLst>
                                  <p:iterate type="el" backwards="0">
                                    <p:tmAbs val="0"/>
                                  </p:iterate>
                                  <p:childTnLst>
                                    <p:set>
                                      <p:cBhvr>
                                        <p:cTn id="26" fill="hold"/>
                                        <p:tgtEl>
                                          <p:spTgt spid="173">
                                            <p:txEl>
                                              <p:pRg st="6" end="6"/>
                                            </p:txEl>
                                          </p:spTgt>
                                        </p:tgtEl>
                                        <p:attrNameLst>
                                          <p:attrName>style.visibility</p:attrName>
                                        </p:attrNameLst>
                                      </p:cBhvr>
                                      <p:to>
                                        <p:strVal val="visible"/>
                                      </p:to>
                                    </p:set>
                                    <p:animEffect filter="blinds(horizontal)" transition="in">
                                      <p:cBhvr>
                                        <p:cTn id="27" dur="500"/>
                                        <p:tgtEl>
                                          <p:spTgt spid="173">
                                            <p:txEl>
                                              <p:pRg st="6" end="6"/>
                                            </p:txEl>
                                          </p:spTgt>
                                        </p:tgtEl>
                                      </p:cBhvr>
                                    </p:animEffect>
                                  </p:childTnLst>
                                </p:cTn>
                              </p:par>
                            </p:childTnLst>
                          </p:cTn>
                        </p:par>
                        <p:par>
                          <p:cTn id="28" fill="hold">
                            <p:stCondLst>
                              <p:cond delay="3000"/>
                            </p:stCondLst>
                            <p:childTnLst>
                              <p:par>
                                <p:cTn id="29" presetClass="entr" nodeType="afterEffect" presetSubtype="10" presetID="3" grpId="1" fill="hold">
                                  <p:stCondLst>
                                    <p:cond delay="0"/>
                                  </p:stCondLst>
                                  <p:iterate type="el" backwards="0">
                                    <p:tmAbs val="0"/>
                                  </p:iterate>
                                  <p:childTnLst>
                                    <p:set>
                                      <p:cBhvr>
                                        <p:cTn id="30" fill="hold"/>
                                        <p:tgtEl>
                                          <p:spTgt spid="173">
                                            <p:txEl>
                                              <p:pRg st="7" end="7"/>
                                            </p:txEl>
                                          </p:spTgt>
                                        </p:tgtEl>
                                        <p:attrNameLst>
                                          <p:attrName>style.visibility</p:attrName>
                                        </p:attrNameLst>
                                      </p:cBhvr>
                                      <p:to>
                                        <p:strVal val="visible"/>
                                      </p:to>
                                    </p:set>
                                    <p:animEffect filter="blinds(horizontal)" transition="in">
                                      <p:cBhvr>
                                        <p:cTn id="31" dur="500"/>
                                        <p:tgtEl>
                                          <p:spTgt spid="173">
                                            <p:txEl>
                                              <p:pRg st="7" end="7"/>
                                            </p:txEl>
                                          </p:spTgt>
                                        </p:tgtEl>
                                      </p:cBhvr>
                                    </p:animEffect>
                                  </p:childTnLst>
                                </p:cTn>
                              </p:par>
                            </p:childTnLst>
                          </p:cTn>
                        </p:par>
                        <p:par>
                          <p:cTn id="32" fill="hold">
                            <p:stCondLst>
                              <p:cond delay="3500"/>
                            </p:stCondLst>
                            <p:childTnLst>
                              <p:par>
                                <p:cTn id="33" presetClass="entr" nodeType="afterEffect" presetSubtype="10" presetID="3" grpId="1" fill="hold">
                                  <p:stCondLst>
                                    <p:cond delay="0"/>
                                  </p:stCondLst>
                                  <p:iterate type="el" backwards="0">
                                    <p:tmAbs val="0"/>
                                  </p:iterate>
                                  <p:childTnLst>
                                    <p:set>
                                      <p:cBhvr>
                                        <p:cTn id="34" fill="hold"/>
                                        <p:tgtEl>
                                          <p:spTgt spid="173">
                                            <p:txEl>
                                              <p:pRg st="8" end="8"/>
                                            </p:txEl>
                                          </p:spTgt>
                                        </p:tgtEl>
                                        <p:attrNameLst>
                                          <p:attrName>style.visibility</p:attrName>
                                        </p:attrNameLst>
                                      </p:cBhvr>
                                      <p:to>
                                        <p:strVal val="visible"/>
                                      </p:to>
                                    </p:set>
                                    <p:animEffect filter="blinds(horizontal)" transition="in">
                                      <p:cBhvr>
                                        <p:cTn id="35" dur="500"/>
                                        <p:tgtEl>
                                          <p:spTgt spid="173">
                                            <p:txEl>
                                              <p:pRg st="8" end="8"/>
                                            </p:txEl>
                                          </p:spTgt>
                                        </p:tgtEl>
                                      </p:cBhvr>
                                    </p:animEffect>
                                  </p:childTnLst>
                                </p:cTn>
                              </p:par>
                            </p:childTnLst>
                          </p:cTn>
                        </p:par>
                        <p:par>
                          <p:cTn id="36" fill="hold">
                            <p:stCondLst>
                              <p:cond delay="4000"/>
                            </p:stCondLst>
                            <p:childTnLst>
                              <p:par>
                                <p:cTn id="37" presetClass="entr" nodeType="afterEffect" presetSubtype="10" presetID="3" grpId="1" fill="hold">
                                  <p:stCondLst>
                                    <p:cond delay="0"/>
                                  </p:stCondLst>
                                  <p:iterate type="el" backwards="0">
                                    <p:tmAbs val="0"/>
                                  </p:iterate>
                                  <p:childTnLst>
                                    <p:set>
                                      <p:cBhvr>
                                        <p:cTn id="38" fill="hold"/>
                                        <p:tgtEl>
                                          <p:spTgt spid="173">
                                            <p:txEl>
                                              <p:pRg st="9" end="9"/>
                                            </p:txEl>
                                          </p:spTgt>
                                        </p:tgtEl>
                                        <p:attrNameLst>
                                          <p:attrName>style.visibility</p:attrName>
                                        </p:attrNameLst>
                                      </p:cBhvr>
                                      <p:to>
                                        <p:strVal val="visible"/>
                                      </p:to>
                                    </p:set>
                                    <p:animEffect filter="blinds(horizontal)" transition="in">
                                      <p:cBhvr>
                                        <p:cTn id="39" dur="500"/>
                                        <p:tgtEl>
                                          <p:spTgt spid="173">
                                            <p:txEl>
                                              <p:pRg st="9" end="9"/>
                                            </p:txEl>
                                          </p:spTgt>
                                        </p:tgtEl>
                                      </p:cBhvr>
                                    </p:animEffect>
                                  </p:childTnLst>
                                </p:cTn>
                              </p:par>
                            </p:childTnLst>
                          </p:cTn>
                        </p:par>
                        <p:par>
                          <p:cTn id="40" fill="hold">
                            <p:stCondLst>
                              <p:cond delay="4500"/>
                            </p:stCondLst>
                            <p:childTnLst>
                              <p:par>
                                <p:cTn id="41" presetClass="entr" nodeType="afterEffect" presetSubtype="10" presetID="3" grpId="1" fill="hold">
                                  <p:stCondLst>
                                    <p:cond delay="0"/>
                                  </p:stCondLst>
                                  <p:iterate type="el" backwards="0">
                                    <p:tmAbs val="0"/>
                                  </p:iterate>
                                  <p:childTnLst>
                                    <p:set>
                                      <p:cBhvr>
                                        <p:cTn id="42" fill="hold"/>
                                        <p:tgtEl>
                                          <p:spTgt spid="173">
                                            <p:txEl>
                                              <p:pRg st="10" end="10"/>
                                            </p:txEl>
                                          </p:spTgt>
                                        </p:tgtEl>
                                        <p:attrNameLst>
                                          <p:attrName>style.visibility</p:attrName>
                                        </p:attrNameLst>
                                      </p:cBhvr>
                                      <p:to>
                                        <p:strVal val="visible"/>
                                      </p:to>
                                    </p:set>
                                    <p:animEffect filter="blinds(horizontal)" transition="in">
                                      <p:cBhvr>
                                        <p:cTn id="43" dur="500"/>
                                        <p:tgtEl>
                                          <p:spTgt spid="173">
                                            <p:txEl>
                                              <p:pRg st="10" end="10"/>
                                            </p:txEl>
                                          </p:spTgt>
                                        </p:tgtEl>
                                      </p:cBhvr>
                                    </p:animEffect>
                                  </p:childTnLst>
                                </p:cTn>
                              </p:par>
                            </p:childTnLst>
                          </p:cTn>
                        </p:par>
                        <p:par>
                          <p:cTn id="44" fill="hold">
                            <p:stCondLst>
                              <p:cond delay="5000"/>
                            </p:stCondLst>
                            <p:childTnLst>
                              <p:par>
                                <p:cTn id="45" presetClass="entr" nodeType="afterEffect" presetSubtype="10" presetID="3" grpId="1" fill="hold">
                                  <p:stCondLst>
                                    <p:cond delay="0"/>
                                  </p:stCondLst>
                                  <p:iterate type="el" backwards="0">
                                    <p:tmAbs val="0"/>
                                  </p:iterate>
                                  <p:childTnLst>
                                    <p:set>
                                      <p:cBhvr>
                                        <p:cTn id="46" fill="hold"/>
                                        <p:tgtEl>
                                          <p:spTgt spid="173">
                                            <p:txEl>
                                              <p:pRg st="11" end="11"/>
                                            </p:txEl>
                                          </p:spTgt>
                                        </p:tgtEl>
                                        <p:attrNameLst>
                                          <p:attrName>style.visibility</p:attrName>
                                        </p:attrNameLst>
                                      </p:cBhvr>
                                      <p:to>
                                        <p:strVal val="visible"/>
                                      </p:to>
                                    </p:set>
                                    <p:animEffect filter="blinds(horizontal)" transition="in">
                                      <p:cBhvr>
                                        <p:cTn id="47" dur="500"/>
                                        <p:tgtEl>
                                          <p:spTgt spid="173">
                                            <p:txEl>
                                              <p:pRg st="11" end="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73"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PRIMARY SURVERY…"/>
          <p:cNvSpPr txBox="1"/>
          <p:nvPr/>
        </p:nvSpPr>
        <p:spPr>
          <a:xfrm>
            <a:off x="350520" y="228600"/>
            <a:ext cx="8595360" cy="67513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lnSpc>
                <a:spcPct val="120000"/>
              </a:lnSpc>
              <a:spcBef>
                <a:spcPts val="2100"/>
              </a:spcBef>
              <a:defRPr sz="2800">
                <a:solidFill>
                  <a:srgbClr val="FF9966"/>
                </a:solidFill>
                <a:latin typeface="Verdana"/>
                <a:ea typeface="Verdana"/>
                <a:cs typeface="Verdana"/>
                <a:sym typeface="Verdana"/>
              </a:defRPr>
            </a:pPr>
            <a:r>
              <a:t>            </a:t>
            </a:r>
            <a:r>
              <a:rPr sz="3600">
                <a:solidFill>
                  <a:srgbClr val="0000FF"/>
                </a:solidFill>
                <a:latin typeface="Batang"/>
                <a:ea typeface="Batang"/>
                <a:cs typeface="Batang"/>
                <a:sym typeface="Batang"/>
              </a:rPr>
              <a:t>PRIMARY SURVERY</a:t>
            </a:r>
            <a:endParaRPr sz="3600">
              <a:solidFill>
                <a:srgbClr val="0000FF"/>
              </a:solidFill>
              <a:latin typeface="Batang"/>
              <a:ea typeface="Batang"/>
              <a:cs typeface="Batang"/>
              <a:sym typeface="Batang"/>
            </a:endParaRPr>
          </a:p>
          <a:p>
            <a:pPr>
              <a:lnSpc>
                <a:spcPct val="120000"/>
              </a:lnSpc>
              <a:spcBef>
                <a:spcPts val="1200"/>
              </a:spcBef>
              <a:defRPr sz="2000">
                <a:latin typeface="Verdana"/>
                <a:ea typeface="Verdana"/>
                <a:cs typeface="Verdana"/>
                <a:sym typeface="Verdana"/>
              </a:defRPr>
            </a:pPr>
            <a:r>
              <a:t>During the primary survey life threatening conditions are identified and management is instituted SIMULTANEOUSLY</a:t>
            </a:r>
            <a:r>
              <a:rPr>
                <a:solidFill>
                  <a:srgbClr val="99CCFF"/>
                </a:solidFill>
              </a:rPr>
              <a:t>.</a:t>
            </a:r>
            <a:endParaRPr>
              <a:solidFill>
                <a:srgbClr val="99CCFF"/>
              </a:solidFill>
            </a:endParaRPr>
          </a:p>
          <a:p>
            <a:pPr>
              <a:lnSpc>
                <a:spcPct val="120000"/>
              </a:lnSpc>
              <a:spcBef>
                <a:spcPts val="1200"/>
              </a:spcBef>
              <a:buSzPct val="100000"/>
              <a:buChar char="•"/>
              <a:defRPr b="1" sz="2000">
                <a:latin typeface="Verdana"/>
                <a:ea typeface="Verdana"/>
                <a:cs typeface="Verdana"/>
                <a:sym typeface="Verdana"/>
              </a:defRPr>
            </a:pPr>
            <a:r>
              <a:t>Airway obstruction </a:t>
            </a:r>
          </a:p>
          <a:p>
            <a:pPr>
              <a:lnSpc>
                <a:spcPct val="120000"/>
              </a:lnSpc>
              <a:spcBef>
                <a:spcPts val="1200"/>
              </a:spcBef>
              <a:buSzPct val="100000"/>
              <a:buChar char="•"/>
              <a:defRPr b="1" sz="2000">
                <a:latin typeface="Verdana"/>
                <a:ea typeface="Verdana"/>
                <a:cs typeface="Verdana"/>
                <a:sym typeface="Verdana"/>
              </a:defRPr>
            </a:pPr>
            <a:r>
              <a:t>Tension pneumothorax </a:t>
            </a:r>
          </a:p>
          <a:p>
            <a:pPr>
              <a:lnSpc>
                <a:spcPct val="120000"/>
              </a:lnSpc>
              <a:spcBef>
                <a:spcPts val="1200"/>
              </a:spcBef>
              <a:buSzPct val="100000"/>
              <a:buChar char="•"/>
              <a:defRPr b="1" sz="2000">
                <a:latin typeface="Verdana"/>
                <a:ea typeface="Verdana"/>
                <a:cs typeface="Verdana"/>
                <a:sym typeface="Verdana"/>
              </a:defRPr>
            </a:pPr>
            <a:r>
              <a:t>Hemothorax </a:t>
            </a:r>
          </a:p>
          <a:p>
            <a:pPr>
              <a:lnSpc>
                <a:spcPct val="120000"/>
              </a:lnSpc>
              <a:spcBef>
                <a:spcPts val="1200"/>
              </a:spcBef>
              <a:buSzPct val="100000"/>
              <a:buChar char="•"/>
              <a:defRPr b="1" sz="2000">
                <a:latin typeface="Verdana"/>
                <a:ea typeface="Verdana"/>
                <a:cs typeface="Verdana"/>
                <a:sym typeface="Verdana"/>
              </a:defRPr>
            </a:pPr>
            <a:r>
              <a:t>Open thoracic injury and Flail chest</a:t>
            </a:r>
          </a:p>
          <a:p>
            <a:pPr>
              <a:lnSpc>
                <a:spcPct val="120000"/>
              </a:lnSpc>
              <a:spcBef>
                <a:spcPts val="1200"/>
              </a:spcBef>
              <a:buSzPct val="100000"/>
              <a:buChar char="•"/>
              <a:defRPr b="1" sz="2000">
                <a:latin typeface="Verdana"/>
                <a:ea typeface="Verdana"/>
                <a:cs typeface="Verdana"/>
                <a:sym typeface="Verdana"/>
              </a:defRPr>
            </a:pPr>
            <a:r>
              <a:t>Cardiac temponade</a:t>
            </a:r>
          </a:p>
          <a:p>
            <a:pPr>
              <a:lnSpc>
                <a:spcPct val="120000"/>
              </a:lnSpc>
              <a:spcBef>
                <a:spcPts val="1200"/>
              </a:spcBef>
              <a:buSzPct val="100000"/>
              <a:buChar char="•"/>
              <a:defRPr b="1" sz="2000">
                <a:latin typeface="Verdana"/>
                <a:ea typeface="Verdana"/>
                <a:cs typeface="Verdana"/>
                <a:sym typeface="Verdana"/>
              </a:defRPr>
            </a:pPr>
            <a:r>
              <a:t>Massive internal or External hemorrhage</a:t>
            </a:r>
          </a:p>
          <a:p>
            <a:pPr algn="just">
              <a:lnSpc>
                <a:spcPct val="120000"/>
              </a:lnSpc>
              <a:spcBef>
                <a:spcPts val="1200"/>
              </a:spcBef>
              <a:defRPr sz="2000">
                <a:solidFill>
                  <a:srgbClr val="99CCFF"/>
                </a:solidFill>
                <a:latin typeface="Verdana"/>
                <a:ea typeface="Verdana"/>
                <a:cs typeface="Verdana"/>
                <a:sym typeface="Verdana"/>
              </a:defRPr>
            </a:pPr>
            <a:r>
              <a:t> </a:t>
            </a:r>
            <a:r>
              <a:rPr>
                <a:solidFill>
                  <a:srgbClr val="000000"/>
                </a:solidFill>
              </a:rPr>
              <a:t>Priorities for the care of Adult , Pediatrics &amp; Pregnancy women are all the same.</a:t>
            </a:r>
          </a:p>
          <a:p>
            <a:pPr algn="just">
              <a:lnSpc>
                <a:spcPct val="120000"/>
              </a:lnSpc>
              <a:spcBef>
                <a:spcPts val="1800"/>
              </a:spcBef>
              <a:defRPr sz="2000">
                <a:latin typeface="Verdana"/>
                <a:ea typeface="Verdana"/>
                <a:cs typeface="Verdana"/>
                <a:sym typeface="Verdana"/>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Assess Airway"/>
          <p:cNvSpPr txBox="1"/>
          <p:nvPr>
            <p:ph type="title" idx="4294967295"/>
          </p:nvPr>
        </p:nvSpPr>
        <p:spPr>
          <a:xfrm>
            <a:off x="457200" y="-1"/>
            <a:ext cx="8229600" cy="1143002"/>
          </a:xfrm>
          <a:prstGeom prst="rect">
            <a:avLst/>
          </a:prstGeom>
        </p:spPr>
        <p:txBody>
          <a:bodyPr>
            <a:normAutofit fontScale="100000" lnSpcReduction="0"/>
          </a:bodyPr>
          <a:lstStyle>
            <a:lvl1pPr>
              <a:defRPr b="0" sz="5200">
                <a:solidFill>
                  <a:srgbClr val="0000FF"/>
                </a:solidFill>
                <a:latin typeface="Batang"/>
                <a:ea typeface="Batang"/>
                <a:cs typeface="Batang"/>
                <a:sym typeface="Batang"/>
              </a:defRPr>
            </a:lvl1pPr>
          </a:lstStyle>
          <a:p>
            <a:pPr/>
            <a:r>
              <a:t>Assess Airway</a:t>
            </a:r>
          </a:p>
        </p:txBody>
      </p:sp>
      <p:sp>
        <p:nvSpPr>
          <p:cNvPr id="178" name="If pt conscious airway is maintained…"/>
          <p:cNvSpPr txBox="1"/>
          <p:nvPr>
            <p:ph type="body" idx="4294967295"/>
          </p:nvPr>
        </p:nvSpPr>
        <p:spPr>
          <a:xfrm>
            <a:off x="381000" y="1295400"/>
            <a:ext cx="8229600" cy="4525963"/>
          </a:xfrm>
          <a:prstGeom prst="rect">
            <a:avLst/>
          </a:prstGeom>
        </p:spPr>
        <p:txBody>
          <a:bodyPr>
            <a:normAutofit fontScale="100000" lnSpcReduction="0"/>
          </a:bodyPr>
          <a:lstStyle/>
          <a:p>
            <a:pPr>
              <a:lnSpc>
                <a:spcPct val="150000"/>
              </a:lnSpc>
              <a:spcBef>
                <a:spcPts val="600"/>
              </a:spcBef>
              <a:buChar char="●"/>
              <a:defRPr sz="2600">
                <a:latin typeface="Verdana"/>
                <a:ea typeface="Verdana"/>
                <a:cs typeface="Verdana"/>
                <a:sym typeface="Verdana"/>
              </a:defRPr>
            </a:pPr>
            <a:r>
              <a:t>If pt conscious airway is maintained</a:t>
            </a:r>
          </a:p>
          <a:p>
            <a:pPr>
              <a:lnSpc>
                <a:spcPct val="150000"/>
              </a:lnSpc>
              <a:spcBef>
                <a:spcPts val="600"/>
              </a:spcBef>
              <a:buChar char="●"/>
              <a:defRPr sz="2600">
                <a:latin typeface="Verdana"/>
                <a:ea typeface="Verdana"/>
                <a:cs typeface="Verdana"/>
                <a:sym typeface="Verdana"/>
              </a:defRPr>
            </a:pPr>
            <a:r>
              <a:t>Open if necessary using jaw-thrust maneuver</a:t>
            </a:r>
          </a:p>
          <a:p>
            <a:pPr>
              <a:lnSpc>
                <a:spcPct val="150000"/>
              </a:lnSpc>
              <a:spcBef>
                <a:spcPts val="600"/>
              </a:spcBef>
              <a:buChar char="●"/>
              <a:defRPr sz="2600">
                <a:latin typeface="Verdana"/>
                <a:ea typeface="Verdana"/>
                <a:cs typeface="Verdana"/>
                <a:sym typeface="Verdana"/>
              </a:defRPr>
            </a:pPr>
            <a:r>
              <a:t>Consider oro- or naso-pharyngeal airway</a:t>
            </a:r>
          </a:p>
          <a:p>
            <a:pPr>
              <a:lnSpc>
                <a:spcPct val="150000"/>
              </a:lnSpc>
              <a:spcBef>
                <a:spcPts val="600"/>
              </a:spcBef>
              <a:buChar char="●"/>
              <a:defRPr sz="2600">
                <a:latin typeface="Verdana"/>
                <a:ea typeface="Verdana"/>
                <a:cs typeface="Verdana"/>
                <a:sym typeface="Verdana"/>
              </a:defRPr>
            </a:pPr>
            <a:r>
              <a:t>Note unusual sounds and correct cause</a:t>
            </a:r>
          </a:p>
          <a:p>
            <a:pPr lvl="1" marL="692150" indent="-347662">
              <a:lnSpc>
                <a:spcPct val="150000"/>
              </a:lnSpc>
              <a:spcBef>
                <a:spcPts val="0"/>
              </a:spcBef>
              <a:buClr>
                <a:schemeClr val="accent2"/>
              </a:buClr>
              <a:defRPr sz="2200">
                <a:latin typeface="Verdana"/>
                <a:ea typeface="Verdana"/>
                <a:cs typeface="Verdana"/>
                <a:sym typeface="Verdana"/>
              </a:defRPr>
            </a:pPr>
            <a:r>
              <a:t>Snoring – oro-/naso-pharyngeal  airway</a:t>
            </a:r>
          </a:p>
          <a:p>
            <a:pPr lvl="1" marL="692150" indent="-347662">
              <a:lnSpc>
                <a:spcPct val="150000"/>
              </a:lnSpc>
              <a:spcBef>
                <a:spcPts val="0"/>
              </a:spcBef>
              <a:buClr>
                <a:schemeClr val="accent2"/>
              </a:buClr>
              <a:defRPr sz="2200">
                <a:latin typeface="Verdana"/>
                <a:ea typeface="Verdana"/>
                <a:cs typeface="Verdana"/>
                <a:sym typeface="Verdana"/>
              </a:defRPr>
            </a:pPr>
            <a:r>
              <a:t>Gurgling – suction</a:t>
            </a:r>
          </a:p>
          <a:p>
            <a:pPr lvl="1" marL="692150" indent="-347662">
              <a:lnSpc>
                <a:spcPct val="150000"/>
              </a:lnSpc>
              <a:spcBef>
                <a:spcPts val="0"/>
              </a:spcBef>
              <a:buClr>
                <a:schemeClr val="accent2"/>
              </a:buClr>
              <a:defRPr sz="2200">
                <a:latin typeface="Verdana"/>
                <a:ea typeface="Verdana"/>
                <a:cs typeface="Verdana"/>
                <a:sym typeface="Verdana"/>
              </a:defRPr>
            </a:pPr>
            <a:r>
              <a:t>Stridor – consider intubation</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IGNS OF AIRWAY OBSTRUCTION"/>
          <p:cNvSpPr txBox="1"/>
          <p:nvPr>
            <p:ph type="title" idx="4294967295"/>
          </p:nvPr>
        </p:nvSpPr>
        <p:spPr>
          <a:xfrm>
            <a:off x="457200" y="122237"/>
            <a:ext cx="7543800" cy="1295401"/>
          </a:xfrm>
          <a:prstGeom prst="rect">
            <a:avLst/>
          </a:prstGeom>
        </p:spPr>
        <p:txBody>
          <a:bodyPr>
            <a:normAutofit fontScale="100000" lnSpcReduction="0"/>
          </a:bodyPr>
          <a:lstStyle>
            <a:lvl1pPr>
              <a:defRPr b="0" sz="3400">
                <a:solidFill>
                  <a:srgbClr val="0000FF"/>
                </a:solidFill>
                <a:latin typeface="Batang"/>
                <a:ea typeface="Batang"/>
                <a:cs typeface="Batang"/>
                <a:sym typeface="Batang"/>
              </a:defRPr>
            </a:lvl1pPr>
          </a:lstStyle>
          <a:p>
            <a:pPr/>
            <a:r>
              <a:t>SIGNS OF AIRWAY OBSTRUCTION</a:t>
            </a:r>
          </a:p>
        </p:txBody>
      </p:sp>
      <p:sp>
        <p:nvSpPr>
          <p:cNvPr id="181" name="LOOK…"/>
          <p:cNvSpPr txBox="1"/>
          <p:nvPr/>
        </p:nvSpPr>
        <p:spPr>
          <a:xfrm>
            <a:off x="212725" y="1827212"/>
            <a:ext cx="2608263" cy="3650616"/>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p>
            <a:pPr>
              <a:defRPr i="1"/>
            </a:pPr>
            <a:r>
              <a:t>      </a:t>
            </a:r>
            <a:r>
              <a:rPr sz="3200">
                <a:solidFill>
                  <a:srgbClr val="FF9966"/>
                </a:solidFill>
              </a:rPr>
              <a:t> </a:t>
            </a:r>
            <a:r>
              <a:rPr sz="3200"/>
              <a:t>LOOK</a:t>
            </a:r>
            <a:endParaRPr sz="3200"/>
          </a:p>
          <a:p>
            <a:pPr>
              <a:defRPr i="1"/>
            </a:pPr>
          </a:p>
          <a:p>
            <a:pPr>
              <a:defRPr i="1">
                <a:latin typeface="Verdana"/>
                <a:ea typeface="Verdana"/>
                <a:cs typeface="Verdana"/>
                <a:sym typeface="Verdana"/>
              </a:defRPr>
            </a:pPr>
            <a:r>
              <a:t>AGITATION</a:t>
            </a:r>
          </a:p>
          <a:p>
            <a:pPr>
              <a:defRPr i="1">
                <a:latin typeface="Verdana"/>
                <a:ea typeface="Verdana"/>
                <a:cs typeface="Verdana"/>
                <a:sym typeface="Verdana"/>
              </a:defRPr>
            </a:pPr>
          </a:p>
          <a:p>
            <a:pPr>
              <a:defRPr i="1">
                <a:latin typeface="Verdana"/>
                <a:ea typeface="Verdana"/>
                <a:cs typeface="Verdana"/>
                <a:sym typeface="Verdana"/>
              </a:defRPr>
            </a:pPr>
            <a:r>
              <a:t>POOR AIR MOVT.</a:t>
            </a:r>
          </a:p>
          <a:p>
            <a:pPr>
              <a:defRPr i="1">
                <a:latin typeface="Verdana"/>
                <a:ea typeface="Verdana"/>
                <a:cs typeface="Verdana"/>
                <a:sym typeface="Verdana"/>
              </a:defRPr>
            </a:pPr>
          </a:p>
          <a:p>
            <a:pPr>
              <a:defRPr i="1">
                <a:latin typeface="Verdana"/>
                <a:ea typeface="Verdana"/>
                <a:cs typeface="Verdana"/>
                <a:sym typeface="Verdana"/>
              </a:defRPr>
            </a:pPr>
            <a:r>
              <a:t>RIB RETRACTION</a:t>
            </a:r>
          </a:p>
          <a:p>
            <a:pPr>
              <a:defRPr i="1">
                <a:latin typeface="Verdana"/>
                <a:ea typeface="Verdana"/>
                <a:cs typeface="Verdana"/>
                <a:sym typeface="Verdana"/>
              </a:defRPr>
            </a:pPr>
          </a:p>
          <a:p>
            <a:pPr>
              <a:defRPr i="1">
                <a:latin typeface="Verdana"/>
                <a:ea typeface="Verdana"/>
                <a:cs typeface="Verdana"/>
                <a:sym typeface="Verdana"/>
              </a:defRPr>
            </a:pPr>
            <a:r>
              <a:t>DEFORMITY</a:t>
            </a:r>
          </a:p>
          <a:p>
            <a:pPr>
              <a:defRPr i="1">
                <a:latin typeface="Verdana"/>
                <a:ea typeface="Verdana"/>
                <a:cs typeface="Verdana"/>
                <a:sym typeface="Verdana"/>
              </a:defRPr>
            </a:pPr>
          </a:p>
          <a:p>
            <a:pPr>
              <a:defRPr i="1">
                <a:latin typeface="Verdana"/>
                <a:ea typeface="Verdana"/>
                <a:cs typeface="Verdana"/>
                <a:sym typeface="Verdana"/>
              </a:defRPr>
            </a:pPr>
            <a:r>
              <a:t>FOREIGN MATERIAL.</a:t>
            </a:r>
          </a:p>
        </p:txBody>
      </p:sp>
      <p:sp>
        <p:nvSpPr>
          <p:cNvPr id="182" name="LISTEN…"/>
          <p:cNvSpPr txBox="1"/>
          <p:nvPr/>
        </p:nvSpPr>
        <p:spPr>
          <a:xfrm>
            <a:off x="3048000" y="1819275"/>
            <a:ext cx="2971800" cy="3650615"/>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p>
            <a:pPr>
              <a:defRPr i="1" sz="3200"/>
            </a:pPr>
            <a:r>
              <a:t>     LISTEN</a:t>
            </a:r>
          </a:p>
          <a:p>
            <a:pPr>
              <a:defRPr i="1"/>
            </a:pPr>
          </a:p>
          <a:p>
            <a:pPr>
              <a:defRPr i="1">
                <a:latin typeface="Verdana"/>
                <a:ea typeface="Verdana"/>
                <a:cs typeface="Verdana"/>
                <a:sym typeface="Verdana"/>
              </a:defRPr>
            </a:pPr>
            <a:r>
              <a:t>SPEECH?”HOW ARE YOU’’</a:t>
            </a:r>
          </a:p>
          <a:p>
            <a:pPr>
              <a:defRPr i="1">
                <a:latin typeface="Verdana"/>
                <a:ea typeface="Verdana"/>
                <a:cs typeface="Verdana"/>
                <a:sym typeface="Verdana"/>
              </a:defRPr>
            </a:pPr>
          </a:p>
          <a:p>
            <a:pPr>
              <a:defRPr i="1">
                <a:latin typeface="Verdana"/>
                <a:ea typeface="Verdana"/>
                <a:cs typeface="Verdana"/>
                <a:sym typeface="Verdana"/>
              </a:defRPr>
            </a:pPr>
            <a:r>
              <a:t>HOARSENESS.</a:t>
            </a:r>
          </a:p>
          <a:p>
            <a:pPr>
              <a:defRPr i="1">
                <a:latin typeface="Verdana"/>
                <a:ea typeface="Verdana"/>
                <a:cs typeface="Verdana"/>
                <a:sym typeface="Verdana"/>
              </a:defRPr>
            </a:pPr>
          </a:p>
          <a:p>
            <a:pPr>
              <a:defRPr i="1">
                <a:latin typeface="Verdana"/>
                <a:ea typeface="Verdana"/>
                <a:cs typeface="Verdana"/>
                <a:sym typeface="Verdana"/>
              </a:defRPr>
            </a:pPr>
            <a:r>
              <a:t>NOISY BREATHING</a:t>
            </a:r>
          </a:p>
          <a:p>
            <a:pPr>
              <a:defRPr i="1">
                <a:latin typeface="Verdana"/>
                <a:ea typeface="Verdana"/>
                <a:cs typeface="Verdana"/>
                <a:sym typeface="Verdana"/>
              </a:defRPr>
            </a:pPr>
          </a:p>
          <a:p>
            <a:pPr>
              <a:defRPr i="1">
                <a:latin typeface="Verdana"/>
                <a:ea typeface="Verdana"/>
                <a:cs typeface="Verdana"/>
                <a:sym typeface="Verdana"/>
              </a:defRPr>
            </a:pPr>
            <a:r>
              <a:t>GURGLE.</a:t>
            </a:r>
          </a:p>
          <a:p>
            <a:pPr>
              <a:defRPr i="1">
                <a:latin typeface="Verdana"/>
                <a:ea typeface="Verdana"/>
                <a:cs typeface="Verdana"/>
                <a:sym typeface="Verdana"/>
              </a:defRPr>
            </a:pPr>
          </a:p>
          <a:p>
            <a:pPr>
              <a:defRPr i="1">
                <a:latin typeface="Verdana"/>
                <a:ea typeface="Verdana"/>
                <a:cs typeface="Verdana"/>
                <a:sym typeface="Verdana"/>
              </a:defRPr>
            </a:pPr>
            <a:r>
              <a:t>STRIDOR.</a:t>
            </a:r>
          </a:p>
        </p:txBody>
      </p:sp>
      <p:sp>
        <p:nvSpPr>
          <p:cNvPr id="183" name="FEEL…"/>
          <p:cNvSpPr txBox="1"/>
          <p:nvPr/>
        </p:nvSpPr>
        <p:spPr>
          <a:xfrm>
            <a:off x="6324600" y="1887537"/>
            <a:ext cx="2762250" cy="3510916"/>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p>
            <a:pPr>
              <a:defRPr i="1">
                <a:solidFill>
                  <a:srgbClr val="FF9966"/>
                </a:solidFill>
              </a:defRPr>
            </a:pPr>
            <a:r>
              <a:t>          </a:t>
            </a:r>
            <a:r>
              <a:rPr sz="3200">
                <a:solidFill>
                  <a:srgbClr val="000000"/>
                </a:solidFill>
              </a:rPr>
              <a:t>FEEL</a:t>
            </a:r>
            <a:endParaRPr sz="3200"/>
          </a:p>
          <a:p>
            <a:pPr>
              <a:defRPr i="1" sz="2800"/>
            </a:pPr>
          </a:p>
          <a:p>
            <a:pPr>
              <a:defRPr i="1">
                <a:latin typeface="Verdana"/>
                <a:ea typeface="Verdana"/>
                <a:cs typeface="Verdana"/>
                <a:sym typeface="Verdana"/>
              </a:defRPr>
            </a:pPr>
            <a:r>
              <a:t>FRACTURE CREPITUS.</a:t>
            </a:r>
          </a:p>
          <a:p>
            <a:pPr>
              <a:defRPr i="1">
                <a:latin typeface="Verdana"/>
                <a:ea typeface="Verdana"/>
                <a:cs typeface="Verdana"/>
                <a:sym typeface="Verdana"/>
              </a:defRPr>
            </a:pPr>
          </a:p>
          <a:p>
            <a:pPr>
              <a:defRPr i="1">
                <a:latin typeface="Verdana"/>
                <a:ea typeface="Verdana"/>
                <a:cs typeface="Verdana"/>
                <a:sym typeface="Verdana"/>
              </a:defRPr>
            </a:pPr>
            <a:r>
              <a:t>TRACHEAL DEVIATION.</a:t>
            </a:r>
          </a:p>
          <a:p>
            <a:pPr>
              <a:defRPr i="1">
                <a:latin typeface="Verdana"/>
                <a:ea typeface="Verdana"/>
                <a:cs typeface="Verdana"/>
                <a:sym typeface="Verdana"/>
              </a:defRPr>
            </a:pPr>
          </a:p>
          <a:p>
            <a:pPr>
              <a:defRPr i="1">
                <a:latin typeface="Verdana"/>
                <a:ea typeface="Verdana"/>
                <a:cs typeface="Verdana"/>
                <a:sym typeface="Verdana"/>
              </a:defRPr>
            </a:pPr>
          </a:p>
          <a:p>
            <a:pPr>
              <a:defRPr i="1">
                <a:latin typeface="Verdana"/>
                <a:ea typeface="Verdana"/>
                <a:cs typeface="Verdana"/>
                <a:sym typeface="Verdana"/>
              </a:defRPr>
            </a:pPr>
            <a:r>
              <a:t>HEMATOMA.</a:t>
            </a:r>
          </a:p>
          <a:p>
            <a:pPr>
              <a:defRPr i="1">
                <a:latin typeface="Verdana"/>
                <a:ea typeface="Verdana"/>
                <a:cs typeface="Verdana"/>
                <a:sym typeface="Verdana"/>
              </a:defRPr>
            </a:pPr>
          </a:p>
          <a:p>
            <a:pPr>
              <a:defRPr i="1">
                <a:latin typeface="Verdana"/>
                <a:ea typeface="Verdana"/>
                <a:cs typeface="Verdana"/>
                <a:sym typeface="Verdana"/>
              </a:defRPr>
            </a:pPr>
            <a:r>
              <a:t>FACE.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81"/>
                                        </p:tgtEl>
                                        <p:attrNameLst>
                                          <p:attrName>style.visibility</p:attrName>
                                        </p:attrNameLst>
                                      </p:cBhvr>
                                      <p:to>
                                        <p:strVal val="visible"/>
                                      </p:to>
                                    </p:set>
                                    <p:animEffect filter="wipe(left)" transition="in">
                                      <p:cBhvr>
                                        <p:cTn id="7" dur="300"/>
                                        <p:tgtEl>
                                          <p:spTgt spid="18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182"/>
                                        </p:tgtEl>
                                        <p:attrNameLst>
                                          <p:attrName>style.visibility</p:attrName>
                                        </p:attrNameLst>
                                      </p:cBhvr>
                                      <p:to>
                                        <p:strVal val="visible"/>
                                      </p:to>
                                    </p:set>
                                    <p:animEffect filter="wipe(left)" transition="in">
                                      <p:cBhvr>
                                        <p:cTn id="12" dur="300"/>
                                        <p:tgtEl>
                                          <p:spTgt spid="182"/>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3" fill="hold">
                                  <p:stCondLst>
                                    <p:cond delay="0"/>
                                  </p:stCondLst>
                                  <p:iterate type="el" backwards="0">
                                    <p:tmAbs val="0"/>
                                  </p:iterate>
                                  <p:childTnLst>
                                    <p:set>
                                      <p:cBhvr>
                                        <p:cTn id="16" fill="hold"/>
                                        <p:tgtEl>
                                          <p:spTgt spid="183"/>
                                        </p:tgtEl>
                                        <p:attrNameLst>
                                          <p:attrName>style.visibility</p:attrName>
                                        </p:attrNameLst>
                                      </p:cBhvr>
                                      <p:to>
                                        <p:strVal val="visible"/>
                                      </p:to>
                                    </p:set>
                                    <p:animEffect filter="wipe(left)" transition="in">
                                      <p:cBhvr>
                                        <p:cTn id="17" dur="3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3" grpId="3"/>
      <p:bldP build="whole" bldLvl="1" animBg="1" rev="0" advAuto="0" spid="181" grpId="1"/>
      <p:bldP build="whole" bldLvl="1" animBg="1" rev="0" advAuto="0" spid="182" grpId="2"/>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DEFINITIVE AIRWAY"/>
          <p:cNvSpPr txBox="1"/>
          <p:nvPr>
            <p:ph type="title" idx="4294967295"/>
          </p:nvPr>
        </p:nvSpPr>
        <p:spPr>
          <a:xfrm>
            <a:off x="457200" y="228600"/>
            <a:ext cx="7543800" cy="1069975"/>
          </a:xfrm>
          <a:prstGeom prst="rect">
            <a:avLst/>
          </a:prstGeom>
        </p:spPr>
        <p:txBody>
          <a:bodyPr>
            <a:normAutofit fontScale="100000" lnSpcReduction="0"/>
          </a:bodyPr>
          <a:lstStyle/>
          <a:p>
            <a:pPr defTabSz="758951">
              <a:defRPr b="0" sz="3237">
                <a:solidFill>
                  <a:srgbClr val="0000FF"/>
                </a:solidFill>
                <a:latin typeface="Batang"/>
                <a:ea typeface="Batang"/>
                <a:cs typeface="Batang"/>
                <a:sym typeface="Batang"/>
              </a:defRPr>
            </a:pPr>
            <a:r>
              <a:t>DEFINITIVE AIRWAY</a:t>
            </a:r>
            <a:br/>
          </a:p>
        </p:txBody>
      </p:sp>
      <p:sp>
        <p:nvSpPr>
          <p:cNvPr id="186" name="Cuffed tube in trachea secured thoroughly with oxygen enriched gas supplementation.…"/>
          <p:cNvSpPr txBox="1"/>
          <p:nvPr/>
        </p:nvSpPr>
        <p:spPr>
          <a:xfrm>
            <a:off x="45719" y="1219200"/>
            <a:ext cx="9052562" cy="1932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2400">
                <a:latin typeface="Verdana"/>
                <a:ea typeface="Verdana"/>
                <a:cs typeface="Verdana"/>
                <a:sym typeface="Verdana"/>
              </a:defRPr>
            </a:pPr>
            <a:r>
              <a:t>Cuffed tube in trachea secured thoroughly with oxygen enriched gas supplementation.</a:t>
            </a:r>
          </a:p>
          <a:p>
            <a:pPr algn="just">
              <a:defRPr sz="2400">
                <a:latin typeface="Verdana"/>
                <a:ea typeface="Verdana"/>
                <a:cs typeface="Verdana"/>
                <a:sym typeface="Verdana"/>
              </a:defRPr>
            </a:pPr>
          </a:p>
          <a:p>
            <a:pPr algn="just">
              <a:defRPr b="1" sz="2400">
                <a:latin typeface="Verdana"/>
                <a:ea typeface="Verdana"/>
                <a:cs typeface="Verdana"/>
                <a:sym typeface="Verdana"/>
              </a:defRPr>
            </a:pPr>
            <a:r>
              <a:t>Indications for definitive airway-</a:t>
            </a:r>
          </a:p>
        </p:txBody>
      </p:sp>
      <p:sp>
        <p:nvSpPr>
          <p:cNvPr id="187" name="A=Airway-Obstructed airway.…"/>
          <p:cNvSpPr txBox="1"/>
          <p:nvPr/>
        </p:nvSpPr>
        <p:spPr>
          <a:xfrm>
            <a:off x="1036319" y="2819400"/>
            <a:ext cx="9052562" cy="477804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r>
              <a:t>      </a:t>
            </a:r>
            <a:r>
              <a:rPr>
                <a:latin typeface="Verdana"/>
                <a:ea typeface="Verdana"/>
                <a:cs typeface="Verdana"/>
                <a:sym typeface="Verdana"/>
              </a:rPr>
              <a:t>A=Airway-Obstructed airway.</a:t>
            </a:r>
            <a:endParaRPr>
              <a:latin typeface="Verdana"/>
              <a:ea typeface="Verdana"/>
              <a:cs typeface="Verdana"/>
              <a:sym typeface="Verdana"/>
            </a:endParaRPr>
          </a:p>
          <a:p>
            <a:pPr algn="just">
              <a:lnSpc>
                <a:spcPct val="110000"/>
              </a:lnSpc>
              <a:defRPr>
                <a:latin typeface="Verdana"/>
                <a:ea typeface="Verdana"/>
                <a:cs typeface="Verdana"/>
                <a:sym typeface="Verdana"/>
              </a:defRPr>
            </a:pPr>
            <a:r>
              <a:t>                       -Inadequate Gag reflex</a:t>
            </a:r>
          </a:p>
          <a:p>
            <a:pPr algn="just">
              <a:lnSpc>
                <a:spcPct val="110000"/>
              </a:lnSpc>
              <a:defRPr>
                <a:latin typeface="Verdana"/>
                <a:ea typeface="Verdana"/>
                <a:cs typeface="Verdana"/>
                <a:sym typeface="Verdana"/>
              </a:defRPr>
            </a:pPr>
          </a:p>
          <a:p>
            <a:pPr algn="just">
              <a:defRPr>
                <a:latin typeface="Verdana"/>
                <a:ea typeface="Verdana"/>
                <a:cs typeface="Verdana"/>
                <a:sym typeface="Verdana"/>
              </a:defRPr>
            </a:pPr>
            <a:r>
              <a:t>      B=Breathing-Inadequate breathing.</a:t>
            </a:r>
          </a:p>
          <a:p>
            <a:pPr algn="just">
              <a:defRPr>
                <a:latin typeface="Verdana"/>
                <a:ea typeface="Verdana"/>
                <a:cs typeface="Verdana"/>
                <a:sym typeface="Verdana"/>
              </a:defRPr>
            </a:pPr>
            <a:r>
              <a:t>                                -oxygen saturation less then 90%.</a:t>
            </a:r>
          </a:p>
          <a:p>
            <a:pPr algn="just">
              <a:defRPr>
                <a:latin typeface="Verdana"/>
                <a:ea typeface="Verdana"/>
                <a:cs typeface="Verdana"/>
                <a:sym typeface="Verdana"/>
              </a:defRPr>
            </a:pPr>
          </a:p>
          <a:p>
            <a:pPr algn="just">
              <a:defRPr>
                <a:latin typeface="Verdana"/>
                <a:ea typeface="Verdana"/>
                <a:cs typeface="Verdana"/>
                <a:sym typeface="Verdana"/>
              </a:defRPr>
            </a:pPr>
            <a:r>
              <a:t>      C=Circulation-systolic BP &lt; 70 mm Hg despite resuscitation.</a:t>
            </a:r>
          </a:p>
          <a:p>
            <a:pPr algn="just">
              <a:defRPr>
                <a:latin typeface="Verdana"/>
                <a:ea typeface="Verdana"/>
                <a:cs typeface="Verdana"/>
                <a:sym typeface="Verdana"/>
              </a:defRPr>
            </a:pPr>
          </a:p>
          <a:p>
            <a:pPr algn="just">
              <a:defRPr>
                <a:latin typeface="Verdana"/>
                <a:ea typeface="Verdana"/>
                <a:cs typeface="Verdana"/>
                <a:sym typeface="Verdana"/>
              </a:defRPr>
            </a:pPr>
          </a:p>
          <a:p>
            <a:pPr algn="just">
              <a:defRPr>
                <a:latin typeface="Verdana"/>
                <a:ea typeface="Verdana"/>
                <a:cs typeface="Verdana"/>
                <a:sym typeface="Verdana"/>
              </a:defRPr>
            </a:pPr>
            <a:r>
              <a:t>       D=Disability-Coma.</a:t>
            </a:r>
          </a:p>
          <a:p>
            <a:pPr algn="just">
              <a:defRPr>
                <a:latin typeface="Verdana"/>
                <a:ea typeface="Verdana"/>
                <a:cs typeface="Verdana"/>
                <a:sym typeface="Verdana"/>
              </a:defRPr>
            </a:pPr>
            <a:r>
              <a:t>                          -GCS less then 8/15.</a:t>
            </a:r>
          </a:p>
          <a:p>
            <a:pPr algn="just">
              <a:defRPr>
                <a:latin typeface="Verdana"/>
                <a:ea typeface="Verdana"/>
                <a:cs typeface="Verdana"/>
                <a:sym typeface="Verdana"/>
              </a:defRPr>
            </a:pPr>
          </a:p>
          <a:p>
            <a:pPr algn="just">
              <a:defRPr>
                <a:latin typeface="Verdana"/>
                <a:ea typeface="Verdana"/>
                <a:cs typeface="Verdana"/>
                <a:sym typeface="Verdana"/>
              </a:defRPr>
            </a:pPr>
            <a:r>
              <a:t>       E=Environment-Hypothermia</a:t>
            </a:r>
          </a:p>
          <a:p>
            <a:pPr algn="just">
              <a:defRPr>
                <a:latin typeface="Verdana"/>
                <a:ea typeface="Verdana"/>
                <a:cs typeface="Verdana"/>
                <a:sym typeface="Verdana"/>
              </a:defRPr>
            </a:pPr>
            <a:r>
              <a:t>                                  Core temp&lt;33degree C. </a:t>
            </a:r>
          </a:p>
          <a:p>
            <a:pPr algn="just">
              <a:defRPr>
                <a:latin typeface="Verdana"/>
                <a:ea typeface="Verdana"/>
                <a:cs typeface="Verdana"/>
                <a:sym typeface="Verdana"/>
              </a:defRPr>
            </a:pPr>
            <a:r>
              <a:t>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BREAHTING"/>
          <p:cNvSpPr txBox="1"/>
          <p:nvPr>
            <p:ph type="title" idx="4294967295"/>
          </p:nvPr>
        </p:nvSpPr>
        <p:spPr>
          <a:xfrm>
            <a:off x="0" y="-304800"/>
            <a:ext cx="8229600" cy="1189038"/>
          </a:xfrm>
          <a:prstGeom prst="rect">
            <a:avLst/>
          </a:prstGeom>
        </p:spPr>
        <p:txBody>
          <a:bodyPr>
            <a:normAutofit fontScale="100000" lnSpcReduction="0"/>
          </a:bodyPr>
          <a:lstStyle/>
          <a:p>
            <a:pPr>
              <a:defRPr sz="4800">
                <a:solidFill>
                  <a:srgbClr val="FF9966"/>
                </a:solidFill>
                <a:latin typeface="Bookman Old Style"/>
                <a:ea typeface="Bookman Old Style"/>
                <a:cs typeface="Bookman Old Style"/>
                <a:sym typeface="Bookman Old Style"/>
              </a:defRPr>
            </a:pPr>
            <a:r>
              <a:t> </a:t>
            </a:r>
            <a:r>
              <a:rPr b="0" sz="4300">
                <a:solidFill>
                  <a:srgbClr val="0000FF"/>
                </a:solidFill>
                <a:latin typeface="Batang"/>
                <a:ea typeface="Batang"/>
                <a:cs typeface="Batang"/>
                <a:sym typeface="Batang"/>
              </a:rPr>
              <a:t>BREAHTING</a:t>
            </a:r>
          </a:p>
        </p:txBody>
      </p:sp>
      <p:sp>
        <p:nvSpPr>
          <p:cNvPr id="190" name="LOOK…"/>
          <p:cNvSpPr txBox="1"/>
          <p:nvPr/>
        </p:nvSpPr>
        <p:spPr>
          <a:xfrm>
            <a:off x="442912" y="2895600"/>
            <a:ext cx="2940483" cy="3853815"/>
          </a:xfrm>
          <a:prstGeom prst="rect">
            <a:avLst/>
          </a:prstGeom>
          <a:ln w="28575">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defRPr sz="2000">
                <a:latin typeface="Verdana"/>
                <a:ea typeface="Verdana"/>
                <a:cs typeface="Verdana"/>
                <a:sym typeface="Verdana"/>
              </a:defRPr>
            </a:pPr>
            <a:r>
              <a:t>       </a:t>
            </a:r>
            <a:r>
              <a:rPr sz="3200"/>
              <a:t>LOOK</a:t>
            </a:r>
            <a:endParaRPr sz="3200"/>
          </a:p>
          <a:p>
            <a:pPr>
              <a:defRPr sz="3200">
                <a:latin typeface="Verdana"/>
                <a:ea typeface="Verdana"/>
                <a:cs typeface="Verdana"/>
                <a:sym typeface="Verdana"/>
              </a:defRPr>
            </a:pPr>
          </a:p>
          <a:p>
            <a:pPr>
              <a:defRPr sz="2000">
                <a:latin typeface="Verdana"/>
                <a:ea typeface="Verdana"/>
                <a:cs typeface="Verdana"/>
                <a:sym typeface="Verdana"/>
              </a:defRPr>
            </a:pPr>
            <a:r>
              <a:t>Cyanosis</a:t>
            </a:r>
          </a:p>
          <a:p>
            <a:pPr>
              <a:defRPr sz="2000">
                <a:latin typeface="Verdana"/>
                <a:ea typeface="Verdana"/>
                <a:cs typeface="Verdana"/>
                <a:sym typeface="Verdana"/>
              </a:defRPr>
            </a:pPr>
          </a:p>
          <a:p>
            <a:pPr>
              <a:defRPr sz="2000">
                <a:latin typeface="Verdana"/>
                <a:ea typeface="Verdana"/>
                <a:cs typeface="Verdana"/>
                <a:sym typeface="Verdana"/>
              </a:defRPr>
            </a:pPr>
            <a:r>
              <a:t>Chest asymmetry</a:t>
            </a:r>
          </a:p>
          <a:p>
            <a:pPr>
              <a:defRPr sz="2000">
                <a:latin typeface="Verdana"/>
                <a:ea typeface="Verdana"/>
                <a:cs typeface="Verdana"/>
                <a:sym typeface="Verdana"/>
              </a:defRPr>
            </a:pPr>
          </a:p>
          <a:p>
            <a:pPr>
              <a:defRPr sz="2000">
                <a:latin typeface="Verdana"/>
                <a:ea typeface="Verdana"/>
                <a:cs typeface="Verdana"/>
                <a:sym typeface="Verdana"/>
              </a:defRPr>
            </a:pPr>
            <a:r>
              <a:t>Tachypnea.</a:t>
            </a:r>
          </a:p>
          <a:p>
            <a:pPr>
              <a:defRPr sz="2000">
                <a:latin typeface="Verdana"/>
                <a:ea typeface="Verdana"/>
                <a:cs typeface="Verdana"/>
                <a:sym typeface="Verdana"/>
              </a:defRPr>
            </a:pPr>
          </a:p>
          <a:p>
            <a:pPr>
              <a:defRPr sz="2000">
                <a:latin typeface="Verdana"/>
                <a:ea typeface="Verdana"/>
                <a:cs typeface="Verdana"/>
                <a:sym typeface="Verdana"/>
              </a:defRPr>
            </a:pPr>
            <a:r>
              <a:t>Distended neck veins.</a:t>
            </a:r>
          </a:p>
          <a:p>
            <a:pPr>
              <a:defRPr sz="2000">
                <a:latin typeface="Verdana"/>
                <a:ea typeface="Verdana"/>
                <a:cs typeface="Verdana"/>
                <a:sym typeface="Verdana"/>
              </a:defRPr>
            </a:pPr>
          </a:p>
          <a:p>
            <a:pPr>
              <a:defRPr sz="2000">
                <a:latin typeface="Verdana"/>
                <a:ea typeface="Verdana"/>
                <a:cs typeface="Verdana"/>
                <a:sym typeface="Verdana"/>
              </a:defRPr>
            </a:pPr>
            <a:r>
              <a:t>Paralysis.</a:t>
            </a:r>
          </a:p>
        </p:txBody>
      </p:sp>
      <p:sp>
        <p:nvSpPr>
          <p:cNvPr id="191" name="LISTEN…"/>
          <p:cNvSpPr txBox="1"/>
          <p:nvPr/>
        </p:nvSpPr>
        <p:spPr>
          <a:xfrm>
            <a:off x="3581400" y="2895600"/>
            <a:ext cx="2386841" cy="3549015"/>
          </a:xfrm>
          <a:prstGeom prst="rect">
            <a:avLst/>
          </a:prstGeom>
          <a:ln w="28575">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defRPr sz="2000">
                <a:latin typeface="Verdana"/>
                <a:ea typeface="Verdana"/>
                <a:cs typeface="Verdana"/>
                <a:sym typeface="Verdana"/>
              </a:defRPr>
            </a:pPr>
            <a:r>
              <a:t>       </a:t>
            </a:r>
            <a:r>
              <a:rPr sz="3200"/>
              <a:t>LISTEN</a:t>
            </a:r>
            <a:endParaRPr sz="3200"/>
          </a:p>
          <a:p>
            <a:pPr>
              <a:defRPr sz="3200">
                <a:latin typeface="Verdana"/>
                <a:ea typeface="Verdana"/>
                <a:cs typeface="Verdana"/>
                <a:sym typeface="Verdana"/>
              </a:defRPr>
            </a:pPr>
          </a:p>
          <a:p>
            <a:pPr>
              <a:defRPr sz="2000">
                <a:latin typeface="Verdana"/>
                <a:ea typeface="Verdana"/>
                <a:cs typeface="Verdana"/>
                <a:sym typeface="Verdana"/>
              </a:defRPr>
            </a:pPr>
            <a:r>
              <a:t>I can’t breathe?</a:t>
            </a:r>
          </a:p>
          <a:p>
            <a:pPr>
              <a:defRPr sz="2000">
                <a:latin typeface="Verdana"/>
                <a:ea typeface="Verdana"/>
                <a:cs typeface="Verdana"/>
                <a:sym typeface="Verdana"/>
              </a:defRPr>
            </a:pPr>
          </a:p>
          <a:p>
            <a:pPr>
              <a:defRPr sz="2000">
                <a:latin typeface="Verdana"/>
                <a:ea typeface="Verdana"/>
                <a:cs typeface="Verdana"/>
                <a:sym typeface="Verdana"/>
              </a:defRPr>
            </a:pPr>
            <a:r>
              <a:t>Stridor</a:t>
            </a:r>
          </a:p>
          <a:p>
            <a:pPr>
              <a:defRPr sz="2000">
                <a:latin typeface="Verdana"/>
                <a:ea typeface="Verdana"/>
                <a:cs typeface="Verdana"/>
                <a:sym typeface="Verdana"/>
              </a:defRPr>
            </a:pPr>
          </a:p>
          <a:p>
            <a:pPr>
              <a:defRPr sz="2000">
                <a:latin typeface="Verdana"/>
                <a:ea typeface="Verdana"/>
                <a:cs typeface="Verdana"/>
                <a:sym typeface="Verdana"/>
              </a:defRPr>
            </a:pPr>
            <a:r>
              <a:t>Wheezing</a:t>
            </a:r>
          </a:p>
          <a:p>
            <a:pPr>
              <a:defRPr sz="2000">
                <a:latin typeface="Verdana"/>
                <a:ea typeface="Verdana"/>
                <a:cs typeface="Verdana"/>
                <a:sym typeface="Verdana"/>
              </a:defRPr>
            </a:pPr>
          </a:p>
          <a:p>
            <a:pPr>
              <a:defRPr sz="2000">
                <a:latin typeface="Verdana"/>
                <a:ea typeface="Verdana"/>
                <a:cs typeface="Verdana"/>
                <a:sym typeface="Verdana"/>
              </a:defRPr>
            </a:pPr>
            <a:r>
              <a:t>Decreased breath</a:t>
            </a:r>
          </a:p>
          <a:p>
            <a:pPr>
              <a:defRPr sz="2000">
                <a:latin typeface="Verdana"/>
                <a:ea typeface="Verdana"/>
                <a:cs typeface="Verdana"/>
                <a:sym typeface="Verdana"/>
              </a:defRPr>
            </a:pPr>
            <a:r>
              <a:t>          Sounds.</a:t>
            </a:r>
          </a:p>
        </p:txBody>
      </p:sp>
      <p:sp>
        <p:nvSpPr>
          <p:cNvPr id="192" name="FEEL…"/>
          <p:cNvSpPr txBox="1"/>
          <p:nvPr/>
        </p:nvSpPr>
        <p:spPr>
          <a:xfrm>
            <a:off x="6172200" y="2895600"/>
            <a:ext cx="2771775" cy="3408423"/>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p>
            <a:pPr>
              <a:defRPr sz="2000">
                <a:latin typeface="Verdana"/>
                <a:ea typeface="Verdana"/>
                <a:cs typeface="Verdana"/>
                <a:sym typeface="Verdana"/>
              </a:defRPr>
            </a:pPr>
            <a:r>
              <a:t>       </a:t>
            </a:r>
            <a:r>
              <a:rPr sz="3600"/>
              <a:t>FEEL</a:t>
            </a:r>
            <a:endParaRPr sz="3600"/>
          </a:p>
          <a:p>
            <a:pPr>
              <a:defRPr sz="3600">
                <a:latin typeface="Verdana"/>
                <a:ea typeface="Verdana"/>
                <a:cs typeface="Verdana"/>
                <a:sym typeface="Verdana"/>
              </a:defRPr>
            </a:pPr>
          </a:p>
          <a:p>
            <a:pPr>
              <a:defRPr sz="2000">
                <a:latin typeface="Times New Roman"/>
                <a:ea typeface="Times New Roman"/>
                <a:cs typeface="Times New Roman"/>
                <a:sym typeface="Times New Roman"/>
              </a:defRPr>
            </a:pPr>
            <a:r>
              <a:t>    </a:t>
            </a:r>
            <a:r>
              <a:rPr>
                <a:latin typeface="Verdana"/>
                <a:ea typeface="Verdana"/>
                <a:cs typeface="Verdana"/>
                <a:sym typeface="Verdana"/>
              </a:rPr>
              <a:t>Chest tenderness.</a:t>
            </a:r>
            <a:endParaRPr>
              <a:latin typeface="Verdana"/>
              <a:ea typeface="Verdana"/>
              <a:cs typeface="Verdana"/>
              <a:sym typeface="Verdana"/>
            </a:endParaRPr>
          </a:p>
          <a:p>
            <a:pPr>
              <a:defRPr sz="2000">
                <a:latin typeface="Verdana"/>
                <a:ea typeface="Verdana"/>
                <a:cs typeface="Verdana"/>
                <a:sym typeface="Verdana"/>
              </a:defRPr>
            </a:pPr>
          </a:p>
          <a:p>
            <a:pPr>
              <a:defRPr sz="2000">
                <a:latin typeface="Times New Roman"/>
                <a:ea typeface="Times New Roman"/>
                <a:cs typeface="Times New Roman"/>
                <a:sym typeface="Times New Roman"/>
              </a:defRPr>
            </a:pPr>
            <a:r>
              <a:t>   </a:t>
            </a:r>
            <a:r>
              <a:rPr>
                <a:latin typeface="Verdana"/>
                <a:ea typeface="Verdana"/>
                <a:cs typeface="Verdana"/>
                <a:sym typeface="Verdana"/>
              </a:rPr>
              <a:t>Deviated trachea.</a:t>
            </a:r>
            <a:endParaRPr>
              <a:latin typeface="Verdana"/>
              <a:ea typeface="Verdana"/>
              <a:cs typeface="Verdana"/>
              <a:sym typeface="Verdana"/>
            </a:endParaRPr>
          </a:p>
          <a:p>
            <a:pPr>
              <a:defRPr sz="2000">
                <a:latin typeface="Verdana"/>
                <a:ea typeface="Verdana"/>
                <a:cs typeface="Verdana"/>
                <a:sym typeface="Verdana"/>
              </a:defRPr>
            </a:pPr>
          </a:p>
          <a:p>
            <a:pPr>
              <a:defRPr sz="2000">
                <a:latin typeface="Times New Roman"/>
                <a:ea typeface="Times New Roman"/>
                <a:cs typeface="Times New Roman"/>
                <a:sym typeface="Times New Roman"/>
              </a:defRPr>
            </a:pPr>
            <a:r>
              <a:t>    </a:t>
            </a:r>
            <a:r>
              <a:rPr>
                <a:latin typeface="Verdana"/>
                <a:ea typeface="Verdana"/>
                <a:cs typeface="Verdana"/>
                <a:sym typeface="Verdana"/>
              </a:rPr>
              <a:t>Surgical </a:t>
            </a:r>
            <a:endParaRPr>
              <a:latin typeface="Verdana"/>
              <a:ea typeface="Verdana"/>
              <a:cs typeface="Verdana"/>
              <a:sym typeface="Verdana"/>
            </a:endParaRPr>
          </a:p>
          <a:p>
            <a:pPr>
              <a:defRPr sz="2000">
                <a:latin typeface="Verdana"/>
                <a:ea typeface="Verdana"/>
                <a:cs typeface="Verdana"/>
                <a:sym typeface="Verdana"/>
              </a:defRPr>
            </a:pPr>
            <a:r>
              <a:t>         emphysema.</a:t>
            </a:r>
          </a:p>
        </p:txBody>
      </p:sp>
      <p:sp>
        <p:nvSpPr>
          <p:cNvPr id="193" name="Airway patency does not assure adequate ventilation.…"/>
          <p:cNvSpPr txBox="1"/>
          <p:nvPr/>
        </p:nvSpPr>
        <p:spPr>
          <a:xfrm>
            <a:off x="182245" y="698499"/>
            <a:ext cx="9184641" cy="290728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150000"/>
              </a:lnSpc>
              <a:spcBef>
                <a:spcPts val="500"/>
              </a:spcBef>
              <a:buSzPct val="100000"/>
              <a:buChar char="•"/>
              <a:defRPr sz="2400">
                <a:latin typeface="Verdana"/>
                <a:ea typeface="Verdana"/>
                <a:cs typeface="Verdana"/>
                <a:sym typeface="Verdana"/>
              </a:defRPr>
            </a:pPr>
            <a:r>
              <a:t>Airway patency does not assure adequate ventilation.                       </a:t>
            </a:r>
          </a:p>
          <a:p>
            <a:pPr>
              <a:lnSpc>
                <a:spcPct val="150000"/>
              </a:lnSpc>
              <a:spcBef>
                <a:spcPts val="500"/>
              </a:spcBef>
              <a:buSzPct val="100000"/>
              <a:buChar char="•"/>
              <a:defRPr sz="2400">
                <a:latin typeface="Verdana"/>
                <a:ea typeface="Verdana"/>
                <a:cs typeface="Verdana"/>
                <a:sym typeface="Verdana"/>
              </a:defRPr>
            </a:pPr>
            <a:r>
              <a:t>Rate, Rhythm, Depth (tidal volume)</a:t>
            </a:r>
          </a:p>
          <a:p>
            <a:pPr>
              <a:lnSpc>
                <a:spcPct val="150000"/>
              </a:lnSpc>
              <a:spcBef>
                <a:spcPts val="500"/>
              </a:spcBef>
              <a:buSzPct val="100000"/>
              <a:buChar char="•"/>
              <a:defRPr sz="2400">
                <a:latin typeface="Verdana"/>
                <a:ea typeface="Verdana"/>
                <a:cs typeface="Verdana"/>
                <a:sym typeface="Verdana"/>
              </a:defRPr>
            </a:pPr>
            <a:r>
              <a:t>Use of accessory muscles/retractions</a:t>
            </a:r>
          </a:p>
          <a:p>
            <a:pPr>
              <a:lnSpc>
                <a:spcPct val="150000"/>
              </a:lnSpc>
              <a:spcBef>
                <a:spcPts val="700"/>
              </a:spcBef>
              <a:defRPr sz="2400">
                <a:latin typeface="Verdana"/>
                <a:ea typeface="Verdana"/>
                <a:cs typeface="Verdana"/>
                <a:sym typeface="Verdana"/>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90"/>
                                        </p:tgtEl>
                                        <p:attrNameLst>
                                          <p:attrName>style.visibility</p:attrName>
                                        </p:attrNameLst>
                                      </p:cBhvr>
                                      <p:to>
                                        <p:strVal val="visible"/>
                                      </p:to>
                                    </p:set>
                                    <p:animEffect filter="wipe(left)" transition="in">
                                      <p:cBhvr>
                                        <p:cTn id="7" dur="300"/>
                                        <p:tgtEl>
                                          <p:spTgt spid="190"/>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191"/>
                                        </p:tgtEl>
                                        <p:attrNameLst>
                                          <p:attrName>style.visibility</p:attrName>
                                        </p:attrNameLst>
                                      </p:cBhvr>
                                      <p:to>
                                        <p:strVal val="visible"/>
                                      </p:to>
                                    </p:set>
                                    <p:animEffect filter="wipe(left)" transition="in">
                                      <p:cBhvr>
                                        <p:cTn id="12" dur="300"/>
                                        <p:tgtEl>
                                          <p:spTgt spid="191"/>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3" fill="hold">
                                  <p:stCondLst>
                                    <p:cond delay="0"/>
                                  </p:stCondLst>
                                  <p:iterate type="el" backwards="0">
                                    <p:tmAbs val="0"/>
                                  </p:iterate>
                                  <p:childTnLst>
                                    <p:set>
                                      <p:cBhvr>
                                        <p:cTn id="16" fill="hold"/>
                                        <p:tgtEl>
                                          <p:spTgt spid="192"/>
                                        </p:tgtEl>
                                        <p:attrNameLst>
                                          <p:attrName>style.visibility</p:attrName>
                                        </p:attrNameLst>
                                      </p:cBhvr>
                                      <p:to>
                                        <p:strVal val="visible"/>
                                      </p:to>
                                    </p:set>
                                    <p:animEffect filter="wipe(left)" transition="in">
                                      <p:cBhvr>
                                        <p:cTn id="17" dur="3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2" grpId="3"/>
      <p:bldP build="whole" bldLvl="1" animBg="1" rev="0" advAuto="0" spid="190" grpId="1"/>
      <p:bldP build="whole" bldLvl="1" animBg="1" rev="0" advAuto="0" spid="191" grpId="2"/>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WHEN TO VENTILATE?     Apnoea                  Hypoventilation.         Flail chest.                              High Spinal cord injury.                           Diaphragmatic injury.                           Head injury GCS &lt; 8            Hypercapni"/>
          <p:cNvSpPr txBox="1"/>
          <p:nvPr>
            <p:ph type="title" idx="4294967295"/>
          </p:nvPr>
        </p:nvSpPr>
        <p:spPr>
          <a:xfrm>
            <a:off x="-381000" y="1371600"/>
            <a:ext cx="8153400" cy="5562600"/>
          </a:xfrm>
          <a:prstGeom prst="rect">
            <a:avLst/>
          </a:prstGeom>
        </p:spPr>
        <p:txBody>
          <a:bodyPr>
            <a:normAutofit fontScale="100000" lnSpcReduction="0"/>
          </a:bodyPr>
          <a:lstStyle/>
          <a:p>
            <a:pPr marL="813054" indent="-813054" defTabSz="886968">
              <a:lnSpc>
                <a:spcPct val="150000"/>
              </a:lnSpc>
              <a:defRPr sz="3783"/>
            </a:pPr>
            <a:r>
              <a:t>         </a:t>
            </a:r>
            <a:r>
              <a:rPr b="0" sz="3395">
                <a:solidFill>
                  <a:srgbClr val="0000FF"/>
                </a:solidFill>
                <a:latin typeface="Batang"/>
                <a:ea typeface="Batang"/>
                <a:cs typeface="Batang"/>
                <a:sym typeface="Batang"/>
              </a:rPr>
              <a:t>WHEN TO VENTILATE</a:t>
            </a:r>
            <a:r>
              <a:rPr>
                <a:solidFill>
                  <a:srgbClr val="0000FF"/>
                </a:solidFill>
                <a:latin typeface="Verdana"/>
                <a:ea typeface="Verdana"/>
                <a:cs typeface="Verdana"/>
                <a:sym typeface="Verdana"/>
              </a:rPr>
              <a:t>?</a:t>
            </a:r>
            <a:r>
              <a:rPr sz="2134">
                <a:latin typeface="Verdana"/>
                <a:ea typeface="Verdana"/>
                <a:cs typeface="Verdana"/>
                <a:sym typeface="Verdana"/>
              </a:rPr>
              <a:t>     </a:t>
            </a:r>
            <a:r>
              <a:rPr sz="2522">
                <a:solidFill>
                  <a:srgbClr val="000000"/>
                </a:solidFill>
                <a:latin typeface="Times New Roman"/>
                <a:ea typeface="Times New Roman"/>
                <a:cs typeface="Times New Roman"/>
                <a:sym typeface="Times New Roman"/>
              </a:rPr>
              <a:t>Apnoea</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Hypoventilation.</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Flail chest.</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High Spinal cord injury.</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Diaphragmatic injury.</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Head injury GCS &lt; 8</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Hypercapnia.</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Hypothermia.</a:t>
            </a:r>
            <a:br>
              <a:rPr sz="2522">
                <a:solidFill>
                  <a:srgbClr val="000000"/>
                </a:solidFill>
                <a:latin typeface="Times New Roman"/>
                <a:ea typeface="Times New Roman"/>
                <a:cs typeface="Times New Roman"/>
                <a:sym typeface="Times New Roman"/>
              </a:rPr>
            </a:br>
            <a:r>
              <a:rPr sz="2522">
                <a:solidFill>
                  <a:srgbClr val="000000"/>
                </a:solidFill>
                <a:latin typeface="Times New Roman"/>
                <a:ea typeface="Times New Roman"/>
                <a:cs typeface="Times New Roman"/>
                <a:sym typeface="Times New Roman"/>
              </a:rPr>
              <a:t> </a:t>
            </a:r>
            <a:br>
              <a:rPr sz="2522">
                <a:solidFill>
                  <a:srgbClr val="000000"/>
                </a:solidFill>
                <a:latin typeface="Times New Roman"/>
                <a:ea typeface="Times New Roman"/>
                <a:cs typeface="Times New Roman"/>
                <a:sym typeface="Times New Roman"/>
              </a:rPr>
            </a:b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Protection of the spine &amp; spinal cord is the important management principle.…"/>
          <p:cNvSpPr txBox="1"/>
          <p:nvPr/>
        </p:nvSpPr>
        <p:spPr>
          <a:xfrm>
            <a:off x="502919" y="-433388"/>
            <a:ext cx="8138161" cy="69773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000"/>
              </a:spcBef>
              <a:defRPr b="1" sz="2800">
                <a:solidFill>
                  <a:srgbClr val="FFFF00"/>
                </a:solidFill>
                <a:effectLst>
                  <a:outerShdw sx="100000" sy="100000" kx="0" ky="0" algn="b" rotWithShape="0" blurRad="12700" dist="25400" dir="2700000">
                    <a:srgbClr val="DDDDDD"/>
                  </a:outerShdw>
                </a:effectLst>
                <a:latin typeface="Verdana"/>
                <a:ea typeface="Verdana"/>
                <a:cs typeface="Verdana"/>
                <a:sym typeface="Verdana"/>
              </a:defRPr>
            </a:pPr>
          </a:p>
          <a:p>
            <a:pPr algn="ctr">
              <a:spcBef>
                <a:spcPts val="1000"/>
              </a:spcBef>
              <a:defRPr b="1" sz="4400">
                <a:solidFill>
                  <a:srgbClr val="FF9966"/>
                </a:solidFill>
                <a:effectLst>
                  <a:outerShdw sx="100000" sy="100000" kx="0" ky="0" algn="b" rotWithShape="0" blurRad="12700" dist="25400" dir="2700000">
                    <a:srgbClr val="DDDDDD"/>
                  </a:outerShdw>
                </a:effectLst>
                <a:latin typeface="Verdana"/>
                <a:ea typeface="Verdana"/>
                <a:cs typeface="Verdana"/>
                <a:sym typeface="Verdana"/>
              </a:defRPr>
            </a:pPr>
          </a:p>
          <a:p>
            <a:pPr algn="ctr">
              <a:spcBef>
                <a:spcPts val="1000"/>
              </a:spcBef>
              <a:defRPr sz="3200">
                <a:solidFill>
                  <a:srgbClr val="FF9966"/>
                </a:solidFill>
                <a:latin typeface="Verdana"/>
                <a:ea typeface="Verdana"/>
                <a:cs typeface="Verdana"/>
                <a:sym typeface="Verdana"/>
              </a:defRPr>
            </a:pPr>
          </a:p>
          <a:p>
            <a:pPr>
              <a:spcBef>
                <a:spcPts val="1400"/>
              </a:spcBef>
              <a:defRPr sz="2400">
                <a:latin typeface="Verdana"/>
                <a:ea typeface="Verdana"/>
                <a:cs typeface="Verdana"/>
                <a:sym typeface="Verdana"/>
              </a:defRPr>
            </a:pPr>
            <a:r>
              <a:t>*Protection of the spine &amp; spinal cord is the important management principle.</a:t>
            </a:r>
          </a:p>
          <a:p>
            <a:pPr>
              <a:spcBef>
                <a:spcPts val="1000"/>
              </a:spcBef>
              <a:defRPr sz="2400">
                <a:latin typeface="Verdana"/>
                <a:ea typeface="Verdana"/>
                <a:cs typeface="Verdana"/>
                <a:sym typeface="Verdana"/>
              </a:defRPr>
            </a:pPr>
          </a:p>
          <a:p>
            <a:pPr>
              <a:spcBef>
                <a:spcPts val="1400"/>
              </a:spcBef>
              <a:defRPr sz="2400">
                <a:latin typeface="Verdana"/>
                <a:ea typeface="Verdana"/>
                <a:cs typeface="Verdana"/>
                <a:sym typeface="Verdana"/>
              </a:defRPr>
            </a:pPr>
            <a:r>
              <a:t>*Neurological exam alone does not exclude a cervical spine injury.</a:t>
            </a:r>
          </a:p>
          <a:p>
            <a:pPr>
              <a:spcBef>
                <a:spcPts val="1000"/>
              </a:spcBef>
              <a:defRPr sz="2400">
                <a:latin typeface="Verdana"/>
                <a:ea typeface="Verdana"/>
                <a:cs typeface="Verdana"/>
                <a:sym typeface="Verdana"/>
              </a:defRPr>
            </a:pPr>
          </a:p>
          <a:p>
            <a:pPr>
              <a:spcBef>
                <a:spcPts val="1400"/>
              </a:spcBef>
              <a:defRPr sz="2400">
                <a:latin typeface="Verdana"/>
                <a:ea typeface="Verdana"/>
                <a:cs typeface="Verdana"/>
                <a:sym typeface="Verdana"/>
              </a:defRPr>
            </a:pPr>
            <a:r>
              <a:t>*Always </a:t>
            </a:r>
            <a:r>
              <a:rPr b="1" i="1" u="sng"/>
              <a:t>assume a cervical spine injury</a:t>
            </a:r>
            <a:r>
              <a:t> in any pt with multi-system trauma, especially with an altered level of consciousness or blunt injury </a:t>
            </a:r>
            <a:r>
              <a:rPr b="1" i="1" u="sng"/>
              <a:t>above the clavicle</a:t>
            </a:r>
            <a:r>
              <a:rPr i="1"/>
              <a:t>.</a:t>
            </a:r>
            <a:endParaRPr i="1"/>
          </a:p>
        </p:txBody>
      </p:sp>
      <p:sp>
        <p:nvSpPr>
          <p:cNvPr id="198" name="Airway Maintenance with…"/>
          <p:cNvSpPr txBox="1"/>
          <p:nvPr/>
        </p:nvSpPr>
        <p:spPr>
          <a:xfrm>
            <a:off x="502919" y="57150"/>
            <a:ext cx="5985730" cy="150444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90000"/>
              </a:lnSpc>
              <a:spcBef>
                <a:spcPts val="1000"/>
              </a:spcBef>
              <a:defRPr sz="4400">
                <a:solidFill>
                  <a:srgbClr val="0000FF"/>
                </a:solidFill>
                <a:effectLst>
                  <a:outerShdw sx="100000" sy="100000" kx="0" ky="0" algn="b" rotWithShape="0" blurRad="12700" dist="25400" dir="2700000">
                    <a:srgbClr val="DDDDDD"/>
                  </a:outerShdw>
                </a:effectLst>
                <a:latin typeface="Batang"/>
                <a:ea typeface="Batang"/>
                <a:cs typeface="Batang"/>
                <a:sym typeface="Batang"/>
              </a:defRPr>
            </a:pPr>
            <a:r>
              <a:t>Airway Maintenance with</a:t>
            </a:r>
          </a:p>
          <a:p>
            <a:pPr>
              <a:lnSpc>
                <a:spcPct val="90000"/>
              </a:lnSpc>
              <a:spcBef>
                <a:spcPts val="1000"/>
              </a:spcBef>
              <a:defRPr sz="4400">
                <a:solidFill>
                  <a:srgbClr val="0000FF"/>
                </a:solidFill>
                <a:effectLst>
                  <a:outerShdw sx="100000" sy="100000" kx="0" ky="0" algn="b" rotWithShape="0" blurRad="12700" dist="25400" dir="2700000">
                    <a:srgbClr val="DDDDDD"/>
                  </a:outerShdw>
                </a:effectLst>
                <a:latin typeface="Batang"/>
                <a:ea typeface="Batang"/>
                <a:cs typeface="Batang"/>
                <a:sym typeface="Batang"/>
              </a:defRPr>
            </a:pPr>
            <a:r>
              <a:t> Cervical Spine Protection</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0" name="Aditya7" descr="Aditya7"/>
          <p:cNvPicPr>
            <a:picLocks noChangeAspect="1"/>
          </p:cNvPicPr>
          <p:nvPr/>
        </p:nvPicPr>
        <p:blipFill>
          <a:blip r:embed="rId2">
            <a:extLst/>
          </a:blip>
          <a:stretch>
            <a:fillRect/>
          </a:stretch>
        </p:blipFill>
        <p:spPr>
          <a:xfrm>
            <a:off x="1752600" y="381000"/>
            <a:ext cx="5943600" cy="4648200"/>
          </a:xfrm>
          <a:prstGeom prst="rect">
            <a:avLst/>
          </a:prstGeom>
          <a:ln w="12700">
            <a:miter lim="400000"/>
          </a:ln>
        </p:spPr>
      </p:pic>
      <p:sp>
        <p:nvSpPr>
          <p:cNvPr id="201" name="INTUBATION IN PATIENTS OF CERVICAL INJURY"/>
          <p:cNvSpPr txBox="1"/>
          <p:nvPr/>
        </p:nvSpPr>
        <p:spPr>
          <a:xfrm>
            <a:off x="-30481" y="5791200"/>
            <a:ext cx="9814562" cy="48620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600"/>
              </a:spcBef>
              <a:defRPr b="1" i="1"/>
            </a:pPr>
            <a:r>
              <a:t>     </a:t>
            </a:r>
            <a:r>
              <a:rPr sz="2800">
                <a:solidFill>
                  <a:srgbClr val="0000FF"/>
                </a:solidFill>
              </a:rPr>
              <a:t>INTUBATION IN PATIENTS OF CERVICAL INJURY</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image.png" descr="image.png"/>
          <p:cNvPicPr>
            <a:picLocks noChangeAspect="1"/>
          </p:cNvPicPr>
          <p:nvPr/>
        </p:nvPicPr>
        <p:blipFill>
          <a:blip r:embed="rId2">
            <a:extLst/>
          </a:blip>
          <a:srcRect l="0" t="10232" r="1887" b="4185"/>
          <a:stretch>
            <a:fillRect/>
          </a:stretch>
        </p:blipFill>
        <p:spPr>
          <a:xfrm>
            <a:off x="1524000" y="4598987"/>
            <a:ext cx="5105401" cy="2259014"/>
          </a:xfrm>
          <a:prstGeom prst="rect">
            <a:avLst/>
          </a:prstGeom>
          <a:ln w="12700">
            <a:miter lim="400000"/>
          </a:ln>
        </p:spPr>
      </p:pic>
      <p:sp>
        <p:nvSpPr>
          <p:cNvPr id="204" name="cricothyroidotomy…"/>
          <p:cNvSpPr txBox="1"/>
          <p:nvPr/>
        </p:nvSpPr>
        <p:spPr>
          <a:xfrm>
            <a:off x="1569719" y="1676400"/>
            <a:ext cx="5013961" cy="19344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33400" indent="-533400">
              <a:spcBef>
                <a:spcPts val="500"/>
              </a:spcBef>
              <a:buClr>
                <a:srgbClr val="330066"/>
              </a:buClr>
              <a:buSzPct val="70000"/>
              <a:buAutoNum type="arabicPeriod" startAt="1"/>
              <a:defRPr b="1" sz="2200" u="sng"/>
            </a:pPr>
            <a:r>
              <a:t>cricothyroidotomy </a:t>
            </a:r>
          </a:p>
          <a:p>
            <a:pPr marL="533400" indent="-533400">
              <a:spcBef>
                <a:spcPts val="500"/>
              </a:spcBef>
              <a:buClr>
                <a:srgbClr val="330066"/>
              </a:buClr>
              <a:buSzPct val="70000"/>
              <a:buChar char="●"/>
              <a:defRPr sz="2200"/>
            </a:pPr>
            <a:r>
              <a:t>•last resort for airway control. </a:t>
            </a:r>
          </a:p>
          <a:p>
            <a:pPr marL="533400" indent="-533400">
              <a:spcBef>
                <a:spcPts val="500"/>
              </a:spcBef>
              <a:buClr>
                <a:srgbClr val="330066"/>
              </a:buClr>
              <a:buSzPct val="70000"/>
              <a:buChar char="●"/>
              <a:defRPr sz="2200"/>
            </a:pPr>
            <a:r>
              <a:t>•Y connector with O2 at 15 l/min. </a:t>
            </a:r>
          </a:p>
          <a:p>
            <a:pPr marL="533400" indent="-533400">
              <a:spcBef>
                <a:spcPts val="500"/>
              </a:spcBef>
              <a:buClr>
                <a:srgbClr val="330066"/>
              </a:buClr>
              <a:buSzPct val="70000"/>
              <a:buChar char="●"/>
              <a:defRPr sz="2200"/>
            </a:pPr>
            <a:r>
              <a:t>•Intermittent jet insufflation- sedate &amp; paralyze, only for 30-45min. </a:t>
            </a:r>
          </a:p>
        </p:txBody>
      </p:sp>
      <p:sp>
        <p:nvSpPr>
          <p:cNvPr id="205" name="EMERGENCY RESUSC. MEASURES TO MAINTAIN  ADEQUATE AIRWAY AND BREATHING"/>
          <p:cNvSpPr txBox="1"/>
          <p:nvPr/>
        </p:nvSpPr>
        <p:spPr>
          <a:xfrm>
            <a:off x="45719" y="504950"/>
            <a:ext cx="9052562" cy="7427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defRPr b="1" sz="2200">
                <a:solidFill>
                  <a:srgbClr val="0000FF"/>
                </a:solidFill>
              </a:defRPr>
            </a:pPr>
            <a:r>
              <a:t>EMERGENCY RESUSC. MEASURES TO MAINTAIN</a:t>
            </a:r>
            <a:br/>
            <a:r>
              <a:t> ADEQUATE AIRWAY AND BREATHING</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7" name="image.png" descr="image.png"/>
          <p:cNvPicPr>
            <a:picLocks noChangeAspect="1"/>
          </p:cNvPicPr>
          <p:nvPr/>
        </p:nvPicPr>
        <p:blipFill>
          <a:blip r:embed="rId2">
            <a:extLst/>
          </a:blip>
          <a:stretch>
            <a:fillRect/>
          </a:stretch>
        </p:blipFill>
        <p:spPr>
          <a:xfrm>
            <a:off x="4648200" y="1752600"/>
            <a:ext cx="4114800" cy="4572000"/>
          </a:xfrm>
          <a:prstGeom prst="rect">
            <a:avLst/>
          </a:prstGeom>
          <a:ln w="12700">
            <a:miter lim="400000"/>
          </a:ln>
        </p:spPr>
      </p:pic>
      <p:sp>
        <p:nvSpPr>
          <p:cNvPr id="208" name="Intercostal drain…"/>
          <p:cNvSpPr txBox="1"/>
          <p:nvPr/>
        </p:nvSpPr>
        <p:spPr>
          <a:xfrm>
            <a:off x="45719" y="1295400"/>
            <a:ext cx="4404361" cy="457759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spcBef>
                <a:spcPts val="600"/>
              </a:spcBef>
              <a:buClr>
                <a:srgbClr val="330066"/>
              </a:buClr>
              <a:buSzPct val="70000"/>
              <a:buChar char="●"/>
              <a:defRPr b="1" sz="2600"/>
            </a:pPr>
            <a:r>
              <a:t> Intercostal drain </a:t>
            </a:r>
          </a:p>
          <a:p>
            <a:pPr marL="342900" indent="-342900">
              <a:spcBef>
                <a:spcPts val="500"/>
              </a:spcBef>
              <a:buClr>
                <a:srgbClr val="330066"/>
              </a:buClr>
              <a:buSzPct val="70000"/>
              <a:buChar char="●"/>
              <a:defRPr sz="2200"/>
            </a:pPr>
            <a:r>
              <a:t>4th or 5th intercostal space, mid-axillary line </a:t>
            </a:r>
          </a:p>
          <a:p>
            <a:pPr marL="342900" indent="-342900">
              <a:spcBef>
                <a:spcPts val="500"/>
              </a:spcBef>
              <a:buClr>
                <a:srgbClr val="330066"/>
              </a:buClr>
              <a:buSzPct val="70000"/>
              <a:buChar char="●"/>
              <a:defRPr sz="2200"/>
            </a:pPr>
            <a:r>
              <a:t>local anaesthetic down to pleura </a:t>
            </a:r>
          </a:p>
          <a:p>
            <a:pPr marL="342900" indent="-342900">
              <a:spcBef>
                <a:spcPts val="500"/>
              </a:spcBef>
              <a:buClr>
                <a:srgbClr val="330066"/>
              </a:buClr>
              <a:buSzPct val="70000"/>
              <a:buChar char="●"/>
              <a:defRPr sz="2200"/>
            </a:pPr>
            <a:r>
              <a:t>‘above the rib below’ </a:t>
            </a:r>
          </a:p>
          <a:p>
            <a:pPr marL="342900" indent="-342900">
              <a:spcBef>
                <a:spcPts val="500"/>
              </a:spcBef>
              <a:buClr>
                <a:srgbClr val="330066"/>
              </a:buClr>
              <a:buSzPct val="70000"/>
              <a:buChar char="●"/>
              <a:defRPr sz="2200"/>
            </a:pPr>
            <a:r>
              <a:t>blunt dissection. finger exploration </a:t>
            </a:r>
          </a:p>
          <a:p>
            <a:pPr marL="342900" indent="-342900">
              <a:spcBef>
                <a:spcPts val="500"/>
              </a:spcBef>
              <a:buClr>
                <a:srgbClr val="330066"/>
              </a:buClr>
              <a:buSzPct val="70000"/>
              <a:buChar char="●"/>
              <a:defRPr sz="2200"/>
            </a:pPr>
            <a:r>
              <a:t>pass large drain on forceps superior &amp; posterior. </a:t>
            </a:r>
          </a:p>
          <a:p>
            <a:pPr marL="342900" indent="-342900">
              <a:spcBef>
                <a:spcPts val="500"/>
              </a:spcBef>
              <a:buClr>
                <a:srgbClr val="330066"/>
              </a:buClr>
              <a:buSzPct val="70000"/>
              <a:buChar char="●"/>
              <a:defRPr sz="2200"/>
            </a:pPr>
            <a:r>
              <a:t>underwater drain </a:t>
            </a:r>
          </a:p>
          <a:p>
            <a:pPr marL="342900" indent="-342900">
              <a:spcBef>
                <a:spcPts val="500"/>
              </a:spcBef>
              <a:buClr>
                <a:srgbClr val="330066"/>
              </a:buClr>
              <a:buSzPct val="70000"/>
              <a:buChar char="●"/>
              <a:defRPr sz="2200"/>
            </a:pPr>
            <a:r>
              <a:t>pursestring suture </a:t>
            </a:r>
          </a:p>
        </p:txBody>
      </p:sp>
      <p:sp>
        <p:nvSpPr>
          <p:cNvPr id="209" name="EMERGENCY RESUSC. MEASURES TO MAINTAIN  ADEQUATE AIRWAY AND BREATHING"/>
          <p:cNvSpPr txBox="1"/>
          <p:nvPr/>
        </p:nvSpPr>
        <p:spPr>
          <a:xfrm>
            <a:off x="45719" y="200150"/>
            <a:ext cx="9052562" cy="7427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defRPr b="1" sz="2200">
                <a:solidFill>
                  <a:srgbClr val="0000FF"/>
                </a:solidFill>
              </a:defRPr>
            </a:pPr>
            <a:r>
              <a:t>EMERGENCY RESUSC. MEASURES TO MAINTAIN</a:t>
            </a:r>
            <a:br/>
            <a:r>
              <a:t> ADEQUATE AIRWAY AND BREATHING</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ASSESS CIRCULATION - PULSES"/>
          <p:cNvSpPr txBox="1"/>
          <p:nvPr>
            <p:ph type="title" idx="4294967295"/>
          </p:nvPr>
        </p:nvSpPr>
        <p:spPr>
          <a:xfrm>
            <a:off x="457200" y="152399"/>
            <a:ext cx="8229600" cy="1143002"/>
          </a:xfrm>
          <a:prstGeom prst="rect">
            <a:avLst/>
          </a:prstGeom>
        </p:spPr>
        <p:txBody>
          <a:bodyPr>
            <a:normAutofit fontScale="100000" lnSpcReduction="0"/>
          </a:bodyPr>
          <a:lstStyle/>
          <a:p>
            <a:pPr>
              <a:defRPr b="0" sz="3500">
                <a:solidFill>
                  <a:srgbClr val="0000FF"/>
                </a:solidFill>
                <a:latin typeface="Batang"/>
                <a:ea typeface="Batang"/>
                <a:cs typeface="Batang"/>
                <a:sym typeface="Batang"/>
              </a:defRPr>
            </a:pPr>
            <a:r>
              <a:t>ASSESS CIRCULATION - PULSES</a:t>
            </a:r>
            <a:r>
              <a:rPr b="1" sz="3900">
                <a:solidFill>
                  <a:srgbClr val="330066"/>
                </a:solidFill>
                <a:latin typeface="+mj-lt"/>
                <a:ea typeface="+mj-ea"/>
                <a:cs typeface="+mj-cs"/>
                <a:sym typeface="Arial"/>
              </a:rPr>
              <a:t> </a:t>
            </a:r>
          </a:p>
        </p:txBody>
      </p:sp>
      <p:sp>
        <p:nvSpPr>
          <p:cNvPr id="212" name="Compare radial and carotid pulses"/>
          <p:cNvSpPr txBox="1"/>
          <p:nvPr>
            <p:ph type="body" sz="quarter" idx="4294967295"/>
          </p:nvPr>
        </p:nvSpPr>
        <p:spPr>
          <a:xfrm>
            <a:off x="766762" y="1795462"/>
            <a:ext cx="4033838" cy="1333501"/>
          </a:xfrm>
          <a:prstGeom prst="rect">
            <a:avLst/>
          </a:prstGeom>
        </p:spPr>
        <p:txBody>
          <a:bodyPr>
            <a:normAutofit fontScale="100000" lnSpcReduction="0"/>
          </a:bodyPr>
          <a:lstStyle>
            <a:lvl1pPr>
              <a:spcBef>
                <a:spcPts val="600"/>
              </a:spcBef>
              <a:buChar char="●"/>
              <a:defRPr sz="2600">
                <a:latin typeface="Verdana"/>
                <a:ea typeface="Verdana"/>
                <a:cs typeface="Verdana"/>
                <a:sym typeface="Verdana"/>
              </a:defRPr>
            </a:lvl1pPr>
          </a:lstStyle>
          <a:p>
            <a:pPr/>
            <a:r>
              <a:t>Compare radial and carotid pulses</a:t>
            </a:r>
          </a:p>
        </p:txBody>
      </p:sp>
      <p:sp>
        <p:nvSpPr>
          <p:cNvPr id="213" name="Rhythm…"/>
          <p:cNvSpPr txBox="1"/>
          <p:nvPr/>
        </p:nvSpPr>
        <p:spPr>
          <a:xfrm>
            <a:off x="6065520" y="1905000"/>
            <a:ext cx="3942398"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spcBef>
                <a:spcPts val="500"/>
              </a:spcBef>
              <a:buClr>
                <a:srgbClr val="330066"/>
              </a:buClr>
              <a:buSzPct val="70000"/>
              <a:buChar char="●"/>
              <a:defRPr sz="2200">
                <a:latin typeface="Verdana"/>
                <a:ea typeface="Verdana"/>
                <a:cs typeface="Verdana"/>
                <a:sym typeface="Verdana"/>
              </a:defRPr>
            </a:pPr>
            <a:r>
              <a:t>Rhythm</a:t>
            </a:r>
          </a:p>
          <a:p>
            <a:pPr lvl="1" marL="692150" indent="-347662">
              <a:buClr>
                <a:schemeClr val="accent2"/>
              </a:buClr>
              <a:buSzPct val="70000"/>
              <a:buChar char="●"/>
              <a:defRPr i="1" sz="2200">
                <a:latin typeface="Verdana"/>
                <a:ea typeface="Verdana"/>
                <a:cs typeface="Verdana"/>
                <a:sym typeface="Verdana"/>
              </a:defRPr>
            </a:pPr>
            <a:r>
              <a:t>Regular</a:t>
            </a:r>
          </a:p>
          <a:p>
            <a:pPr lvl="1" marL="692150" indent="-347662">
              <a:buClr>
                <a:schemeClr val="accent2"/>
              </a:buClr>
              <a:buSzPct val="70000"/>
              <a:buChar char="●"/>
              <a:defRPr i="1" sz="2200">
                <a:latin typeface="Verdana"/>
                <a:ea typeface="Verdana"/>
                <a:cs typeface="Verdana"/>
                <a:sym typeface="Verdana"/>
              </a:defRPr>
            </a:pPr>
            <a:r>
              <a:t>Irregular</a:t>
            </a:r>
          </a:p>
          <a:p>
            <a:pPr lvl="1" marL="692150" indent="-347662">
              <a:buClr>
                <a:schemeClr val="accent2"/>
              </a:buClr>
              <a:buSzPct val="70000"/>
              <a:buChar char="●"/>
              <a:defRPr i="1" sz="2200">
                <a:latin typeface="Verdana"/>
                <a:ea typeface="Verdana"/>
                <a:cs typeface="Verdana"/>
                <a:sym typeface="Verdana"/>
              </a:defRPr>
            </a:pPr>
          </a:p>
          <a:p>
            <a:pPr marL="342900" indent="-342900">
              <a:spcBef>
                <a:spcPts val="500"/>
              </a:spcBef>
              <a:buClr>
                <a:srgbClr val="330066"/>
              </a:buClr>
              <a:buSzPct val="70000"/>
              <a:buChar char="●"/>
              <a:defRPr sz="2200">
                <a:latin typeface="Verdana"/>
                <a:ea typeface="Verdana"/>
                <a:cs typeface="Verdana"/>
                <a:sym typeface="Verdana"/>
              </a:defRPr>
            </a:pPr>
            <a:r>
              <a:t>Quality</a:t>
            </a:r>
          </a:p>
          <a:p>
            <a:pPr lvl="1" marL="692150" indent="-347662">
              <a:buClr>
                <a:schemeClr val="accent2"/>
              </a:buClr>
              <a:buSzPct val="70000"/>
              <a:buChar char="●"/>
              <a:defRPr i="1" sz="2200">
                <a:latin typeface="Verdana"/>
                <a:ea typeface="Verdana"/>
                <a:cs typeface="Verdana"/>
                <a:sym typeface="Verdana"/>
              </a:defRPr>
            </a:pPr>
            <a:r>
              <a:t>Weak</a:t>
            </a:r>
          </a:p>
          <a:p>
            <a:pPr lvl="1" marL="692150" indent="-347662">
              <a:buClr>
                <a:schemeClr val="accent2"/>
              </a:buClr>
              <a:buSzPct val="70000"/>
              <a:buChar char="●"/>
              <a:defRPr i="1" sz="2200">
                <a:latin typeface="Verdana"/>
                <a:ea typeface="Verdana"/>
                <a:cs typeface="Verdana"/>
                <a:sym typeface="Verdana"/>
              </a:defRPr>
            </a:pPr>
            <a:r>
              <a:t>Thready</a:t>
            </a:r>
          </a:p>
          <a:p>
            <a:pPr lvl="1" marL="692150" indent="-347662">
              <a:buClr>
                <a:schemeClr val="accent2"/>
              </a:buClr>
              <a:buSzPct val="70000"/>
              <a:buChar char="●"/>
              <a:defRPr i="1" sz="2200">
                <a:latin typeface="Verdana"/>
                <a:ea typeface="Verdana"/>
                <a:cs typeface="Verdana"/>
                <a:sym typeface="Verdana"/>
              </a:defRPr>
            </a:pPr>
            <a:r>
              <a:t>Bounding</a:t>
            </a:r>
          </a:p>
        </p:txBody>
      </p:sp>
      <p:sp>
        <p:nvSpPr>
          <p:cNvPr id="214" name="“Rapid,low amplitude with narrow pulse pressure…"/>
          <p:cNvSpPr txBox="1"/>
          <p:nvPr/>
        </p:nvSpPr>
        <p:spPr>
          <a:xfrm>
            <a:off x="350520" y="5334000"/>
            <a:ext cx="8214360"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i="1" sz="2000">
                <a:latin typeface="Verdana"/>
                <a:ea typeface="Verdana"/>
                <a:cs typeface="Verdana"/>
                <a:sym typeface="Verdana"/>
              </a:defRPr>
            </a:pPr>
            <a:r>
              <a:t>“Rapid,low amplitude with narrow pulse pressure </a:t>
            </a:r>
          </a:p>
          <a:p>
            <a:pPr algn="ctr">
              <a:defRPr b="1" i="1" sz="2000">
                <a:latin typeface="Verdana"/>
                <a:ea typeface="Verdana"/>
                <a:cs typeface="Verdana"/>
                <a:sym typeface="Verdana"/>
              </a:defRPr>
            </a:pPr>
            <a:r>
              <a:t>            indicates SHOCK.”</a:t>
            </a:r>
          </a:p>
        </p:txBody>
      </p:sp>
      <p:sp>
        <p:nvSpPr>
          <p:cNvPr id="215" name="Rate…"/>
          <p:cNvSpPr txBox="1"/>
          <p:nvPr/>
        </p:nvSpPr>
        <p:spPr>
          <a:xfrm>
            <a:off x="758507" y="2778125"/>
            <a:ext cx="1644810" cy="177038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spcBef>
                <a:spcPts val="500"/>
              </a:spcBef>
              <a:buSzPct val="100000"/>
              <a:buChar char="•"/>
              <a:defRPr sz="2400">
                <a:latin typeface="Verdana"/>
                <a:ea typeface="Verdana"/>
                <a:cs typeface="Verdana"/>
                <a:sym typeface="Verdana"/>
              </a:defRPr>
            </a:pPr>
            <a:r>
              <a:t> Rate</a:t>
            </a:r>
          </a:p>
          <a:p>
            <a:pPr lvl="1" marL="457200" indent="0">
              <a:buSzPct val="100000"/>
              <a:buChar char="–"/>
              <a:defRPr i="1" sz="2000">
                <a:latin typeface="Verdana"/>
                <a:ea typeface="Verdana"/>
                <a:cs typeface="Verdana"/>
                <a:sym typeface="Verdana"/>
              </a:defRPr>
            </a:pPr>
            <a:r>
              <a:t>Normal</a:t>
            </a:r>
          </a:p>
          <a:p>
            <a:pPr lvl="1" marL="457200" indent="0">
              <a:buSzPct val="100000"/>
              <a:buChar char="–"/>
              <a:defRPr i="1" sz="2000">
                <a:latin typeface="Verdana"/>
                <a:ea typeface="Verdana"/>
                <a:cs typeface="Verdana"/>
                <a:sym typeface="Verdana"/>
              </a:defRPr>
            </a:pPr>
            <a:r>
              <a:t>Fast</a:t>
            </a:r>
          </a:p>
          <a:p>
            <a:pPr lvl="1" marL="457200" indent="0">
              <a:buSzPct val="100000"/>
              <a:buChar char="–"/>
              <a:defRPr i="1" sz="2000">
                <a:latin typeface="Verdana"/>
                <a:ea typeface="Verdana"/>
                <a:cs typeface="Verdana"/>
                <a:sym typeface="Verdana"/>
              </a:defRPr>
            </a:pPr>
            <a:r>
              <a:t>Slow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14"/>
                                        </p:tgtEl>
                                        <p:attrNameLst>
                                          <p:attrName>style.visibility</p:attrName>
                                        </p:attrNameLst>
                                      </p:cBhvr>
                                      <p:to>
                                        <p:strVal val="visible"/>
                                      </p:to>
                                    </p:set>
                                    <p:animEffect filter="fade" transition="in">
                                      <p:cBhvr>
                                        <p:cTn id="7" dur="5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4"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ASSESS CIRCULATION"/>
          <p:cNvSpPr txBox="1"/>
          <p:nvPr>
            <p:ph type="title" idx="4294967295"/>
          </p:nvPr>
        </p:nvSpPr>
        <p:spPr>
          <a:xfrm>
            <a:off x="457200" y="-1"/>
            <a:ext cx="8229600" cy="1143002"/>
          </a:xfrm>
          <a:prstGeom prst="rect">
            <a:avLst/>
          </a:prstGeom>
        </p:spPr>
        <p:txBody>
          <a:bodyPr>
            <a:normAutofit fontScale="100000" lnSpcReduction="0"/>
          </a:bodyPr>
          <a:lstStyle/>
          <a:p>
            <a:pPr>
              <a:defRPr b="0">
                <a:solidFill>
                  <a:srgbClr val="0000FF"/>
                </a:solidFill>
                <a:latin typeface="Batang"/>
                <a:ea typeface="Batang"/>
                <a:cs typeface="Batang"/>
                <a:sym typeface="Batang"/>
              </a:defRPr>
            </a:pPr>
            <a:r>
              <a:t>ASSESS CIRCULATION</a:t>
            </a:r>
            <a:r>
              <a:rPr b="1">
                <a:solidFill>
                  <a:srgbClr val="330066"/>
                </a:solidFill>
                <a:latin typeface="+mj-lt"/>
                <a:ea typeface="+mj-ea"/>
                <a:cs typeface="+mj-cs"/>
                <a:sym typeface="Arial"/>
              </a:rPr>
              <a:t> </a:t>
            </a:r>
          </a:p>
        </p:txBody>
      </p:sp>
      <p:sp>
        <p:nvSpPr>
          <p:cNvPr id="218" name="SKIN  -Color…"/>
          <p:cNvSpPr txBox="1"/>
          <p:nvPr>
            <p:ph type="body" idx="4294967295"/>
          </p:nvPr>
        </p:nvSpPr>
        <p:spPr>
          <a:xfrm>
            <a:off x="914400" y="1600200"/>
            <a:ext cx="8229600" cy="4525963"/>
          </a:xfrm>
          <a:prstGeom prst="rect">
            <a:avLst/>
          </a:prstGeom>
        </p:spPr>
        <p:txBody>
          <a:bodyPr>
            <a:normAutofit fontScale="100000" lnSpcReduction="0"/>
          </a:bodyPr>
          <a:lstStyle/>
          <a:p>
            <a:pPr>
              <a:buChar char="●"/>
              <a:defRPr sz="2600">
                <a:latin typeface="Verdana"/>
                <a:ea typeface="Verdana"/>
                <a:cs typeface="Verdana"/>
                <a:sym typeface="Verdana"/>
              </a:defRPr>
            </a:pPr>
            <a:r>
              <a:t>SKIN</a:t>
            </a:r>
            <a:r>
              <a:rPr sz="3000">
                <a:solidFill>
                  <a:srgbClr val="FF9966"/>
                </a:solidFill>
              </a:rPr>
              <a:t>  </a:t>
            </a:r>
            <a:r>
              <a:t>-Color  </a:t>
            </a:r>
          </a:p>
          <a:p>
            <a:pPr>
              <a:spcBef>
                <a:spcPts val="600"/>
              </a:spcBef>
              <a:buSzTx/>
              <a:buFont typeface="Wingdings"/>
              <a:buNone/>
              <a:defRPr sz="2600">
                <a:latin typeface="Verdana"/>
                <a:ea typeface="Verdana"/>
                <a:cs typeface="Verdana"/>
                <a:sym typeface="Verdana"/>
              </a:defRPr>
            </a:pPr>
            <a:r>
              <a:t>             -Temperature</a:t>
            </a:r>
          </a:p>
          <a:p>
            <a:pPr>
              <a:spcBef>
                <a:spcPts val="600"/>
              </a:spcBef>
              <a:buSzTx/>
              <a:buFont typeface="Wingdings"/>
              <a:buNone/>
              <a:defRPr sz="2600">
                <a:latin typeface="Verdana"/>
                <a:ea typeface="Verdana"/>
                <a:cs typeface="Verdana"/>
                <a:sym typeface="Verdana"/>
              </a:defRPr>
            </a:pPr>
            <a:r>
              <a:t>             -Moisture</a:t>
            </a:r>
          </a:p>
          <a:p>
            <a:pPr>
              <a:buSzTx/>
              <a:buFont typeface="Wingdings"/>
              <a:buNone/>
              <a:defRPr sz="2600">
                <a:latin typeface="Verdana"/>
                <a:ea typeface="Verdana"/>
                <a:cs typeface="Verdana"/>
                <a:sym typeface="Verdana"/>
              </a:defRPr>
            </a:pPr>
          </a:p>
          <a:p>
            <a:pPr>
              <a:buChar char="●"/>
              <a:defRPr sz="2600">
                <a:latin typeface="Verdana"/>
                <a:ea typeface="Verdana"/>
                <a:cs typeface="Verdana"/>
                <a:sym typeface="Verdana"/>
              </a:defRPr>
            </a:pPr>
            <a:r>
              <a:t>BRAIN</a:t>
            </a:r>
            <a:r>
              <a:rPr>
                <a:solidFill>
                  <a:srgbClr val="FF9966"/>
                </a:solidFill>
              </a:rPr>
              <a:t> </a:t>
            </a:r>
            <a:r>
              <a:rPr sz="3000"/>
              <a:t>-</a:t>
            </a:r>
            <a:r>
              <a:t> Level of  consciousness.</a:t>
            </a:r>
          </a:p>
          <a:p>
            <a:pPr>
              <a:buSzTx/>
              <a:buFont typeface="Wingdings"/>
              <a:buNone/>
              <a:defRPr sz="2600">
                <a:latin typeface="Verdana"/>
                <a:ea typeface="Verdana"/>
                <a:cs typeface="Verdana"/>
                <a:sym typeface="Verdana"/>
              </a:defRPr>
            </a:pPr>
          </a:p>
          <a:p>
            <a:pPr>
              <a:spcBef>
                <a:spcPts val="600"/>
              </a:spcBef>
              <a:buChar char="●"/>
              <a:defRPr sz="2600">
                <a:latin typeface="Verdana"/>
                <a:ea typeface="Verdana"/>
                <a:cs typeface="Verdana"/>
                <a:sym typeface="Verdana"/>
              </a:defRPr>
            </a:pPr>
            <a:r>
              <a:t>KIDNEYS</a:t>
            </a:r>
            <a:r>
              <a:rPr>
                <a:solidFill>
                  <a:srgbClr val="FF9966"/>
                </a:solidFill>
              </a:rPr>
              <a:t> </a:t>
            </a:r>
            <a:r>
              <a:rPr sz="2100"/>
              <a:t>- </a:t>
            </a:r>
            <a:r>
              <a:t>Urine output.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CAUSES OF MAJOR BLEEDING  THE  BIG FIVE:"/>
          <p:cNvSpPr txBox="1"/>
          <p:nvPr>
            <p:ph type="title" idx="4294967295"/>
          </p:nvPr>
        </p:nvSpPr>
        <p:spPr>
          <a:xfrm>
            <a:off x="593725" y="149225"/>
            <a:ext cx="7404100" cy="1035050"/>
          </a:xfrm>
          <a:prstGeom prst="rect">
            <a:avLst/>
          </a:prstGeom>
        </p:spPr>
        <p:txBody>
          <a:bodyPr anchor="ctr">
            <a:normAutofit fontScale="100000" lnSpcReduction="0"/>
          </a:bodyPr>
          <a:lstStyle/>
          <a:p>
            <a:pPr defTabSz="786384">
              <a:defRPr sz="3354"/>
            </a:pPr>
            <a:r>
              <a:t> </a:t>
            </a:r>
            <a:r>
              <a:rPr b="0" sz="3010">
                <a:solidFill>
                  <a:srgbClr val="0000FF"/>
                </a:solidFill>
                <a:latin typeface="Batang"/>
                <a:ea typeface="Batang"/>
                <a:cs typeface="Batang"/>
                <a:sym typeface="Batang"/>
              </a:rPr>
              <a:t>CAUSES OF MAJOR BLEEDING </a:t>
            </a:r>
            <a:br>
              <a:rPr b="0" sz="3010">
                <a:solidFill>
                  <a:srgbClr val="0000FF"/>
                </a:solidFill>
                <a:latin typeface="Batang"/>
                <a:ea typeface="Batang"/>
                <a:cs typeface="Batang"/>
                <a:sym typeface="Batang"/>
              </a:rPr>
            </a:br>
            <a:r>
              <a:rPr b="0" sz="2580">
                <a:solidFill>
                  <a:srgbClr val="0000FF"/>
                </a:solidFill>
                <a:latin typeface="Batang"/>
                <a:ea typeface="Batang"/>
                <a:cs typeface="Batang"/>
                <a:sym typeface="Batang"/>
              </a:rPr>
              <a:t>THE  BIG FIVE:</a:t>
            </a:r>
            <a:r>
              <a:t> </a:t>
            </a:r>
          </a:p>
        </p:txBody>
      </p:sp>
      <p:grpSp>
        <p:nvGrpSpPr>
          <p:cNvPr id="223" name="Сгруппировать"/>
          <p:cNvGrpSpPr/>
          <p:nvPr/>
        </p:nvGrpSpPr>
        <p:grpSpPr>
          <a:xfrm>
            <a:off x="228600" y="1782762"/>
            <a:ext cx="1676400" cy="609601"/>
            <a:chOff x="0" y="0"/>
            <a:chExt cx="1676400" cy="609600"/>
          </a:xfrm>
        </p:grpSpPr>
        <p:sp>
          <p:nvSpPr>
            <p:cNvPr id="221" name="Прямоугольник"/>
            <p:cNvSpPr/>
            <p:nvPr/>
          </p:nvSpPr>
          <p:spPr>
            <a:xfrm>
              <a:off x="0" y="0"/>
              <a:ext cx="1676400" cy="609600"/>
            </a:xfrm>
            <a:prstGeom prst="rect">
              <a:avLst/>
            </a:prstGeom>
            <a:noFill/>
            <a:ln w="28575" cap="flat">
              <a:solidFill>
                <a:srgbClr val="000000"/>
              </a:solidFill>
              <a:prstDash val="solid"/>
              <a:round/>
            </a:ln>
            <a:effectLst/>
          </p:spPr>
          <p:txBody>
            <a:bodyPr wrap="square" lIns="45719" tIns="45719" rIns="45719" bIns="45719" numCol="1" anchor="ctr">
              <a:noAutofit/>
            </a:bodyPr>
            <a:lstStyle/>
            <a:p>
              <a:pPr algn="ctr">
                <a:lnSpc>
                  <a:spcPct val="90000"/>
                </a:lnSpc>
                <a:spcBef>
                  <a:spcPts val="700"/>
                </a:spcBef>
                <a:defRPr i="1" sz="2000">
                  <a:latin typeface="Verdana"/>
                  <a:ea typeface="Verdana"/>
                  <a:cs typeface="Verdana"/>
                  <a:sym typeface="Verdana"/>
                </a:defRPr>
              </a:pPr>
            </a:p>
          </p:txBody>
        </p:sp>
        <p:sp>
          <p:nvSpPr>
            <p:cNvPr id="222" name="EXTERNAL"/>
            <p:cNvSpPr txBox="1"/>
            <p:nvPr/>
          </p:nvSpPr>
          <p:spPr>
            <a:xfrm>
              <a:off x="119566" y="106680"/>
              <a:ext cx="1437268"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lnSpc>
                  <a:spcPct val="90000"/>
                </a:lnSpc>
                <a:spcBef>
                  <a:spcPts val="400"/>
                </a:spcBef>
                <a:defRPr i="1" sz="2000">
                  <a:latin typeface="Verdana"/>
                  <a:ea typeface="Verdana"/>
                  <a:cs typeface="Verdana"/>
                  <a:sym typeface="Verdana"/>
                </a:defRPr>
              </a:lvl1pPr>
            </a:lstStyle>
            <a:p>
              <a:pPr/>
              <a:r>
                <a:t>EXTERNAL</a:t>
              </a:r>
            </a:p>
          </p:txBody>
        </p:sp>
      </p:grpSp>
      <p:sp>
        <p:nvSpPr>
          <p:cNvPr id="224" name="Стрелка"/>
          <p:cNvSpPr/>
          <p:nvPr/>
        </p:nvSpPr>
        <p:spPr>
          <a:xfrm>
            <a:off x="5638800" y="2209800"/>
            <a:ext cx="1143000" cy="152400"/>
          </a:xfrm>
          <a:prstGeom prst="rightArrow">
            <a:avLst>
              <a:gd name="adj1" fmla="val 50000"/>
              <a:gd name="adj2" fmla="val 187500"/>
            </a:avLst>
          </a:prstGeom>
          <a:solidFill>
            <a:schemeClr val="accent1"/>
          </a:solidFill>
          <a:ln>
            <a:solidFill>
              <a:srgbClr val="FF0000"/>
            </a:solidFill>
          </a:ln>
        </p:spPr>
        <p:txBody>
          <a:bodyPr lIns="45719" rIns="45719" anchor="ctr"/>
          <a:lstStyle/>
          <a:p>
            <a:pPr/>
          </a:p>
        </p:txBody>
      </p:sp>
      <p:sp>
        <p:nvSpPr>
          <p:cNvPr id="225" name="visual inspection"/>
          <p:cNvSpPr txBox="1"/>
          <p:nvPr/>
        </p:nvSpPr>
        <p:spPr>
          <a:xfrm>
            <a:off x="3429000" y="1981200"/>
            <a:ext cx="2133600" cy="399415"/>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visual inspection</a:t>
            </a:r>
          </a:p>
        </p:txBody>
      </p:sp>
      <p:sp>
        <p:nvSpPr>
          <p:cNvPr id="226" name="Local Pressure"/>
          <p:cNvSpPr txBox="1"/>
          <p:nvPr/>
        </p:nvSpPr>
        <p:spPr>
          <a:xfrm>
            <a:off x="6858000" y="1966912"/>
            <a:ext cx="2133600" cy="399416"/>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Local Pressure</a:t>
            </a:r>
          </a:p>
        </p:txBody>
      </p:sp>
      <p:grpSp>
        <p:nvGrpSpPr>
          <p:cNvPr id="229" name="Сгруппировать"/>
          <p:cNvGrpSpPr/>
          <p:nvPr/>
        </p:nvGrpSpPr>
        <p:grpSpPr>
          <a:xfrm>
            <a:off x="228600" y="2743200"/>
            <a:ext cx="1676400" cy="609600"/>
            <a:chOff x="0" y="0"/>
            <a:chExt cx="1676400" cy="609600"/>
          </a:xfrm>
        </p:grpSpPr>
        <p:sp>
          <p:nvSpPr>
            <p:cNvPr id="227" name="Прямоугольник"/>
            <p:cNvSpPr/>
            <p:nvPr/>
          </p:nvSpPr>
          <p:spPr>
            <a:xfrm>
              <a:off x="0" y="0"/>
              <a:ext cx="1676400" cy="609600"/>
            </a:xfrm>
            <a:prstGeom prst="rect">
              <a:avLst/>
            </a:prstGeom>
            <a:noFill/>
            <a:ln w="28575" cap="flat">
              <a:solidFill>
                <a:srgbClr val="000000"/>
              </a:solidFill>
              <a:prstDash val="solid"/>
              <a:round/>
            </a:ln>
            <a:effectLst/>
          </p:spPr>
          <p:txBody>
            <a:bodyPr wrap="square" lIns="45719" tIns="45719" rIns="45719" bIns="45719" numCol="1" anchor="ctr">
              <a:noAutofit/>
            </a:bodyPr>
            <a:lstStyle/>
            <a:p>
              <a:pPr algn="ctr">
                <a:lnSpc>
                  <a:spcPct val="90000"/>
                </a:lnSpc>
                <a:spcBef>
                  <a:spcPts val="700"/>
                </a:spcBef>
                <a:defRPr i="1" sz="2000">
                  <a:latin typeface="Verdana"/>
                  <a:ea typeface="Verdana"/>
                  <a:cs typeface="Verdana"/>
                  <a:sym typeface="Verdana"/>
                </a:defRPr>
              </a:pPr>
            </a:p>
          </p:txBody>
        </p:sp>
        <p:sp>
          <p:nvSpPr>
            <p:cNvPr id="228" name="THORACIC"/>
            <p:cNvSpPr txBox="1"/>
            <p:nvPr/>
          </p:nvSpPr>
          <p:spPr>
            <a:xfrm>
              <a:off x="18610" y="106680"/>
              <a:ext cx="1639180"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lnSpc>
                  <a:spcPct val="90000"/>
                </a:lnSpc>
                <a:spcBef>
                  <a:spcPts val="400"/>
                </a:spcBef>
                <a:defRPr b="1" i="1" sz="2000">
                  <a:latin typeface="Verdana"/>
                  <a:ea typeface="Verdana"/>
                  <a:cs typeface="Verdana"/>
                  <a:sym typeface="Verdana"/>
                </a:defRPr>
              </a:pPr>
              <a:r>
                <a:t> </a:t>
              </a:r>
              <a:r>
                <a:rPr b="0"/>
                <a:t>THORACIC </a:t>
              </a:r>
            </a:p>
          </p:txBody>
        </p:sp>
      </p:grpSp>
      <p:sp>
        <p:nvSpPr>
          <p:cNvPr id="230" name="Стрелка"/>
          <p:cNvSpPr/>
          <p:nvPr/>
        </p:nvSpPr>
        <p:spPr>
          <a:xfrm>
            <a:off x="5562600" y="2971800"/>
            <a:ext cx="1143000" cy="152400"/>
          </a:xfrm>
          <a:prstGeom prst="rightArrow">
            <a:avLst>
              <a:gd name="adj1" fmla="val 50000"/>
              <a:gd name="adj2" fmla="val 187500"/>
            </a:avLst>
          </a:prstGeom>
          <a:solidFill>
            <a:schemeClr val="accent1"/>
          </a:solidFill>
          <a:ln>
            <a:solidFill>
              <a:srgbClr val="FF0000"/>
            </a:solidFill>
          </a:ln>
        </p:spPr>
        <p:txBody>
          <a:bodyPr lIns="45719" rIns="45719" anchor="ctr"/>
          <a:lstStyle/>
          <a:p>
            <a:pPr/>
          </a:p>
        </p:txBody>
      </p:sp>
      <p:sp>
        <p:nvSpPr>
          <p:cNvPr id="231" name="Primary survey and CXR ."/>
          <p:cNvSpPr txBox="1"/>
          <p:nvPr/>
        </p:nvSpPr>
        <p:spPr>
          <a:xfrm>
            <a:off x="3352800" y="2759075"/>
            <a:ext cx="2133600" cy="678815"/>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Primary survey and CXR .</a:t>
            </a:r>
          </a:p>
        </p:txBody>
      </p:sp>
      <p:sp>
        <p:nvSpPr>
          <p:cNvPr id="232" name="intercostals tube insertion"/>
          <p:cNvSpPr txBox="1"/>
          <p:nvPr/>
        </p:nvSpPr>
        <p:spPr>
          <a:xfrm>
            <a:off x="6858000" y="2743200"/>
            <a:ext cx="2133600" cy="678815"/>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intercostals tube insertion</a:t>
            </a:r>
          </a:p>
        </p:txBody>
      </p:sp>
      <p:grpSp>
        <p:nvGrpSpPr>
          <p:cNvPr id="235" name="Сгруппировать"/>
          <p:cNvGrpSpPr/>
          <p:nvPr/>
        </p:nvGrpSpPr>
        <p:grpSpPr>
          <a:xfrm>
            <a:off x="228600" y="3657600"/>
            <a:ext cx="1676400" cy="609600"/>
            <a:chOff x="0" y="0"/>
            <a:chExt cx="1676400" cy="609600"/>
          </a:xfrm>
        </p:grpSpPr>
        <p:sp>
          <p:nvSpPr>
            <p:cNvPr id="233" name="Прямоугольник"/>
            <p:cNvSpPr/>
            <p:nvPr/>
          </p:nvSpPr>
          <p:spPr>
            <a:xfrm>
              <a:off x="0" y="0"/>
              <a:ext cx="1676400" cy="609600"/>
            </a:xfrm>
            <a:prstGeom prst="rect">
              <a:avLst/>
            </a:prstGeom>
            <a:noFill/>
            <a:ln w="28575" cap="flat">
              <a:solidFill>
                <a:srgbClr val="000000"/>
              </a:solidFill>
              <a:prstDash val="solid"/>
              <a:round/>
            </a:ln>
            <a:effectLst/>
          </p:spPr>
          <p:txBody>
            <a:bodyPr wrap="square" lIns="45719" tIns="45719" rIns="45719" bIns="45719" numCol="1" anchor="ctr">
              <a:noAutofit/>
            </a:bodyPr>
            <a:lstStyle/>
            <a:p>
              <a:pPr algn="ctr">
                <a:spcBef>
                  <a:spcPts val="700"/>
                </a:spcBef>
                <a:defRPr i="1" sz="2000">
                  <a:latin typeface="Verdana"/>
                  <a:ea typeface="Verdana"/>
                  <a:cs typeface="Verdana"/>
                  <a:sym typeface="Verdana"/>
                </a:defRPr>
              </a:pPr>
            </a:p>
          </p:txBody>
        </p:sp>
        <p:sp>
          <p:nvSpPr>
            <p:cNvPr id="234" name="PELVIC"/>
            <p:cNvSpPr txBox="1"/>
            <p:nvPr/>
          </p:nvSpPr>
          <p:spPr>
            <a:xfrm>
              <a:off x="329723" y="106680"/>
              <a:ext cx="1016954"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spcBef>
                  <a:spcPts val="400"/>
                </a:spcBef>
                <a:defRPr i="1" sz="2000">
                  <a:latin typeface="Verdana"/>
                  <a:ea typeface="Verdana"/>
                  <a:cs typeface="Verdana"/>
                  <a:sym typeface="Verdana"/>
                </a:defRPr>
              </a:lvl1pPr>
            </a:lstStyle>
            <a:p>
              <a:pPr/>
              <a:r>
                <a:t>PELVIC</a:t>
              </a:r>
            </a:p>
          </p:txBody>
        </p:sp>
      </p:grpSp>
      <p:sp>
        <p:nvSpPr>
          <p:cNvPr id="236" name="Стрелка"/>
          <p:cNvSpPr/>
          <p:nvPr/>
        </p:nvSpPr>
        <p:spPr>
          <a:xfrm>
            <a:off x="5562600" y="3962400"/>
            <a:ext cx="1143000" cy="152400"/>
          </a:xfrm>
          <a:prstGeom prst="rightArrow">
            <a:avLst>
              <a:gd name="adj1" fmla="val 50000"/>
              <a:gd name="adj2" fmla="val 187500"/>
            </a:avLst>
          </a:prstGeom>
          <a:solidFill>
            <a:schemeClr val="accent1"/>
          </a:solidFill>
          <a:ln>
            <a:solidFill>
              <a:srgbClr val="FF0000"/>
            </a:solidFill>
          </a:ln>
        </p:spPr>
        <p:txBody>
          <a:bodyPr lIns="45719" rIns="45719" anchor="ctr"/>
          <a:lstStyle/>
          <a:p>
            <a:pPr/>
          </a:p>
        </p:txBody>
      </p:sp>
      <p:sp>
        <p:nvSpPr>
          <p:cNvPr id="237" name="pelvis  X-ray."/>
          <p:cNvSpPr txBox="1"/>
          <p:nvPr/>
        </p:nvSpPr>
        <p:spPr>
          <a:xfrm>
            <a:off x="3352800" y="3871912"/>
            <a:ext cx="2133600" cy="399416"/>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pelvis  X-ray.</a:t>
            </a:r>
          </a:p>
        </p:txBody>
      </p:sp>
      <p:sp>
        <p:nvSpPr>
          <p:cNvPr id="238" name="Usually self limiting/ pelvic ring closure"/>
          <p:cNvSpPr txBox="1"/>
          <p:nvPr/>
        </p:nvSpPr>
        <p:spPr>
          <a:xfrm>
            <a:off x="6858000" y="3719512"/>
            <a:ext cx="2057400" cy="958216"/>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Usually self limiting/ pelvic ring closure </a:t>
            </a:r>
          </a:p>
        </p:txBody>
      </p:sp>
      <p:grpSp>
        <p:nvGrpSpPr>
          <p:cNvPr id="241" name="Сгруппировать"/>
          <p:cNvGrpSpPr/>
          <p:nvPr/>
        </p:nvGrpSpPr>
        <p:grpSpPr>
          <a:xfrm>
            <a:off x="228600" y="4572000"/>
            <a:ext cx="2057400" cy="609600"/>
            <a:chOff x="0" y="0"/>
            <a:chExt cx="2057400" cy="609600"/>
          </a:xfrm>
        </p:grpSpPr>
        <p:sp>
          <p:nvSpPr>
            <p:cNvPr id="239" name="Прямоугольник"/>
            <p:cNvSpPr/>
            <p:nvPr/>
          </p:nvSpPr>
          <p:spPr>
            <a:xfrm>
              <a:off x="0" y="0"/>
              <a:ext cx="2057400" cy="609600"/>
            </a:xfrm>
            <a:prstGeom prst="rect">
              <a:avLst/>
            </a:prstGeom>
            <a:noFill/>
            <a:ln w="28575" cap="flat">
              <a:solidFill>
                <a:srgbClr val="000000"/>
              </a:solidFill>
              <a:prstDash val="solid"/>
              <a:round/>
            </a:ln>
            <a:effectLst/>
          </p:spPr>
          <p:txBody>
            <a:bodyPr wrap="square" lIns="45719" tIns="45719" rIns="45719" bIns="45719" numCol="1" anchor="ctr">
              <a:noAutofit/>
            </a:bodyPr>
            <a:lstStyle/>
            <a:p>
              <a:pPr algn="ctr">
                <a:spcBef>
                  <a:spcPts val="700"/>
                </a:spcBef>
                <a:defRPr i="1" sz="2000">
                  <a:latin typeface="Verdana"/>
                  <a:ea typeface="Verdana"/>
                  <a:cs typeface="Verdana"/>
                  <a:sym typeface="Verdana"/>
                </a:defRPr>
              </a:pPr>
            </a:p>
          </p:txBody>
        </p:sp>
        <p:sp>
          <p:nvSpPr>
            <p:cNvPr id="240" name="LONG BONES"/>
            <p:cNvSpPr txBox="1"/>
            <p:nvPr/>
          </p:nvSpPr>
          <p:spPr>
            <a:xfrm>
              <a:off x="118697" y="106680"/>
              <a:ext cx="1820006"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spcBef>
                  <a:spcPts val="400"/>
                </a:spcBef>
                <a:defRPr i="1" sz="2000">
                  <a:latin typeface="Verdana"/>
                  <a:ea typeface="Verdana"/>
                  <a:cs typeface="Verdana"/>
                  <a:sym typeface="Verdana"/>
                </a:defRPr>
              </a:lvl1pPr>
            </a:lstStyle>
            <a:p>
              <a:pPr/>
              <a:r>
                <a:t>LONG BONES</a:t>
              </a:r>
            </a:p>
          </p:txBody>
        </p:sp>
      </p:grpSp>
      <p:sp>
        <p:nvSpPr>
          <p:cNvPr id="242" name="Стрелка"/>
          <p:cNvSpPr/>
          <p:nvPr/>
        </p:nvSpPr>
        <p:spPr>
          <a:xfrm>
            <a:off x="5486400" y="4953000"/>
            <a:ext cx="1143000" cy="152400"/>
          </a:xfrm>
          <a:prstGeom prst="rightArrow">
            <a:avLst>
              <a:gd name="adj1" fmla="val 50000"/>
              <a:gd name="adj2" fmla="val 187500"/>
            </a:avLst>
          </a:prstGeom>
          <a:solidFill>
            <a:schemeClr val="accent1"/>
          </a:solidFill>
          <a:ln>
            <a:solidFill>
              <a:srgbClr val="FF0000"/>
            </a:solidFill>
          </a:ln>
        </p:spPr>
        <p:txBody>
          <a:bodyPr lIns="45719" rIns="45719" anchor="ctr"/>
          <a:lstStyle/>
          <a:p>
            <a:pPr/>
          </a:p>
        </p:txBody>
      </p:sp>
      <p:sp>
        <p:nvSpPr>
          <p:cNvPr id="243" name="clinical examination."/>
          <p:cNvSpPr txBox="1"/>
          <p:nvPr/>
        </p:nvSpPr>
        <p:spPr>
          <a:xfrm>
            <a:off x="3429000" y="4664075"/>
            <a:ext cx="1828800" cy="678815"/>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clinical examination.</a:t>
            </a:r>
          </a:p>
        </p:txBody>
      </p:sp>
      <p:sp>
        <p:nvSpPr>
          <p:cNvPr id="244" name="Spontaneously traction splintage"/>
          <p:cNvSpPr txBox="1"/>
          <p:nvPr/>
        </p:nvSpPr>
        <p:spPr>
          <a:xfrm>
            <a:off x="6858000" y="4679950"/>
            <a:ext cx="2057400" cy="958215"/>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i="1">
                <a:latin typeface="Verdana"/>
                <a:ea typeface="Verdana"/>
                <a:cs typeface="Verdana"/>
                <a:sym typeface="Verdana"/>
              </a:defRPr>
            </a:lvl1pPr>
          </a:lstStyle>
          <a:p>
            <a:pPr/>
            <a:r>
              <a:t>Spontaneously traction splintage</a:t>
            </a:r>
          </a:p>
        </p:txBody>
      </p:sp>
      <p:grpSp>
        <p:nvGrpSpPr>
          <p:cNvPr id="247" name="Сгруппировать"/>
          <p:cNvGrpSpPr/>
          <p:nvPr/>
        </p:nvGrpSpPr>
        <p:grpSpPr>
          <a:xfrm>
            <a:off x="304800" y="5867400"/>
            <a:ext cx="1676400" cy="609600"/>
            <a:chOff x="0" y="0"/>
            <a:chExt cx="1676400" cy="609600"/>
          </a:xfrm>
        </p:grpSpPr>
        <p:sp>
          <p:nvSpPr>
            <p:cNvPr id="245" name="Прямоугольник"/>
            <p:cNvSpPr/>
            <p:nvPr/>
          </p:nvSpPr>
          <p:spPr>
            <a:xfrm>
              <a:off x="0" y="0"/>
              <a:ext cx="1676400" cy="609600"/>
            </a:xfrm>
            <a:prstGeom prst="rect">
              <a:avLst/>
            </a:prstGeom>
            <a:noFill/>
            <a:ln w="28575" cap="flat">
              <a:solidFill>
                <a:srgbClr val="000000"/>
              </a:solidFill>
              <a:prstDash val="solid"/>
              <a:round/>
            </a:ln>
            <a:effectLst/>
          </p:spPr>
          <p:txBody>
            <a:bodyPr wrap="square" lIns="45719" tIns="45719" rIns="45719" bIns="45719" numCol="1" anchor="ctr">
              <a:noAutofit/>
            </a:bodyPr>
            <a:lstStyle/>
            <a:p>
              <a:pPr algn="ctr">
                <a:spcBef>
                  <a:spcPts val="700"/>
                </a:spcBef>
                <a:defRPr i="1" sz="2000">
                  <a:latin typeface="Verdana"/>
                  <a:ea typeface="Verdana"/>
                  <a:cs typeface="Verdana"/>
                  <a:sym typeface="Verdana"/>
                </a:defRPr>
              </a:pPr>
            </a:p>
          </p:txBody>
        </p:sp>
        <p:sp>
          <p:nvSpPr>
            <p:cNvPr id="246" name="ABDOMEN"/>
            <p:cNvSpPr txBox="1"/>
            <p:nvPr/>
          </p:nvSpPr>
          <p:spPr>
            <a:xfrm>
              <a:off x="132836" y="106680"/>
              <a:ext cx="1410728"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spcBef>
                  <a:spcPts val="400"/>
                </a:spcBef>
                <a:defRPr i="1" sz="2000">
                  <a:latin typeface="Verdana"/>
                  <a:ea typeface="Verdana"/>
                  <a:cs typeface="Verdana"/>
                  <a:sym typeface="Verdana"/>
                </a:defRPr>
              </a:lvl1pPr>
            </a:lstStyle>
            <a:p>
              <a:pPr/>
              <a:r>
                <a:t>ABDOMEN</a:t>
              </a:r>
            </a:p>
          </p:txBody>
        </p:sp>
      </p:grpSp>
      <p:sp>
        <p:nvSpPr>
          <p:cNvPr id="248" name="Стрелка"/>
          <p:cNvSpPr/>
          <p:nvPr/>
        </p:nvSpPr>
        <p:spPr>
          <a:xfrm>
            <a:off x="2286000" y="2133600"/>
            <a:ext cx="838200" cy="106363"/>
          </a:xfrm>
          <a:prstGeom prst="rightArrow">
            <a:avLst>
              <a:gd name="adj1" fmla="val 50000"/>
              <a:gd name="adj2" fmla="val 197015"/>
            </a:avLst>
          </a:prstGeom>
          <a:solidFill>
            <a:schemeClr val="accent1"/>
          </a:solidFill>
          <a:ln>
            <a:solidFill>
              <a:srgbClr val="FF0000"/>
            </a:solidFill>
          </a:ln>
        </p:spPr>
        <p:txBody>
          <a:bodyPr lIns="45719" rIns="45719" anchor="ctr"/>
          <a:lstStyle/>
          <a:p>
            <a:pPr algn="ctr">
              <a:defRPr>
                <a:solidFill>
                  <a:srgbClr val="FF0000"/>
                </a:solidFill>
              </a:defRPr>
            </a:pPr>
          </a:p>
        </p:txBody>
      </p:sp>
      <p:sp>
        <p:nvSpPr>
          <p:cNvPr id="249" name="Стрелка"/>
          <p:cNvSpPr/>
          <p:nvPr/>
        </p:nvSpPr>
        <p:spPr>
          <a:xfrm>
            <a:off x="5638800" y="6096000"/>
            <a:ext cx="1143000" cy="152400"/>
          </a:xfrm>
          <a:prstGeom prst="rightArrow">
            <a:avLst>
              <a:gd name="adj1" fmla="val 50000"/>
              <a:gd name="adj2" fmla="val 187500"/>
            </a:avLst>
          </a:prstGeom>
          <a:solidFill>
            <a:schemeClr val="accent1"/>
          </a:solidFill>
          <a:ln>
            <a:solidFill>
              <a:srgbClr val="FF0000"/>
            </a:solidFill>
          </a:ln>
        </p:spPr>
        <p:txBody>
          <a:bodyPr lIns="45719" rIns="45719" anchor="ctr"/>
          <a:lstStyle/>
          <a:p>
            <a:pPr/>
          </a:p>
        </p:txBody>
      </p:sp>
      <p:sp>
        <p:nvSpPr>
          <p:cNvPr id="250" name="clinical findings/exclusion of other/USG/CT/DPL"/>
          <p:cNvSpPr txBox="1"/>
          <p:nvPr/>
        </p:nvSpPr>
        <p:spPr>
          <a:xfrm>
            <a:off x="3352800" y="5562600"/>
            <a:ext cx="2133600" cy="799168"/>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300"/>
              </a:spcBef>
              <a:defRPr b="1" i="1" sz="1600"/>
            </a:lvl1pPr>
          </a:lstStyle>
          <a:p>
            <a:pPr/>
            <a:r>
              <a:t>clinical findings/exclusion of other/USG/CT/DPL</a:t>
            </a:r>
          </a:p>
        </p:txBody>
      </p:sp>
      <p:sp>
        <p:nvSpPr>
          <p:cNvPr id="251" name="Lapratomy"/>
          <p:cNvSpPr txBox="1"/>
          <p:nvPr/>
        </p:nvSpPr>
        <p:spPr>
          <a:xfrm>
            <a:off x="7010400" y="6051550"/>
            <a:ext cx="2057400" cy="403806"/>
          </a:xfrm>
          <a:prstGeom prst="rect">
            <a:avLst/>
          </a:prstGeom>
          <a:ln w="28575">
            <a:solidFill>
              <a:srgbClr val="000000"/>
            </a:solidFill>
          </a:ln>
          <a:extLst>
            <a:ext uri="{C572A759-6A51-4108-AA02-DFA0A04FC94B}">
              <ma14:wrappingTextBoxFlag xmlns:ma14="http://schemas.microsoft.com/office/mac/drawingml/2011/main" val="1"/>
            </a:ext>
          </a:extLst>
        </p:spPr>
        <p:txBody>
          <a:bodyPr lIns="45719" rIns="45719">
            <a:spAutoFit/>
          </a:bodyPr>
          <a:lstStyle>
            <a:lvl1pPr>
              <a:spcBef>
                <a:spcPts val="400"/>
              </a:spcBef>
              <a:defRPr sz="2000"/>
            </a:lvl1pPr>
          </a:lstStyle>
          <a:p>
            <a:pPr/>
            <a:r>
              <a:t>Lapratomy</a:t>
            </a:r>
          </a:p>
        </p:txBody>
      </p:sp>
      <p:sp>
        <p:nvSpPr>
          <p:cNvPr id="252" name="Стрелка"/>
          <p:cNvSpPr/>
          <p:nvPr/>
        </p:nvSpPr>
        <p:spPr>
          <a:xfrm>
            <a:off x="2286000" y="3048000"/>
            <a:ext cx="838200" cy="106363"/>
          </a:xfrm>
          <a:prstGeom prst="rightArrow">
            <a:avLst>
              <a:gd name="adj1" fmla="val 50000"/>
              <a:gd name="adj2" fmla="val 197015"/>
            </a:avLst>
          </a:prstGeom>
          <a:solidFill>
            <a:schemeClr val="accent1"/>
          </a:solidFill>
          <a:ln>
            <a:solidFill>
              <a:srgbClr val="FF0000"/>
            </a:solidFill>
          </a:ln>
        </p:spPr>
        <p:txBody>
          <a:bodyPr lIns="45719" rIns="45719" anchor="ctr"/>
          <a:lstStyle/>
          <a:p>
            <a:pPr/>
          </a:p>
        </p:txBody>
      </p:sp>
      <p:sp>
        <p:nvSpPr>
          <p:cNvPr id="253" name="Стрелка"/>
          <p:cNvSpPr/>
          <p:nvPr/>
        </p:nvSpPr>
        <p:spPr>
          <a:xfrm>
            <a:off x="2286000" y="3962400"/>
            <a:ext cx="838200" cy="106363"/>
          </a:xfrm>
          <a:prstGeom prst="rightArrow">
            <a:avLst>
              <a:gd name="adj1" fmla="val 50000"/>
              <a:gd name="adj2" fmla="val 197015"/>
            </a:avLst>
          </a:prstGeom>
          <a:solidFill>
            <a:schemeClr val="accent1"/>
          </a:solidFill>
          <a:ln>
            <a:solidFill>
              <a:srgbClr val="FF0000"/>
            </a:solidFill>
          </a:ln>
        </p:spPr>
        <p:txBody>
          <a:bodyPr lIns="45719" rIns="45719" anchor="ctr"/>
          <a:lstStyle/>
          <a:p>
            <a:pPr/>
          </a:p>
        </p:txBody>
      </p:sp>
      <p:sp>
        <p:nvSpPr>
          <p:cNvPr id="254" name="Стрелка"/>
          <p:cNvSpPr/>
          <p:nvPr/>
        </p:nvSpPr>
        <p:spPr>
          <a:xfrm>
            <a:off x="2286000" y="6096000"/>
            <a:ext cx="838200" cy="106363"/>
          </a:xfrm>
          <a:prstGeom prst="rightArrow">
            <a:avLst>
              <a:gd name="adj1" fmla="val 50000"/>
              <a:gd name="adj2" fmla="val 197015"/>
            </a:avLst>
          </a:prstGeom>
          <a:solidFill>
            <a:schemeClr val="accent1"/>
          </a:solidFill>
          <a:ln>
            <a:solidFill>
              <a:srgbClr val="FF0000"/>
            </a:solidFill>
          </a:ln>
        </p:spPr>
        <p:txBody>
          <a:bodyPr lIns="45719" rIns="45719" anchor="ctr"/>
          <a:lstStyle/>
          <a:p>
            <a:pPr/>
          </a:p>
        </p:txBody>
      </p:sp>
      <p:sp>
        <p:nvSpPr>
          <p:cNvPr id="255" name="Стрелка"/>
          <p:cNvSpPr/>
          <p:nvPr/>
        </p:nvSpPr>
        <p:spPr>
          <a:xfrm>
            <a:off x="2362200" y="4953000"/>
            <a:ext cx="838200" cy="106363"/>
          </a:xfrm>
          <a:prstGeom prst="rightArrow">
            <a:avLst>
              <a:gd name="adj1" fmla="val 50000"/>
              <a:gd name="adj2" fmla="val 197015"/>
            </a:avLst>
          </a:prstGeom>
          <a:solidFill>
            <a:schemeClr val="accent1"/>
          </a:solidFill>
          <a:ln>
            <a:solidFill>
              <a:srgbClr val="FF0000"/>
            </a:solidFill>
          </a:ln>
        </p:spPr>
        <p:txBody>
          <a:bodyPr lIns="45719" rIns="45719" anchor="ctr"/>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Positive if…"/>
          <p:cNvSpPr txBox="1"/>
          <p:nvPr/>
        </p:nvSpPr>
        <p:spPr>
          <a:xfrm>
            <a:off x="45720" y="685800"/>
            <a:ext cx="5318760" cy="598399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899" indent="-342899">
              <a:lnSpc>
                <a:spcPct val="80000"/>
              </a:lnSpc>
              <a:spcBef>
                <a:spcPts val="700"/>
              </a:spcBef>
              <a:buClr>
                <a:srgbClr val="330066"/>
              </a:buClr>
              <a:buSzPct val="70000"/>
              <a:buChar char="●"/>
              <a:defRPr sz="1900"/>
            </a:pPr>
          </a:p>
          <a:p>
            <a:pPr marL="342899" indent="-342899">
              <a:lnSpc>
                <a:spcPct val="80000"/>
              </a:lnSpc>
              <a:spcBef>
                <a:spcPts val="400"/>
              </a:spcBef>
              <a:buClr>
                <a:srgbClr val="330066"/>
              </a:buClr>
              <a:buSzPct val="70000"/>
              <a:buChar char="●"/>
              <a:defRPr b="1" sz="1900"/>
            </a:pPr>
            <a:r>
              <a:t> Positive if</a:t>
            </a:r>
          </a:p>
          <a:p>
            <a:pPr marL="342899" indent="-342899">
              <a:lnSpc>
                <a:spcPct val="80000"/>
              </a:lnSpc>
              <a:spcBef>
                <a:spcPts val="700"/>
              </a:spcBef>
              <a:buClr>
                <a:srgbClr val="330066"/>
              </a:buClr>
              <a:buSzPct val="70000"/>
              <a:buChar char="●"/>
              <a:defRPr b="1" sz="1900"/>
            </a:pPr>
          </a:p>
          <a:p>
            <a:pPr marL="342899" indent="-342899">
              <a:lnSpc>
                <a:spcPct val="80000"/>
              </a:lnSpc>
              <a:spcBef>
                <a:spcPts val="400"/>
              </a:spcBef>
              <a:buClr>
                <a:srgbClr val="330066"/>
              </a:buClr>
              <a:buSzPct val="70000"/>
              <a:buChar char="●"/>
              <a:defRPr sz="1900"/>
            </a:pPr>
            <a:r>
              <a:t> Bile or intestinal contents</a:t>
            </a:r>
          </a:p>
          <a:p>
            <a:pPr marL="342899" indent="-342899">
              <a:lnSpc>
                <a:spcPct val="80000"/>
              </a:lnSpc>
              <a:spcBef>
                <a:spcPts val="700"/>
              </a:spcBef>
              <a:buClr>
                <a:srgbClr val="330066"/>
              </a:buClr>
              <a:buSzPct val="70000"/>
              <a:buChar char="●"/>
              <a:defRPr sz="1900"/>
            </a:pPr>
          </a:p>
          <a:p>
            <a:pPr marL="342900" indent="-342900">
              <a:lnSpc>
                <a:spcPct val="80000"/>
              </a:lnSpc>
              <a:spcBef>
                <a:spcPts val="700"/>
              </a:spcBef>
              <a:defRPr sz="1900"/>
            </a:pPr>
          </a:p>
          <a:p>
            <a:pPr marL="342899" indent="-342899">
              <a:lnSpc>
                <a:spcPct val="80000"/>
              </a:lnSpc>
              <a:spcBef>
                <a:spcPts val="400"/>
              </a:spcBef>
              <a:buClr>
                <a:srgbClr val="330066"/>
              </a:buClr>
              <a:buSzPct val="70000"/>
              <a:buChar char="●"/>
              <a:defRPr sz="1900"/>
            </a:pPr>
            <a:r>
              <a:t> More than 20ml frank blood aspirated</a:t>
            </a:r>
          </a:p>
          <a:p>
            <a:pPr marL="342900" indent="-342900">
              <a:lnSpc>
                <a:spcPct val="80000"/>
              </a:lnSpc>
              <a:spcBef>
                <a:spcPts val="400"/>
              </a:spcBef>
              <a:defRPr sz="1900"/>
            </a:pPr>
            <a:r>
              <a:t>      prior to running in the lavage fluid</a:t>
            </a:r>
          </a:p>
          <a:p>
            <a:pPr marL="342900" indent="-342900">
              <a:lnSpc>
                <a:spcPct val="80000"/>
              </a:lnSpc>
              <a:spcBef>
                <a:spcPts val="700"/>
              </a:spcBef>
              <a:defRPr sz="1900"/>
            </a:pPr>
          </a:p>
          <a:p>
            <a:pPr marL="342900" indent="-342900">
              <a:lnSpc>
                <a:spcPct val="80000"/>
              </a:lnSpc>
              <a:spcBef>
                <a:spcPts val="700"/>
              </a:spcBef>
              <a:defRPr sz="1900"/>
            </a:pPr>
          </a:p>
          <a:p>
            <a:pPr marL="342899" indent="-342899">
              <a:lnSpc>
                <a:spcPct val="80000"/>
              </a:lnSpc>
              <a:spcBef>
                <a:spcPts val="400"/>
              </a:spcBef>
              <a:buClr>
                <a:srgbClr val="330066"/>
              </a:buClr>
              <a:buSzPct val="70000"/>
              <a:buChar char="●"/>
              <a:defRPr sz="1900"/>
            </a:pPr>
            <a:r>
              <a:t> After infusion of the fluid, more than </a:t>
            </a:r>
          </a:p>
          <a:p>
            <a:pPr marL="342900" indent="-342900">
              <a:lnSpc>
                <a:spcPct val="80000"/>
              </a:lnSpc>
              <a:spcBef>
                <a:spcPts val="400"/>
              </a:spcBef>
              <a:defRPr sz="1900"/>
            </a:pPr>
            <a:r>
              <a:t>     100,000 red cells/mm3 (blunt trauma) or </a:t>
            </a:r>
          </a:p>
          <a:p>
            <a:pPr marL="342900" indent="-342900">
              <a:lnSpc>
                <a:spcPct val="80000"/>
              </a:lnSpc>
              <a:spcBef>
                <a:spcPts val="400"/>
              </a:spcBef>
              <a:defRPr sz="1900"/>
            </a:pPr>
            <a:r>
              <a:t>	10-50,000/mm2 (penetrating trauma)</a:t>
            </a:r>
          </a:p>
          <a:p>
            <a:pPr marL="342900" indent="-342900">
              <a:lnSpc>
                <a:spcPct val="80000"/>
              </a:lnSpc>
              <a:spcBef>
                <a:spcPts val="700"/>
              </a:spcBef>
              <a:defRPr sz="1900"/>
            </a:pPr>
          </a:p>
          <a:p>
            <a:pPr marL="342900" indent="-342900">
              <a:lnSpc>
                <a:spcPct val="80000"/>
              </a:lnSpc>
              <a:spcBef>
                <a:spcPts val="700"/>
              </a:spcBef>
              <a:defRPr sz="1900"/>
            </a:pPr>
          </a:p>
          <a:p>
            <a:pPr marL="342899" indent="-342899">
              <a:lnSpc>
                <a:spcPct val="80000"/>
              </a:lnSpc>
              <a:spcBef>
                <a:spcPts val="400"/>
              </a:spcBef>
              <a:buClr>
                <a:srgbClr val="330066"/>
              </a:buClr>
              <a:buSzPct val="70000"/>
              <a:buChar char="●"/>
              <a:defRPr sz="1900"/>
            </a:pPr>
            <a:r>
              <a:t> Elevated amylase</a:t>
            </a:r>
          </a:p>
          <a:p>
            <a:pPr marL="342899" indent="-342899">
              <a:lnSpc>
                <a:spcPct val="80000"/>
              </a:lnSpc>
              <a:spcBef>
                <a:spcPts val="700"/>
              </a:spcBef>
              <a:buClr>
                <a:srgbClr val="330066"/>
              </a:buClr>
              <a:buSzPct val="70000"/>
              <a:buChar char="●"/>
              <a:defRPr sz="1900"/>
            </a:pPr>
          </a:p>
          <a:p>
            <a:pPr marL="342899" indent="-342899">
              <a:lnSpc>
                <a:spcPct val="80000"/>
              </a:lnSpc>
              <a:spcBef>
                <a:spcPts val="700"/>
              </a:spcBef>
              <a:buClr>
                <a:srgbClr val="330066"/>
              </a:buClr>
              <a:buSzPct val="70000"/>
              <a:buChar char="●"/>
              <a:defRPr sz="1900"/>
            </a:pPr>
          </a:p>
          <a:p>
            <a:pPr marL="342899" indent="-342899">
              <a:lnSpc>
                <a:spcPct val="80000"/>
              </a:lnSpc>
              <a:spcBef>
                <a:spcPts val="400"/>
              </a:spcBef>
              <a:buClr>
                <a:srgbClr val="330066"/>
              </a:buClr>
              <a:buSzPct val="70000"/>
              <a:buChar char="●"/>
              <a:defRPr sz="1900"/>
            </a:pPr>
            <a:r>
              <a:t>WBC &gt; 500 / mm3</a:t>
            </a:r>
            <a:br/>
          </a:p>
        </p:txBody>
      </p:sp>
      <p:sp>
        <p:nvSpPr>
          <p:cNvPr id="258" name="DIAGNOSTIC PERITONEAL LAVAGE (CLOSED TECHNIQUE)"/>
          <p:cNvSpPr txBox="1"/>
          <p:nvPr/>
        </p:nvSpPr>
        <p:spPr>
          <a:xfrm>
            <a:off x="45719" y="430923"/>
            <a:ext cx="9052562" cy="387516"/>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2100" u="sng">
                <a:solidFill>
                  <a:srgbClr val="0000FF"/>
                </a:solidFill>
              </a:defRPr>
            </a:lvl1pPr>
          </a:lstStyle>
          <a:p>
            <a:pPr/>
            <a:r>
              <a:t>DIAGNOSTIC PERITONEAL LAVAGE (CLOSED TECHNIQUE)</a:t>
            </a:r>
          </a:p>
        </p:txBody>
      </p:sp>
      <p:pic>
        <p:nvPicPr>
          <p:cNvPr id="259" name="dpl" descr="dpl"/>
          <p:cNvPicPr>
            <a:picLocks noChangeAspect="1"/>
          </p:cNvPicPr>
          <p:nvPr/>
        </p:nvPicPr>
        <p:blipFill>
          <a:blip r:embed="rId2">
            <a:extLst/>
          </a:blip>
          <a:stretch>
            <a:fillRect/>
          </a:stretch>
        </p:blipFill>
        <p:spPr>
          <a:xfrm>
            <a:off x="5334000" y="1447800"/>
            <a:ext cx="3417888" cy="4229100"/>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50% of trauma death are due to head injuries…"/>
          <p:cNvSpPr txBox="1"/>
          <p:nvPr/>
        </p:nvSpPr>
        <p:spPr>
          <a:xfrm>
            <a:off x="655319" y="1447800"/>
            <a:ext cx="7452361" cy="53289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400"/>
              </a:spcBef>
              <a:defRPr sz="2400">
                <a:latin typeface="Verdana"/>
                <a:ea typeface="Verdana"/>
                <a:cs typeface="Verdana"/>
                <a:sym typeface="Verdana"/>
              </a:defRPr>
            </a:pPr>
            <a:r>
              <a:t>50% of trauma death are due to head injuries</a:t>
            </a:r>
          </a:p>
          <a:p>
            <a:pPr>
              <a:spcBef>
                <a:spcPts val="1400"/>
              </a:spcBef>
              <a:defRPr sz="2400">
                <a:latin typeface="Verdana"/>
                <a:ea typeface="Verdana"/>
                <a:cs typeface="Verdana"/>
                <a:sym typeface="Verdana"/>
              </a:defRPr>
            </a:pPr>
            <a:r>
              <a:t>Simple Mnemonic to describe level of consciousness</a:t>
            </a:r>
          </a:p>
          <a:p>
            <a:pPr>
              <a:spcBef>
                <a:spcPts val="1400"/>
              </a:spcBef>
              <a:defRPr sz="2400">
                <a:latin typeface="Verdana"/>
                <a:ea typeface="Verdana"/>
                <a:cs typeface="Verdana"/>
                <a:sym typeface="Verdana"/>
              </a:defRPr>
            </a:pPr>
            <a:r>
              <a:t>A : Alert</a:t>
            </a:r>
          </a:p>
          <a:p>
            <a:pPr>
              <a:spcBef>
                <a:spcPts val="1400"/>
              </a:spcBef>
              <a:defRPr sz="2400">
                <a:latin typeface="Verdana"/>
                <a:ea typeface="Verdana"/>
                <a:cs typeface="Verdana"/>
                <a:sym typeface="Verdana"/>
              </a:defRPr>
            </a:pPr>
            <a:r>
              <a:t>V : Responds to Vocal stimuli</a:t>
            </a:r>
          </a:p>
          <a:p>
            <a:pPr>
              <a:spcBef>
                <a:spcPts val="1400"/>
              </a:spcBef>
              <a:defRPr sz="2400">
                <a:latin typeface="Verdana"/>
                <a:ea typeface="Verdana"/>
                <a:cs typeface="Verdana"/>
                <a:sym typeface="Verdana"/>
              </a:defRPr>
            </a:pPr>
            <a:r>
              <a:t>P : Responds to Painful stimuli</a:t>
            </a:r>
          </a:p>
          <a:p>
            <a:pPr>
              <a:spcBef>
                <a:spcPts val="1400"/>
              </a:spcBef>
              <a:defRPr sz="2400">
                <a:latin typeface="Verdana"/>
                <a:ea typeface="Verdana"/>
                <a:cs typeface="Verdana"/>
                <a:sym typeface="Verdana"/>
              </a:defRPr>
            </a:pPr>
            <a:r>
              <a:t>U : Unresponsive to all stimuli</a:t>
            </a:r>
          </a:p>
          <a:p>
            <a:pPr>
              <a:spcBef>
                <a:spcPts val="1800"/>
              </a:spcBef>
              <a:defRPr sz="2400">
                <a:latin typeface="Verdana"/>
                <a:ea typeface="Verdana"/>
                <a:cs typeface="Verdana"/>
                <a:sym typeface="Verdana"/>
              </a:defRPr>
            </a:pPr>
          </a:p>
          <a:p>
            <a:pPr>
              <a:spcBef>
                <a:spcPts val="1400"/>
              </a:spcBef>
              <a:defRPr sz="2400">
                <a:latin typeface="Verdana"/>
                <a:ea typeface="Verdana"/>
                <a:cs typeface="Verdana"/>
                <a:sym typeface="Verdana"/>
              </a:defRPr>
            </a:pPr>
            <a:r>
              <a:t>Not forget to use also Glasgow Coma Scale.</a:t>
            </a:r>
          </a:p>
        </p:txBody>
      </p:sp>
      <p:sp>
        <p:nvSpPr>
          <p:cNvPr id="262" name="DISABILITY                          ( NEUROLOGICAL EVALUATION)"/>
          <p:cNvSpPr txBox="1"/>
          <p:nvPr/>
        </p:nvSpPr>
        <p:spPr>
          <a:xfrm>
            <a:off x="198120" y="0"/>
            <a:ext cx="9128760" cy="191160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2600"/>
              </a:spcBef>
              <a:defRPr sz="4000">
                <a:solidFill>
                  <a:srgbClr val="FF9900"/>
                </a:solidFill>
                <a:effectLst>
                  <a:outerShdw sx="100000" sy="100000" kx="0" ky="0" algn="b" rotWithShape="0" blurRad="12700" dist="25400" dir="2700000">
                    <a:srgbClr val="DDDDDD"/>
                  </a:outerShdw>
                </a:effectLst>
                <a:latin typeface="Verdana"/>
                <a:ea typeface="Verdana"/>
                <a:cs typeface="Verdana"/>
                <a:sym typeface="Verdana"/>
              </a:defRPr>
            </a:pPr>
            <a:r>
              <a:t>          </a:t>
            </a:r>
            <a:r>
              <a:rPr sz="4400">
                <a:solidFill>
                  <a:srgbClr val="0000FF"/>
                </a:solidFill>
                <a:latin typeface="Batang"/>
                <a:ea typeface="Batang"/>
                <a:cs typeface="Batang"/>
                <a:sym typeface="Batang"/>
              </a:rPr>
              <a:t>DISABILITY                          </a:t>
            </a:r>
            <a:r>
              <a:rPr sz="3600">
                <a:solidFill>
                  <a:srgbClr val="0000FF"/>
                </a:solidFill>
                <a:latin typeface="Batang"/>
                <a:ea typeface="Batang"/>
                <a:cs typeface="Batang"/>
                <a:sym typeface="Batang"/>
              </a:rPr>
              <a:t>( NEUROLOGICAL EVALUATION)</a:t>
            </a:r>
            <a:endParaRPr sz="3600">
              <a:solidFill>
                <a:srgbClr val="0000FF"/>
              </a:solidFill>
              <a:latin typeface="Batang"/>
              <a:ea typeface="Batang"/>
              <a:cs typeface="Batang"/>
              <a:sym typeface="Batang"/>
            </a:endParaR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Glasgow Coma Score"/>
          <p:cNvSpPr txBox="1"/>
          <p:nvPr>
            <p:ph type="title" idx="4294967295"/>
          </p:nvPr>
        </p:nvSpPr>
        <p:spPr>
          <a:xfrm>
            <a:off x="0" y="0"/>
            <a:ext cx="7848600" cy="1066800"/>
          </a:xfrm>
          <a:prstGeom prst="rect">
            <a:avLst/>
          </a:prstGeom>
        </p:spPr>
        <p:txBody>
          <a:bodyPr>
            <a:normAutofit fontScale="100000" lnSpcReduction="0"/>
          </a:bodyPr>
          <a:lstStyle/>
          <a:p>
            <a:pPr defTabSz="905255">
              <a:defRPr b="0" sz="3465">
                <a:solidFill>
                  <a:srgbClr val="0000FF"/>
                </a:solidFill>
              </a:defRPr>
            </a:pPr>
            <a:r>
              <a:t>Glasgow Coma Score</a:t>
            </a:r>
            <a:br/>
          </a:p>
        </p:txBody>
      </p:sp>
      <p:sp>
        <p:nvSpPr>
          <p:cNvPr id="265" name="If GCS &lt; 10 CT head is indicated…"/>
          <p:cNvSpPr txBox="1"/>
          <p:nvPr>
            <p:ph type="body" idx="4294967295"/>
          </p:nvPr>
        </p:nvSpPr>
        <p:spPr>
          <a:xfrm>
            <a:off x="-1" y="685799"/>
            <a:ext cx="9144002" cy="6172202"/>
          </a:xfrm>
          <a:prstGeom prst="rect">
            <a:avLst/>
          </a:prstGeom>
        </p:spPr>
        <p:txBody>
          <a:bodyPr>
            <a:normAutofit fontScale="100000" lnSpcReduction="0"/>
          </a:bodyPr>
          <a:lstStyle/>
          <a:p>
            <a:pPr>
              <a:spcBef>
                <a:spcPts val="400"/>
              </a:spcBef>
              <a:buChar char="●"/>
              <a:defRPr sz="1800"/>
            </a:pPr>
            <a:r>
              <a:t> If GCS &lt; 10 CT head is indicated</a:t>
            </a:r>
          </a:p>
          <a:p>
            <a:pPr>
              <a:buChar char="●"/>
              <a:defRPr sz="1800"/>
            </a:pPr>
          </a:p>
          <a:p>
            <a:pPr>
              <a:spcBef>
                <a:spcPts val="400"/>
              </a:spcBef>
              <a:buChar char="●"/>
              <a:defRPr b="1" sz="2000">
                <a:solidFill>
                  <a:srgbClr val="FF0000"/>
                </a:solidFill>
                <a:latin typeface="Times New Roman"/>
                <a:ea typeface="Times New Roman"/>
                <a:cs typeface="Times New Roman"/>
                <a:sym typeface="Times New Roman"/>
              </a:defRPr>
            </a:pPr>
            <a:r>
              <a:t>Limitations of GCS</a:t>
            </a:r>
            <a:r>
              <a:rPr>
                <a:solidFill>
                  <a:srgbClr val="000000"/>
                </a:solidFill>
              </a:rPr>
              <a:t>:-</a:t>
            </a:r>
          </a:p>
          <a:p>
            <a:pPr>
              <a:buSzTx/>
              <a:buFont typeface="Wingdings"/>
              <a:buNone/>
              <a:defRPr b="1" sz="2000">
                <a:latin typeface="Times New Roman"/>
                <a:ea typeface="Times New Roman"/>
                <a:cs typeface="Times New Roman"/>
                <a:sym typeface="Times New Roman"/>
              </a:defRPr>
            </a:pPr>
          </a:p>
          <a:p>
            <a:pPr>
              <a:spcBef>
                <a:spcPts val="400"/>
              </a:spcBef>
              <a:buChar char="●"/>
              <a:defRPr sz="2000">
                <a:latin typeface="Times New Roman"/>
                <a:ea typeface="Times New Roman"/>
                <a:cs typeface="Times New Roman"/>
                <a:sym typeface="Times New Roman"/>
              </a:defRPr>
            </a:pPr>
            <a:r>
              <a:t>Does   not   include   pupillary  </a:t>
            </a:r>
          </a:p>
          <a:p>
            <a:pPr>
              <a:spcBef>
                <a:spcPts val="400"/>
              </a:spcBef>
              <a:buSzTx/>
              <a:buFont typeface="Wingdings"/>
              <a:buNone/>
              <a:defRPr sz="2000">
                <a:latin typeface="Times New Roman"/>
                <a:ea typeface="Times New Roman"/>
                <a:cs typeface="Times New Roman"/>
                <a:sym typeface="Times New Roman"/>
              </a:defRPr>
            </a:pPr>
            <a:r>
              <a:t>      assessment </a:t>
            </a:r>
          </a:p>
          <a:p>
            <a:pPr>
              <a:buSzTx/>
              <a:buFont typeface="Wingdings"/>
              <a:buNone/>
              <a:defRPr sz="2000">
                <a:latin typeface="Times New Roman"/>
                <a:ea typeface="Times New Roman"/>
                <a:cs typeface="Times New Roman"/>
                <a:sym typeface="Times New Roman"/>
              </a:defRPr>
            </a:pPr>
          </a:p>
          <a:p>
            <a:pPr>
              <a:spcBef>
                <a:spcPts val="400"/>
              </a:spcBef>
              <a:buChar char="●"/>
              <a:defRPr sz="2000">
                <a:latin typeface="Times New Roman"/>
                <a:ea typeface="Times New Roman"/>
                <a:cs typeface="Times New Roman"/>
                <a:sym typeface="Times New Roman"/>
              </a:defRPr>
            </a:pPr>
            <a:r>
              <a:t>Does  not identify   </a:t>
            </a:r>
          </a:p>
          <a:p>
            <a:pPr>
              <a:spcBef>
                <a:spcPts val="400"/>
              </a:spcBef>
              <a:buSzTx/>
              <a:buFont typeface="Wingdings"/>
              <a:buNone/>
              <a:defRPr sz="2000">
                <a:latin typeface="Times New Roman"/>
                <a:ea typeface="Times New Roman"/>
                <a:cs typeface="Times New Roman"/>
                <a:sym typeface="Times New Roman"/>
              </a:defRPr>
            </a:pPr>
            <a:r>
              <a:t>     abnormal  lateralization  of  </a:t>
            </a:r>
          </a:p>
          <a:p>
            <a:pPr>
              <a:spcBef>
                <a:spcPts val="400"/>
              </a:spcBef>
              <a:buSzTx/>
              <a:buFont typeface="Wingdings"/>
              <a:buNone/>
              <a:defRPr sz="2000">
                <a:latin typeface="Times New Roman"/>
                <a:ea typeface="Times New Roman"/>
                <a:cs typeface="Times New Roman"/>
                <a:sym typeface="Times New Roman"/>
              </a:defRPr>
            </a:pPr>
            <a:r>
              <a:t>     motor response</a:t>
            </a:r>
          </a:p>
          <a:p>
            <a:pPr>
              <a:spcBef>
                <a:spcPts val="400"/>
              </a:spcBef>
              <a:buSzTx/>
              <a:buFont typeface="Wingdings"/>
              <a:buNone/>
              <a:defRPr sz="2000">
                <a:latin typeface="Times New Roman"/>
                <a:ea typeface="Times New Roman"/>
                <a:cs typeface="Times New Roman"/>
                <a:sym typeface="Times New Roman"/>
              </a:defRPr>
            </a:pPr>
            <a:r>
              <a:t> </a:t>
            </a:r>
          </a:p>
          <a:p>
            <a:pPr>
              <a:spcBef>
                <a:spcPts val="400"/>
              </a:spcBef>
              <a:buChar char="●"/>
              <a:defRPr sz="2000">
                <a:latin typeface="Times New Roman"/>
                <a:ea typeface="Times New Roman"/>
                <a:cs typeface="Times New Roman"/>
                <a:sym typeface="Times New Roman"/>
              </a:defRPr>
            </a:pPr>
            <a:r>
              <a:t>Minimum score is 3</a:t>
            </a:r>
          </a:p>
        </p:txBody>
      </p:sp>
      <p:sp>
        <p:nvSpPr>
          <p:cNvPr id="266" name="Eye Opening…"/>
          <p:cNvSpPr txBox="1"/>
          <p:nvPr/>
        </p:nvSpPr>
        <p:spPr>
          <a:xfrm>
            <a:off x="4465320" y="1066800"/>
            <a:ext cx="4632960" cy="48823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Times New Roman"/>
                <a:ea typeface="Times New Roman"/>
                <a:cs typeface="Times New Roman"/>
                <a:sym typeface="Times New Roman"/>
              </a:defRPr>
            </a:pPr>
            <a:r>
              <a:t>Eye Opening</a:t>
            </a:r>
          </a:p>
          <a:p>
            <a:pPr>
              <a:defRPr>
                <a:latin typeface="Times New Roman"/>
                <a:ea typeface="Times New Roman"/>
                <a:cs typeface="Times New Roman"/>
                <a:sym typeface="Times New Roman"/>
              </a:defRPr>
            </a:pPr>
            <a:r>
              <a:t>	Spontaneous		4</a:t>
            </a:r>
          </a:p>
          <a:p>
            <a:pPr>
              <a:defRPr>
                <a:latin typeface="Times New Roman"/>
                <a:ea typeface="Times New Roman"/>
                <a:cs typeface="Times New Roman"/>
                <a:sym typeface="Times New Roman"/>
              </a:defRPr>
            </a:pPr>
            <a:r>
              <a:t>	To voice			3</a:t>
            </a:r>
          </a:p>
          <a:p>
            <a:pPr>
              <a:defRPr>
                <a:latin typeface="Times New Roman"/>
                <a:ea typeface="Times New Roman"/>
                <a:cs typeface="Times New Roman"/>
                <a:sym typeface="Times New Roman"/>
              </a:defRPr>
            </a:pPr>
            <a:r>
              <a:t>	To pain			2</a:t>
            </a:r>
          </a:p>
          <a:p>
            <a:pPr>
              <a:defRPr>
                <a:latin typeface="Times New Roman"/>
                <a:ea typeface="Times New Roman"/>
                <a:cs typeface="Times New Roman"/>
                <a:sym typeface="Times New Roman"/>
              </a:defRPr>
            </a:pPr>
            <a:r>
              <a:t>	None			1</a:t>
            </a:r>
          </a:p>
          <a:p>
            <a:pPr>
              <a:defRPr>
                <a:latin typeface="Times New Roman"/>
                <a:ea typeface="Times New Roman"/>
                <a:cs typeface="Times New Roman"/>
                <a:sym typeface="Times New Roman"/>
              </a:defRPr>
            </a:pPr>
            <a:r>
              <a:t>Verbal Response</a:t>
            </a:r>
          </a:p>
          <a:p>
            <a:pPr>
              <a:defRPr>
                <a:latin typeface="Times New Roman"/>
                <a:ea typeface="Times New Roman"/>
                <a:cs typeface="Times New Roman"/>
                <a:sym typeface="Times New Roman"/>
              </a:defRPr>
            </a:pPr>
            <a:r>
              <a:t>	Oriented			5</a:t>
            </a:r>
          </a:p>
          <a:p>
            <a:pPr>
              <a:defRPr>
                <a:latin typeface="Times New Roman"/>
                <a:ea typeface="Times New Roman"/>
                <a:cs typeface="Times New Roman"/>
                <a:sym typeface="Times New Roman"/>
              </a:defRPr>
            </a:pPr>
            <a:r>
              <a:t>	Confused			4</a:t>
            </a:r>
          </a:p>
          <a:p>
            <a:pPr>
              <a:defRPr>
                <a:latin typeface="Times New Roman"/>
                <a:ea typeface="Times New Roman"/>
                <a:cs typeface="Times New Roman"/>
                <a:sym typeface="Times New Roman"/>
              </a:defRPr>
            </a:pPr>
            <a:r>
              <a:t>	Inappropriate words	3</a:t>
            </a:r>
          </a:p>
          <a:p>
            <a:pPr>
              <a:defRPr>
                <a:latin typeface="Times New Roman"/>
                <a:ea typeface="Times New Roman"/>
                <a:cs typeface="Times New Roman"/>
                <a:sym typeface="Times New Roman"/>
              </a:defRPr>
            </a:pPr>
            <a:r>
              <a:t>	Incomprehensible sounds	2</a:t>
            </a:r>
          </a:p>
          <a:p>
            <a:pPr>
              <a:defRPr>
                <a:latin typeface="Times New Roman"/>
                <a:ea typeface="Times New Roman"/>
                <a:cs typeface="Times New Roman"/>
                <a:sym typeface="Times New Roman"/>
              </a:defRPr>
            </a:pPr>
            <a:r>
              <a:t>	None			1</a:t>
            </a:r>
          </a:p>
          <a:p>
            <a:pPr>
              <a:defRPr>
                <a:latin typeface="Times New Roman"/>
                <a:ea typeface="Times New Roman"/>
                <a:cs typeface="Times New Roman"/>
                <a:sym typeface="Times New Roman"/>
              </a:defRPr>
            </a:pPr>
            <a:r>
              <a:t>Motor Response</a:t>
            </a:r>
          </a:p>
          <a:p>
            <a:pPr>
              <a:defRPr>
                <a:latin typeface="Times New Roman"/>
                <a:ea typeface="Times New Roman"/>
                <a:cs typeface="Times New Roman"/>
                <a:sym typeface="Times New Roman"/>
              </a:defRPr>
            </a:pPr>
            <a:r>
              <a:t>	Obeys command		6</a:t>
            </a:r>
          </a:p>
          <a:p>
            <a:pPr>
              <a:defRPr>
                <a:latin typeface="Times New Roman"/>
                <a:ea typeface="Times New Roman"/>
                <a:cs typeface="Times New Roman"/>
                <a:sym typeface="Times New Roman"/>
              </a:defRPr>
            </a:pPr>
            <a:r>
              <a:t>	Localizes pain		5</a:t>
            </a:r>
          </a:p>
          <a:p>
            <a:pPr>
              <a:defRPr>
                <a:latin typeface="Times New Roman"/>
                <a:ea typeface="Times New Roman"/>
                <a:cs typeface="Times New Roman"/>
                <a:sym typeface="Times New Roman"/>
              </a:defRPr>
            </a:pPr>
            <a:r>
              <a:t>	Withdrawn (pain)		4</a:t>
            </a:r>
          </a:p>
          <a:p>
            <a:pPr>
              <a:defRPr>
                <a:latin typeface="Times New Roman"/>
                <a:ea typeface="Times New Roman"/>
                <a:cs typeface="Times New Roman"/>
                <a:sym typeface="Times New Roman"/>
              </a:defRPr>
            </a:pPr>
            <a:r>
              <a:t>	Flexion (pain)		3</a:t>
            </a:r>
          </a:p>
          <a:p>
            <a:pPr>
              <a:defRPr>
                <a:latin typeface="Times New Roman"/>
                <a:ea typeface="Times New Roman"/>
                <a:cs typeface="Times New Roman"/>
                <a:sym typeface="Times New Roman"/>
              </a:defRPr>
            </a:pPr>
            <a:r>
              <a:t>	Extension (pain)		2</a:t>
            </a:r>
          </a:p>
          <a:p>
            <a:pPr>
              <a:defRPr>
                <a:latin typeface="Times New Roman"/>
                <a:ea typeface="Times New Roman"/>
                <a:cs typeface="Times New Roman"/>
                <a:sym typeface="Times New Roman"/>
              </a:defRPr>
            </a:pPr>
            <a:r>
              <a:t>                   None			1</a:t>
            </a:r>
          </a:p>
        </p:txBody>
      </p:sp>
      <p:sp>
        <p:nvSpPr>
          <p:cNvPr id="267" name="Линия"/>
          <p:cNvSpPr/>
          <p:nvPr/>
        </p:nvSpPr>
        <p:spPr>
          <a:xfrm flipH="1">
            <a:off x="4419600" y="1066800"/>
            <a:ext cx="1" cy="5410200"/>
          </a:xfrm>
          <a:prstGeom prst="line">
            <a:avLst/>
          </a:prstGeom>
          <a:ln w="57150">
            <a:solidFill>
              <a:srgbClr val="000000"/>
            </a:solidFill>
          </a:ln>
        </p:spPr>
        <p:txBody>
          <a:bodyPr lIns="45719" rIns="45719"/>
          <a:lstStyle/>
          <a:p>
            <a:pPr/>
          </a:p>
        </p:txBody>
      </p:sp>
      <p:sp>
        <p:nvSpPr>
          <p:cNvPr id="268" name="Линия"/>
          <p:cNvSpPr/>
          <p:nvPr/>
        </p:nvSpPr>
        <p:spPr>
          <a:xfrm>
            <a:off x="4419600" y="1066800"/>
            <a:ext cx="4495800" cy="0"/>
          </a:xfrm>
          <a:prstGeom prst="line">
            <a:avLst/>
          </a:prstGeom>
          <a:ln w="57150">
            <a:solidFill>
              <a:srgbClr val="000000"/>
            </a:solidFill>
          </a:ln>
        </p:spPr>
        <p:txBody>
          <a:bodyPr lIns="45719" rIns="45719"/>
          <a:lstStyle/>
          <a:p>
            <a:pPr/>
          </a:p>
        </p:txBody>
      </p:sp>
      <p:sp>
        <p:nvSpPr>
          <p:cNvPr id="269" name="Линия"/>
          <p:cNvSpPr/>
          <p:nvPr/>
        </p:nvSpPr>
        <p:spPr>
          <a:xfrm flipV="1">
            <a:off x="8916669" y="1066800"/>
            <a:ext cx="1" cy="5410200"/>
          </a:xfrm>
          <a:prstGeom prst="line">
            <a:avLst/>
          </a:prstGeom>
          <a:ln w="57150">
            <a:solidFill>
              <a:srgbClr val="000000"/>
            </a:solidFill>
          </a:ln>
        </p:spPr>
        <p:txBody>
          <a:bodyPr lIns="45719" rIns="45719"/>
          <a:lstStyle/>
          <a:p>
            <a:pPr/>
          </a:p>
        </p:txBody>
      </p:sp>
      <p:sp>
        <p:nvSpPr>
          <p:cNvPr id="270" name="Линия"/>
          <p:cNvSpPr/>
          <p:nvPr/>
        </p:nvSpPr>
        <p:spPr>
          <a:xfrm>
            <a:off x="4419600" y="6858000"/>
            <a:ext cx="4495800" cy="0"/>
          </a:xfrm>
          <a:prstGeom prst="line">
            <a:avLst/>
          </a:prstGeom>
          <a:ln>
            <a:solidFill>
              <a:srgbClr val="000000"/>
            </a:solidFill>
          </a:ln>
        </p:spPr>
        <p:txBody>
          <a:bodyPr lIns="45719" rIns="45719"/>
          <a:lstStyle/>
          <a:p>
            <a:pPr/>
          </a:p>
        </p:txBody>
      </p:sp>
      <p:sp>
        <p:nvSpPr>
          <p:cNvPr id="271" name="Линия"/>
          <p:cNvSpPr/>
          <p:nvPr/>
        </p:nvSpPr>
        <p:spPr>
          <a:xfrm>
            <a:off x="4419600" y="6478270"/>
            <a:ext cx="4495800" cy="1"/>
          </a:xfrm>
          <a:prstGeom prst="line">
            <a:avLst/>
          </a:prstGeom>
          <a:ln w="57150">
            <a:solidFill>
              <a:srgbClr val="000000"/>
            </a:solidFill>
          </a:ln>
        </p:spPr>
        <p:txBody>
          <a:bodyPr lIns="45719" rIns="45719"/>
          <a:lstStyle/>
          <a:p>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igns of Severe Head Injury"/>
          <p:cNvSpPr txBox="1"/>
          <p:nvPr>
            <p:ph type="title" idx="4294967295"/>
          </p:nvPr>
        </p:nvSpPr>
        <p:spPr>
          <a:xfrm>
            <a:off x="533400" y="-152400"/>
            <a:ext cx="7543800" cy="1219200"/>
          </a:xfrm>
          <a:prstGeom prst="rect">
            <a:avLst/>
          </a:prstGeom>
        </p:spPr>
        <p:txBody>
          <a:bodyPr>
            <a:normAutofit fontScale="100000" lnSpcReduction="0"/>
          </a:bodyPr>
          <a:lstStyle>
            <a:lvl1pPr algn="ctr">
              <a:defRPr>
                <a:solidFill>
                  <a:srgbClr val="0000FF"/>
                </a:solidFill>
              </a:defRPr>
            </a:lvl1pPr>
          </a:lstStyle>
          <a:p>
            <a:pPr/>
            <a:r>
              <a:t>Signs of Severe Head Injury</a:t>
            </a:r>
          </a:p>
        </p:txBody>
      </p:sp>
      <p:sp>
        <p:nvSpPr>
          <p:cNvPr id="274" name="Unequal pupils…"/>
          <p:cNvSpPr txBox="1"/>
          <p:nvPr>
            <p:ph type="body" idx="4294967295"/>
          </p:nvPr>
        </p:nvSpPr>
        <p:spPr>
          <a:xfrm>
            <a:off x="457200" y="1719262"/>
            <a:ext cx="8229600" cy="4411663"/>
          </a:xfrm>
          <a:prstGeom prst="rect">
            <a:avLst/>
          </a:prstGeom>
        </p:spPr>
        <p:txBody>
          <a:bodyPr>
            <a:normAutofit fontScale="100000" lnSpcReduction="0"/>
          </a:bodyPr>
          <a:lstStyle/>
          <a:p>
            <a:pPr>
              <a:buChar char="●"/>
            </a:pPr>
            <a:r>
              <a:t>Unequal pupils</a:t>
            </a:r>
          </a:p>
          <a:p>
            <a:pPr>
              <a:buChar char="●"/>
            </a:pPr>
            <a:r>
              <a:t>Unequal motor examination</a:t>
            </a:r>
          </a:p>
          <a:p>
            <a:pPr>
              <a:buChar char="●"/>
            </a:pPr>
            <a:r>
              <a:t>An open head injury with exposed brain tissue</a:t>
            </a:r>
          </a:p>
          <a:p>
            <a:pPr>
              <a:buChar char="●"/>
            </a:pPr>
            <a:r>
              <a:t>Neurological deterioration</a:t>
            </a:r>
          </a:p>
          <a:p>
            <a:pPr>
              <a:buChar char="●"/>
            </a:pPr>
            <a:r>
              <a:t>Depressed skull fracture</a:t>
            </a:r>
          </a:p>
          <a:p>
            <a:pPr>
              <a:buChar char="●"/>
            </a:pPr>
          </a:p>
          <a:p>
            <a:pPr>
              <a:spcBef>
                <a:spcPts val="400"/>
              </a:spcBef>
              <a:buSzTx/>
              <a:buFont typeface="Wingdings"/>
              <a:buNone/>
              <a:defRPr sz="2000">
                <a:solidFill>
                  <a:srgbClr val="FF0000"/>
                </a:solidFill>
              </a:defRPr>
            </a:pPr>
            <a:r>
              <a:t>These are signs of severe head injury irrespective of CGS score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Текст"/>
          <p:cNvSpPr txBox="1"/>
          <p:nvPr/>
        </p:nvSpPr>
        <p:spPr>
          <a:xfrm>
            <a:off x="502919" y="381000"/>
            <a:ext cx="8138161" cy="510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400"/>
              </a:spcBef>
              <a:defRPr sz="2400">
                <a:solidFill>
                  <a:srgbClr val="FFFF00"/>
                </a:solidFill>
                <a:latin typeface="Comic Sans MS"/>
                <a:ea typeface="Comic Sans MS"/>
                <a:cs typeface="Comic Sans MS"/>
                <a:sym typeface="Comic Sans MS"/>
              </a:defRPr>
            </a:lvl1pPr>
          </a:lstStyle>
          <a:p>
            <a:pPr/>
            <a:r>
              <a:t> </a:t>
            </a:r>
          </a:p>
        </p:txBody>
      </p:sp>
      <p:sp>
        <p:nvSpPr>
          <p:cNvPr id="277" name="Patient should be undressed to facilitate thorough    examination.…"/>
          <p:cNvSpPr txBox="1"/>
          <p:nvPr/>
        </p:nvSpPr>
        <p:spPr>
          <a:xfrm>
            <a:off x="571182" y="2001837"/>
            <a:ext cx="7985761" cy="533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spcBef>
                <a:spcPts val="1400"/>
              </a:spcBef>
              <a:buSzPct val="100000"/>
              <a:buChar char="•"/>
              <a:defRPr sz="2400">
                <a:latin typeface="Verdana"/>
                <a:ea typeface="Verdana"/>
                <a:cs typeface="Verdana"/>
                <a:sym typeface="Verdana"/>
              </a:defRPr>
            </a:pPr>
            <a:r>
              <a:t> </a:t>
            </a:r>
            <a:r>
              <a:rPr sz="2000"/>
              <a:t>Patient should be undressed to facilitate thorough   	examination.</a:t>
            </a:r>
            <a:endParaRPr sz="2000"/>
          </a:p>
          <a:p>
            <a:pPr algn="just">
              <a:spcBef>
                <a:spcPts val="1800"/>
              </a:spcBef>
              <a:buSzPct val="100000"/>
              <a:buChar char="•"/>
              <a:defRPr sz="2000">
                <a:latin typeface="Verdana"/>
                <a:ea typeface="Verdana"/>
                <a:cs typeface="Verdana"/>
                <a:sym typeface="Verdana"/>
              </a:defRPr>
            </a:pPr>
          </a:p>
          <a:p>
            <a:pPr algn="just">
              <a:spcBef>
                <a:spcPts val="1200"/>
              </a:spcBef>
              <a:buSzPct val="100000"/>
              <a:buChar char="•"/>
              <a:defRPr sz="2000">
                <a:latin typeface="Verdana"/>
                <a:ea typeface="Verdana"/>
                <a:cs typeface="Verdana"/>
                <a:sym typeface="Verdana"/>
              </a:defRPr>
            </a:pPr>
            <a:r>
              <a:t> Warm environment (room temp) should be maintained</a:t>
            </a:r>
          </a:p>
          <a:p>
            <a:pPr algn="just">
              <a:spcBef>
                <a:spcPts val="1800"/>
              </a:spcBef>
              <a:defRPr sz="2000">
                <a:latin typeface="Verdana"/>
                <a:ea typeface="Verdana"/>
                <a:cs typeface="Verdana"/>
                <a:sym typeface="Verdana"/>
              </a:defRPr>
            </a:pPr>
          </a:p>
          <a:p>
            <a:pPr algn="just">
              <a:spcBef>
                <a:spcPts val="1200"/>
              </a:spcBef>
              <a:buSzPct val="100000"/>
              <a:buChar char="•"/>
              <a:defRPr sz="2000">
                <a:latin typeface="Verdana"/>
                <a:ea typeface="Verdana"/>
                <a:cs typeface="Verdana"/>
                <a:sym typeface="Verdana"/>
              </a:defRPr>
            </a:pPr>
            <a:r>
              <a:t> Intravenous fluid should be warm. </a:t>
            </a:r>
          </a:p>
          <a:p>
            <a:pPr algn="just">
              <a:spcBef>
                <a:spcPts val="1800"/>
              </a:spcBef>
              <a:buSzPct val="100000"/>
              <a:buChar char="•"/>
              <a:defRPr sz="2000">
                <a:latin typeface="Verdana"/>
                <a:ea typeface="Verdana"/>
                <a:cs typeface="Verdana"/>
                <a:sym typeface="Verdana"/>
              </a:defRPr>
            </a:pPr>
          </a:p>
          <a:p>
            <a:pPr algn="just">
              <a:spcBef>
                <a:spcPts val="1200"/>
              </a:spcBef>
              <a:buSzPct val="100000"/>
              <a:buChar char="•"/>
              <a:defRPr sz="2000">
                <a:latin typeface="Verdana"/>
                <a:ea typeface="Verdana"/>
                <a:cs typeface="Verdana"/>
                <a:sym typeface="Verdana"/>
              </a:defRPr>
            </a:pPr>
            <a:r>
              <a:t> Early control of hemorrhage</a:t>
            </a:r>
            <a:r>
              <a:rPr>
                <a:solidFill>
                  <a:srgbClr val="99CCFF"/>
                </a:solidFill>
              </a:rPr>
              <a:t>.</a:t>
            </a:r>
            <a:endParaRPr>
              <a:solidFill>
                <a:srgbClr val="99CCFF"/>
              </a:solidFill>
            </a:endParaRPr>
          </a:p>
          <a:p>
            <a:pPr algn="just">
              <a:spcBef>
                <a:spcPts val="1800"/>
              </a:spcBef>
              <a:buSzPct val="100000"/>
              <a:buChar char="•"/>
              <a:defRPr sz="2000">
                <a:solidFill>
                  <a:srgbClr val="99CCFF"/>
                </a:solidFill>
                <a:latin typeface="Verdana"/>
                <a:ea typeface="Verdana"/>
                <a:cs typeface="Verdana"/>
                <a:sym typeface="Verdana"/>
              </a:defRPr>
            </a:pPr>
          </a:p>
          <a:p>
            <a:pPr algn="just">
              <a:spcBef>
                <a:spcPts val="1800"/>
              </a:spcBef>
              <a:buSzPct val="100000"/>
              <a:buChar char="•"/>
              <a:defRPr sz="2000">
                <a:solidFill>
                  <a:srgbClr val="99CCFF"/>
                </a:solidFill>
                <a:latin typeface="Verdana"/>
                <a:ea typeface="Verdana"/>
                <a:cs typeface="Verdana"/>
                <a:sym typeface="Verdana"/>
              </a:defRPr>
            </a:pPr>
          </a:p>
        </p:txBody>
      </p:sp>
      <p:sp>
        <p:nvSpPr>
          <p:cNvPr id="278" name="E. EXPOSURE /…"/>
          <p:cNvSpPr txBox="1"/>
          <p:nvPr/>
        </p:nvSpPr>
        <p:spPr>
          <a:xfrm>
            <a:off x="-487681" y="304800"/>
            <a:ext cx="9585961" cy="138990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900"/>
              </a:spcBef>
              <a:defRPr sz="4000">
                <a:solidFill>
                  <a:srgbClr val="FF9966"/>
                </a:solidFill>
                <a:effectLst>
                  <a:outerShdw sx="100000" sy="100000" kx="0" ky="0" algn="b" rotWithShape="0" blurRad="12700" dist="25400" dir="2700000">
                    <a:srgbClr val="DDDDDD"/>
                  </a:outerShdw>
                </a:effectLst>
                <a:latin typeface="Verdana"/>
                <a:ea typeface="Verdana"/>
                <a:cs typeface="Verdana"/>
                <a:sym typeface="Verdana"/>
              </a:defRPr>
            </a:pPr>
            <a:r>
              <a:t>           </a:t>
            </a:r>
            <a:r>
              <a:rPr>
                <a:solidFill>
                  <a:srgbClr val="0000FF"/>
                </a:solidFill>
                <a:latin typeface="Batang"/>
                <a:ea typeface="Batang"/>
                <a:cs typeface="Batang"/>
                <a:sym typeface="Batang"/>
              </a:rPr>
              <a:t>E. EXPOSURE /</a:t>
            </a:r>
            <a:endParaRPr>
              <a:solidFill>
                <a:srgbClr val="0000FF"/>
              </a:solidFill>
              <a:latin typeface="Batang"/>
              <a:ea typeface="Batang"/>
              <a:cs typeface="Batang"/>
              <a:sym typeface="Batang"/>
            </a:endParaRPr>
          </a:p>
          <a:p>
            <a:pPr>
              <a:lnSpc>
                <a:spcPct val="90000"/>
              </a:lnSpc>
              <a:spcBef>
                <a:spcPts val="900"/>
              </a:spcBef>
              <a:defRPr sz="4000">
                <a:solidFill>
                  <a:srgbClr val="0000FF"/>
                </a:solidFill>
                <a:effectLst>
                  <a:outerShdw sx="100000" sy="100000" kx="0" ky="0" algn="b" rotWithShape="0" blurRad="12700" dist="25400" dir="2700000">
                    <a:srgbClr val="DDDDDD"/>
                  </a:outerShdw>
                </a:effectLst>
                <a:latin typeface="Batang"/>
                <a:ea typeface="Batang"/>
                <a:cs typeface="Batang"/>
                <a:sym typeface="Batang"/>
              </a:defRPr>
            </a:pPr>
            <a:r>
              <a:t>    ENVIRONMENTAL CONTROL</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Airway…"/>
          <p:cNvSpPr txBox="1"/>
          <p:nvPr/>
        </p:nvSpPr>
        <p:spPr>
          <a:xfrm>
            <a:off x="45719" y="1023937"/>
            <a:ext cx="9052562" cy="5641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gn="ctr">
              <a:spcBef>
                <a:spcPts val="1600"/>
              </a:spcBef>
              <a:defRPr b="1" sz="2800">
                <a:solidFill>
                  <a:srgbClr val="00FF00"/>
                </a:solidFill>
                <a:effectLst>
                  <a:outerShdw sx="100000" sy="100000" kx="0" ky="0" algn="b" rotWithShape="0" blurRad="12700" dist="25400" dir="2700000">
                    <a:srgbClr val="DDDDDD"/>
                  </a:outerShdw>
                </a:effectLst>
                <a:latin typeface="Comic Sans MS"/>
                <a:ea typeface="Comic Sans MS"/>
                <a:cs typeface="Comic Sans MS"/>
                <a:sym typeface="Comic Sans MS"/>
              </a:defRPr>
            </a:pPr>
            <a:r>
              <a:t> </a:t>
            </a:r>
            <a:endParaRPr sz="4400">
              <a:solidFill>
                <a:srgbClr val="FF9966"/>
              </a:solidFill>
              <a:latin typeface="Verdana"/>
              <a:ea typeface="Verdana"/>
              <a:cs typeface="Verdana"/>
              <a:sym typeface="Verdana"/>
            </a:endParaRPr>
          </a:p>
          <a:p>
            <a:pPr marL="342900" indent="-342900">
              <a:spcBef>
                <a:spcPts val="1400"/>
              </a:spcBef>
              <a:buSzPct val="100000"/>
              <a:buAutoNum type="alphaUcPeriod" startAt="1"/>
              <a:defRPr b="1" sz="2400" u="sng">
                <a:latin typeface="Verdana"/>
                <a:ea typeface="Verdana"/>
                <a:cs typeface="Verdana"/>
                <a:sym typeface="Verdana"/>
              </a:defRPr>
            </a:pPr>
            <a:r>
              <a:t>Airway</a:t>
            </a:r>
          </a:p>
          <a:p>
            <a:pPr marL="342900" indent="-342900">
              <a:spcBef>
                <a:spcPts val="1400"/>
              </a:spcBef>
              <a:defRPr sz="2400">
                <a:latin typeface="Verdana"/>
                <a:ea typeface="Verdana"/>
                <a:cs typeface="Verdana"/>
                <a:sym typeface="Verdana"/>
              </a:defRPr>
            </a:pPr>
            <a:r>
              <a:t>   </a:t>
            </a:r>
            <a:r>
              <a:rPr sz="2000"/>
              <a:t>Definite airway if there is any doubt about the pt’s  ability to maintain airway integrity.</a:t>
            </a:r>
            <a:endParaRPr sz="2000"/>
          </a:p>
          <a:p>
            <a:pPr marL="342900" indent="-342900">
              <a:spcBef>
                <a:spcPts val="1200"/>
              </a:spcBef>
              <a:defRPr sz="2000">
                <a:latin typeface="Verdana"/>
                <a:ea typeface="Verdana"/>
                <a:cs typeface="Verdana"/>
                <a:sym typeface="Verdana"/>
              </a:defRPr>
            </a:pPr>
            <a:r>
              <a:t>    </a:t>
            </a:r>
            <a:r>
              <a:rPr i="1"/>
              <a:t>A definite airway is a cuffed tube in the trachea.</a:t>
            </a:r>
            <a:endParaRPr i="1"/>
          </a:p>
          <a:p>
            <a:pPr marL="342900" indent="-342900">
              <a:spcBef>
                <a:spcPts val="1000"/>
              </a:spcBef>
              <a:defRPr i="1" sz="2000">
                <a:latin typeface="Verdana"/>
                <a:ea typeface="Verdana"/>
                <a:cs typeface="Verdana"/>
                <a:sym typeface="Verdana"/>
              </a:defRPr>
            </a:pPr>
          </a:p>
          <a:p>
            <a:pPr marL="342900" indent="-342900">
              <a:spcBef>
                <a:spcPts val="1000"/>
              </a:spcBef>
              <a:defRPr i="1" sz="2000">
                <a:latin typeface="Verdana"/>
                <a:ea typeface="Verdana"/>
                <a:cs typeface="Verdana"/>
                <a:sym typeface="Verdana"/>
              </a:defRPr>
            </a:pPr>
          </a:p>
          <a:p>
            <a:pPr marL="342900" indent="-342900">
              <a:spcBef>
                <a:spcPts val="1400"/>
              </a:spcBef>
              <a:defRPr b="1" sz="2400" u="sng">
                <a:latin typeface="Verdana"/>
                <a:ea typeface="Verdana"/>
                <a:cs typeface="Verdana"/>
                <a:sym typeface="Verdana"/>
              </a:defRPr>
            </a:pPr>
            <a:r>
              <a:t>B. Breathing /Ventilation/Oxygenation</a:t>
            </a:r>
          </a:p>
          <a:p>
            <a:pPr marL="342900" indent="-342900">
              <a:spcBef>
                <a:spcPts val="1400"/>
              </a:spcBef>
              <a:defRPr sz="2400">
                <a:latin typeface="Verdana"/>
                <a:ea typeface="Verdana"/>
                <a:cs typeface="Verdana"/>
                <a:sym typeface="Verdana"/>
              </a:defRPr>
            </a:pPr>
            <a:r>
              <a:t>   </a:t>
            </a:r>
            <a:r>
              <a:rPr sz="2000"/>
              <a:t>Every multiple injured pt should received supplement oxygen.</a:t>
            </a:r>
            <a:endParaRPr sz="2000"/>
          </a:p>
          <a:p>
            <a:pPr marL="342900" indent="-342900">
              <a:spcBef>
                <a:spcPts val="1200"/>
              </a:spcBef>
              <a:defRPr sz="2000">
                <a:latin typeface="Verdana"/>
                <a:ea typeface="Verdana"/>
                <a:cs typeface="Verdana"/>
                <a:sym typeface="Verdana"/>
              </a:defRPr>
            </a:pPr>
            <a:r>
              <a:t>   </a:t>
            </a:r>
            <a:r>
              <a:rPr i="1"/>
              <a:t>A clear distinction must be made between an adequate airway and adequate breathing.</a:t>
            </a:r>
            <a:endParaRPr i="1"/>
          </a:p>
        </p:txBody>
      </p:sp>
      <p:sp>
        <p:nvSpPr>
          <p:cNvPr id="281" name="RESUSCITATION"/>
          <p:cNvSpPr txBox="1"/>
          <p:nvPr/>
        </p:nvSpPr>
        <p:spPr>
          <a:xfrm>
            <a:off x="1950720" y="271462"/>
            <a:ext cx="4375086" cy="149250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2600"/>
              </a:spcBef>
              <a:defRPr sz="4400">
                <a:solidFill>
                  <a:srgbClr val="0000FF"/>
                </a:solidFill>
                <a:effectLst>
                  <a:outerShdw sx="100000" sy="100000" kx="0" ky="0" algn="b" rotWithShape="0" blurRad="12700" dist="25400" dir="2700000">
                    <a:srgbClr val="DDDDDD"/>
                  </a:outerShdw>
                </a:effectLst>
                <a:latin typeface="Batang"/>
                <a:ea typeface="Batang"/>
                <a:cs typeface="Batang"/>
                <a:sym typeface="Batang"/>
              </a:defRPr>
            </a:lvl1pPr>
          </a:lstStyle>
          <a:p>
            <a:pPr/>
            <a:r>
              <a:t>RESUSCITATION</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C. Circulation…"/>
          <p:cNvSpPr txBox="1"/>
          <p:nvPr/>
        </p:nvSpPr>
        <p:spPr>
          <a:xfrm>
            <a:off x="45719" y="1752600"/>
            <a:ext cx="6385561" cy="442218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600"/>
              </a:spcBef>
              <a:defRPr b="1" sz="2800" u="sng">
                <a:latin typeface="Verdana"/>
                <a:ea typeface="Verdana"/>
                <a:cs typeface="Verdana"/>
                <a:sym typeface="Verdana"/>
              </a:defRPr>
            </a:pPr>
            <a:r>
              <a:t>C. Circulation</a:t>
            </a:r>
          </a:p>
          <a:p>
            <a:pPr algn="ctr">
              <a:spcBef>
                <a:spcPts val="1800"/>
              </a:spcBef>
              <a:defRPr b="1" sz="2800" u="sng">
                <a:latin typeface="Verdana"/>
                <a:ea typeface="Verdana"/>
                <a:cs typeface="Verdana"/>
                <a:sym typeface="Verdana"/>
              </a:defRPr>
            </a:pPr>
          </a:p>
          <a:p>
            <a:pPr>
              <a:spcBef>
                <a:spcPts val="1400"/>
              </a:spcBef>
              <a:buSzPct val="100000"/>
              <a:buChar char="•"/>
              <a:defRPr sz="2400">
                <a:latin typeface="Verdana"/>
                <a:ea typeface="Verdana"/>
                <a:cs typeface="Verdana"/>
                <a:sym typeface="Verdana"/>
              </a:defRPr>
            </a:pPr>
            <a:r>
              <a:t>Control bleeding by direct pressure or operative intervention</a:t>
            </a:r>
          </a:p>
          <a:p>
            <a:pPr algn="ctr">
              <a:lnSpc>
                <a:spcPct val="10"/>
              </a:lnSpc>
              <a:spcBef>
                <a:spcPts val="1800"/>
              </a:spcBef>
              <a:defRPr sz="2400">
                <a:solidFill>
                  <a:srgbClr val="FF9900"/>
                </a:solidFill>
                <a:latin typeface="Comic Sans MS"/>
                <a:ea typeface="Comic Sans MS"/>
                <a:cs typeface="Comic Sans MS"/>
                <a:sym typeface="Comic Sans MS"/>
              </a:defRPr>
            </a:pPr>
          </a:p>
          <a:p>
            <a:pPr>
              <a:spcBef>
                <a:spcPts val="1600"/>
              </a:spcBef>
              <a:buSzPct val="100000"/>
              <a:buChar char="•"/>
              <a:defRPr sz="2400">
                <a:latin typeface="Verdana"/>
                <a:ea typeface="Verdana"/>
                <a:cs typeface="Verdana"/>
                <a:sym typeface="Verdana"/>
              </a:defRPr>
            </a:pPr>
            <a:r>
              <a:t>Minimum of </a:t>
            </a:r>
            <a:r>
              <a:rPr i="1" sz="2800"/>
              <a:t>two</a:t>
            </a:r>
            <a:r>
              <a:rPr sz="2800"/>
              <a:t> </a:t>
            </a:r>
            <a:r>
              <a:t>large caliber IV(16G) should be established</a:t>
            </a:r>
          </a:p>
          <a:p>
            <a:pPr>
              <a:spcBef>
                <a:spcPts val="1600"/>
              </a:spcBef>
              <a:buSzPct val="100000"/>
              <a:buChar char="•"/>
              <a:defRPr sz="2400">
                <a:latin typeface="Verdana"/>
                <a:ea typeface="Verdana"/>
                <a:cs typeface="Verdana"/>
                <a:sym typeface="Verdana"/>
              </a:defRPr>
            </a:pPr>
            <a:r>
              <a:t> Lactated Ringer is preferred &amp; </a:t>
            </a:r>
            <a:r>
              <a:rPr i="1" sz="2800"/>
              <a:t>better if warm</a:t>
            </a:r>
            <a:r>
              <a:t>.</a:t>
            </a:r>
          </a:p>
        </p:txBody>
      </p:sp>
      <p:pic>
        <p:nvPicPr>
          <p:cNvPr id="284" name="image.png" descr="image.png"/>
          <p:cNvPicPr>
            <a:picLocks noChangeAspect="1"/>
          </p:cNvPicPr>
          <p:nvPr/>
        </p:nvPicPr>
        <p:blipFill>
          <a:blip r:embed="rId2">
            <a:extLst/>
          </a:blip>
          <a:stretch>
            <a:fillRect/>
          </a:stretch>
        </p:blipFill>
        <p:spPr>
          <a:xfrm>
            <a:off x="6477000" y="1676400"/>
            <a:ext cx="2667000" cy="4419600"/>
          </a:xfrm>
          <a:prstGeom prst="rect">
            <a:avLst/>
          </a:prstGeom>
          <a:ln w="12700">
            <a:miter lim="400000"/>
          </a:ln>
        </p:spPr>
      </p:pic>
      <p:sp>
        <p:nvSpPr>
          <p:cNvPr id="285" name="RESUSCITATION"/>
          <p:cNvSpPr txBox="1"/>
          <p:nvPr/>
        </p:nvSpPr>
        <p:spPr>
          <a:xfrm>
            <a:off x="2026919" y="31750"/>
            <a:ext cx="4584910" cy="139802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2600"/>
              </a:spcBef>
              <a:defRPr b="1" sz="4400">
                <a:solidFill>
                  <a:srgbClr val="3333FF"/>
                </a:solidFill>
                <a:effectLst>
                  <a:outerShdw sx="100000" sy="100000" kx="0" ky="0" algn="b" rotWithShape="0" blurRad="12700" dist="25400" dir="2700000">
                    <a:srgbClr val="DDDDDD"/>
                  </a:outerShdw>
                </a:effectLst>
              </a:defRPr>
            </a:lvl1pPr>
          </a:lstStyle>
          <a:p>
            <a:pPr/>
            <a:r>
              <a:t>RESUSCITATION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Children less than 6 y/o for IV access is impossible due to circulatory collapse or for whom percutaneous peripheral venous cannulation had failed on two attempt…"/>
          <p:cNvSpPr txBox="1"/>
          <p:nvPr/>
        </p:nvSpPr>
        <p:spPr>
          <a:xfrm>
            <a:off x="274320" y="381000"/>
            <a:ext cx="5318760" cy="60325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000"/>
              </a:spcBef>
              <a:defRPr sz="3200">
                <a:solidFill>
                  <a:srgbClr val="FF9966"/>
                </a:solidFill>
                <a:effectLst>
                  <a:outerShdw sx="100000" sy="100000" kx="0" ky="0" algn="b" rotWithShape="0" blurRad="12700" dist="25400" dir="2700000">
                    <a:srgbClr val="DDDDDD"/>
                  </a:outerShdw>
                </a:effectLst>
                <a:latin typeface="Verdana"/>
                <a:ea typeface="Verdana"/>
                <a:cs typeface="Verdana"/>
                <a:sym typeface="Verdana"/>
              </a:defRPr>
            </a:pPr>
          </a:p>
          <a:p>
            <a:pPr>
              <a:spcBef>
                <a:spcPts val="1000"/>
              </a:spcBef>
              <a:defRPr sz="2800">
                <a:latin typeface="Verdana"/>
                <a:ea typeface="Verdana"/>
                <a:cs typeface="Verdana"/>
                <a:sym typeface="Verdana"/>
              </a:defRPr>
            </a:pPr>
          </a:p>
          <a:p>
            <a:pPr>
              <a:spcBef>
                <a:spcPts val="1400"/>
              </a:spcBef>
              <a:defRPr sz="2400">
                <a:latin typeface="Verdana"/>
                <a:ea typeface="Verdana"/>
                <a:cs typeface="Verdana"/>
                <a:sym typeface="Verdana"/>
              </a:defRPr>
            </a:pPr>
            <a:r>
              <a:t>Children less than 6 y/o for IV access is impossible due to circulatory collapse or for whom percutaneous peripheral venous cannulation had failed on two attempt</a:t>
            </a:r>
          </a:p>
          <a:p>
            <a:pPr algn="ctr">
              <a:spcBef>
                <a:spcPts val="1600"/>
              </a:spcBef>
              <a:defRPr b="1" sz="2800">
                <a:latin typeface="Verdana"/>
                <a:ea typeface="Verdana"/>
                <a:cs typeface="Verdana"/>
                <a:sym typeface="Verdana"/>
              </a:defRPr>
            </a:pPr>
            <a:r>
              <a:t>Venescetion</a:t>
            </a:r>
          </a:p>
          <a:p>
            <a:pPr>
              <a:spcBef>
                <a:spcPts val="1400"/>
              </a:spcBef>
              <a:buSzPct val="100000"/>
              <a:buChar char="•"/>
              <a:defRPr sz="2400">
                <a:latin typeface="Verdana"/>
                <a:ea typeface="Verdana"/>
                <a:cs typeface="Verdana"/>
                <a:sym typeface="Verdana"/>
              </a:defRPr>
            </a:pPr>
            <a:r>
              <a:t>Greater saphenous vein 2cm ant and superior to medial malleolus</a:t>
            </a:r>
          </a:p>
          <a:p>
            <a:pPr>
              <a:spcBef>
                <a:spcPts val="1400"/>
              </a:spcBef>
              <a:buSzPct val="100000"/>
              <a:buChar char="•"/>
              <a:defRPr sz="2400">
                <a:latin typeface="Verdana"/>
                <a:ea typeface="Verdana"/>
                <a:cs typeface="Verdana"/>
                <a:sym typeface="Verdana"/>
              </a:defRPr>
            </a:pPr>
            <a:r>
              <a:t>Antecubital medial basilic vein 2cm lateral to medial epicondyle</a:t>
            </a:r>
          </a:p>
        </p:txBody>
      </p:sp>
      <p:sp>
        <p:nvSpPr>
          <p:cNvPr id="288" name="Intraosseous Puncture/Infusion"/>
          <p:cNvSpPr txBox="1"/>
          <p:nvPr/>
        </p:nvSpPr>
        <p:spPr>
          <a:xfrm>
            <a:off x="1112519" y="533400"/>
            <a:ext cx="5780074" cy="6375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600">
                <a:solidFill>
                  <a:srgbClr val="0000FF"/>
                </a:solidFill>
                <a:effectLst>
                  <a:outerShdw sx="100000" sy="100000" kx="0" ky="0" algn="b" rotWithShape="0" blurRad="12700" dist="25400" dir="2700000">
                    <a:srgbClr val="DDDDDD"/>
                  </a:outerShdw>
                </a:effectLst>
                <a:latin typeface="Batang"/>
                <a:ea typeface="Batang"/>
                <a:cs typeface="Batang"/>
                <a:sym typeface="Batang"/>
              </a:defRPr>
            </a:lvl1pPr>
          </a:lstStyle>
          <a:p>
            <a:pPr/>
            <a:r>
              <a:t>Intraosseous Puncture/Infusion</a:t>
            </a:r>
          </a:p>
        </p:txBody>
      </p:sp>
      <p:grpSp>
        <p:nvGrpSpPr>
          <p:cNvPr id="291" name="Сгруппировать"/>
          <p:cNvGrpSpPr/>
          <p:nvPr/>
        </p:nvGrpSpPr>
        <p:grpSpPr>
          <a:xfrm>
            <a:off x="5943600" y="2371725"/>
            <a:ext cx="2857500" cy="2657475"/>
            <a:chOff x="0" y="0"/>
            <a:chExt cx="2857500" cy="2657475"/>
          </a:xfrm>
        </p:grpSpPr>
        <p:sp>
          <p:nvSpPr>
            <p:cNvPr id="289" name="Прямоугольник"/>
            <p:cNvSpPr/>
            <p:nvPr/>
          </p:nvSpPr>
          <p:spPr>
            <a:xfrm>
              <a:off x="0" y="0"/>
              <a:ext cx="2857500" cy="2657475"/>
            </a:xfrm>
            <a:prstGeom prst="rect">
              <a:avLst/>
            </a:prstGeom>
            <a:solidFill>
              <a:srgbClr val="FFFFFF"/>
            </a:solidFill>
            <a:ln w="12700" cap="flat">
              <a:noFill/>
              <a:miter lim="400000"/>
            </a:ln>
            <a:effectLst/>
          </p:spPr>
          <p:txBody>
            <a:bodyPr wrap="square" lIns="45719" tIns="45719" rIns="45719" bIns="45719" numCol="1" anchor="t">
              <a:noAutofit/>
            </a:bodyPr>
            <a:lstStyle/>
            <a:p>
              <a:pPr/>
            </a:p>
          </p:txBody>
        </p:sp>
        <p:pic>
          <p:nvPicPr>
            <p:cNvPr id="290" name="image.png" descr="image.png"/>
            <p:cNvPicPr>
              <a:picLocks noChangeAspect="1"/>
            </p:cNvPicPr>
            <p:nvPr/>
          </p:nvPicPr>
          <p:blipFill>
            <a:blip r:embed="rId2">
              <a:extLst/>
            </a:blip>
            <a:stretch>
              <a:fillRect/>
            </a:stretch>
          </p:blipFill>
          <p:spPr>
            <a:xfrm>
              <a:off x="0" y="0"/>
              <a:ext cx="2857500" cy="2657475"/>
            </a:xfrm>
            <a:prstGeom prst="rect">
              <a:avLst/>
            </a:prstGeom>
            <a:ln w="28575" cap="flat">
              <a:solidFill>
                <a:srgbClr val="000000"/>
              </a:solidFill>
              <a:prstDash val="solid"/>
              <a:round/>
            </a:ln>
            <a:effectLst/>
          </p:spPr>
        </p:pic>
      </p:gr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Initial Fluid Therapy…"/>
          <p:cNvSpPr txBox="1"/>
          <p:nvPr/>
        </p:nvSpPr>
        <p:spPr>
          <a:xfrm>
            <a:off x="587057" y="914400"/>
            <a:ext cx="7985761" cy="55321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2600"/>
              </a:spcBef>
              <a:defRPr sz="4400" u="sng">
                <a:solidFill>
                  <a:srgbClr val="0000FF"/>
                </a:solidFill>
                <a:effectLst>
                  <a:outerShdw sx="100000" sy="100000" kx="0" ky="0" algn="b" rotWithShape="0" blurRad="12700" dist="25400" dir="2700000">
                    <a:srgbClr val="DDDDDD"/>
                  </a:outerShdw>
                </a:effectLst>
                <a:latin typeface="Batang"/>
                <a:ea typeface="Batang"/>
                <a:cs typeface="Batang"/>
                <a:sym typeface="Batang"/>
              </a:defRPr>
            </a:pPr>
            <a:r>
              <a:t>Initial Fluid Therapy</a:t>
            </a:r>
          </a:p>
          <a:p>
            <a:pPr>
              <a:spcBef>
                <a:spcPts val="1000"/>
              </a:spcBef>
              <a:defRPr sz="4400">
                <a:solidFill>
                  <a:srgbClr val="0000FF"/>
                </a:solidFill>
                <a:effectLst>
                  <a:outerShdw sx="100000" sy="100000" kx="0" ky="0" algn="b" rotWithShape="0" blurRad="12700" dist="25400" dir="2700000">
                    <a:srgbClr val="DDDDDD"/>
                  </a:outerShdw>
                </a:effectLst>
                <a:latin typeface="Batang"/>
                <a:ea typeface="Batang"/>
                <a:cs typeface="Batang"/>
                <a:sym typeface="Batang"/>
              </a:defRPr>
            </a:pPr>
          </a:p>
          <a:p>
            <a:pPr>
              <a:spcBef>
                <a:spcPts val="1600"/>
              </a:spcBef>
              <a:defRPr b="1" i="1" sz="2800">
                <a:latin typeface="Verdana"/>
                <a:ea typeface="Verdana"/>
                <a:cs typeface="Verdana"/>
                <a:sym typeface="Verdana"/>
              </a:defRPr>
            </a:pPr>
            <a:r>
              <a:t>       Lactated Ringer is preferred </a:t>
            </a:r>
          </a:p>
          <a:p>
            <a:pPr>
              <a:spcBef>
                <a:spcPts val="1000"/>
              </a:spcBef>
              <a:defRPr b="1" i="1" sz="2800">
                <a:latin typeface="Verdana"/>
                <a:ea typeface="Verdana"/>
                <a:cs typeface="Verdana"/>
                <a:sym typeface="Verdana"/>
              </a:defRPr>
            </a:pPr>
          </a:p>
          <a:p>
            <a:pPr>
              <a:spcBef>
                <a:spcPts val="1900"/>
              </a:spcBef>
              <a:buSzPct val="100000"/>
              <a:buChar char="❖"/>
              <a:defRPr b="1" i="1" sz="2800">
                <a:latin typeface="Verdana"/>
                <a:ea typeface="Verdana"/>
                <a:cs typeface="Verdana"/>
                <a:sym typeface="Verdana"/>
              </a:defRPr>
            </a:pPr>
            <a:r>
              <a:t>       </a:t>
            </a:r>
            <a:r>
              <a:rPr b="0" i="0" sz="3200"/>
              <a:t>For adult 1-2 liters bolus</a:t>
            </a:r>
            <a:endParaRPr sz="3200"/>
          </a:p>
          <a:p>
            <a:pPr>
              <a:spcBef>
                <a:spcPts val="1000"/>
              </a:spcBef>
              <a:buSzPct val="100000"/>
              <a:buChar char="❖"/>
              <a:defRPr sz="3200">
                <a:latin typeface="Verdana"/>
                <a:ea typeface="Verdana"/>
                <a:cs typeface="Verdana"/>
                <a:sym typeface="Verdana"/>
              </a:defRPr>
            </a:pPr>
          </a:p>
          <a:p>
            <a:pPr>
              <a:spcBef>
                <a:spcPts val="1900"/>
              </a:spcBef>
              <a:buSzPct val="100000"/>
              <a:buChar char="❖"/>
              <a:defRPr sz="3200">
                <a:latin typeface="Verdana"/>
                <a:ea typeface="Verdana"/>
                <a:cs typeface="Verdana"/>
                <a:sym typeface="Verdana"/>
              </a:defRPr>
            </a:pPr>
            <a:r>
              <a:t>     For child 20ml/kg bolus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3 FOR 1 Rule…"/>
          <p:cNvSpPr txBox="1"/>
          <p:nvPr/>
        </p:nvSpPr>
        <p:spPr>
          <a:xfrm>
            <a:off x="579119" y="838200"/>
            <a:ext cx="7833361" cy="55753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2100"/>
              </a:spcBef>
              <a:defRPr b="1" sz="3600">
                <a:effectLst>
                  <a:outerShdw sx="100000" sy="100000" kx="0" ky="0" algn="b" rotWithShape="0" blurRad="12700" dist="25400" dir="2700000">
                    <a:srgbClr val="DDDDDD"/>
                  </a:outerShdw>
                </a:effectLst>
                <a:latin typeface="Comic Sans MS"/>
                <a:ea typeface="Comic Sans MS"/>
                <a:cs typeface="Comic Sans MS"/>
                <a:sym typeface="Comic Sans MS"/>
              </a:defRPr>
            </a:pPr>
            <a:r>
              <a:t>3 </a:t>
            </a:r>
            <a:r>
              <a:t>FOR 1 Rule</a:t>
            </a:r>
          </a:p>
          <a:p>
            <a:pPr>
              <a:spcBef>
                <a:spcPts val="1000"/>
              </a:spcBef>
              <a:defRPr sz="2400">
                <a:latin typeface="Comic Sans MS"/>
                <a:ea typeface="Comic Sans MS"/>
                <a:cs typeface="Comic Sans MS"/>
                <a:sym typeface="Comic Sans MS"/>
              </a:defRPr>
            </a:pPr>
          </a:p>
          <a:p>
            <a:pPr>
              <a:spcBef>
                <a:spcPts val="1900"/>
              </a:spcBef>
              <a:defRPr sz="3200">
                <a:solidFill>
                  <a:srgbClr val="FF9900"/>
                </a:solidFill>
                <a:latin typeface="Comic Sans MS"/>
                <a:ea typeface="Comic Sans MS"/>
                <a:cs typeface="Comic Sans MS"/>
                <a:sym typeface="Comic Sans MS"/>
              </a:defRPr>
            </a:pPr>
            <a:r>
              <a:t>a rough guideline for the total amount of crystalloid volume acutely is to replace </a:t>
            </a:r>
            <a:r>
              <a:rPr>
                <a:solidFill>
                  <a:srgbClr val="000000"/>
                </a:solidFill>
              </a:rPr>
              <a:t>each ML of blood loss with 3 ML of crystalloid fluid,</a:t>
            </a:r>
            <a:r>
              <a:t> thus allowing for restitution of plasma volume lost into the interstitial &amp; intracellular space</a:t>
            </a:r>
          </a:p>
        </p:txBody>
      </p:sp>
      <p:grpSp>
        <p:nvGrpSpPr>
          <p:cNvPr id="300" name="Сгруппировать"/>
          <p:cNvGrpSpPr/>
          <p:nvPr/>
        </p:nvGrpSpPr>
        <p:grpSpPr>
          <a:xfrm>
            <a:off x="6491004" y="760778"/>
            <a:ext cx="655680" cy="916844"/>
            <a:chOff x="0" y="0"/>
            <a:chExt cx="655678" cy="916842"/>
          </a:xfrm>
        </p:grpSpPr>
        <p:grpSp>
          <p:nvGrpSpPr>
            <p:cNvPr id="298" name="Сгруппировать"/>
            <p:cNvGrpSpPr/>
            <p:nvPr/>
          </p:nvGrpSpPr>
          <p:grpSpPr>
            <a:xfrm>
              <a:off x="58514" y="0"/>
              <a:ext cx="539175" cy="916843"/>
              <a:chOff x="0" y="0"/>
              <a:chExt cx="539173" cy="916842"/>
            </a:xfrm>
          </p:grpSpPr>
          <p:sp>
            <p:nvSpPr>
              <p:cNvPr id="296" name="Фигура"/>
              <p:cNvSpPr/>
              <p:nvPr/>
            </p:nvSpPr>
            <p:spPr>
              <a:xfrm rot="15758">
                <a:off x="2093" y="1221"/>
                <a:ext cx="534988" cy="914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1209"/>
                      <a:pt x="0" y="2700"/>
                    </a:cubicBezTo>
                    <a:lnTo>
                      <a:pt x="0" y="18900"/>
                    </a:lnTo>
                    <a:cubicBezTo>
                      <a:pt x="0" y="20391"/>
                      <a:pt x="4835" y="21600"/>
                      <a:pt x="10800" y="21600"/>
                    </a:cubicBezTo>
                    <a:cubicBezTo>
                      <a:pt x="16765" y="21600"/>
                      <a:pt x="21600" y="20391"/>
                      <a:pt x="21600" y="18900"/>
                    </a:cubicBezTo>
                    <a:lnTo>
                      <a:pt x="21600" y="2700"/>
                    </a:lnTo>
                    <a:cubicBezTo>
                      <a:pt x="21600" y="1209"/>
                      <a:pt x="16765" y="0"/>
                      <a:pt x="10800" y="0"/>
                    </a:cubicBezTo>
                    <a:close/>
                  </a:path>
                </a:pathLst>
              </a:custGeom>
              <a:solidFill>
                <a:srgbClr val="FF0000"/>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a:latin typeface="Verdana"/>
                    <a:ea typeface="Verdana"/>
                    <a:cs typeface="Verdana"/>
                    <a:sym typeface="Verdana"/>
                  </a:defRPr>
                </a:pPr>
              </a:p>
            </p:txBody>
          </p:sp>
          <p:sp>
            <p:nvSpPr>
              <p:cNvPr id="297" name="Овал"/>
              <p:cNvSpPr/>
              <p:nvPr/>
            </p:nvSpPr>
            <p:spPr>
              <a:xfrm rot="15758">
                <a:off x="3664" y="1225"/>
                <a:ext cx="534989" cy="228601"/>
              </a:xfrm>
              <a:prstGeom prst="ellipse">
                <a:avLst/>
              </a:prstGeom>
              <a:solidFill>
                <a:srgbClr val="FF3333"/>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a:latin typeface="Verdana"/>
                    <a:ea typeface="Verdana"/>
                    <a:cs typeface="Verdana"/>
                    <a:sym typeface="Verdana"/>
                  </a:defRPr>
                </a:pPr>
              </a:p>
            </p:txBody>
          </p:sp>
        </p:grpSp>
        <p:sp>
          <p:nvSpPr>
            <p:cNvPr id="299" name="AB+"/>
            <p:cNvSpPr txBox="1"/>
            <p:nvPr/>
          </p:nvSpPr>
          <p:spPr>
            <a:xfrm rot="15758">
              <a:off x="846" y="330150"/>
              <a:ext cx="653987"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lnSpc>
                  <a:spcPct val="90000"/>
                </a:lnSpc>
                <a:spcBef>
                  <a:spcPts val="400"/>
                </a:spcBef>
                <a:defRPr b="1">
                  <a:latin typeface="Verdana"/>
                  <a:ea typeface="Verdana"/>
                  <a:cs typeface="Verdana"/>
                  <a:sym typeface="Verdana"/>
                </a:defRPr>
              </a:lvl1pPr>
            </a:lstStyle>
            <a:p>
              <a:pPr/>
              <a:r>
                <a:t>AB+</a:t>
              </a:r>
            </a:p>
          </p:txBody>
        </p:sp>
      </p:grpSp>
      <p:grpSp>
        <p:nvGrpSpPr>
          <p:cNvPr id="305" name="Сгруппировать"/>
          <p:cNvGrpSpPr/>
          <p:nvPr/>
        </p:nvGrpSpPr>
        <p:grpSpPr>
          <a:xfrm>
            <a:off x="492295" y="760956"/>
            <a:ext cx="538886" cy="916488"/>
            <a:chOff x="0" y="0"/>
            <a:chExt cx="538885" cy="916486"/>
          </a:xfrm>
        </p:grpSpPr>
        <p:grpSp>
          <p:nvGrpSpPr>
            <p:cNvPr id="303" name="Сгруппировать"/>
            <p:cNvGrpSpPr/>
            <p:nvPr/>
          </p:nvGrpSpPr>
          <p:grpSpPr>
            <a:xfrm>
              <a:off x="39011" y="0"/>
              <a:ext cx="461388" cy="916487"/>
              <a:chOff x="0" y="0"/>
              <a:chExt cx="461386" cy="916486"/>
            </a:xfrm>
          </p:grpSpPr>
          <p:sp>
            <p:nvSpPr>
              <p:cNvPr id="301" name="Фигура"/>
              <p:cNvSpPr/>
              <p:nvPr/>
            </p:nvSpPr>
            <p:spPr>
              <a:xfrm rot="15758">
                <a:off x="2093" y="1043"/>
                <a:ext cx="457201" cy="914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1209"/>
                      <a:pt x="0" y="2700"/>
                    </a:cubicBezTo>
                    <a:lnTo>
                      <a:pt x="0" y="18900"/>
                    </a:lnTo>
                    <a:cubicBezTo>
                      <a:pt x="0" y="20391"/>
                      <a:pt x="4835" y="21600"/>
                      <a:pt x="10800" y="21600"/>
                    </a:cubicBezTo>
                    <a:cubicBezTo>
                      <a:pt x="16765" y="21600"/>
                      <a:pt x="21600" y="20391"/>
                      <a:pt x="21600" y="18900"/>
                    </a:cubicBezTo>
                    <a:lnTo>
                      <a:pt x="21600" y="2700"/>
                    </a:lnTo>
                    <a:cubicBezTo>
                      <a:pt x="21600" y="1209"/>
                      <a:pt x="16765" y="0"/>
                      <a:pt x="10800" y="0"/>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sz="2400">
                    <a:latin typeface="Verdana"/>
                    <a:ea typeface="Verdana"/>
                    <a:cs typeface="Verdana"/>
                    <a:sym typeface="Verdana"/>
                  </a:defRPr>
                </a:pPr>
              </a:p>
            </p:txBody>
          </p:sp>
          <p:sp>
            <p:nvSpPr>
              <p:cNvPr id="302" name="Овал"/>
              <p:cNvSpPr/>
              <p:nvPr/>
            </p:nvSpPr>
            <p:spPr>
              <a:xfrm rot="15758">
                <a:off x="3665" y="1046"/>
                <a:ext cx="457201" cy="228601"/>
              </a:xfrm>
              <a:prstGeom prst="ellipse">
                <a:avLst/>
              </a:prstGeom>
              <a:solidFill>
                <a:srgbClr val="333333"/>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sz="2400">
                    <a:latin typeface="Verdana"/>
                    <a:ea typeface="Verdana"/>
                    <a:cs typeface="Verdana"/>
                    <a:sym typeface="Verdana"/>
                  </a:defRPr>
                </a:pPr>
              </a:p>
            </p:txBody>
          </p:sp>
        </p:grpSp>
        <p:sp>
          <p:nvSpPr>
            <p:cNvPr id="304" name="RL"/>
            <p:cNvSpPr txBox="1"/>
            <p:nvPr/>
          </p:nvSpPr>
          <p:spPr>
            <a:xfrm rot="15758">
              <a:off x="1050" y="285522"/>
              <a:ext cx="536785"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lnSpc>
                  <a:spcPct val="90000"/>
                </a:lnSpc>
                <a:spcBef>
                  <a:spcPts val="500"/>
                </a:spcBef>
                <a:defRPr b="1" sz="2400">
                  <a:latin typeface="Verdana"/>
                  <a:ea typeface="Verdana"/>
                  <a:cs typeface="Verdana"/>
                  <a:sym typeface="Verdana"/>
                </a:defRPr>
              </a:lvl1pPr>
            </a:lstStyle>
            <a:p>
              <a:pPr/>
              <a:r>
                <a:t>RL</a:t>
              </a:r>
            </a:p>
          </p:txBody>
        </p:sp>
      </p:grpSp>
      <p:sp>
        <p:nvSpPr>
          <p:cNvPr id="306" name="Треугольник"/>
          <p:cNvSpPr/>
          <p:nvPr/>
        </p:nvSpPr>
        <p:spPr>
          <a:xfrm rot="15615">
            <a:off x="609600" y="609600"/>
            <a:ext cx="304801" cy="228601"/>
          </a:xfrm>
          <a:prstGeom prst="triangle">
            <a:avLst/>
          </a:prstGeom>
          <a:solidFill>
            <a:srgbClr val="FF3300"/>
          </a:solidFill>
          <a:ln w="12700">
            <a:miter lim="400000"/>
          </a:ln>
        </p:spPr>
        <p:txBody>
          <a:bodyPr lIns="45719" rIns="45719" anchor="ctr"/>
          <a:lstStyle/>
          <a:p>
            <a:pPr/>
          </a:p>
        </p:txBody>
      </p:sp>
      <p:sp>
        <p:nvSpPr>
          <p:cNvPr id="307" name="Треугольник"/>
          <p:cNvSpPr/>
          <p:nvPr/>
        </p:nvSpPr>
        <p:spPr>
          <a:xfrm rot="15615">
            <a:off x="6629400" y="609600"/>
            <a:ext cx="381001" cy="228601"/>
          </a:xfrm>
          <a:prstGeom prst="triangle">
            <a:avLst/>
          </a:prstGeom>
          <a:solidFill>
            <a:srgbClr val="FF3300"/>
          </a:solidFill>
          <a:ln w="12700">
            <a:miter lim="400000"/>
          </a:ln>
        </p:spPr>
        <p:txBody>
          <a:bodyPr lIns="45719" rIns="45719" anchor="ctr"/>
          <a:lstStyle/>
          <a:p>
            <a:pPr/>
          </a:p>
        </p:txBody>
      </p:sp>
      <p:grpSp>
        <p:nvGrpSpPr>
          <p:cNvPr id="312" name="Сгруппировать"/>
          <p:cNvGrpSpPr/>
          <p:nvPr/>
        </p:nvGrpSpPr>
        <p:grpSpPr>
          <a:xfrm>
            <a:off x="1254295" y="760956"/>
            <a:ext cx="538886" cy="916488"/>
            <a:chOff x="0" y="0"/>
            <a:chExt cx="538885" cy="916486"/>
          </a:xfrm>
        </p:grpSpPr>
        <p:grpSp>
          <p:nvGrpSpPr>
            <p:cNvPr id="310" name="Сгруппировать"/>
            <p:cNvGrpSpPr/>
            <p:nvPr/>
          </p:nvGrpSpPr>
          <p:grpSpPr>
            <a:xfrm>
              <a:off x="39011" y="0"/>
              <a:ext cx="461388" cy="916487"/>
              <a:chOff x="0" y="0"/>
              <a:chExt cx="461386" cy="916486"/>
            </a:xfrm>
          </p:grpSpPr>
          <p:sp>
            <p:nvSpPr>
              <p:cNvPr id="308" name="Фигура"/>
              <p:cNvSpPr/>
              <p:nvPr/>
            </p:nvSpPr>
            <p:spPr>
              <a:xfrm rot="15758">
                <a:off x="2093" y="1043"/>
                <a:ext cx="457201" cy="914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1209"/>
                      <a:pt x="0" y="2700"/>
                    </a:cubicBezTo>
                    <a:lnTo>
                      <a:pt x="0" y="18900"/>
                    </a:lnTo>
                    <a:cubicBezTo>
                      <a:pt x="0" y="20391"/>
                      <a:pt x="4835" y="21600"/>
                      <a:pt x="10800" y="21600"/>
                    </a:cubicBezTo>
                    <a:cubicBezTo>
                      <a:pt x="16765" y="21600"/>
                      <a:pt x="21600" y="20391"/>
                      <a:pt x="21600" y="18900"/>
                    </a:cubicBezTo>
                    <a:lnTo>
                      <a:pt x="21600" y="2700"/>
                    </a:lnTo>
                    <a:cubicBezTo>
                      <a:pt x="21600" y="1209"/>
                      <a:pt x="16765" y="0"/>
                      <a:pt x="10800" y="0"/>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sz="2400">
                    <a:latin typeface="Verdana"/>
                    <a:ea typeface="Verdana"/>
                    <a:cs typeface="Verdana"/>
                    <a:sym typeface="Verdana"/>
                  </a:defRPr>
                </a:pPr>
              </a:p>
            </p:txBody>
          </p:sp>
          <p:sp>
            <p:nvSpPr>
              <p:cNvPr id="309" name="Овал"/>
              <p:cNvSpPr/>
              <p:nvPr/>
            </p:nvSpPr>
            <p:spPr>
              <a:xfrm rot="15758">
                <a:off x="3665" y="1046"/>
                <a:ext cx="457201" cy="228601"/>
              </a:xfrm>
              <a:prstGeom prst="ellipse">
                <a:avLst/>
              </a:prstGeom>
              <a:solidFill>
                <a:srgbClr val="333333"/>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sz="2400">
                    <a:latin typeface="Verdana"/>
                    <a:ea typeface="Verdana"/>
                    <a:cs typeface="Verdana"/>
                    <a:sym typeface="Verdana"/>
                  </a:defRPr>
                </a:pPr>
              </a:p>
            </p:txBody>
          </p:sp>
        </p:grpSp>
        <p:sp>
          <p:nvSpPr>
            <p:cNvPr id="311" name="RL"/>
            <p:cNvSpPr txBox="1"/>
            <p:nvPr/>
          </p:nvSpPr>
          <p:spPr>
            <a:xfrm rot="15758">
              <a:off x="1050" y="285522"/>
              <a:ext cx="536785"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lnSpc>
                  <a:spcPct val="90000"/>
                </a:lnSpc>
                <a:spcBef>
                  <a:spcPts val="500"/>
                </a:spcBef>
                <a:defRPr b="1" sz="2400">
                  <a:latin typeface="Verdana"/>
                  <a:ea typeface="Verdana"/>
                  <a:cs typeface="Verdana"/>
                  <a:sym typeface="Verdana"/>
                </a:defRPr>
              </a:lvl1pPr>
            </a:lstStyle>
            <a:p>
              <a:pPr/>
              <a:r>
                <a:t>RL</a:t>
              </a:r>
            </a:p>
          </p:txBody>
        </p:sp>
      </p:grpSp>
      <p:sp>
        <p:nvSpPr>
          <p:cNvPr id="313" name="Треугольник"/>
          <p:cNvSpPr/>
          <p:nvPr/>
        </p:nvSpPr>
        <p:spPr>
          <a:xfrm rot="15615">
            <a:off x="1371600" y="609600"/>
            <a:ext cx="304801" cy="228601"/>
          </a:xfrm>
          <a:prstGeom prst="triangle">
            <a:avLst/>
          </a:prstGeom>
          <a:solidFill>
            <a:srgbClr val="FF3300"/>
          </a:solidFill>
          <a:ln w="12700">
            <a:miter lim="400000"/>
          </a:ln>
        </p:spPr>
        <p:txBody>
          <a:bodyPr lIns="45719" rIns="45719" anchor="ctr"/>
          <a:lstStyle/>
          <a:p>
            <a:pPr/>
          </a:p>
        </p:txBody>
      </p:sp>
      <p:grpSp>
        <p:nvGrpSpPr>
          <p:cNvPr id="318" name="Сгруппировать"/>
          <p:cNvGrpSpPr/>
          <p:nvPr/>
        </p:nvGrpSpPr>
        <p:grpSpPr>
          <a:xfrm>
            <a:off x="2016295" y="760956"/>
            <a:ext cx="538886" cy="916488"/>
            <a:chOff x="0" y="0"/>
            <a:chExt cx="538885" cy="916486"/>
          </a:xfrm>
        </p:grpSpPr>
        <p:grpSp>
          <p:nvGrpSpPr>
            <p:cNvPr id="316" name="Сгруппировать"/>
            <p:cNvGrpSpPr/>
            <p:nvPr/>
          </p:nvGrpSpPr>
          <p:grpSpPr>
            <a:xfrm>
              <a:off x="39011" y="0"/>
              <a:ext cx="461388" cy="916487"/>
              <a:chOff x="0" y="0"/>
              <a:chExt cx="461386" cy="916486"/>
            </a:xfrm>
          </p:grpSpPr>
          <p:sp>
            <p:nvSpPr>
              <p:cNvPr id="314" name="Фигура"/>
              <p:cNvSpPr/>
              <p:nvPr/>
            </p:nvSpPr>
            <p:spPr>
              <a:xfrm rot="15758">
                <a:off x="2093" y="1043"/>
                <a:ext cx="457201" cy="914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1209"/>
                      <a:pt x="0" y="2700"/>
                    </a:cubicBezTo>
                    <a:lnTo>
                      <a:pt x="0" y="18900"/>
                    </a:lnTo>
                    <a:cubicBezTo>
                      <a:pt x="0" y="20391"/>
                      <a:pt x="4835" y="21600"/>
                      <a:pt x="10800" y="21600"/>
                    </a:cubicBezTo>
                    <a:cubicBezTo>
                      <a:pt x="16765" y="21600"/>
                      <a:pt x="21600" y="20391"/>
                      <a:pt x="21600" y="18900"/>
                    </a:cubicBezTo>
                    <a:lnTo>
                      <a:pt x="21600" y="2700"/>
                    </a:lnTo>
                    <a:cubicBezTo>
                      <a:pt x="21600" y="1209"/>
                      <a:pt x="16765" y="0"/>
                      <a:pt x="10800" y="0"/>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sz="2400">
                    <a:latin typeface="Verdana"/>
                    <a:ea typeface="Verdana"/>
                    <a:cs typeface="Verdana"/>
                    <a:sym typeface="Verdana"/>
                  </a:defRPr>
                </a:pPr>
              </a:p>
            </p:txBody>
          </p:sp>
          <p:sp>
            <p:nvSpPr>
              <p:cNvPr id="315" name="Овал"/>
              <p:cNvSpPr/>
              <p:nvPr/>
            </p:nvSpPr>
            <p:spPr>
              <a:xfrm rot="15758">
                <a:off x="3665" y="1046"/>
                <a:ext cx="457201" cy="228601"/>
              </a:xfrm>
              <a:prstGeom prst="ellipse">
                <a:avLst/>
              </a:prstGeom>
              <a:solidFill>
                <a:srgbClr val="333333"/>
              </a:solidFill>
              <a:ln w="12700" cap="flat">
                <a:noFill/>
                <a:miter lim="400000"/>
              </a:ln>
              <a:effectLst/>
            </p:spPr>
            <p:txBody>
              <a:bodyPr wrap="square" lIns="45719" tIns="45719" rIns="45719" bIns="45719" numCol="1" anchor="ctr">
                <a:noAutofit/>
              </a:bodyPr>
              <a:lstStyle/>
              <a:p>
                <a:pPr algn="ctr">
                  <a:lnSpc>
                    <a:spcPct val="90000"/>
                  </a:lnSpc>
                  <a:spcBef>
                    <a:spcPts val="700"/>
                  </a:spcBef>
                  <a:defRPr b="1" sz="2400">
                    <a:latin typeface="Verdana"/>
                    <a:ea typeface="Verdana"/>
                    <a:cs typeface="Verdana"/>
                    <a:sym typeface="Verdana"/>
                  </a:defRPr>
                </a:pPr>
              </a:p>
            </p:txBody>
          </p:sp>
        </p:grpSp>
        <p:sp>
          <p:nvSpPr>
            <p:cNvPr id="317" name="RL"/>
            <p:cNvSpPr txBox="1"/>
            <p:nvPr/>
          </p:nvSpPr>
          <p:spPr>
            <a:xfrm rot="15758">
              <a:off x="1050" y="285522"/>
              <a:ext cx="536785"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lnSpc>
                  <a:spcPct val="90000"/>
                </a:lnSpc>
                <a:spcBef>
                  <a:spcPts val="500"/>
                </a:spcBef>
                <a:defRPr b="1" sz="2400">
                  <a:latin typeface="Verdana"/>
                  <a:ea typeface="Verdana"/>
                  <a:cs typeface="Verdana"/>
                  <a:sym typeface="Verdana"/>
                </a:defRPr>
              </a:lvl1pPr>
            </a:lstStyle>
            <a:p>
              <a:pPr/>
              <a:r>
                <a:t>RL</a:t>
              </a:r>
            </a:p>
          </p:txBody>
        </p:sp>
      </p:grpSp>
      <p:sp>
        <p:nvSpPr>
          <p:cNvPr id="319" name="Треугольник"/>
          <p:cNvSpPr/>
          <p:nvPr/>
        </p:nvSpPr>
        <p:spPr>
          <a:xfrm rot="15615">
            <a:off x="2133600" y="609600"/>
            <a:ext cx="304801" cy="228601"/>
          </a:xfrm>
          <a:prstGeom prst="triangle">
            <a:avLst/>
          </a:prstGeom>
          <a:solidFill>
            <a:srgbClr val="FF3300"/>
          </a:solidFill>
          <a:ln w="12700">
            <a:miter lim="400000"/>
          </a:ln>
        </p:spPr>
        <p:txBody>
          <a:bodyPr lIns="45719" rIns="45719" anchor="ctr"/>
          <a:lstStyle/>
          <a:p>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RESPONSE TO  EARLY RESUSCITATION"/>
          <p:cNvSpPr txBox="1"/>
          <p:nvPr/>
        </p:nvSpPr>
        <p:spPr>
          <a:xfrm>
            <a:off x="109220" y="166687"/>
            <a:ext cx="7475895" cy="574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3200">
                <a:solidFill>
                  <a:srgbClr val="0000FF"/>
                </a:solidFill>
                <a:effectLst>
                  <a:outerShdw sx="100000" sy="100000" kx="0" ky="0" algn="b" rotWithShape="0" blurRad="12700" dist="25400" dir="2700000">
                    <a:srgbClr val="DDDDDD"/>
                  </a:outerShdw>
                </a:effectLst>
                <a:latin typeface="Batang"/>
                <a:ea typeface="Batang"/>
                <a:cs typeface="Batang"/>
                <a:sym typeface="Batang"/>
              </a:defRPr>
            </a:pPr>
            <a:r>
              <a:t>RESPONSE TO  EARLY</a:t>
            </a:r>
            <a:r>
              <a:t> RESUSCITATION</a:t>
            </a:r>
          </a:p>
        </p:txBody>
      </p:sp>
      <p:sp>
        <p:nvSpPr>
          <p:cNvPr id="322" name="MONITER:…"/>
          <p:cNvSpPr txBox="1"/>
          <p:nvPr/>
        </p:nvSpPr>
        <p:spPr>
          <a:xfrm>
            <a:off x="0" y="1847850"/>
            <a:ext cx="2362200" cy="2875281"/>
          </a:xfrm>
          <a:prstGeom prst="rect">
            <a:avLst/>
          </a:prstGeom>
          <a:ln w="38100">
            <a:solidFill>
              <a:srgbClr val="000000"/>
            </a:solidFill>
          </a:ln>
          <a:extLst>
            <a:ext uri="{C572A759-6A51-4108-AA02-DFA0A04FC94B}">
              <ma14:wrappingTextBoxFlag xmlns:ma14="http://schemas.microsoft.com/office/mac/drawingml/2011/main" val="1"/>
            </a:ext>
          </a:extLst>
        </p:spPr>
        <p:txBody>
          <a:bodyPr lIns="45719" rIns="45719">
            <a:spAutoFit/>
          </a:bodyPr>
          <a:lstStyle/>
          <a:p>
            <a:pPr>
              <a:lnSpc>
                <a:spcPct val="145000"/>
              </a:lnSpc>
              <a:defRPr>
                <a:latin typeface="Verdana"/>
                <a:ea typeface="Verdana"/>
                <a:cs typeface="Verdana"/>
                <a:sym typeface="Verdana"/>
              </a:defRPr>
            </a:pPr>
            <a:r>
              <a:t>MONITER:</a:t>
            </a:r>
          </a:p>
          <a:p>
            <a:pPr>
              <a:lnSpc>
                <a:spcPct val="145000"/>
              </a:lnSpc>
              <a:buSzPct val="100000"/>
              <a:buChar char="•"/>
              <a:defRPr sz="1600">
                <a:latin typeface="Verdana"/>
                <a:ea typeface="Verdana"/>
                <a:cs typeface="Verdana"/>
                <a:sym typeface="Verdana"/>
              </a:defRPr>
            </a:pPr>
            <a:r>
              <a:t>PULSE.</a:t>
            </a:r>
          </a:p>
          <a:p>
            <a:pPr>
              <a:lnSpc>
                <a:spcPct val="145000"/>
              </a:lnSpc>
              <a:buSzPct val="100000"/>
              <a:buChar char="•"/>
              <a:defRPr sz="1600">
                <a:latin typeface="Verdana"/>
                <a:ea typeface="Verdana"/>
                <a:cs typeface="Verdana"/>
                <a:sym typeface="Verdana"/>
              </a:defRPr>
            </a:pPr>
            <a:r>
              <a:t>BP.</a:t>
            </a:r>
          </a:p>
          <a:p>
            <a:pPr>
              <a:lnSpc>
                <a:spcPct val="145000"/>
              </a:lnSpc>
              <a:buSzPct val="100000"/>
              <a:buChar char="•"/>
              <a:defRPr sz="1600">
                <a:latin typeface="Verdana"/>
                <a:ea typeface="Verdana"/>
                <a:cs typeface="Verdana"/>
                <a:sym typeface="Verdana"/>
              </a:defRPr>
            </a:pPr>
            <a:r>
              <a:t>SKIN -                 PERFUSION.</a:t>
            </a:r>
          </a:p>
          <a:p>
            <a:pPr>
              <a:lnSpc>
                <a:spcPct val="145000"/>
              </a:lnSpc>
              <a:buSzPct val="100000"/>
              <a:buChar char="•"/>
              <a:defRPr sz="1600">
                <a:latin typeface="Verdana"/>
                <a:ea typeface="Verdana"/>
                <a:cs typeface="Verdana"/>
                <a:sym typeface="Verdana"/>
              </a:defRPr>
            </a:pPr>
            <a:r>
              <a:t>CONSCIOUSNESS</a:t>
            </a:r>
          </a:p>
          <a:p>
            <a:pPr>
              <a:lnSpc>
                <a:spcPct val="145000"/>
              </a:lnSpc>
              <a:buSzPct val="100000"/>
              <a:buChar char="•"/>
              <a:defRPr sz="1600">
                <a:latin typeface="Verdana"/>
                <a:ea typeface="Verdana"/>
                <a:cs typeface="Verdana"/>
                <a:sym typeface="Verdana"/>
              </a:defRPr>
            </a:pPr>
            <a:r>
              <a:t>URINE OUTPUT.</a:t>
            </a:r>
          </a:p>
          <a:p>
            <a:pPr>
              <a:lnSpc>
                <a:spcPct val="145000"/>
              </a:lnSpc>
              <a:buSzPct val="100000"/>
              <a:buChar char="•"/>
              <a:defRPr sz="1600">
                <a:latin typeface="Verdana"/>
                <a:ea typeface="Verdana"/>
                <a:cs typeface="Verdana"/>
                <a:sym typeface="Verdana"/>
              </a:defRPr>
            </a:pPr>
            <a:r>
              <a:t>-ABGs</a:t>
            </a:r>
          </a:p>
        </p:txBody>
      </p:sp>
      <p:grpSp>
        <p:nvGrpSpPr>
          <p:cNvPr id="325" name="Сгруппировать"/>
          <p:cNvGrpSpPr/>
          <p:nvPr/>
        </p:nvGrpSpPr>
        <p:grpSpPr>
          <a:xfrm>
            <a:off x="2819400" y="914400"/>
            <a:ext cx="1752600" cy="1219200"/>
            <a:chOff x="0" y="0"/>
            <a:chExt cx="1752600" cy="1219200"/>
          </a:xfrm>
        </p:grpSpPr>
        <p:sp>
          <p:nvSpPr>
            <p:cNvPr id="323" name="Прямоугольник"/>
            <p:cNvSpPr/>
            <p:nvPr/>
          </p:nvSpPr>
          <p:spPr>
            <a:xfrm>
              <a:off x="0" y="0"/>
              <a:ext cx="1752600" cy="1219200"/>
            </a:xfrm>
            <a:prstGeom prst="rect">
              <a:avLst/>
            </a:prstGeom>
            <a:solidFill>
              <a:srgbClr val="FF9966">
                <a:alpha val="50195"/>
              </a:srgbClr>
            </a:solidFill>
            <a:ln w="9525" cap="flat">
              <a:solidFill>
                <a:srgbClr val="000000"/>
              </a:solidFill>
              <a:prstDash val="solid"/>
              <a:round/>
            </a:ln>
            <a:effectLst/>
          </p:spPr>
          <p:txBody>
            <a:bodyPr wrap="square" lIns="45719" tIns="45719" rIns="45719" bIns="45719" numCol="1" anchor="ctr">
              <a:noAutofit/>
            </a:bodyPr>
            <a:lstStyle/>
            <a:p>
              <a:pPr algn="ctr">
                <a:defRPr i="1">
                  <a:latin typeface="Verdana"/>
                  <a:ea typeface="Verdana"/>
                  <a:cs typeface="Verdana"/>
                  <a:sym typeface="Verdana"/>
                </a:defRPr>
              </a:pPr>
            </a:p>
          </p:txBody>
        </p:sp>
        <p:sp>
          <p:nvSpPr>
            <p:cNvPr id="324" name="RAPID…"/>
            <p:cNvSpPr txBox="1"/>
            <p:nvPr/>
          </p:nvSpPr>
          <p:spPr>
            <a:xfrm>
              <a:off x="199542" y="284480"/>
              <a:ext cx="1353516"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i="1">
                  <a:latin typeface="Verdana"/>
                  <a:ea typeface="Verdana"/>
                  <a:cs typeface="Verdana"/>
                  <a:sym typeface="Verdana"/>
                </a:defRPr>
              </a:pPr>
              <a:r>
                <a:t>RAPID </a:t>
              </a:r>
            </a:p>
            <a:p>
              <a:pPr algn="ctr">
                <a:defRPr i="1">
                  <a:latin typeface="Verdana"/>
                  <a:ea typeface="Verdana"/>
                  <a:cs typeface="Verdana"/>
                  <a:sym typeface="Verdana"/>
                </a:defRPr>
              </a:pPr>
              <a:r>
                <a:t>RESPONSE</a:t>
              </a:r>
            </a:p>
          </p:txBody>
        </p:sp>
      </p:grpSp>
      <p:sp>
        <p:nvSpPr>
          <p:cNvPr id="326" name="Фигура"/>
          <p:cNvSpPr/>
          <p:nvPr/>
        </p:nvSpPr>
        <p:spPr>
          <a:xfrm>
            <a:off x="3581400" y="2133600"/>
            <a:ext cx="304800" cy="1219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a:solidFill>
              <a:srgbClr val="000000"/>
            </a:solidFill>
          </a:ln>
        </p:spPr>
        <p:txBody>
          <a:bodyPr lIns="45719" rIns="45719" anchor="ctr"/>
          <a:lstStyle/>
          <a:p>
            <a:pPr/>
          </a:p>
        </p:txBody>
      </p:sp>
      <p:sp>
        <p:nvSpPr>
          <p:cNvPr id="327" name="BE CAREFULL ,MAY STILL BECOME UNSTABLE AGAIN.…"/>
          <p:cNvSpPr txBox="1"/>
          <p:nvPr/>
        </p:nvSpPr>
        <p:spPr>
          <a:xfrm>
            <a:off x="2498725" y="3298825"/>
            <a:ext cx="2682875" cy="1526540"/>
          </a:xfrm>
          <a:prstGeom prst="rect">
            <a:avLst/>
          </a:prstGeom>
          <a:ln w="38100">
            <a:solidFill>
              <a:srgbClr val="000000"/>
            </a:solidFill>
          </a:ln>
          <a:extLst>
            <a:ext uri="{C572A759-6A51-4108-AA02-DFA0A04FC94B}">
              <ma14:wrappingTextBoxFlag xmlns:ma14="http://schemas.microsoft.com/office/mac/drawingml/2011/main" val="1"/>
            </a:ext>
          </a:extLst>
        </p:spPr>
        <p:txBody>
          <a:bodyPr lIns="45719" rIns="45719">
            <a:spAutoFit/>
          </a:bodyPr>
          <a:lstStyle/>
          <a:p>
            <a:pPr>
              <a:defRPr>
                <a:latin typeface="Verdana"/>
                <a:ea typeface="Verdana"/>
                <a:cs typeface="Verdana"/>
                <a:sym typeface="Verdana"/>
              </a:defRPr>
            </a:pPr>
            <a:r>
              <a:t>BE CAREFULL ,MAY STILL BECOME UNSTABLE </a:t>
            </a:r>
            <a:r>
              <a:rPr sz="1600"/>
              <a:t>AGAIN</a:t>
            </a:r>
            <a:r>
              <a:t>.</a:t>
            </a:r>
          </a:p>
          <a:p>
            <a:pPr>
              <a:defRPr>
                <a:latin typeface="Verdana"/>
                <a:ea typeface="Verdana"/>
                <a:cs typeface="Verdana"/>
                <a:sym typeface="Verdana"/>
              </a:defRPr>
            </a:pPr>
            <a:r>
              <a:t>  &amp; REQUIRE SURGERY .</a:t>
            </a:r>
          </a:p>
        </p:txBody>
      </p:sp>
      <p:grpSp>
        <p:nvGrpSpPr>
          <p:cNvPr id="330" name="Сгруппировать"/>
          <p:cNvGrpSpPr/>
          <p:nvPr/>
        </p:nvGrpSpPr>
        <p:grpSpPr>
          <a:xfrm>
            <a:off x="5257800" y="990600"/>
            <a:ext cx="1600200" cy="1219200"/>
            <a:chOff x="0" y="0"/>
            <a:chExt cx="1600200" cy="1219200"/>
          </a:xfrm>
        </p:grpSpPr>
        <p:sp>
          <p:nvSpPr>
            <p:cNvPr id="328" name="Прямоугольник"/>
            <p:cNvSpPr/>
            <p:nvPr/>
          </p:nvSpPr>
          <p:spPr>
            <a:xfrm>
              <a:off x="0" y="0"/>
              <a:ext cx="1600200" cy="1219200"/>
            </a:xfrm>
            <a:prstGeom prst="rect">
              <a:avLst/>
            </a:prstGeom>
            <a:solidFill>
              <a:srgbClr val="FF9966"/>
            </a:solidFill>
            <a:ln w="9525" cap="flat">
              <a:solidFill>
                <a:srgbClr val="000000"/>
              </a:solidFill>
              <a:prstDash val="solid"/>
              <a:round/>
            </a:ln>
            <a:effectLst/>
          </p:spPr>
          <p:txBody>
            <a:bodyPr wrap="square" lIns="45719" tIns="45719" rIns="45719" bIns="45719" numCol="1" anchor="ctr">
              <a:noAutofit/>
            </a:bodyPr>
            <a:lstStyle/>
            <a:p>
              <a:pPr algn="ctr">
                <a:defRPr>
                  <a:latin typeface="Verdana"/>
                  <a:ea typeface="Verdana"/>
                  <a:cs typeface="Verdana"/>
                  <a:sym typeface="Verdana"/>
                </a:defRPr>
              </a:pPr>
            </a:p>
          </p:txBody>
        </p:sp>
        <p:sp>
          <p:nvSpPr>
            <p:cNvPr id="329" name="TRANSIENT…"/>
            <p:cNvSpPr txBox="1"/>
            <p:nvPr/>
          </p:nvSpPr>
          <p:spPr>
            <a:xfrm>
              <a:off x="39849" y="284480"/>
              <a:ext cx="1520502"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a:latin typeface="Verdana"/>
                  <a:ea typeface="Verdana"/>
                  <a:cs typeface="Verdana"/>
                  <a:sym typeface="Verdana"/>
                </a:defRPr>
              </a:pPr>
              <a:r>
                <a:t>TRANSIENT </a:t>
              </a:r>
            </a:p>
            <a:p>
              <a:pPr algn="ctr">
                <a:defRPr>
                  <a:latin typeface="Verdana"/>
                  <a:ea typeface="Verdana"/>
                  <a:cs typeface="Verdana"/>
                  <a:sym typeface="Verdana"/>
                </a:defRPr>
              </a:pPr>
              <a:r>
                <a:t>RESPONSE</a:t>
              </a:r>
            </a:p>
          </p:txBody>
        </p:sp>
      </p:grpSp>
      <p:sp>
        <p:nvSpPr>
          <p:cNvPr id="331" name="Фигура"/>
          <p:cNvSpPr/>
          <p:nvPr/>
        </p:nvSpPr>
        <p:spPr>
          <a:xfrm>
            <a:off x="5943600" y="2209800"/>
            <a:ext cx="304800" cy="1219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a:solidFill>
              <a:srgbClr val="000000"/>
            </a:solidFill>
          </a:ln>
        </p:spPr>
        <p:txBody>
          <a:bodyPr lIns="45719" rIns="45719" anchor="ctr"/>
          <a:lstStyle/>
          <a:p>
            <a:pPr/>
          </a:p>
        </p:txBody>
      </p:sp>
      <p:sp>
        <p:nvSpPr>
          <p:cNvPr id="332" name="STOP THE…"/>
          <p:cNvSpPr txBox="1"/>
          <p:nvPr/>
        </p:nvSpPr>
        <p:spPr>
          <a:xfrm>
            <a:off x="5334000" y="3476625"/>
            <a:ext cx="1499441" cy="688340"/>
          </a:xfrm>
          <a:prstGeom prst="rect">
            <a:avLst/>
          </a:prstGeom>
          <a:ln w="3810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defRPr i="1">
                <a:latin typeface="Verdana"/>
                <a:ea typeface="Verdana"/>
                <a:cs typeface="Verdana"/>
                <a:sym typeface="Verdana"/>
              </a:defRPr>
            </a:pPr>
            <a:r>
              <a:t>STOP THE</a:t>
            </a:r>
          </a:p>
          <a:p>
            <a:pPr>
              <a:defRPr i="1">
                <a:latin typeface="Verdana"/>
                <a:ea typeface="Verdana"/>
                <a:cs typeface="Verdana"/>
                <a:sym typeface="Verdana"/>
              </a:defRPr>
            </a:pPr>
            <a:r>
              <a:t> </a:t>
            </a:r>
            <a:r>
              <a:rPr i="0"/>
              <a:t>BLEEDING</a:t>
            </a:r>
            <a:r>
              <a:t>.</a:t>
            </a:r>
          </a:p>
        </p:txBody>
      </p:sp>
      <p:grpSp>
        <p:nvGrpSpPr>
          <p:cNvPr id="335" name="Сгруппировать"/>
          <p:cNvGrpSpPr/>
          <p:nvPr/>
        </p:nvGrpSpPr>
        <p:grpSpPr>
          <a:xfrm>
            <a:off x="7239000" y="1066800"/>
            <a:ext cx="1447800" cy="1066800"/>
            <a:chOff x="0" y="0"/>
            <a:chExt cx="1447799" cy="1066800"/>
          </a:xfrm>
        </p:grpSpPr>
        <p:sp>
          <p:nvSpPr>
            <p:cNvPr id="333" name="Прямоугольник"/>
            <p:cNvSpPr/>
            <p:nvPr/>
          </p:nvSpPr>
          <p:spPr>
            <a:xfrm>
              <a:off x="0" y="0"/>
              <a:ext cx="1447800" cy="1066800"/>
            </a:xfrm>
            <a:prstGeom prst="rect">
              <a:avLst/>
            </a:prstGeom>
            <a:solidFill>
              <a:srgbClr val="FF9966"/>
            </a:solidFill>
            <a:ln w="9525" cap="flat">
              <a:solidFill>
                <a:srgbClr val="000000"/>
              </a:solidFill>
              <a:prstDash val="solid"/>
              <a:round/>
            </a:ln>
            <a:effectLst/>
          </p:spPr>
          <p:txBody>
            <a:bodyPr wrap="square" lIns="45719" tIns="45719" rIns="45719" bIns="45719" numCol="1" anchor="ctr">
              <a:noAutofit/>
            </a:bodyPr>
            <a:lstStyle/>
            <a:p>
              <a:pPr algn="ctr">
                <a:defRPr>
                  <a:latin typeface="Verdana"/>
                  <a:ea typeface="Verdana"/>
                  <a:cs typeface="Verdana"/>
                  <a:sym typeface="Verdana"/>
                </a:defRPr>
              </a:pPr>
            </a:p>
          </p:txBody>
        </p:sp>
        <p:sp>
          <p:nvSpPr>
            <p:cNvPr id="334" name="MINIMAL…"/>
            <p:cNvSpPr txBox="1"/>
            <p:nvPr/>
          </p:nvSpPr>
          <p:spPr>
            <a:xfrm>
              <a:off x="47142" y="208279"/>
              <a:ext cx="1353516"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a:latin typeface="Verdana"/>
                  <a:ea typeface="Verdana"/>
                  <a:cs typeface="Verdana"/>
                  <a:sym typeface="Verdana"/>
                </a:defRPr>
              </a:pPr>
              <a:r>
                <a:t>MINIMAL</a:t>
              </a:r>
              <a:r>
                <a:rPr i="1"/>
                <a:t> </a:t>
              </a:r>
              <a:endParaRPr i="1"/>
            </a:p>
            <a:p>
              <a:pPr algn="ctr">
                <a:defRPr>
                  <a:latin typeface="Verdana"/>
                  <a:ea typeface="Verdana"/>
                  <a:cs typeface="Verdana"/>
                  <a:sym typeface="Verdana"/>
                </a:defRPr>
              </a:pPr>
              <a:r>
                <a:t>RESPONSE</a:t>
              </a:r>
            </a:p>
          </p:txBody>
        </p:sp>
      </p:grpSp>
      <p:sp>
        <p:nvSpPr>
          <p:cNvPr id="336" name="Фигура"/>
          <p:cNvSpPr/>
          <p:nvPr/>
        </p:nvSpPr>
        <p:spPr>
          <a:xfrm>
            <a:off x="7696200" y="2133600"/>
            <a:ext cx="304800" cy="1219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5400" y="16200"/>
                </a:lnTo>
                <a:lnTo>
                  <a:pt x="5400" y="0"/>
                </a:lnTo>
                <a:lnTo>
                  <a:pt x="16200" y="0"/>
                </a:lnTo>
                <a:lnTo>
                  <a:pt x="16200" y="16200"/>
                </a:lnTo>
                <a:lnTo>
                  <a:pt x="21600" y="16200"/>
                </a:lnTo>
                <a:lnTo>
                  <a:pt x="10800" y="21600"/>
                </a:lnTo>
                <a:close/>
              </a:path>
            </a:pathLst>
          </a:custGeom>
          <a:solidFill>
            <a:schemeClr val="accent1"/>
          </a:solidFill>
          <a:ln>
            <a:solidFill>
              <a:srgbClr val="000000"/>
            </a:solidFill>
          </a:ln>
        </p:spPr>
        <p:txBody>
          <a:bodyPr lIns="45719" rIns="45719" anchor="ctr"/>
          <a:lstStyle/>
          <a:p>
            <a:pPr/>
          </a:p>
        </p:txBody>
      </p:sp>
      <p:sp>
        <p:nvSpPr>
          <p:cNvPr id="337" name="REMEMBER…"/>
          <p:cNvSpPr txBox="1"/>
          <p:nvPr/>
        </p:nvSpPr>
        <p:spPr>
          <a:xfrm>
            <a:off x="7162800" y="3378200"/>
            <a:ext cx="1606932" cy="967740"/>
          </a:xfrm>
          <a:prstGeom prst="rect">
            <a:avLst/>
          </a:prstGeom>
          <a:ln w="3810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defRPr>
                <a:latin typeface="Verdana"/>
                <a:ea typeface="Verdana"/>
                <a:cs typeface="Verdana"/>
                <a:sym typeface="Verdana"/>
              </a:defRPr>
            </a:pPr>
            <a:r>
              <a:t>REMEMBER</a:t>
            </a:r>
          </a:p>
          <a:p>
            <a:pPr>
              <a:defRPr>
                <a:latin typeface="Verdana"/>
                <a:ea typeface="Verdana"/>
                <a:cs typeface="Verdana"/>
                <a:sym typeface="Verdana"/>
              </a:defRPr>
            </a:pPr>
            <a:r>
              <a:t>THE “BIG 5”’</a:t>
            </a:r>
          </a:p>
          <a:p>
            <a:pPr>
              <a:defRPr>
                <a:latin typeface="Verdana"/>
                <a:ea typeface="Verdana"/>
                <a:cs typeface="Verdana"/>
                <a:sym typeface="Verdana"/>
              </a:defRPr>
            </a:pPr>
            <a:r>
              <a:t>-GO TO O.T.</a:t>
            </a:r>
          </a:p>
        </p:txBody>
      </p:sp>
      <p:grpSp>
        <p:nvGrpSpPr>
          <p:cNvPr id="340" name="Сгруппировать"/>
          <p:cNvGrpSpPr/>
          <p:nvPr/>
        </p:nvGrpSpPr>
        <p:grpSpPr>
          <a:xfrm>
            <a:off x="2057400" y="5638800"/>
            <a:ext cx="1752600" cy="1066800"/>
            <a:chOff x="0" y="0"/>
            <a:chExt cx="1752600" cy="1066800"/>
          </a:xfrm>
        </p:grpSpPr>
        <p:sp>
          <p:nvSpPr>
            <p:cNvPr id="338" name="Прямоугольник"/>
            <p:cNvSpPr/>
            <p:nvPr/>
          </p:nvSpPr>
          <p:spPr>
            <a:xfrm>
              <a:off x="0" y="0"/>
              <a:ext cx="1752600" cy="1066800"/>
            </a:xfrm>
            <a:prstGeom prst="rect">
              <a:avLst/>
            </a:prstGeom>
            <a:solidFill>
              <a:schemeClr val="accent1"/>
            </a:solidFill>
            <a:ln w="9525" cap="flat">
              <a:solidFill>
                <a:srgbClr val="000000"/>
              </a:solidFill>
              <a:prstDash val="solid"/>
              <a:round/>
            </a:ln>
            <a:effectLst/>
          </p:spPr>
          <p:txBody>
            <a:bodyPr wrap="square" lIns="45719" tIns="45719" rIns="45719" bIns="45719" numCol="1" anchor="ctr">
              <a:noAutofit/>
            </a:bodyPr>
            <a:lstStyle/>
            <a:p>
              <a:pPr algn="ctr">
                <a:defRPr i="1" sz="2000">
                  <a:latin typeface="Verdana"/>
                  <a:ea typeface="Verdana"/>
                  <a:cs typeface="Verdana"/>
                  <a:sym typeface="Verdana"/>
                </a:defRPr>
              </a:pPr>
            </a:p>
          </p:txBody>
        </p:sp>
        <p:sp>
          <p:nvSpPr>
            <p:cNvPr id="339" name="ADVERSE…"/>
            <p:cNvSpPr txBox="1"/>
            <p:nvPr/>
          </p:nvSpPr>
          <p:spPr>
            <a:xfrm>
              <a:off x="85484" y="182880"/>
              <a:ext cx="1581632"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i="1" sz="2000">
                  <a:latin typeface="Verdana"/>
                  <a:ea typeface="Verdana"/>
                  <a:cs typeface="Verdana"/>
                  <a:sym typeface="Verdana"/>
                </a:defRPr>
              </a:pPr>
              <a:r>
                <a:t>ADVERSE</a:t>
              </a:r>
            </a:p>
            <a:p>
              <a:pPr algn="ctr">
                <a:defRPr i="1" sz="2000">
                  <a:latin typeface="Verdana"/>
                  <a:ea typeface="Verdana"/>
                  <a:cs typeface="Verdana"/>
                  <a:sym typeface="Verdana"/>
                </a:defRPr>
              </a:pPr>
              <a:r>
                <a:t> RESPONSE</a:t>
              </a:r>
            </a:p>
          </p:txBody>
        </p:sp>
      </p:grpSp>
      <p:sp>
        <p:nvSpPr>
          <p:cNvPr id="341" name="Стрелка"/>
          <p:cNvSpPr/>
          <p:nvPr/>
        </p:nvSpPr>
        <p:spPr>
          <a:xfrm>
            <a:off x="3886200" y="6096000"/>
            <a:ext cx="1676400" cy="304800"/>
          </a:xfrm>
          <a:prstGeom prst="rightArrow">
            <a:avLst>
              <a:gd name="adj1" fmla="val 50000"/>
              <a:gd name="adj2" fmla="val 137500"/>
            </a:avLst>
          </a:prstGeom>
          <a:solidFill>
            <a:schemeClr val="accent1"/>
          </a:solidFill>
          <a:ln>
            <a:solidFill>
              <a:srgbClr val="000000"/>
            </a:solidFill>
          </a:ln>
        </p:spPr>
        <p:txBody>
          <a:bodyPr lIns="45719" rIns="45719" anchor="ctr"/>
          <a:lstStyle/>
          <a:p>
            <a:pPr/>
          </a:p>
        </p:txBody>
      </p:sp>
      <p:sp>
        <p:nvSpPr>
          <p:cNvPr id="342" name="COAGULOPATHY.…"/>
          <p:cNvSpPr txBox="1"/>
          <p:nvPr/>
        </p:nvSpPr>
        <p:spPr>
          <a:xfrm>
            <a:off x="5668962" y="5638800"/>
            <a:ext cx="3398030" cy="1024890"/>
          </a:xfrm>
          <a:prstGeom prst="rect">
            <a:avLst/>
          </a:prstGeom>
          <a:ln w="190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buSzPct val="100000"/>
              <a:buChar char="•"/>
              <a:defRPr sz="2000">
                <a:latin typeface="Verdana"/>
                <a:ea typeface="Verdana"/>
                <a:cs typeface="Verdana"/>
                <a:sym typeface="Verdana"/>
              </a:defRPr>
            </a:pPr>
            <a:r>
              <a:t>COAGULOPATHY.</a:t>
            </a:r>
          </a:p>
          <a:p>
            <a:pPr>
              <a:buSzPct val="100000"/>
              <a:buChar char="•"/>
              <a:defRPr sz="2000">
                <a:latin typeface="Verdana"/>
                <a:ea typeface="Verdana"/>
                <a:cs typeface="Verdana"/>
                <a:sym typeface="Verdana"/>
              </a:defRPr>
            </a:pPr>
            <a:r>
              <a:t>HYPOTHERMIA </a:t>
            </a:r>
          </a:p>
          <a:p>
            <a:pPr>
              <a:buSzPct val="100000"/>
              <a:buChar char="•"/>
              <a:defRPr sz="2000">
                <a:latin typeface="Verdana"/>
                <a:ea typeface="Verdana"/>
                <a:cs typeface="Verdana"/>
                <a:sym typeface="Verdana"/>
              </a:defRPr>
            </a:pPr>
            <a:r>
              <a:t>UNDER RESUSCITATION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9" presetID="2" grpId="1" fill="hold">
                                  <p:stCondLst>
                                    <p:cond delay="0"/>
                                  </p:stCondLst>
                                  <p:iterate type="el" backwards="0">
                                    <p:tmAbs val="0"/>
                                  </p:iterate>
                                  <p:childTnLst>
                                    <p:set>
                                      <p:cBhvr>
                                        <p:cTn id="6" fill="hold"/>
                                        <p:tgtEl>
                                          <p:spTgt spid="325"/>
                                        </p:tgtEl>
                                        <p:attrNameLst>
                                          <p:attrName>style.visibility</p:attrName>
                                        </p:attrNameLst>
                                      </p:cBhvr>
                                      <p:to>
                                        <p:strVal val="visible"/>
                                      </p:to>
                                    </p:set>
                                    <p:anim calcmode="lin" valueType="num">
                                      <p:cBhvr>
                                        <p:cTn id="7" dur="500" fill="hold"/>
                                        <p:tgtEl>
                                          <p:spTgt spid="325"/>
                                        </p:tgtEl>
                                        <p:attrNameLst>
                                          <p:attrName>ppt_x</p:attrName>
                                        </p:attrNameLst>
                                      </p:cBhvr>
                                      <p:tavLst>
                                        <p:tav tm="0">
                                          <p:val>
                                            <p:strVal val="0-#ppt_w/2"/>
                                          </p:val>
                                        </p:tav>
                                        <p:tav tm="100000">
                                          <p:val>
                                            <p:strVal val="#ppt_x"/>
                                          </p:val>
                                        </p:tav>
                                      </p:tavLst>
                                    </p:anim>
                                    <p:anim calcmode="lin" valueType="num">
                                      <p:cBhvr>
                                        <p:cTn id="8" dur="500" fill="hold"/>
                                        <p:tgtEl>
                                          <p:spTgt spid="3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2" grpId="2" fill="hold">
                                  <p:stCondLst>
                                    <p:cond delay="0"/>
                                  </p:stCondLst>
                                  <p:iterate type="el" backwards="0">
                                    <p:tmAbs val="0"/>
                                  </p:iterate>
                                  <p:childTnLst>
                                    <p:set>
                                      <p:cBhvr>
                                        <p:cTn id="12" fill="hold"/>
                                        <p:tgtEl>
                                          <p:spTgt spid="326"/>
                                        </p:tgtEl>
                                        <p:attrNameLst>
                                          <p:attrName>style.visibility</p:attrName>
                                        </p:attrNameLst>
                                      </p:cBhvr>
                                      <p:to>
                                        <p:strVal val="visible"/>
                                      </p:to>
                                    </p:set>
                                    <p:animEffect filter="wipe(up)" transition="in">
                                      <p:cBhvr>
                                        <p:cTn id="13" dur="500"/>
                                        <p:tgtEl>
                                          <p:spTgt spid="326"/>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12" presetID="2" grpId="3" fill="hold">
                                  <p:stCondLst>
                                    <p:cond delay="0"/>
                                  </p:stCondLst>
                                  <p:iterate type="el" backwards="0">
                                    <p:tmAbs val="0"/>
                                  </p:iterate>
                                  <p:childTnLst>
                                    <p:set>
                                      <p:cBhvr>
                                        <p:cTn id="17" fill="hold"/>
                                        <p:tgtEl>
                                          <p:spTgt spid="327"/>
                                        </p:tgtEl>
                                        <p:attrNameLst>
                                          <p:attrName>style.visibility</p:attrName>
                                        </p:attrNameLst>
                                      </p:cBhvr>
                                      <p:to>
                                        <p:strVal val="visible"/>
                                      </p:to>
                                    </p:set>
                                    <p:anim calcmode="lin" valueType="num">
                                      <p:cBhvr>
                                        <p:cTn id="18" dur="500" fill="hold"/>
                                        <p:tgtEl>
                                          <p:spTgt spid="327"/>
                                        </p:tgtEl>
                                        <p:attrNameLst>
                                          <p:attrName>ppt_x</p:attrName>
                                        </p:attrNameLst>
                                      </p:cBhvr>
                                      <p:tavLst>
                                        <p:tav tm="0">
                                          <p:val>
                                            <p:strVal val="0-#ppt_w/2"/>
                                          </p:val>
                                        </p:tav>
                                        <p:tav tm="100000">
                                          <p:val>
                                            <p:strVal val="#ppt_x"/>
                                          </p:val>
                                        </p:tav>
                                      </p:tavLst>
                                    </p:anim>
                                    <p:anim calcmode="lin" valueType="num">
                                      <p:cBhvr>
                                        <p:cTn id="19" dur="500" fill="hold"/>
                                        <p:tgtEl>
                                          <p:spTgt spid="32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1" presetID="2" grpId="4" fill="hold">
                                  <p:stCondLst>
                                    <p:cond delay="0"/>
                                  </p:stCondLst>
                                  <p:iterate type="el" backwards="0">
                                    <p:tmAbs val="0"/>
                                  </p:iterate>
                                  <p:childTnLst>
                                    <p:set>
                                      <p:cBhvr>
                                        <p:cTn id="23" fill="hold"/>
                                        <p:tgtEl>
                                          <p:spTgt spid="330"/>
                                        </p:tgtEl>
                                        <p:attrNameLst>
                                          <p:attrName>style.visibility</p:attrName>
                                        </p:attrNameLst>
                                      </p:cBhvr>
                                      <p:to>
                                        <p:strVal val="visible"/>
                                      </p:to>
                                    </p:set>
                                    <p:anim calcmode="lin" valueType="num">
                                      <p:cBhvr>
                                        <p:cTn id="24" dur="500" fill="hold"/>
                                        <p:tgtEl>
                                          <p:spTgt spid="330"/>
                                        </p:tgtEl>
                                        <p:attrNameLst>
                                          <p:attrName>ppt_x</p:attrName>
                                        </p:attrNameLst>
                                      </p:cBhvr>
                                      <p:tavLst>
                                        <p:tav tm="0">
                                          <p:val>
                                            <p:strVal val="#ppt_x"/>
                                          </p:val>
                                        </p:tav>
                                        <p:tav tm="100000">
                                          <p:val>
                                            <p:strVal val="#ppt_x"/>
                                          </p:val>
                                        </p:tav>
                                      </p:tavLst>
                                    </p:anim>
                                    <p:anim calcmode="lin" valueType="num">
                                      <p:cBhvr>
                                        <p:cTn id="25" dur="500" fill="hold"/>
                                        <p:tgtEl>
                                          <p:spTgt spid="330"/>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1" presetID="22" grpId="5" fill="hold">
                                  <p:stCondLst>
                                    <p:cond delay="0"/>
                                  </p:stCondLst>
                                  <p:iterate type="el" backwards="0">
                                    <p:tmAbs val="0"/>
                                  </p:iterate>
                                  <p:childTnLst>
                                    <p:set>
                                      <p:cBhvr>
                                        <p:cTn id="29" fill="hold"/>
                                        <p:tgtEl>
                                          <p:spTgt spid="331"/>
                                        </p:tgtEl>
                                        <p:attrNameLst>
                                          <p:attrName>style.visibility</p:attrName>
                                        </p:attrNameLst>
                                      </p:cBhvr>
                                      <p:to>
                                        <p:strVal val="visible"/>
                                      </p:to>
                                    </p:set>
                                    <p:animEffect filter="wipe(up)" transition="in">
                                      <p:cBhvr>
                                        <p:cTn id="30" dur="500"/>
                                        <p:tgtEl>
                                          <p:spTgt spid="331"/>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 grpId="6" fill="hold">
                                  <p:stCondLst>
                                    <p:cond delay="0"/>
                                  </p:stCondLst>
                                  <p:iterate type="el" backwards="0">
                                    <p:tmAbs val="0"/>
                                  </p:iterate>
                                  <p:childTnLst>
                                    <p:set>
                                      <p:cBhvr>
                                        <p:cTn id="34" fill="hold"/>
                                        <p:tgtEl>
                                          <p:spTgt spid="332"/>
                                        </p:tgtEl>
                                        <p:attrNameLst>
                                          <p:attrName>style.visibility</p:attrName>
                                        </p:attrNameLst>
                                      </p:cBhvr>
                                      <p:to>
                                        <p:strVal val="visible"/>
                                      </p:to>
                                    </p:set>
                                    <p:anim calcmode="lin" valueType="num">
                                      <p:cBhvr>
                                        <p:cTn id="35" dur="500" fill="hold"/>
                                        <p:tgtEl>
                                          <p:spTgt spid="332"/>
                                        </p:tgtEl>
                                        <p:attrNameLst>
                                          <p:attrName>ppt_x</p:attrName>
                                        </p:attrNameLst>
                                      </p:cBhvr>
                                      <p:tavLst>
                                        <p:tav tm="0">
                                          <p:val>
                                            <p:strVal val="#ppt_x"/>
                                          </p:val>
                                        </p:tav>
                                        <p:tav tm="100000">
                                          <p:val>
                                            <p:strVal val="#ppt_x"/>
                                          </p:val>
                                        </p:tav>
                                      </p:tavLst>
                                    </p:anim>
                                    <p:anim calcmode="lin" valueType="num">
                                      <p:cBhvr>
                                        <p:cTn id="36" dur="500" fill="hold"/>
                                        <p:tgtEl>
                                          <p:spTgt spid="33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3" presetID="2" grpId="7" fill="hold">
                                  <p:stCondLst>
                                    <p:cond delay="0"/>
                                  </p:stCondLst>
                                  <p:iterate type="el" backwards="0">
                                    <p:tmAbs val="0"/>
                                  </p:iterate>
                                  <p:childTnLst>
                                    <p:set>
                                      <p:cBhvr>
                                        <p:cTn id="40" fill="hold"/>
                                        <p:tgtEl>
                                          <p:spTgt spid="335"/>
                                        </p:tgtEl>
                                        <p:attrNameLst>
                                          <p:attrName>style.visibility</p:attrName>
                                        </p:attrNameLst>
                                      </p:cBhvr>
                                      <p:to>
                                        <p:strVal val="visible"/>
                                      </p:to>
                                    </p:set>
                                    <p:anim calcmode="lin" valueType="num">
                                      <p:cBhvr>
                                        <p:cTn id="41" dur="500" fill="hold"/>
                                        <p:tgtEl>
                                          <p:spTgt spid="335"/>
                                        </p:tgtEl>
                                        <p:attrNameLst>
                                          <p:attrName>ppt_x</p:attrName>
                                        </p:attrNameLst>
                                      </p:cBhvr>
                                      <p:tavLst>
                                        <p:tav tm="0">
                                          <p:val>
                                            <p:strVal val="1+#ppt_w/2"/>
                                          </p:val>
                                        </p:tav>
                                        <p:tav tm="100000">
                                          <p:val>
                                            <p:strVal val="#ppt_x"/>
                                          </p:val>
                                        </p:tav>
                                      </p:tavLst>
                                    </p:anim>
                                    <p:anim calcmode="lin" valueType="num">
                                      <p:cBhvr>
                                        <p:cTn id="42" dur="500" fill="hold"/>
                                        <p:tgtEl>
                                          <p:spTgt spid="335"/>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1" presetID="22" grpId="8" fill="hold">
                                  <p:stCondLst>
                                    <p:cond delay="0"/>
                                  </p:stCondLst>
                                  <p:iterate type="el" backwards="0">
                                    <p:tmAbs val="0"/>
                                  </p:iterate>
                                  <p:childTnLst>
                                    <p:set>
                                      <p:cBhvr>
                                        <p:cTn id="46" fill="hold"/>
                                        <p:tgtEl>
                                          <p:spTgt spid="336"/>
                                        </p:tgtEl>
                                        <p:attrNameLst>
                                          <p:attrName>style.visibility</p:attrName>
                                        </p:attrNameLst>
                                      </p:cBhvr>
                                      <p:to>
                                        <p:strVal val="visible"/>
                                      </p:to>
                                    </p:set>
                                    <p:animEffect filter="wipe(up)" transition="in">
                                      <p:cBhvr>
                                        <p:cTn id="47" dur="500"/>
                                        <p:tgtEl>
                                          <p:spTgt spid="336"/>
                                        </p:tgtEl>
                                      </p:cBhvr>
                                    </p:animEffect>
                                  </p:childTnLst>
                                </p:cTn>
                              </p:par>
                            </p:childTnLst>
                          </p:cTn>
                        </p:par>
                      </p:childTnLst>
                    </p:cTn>
                  </p:par>
                  <p:par>
                    <p:cTn id="48" fill="hold">
                      <p:stCondLst>
                        <p:cond delay="indefinite"/>
                      </p:stCondLst>
                      <p:childTnLst>
                        <p:par>
                          <p:cTn id="49" fill="hold">
                            <p:stCondLst>
                              <p:cond delay="0"/>
                            </p:stCondLst>
                            <p:childTnLst>
                              <p:par>
                                <p:cTn id="50" presetClass="entr" nodeType="clickEffect" presetSubtype="6" presetID="2" grpId="9" fill="hold">
                                  <p:stCondLst>
                                    <p:cond delay="0"/>
                                  </p:stCondLst>
                                  <p:iterate type="el" backwards="0">
                                    <p:tmAbs val="0"/>
                                  </p:iterate>
                                  <p:childTnLst>
                                    <p:set>
                                      <p:cBhvr>
                                        <p:cTn id="51" fill="hold"/>
                                        <p:tgtEl>
                                          <p:spTgt spid="337"/>
                                        </p:tgtEl>
                                        <p:attrNameLst>
                                          <p:attrName>style.visibility</p:attrName>
                                        </p:attrNameLst>
                                      </p:cBhvr>
                                      <p:to>
                                        <p:strVal val="visible"/>
                                      </p:to>
                                    </p:set>
                                    <p:anim calcmode="lin" valueType="num">
                                      <p:cBhvr>
                                        <p:cTn id="52" dur="500" fill="hold"/>
                                        <p:tgtEl>
                                          <p:spTgt spid="337"/>
                                        </p:tgtEl>
                                        <p:attrNameLst>
                                          <p:attrName>ppt_x</p:attrName>
                                        </p:attrNameLst>
                                      </p:cBhvr>
                                      <p:tavLst>
                                        <p:tav tm="0">
                                          <p:val>
                                            <p:strVal val="1+#ppt_w/2"/>
                                          </p:val>
                                        </p:tav>
                                        <p:tav tm="100000">
                                          <p:val>
                                            <p:strVal val="#ppt_x"/>
                                          </p:val>
                                        </p:tav>
                                      </p:tavLst>
                                    </p:anim>
                                    <p:anim calcmode="lin" valueType="num">
                                      <p:cBhvr>
                                        <p:cTn id="53" dur="500" fill="hold"/>
                                        <p:tgtEl>
                                          <p:spTgt spid="33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Class="entr" nodeType="clickEffect" presetSubtype="8" presetID="2" grpId="10" fill="hold">
                                  <p:stCondLst>
                                    <p:cond delay="0"/>
                                  </p:stCondLst>
                                  <p:iterate type="el" backwards="0">
                                    <p:tmAbs val="0"/>
                                  </p:iterate>
                                  <p:childTnLst>
                                    <p:set>
                                      <p:cBhvr>
                                        <p:cTn id="57" fill="hold"/>
                                        <p:tgtEl>
                                          <p:spTgt spid="340"/>
                                        </p:tgtEl>
                                        <p:attrNameLst>
                                          <p:attrName>style.visibility</p:attrName>
                                        </p:attrNameLst>
                                      </p:cBhvr>
                                      <p:to>
                                        <p:strVal val="visible"/>
                                      </p:to>
                                    </p:set>
                                    <p:anim calcmode="lin" valueType="num">
                                      <p:cBhvr>
                                        <p:cTn id="58" dur="500" fill="hold"/>
                                        <p:tgtEl>
                                          <p:spTgt spid="340"/>
                                        </p:tgtEl>
                                        <p:attrNameLst>
                                          <p:attrName>ppt_x</p:attrName>
                                        </p:attrNameLst>
                                      </p:cBhvr>
                                      <p:tavLst>
                                        <p:tav tm="0">
                                          <p:val>
                                            <p:strVal val="0-#ppt_w/2"/>
                                          </p:val>
                                        </p:tav>
                                        <p:tav tm="100000">
                                          <p:val>
                                            <p:strVal val="#ppt_x"/>
                                          </p:val>
                                        </p:tav>
                                      </p:tavLst>
                                    </p:anim>
                                    <p:anim calcmode="lin" valueType="num">
                                      <p:cBhvr>
                                        <p:cTn id="59" dur="500" fill="hold"/>
                                        <p:tgtEl>
                                          <p:spTgt spid="340"/>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Class="entr" nodeType="clickEffect" presetSubtype="1" presetID="22" grpId="11" fill="hold">
                                  <p:stCondLst>
                                    <p:cond delay="0"/>
                                  </p:stCondLst>
                                  <p:iterate type="el" backwards="0">
                                    <p:tmAbs val="0"/>
                                  </p:iterate>
                                  <p:childTnLst>
                                    <p:set>
                                      <p:cBhvr>
                                        <p:cTn id="63" fill="hold"/>
                                        <p:tgtEl>
                                          <p:spTgt spid="341"/>
                                        </p:tgtEl>
                                        <p:attrNameLst>
                                          <p:attrName>style.visibility</p:attrName>
                                        </p:attrNameLst>
                                      </p:cBhvr>
                                      <p:to>
                                        <p:strVal val="visible"/>
                                      </p:to>
                                    </p:set>
                                    <p:animEffect filter="wipe(up)" transition="in">
                                      <p:cBhvr>
                                        <p:cTn id="64" dur="500"/>
                                        <p:tgtEl>
                                          <p:spTgt spid="341"/>
                                        </p:tgtEl>
                                      </p:cBhvr>
                                    </p:animEffect>
                                  </p:childTnLst>
                                </p:cTn>
                              </p:par>
                            </p:childTnLst>
                          </p:cTn>
                        </p:par>
                      </p:childTnLst>
                    </p:cTn>
                  </p:par>
                  <p:par>
                    <p:cTn id="65" fill="hold">
                      <p:stCondLst>
                        <p:cond delay="indefinite"/>
                      </p:stCondLst>
                      <p:childTnLst>
                        <p:par>
                          <p:cTn id="66" fill="hold">
                            <p:stCondLst>
                              <p:cond delay="0"/>
                            </p:stCondLst>
                            <p:childTnLst>
                              <p:par>
                                <p:cTn id="67" presetClass="entr" nodeType="clickEffect" presetSubtype="2" presetID="2" grpId="12" fill="hold">
                                  <p:stCondLst>
                                    <p:cond delay="0"/>
                                  </p:stCondLst>
                                  <p:iterate type="el" backwards="0">
                                    <p:tmAbs val="0"/>
                                  </p:iterate>
                                  <p:childTnLst>
                                    <p:set>
                                      <p:cBhvr>
                                        <p:cTn id="68" fill="hold"/>
                                        <p:tgtEl>
                                          <p:spTgt spid="342"/>
                                        </p:tgtEl>
                                        <p:attrNameLst>
                                          <p:attrName>style.visibility</p:attrName>
                                        </p:attrNameLst>
                                      </p:cBhvr>
                                      <p:to>
                                        <p:strVal val="visible"/>
                                      </p:to>
                                    </p:set>
                                    <p:anim calcmode="lin" valueType="num">
                                      <p:cBhvr>
                                        <p:cTn id="69" dur="500" fill="hold"/>
                                        <p:tgtEl>
                                          <p:spTgt spid="342"/>
                                        </p:tgtEl>
                                        <p:attrNameLst>
                                          <p:attrName>ppt_x</p:attrName>
                                        </p:attrNameLst>
                                      </p:cBhvr>
                                      <p:tavLst>
                                        <p:tav tm="0">
                                          <p:val>
                                            <p:strVal val="1+#ppt_w/2"/>
                                          </p:val>
                                        </p:tav>
                                        <p:tav tm="100000">
                                          <p:val>
                                            <p:strVal val="#ppt_x"/>
                                          </p:val>
                                        </p:tav>
                                      </p:tavLst>
                                    </p:anim>
                                    <p:anim calcmode="lin" valueType="num">
                                      <p:cBhvr>
                                        <p:cTn id="70" dur="500" fill="hold"/>
                                        <p:tgtEl>
                                          <p:spTgt spid="3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0" grpId="4"/>
      <p:bldP build="whole" bldLvl="1" animBg="1" rev="0" advAuto="0" spid="331" grpId="5"/>
      <p:bldP build="whole" bldLvl="1" animBg="1" rev="0" advAuto="0" spid="336" grpId="8"/>
      <p:bldP build="whole" bldLvl="1" animBg="1" rev="0" advAuto="0" spid="341" grpId="11"/>
      <p:bldP build="whole" bldLvl="1" animBg="1" rev="0" advAuto="0" spid="325" grpId="1"/>
      <p:bldP build="whole" bldLvl="1" animBg="1" rev="0" advAuto="0" spid="327" grpId="3"/>
      <p:bldP build="whole" bldLvl="1" animBg="1" rev="0" advAuto="0" spid="342" grpId="12"/>
      <p:bldP build="whole" bldLvl="1" animBg="1" rev="0" advAuto="0" spid="335" grpId="7"/>
      <p:bldP build="whole" bldLvl="1" animBg="1" rev="0" advAuto="0" spid="332" grpId="6"/>
      <p:bldP build="whole" bldLvl="1" animBg="1" rev="0" advAuto="0" spid="337" grpId="9"/>
      <p:bldP build="whole" bldLvl="1" animBg="1" rev="0" advAuto="0" spid="326" grpId="2"/>
      <p:bldP build="whole" bldLvl="1" animBg="1" rev="0" advAuto="0" spid="340" grpId="10"/>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Focused History and Physical  AMPLE History"/>
          <p:cNvSpPr txBox="1"/>
          <p:nvPr>
            <p:ph type="title" idx="4294967295"/>
          </p:nvPr>
        </p:nvSpPr>
        <p:spPr>
          <a:xfrm>
            <a:off x="457200" y="122237"/>
            <a:ext cx="7543800" cy="1295401"/>
          </a:xfrm>
          <a:prstGeom prst="rect">
            <a:avLst/>
          </a:prstGeom>
        </p:spPr>
        <p:txBody>
          <a:bodyPr>
            <a:normAutofit fontScale="100000" lnSpcReduction="0"/>
          </a:bodyPr>
          <a:lstStyle/>
          <a:p>
            <a:pPr>
              <a:defRPr b="0">
                <a:solidFill>
                  <a:srgbClr val="0000FF"/>
                </a:solidFill>
                <a:latin typeface="Batang"/>
                <a:ea typeface="Batang"/>
                <a:cs typeface="Batang"/>
                <a:sym typeface="Batang"/>
              </a:defRPr>
            </a:pPr>
            <a:r>
              <a:t>Focused History and Physical</a:t>
            </a:r>
            <a:br/>
            <a:r>
              <a:t> </a:t>
            </a:r>
            <a:r>
              <a:rPr sz="3000"/>
              <a:t>AMPLE History</a:t>
            </a:r>
          </a:p>
        </p:txBody>
      </p:sp>
      <p:sp>
        <p:nvSpPr>
          <p:cNvPr id="345" name="A – allergies…"/>
          <p:cNvSpPr txBox="1"/>
          <p:nvPr>
            <p:ph type="body" idx="4294967295"/>
          </p:nvPr>
        </p:nvSpPr>
        <p:spPr>
          <a:xfrm>
            <a:off x="457200" y="1719262"/>
            <a:ext cx="8229600" cy="4411663"/>
          </a:xfrm>
          <a:prstGeom prst="rect">
            <a:avLst/>
          </a:prstGeom>
        </p:spPr>
        <p:txBody>
          <a:bodyPr>
            <a:normAutofit fontScale="100000" lnSpcReduction="0"/>
          </a:bodyPr>
          <a:lstStyle/>
          <a:p>
            <a:pPr>
              <a:buSzTx/>
              <a:buFont typeface="Wingdings"/>
              <a:buNone/>
            </a:pPr>
          </a:p>
          <a:p>
            <a:pPr>
              <a:buChar char="●"/>
            </a:pPr>
            <a:r>
              <a:t>A – allergies</a:t>
            </a:r>
          </a:p>
          <a:p>
            <a:pPr>
              <a:buChar char="●"/>
            </a:pPr>
            <a:r>
              <a:t>M – medications</a:t>
            </a:r>
          </a:p>
          <a:p>
            <a:pPr>
              <a:buChar char="●"/>
            </a:pPr>
            <a:r>
              <a:t>P – past medical history</a:t>
            </a:r>
          </a:p>
          <a:p>
            <a:pPr>
              <a:buChar char="●"/>
            </a:pPr>
            <a:r>
              <a:t>L – last oral intake</a:t>
            </a:r>
          </a:p>
          <a:p>
            <a:pPr>
              <a:buChar char="●"/>
            </a:pPr>
            <a:r>
              <a:t>E – events leading up to the incident</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ADJUNCT TO PRIMARY SURVEY &amp; RESUSCITATION"/>
          <p:cNvSpPr txBox="1"/>
          <p:nvPr>
            <p:ph type="title" idx="4294967295"/>
          </p:nvPr>
        </p:nvSpPr>
        <p:spPr>
          <a:xfrm>
            <a:off x="457200" y="122237"/>
            <a:ext cx="7543800" cy="1295401"/>
          </a:xfrm>
          <a:prstGeom prst="rect">
            <a:avLst/>
          </a:prstGeom>
        </p:spPr>
        <p:txBody>
          <a:bodyPr>
            <a:normAutofit fontScale="100000" lnSpcReduction="0"/>
          </a:bodyPr>
          <a:lstStyle/>
          <a:p>
            <a:pPr defTabSz="905255">
              <a:defRPr b="0" sz="2574">
                <a:solidFill>
                  <a:srgbClr val="0000FF"/>
                </a:solidFill>
                <a:latin typeface="Batang"/>
                <a:ea typeface="Batang"/>
                <a:cs typeface="Batang"/>
                <a:sym typeface="Batang"/>
              </a:defRPr>
            </a:pPr>
            <a:r>
              <a:t>ADJUNCT TO PRIMARY SURVEY &amp; RESUSCITATION</a:t>
            </a:r>
            <a:br/>
          </a:p>
        </p:txBody>
      </p:sp>
      <p:sp>
        <p:nvSpPr>
          <p:cNvPr id="348" name="A. Electro-cardiographic Monitoring…"/>
          <p:cNvSpPr txBox="1"/>
          <p:nvPr>
            <p:ph type="body" sz="half" idx="4294967295"/>
          </p:nvPr>
        </p:nvSpPr>
        <p:spPr>
          <a:xfrm>
            <a:off x="457200" y="1524000"/>
            <a:ext cx="8229600" cy="2057400"/>
          </a:xfrm>
          <a:prstGeom prst="rect">
            <a:avLst/>
          </a:prstGeom>
        </p:spPr>
        <p:txBody>
          <a:bodyPr>
            <a:normAutofit fontScale="100000" lnSpcReduction="0"/>
          </a:bodyPr>
          <a:lstStyle/>
          <a:p>
            <a:pPr marL="609600" indent="-609600">
              <a:lnSpc>
                <a:spcPct val="125000"/>
              </a:lnSpc>
              <a:spcBef>
                <a:spcPts val="1200"/>
              </a:spcBef>
              <a:buSzTx/>
              <a:buFont typeface="Wingdings"/>
              <a:buNone/>
              <a:defRPr b="1" sz="2100" u="sng">
                <a:latin typeface="Verdana"/>
                <a:ea typeface="Verdana"/>
                <a:cs typeface="Verdana"/>
                <a:sym typeface="Verdana"/>
              </a:defRPr>
            </a:pPr>
            <a:r>
              <a:t>A. Electro-cardiographic Monitoring</a:t>
            </a:r>
          </a:p>
          <a:p>
            <a:pPr marL="609600" indent="-609600">
              <a:lnSpc>
                <a:spcPct val="125000"/>
              </a:lnSpc>
              <a:spcBef>
                <a:spcPts val="1800"/>
              </a:spcBef>
              <a:buClr>
                <a:srgbClr val="FFFFFF"/>
              </a:buClr>
              <a:buChar char="•"/>
              <a:defRPr sz="2100" u="sng">
                <a:latin typeface="Verdana"/>
                <a:ea typeface="Verdana"/>
                <a:cs typeface="Verdana"/>
                <a:sym typeface="Verdana"/>
              </a:defRPr>
            </a:pPr>
          </a:p>
          <a:p>
            <a:pPr marL="609600" indent="-609600">
              <a:lnSpc>
                <a:spcPct val="125000"/>
              </a:lnSpc>
              <a:spcBef>
                <a:spcPts val="1200"/>
              </a:spcBef>
              <a:buSzTx/>
              <a:buFont typeface="Wingdings"/>
              <a:buNone/>
              <a:defRPr b="1" sz="2100" u="sng">
                <a:latin typeface="Verdana"/>
                <a:ea typeface="Verdana"/>
                <a:cs typeface="Verdana"/>
                <a:sym typeface="Verdana"/>
              </a:defRPr>
            </a:pPr>
            <a:r>
              <a:t>B. Urinary &amp; Gastric Catheter</a:t>
            </a:r>
          </a:p>
        </p:txBody>
      </p:sp>
      <p:sp>
        <p:nvSpPr>
          <p:cNvPr id="349" name="C. X-Ray &amp; Diagnostic Studies…"/>
          <p:cNvSpPr txBox="1"/>
          <p:nvPr/>
        </p:nvSpPr>
        <p:spPr>
          <a:xfrm>
            <a:off x="502919" y="3932237"/>
            <a:ext cx="7909561" cy="2118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400"/>
              </a:spcBef>
              <a:defRPr b="1" sz="2400" u="sng">
                <a:latin typeface="Verdana"/>
                <a:ea typeface="Verdana"/>
                <a:cs typeface="Verdana"/>
                <a:sym typeface="Verdana"/>
              </a:defRPr>
            </a:pPr>
            <a:r>
              <a:t>C. X-Ray &amp; Diagnostic Studies</a:t>
            </a:r>
          </a:p>
          <a:p>
            <a:pPr>
              <a:spcBef>
                <a:spcPts val="1400"/>
              </a:spcBef>
              <a:defRPr sz="2400">
                <a:latin typeface="Verdana"/>
                <a:ea typeface="Verdana"/>
                <a:cs typeface="Verdana"/>
                <a:sym typeface="Verdana"/>
              </a:defRPr>
            </a:pPr>
            <a:r>
              <a:t>  </a:t>
            </a:r>
            <a:r>
              <a:rPr sz="2200"/>
              <a:t>C-spine lateral , CXR, Pelvic film </a:t>
            </a:r>
            <a:r>
              <a:rPr>
                <a:solidFill>
                  <a:srgbClr val="FF0000"/>
                </a:solidFill>
              </a:rPr>
              <a:t>(</a:t>
            </a:r>
            <a:r>
              <a:rPr i="1">
                <a:solidFill>
                  <a:srgbClr val="FF0000"/>
                </a:solidFill>
              </a:rPr>
              <a:t>TRAUMA</a:t>
            </a:r>
            <a:r>
              <a:rPr>
                <a:solidFill>
                  <a:srgbClr val="FF0000"/>
                </a:solidFill>
              </a:rPr>
              <a:t> </a:t>
            </a:r>
            <a:r>
              <a:rPr i="1">
                <a:solidFill>
                  <a:srgbClr val="FF0000"/>
                </a:solidFill>
              </a:rPr>
              <a:t>SERIES</a:t>
            </a:r>
            <a:r>
              <a:rPr>
                <a:solidFill>
                  <a:srgbClr val="FF0000"/>
                </a:solidFill>
              </a:rPr>
              <a:t>)</a:t>
            </a:r>
            <a:endParaRPr>
              <a:solidFill>
                <a:srgbClr val="FF0000"/>
              </a:solidFill>
            </a:endParaRPr>
          </a:p>
          <a:p>
            <a:pPr>
              <a:spcBef>
                <a:spcPts val="1800"/>
              </a:spcBef>
              <a:defRPr sz="2400">
                <a:solidFill>
                  <a:srgbClr val="990033"/>
                </a:solidFill>
                <a:latin typeface="Verdana"/>
                <a:ea typeface="Verdana"/>
                <a:cs typeface="Verdana"/>
                <a:sym typeface="Verdana"/>
              </a:defRPr>
            </a:pPr>
          </a:p>
          <a:p>
            <a:pPr>
              <a:spcBef>
                <a:spcPts val="1300"/>
              </a:spcBef>
              <a:defRPr sz="2200">
                <a:latin typeface="Verdana"/>
                <a:ea typeface="Verdana"/>
                <a:cs typeface="Verdana"/>
                <a:sym typeface="Verdana"/>
              </a:defRPr>
            </a:pPr>
            <a:r>
              <a:t>  Essential x-ray should NOT be avoid in pregnant pt.</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SECONDARY SURVEY…"/>
          <p:cNvSpPr txBox="1"/>
          <p:nvPr/>
        </p:nvSpPr>
        <p:spPr>
          <a:xfrm>
            <a:off x="680719" y="152400"/>
            <a:ext cx="7807961" cy="49736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25000"/>
              </a:lnSpc>
              <a:spcBef>
                <a:spcPts val="2100"/>
              </a:spcBef>
              <a:defRPr sz="3600">
                <a:effectLst>
                  <a:outerShdw sx="100000" sy="100000" kx="0" ky="0" algn="b" rotWithShape="0" blurRad="12700" dist="25400" dir="2700000">
                    <a:srgbClr val="DDDDDD"/>
                  </a:outerShdw>
                </a:effectLst>
                <a:latin typeface="Batang"/>
                <a:ea typeface="Batang"/>
                <a:cs typeface="Batang"/>
                <a:sym typeface="Batang"/>
              </a:defRPr>
            </a:pPr>
            <a:r>
              <a:t>       </a:t>
            </a:r>
            <a:r>
              <a:rPr>
                <a:solidFill>
                  <a:srgbClr val="0000FF"/>
                </a:solidFill>
              </a:rPr>
              <a:t>SECONDARY SURVEY</a:t>
            </a:r>
            <a:endParaRPr>
              <a:solidFill>
                <a:srgbClr val="0000FF"/>
              </a:solidFill>
            </a:endParaRPr>
          </a:p>
          <a:p>
            <a:pPr>
              <a:lnSpc>
                <a:spcPct val="125000"/>
              </a:lnSpc>
              <a:spcBef>
                <a:spcPts val="1400"/>
              </a:spcBef>
              <a:buSzPct val="100000"/>
              <a:buChar char="•"/>
              <a:defRPr sz="2400">
                <a:latin typeface="Batang"/>
                <a:ea typeface="Batang"/>
                <a:cs typeface="Batang"/>
                <a:sym typeface="Batang"/>
              </a:defRPr>
            </a:pPr>
            <a:r>
              <a:t>   </a:t>
            </a:r>
            <a:r>
              <a:rPr>
                <a:latin typeface="+mj-lt"/>
                <a:ea typeface="+mj-ea"/>
                <a:cs typeface="+mj-cs"/>
                <a:sym typeface="Arial"/>
              </a:rPr>
              <a:t>Does not begin until the primary survey (ABCDEs) is completed, resuscitative effort are well established  &amp; the pt is demonstrating normalization of vital sign.</a:t>
            </a:r>
          </a:p>
          <a:p>
            <a:pPr>
              <a:lnSpc>
                <a:spcPct val="125000"/>
              </a:lnSpc>
              <a:spcBef>
                <a:spcPts val="1400"/>
              </a:spcBef>
              <a:buSzPct val="100000"/>
              <a:buChar char="•"/>
              <a:defRPr sz="2400"/>
            </a:pPr>
            <a:r>
              <a:t> Head to Toe evaluation &amp; reassessment of all vital  signs.</a:t>
            </a:r>
          </a:p>
          <a:p>
            <a:pPr>
              <a:lnSpc>
                <a:spcPct val="125000"/>
              </a:lnSpc>
              <a:spcBef>
                <a:spcPts val="1400"/>
              </a:spcBef>
              <a:buSzPct val="100000"/>
              <a:buChar char="•"/>
              <a:defRPr sz="2400"/>
            </a:pPr>
            <a:r>
              <a:t> A complete neurological exam is performed including a GCS score.  </a:t>
            </a:r>
          </a:p>
          <a:p>
            <a:pPr>
              <a:lnSpc>
                <a:spcPct val="125000"/>
              </a:lnSpc>
              <a:spcBef>
                <a:spcPts val="1400"/>
              </a:spcBef>
              <a:buSzPct val="100000"/>
              <a:buChar char="•"/>
              <a:defRPr sz="2400"/>
            </a:pPr>
            <a:r>
              <a:t> Special procedure is order.</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7. ADJUNCT TO THE SECONDARY SURVEY…"/>
          <p:cNvSpPr txBox="1"/>
          <p:nvPr/>
        </p:nvSpPr>
        <p:spPr>
          <a:xfrm>
            <a:off x="477519" y="914400"/>
            <a:ext cx="8214361" cy="477266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600"/>
              </a:spcBef>
              <a:defRPr b="1" sz="2800">
                <a:effectLst>
                  <a:outerShdw sx="100000" sy="100000" kx="0" ky="0" algn="b" rotWithShape="0" blurRad="12700" dist="25400" dir="2700000">
                    <a:srgbClr val="DDDDDD"/>
                  </a:outerShdw>
                </a:effectLst>
                <a:latin typeface="Verdana"/>
                <a:ea typeface="Verdana"/>
                <a:cs typeface="Verdana"/>
                <a:sym typeface="Verdana"/>
              </a:defRPr>
            </a:pPr>
            <a:r>
              <a:t>7. </a:t>
            </a:r>
            <a:r>
              <a:t>ADJUNCT TO THE SECONDARY SURVEY</a:t>
            </a:r>
            <a:endParaRPr sz="2400"/>
          </a:p>
          <a:p>
            <a:pPr>
              <a:spcBef>
                <a:spcPts val="1400"/>
              </a:spcBef>
              <a:defRPr sz="2400">
                <a:latin typeface="Verdana"/>
                <a:ea typeface="Verdana"/>
                <a:cs typeface="Verdana"/>
                <a:sym typeface="Verdana"/>
              </a:defRPr>
            </a:pPr>
            <a:r>
              <a:t>   include additional x-ray and all other special procedure.</a:t>
            </a:r>
          </a:p>
          <a:p>
            <a:pPr>
              <a:spcBef>
                <a:spcPts val="1600"/>
              </a:spcBef>
              <a:defRPr b="1" sz="2800">
                <a:effectLst>
                  <a:outerShdw sx="100000" sy="100000" kx="0" ky="0" algn="b" rotWithShape="0" blurRad="12700" dist="25400" dir="2700000">
                    <a:srgbClr val="DDDDDD"/>
                  </a:outerShdw>
                </a:effectLst>
                <a:latin typeface="Verdana"/>
                <a:ea typeface="Verdana"/>
                <a:cs typeface="Verdana"/>
                <a:sym typeface="Verdana"/>
              </a:defRPr>
            </a:pPr>
            <a:r>
              <a:t>8. </a:t>
            </a:r>
            <a:r>
              <a:t>RE-EVALUATION</a:t>
            </a:r>
            <a:endParaRPr sz="2400"/>
          </a:p>
          <a:p>
            <a:pPr>
              <a:spcBef>
                <a:spcPts val="1400"/>
              </a:spcBef>
              <a:defRPr sz="2400">
                <a:latin typeface="Verdana"/>
                <a:ea typeface="Verdana"/>
                <a:cs typeface="Verdana"/>
                <a:sym typeface="Verdana"/>
              </a:defRPr>
            </a:pPr>
            <a:r>
              <a:t>   Adult urine output 1ml/kg/hr </a:t>
            </a:r>
          </a:p>
          <a:p>
            <a:pPr>
              <a:spcBef>
                <a:spcPts val="1400"/>
              </a:spcBef>
              <a:defRPr sz="2400">
                <a:latin typeface="Verdana"/>
                <a:ea typeface="Verdana"/>
                <a:cs typeface="Verdana"/>
                <a:sym typeface="Verdana"/>
              </a:defRPr>
            </a:pPr>
            <a:r>
              <a:t>   Pediatric urine output 1ml/kg/hr</a:t>
            </a:r>
          </a:p>
          <a:p>
            <a:pPr>
              <a:spcBef>
                <a:spcPts val="1600"/>
              </a:spcBef>
              <a:defRPr sz="2400">
                <a:latin typeface="Verdana"/>
                <a:ea typeface="Verdana"/>
                <a:cs typeface="Verdana"/>
                <a:sym typeface="Verdana"/>
              </a:defRPr>
            </a:pPr>
            <a:r>
              <a:t> </a:t>
            </a:r>
            <a:r>
              <a:rPr b="1" sz="2800">
                <a:effectLst>
                  <a:outerShdw sx="100000" sy="100000" kx="0" ky="0" algn="b" rotWithShape="0" blurRad="12700" dist="25400" dir="2700000">
                    <a:srgbClr val="DDDDDD"/>
                  </a:outerShdw>
                </a:effectLst>
              </a:rPr>
              <a:t>9. DEFINITE CARE</a:t>
            </a:r>
            <a:r>
              <a:t>      </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End point of resuscitation…"/>
          <p:cNvSpPr txBox="1"/>
          <p:nvPr>
            <p:ph type="body" idx="4294967295"/>
          </p:nvPr>
        </p:nvSpPr>
        <p:spPr>
          <a:xfrm>
            <a:off x="533400" y="914400"/>
            <a:ext cx="8229600" cy="4525963"/>
          </a:xfrm>
          <a:prstGeom prst="rect">
            <a:avLst/>
          </a:prstGeom>
        </p:spPr>
        <p:txBody>
          <a:bodyPr>
            <a:normAutofit fontScale="100000" lnSpcReduction="0"/>
          </a:bodyPr>
          <a:lstStyle/>
          <a:p>
            <a:pPr marL="609600" indent="-609600" algn="ctr">
              <a:lnSpc>
                <a:spcPct val="90000"/>
              </a:lnSpc>
              <a:spcBef>
                <a:spcPts val="1000"/>
              </a:spcBef>
              <a:buSzTx/>
              <a:buFont typeface="Wingdings"/>
              <a:buNone/>
              <a:defRPr sz="4300">
                <a:solidFill>
                  <a:srgbClr val="0000FF"/>
                </a:solidFill>
              </a:defRPr>
            </a:pPr>
            <a:r>
              <a:t>End point of resuscitation</a:t>
            </a:r>
          </a:p>
          <a:p>
            <a:pPr marL="609600" indent="-609600">
              <a:lnSpc>
                <a:spcPct val="90000"/>
              </a:lnSpc>
              <a:buChar char="●"/>
            </a:pPr>
            <a:r>
              <a:t>Stable hemodynamics</a:t>
            </a:r>
          </a:p>
          <a:p>
            <a:pPr marL="609600" indent="-609600">
              <a:lnSpc>
                <a:spcPct val="90000"/>
              </a:lnSpc>
              <a:buChar char="●"/>
            </a:pPr>
            <a:r>
              <a:t>Stable oxygen saturation</a:t>
            </a:r>
          </a:p>
          <a:p>
            <a:pPr marL="609600" indent="-609600">
              <a:lnSpc>
                <a:spcPct val="90000"/>
              </a:lnSpc>
              <a:buChar char="●"/>
            </a:pPr>
            <a:r>
              <a:t>Lactate level below 2 mmol / L</a:t>
            </a:r>
          </a:p>
          <a:p>
            <a:pPr marL="609600" indent="-609600">
              <a:lnSpc>
                <a:spcPct val="90000"/>
              </a:lnSpc>
              <a:buChar char="●"/>
            </a:pPr>
            <a:r>
              <a:t>No cogaulation disturbance</a:t>
            </a:r>
          </a:p>
          <a:p>
            <a:pPr marL="609600" indent="-609600">
              <a:lnSpc>
                <a:spcPct val="90000"/>
              </a:lnSpc>
              <a:buChar char="●"/>
            </a:pPr>
            <a:r>
              <a:t>Normal temp</a:t>
            </a:r>
          </a:p>
          <a:p>
            <a:pPr marL="609600" indent="-609600">
              <a:lnSpc>
                <a:spcPct val="90000"/>
              </a:lnSpc>
              <a:buChar char="●"/>
            </a:pPr>
            <a:r>
              <a:t>Urinary output &gt; 1ml /kg/hr</a:t>
            </a:r>
          </a:p>
          <a:p>
            <a:pPr marL="609600" indent="-609600">
              <a:lnSpc>
                <a:spcPct val="90000"/>
              </a:lnSpc>
              <a:buChar char="●"/>
            </a:pPr>
            <a:r>
              <a:t>No requirement of inotropic support</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Polytrauma in pregnant female"/>
          <p:cNvSpPr txBox="1"/>
          <p:nvPr>
            <p:ph type="title" idx="4294967295"/>
          </p:nvPr>
        </p:nvSpPr>
        <p:spPr>
          <a:xfrm>
            <a:off x="457200" y="0"/>
            <a:ext cx="7543800" cy="1295400"/>
          </a:xfrm>
          <a:prstGeom prst="rect">
            <a:avLst/>
          </a:prstGeom>
        </p:spPr>
        <p:txBody>
          <a:bodyPr>
            <a:normAutofit fontScale="100000" lnSpcReduction="0"/>
          </a:bodyPr>
          <a:lstStyle>
            <a:lvl1pPr>
              <a:defRPr>
                <a:solidFill>
                  <a:srgbClr val="0000FF"/>
                </a:solidFill>
              </a:defRPr>
            </a:lvl1pPr>
          </a:lstStyle>
          <a:p>
            <a:pPr/>
            <a:r>
              <a:t>Polytrauma in pregnant female</a:t>
            </a:r>
          </a:p>
        </p:txBody>
      </p:sp>
      <p:sp>
        <p:nvSpPr>
          <p:cNvPr id="358" name="Tratement priorities are same as for non pregnant pt…"/>
          <p:cNvSpPr txBox="1"/>
          <p:nvPr>
            <p:ph type="body" idx="4294967295"/>
          </p:nvPr>
        </p:nvSpPr>
        <p:spPr>
          <a:xfrm>
            <a:off x="457200" y="1719262"/>
            <a:ext cx="8229600" cy="4411663"/>
          </a:xfrm>
          <a:prstGeom prst="rect">
            <a:avLst/>
          </a:prstGeom>
        </p:spPr>
        <p:txBody>
          <a:bodyPr>
            <a:normAutofit fontScale="100000" lnSpcReduction="0"/>
          </a:bodyPr>
          <a:lstStyle/>
          <a:p>
            <a:pPr>
              <a:spcBef>
                <a:spcPts val="600"/>
              </a:spcBef>
              <a:buChar char="●"/>
              <a:defRPr sz="2600"/>
            </a:pPr>
            <a:r>
              <a:t>Tratement priorities are same as for non pregnant pt</a:t>
            </a:r>
          </a:p>
          <a:p>
            <a:pPr>
              <a:spcBef>
                <a:spcPts val="600"/>
              </a:spcBef>
              <a:buChar char="●"/>
              <a:defRPr sz="2600"/>
            </a:pPr>
            <a:r>
              <a:t>Unless spinal injury is present pt should be examined in left lateral position</a:t>
            </a:r>
          </a:p>
          <a:p>
            <a:pPr>
              <a:spcBef>
                <a:spcPts val="600"/>
              </a:spcBef>
              <a:buChar char="●"/>
              <a:defRPr sz="2600"/>
            </a:pPr>
            <a:r>
              <a:t>Pt can loss upto 35%of blood before tachycardia and hypotension appears</a:t>
            </a:r>
          </a:p>
          <a:p>
            <a:pPr>
              <a:spcBef>
                <a:spcPts val="600"/>
              </a:spcBef>
              <a:buChar char="●"/>
              <a:defRPr sz="2600"/>
            </a:pPr>
            <a:r>
              <a:t>Fetus may be in shock while mother appears normal</a:t>
            </a:r>
          </a:p>
          <a:p>
            <a:pPr>
              <a:spcBef>
                <a:spcPts val="600"/>
              </a:spcBef>
              <a:buChar char="●"/>
              <a:defRPr sz="2600"/>
            </a:pPr>
            <a:r>
              <a:t>1</a:t>
            </a:r>
            <a:r>
              <a:rPr baseline="30000"/>
              <a:t>st </a:t>
            </a:r>
            <a:r>
              <a:t> resuscitate the female than monitor the fetus</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Management of life threatening orthopedic injuries"/>
          <p:cNvSpPr txBox="1"/>
          <p:nvPr>
            <p:ph type="title" idx="4294967295"/>
          </p:nvPr>
        </p:nvSpPr>
        <p:spPr>
          <a:xfrm>
            <a:off x="381000" y="1752600"/>
            <a:ext cx="8229600" cy="2514600"/>
          </a:xfrm>
          <a:prstGeom prst="rect">
            <a:avLst/>
          </a:prstGeom>
        </p:spPr>
        <p:txBody>
          <a:bodyPr>
            <a:normAutofit fontScale="100000" lnSpcReduction="0"/>
          </a:bodyPr>
          <a:lstStyle/>
          <a:p>
            <a:pPr>
              <a:defRPr i="1" sz="4300">
                <a:solidFill>
                  <a:srgbClr val="0000FF"/>
                </a:solidFill>
              </a:defRPr>
            </a:pPr>
            <a:r>
              <a:t>Management of life threatening orthopedic injuries</a:t>
            </a:r>
            <a:r>
              <a:rPr i="0" sz="3900">
                <a:solidFill>
                  <a:srgbClr val="330066"/>
                </a:solidFill>
              </a:rPr>
              <a:t>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Spinal injuries"/>
          <p:cNvSpPr txBox="1"/>
          <p:nvPr>
            <p:ph type="title" idx="4294967295"/>
          </p:nvPr>
        </p:nvSpPr>
        <p:spPr>
          <a:xfrm>
            <a:off x="457200" y="-1"/>
            <a:ext cx="8229600" cy="1143002"/>
          </a:xfrm>
          <a:prstGeom prst="rect">
            <a:avLst/>
          </a:prstGeom>
        </p:spPr>
        <p:txBody>
          <a:bodyPr>
            <a:normAutofit fontScale="100000" lnSpcReduction="0"/>
          </a:bodyPr>
          <a:lstStyle/>
          <a:p>
            <a:pPr>
              <a:defRPr>
                <a:solidFill>
                  <a:srgbClr val="0000FF"/>
                </a:solidFill>
              </a:defRPr>
            </a:pPr>
            <a:r>
              <a:t>Spinal injuries</a:t>
            </a:r>
            <a:r>
              <a:rPr>
                <a:solidFill>
                  <a:srgbClr val="330066"/>
                </a:solidFill>
              </a:rPr>
              <a:t> </a:t>
            </a:r>
          </a:p>
        </p:txBody>
      </p:sp>
      <p:sp>
        <p:nvSpPr>
          <p:cNvPr id="363" name="Any pt suspected of spinal injury must be immobilised unless spine has been cleared…"/>
          <p:cNvSpPr txBox="1"/>
          <p:nvPr>
            <p:ph type="body" sz="half" idx="4294967295"/>
          </p:nvPr>
        </p:nvSpPr>
        <p:spPr>
          <a:xfrm>
            <a:off x="381000" y="1219200"/>
            <a:ext cx="3962400" cy="4602163"/>
          </a:xfrm>
          <a:prstGeom prst="rect">
            <a:avLst/>
          </a:prstGeom>
        </p:spPr>
        <p:txBody>
          <a:bodyPr>
            <a:normAutofit fontScale="100000" lnSpcReduction="0"/>
          </a:bodyPr>
          <a:lstStyle/>
          <a:p>
            <a:pPr>
              <a:buChar char="●"/>
            </a:pPr>
            <a:r>
              <a:t>Any pt suspected of spinal injury must be immobilised unless spine has been cleared</a:t>
            </a:r>
          </a:p>
          <a:p>
            <a:pPr>
              <a:buChar char="●"/>
            </a:pPr>
          </a:p>
          <a:p>
            <a:pPr>
              <a:buChar char="●"/>
            </a:pPr>
            <a:r>
              <a:t>Cervical collar</a:t>
            </a:r>
          </a:p>
          <a:p>
            <a:pPr>
              <a:buChar char="●"/>
            </a:pPr>
            <a:r>
              <a:t>Spine board</a:t>
            </a:r>
          </a:p>
          <a:p>
            <a:pPr>
              <a:buChar char="●"/>
            </a:pPr>
            <a:r>
              <a:t>Log roll technique</a:t>
            </a:r>
          </a:p>
        </p:txBody>
      </p:sp>
      <p:pic>
        <p:nvPicPr>
          <p:cNvPr id="364" name="tileshop" descr="tileshop"/>
          <p:cNvPicPr>
            <a:picLocks noChangeAspect="1"/>
          </p:cNvPicPr>
          <p:nvPr/>
        </p:nvPicPr>
        <p:blipFill>
          <a:blip r:embed="rId2">
            <a:extLst/>
          </a:blip>
          <a:stretch>
            <a:fillRect/>
          </a:stretch>
        </p:blipFill>
        <p:spPr>
          <a:xfrm>
            <a:off x="4419600" y="1371600"/>
            <a:ext cx="4495800" cy="4510088"/>
          </a:xfrm>
          <a:prstGeom prst="rect">
            <a:avLst/>
          </a:prstGeom>
          <a:ln w="12700">
            <a:miter lim="400000"/>
          </a:ln>
        </p:spPr>
      </p:pic>
      <p:sp>
        <p:nvSpPr>
          <p:cNvPr id="365" name="Log roll technique"/>
          <p:cNvSpPr txBox="1"/>
          <p:nvPr/>
        </p:nvSpPr>
        <p:spPr>
          <a:xfrm>
            <a:off x="4998720" y="6096000"/>
            <a:ext cx="3566160" cy="4370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sz="2400">
                <a:solidFill>
                  <a:srgbClr val="990033"/>
                </a:solidFill>
              </a:defRPr>
            </a:lvl1pPr>
          </a:lstStyle>
          <a:p>
            <a:pPr/>
            <a:r>
              <a:t>Log roll technique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Neurological shock (Low BP &amp; HR)…"/>
          <p:cNvSpPr txBox="1"/>
          <p:nvPr/>
        </p:nvSpPr>
        <p:spPr>
          <a:xfrm>
            <a:off x="514032" y="1628775"/>
            <a:ext cx="8138161" cy="36130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spcBef>
                <a:spcPts val="600"/>
              </a:spcBef>
              <a:buClr>
                <a:srgbClr val="330066"/>
              </a:buClr>
              <a:buSzPct val="70000"/>
              <a:buChar char="●"/>
              <a:defRPr sz="2600">
                <a:latin typeface="Times New Roman"/>
                <a:ea typeface="Times New Roman"/>
                <a:cs typeface="Times New Roman"/>
                <a:sym typeface="Times New Roman"/>
              </a:defRPr>
            </a:pPr>
            <a:r>
              <a:t>Neurological shock (Low BP &amp; HR)</a:t>
            </a:r>
          </a:p>
          <a:p>
            <a:pPr marL="342900" indent="-342900">
              <a:spcBef>
                <a:spcPts val="600"/>
              </a:spcBef>
              <a:buClr>
                <a:srgbClr val="330066"/>
              </a:buClr>
              <a:buSzPct val="70000"/>
              <a:buChar char="●"/>
              <a:defRPr sz="2600">
                <a:latin typeface="Times New Roman"/>
                <a:ea typeface="Times New Roman"/>
                <a:cs typeface="Times New Roman"/>
                <a:sym typeface="Times New Roman"/>
              </a:defRPr>
            </a:pPr>
            <a:r>
              <a:t>Spinal shock - Flaccid areflexia</a:t>
            </a:r>
          </a:p>
          <a:p>
            <a:pPr marL="342900" indent="-342900">
              <a:spcBef>
                <a:spcPts val="600"/>
              </a:spcBef>
              <a:buClr>
                <a:srgbClr val="330066"/>
              </a:buClr>
              <a:buSzPct val="70000"/>
              <a:buChar char="●"/>
              <a:defRPr sz="2600">
                <a:latin typeface="Times New Roman"/>
                <a:ea typeface="Times New Roman"/>
                <a:cs typeface="Times New Roman"/>
                <a:sym typeface="Times New Roman"/>
              </a:defRPr>
            </a:pPr>
            <a:r>
              <a:t>Flexed upper limbs (loss of extensor innervation below C</a:t>
            </a:r>
            <a:r>
              <a:rPr sz="2100"/>
              <a:t>5</a:t>
            </a:r>
            <a:r>
              <a:t>)</a:t>
            </a:r>
          </a:p>
          <a:p>
            <a:pPr marL="342900" indent="-342900">
              <a:spcBef>
                <a:spcPts val="600"/>
              </a:spcBef>
              <a:buClr>
                <a:srgbClr val="330066"/>
              </a:buClr>
              <a:buSzPct val="70000"/>
              <a:buChar char="●"/>
              <a:defRPr sz="2600">
                <a:latin typeface="Times New Roman"/>
                <a:ea typeface="Times New Roman"/>
                <a:cs typeface="Times New Roman"/>
                <a:sym typeface="Times New Roman"/>
              </a:defRPr>
            </a:pPr>
            <a:r>
              <a:t>Responds to pain above the clavicle only</a:t>
            </a:r>
          </a:p>
          <a:p>
            <a:pPr marL="342900" indent="-342900">
              <a:spcBef>
                <a:spcPts val="600"/>
              </a:spcBef>
              <a:buClr>
                <a:srgbClr val="330066"/>
              </a:buClr>
              <a:buSzPct val="70000"/>
              <a:buChar char="●"/>
              <a:defRPr sz="2600">
                <a:latin typeface="Times New Roman"/>
                <a:ea typeface="Times New Roman"/>
                <a:cs typeface="Times New Roman"/>
                <a:sym typeface="Times New Roman"/>
              </a:defRPr>
            </a:pPr>
            <a:r>
              <a:t>Priapism – may be incomplete.</a:t>
            </a:r>
            <a:endParaRPr sz="2100"/>
          </a:p>
          <a:p>
            <a:pPr marL="342900" indent="-342900">
              <a:spcBef>
                <a:spcPts val="600"/>
              </a:spcBef>
              <a:buClr>
                <a:srgbClr val="330066"/>
              </a:buClr>
              <a:buSzPct val="70000"/>
              <a:buChar char="●"/>
              <a:defRPr sz="2600">
                <a:latin typeface="Times New Roman"/>
                <a:ea typeface="Times New Roman"/>
                <a:cs typeface="Times New Roman"/>
                <a:sym typeface="Times New Roman"/>
              </a:defRPr>
            </a:pPr>
            <a:r>
              <a:t>Diaphragmatic breathing</a:t>
            </a:r>
          </a:p>
        </p:txBody>
      </p:sp>
      <p:sp>
        <p:nvSpPr>
          <p:cNvPr id="368" name="Signs in an Unconcious patients"/>
          <p:cNvSpPr txBox="1"/>
          <p:nvPr/>
        </p:nvSpPr>
        <p:spPr>
          <a:xfrm>
            <a:off x="502919" y="586021"/>
            <a:ext cx="8138161" cy="580558"/>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b="1" sz="3500">
                <a:solidFill>
                  <a:srgbClr val="0000FF"/>
                </a:solidFill>
                <a:latin typeface="Times New Roman"/>
                <a:ea typeface="Times New Roman"/>
                <a:cs typeface="Times New Roman"/>
                <a:sym typeface="Times New Roman"/>
              </a:defRPr>
            </a:lvl1pPr>
          </a:lstStyle>
          <a:p>
            <a:pPr/>
            <a:r>
              <a:t>Signs in an Unconcious patients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Spine clearance"/>
          <p:cNvSpPr txBox="1"/>
          <p:nvPr>
            <p:ph type="title" idx="4294967295"/>
          </p:nvPr>
        </p:nvSpPr>
        <p:spPr>
          <a:xfrm>
            <a:off x="381000" y="-152401"/>
            <a:ext cx="8229600" cy="1143002"/>
          </a:xfrm>
          <a:prstGeom prst="rect">
            <a:avLst/>
          </a:prstGeom>
        </p:spPr>
        <p:txBody>
          <a:bodyPr>
            <a:normAutofit fontScale="100000" lnSpcReduction="0"/>
          </a:bodyPr>
          <a:lstStyle>
            <a:lvl1pPr>
              <a:defRPr>
                <a:solidFill>
                  <a:srgbClr val="0000FF"/>
                </a:solidFill>
              </a:defRPr>
            </a:lvl1pPr>
          </a:lstStyle>
          <a:p>
            <a:pPr/>
            <a:r>
              <a:t>Spine clearance</a:t>
            </a:r>
          </a:p>
        </p:txBody>
      </p:sp>
      <p:sp>
        <p:nvSpPr>
          <p:cNvPr id="371" name="Purpose:…"/>
          <p:cNvSpPr txBox="1"/>
          <p:nvPr/>
        </p:nvSpPr>
        <p:spPr>
          <a:xfrm>
            <a:off x="350520" y="1219200"/>
            <a:ext cx="8442960" cy="410404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spcBef>
                <a:spcPts val="600"/>
              </a:spcBef>
              <a:defRPr sz="2600"/>
            </a:pPr>
            <a:r>
              <a:t>Purpose:</a:t>
            </a:r>
          </a:p>
          <a:p>
            <a:pPr marL="342900" indent="-342900">
              <a:spcBef>
                <a:spcPts val="500"/>
              </a:spcBef>
              <a:buClr>
                <a:srgbClr val="330066"/>
              </a:buClr>
              <a:buSzPct val="70000"/>
              <a:buChar char="●"/>
              <a:defRPr sz="1700"/>
            </a:pPr>
            <a:r>
              <a:t> </a:t>
            </a:r>
            <a:r>
              <a:rPr sz="2100"/>
              <a:t>to identify accurately and early following blunt injury to the spine the presence or absence of a diagnosis of spinal column injury</a:t>
            </a:r>
            <a:endParaRPr sz="2100"/>
          </a:p>
          <a:p>
            <a:pPr marL="342900" indent="-342900">
              <a:spcBef>
                <a:spcPts val="600"/>
              </a:spcBef>
              <a:defRPr sz="2600"/>
            </a:pPr>
            <a:r>
              <a:t>Ensure that</a:t>
            </a:r>
          </a:p>
          <a:p>
            <a:pPr marL="342900" indent="-342900">
              <a:spcBef>
                <a:spcPts val="500"/>
              </a:spcBef>
              <a:buClr>
                <a:srgbClr val="330066"/>
              </a:buClr>
              <a:buSzPct val="70000"/>
              <a:buChar char="●"/>
              <a:defRPr sz="2100"/>
            </a:pPr>
            <a:r>
              <a:t>There is no spinal injury to produce avoidable disabiity or symtomps</a:t>
            </a:r>
          </a:p>
          <a:p>
            <a:pPr marL="342900" indent="-342900">
              <a:spcBef>
                <a:spcPts val="500"/>
              </a:spcBef>
              <a:buClr>
                <a:srgbClr val="330066"/>
              </a:buClr>
              <a:buSzPct val="70000"/>
              <a:buChar char="●"/>
              <a:defRPr sz="2100"/>
            </a:pPr>
            <a:r>
              <a:t>There is no important Fracture</a:t>
            </a:r>
          </a:p>
          <a:p>
            <a:pPr marL="342900" indent="-342900">
              <a:spcBef>
                <a:spcPts val="500"/>
              </a:spcBef>
              <a:buClr>
                <a:srgbClr val="330066"/>
              </a:buClr>
              <a:buSzPct val="70000"/>
              <a:buChar char="●"/>
              <a:defRPr sz="2100"/>
            </a:pPr>
            <a:r>
              <a:t>We avoid overprotection with its attendant risk</a:t>
            </a:r>
          </a:p>
          <a:p>
            <a:pPr marL="342900" indent="-342900">
              <a:spcBef>
                <a:spcPts val="700"/>
              </a:spcBef>
              <a:buClr>
                <a:srgbClr val="330066"/>
              </a:buClr>
              <a:buSzPct val="70000"/>
              <a:buChar char="●"/>
              <a:defRPr sz="2100"/>
            </a:pPr>
          </a:p>
          <a:p>
            <a:pPr marL="342900" indent="-342900">
              <a:spcBef>
                <a:spcPts val="500"/>
              </a:spcBef>
              <a:buClr>
                <a:srgbClr val="330066"/>
              </a:buClr>
              <a:buSzPct val="70000"/>
              <a:buChar char="●"/>
              <a:defRPr sz="2100"/>
            </a:pPr>
            <a:r>
              <a:t>In all pt consistent with spinal injury maintain spinal preacutions untill thorough clinical and radiographic evaluation of spine is completed</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Pelvic injuries"/>
          <p:cNvSpPr txBox="1"/>
          <p:nvPr>
            <p:ph type="title" idx="4294967295"/>
          </p:nvPr>
        </p:nvSpPr>
        <p:spPr>
          <a:xfrm>
            <a:off x="914400" y="-228600"/>
            <a:ext cx="7543800" cy="1295400"/>
          </a:xfrm>
          <a:prstGeom prst="rect">
            <a:avLst/>
          </a:prstGeom>
        </p:spPr>
        <p:txBody>
          <a:bodyPr>
            <a:normAutofit fontScale="100000" lnSpcReduction="0"/>
          </a:bodyPr>
          <a:lstStyle>
            <a:lvl1pPr>
              <a:defRPr sz="4000">
                <a:solidFill>
                  <a:srgbClr val="0000FF"/>
                </a:solidFill>
              </a:defRPr>
            </a:lvl1pPr>
          </a:lstStyle>
          <a:p>
            <a:pPr/>
            <a:r>
              <a:t>Pelvic injuries</a:t>
            </a:r>
          </a:p>
        </p:txBody>
      </p:sp>
      <p:sp>
        <p:nvSpPr>
          <p:cNvPr id="374" name="Pelvic injury is one of few bony injury that can lead to pt death…"/>
          <p:cNvSpPr txBox="1"/>
          <p:nvPr>
            <p:ph type="body" idx="4294967295"/>
          </p:nvPr>
        </p:nvSpPr>
        <p:spPr>
          <a:xfrm>
            <a:off x="457200" y="1719262"/>
            <a:ext cx="8229600" cy="4411663"/>
          </a:xfrm>
          <a:prstGeom prst="rect">
            <a:avLst/>
          </a:prstGeom>
        </p:spPr>
        <p:txBody>
          <a:bodyPr>
            <a:normAutofit fontScale="100000" lnSpcReduction="0"/>
          </a:bodyPr>
          <a:lstStyle/>
          <a:p>
            <a:pPr>
              <a:lnSpc>
                <a:spcPct val="90000"/>
              </a:lnSpc>
              <a:spcBef>
                <a:spcPts val="400"/>
              </a:spcBef>
              <a:buChar char="●"/>
              <a:defRPr i="1" sz="2000">
                <a:solidFill>
                  <a:srgbClr val="FF0000"/>
                </a:solidFill>
              </a:defRPr>
            </a:pPr>
            <a:r>
              <a:t>Pelvic injury is one of few bony injury that can lead to pt death</a:t>
            </a:r>
          </a:p>
          <a:p>
            <a:pPr>
              <a:lnSpc>
                <a:spcPct val="90000"/>
              </a:lnSpc>
              <a:buChar char="●"/>
              <a:defRPr sz="2000"/>
            </a:pPr>
          </a:p>
          <a:p>
            <a:pPr>
              <a:lnSpc>
                <a:spcPct val="90000"/>
              </a:lnSpc>
              <a:spcBef>
                <a:spcPts val="400"/>
              </a:spcBef>
              <a:buChar char="●"/>
              <a:defRPr sz="2000"/>
            </a:pPr>
            <a:r>
              <a:t>Pelvic injuries are assesed during secondary survey</a:t>
            </a:r>
          </a:p>
          <a:p>
            <a:pPr>
              <a:lnSpc>
                <a:spcPct val="90000"/>
              </a:lnSpc>
              <a:buChar char="●"/>
              <a:defRPr sz="2000"/>
            </a:pPr>
          </a:p>
          <a:p>
            <a:pPr>
              <a:lnSpc>
                <a:spcPct val="90000"/>
              </a:lnSpc>
              <a:spcBef>
                <a:spcPts val="400"/>
              </a:spcBef>
              <a:buChar char="●"/>
              <a:defRPr sz="2000"/>
            </a:pPr>
            <a:r>
              <a:t>Pelvis x ray is mandatory in polytrauma pt </a:t>
            </a:r>
          </a:p>
          <a:p>
            <a:pPr>
              <a:lnSpc>
                <a:spcPct val="90000"/>
              </a:lnSpc>
              <a:buChar char="●"/>
              <a:defRPr sz="2000"/>
            </a:pPr>
          </a:p>
          <a:p>
            <a:pPr>
              <a:lnSpc>
                <a:spcPct val="90000"/>
              </a:lnSpc>
              <a:spcBef>
                <a:spcPts val="400"/>
              </a:spcBef>
              <a:buChar char="●"/>
              <a:defRPr sz="2000"/>
            </a:pPr>
            <a:r>
              <a:t>Can lead to life threatening hemorrhage</a:t>
            </a:r>
          </a:p>
          <a:p>
            <a:pPr>
              <a:lnSpc>
                <a:spcPct val="90000"/>
              </a:lnSpc>
              <a:buSzTx/>
              <a:buFont typeface="Wingdings"/>
              <a:buNone/>
              <a:defRPr sz="2000"/>
            </a:pPr>
          </a:p>
          <a:p>
            <a:pPr>
              <a:lnSpc>
                <a:spcPct val="90000"/>
              </a:lnSpc>
              <a:spcBef>
                <a:spcPts val="400"/>
              </a:spcBef>
              <a:buChar char="●"/>
              <a:defRPr sz="2000"/>
            </a:pPr>
            <a:r>
              <a:t>Open pelvic # 50% mortality</a:t>
            </a:r>
          </a:p>
          <a:p>
            <a:pPr>
              <a:lnSpc>
                <a:spcPct val="90000"/>
              </a:lnSpc>
              <a:buSzTx/>
              <a:buFont typeface="Wingdings"/>
              <a:buNone/>
              <a:defRPr sz="2000"/>
            </a:pPr>
          </a:p>
          <a:p>
            <a:pPr>
              <a:lnSpc>
                <a:spcPct val="90000"/>
              </a:lnSpc>
              <a:spcBef>
                <a:spcPts val="400"/>
              </a:spcBef>
              <a:buChar char="●"/>
              <a:defRPr sz="2000"/>
            </a:pPr>
            <a:r>
              <a:t>Uretheral injury  transurtheral catheter or suprapubic catheter</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
          <p:cNvSpPr txBox="1"/>
          <p:nvPr>
            <p:ph type="title" idx="4294967295"/>
          </p:nvPr>
        </p:nvSpPr>
        <p:spPr>
          <a:xfrm>
            <a:off x="457200" y="122237"/>
            <a:ext cx="7543800" cy="1295401"/>
          </a:xfrm>
          <a:prstGeom prst="rect">
            <a:avLst/>
          </a:prstGeom>
        </p:spPr>
        <p:txBody>
          <a:bodyPr>
            <a:normAutofit fontScale="100000" lnSpcReduction="0"/>
          </a:bodyPr>
          <a:lstStyle/>
          <a:p>
            <a:pPr/>
            <a:r>
              <a:t>(</a:t>
            </a:r>
          </a:p>
        </p:txBody>
      </p:sp>
      <p:sp>
        <p:nvSpPr>
          <p:cNvPr id="377" name="Нажмите дважды"/>
          <p:cNvSpPr txBox="1"/>
          <p:nvPr>
            <p:ph type="body" idx="4294967295"/>
          </p:nvPr>
        </p:nvSpPr>
        <p:spPr>
          <a:xfrm>
            <a:off x="457200" y="1719262"/>
            <a:ext cx="8229600" cy="4411663"/>
          </a:xfrm>
          <a:prstGeom prst="rect">
            <a:avLst/>
          </a:prstGeom>
        </p:spPr>
        <p:txBody>
          <a:bodyPr>
            <a:normAutofit fontScale="100000" lnSpcReduction="0"/>
          </a:bodyPr>
          <a:lstStyle/>
          <a:p>
            <a:pPr>
              <a:buChar char="●"/>
            </a:pPr>
          </a:p>
        </p:txBody>
      </p:sp>
      <p:pic>
        <p:nvPicPr>
          <p:cNvPr id="378" name="image.png" descr="image.png"/>
          <p:cNvPicPr>
            <a:picLocks noChangeAspect="1"/>
          </p:cNvPicPr>
          <p:nvPr/>
        </p:nvPicPr>
        <p:blipFill>
          <a:blip r:embed="rId2">
            <a:extLst/>
          </a:blip>
          <a:srcRect l="34281" t="8406" r="6152" b="16723"/>
          <a:stretch>
            <a:fillRect/>
          </a:stretch>
        </p:blipFill>
        <p:spPr>
          <a:xfrm>
            <a:off x="0" y="0"/>
            <a:ext cx="9144000" cy="6858001"/>
          </a:xfrm>
          <a:prstGeom prst="rect">
            <a:avLst/>
          </a:prstGeom>
          <a:ln w="12700">
            <a:miter lim="400000"/>
          </a:ln>
        </p:spPr>
      </p:pic>
      <p:pic>
        <p:nvPicPr>
          <p:cNvPr id="379" name="image.png" descr="image.png"/>
          <p:cNvPicPr>
            <a:picLocks noChangeAspect="1"/>
          </p:cNvPicPr>
          <p:nvPr/>
        </p:nvPicPr>
        <p:blipFill>
          <a:blip r:embed="rId2">
            <a:extLst/>
          </a:blip>
          <a:srcRect l="34281" t="8406" r="6152" b="16723"/>
          <a:stretch>
            <a:fillRect/>
          </a:stretch>
        </p:blipFill>
        <p:spPr>
          <a:xfrm>
            <a:off x="0" y="0"/>
            <a:ext cx="9144000" cy="6858001"/>
          </a:xfrm>
          <a:prstGeom prst="rect">
            <a:avLst/>
          </a:prstGeom>
          <a:ln w="12700">
            <a:miter lim="400000"/>
          </a:ln>
        </p:spPr>
      </p:pic>
      <p:pic>
        <p:nvPicPr>
          <p:cNvPr id="380" name="image.png" descr="image.png"/>
          <p:cNvPicPr>
            <a:picLocks noChangeAspect="1"/>
          </p:cNvPicPr>
          <p:nvPr/>
        </p:nvPicPr>
        <p:blipFill>
          <a:blip r:embed="rId2">
            <a:extLst/>
          </a:blip>
          <a:srcRect l="34281" t="8406" r="6152" b="16723"/>
          <a:stretch>
            <a:fillRect/>
          </a:stretch>
        </p:blipFill>
        <p:spPr>
          <a:xfrm>
            <a:off x="0" y="228600"/>
            <a:ext cx="8839200" cy="6629401"/>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383" name="Нажмите дважды"/>
          <p:cNvSpPr txBox="1"/>
          <p:nvPr>
            <p:ph type="body" idx="4294967295"/>
          </p:nvPr>
        </p:nvSpPr>
        <p:spPr>
          <a:xfrm>
            <a:off x="457200" y="1719262"/>
            <a:ext cx="8229600" cy="4411663"/>
          </a:xfrm>
          <a:prstGeom prst="rect">
            <a:avLst/>
          </a:prstGeom>
        </p:spPr>
        <p:txBody>
          <a:bodyPr>
            <a:normAutofit fontScale="100000" lnSpcReduction="0"/>
          </a:bodyPr>
          <a:lstStyle/>
          <a:p>
            <a:pPr>
              <a:buChar char="●"/>
            </a:pPr>
          </a:p>
        </p:txBody>
      </p:sp>
      <p:pic>
        <p:nvPicPr>
          <p:cNvPr id="384" name="image.png" descr="image.png"/>
          <p:cNvPicPr>
            <a:picLocks noChangeAspect="1"/>
          </p:cNvPicPr>
          <p:nvPr/>
        </p:nvPicPr>
        <p:blipFill>
          <a:blip r:embed="rId2">
            <a:extLst/>
          </a:blip>
          <a:srcRect l="10289" t="19497" r="38417" b="16723"/>
          <a:stretch>
            <a:fillRect/>
          </a:stretch>
        </p:blipFill>
        <p:spPr>
          <a:xfrm>
            <a:off x="0" y="-1"/>
            <a:ext cx="9144000" cy="6783389"/>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Definitions of pt conditions"/>
          <p:cNvSpPr txBox="1"/>
          <p:nvPr>
            <p:ph type="title" idx="4294967295"/>
          </p:nvPr>
        </p:nvSpPr>
        <p:spPr>
          <a:xfrm>
            <a:off x="457200" y="122237"/>
            <a:ext cx="7543800" cy="1295401"/>
          </a:xfrm>
          <a:prstGeom prst="rect">
            <a:avLst/>
          </a:prstGeom>
        </p:spPr>
        <p:txBody>
          <a:bodyPr>
            <a:normAutofit fontScale="100000" lnSpcReduction="0"/>
          </a:bodyPr>
          <a:lstStyle>
            <a:lvl1pPr>
              <a:defRPr>
                <a:solidFill>
                  <a:srgbClr val="0000FF"/>
                </a:solidFill>
              </a:defRPr>
            </a:lvl1pPr>
          </a:lstStyle>
          <a:p>
            <a:pPr/>
            <a:r>
              <a:t>Definitions of pt conditions</a:t>
            </a:r>
          </a:p>
        </p:txBody>
      </p:sp>
      <p:sp>
        <p:nvSpPr>
          <p:cNvPr id="387" name="Stable       no life threatening injuries,     haemodynamically stable…"/>
          <p:cNvSpPr txBox="1"/>
          <p:nvPr>
            <p:ph type="body" idx="4294967295"/>
          </p:nvPr>
        </p:nvSpPr>
        <p:spPr>
          <a:xfrm>
            <a:off x="457200" y="1719262"/>
            <a:ext cx="8229600" cy="4411663"/>
          </a:xfrm>
          <a:prstGeom prst="rect">
            <a:avLst/>
          </a:prstGeom>
        </p:spPr>
        <p:txBody>
          <a:bodyPr>
            <a:normAutofit fontScale="100000" lnSpcReduction="0"/>
          </a:bodyPr>
          <a:lstStyle/>
          <a:p>
            <a:pPr>
              <a:spcBef>
                <a:spcPts val="600"/>
              </a:spcBef>
              <a:buChar char="●"/>
              <a:defRPr b="1" sz="2600"/>
            </a:pPr>
            <a:r>
              <a:t>Stable</a:t>
            </a:r>
            <a:r>
              <a:rPr b="0"/>
              <a:t>   		 	no life threatening injuries, 				haemodynamically stable</a:t>
            </a:r>
          </a:p>
          <a:p>
            <a:pPr>
              <a:spcBef>
                <a:spcPts val="600"/>
              </a:spcBef>
              <a:buChar char="●"/>
              <a:defRPr b="1" sz="2600"/>
            </a:pPr>
            <a:r>
              <a:t>Borderline </a:t>
            </a:r>
            <a:r>
              <a:rPr b="0"/>
              <a:t>		intially respond to</a:t>
            </a:r>
          </a:p>
          <a:p>
            <a:pPr>
              <a:spcBef>
                <a:spcPts val="600"/>
              </a:spcBef>
              <a:buSzTx/>
              <a:buFont typeface="Wingdings"/>
              <a:buNone/>
              <a:defRPr sz="2600"/>
            </a:pPr>
            <a:r>
              <a:t>                                        resuscitation but can 					deteriorate</a:t>
            </a:r>
          </a:p>
          <a:p>
            <a:pPr>
              <a:spcBef>
                <a:spcPts val="600"/>
              </a:spcBef>
              <a:buChar char="●"/>
              <a:defRPr b="1" sz="2600"/>
            </a:pPr>
            <a:r>
              <a:t>Unstable </a:t>
            </a:r>
            <a:r>
              <a:rPr b="0"/>
              <a:t>		remain haemodynamically 	 			unstable despite initial 					resuscitation</a:t>
            </a:r>
          </a:p>
          <a:p>
            <a:pPr>
              <a:spcBef>
                <a:spcPts val="600"/>
              </a:spcBef>
              <a:buChar char="●"/>
              <a:defRPr b="1" sz="2600"/>
            </a:pPr>
            <a:r>
              <a:t>Extremis </a:t>
            </a:r>
            <a:r>
              <a:rPr b="0"/>
              <a:t>		close to death uncontrollable 				blood 	loss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Early total care (ETC)"/>
          <p:cNvSpPr txBox="1"/>
          <p:nvPr>
            <p:ph type="title" idx="4294967295"/>
          </p:nvPr>
        </p:nvSpPr>
        <p:spPr>
          <a:xfrm>
            <a:off x="457200" y="122237"/>
            <a:ext cx="7543800" cy="1295401"/>
          </a:xfrm>
          <a:prstGeom prst="rect">
            <a:avLst/>
          </a:prstGeom>
        </p:spPr>
        <p:txBody>
          <a:bodyPr>
            <a:normAutofit fontScale="100000" lnSpcReduction="0"/>
          </a:bodyPr>
          <a:lstStyle>
            <a:lvl1pPr>
              <a:defRPr>
                <a:solidFill>
                  <a:srgbClr val="0000FF"/>
                </a:solidFill>
              </a:defRPr>
            </a:lvl1pPr>
          </a:lstStyle>
          <a:p>
            <a:pPr/>
            <a:r>
              <a:t>Early total care (ETC)</a:t>
            </a:r>
          </a:p>
        </p:txBody>
      </p:sp>
      <p:sp>
        <p:nvSpPr>
          <p:cNvPr id="390" name="That is defenitive fracture tretement within 24 hr ,unreamed nail prefered…"/>
          <p:cNvSpPr txBox="1"/>
          <p:nvPr>
            <p:ph type="body" idx="4294967295"/>
          </p:nvPr>
        </p:nvSpPr>
        <p:spPr>
          <a:xfrm>
            <a:off x="457200" y="1719262"/>
            <a:ext cx="8229600" cy="4411663"/>
          </a:xfrm>
          <a:prstGeom prst="rect">
            <a:avLst/>
          </a:prstGeom>
        </p:spPr>
        <p:txBody>
          <a:bodyPr>
            <a:normAutofit fontScale="100000" lnSpcReduction="0"/>
          </a:bodyPr>
          <a:lstStyle/>
          <a:p>
            <a:pPr>
              <a:buChar char="●"/>
            </a:pPr>
            <a:r>
              <a:t>That is defenitive fracture tretement within 24 hr ,unreamed nail prefered</a:t>
            </a:r>
          </a:p>
          <a:p>
            <a:pPr>
              <a:buChar char="●"/>
            </a:pPr>
            <a:r>
              <a:t>Used in stable pts</a:t>
            </a:r>
          </a:p>
          <a:p>
            <a:pPr>
              <a:buChar char="●"/>
            </a:pPr>
            <a:r>
              <a:t>Avoid in severe thoracic injuries </a:t>
            </a:r>
          </a:p>
          <a:p>
            <a:pPr>
              <a:buSzTx/>
              <a:buFont typeface="Wingdings"/>
              <a:buNone/>
            </a:pPr>
            <a:r>
              <a:t>                 haemorrhagic shock </a:t>
            </a:r>
          </a:p>
          <a:p>
            <a:pPr>
              <a:buSzTx/>
              <a:buFont typeface="Wingdings"/>
              <a:buNone/>
            </a:pPr>
            <a:r>
              <a:t>                 head injury </a:t>
            </a:r>
          </a:p>
          <a:p>
            <a:pPr>
              <a:buChar char="●"/>
            </a:pPr>
            <a:r>
              <a:t>Advantage  pain relief , less infection, eary mobilisation, dec throemboembolism</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Damage control"/>
          <p:cNvSpPr txBox="1"/>
          <p:nvPr>
            <p:ph type="title" idx="4294967295"/>
          </p:nvPr>
        </p:nvSpPr>
        <p:spPr>
          <a:xfrm>
            <a:off x="457200" y="122237"/>
            <a:ext cx="7543800" cy="1295401"/>
          </a:xfrm>
          <a:prstGeom prst="rect">
            <a:avLst/>
          </a:prstGeom>
        </p:spPr>
        <p:txBody>
          <a:bodyPr>
            <a:normAutofit fontScale="100000" lnSpcReduction="0"/>
          </a:bodyPr>
          <a:lstStyle/>
          <a:p>
            <a:pPr>
              <a:defRPr>
                <a:solidFill>
                  <a:srgbClr val="0000FF"/>
                </a:solidFill>
              </a:defRPr>
            </a:pPr>
            <a:r>
              <a:t>Damage control</a:t>
            </a:r>
            <a:r>
              <a:rPr>
                <a:solidFill>
                  <a:srgbClr val="330066"/>
                </a:solidFill>
              </a:rPr>
              <a:t> </a:t>
            </a:r>
          </a:p>
        </p:txBody>
      </p:sp>
      <p:sp>
        <p:nvSpPr>
          <p:cNvPr id="393" name="Described by us navy as the capacity of ship to absorb damge and maintain integrity…"/>
          <p:cNvSpPr txBox="1"/>
          <p:nvPr>
            <p:ph type="body" idx="4294967295"/>
          </p:nvPr>
        </p:nvSpPr>
        <p:spPr>
          <a:xfrm>
            <a:off x="457200" y="1719262"/>
            <a:ext cx="8229600" cy="4411663"/>
          </a:xfrm>
          <a:prstGeom prst="rect">
            <a:avLst/>
          </a:prstGeom>
        </p:spPr>
        <p:txBody>
          <a:bodyPr>
            <a:normAutofit fontScale="100000" lnSpcReduction="0"/>
          </a:bodyPr>
          <a:lstStyle/>
          <a:p>
            <a:pPr>
              <a:spcBef>
                <a:spcPts val="500"/>
              </a:spcBef>
              <a:buChar char="●"/>
              <a:defRPr sz="2100"/>
            </a:pPr>
            <a:r>
              <a:t>Described by us navy as the capacity of ship to absorb damge and maintain integrity</a:t>
            </a:r>
          </a:p>
          <a:p>
            <a:pPr>
              <a:spcBef>
                <a:spcPts val="500"/>
              </a:spcBef>
              <a:buChar char="●"/>
              <a:defRPr sz="2100"/>
            </a:pPr>
            <a:r>
              <a:t>Polytrauma pts means that surgical tratements intends to control but not to defenitively repair the trauma induced injuries early after trauma</a:t>
            </a:r>
          </a:p>
          <a:p>
            <a:pPr>
              <a:spcBef>
                <a:spcPts val="500"/>
              </a:spcBef>
              <a:buChar char="●"/>
              <a:defRPr sz="2100"/>
            </a:pPr>
            <a:r>
              <a:t>Used in unstable and extremis pts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DAMAGE CONTROL"/>
          <p:cNvSpPr txBox="1"/>
          <p:nvPr/>
        </p:nvSpPr>
        <p:spPr>
          <a:xfrm>
            <a:off x="1874520" y="76199"/>
            <a:ext cx="4859447" cy="701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4000">
                <a:solidFill>
                  <a:srgbClr val="0000FF"/>
                </a:solidFill>
                <a:latin typeface="Batang"/>
                <a:ea typeface="Batang"/>
                <a:cs typeface="Batang"/>
                <a:sym typeface="Batang"/>
              </a:defRPr>
            </a:lvl1pPr>
          </a:lstStyle>
          <a:p>
            <a:pPr/>
            <a:r>
              <a:t>DAMAGE CONTROL</a:t>
            </a:r>
          </a:p>
        </p:txBody>
      </p:sp>
      <p:sp>
        <p:nvSpPr>
          <p:cNvPr id="396" name="Stage 2:Physiological restoration in ICU.…"/>
          <p:cNvSpPr txBox="1"/>
          <p:nvPr/>
        </p:nvSpPr>
        <p:spPr>
          <a:xfrm>
            <a:off x="258445" y="3738562"/>
            <a:ext cx="7858582" cy="2759736"/>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90000"/>
              </a:lnSpc>
              <a:spcBef>
                <a:spcPts val="700"/>
              </a:spcBef>
              <a:buSzPct val="100000"/>
              <a:buChar char="•"/>
              <a:defRPr b="1" sz="2800"/>
            </a:pPr>
          </a:p>
          <a:p>
            <a:pPr>
              <a:lnSpc>
                <a:spcPct val="90000"/>
              </a:lnSpc>
              <a:spcBef>
                <a:spcPts val="600"/>
              </a:spcBef>
              <a:buSzPct val="100000"/>
              <a:buChar char="•"/>
              <a:defRPr b="1" sz="2800"/>
            </a:pPr>
            <a:r>
              <a:t>Stage 2</a:t>
            </a:r>
            <a:r>
              <a:rPr b="0"/>
              <a:t>:Physiological restoration in ICU.</a:t>
            </a:r>
          </a:p>
          <a:p>
            <a:pPr>
              <a:lnSpc>
                <a:spcPct val="90000"/>
              </a:lnSpc>
              <a:spcBef>
                <a:spcPts val="700"/>
              </a:spcBef>
              <a:defRPr sz="2800"/>
            </a:pPr>
          </a:p>
          <a:p>
            <a:pPr>
              <a:lnSpc>
                <a:spcPct val="90000"/>
              </a:lnSpc>
              <a:spcBef>
                <a:spcPts val="600"/>
              </a:spcBef>
              <a:buSzPct val="100000"/>
              <a:buChar char="•"/>
              <a:defRPr b="1" sz="2800"/>
            </a:pPr>
            <a:r>
              <a:t>Stage 3</a:t>
            </a:r>
            <a:r>
              <a:rPr b="0"/>
              <a:t>:Return to operation theatre for definitive</a:t>
            </a:r>
          </a:p>
          <a:p>
            <a:pPr>
              <a:lnSpc>
                <a:spcPct val="90000"/>
              </a:lnSpc>
              <a:spcBef>
                <a:spcPts val="600"/>
              </a:spcBef>
              <a:defRPr sz="2800"/>
            </a:pPr>
            <a:r>
              <a:t>                surgery.</a:t>
            </a:r>
          </a:p>
        </p:txBody>
      </p:sp>
      <p:sp>
        <p:nvSpPr>
          <p:cNvPr id="397" name="Stage 1:Minimum surgery is done"/>
          <p:cNvSpPr txBox="1"/>
          <p:nvPr/>
        </p:nvSpPr>
        <p:spPr>
          <a:xfrm>
            <a:off x="350520" y="1590675"/>
            <a:ext cx="5564545" cy="48620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90000"/>
              </a:lnSpc>
              <a:spcBef>
                <a:spcPts val="600"/>
              </a:spcBef>
              <a:buSzPct val="100000"/>
              <a:buChar char="•"/>
              <a:defRPr b="1" sz="2800"/>
            </a:pPr>
            <a:r>
              <a:t>Stage 1</a:t>
            </a:r>
            <a:r>
              <a:rPr b="0"/>
              <a:t>:Minimum surgery is done</a:t>
            </a:r>
          </a:p>
        </p:txBody>
      </p:sp>
      <p:sp>
        <p:nvSpPr>
          <p:cNvPr id="398" name="achieve haemostasis.…"/>
          <p:cNvSpPr txBox="1"/>
          <p:nvPr/>
        </p:nvSpPr>
        <p:spPr>
          <a:xfrm>
            <a:off x="1798320" y="2344737"/>
            <a:ext cx="6385560" cy="144490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1400"/>
              </a:spcBef>
              <a:buSzPct val="100000"/>
              <a:buChar char="•"/>
              <a:defRPr sz="2400"/>
            </a:pPr>
            <a:r>
              <a:t> achieve haemostasis.</a:t>
            </a:r>
          </a:p>
          <a:p>
            <a:pPr>
              <a:lnSpc>
                <a:spcPct val="90000"/>
              </a:lnSpc>
              <a:spcBef>
                <a:spcPts val="1400"/>
              </a:spcBef>
              <a:buSzPct val="100000"/>
              <a:buChar char="•"/>
              <a:defRPr sz="2400"/>
            </a:pPr>
            <a:r>
              <a:t>Limit the contamination</a:t>
            </a:r>
          </a:p>
          <a:p>
            <a:pPr>
              <a:lnSpc>
                <a:spcPct val="90000"/>
              </a:lnSpc>
              <a:spcBef>
                <a:spcPts val="1400"/>
              </a:spcBef>
              <a:buSzPct val="100000"/>
              <a:buChar char="•"/>
              <a:defRPr sz="2400"/>
            </a:pPr>
            <a:r>
              <a:t>Temporary stabilisation of unstable fractures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Damage Control Surgery"/>
          <p:cNvSpPr txBox="1"/>
          <p:nvPr/>
        </p:nvSpPr>
        <p:spPr>
          <a:xfrm>
            <a:off x="807719" y="228600"/>
            <a:ext cx="7299961" cy="5867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3200">
                <a:solidFill>
                  <a:srgbClr val="0000FF"/>
                </a:solidFill>
                <a:latin typeface="Verdana"/>
                <a:ea typeface="Verdana"/>
                <a:cs typeface="Verdana"/>
                <a:sym typeface="Verdana"/>
              </a:defRPr>
            </a:lvl1pPr>
          </a:lstStyle>
          <a:p>
            <a:pPr/>
            <a:r>
              <a:t>Damage Control Surgery</a:t>
            </a:r>
          </a:p>
        </p:txBody>
      </p:sp>
      <p:sp>
        <p:nvSpPr>
          <p:cNvPr id="401" name="(“STAGED LAPROTOMY”)"/>
          <p:cNvSpPr txBox="1"/>
          <p:nvPr/>
        </p:nvSpPr>
        <p:spPr>
          <a:xfrm>
            <a:off x="513526" y="914400"/>
            <a:ext cx="6167498" cy="48620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4" algn="ctr">
              <a:lnSpc>
                <a:spcPct val="90000"/>
              </a:lnSpc>
              <a:defRPr sz="2800"/>
            </a:pPr>
            <a:r>
              <a:t>(“STAGED LAPROTOMY”)</a:t>
            </a:r>
          </a:p>
        </p:txBody>
      </p:sp>
      <p:sp>
        <p:nvSpPr>
          <p:cNvPr id="402" name="Arrest bleeding , and the resulting coagulopathy.…"/>
          <p:cNvSpPr txBox="1"/>
          <p:nvPr/>
        </p:nvSpPr>
        <p:spPr>
          <a:xfrm>
            <a:off x="655319" y="1676400"/>
            <a:ext cx="8138161" cy="51929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1200"/>
              </a:spcBef>
              <a:buSzPct val="100000"/>
              <a:buChar char="•"/>
              <a:defRPr sz="2000"/>
            </a:pPr>
            <a:r>
              <a:t>Arrest bleeding , and the resulting coagulopathy.</a:t>
            </a:r>
          </a:p>
          <a:p>
            <a:pPr>
              <a:lnSpc>
                <a:spcPct val="90000"/>
              </a:lnSpc>
              <a:spcBef>
                <a:spcPts val="1200"/>
              </a:spcBef>
              <a:buSzPct val="100000"/>
              <a:buChar char="•"/>
              <a:defRPr sz="2000"/>
            </a:pPr>
            <a:r>
              <a:t> Limit contamination and the sequelae .</a:t>
            </a:r>
          </a:p>
          <a:p>
            <a:pPr>
              <a:lnSpc>
                <a:spcPct val="90000"/>
              </a:lnSpc>
              <a:spcBef>
                <a:spcPts val="1200"/>
              </a:spcBef>
              <a:buSzPct val="100000"/>
              <a:buChar char="•"/>
              <a:defRPr sz="2000"/>
            </a:pPr>
            <a:r>
              <a:t>Close the abdomen to limit heat and fluid loss, </a:t>
            </a:r>
          </a:p>
          <a:p>
            <a:pPr>
              <a:lnSpc>
                <a:spcPct val="90000"/>
              </a:lnSpc>
              <a:spcBef>
                <a:spcPts val="1200"/>
              </a:spcBef>
              <a:defRPr sz="2000"/>
            </a:pPr>
            <a:r>
              <a:t>  and to protect viscera.</a:t>
            </a:r>
          </a:p>
          <a:p>
            <a:pPr>
              <a:lnSpc>
                <a:spcPct val="90000"/>
              </a:lnSpc>
              <a:spcBef>
                <a:spcPts val="1600"/>
              </a:spcBef>
              <a:defRPr sz="2400"/>
            </a:pPr>
            <a:r>
              <a:t>                     </a:t>
            </a:r>
            <a:r>
              <a:rPr sz="2800"/>
              <a:t>Damage control orthopaedics</a:t>
            </a:r>
            <a:endParaRPr sz="2800"/>
          </a:p>
          <a:p>
            <a:pPr>
              <a:lnSpc>
                <a:spcPct val="90000"/>
              </a:lnSpc>
              <a:spcBef>
                <a:spcPts val="1200"/>
              </a:spcBef>
              <a:defRPr sz="2000"/>
            </a:pPr>
            <a:r>
              <a:t>1</a:t>
            </a:r>
            <a:r>
              <a:rPr baseline="30000"/>
              <a:t>st</a:t>
            </a:r>
            <a:r>
              <a:t> stage temporary stabilisation of #</a:t>
            </a:r>
          </a:p>
          <a:p>
            <a:pPr>
              <a:lnSpc>
                <a:spcPct val="90000"/>
              </a:lnSpc>
              <a:spcBef>
                <a:spcPts val="1200"/>
              </a:spcBef>
              <a:defRPr sz="2000"/>
            </a:pPr>
            <a:r>
              <a:t>2</a:t>
            </a:r>
            <a:r>
              <a:rPr baseline="30000"/>
              <a:t>nd</a:t>
            </a:r>
            <a:r>
              <a:t> stage resuscitation and optimisation </a:t>
            </a:r>
          </a:p>
          <a:p>
            <a:pPr>
              <a:lnSpc>
                <a:spcPct val="90000"/>
              </a:lnSpc>
              <a:spcBef>
                <a:spcPts val="1200"/>
              </a:spcBef>
              <a:defRPr sz="2000"/>
            </a:pPr>
            <a:r>
              <a:t>3</a:t>
            </a:r>
            <a:r>
              <a:rPr baseline="30000"/>
              <a:t>rd</a:t>
            </a:r>
            <a:r>
              <a:t> stage  definitive fracture fixation</a:t>
            </a:r>
          </a:p>
          <a:p>
            <a:pPr>
              <a:lnSpc>
                <a:spcPct val="90000"/>
              </a:lnSpc>
              <a:spcBef>
                <a:spcPts val="1200"/>
              </a:spcBef>
              <a:buSzPct val="100000"/>
              <a:buChar char="•"/>
              <a:defRPr sz="2000"/>
            </a:pPr>
            <a:r>
              <a:t>External fixator is most commonly used for temporary stabilisation</a:t>
            </a:r>
          </a:p>
          <a:p>
            <a:pPr>
              <a:lnSpc>
                <a:spcPct val="90000"/>
              </a:lnSpc>
              <a:spcBef>
                <a:spcPts val="1200"/>
              </a:spcBef>
              <a:buSzPct val="100000"/>
              <a:buChar char="•"/>
              <a:defRPr sz="2000"/>
            </a:pPr>
            <a:r>
              <a:t>Change to definitive #  fixation is done in 2</a:t>
            </a:r>
            <a:r>
              <a:rPr baseline="30000"/>
              <a:t>nd</a:t>
            </a:r>
            <a:r>
              <a:t> week</a:t>
            </a:r>
          </a:p>
          <a:p>
            <a:pPr>
              <a:lnSpc>
                <a:spcPct val="90000"/>
              </a:lnSpc>
              <a:spcBef>
                <a:spcPts val="1200"/>
              </a:spcBef>
              <a:defRPr sz="2000"/>
            </a:pPr>
            <a:r>
              <a:t>                    </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Priorities in fracture care"/>
          <p:cNvSpPr txBox="1"/>
          <p:nvPr>
            <p:ph type="title" idx="4294967295"/>
          </p:nvPr>
        </p:nvSpPr>
        <p:spPr>
          <a:xfrm>
            <a:off x="457200" y="122237"/>
            <a:ext cx="7543800" cy="1295401"/>
          </a:xfrm>
          <a:prstGeom prst="rect">
            <a:avLst/>
          </a:prstGeom>
        </p:spPr>
        <p:txBody>
          <a:bodyPr>
            <a:normAutofit fontScale="100000" lnSpcReduction="0"/>
          </a:bodyPr>
          <a:lstStyle>
            <a:lvl1pPr>
              <a:defRPr>
                <a:solidFill>
                  <a:srgbClr val="0000FF"/>
                </a:solidFill>
              </a:defRPr>
            </a:lvl1pPr>
          </a:lstStyle>
          <a:p>
            <a:pPr/>
            <a:r>
              <a:t>Priorities in fracture care</a:t>
            </a:r>
          </a:p>
        </p:txBody>
      </p:sp>
      <p:sp>
        <p:nvSpPr>
          <p:cNvPr id="405" name="Tibia…"/>
          <p:cNvSpPr txBox="1"/>
          <p:nvPr>
            <p:ph type="body" idx="4294967295"/>
          </p:nvPr>
        </p:nvSpPr>
        <p:spPr>
          <a:xfrm>
            <a:off x="457200" y="1719262"/>
            <a:ext cx="8229600" cy="4411663"/>
          </a:xfrm>
          <a:prstGeom prst="rect">
            <a:avLst/>
          </a:prstGeom>
        </p:spPr>
        <p:txBody>
          <a:bodyPr>
            <a:normAutofit fontScale="100000" lnSpcReduction="0"/>
          </a:bodyPr>
          <a:lstStyle/>
          <a:p>
            <a:pPr>
              <a:buChar char="●"/>
            </a:pPr>
            <a:r>
              <a:t>Tibia</a:t>
            </a:r>
          </a:p>
          <a:p>
            <a:pPr>
              <a:buChar char="●"/>
            </a:pPr>
            <a:r>
              <a:t>Femur </a:t>
            </a:r>
          </a:p>
          <a:p>
            <a:pPr>
              <a:buChar char="●"/>
            </a:pPr>
            <a:r>
              <a:t>Pelvis </a:t>
            </a:r>
          </a:p>
          <a:p>
            <a:pPr>
              <a:buChar char="●"/>
            </a:pPr>
            <a:r>
              <a:t>Spine </a:t>
            </a:r>
          </a:p>
          <a:p>
            <a:pPr>
              <a:buChar char="●"/>
            </a:pPr>
            <a:r>
              <a:t>Upper extremity</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CONCLUSION"/>
          <p:cNvSpPr txBox="1"/>
          <p:nvPr>
            <p:ph type="title" idx="4294967295"/>
          </p:nvPr>
        </p:nvSpPr>
        <p:spPr>
          <a:xfrm>
            <a:off x="457200" y="-152401"/>
            <a:ext cx="8229600" cy="1143002"/>
          </a:xfrm>
          <a:prstGeom prst="rect">
            <a:avLst/>
          </a:prstGeom>
        </p:spPr>
        <p:txBody>
          <a:bodyPr>
            <a:normAutofit fontScale="100000" lnSpcReduction="0"/>
          </a:bodyPr>
          <a:lstStyle>
            <a:lvl1pPr>
              <a:defRPr b="0" sz="4300">
                <a:solidFill>
                  <a:srgbClr val="0000FF"/>
                </a:solidFill>
                <a:latin typeface="Batang"/>
                <a:ea typeface="Batang"/>
                <a:cs typeface="Batang"/>
                <a:sym typeface="Batang"/>
              </a:defRPr>
            </a:lvl1pPr>
          </a:lstStyle>
          <a:p>
            <a:pPr/>
            <a:r>
              <a:t>CONCLUSION</a:t>
            </a:r>
          </a:p>
        </p:txBody>
      </p:sp>
      <p:sp>
        <p:nvSpPr>
          <p:cNvPr id="408" name="Favorable outcome  for a critically injured patient…"/>
          <p:cNvSpPr txBox="1"/>
          <p:nvPr>
            <p:ph type="body" sz="quarter" idx="4294967295"/>
          </p:nvPr>
        </p:nvSpPr>
        <p:spPr>
          <a:xfrm>
            <a:off x="304799" y="1371600"/>
            <a:ext cx="8763002" cy="1143001"/>
          </a:xfrm>
          <a:prstGeom prst="rect">
            <a:avLst/>
          </a:prstGeom>
        </p:spPr>
        <p:txBody>
          <a:bodyPr>
            <a:normAutofit fontScale="100000" lnSpcReduction="0"/>
          </a:bodyPr>
          <a:lstStyle/>
          <a:p>
            <a:pPr algn="just">
              <a:lnSpc>
                <a:spcPct val="120000"/>
              </a:lnSpc>
              <a:spcBef>
                <a:spcPts val="400"/>
              </a:spcBef>
              <a:buSzTx/>
              <a:buFont typeface="Wingdings"/>
              <a:buNone/>
              <a:defRPr b="1" sz="1900"/>
            </a:pPr>
            <a:r>
              <a:t> Favorable outcome  for a critically injured patient</a:t>
            </a:r>
          </a:p>
          <a:p>
            <a:pPr algn="just">
              <a:lnSpc>
                <a:spcPct val="120000"/>
              </a:lnSpc>
              <a:spcBef>
                <a:spcPts val="500"/>
              </a:spcBef>
              <a:buSzTx/>
              <a:buFont typeface="Wingdings"/>
              <a:buNone/>
              <a:defRPr b="1" sz="1900"/>
            </a:pPr>
            <a:r>
              <a:t>demands an </a:t>
            </a:r>
            <a:r>
              <a:rPr i="1" sz="2100">
                <a:solidFill>
                  <a:srgbClr val="990033"/>
                </a:solidFill>
              </a:rPr>
              <a:t>integrated team effort</a:t>
            </a:r>
            <a:r>
              <a:rPr i="1">
                <a:solidFill>
                  <a:srgbClr val="990033"/>
                </a:solidFill>
              </a:rPr>
              <a:t>.</a:t>
            </a:r>
          </a:p>
        </p:txBody>
      </p:sp>
      <p:sp>
        <p:nvSpPr>
          <p:cNvPr id="409" name="Initial treatment is dictated by patient’s immediate…"/>
          <p:cNvSpPr txBox="1"/>
          <p:nvPr/>
        </p:nvSpPr>
        <p:spPr>
          <a:xfrm>
            <a:off x="502919" y="2971800"/>
            <a:ext cx="9662161" cy="78504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lnSpc>
                <a:spcPct val="120000"/>
              </a:lnSpc>
              <a:spcBef>
                <a:spcPts val="400"/>
              </a:spcBef>
              <a:defRPr b="1" i="1" sz="2000">
                <a:solidFill>
                  <a:srgbClr val="990033"/>
                </a:solidFill>
              </a:defRPr>
            </a:pPr>
            <a:r>
              <a:t>Initial treatment</a:t>
            </a:r>
            <a:r>
              <a:rPr i="0">
                <a:solidFill>
                  <a:srgbClr val="000000"/>
                </a:solidFill>
              </a:rPr>
              <a:t> is dictated by patient’s immediate</a:t>
            </a:r>
          </a:p>
          <a:p>
            <a:pPr algn="just">
              <a:lnSpc>
                <a:spcPct val="120000"/>
              </a:lnSpc>
              <a:spcBef>
                <a:spcPts val="400"/>
              </a:spcBef>
              <a:defRPr b="1" sz="2000"/>
            </a:pPr>
            <a:r>
              <a:t> physiologic requirement for survival.</a:t>
            </a:r>
          </a:p>
        </p:txBody>
      </p:sp>
      <p:sp>
        <p:nvSpPr>
          <p:cNvPr id="410" name="The  definitive  treatment  requires rapid assessment…"/>
          <p:cNvSpPr txBox="1"/>
          <p:nvPr/>
        </p:nvSpPr>
        <p:spPr>
          <a:xfrm>
            <a:off x="579119" y="4495800"/>
            <a:ext cx="10500361" cy="699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400"/>
              </a:spcBef>
              <a:defRPr b="1" sz="2000"/>
            </a:pPr>
            <a:r>
              <a:t>The  </a:t>
            </a:r>
            <a:r>
              <a:rPr i="1">
                <a:solidFill>
                  <a:srgbClr val="990033"/>
                </a:solidFill>
              </a:rPr>
              <a:t>definitive  treatment</a:t>
            </a:r>
            <a:r>
              <a:t>  requires rapid assessment</a:t>
            </a:r>
          </a:p>
          <a:p>
            <a:pPr>
              <a:lnSpc>
                <a:spcPct val="90000"/>
              </a:lnSpc>
              <a:spcBef>
                <a:spcPts val="400"/>
              </a:spcBef>
              <a:defRPr b="1" sz="2000"/>
            </a:pPr>
            <a:r>
              <a:t>and life preserving therapy.</a:t>
            </a:r>
          </a:p>
        </p:txBody>
      </p:sp>
      <p:sp>
        <p:nvSpPr>
          <p:cNvPr id="411" name="Damage control surgery should have a defined place…"/>
          <p:cNvSpPr txBox="1"/>
          <p:nvPr/>
        </p:nvSpPr>
        <p:spPr>
          <a:xfrm>
            <a:off x="579119" y="5903912"/>
            <a:ext cx="8230236" cy="699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400"/>
              </a:spcBef>
              <a:defRPr b="1" i="1" sz="2000">
                <a:solidFill>
                  <a:srgbClr val="990033"/>
                </a:solidFill>
              </a:defRPr>
            </a:pPr>
            <a:r>
              <a:t>Damage control surgery</a:t>
            </a:r>
            <a:r>
              <a:rPr i="0">
                <a:solidFill>
                  <a:srgbClr val="000000"/>
                </a:solidFill>
              </a:rPr>
              <a:t> should have a defined place</a:t>
            </a:r>
          </a:p>
          <a:p>
            <a:pPr>
              <a:lnSpc>
                <a:spcPct val="90000"/>
              </a:lnSpc>
              <a:spcBef>
                <a:spcPts val="400"/>
              </a:spcBef>
              <a:defRPr b="1" sz="2000"/>
            </a:pPr>
            <a:r>
              <a:t>in surgeons armamentarium.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408">
                                            <p:bg/>
                                          </p:spTgt>
                                        </p:tgtEl>
                                        <p:attrNameLst>
                                          <p:attrName>style.visibility</p:attrName>
                                        </p:attrNameLst>
                                      </p:cBhvr>
                                      <p:to>
                                        <p:strVal val="visible"/>
                                      </p:to>
                                    </p:set>
                                    <p:anim calcmode="lin" valueType="num">
                                      <p:cBhvr>
                                        <p:cTn id="7" dur="500" fill="hold"/>
                                        <p:tgtEl>
                                          <p:spTgt spid="408">
                                            <p:bg/>
                                          </p:spTgt>
                                        </p:tgtEl>
                                        <p:attrNameLst>
                                          <p:attrName>ppt_x</p:attrName>
                                        </p:attrNameLst>
                                      </p:cBhvr>
                                      <p:tavLst>
                                        <p:tav tm="0">
                                          <p:val>
                                            <p:strVal val="#ppt_x"/>
                                          </p:val>
                                        </p:tav>
                                        <p:tav tm="100000">
                                          <p:val>
                                            <p:strVal val="#ppt_x"/>
                                          </p:val>
                                        </p:tav>
                                      </p:tavLst>
                                    </p:anim>
                                    <p:anim calcmode="lin" valueType="num">
                                      <p:cBhvr>
                                        <p:cTn id="8" dur="500" fill="hold"/>
                                        <p:tgtEl>
                                          <p:spTgt spid="408">
                                            <p:bg/>
                                          </p:spTgt>
                                        </p:tgtEl>
                                        <p:attrNameLst>
                                          <p:attrName>ppt_y</p:attrName>
                                        </p:attrNameLst>
                                      </p:cBhvr>
                                      <p:tavLst>
                                        <p:tav tm="0">
                                          <p:val>
                                            <p:strVal val="1+#ppt_h/2"/>
                                          </p:val>
                                        </p:tav>
                                        <p:tav tm="100000">
                                          <p:val>
                                            <p:strVal val="#ppt_y"/>
                                          </p:val>
                                        </p:tav>
                                      </p:tavLst>
                                    </p:anim>
                                  </p:childTnLst>
                                </p:cTn>
                              </p:par>
                              <p:par>
                                <p:cTn id="9" presetClass="entr" nodeType="withEffect" presetSubtype="4" presetID="2" grpId="1" fill="hold">
                                  <p:stCondLst>
                                    <p:cond delay="0"/>
                                  </p:stCondLst>
                                  <p:iterate type="el" backwards="0">
                                    <p:tmAbs val="0"/>
                                  </p:iterate>
                                  <p:childTnLst>
                                    <p:set>
                                      <p:cBhvr>
                                        <p:cTn id="10" fill="hold"/>
                                        <p:tgtEl>
                                          <p:spTgt spid="408">
                                            <p:txEl>
                                              <p:pRg st="0" end="0"/>
                                            </p:txEl>
                                          </p:spTgt>
                                        </p:tgtEl>
                                        <p:attrNameLst>
                                          <p:attrName>style.visibility</p:attrName>
                                        </p:attrNameLst>
                                      </p:cBhvr>
                                      <p:to>
                                        <p:strVal val="visible"/>
                                      </p:to>
                                    </p:set>
                                    <p:anim calcmode="lin" valueType="num">
                                      <p:cBhvr>
                                        <p:cTn id="11" dur="500" fill="hold"/>
                                        <p:tgtEl>
                                          <p:spTgt spid="408">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40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4" presetID="2" grpId="1" fill="hold">
                                  <p:stCondLst>
                                    <p:cond delay="0"/>
                                  </p:stCondLst>
                                  <p:iterate type="el" backwards="0">
                                    <p:tmAbs val="0"/>
                                  </p:iterate>
                                  <p:childTnLst>
                                    <p:set>
                                      <p:cBhvr>
                                        <p:cTn id="16" fill="hold"/>
                                        <p:tgtEl>
                                          <p:spTgt spid="408">
                                            <p:txEl>
                                              <p:pRg st="1" end="1"/>
                                            </p:txEl>
                                          </p:spTgt>
                                        </p:tgtEl>
                                        <p:attrNameLst>
                                          <p:attrName>style.visibility</p:attrName>
                                        </p:attrNameLst>
                                      </p:cBhvr>
                                      <p:to>
                                        <p:strVal val="visible"/>
                                      </p:to>
                                    </p:set>
                                    <p:anim calcmode="lin" valueType="num">
                                      <p:cBhvr>
                                        <p:cTn id="17" dur="500" fill="hold"/>
                                        <p:tgtEl>
                                          <p:spTgt spid="408">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40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4" presetID="2" grpId="2" fill="hold">
                                  <p:stCondLst>
                                    <p:cond delay="0"/>
                                  </p:stCondLst>
                                  <p:iterate type="el" backwards="0">
                                    <p:tmAbs val="0"/>
                                  </p:iterate>
                                  <p:childTnLst>
                                    <p:set>
                                      <p:cBhvr>
                                        <p:cTn id="22" fill="hold"/>
                                        <p:tgtEl>
                                          <p:spTgt spid="409"/>
                                        </p:tgtEl>
                                        <p:attrNameLst>
                                          <p:attrName>style.visibility</p:attrName>
                                        </p:attrNameLst>
                                      </p:cBhvr>
                                      <p:to>
                                        <p:strVal val="visible"/>
                                      </p:to>
                                    </p:set>
                                    <p:anim calcmode="lin" valueType="num">
                                      <p:cBhvr>
                                        <p:cTn id="23" dur="500" fill="hold"/>
                                        <p:tgtEl>
                                          <p:spTgt spid="409"/>
                                        </p:tgtEl>
                                        <p:attrNameLst>
                                          <p:attrName>ppt_x</p:attrName>
                                        </p:attrNameLst>
                                      </p:cBhvr>
                                      <p:tavLst>
                                        <p:tav tm="0">
                                          <p:val>
                                            <p:strVal val="#ppt_x"/>
                                          </p:val>
                                        </p:tav>
                                        <p:tav tm="100000">
                                          <p:val>
                                            <p:strVal val="#ppt_x"/>
                                          </p:val>
                                        </p:tav>
                                      </p:tavLst>
                                    </p:anim>
                                    <p:anim calcmode="lin" valueType="num">
                                      <p:cBhvr>
                                        <p:cTn id="24" dur="500" fill="hold"/>
                                        <p:tgtEl>
                                          <p:spTgt spid="40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4" presetID="2" grpId="3" fill="hold">
                                  <p:stCondLst>
                                    <p:cond delay="0"/>
                                  </p:stCondLst>
                                  <p:iterate type="el" backwards="0">
                                    <p:tmAbs val="0"/>
                                  </p:iterate>
                                  <p:childTnLst>
                                    <p:set>
                                      <p:cBhvr>
                                        <p:cTn id="28" fill="hold"/>
                                        <p:tgtEl>
                                          <p:spTgt spid="410"/>
                                        </p:tgtEl>
                                        <p:attrNameLst>
                                          <p:attrName>style.visibility</p:attrName>
                                        </p:attrNameLst>
                                      </p:cBhvr>
                                      <p:to>
                                        <p:strVal val="visible"/>
                                      </p:to>
                                    </p:set>
                                    <p:anim calcmode="lin" valueType="num">
                                      <p:cBhvr>
                                        <p:cTn id="29" dur="500" fill="hold"/>
                                        <p:tgtEl>
                                          <p:spTgt spid="410"/>
                                        </p:tgtEl>
                                        <p:attrNameLst>
                                          <p:attrName>ppt_x</p:attrName>
                                        </p:attrNameLst>
                                      </p:cBhvr>
                                      <p:tavLst>
                                        <p:tav tm="0">
                                          <p:val>
                                            <p:strVal val="#ppt_x"/>
                                          </p:val>
                                        </p:tav>
                                        <p:tav tm="100000">
                                          <p:val>
                                            <p:strVal val="#ppt_x"/>
                                          </p:val>
                                        </p:tav>
                                      </p:tavLst>
                                    </p:anim>
                                    <p:anim calcmode="lin" valueType="num">
                                      <p:cBhvr>
                                        <p:cTn id="30" dur="500" fill="hold"/>
                                        <p:tgtEl>
                                          <p:spTgt spid="4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 grpId="4" fill="hold">
                                  <p:stCondLst>
                                    <p:cond delay="0"/>
                                  </p:stCondLst>
                                  <p:iterate type="el" backwards="0">
                                    <p:tmAbs val="0"/>
                                  </p:iterate>
                                  <p:childTnLst>
                                    <p:set>
                                      <p:cBhvr>
                                        <p:cTn id="34" fill="hold"/>
                                        <p:tgtEl>
                                          <p:spTgt spid="411"/>
                                        </p:tgtEl>
                                        <p:attrNameLst>
                                          <p:attrName>style.visibility</p:attrName>
                                        </p:attrNameLst>
                                      </p:cBhvr>
                                      <p:to>
                                        <p:strVal val="visible"/>
                                      </p:to>
                                    </p:set>
                                    <p:anim calcmode="lin" valueType="num">
                                      <p:cBhvr>
                                        <p:cTn id="35" dur="500" fill="hold"/>
                                        <p:tgtEl>
                                          <p:spTgt spid="411"/>
                                        </p:tgtEl>
                                        <p:attrNameLst>
                                          <p:attrName>ppt_x</p:attrName>
                                        </p:attrNameLst>
                                      </p:cBhvr>
                                      <p:tavLst>
                                        <p:tav tm="0">
                                          <p:val>
                                            <p:strVal val="#ppt_x"/>
                                          </p:val>
                                        </p:tav>
                                        <p:tav tm="100000">
                                          <p:val>
                                            <p:strVal val="#ppt_x"/>
                                          </p:val>
                                        </p:tav>
                                      </p:tavLst>
                                    </p:anim>
                                    <p:anim calcmode="lin" valueType="num">
                                      <p:cBhvr>
                                        <p:cTn id="36" dur="500" fill="hold"/>
                                        <p:tgtEl>
                                          <p:spTgt spid="4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0" grpId="3"/>
      <p:bldP build="p" bldLvl="1" animBg="1" rev="0" advAuto="0" spid="408" grpId="1"/>
      <p:bldP build="whole" bldLvl="1" animBg="1" rev="0" advAuto="0" spid="411" grpId="4"/>
      <p:bldP build="whole" bldLvl="1" animBg="1" rev="0" advAuto="0" spid="409" grpId="2"/>
    </p:bld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15" name="Crush Syndrome"/>
          <p:cNvGrpSpPr/>
          <p:nvPr/>
        </p:nvGrpSpPr>
        <p:grpSpPr>
          <a:xfrm>
            <a:off x="3208542" y="1007627"/>
            <a:ext cx="2726917" cy="482601"/>
            <a:chOff x="-242314" y="-2427"/>
            <a:chExt cx="2726915" cy="482600"/>
          </a:xfrm>
        </p:grpSpPr>
        <p:sp>
          <p:nvSpPr>
            <p:cNvPr id="413" name="Crush Syndrome"/>
            <p:cNvSpPr txBox="1"/>
            <p:nvPr/>
          </p:nvSpPr>
          <p:spPr>
            <a:xfrm>
              <a:off x="-242315" y="-2428"/>
              <a:ext cx="2726916" cy="4826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lvl1pPr algn="ctr" defTabSz="412750">
                <a:defRPr sz="3000">
                  <a:solidFill>
                    <a:srgbClr val="FFFFFF"/>
                  </a:solidFill>
                  <a:latin typeface="DIN Alternate Bold"/>
                  <a:ea typeface="DIN Alternate Bold"/>
                  <a:cs typeface="DIN Alternate Bold"/>
                  <a:sym typeface="DIN Alternate Bold"/>
                </a:defRPr>
              </a:lvl1pPr>
            </a:lstStyle>
            <a:p>
              <a:pPr/>
              <a:r>
                <a:t>Crush Syndrome</a:t>
              </a:r>
            </a:p>
          </p:txBody>
        </p:sp>
        <p:pic>
          <p:nvPicPr>
            <p:cNvPr id="414" name="Crush Syndrome Crush Syndrome" descr="Crush Syndrome Crush Syndrome"/>
            <p:cNvPicPr>
              <a:picLocks noChangeAspect="1"/>
            </p:cNvPicPr>
            <p:nvPr/>
          </p:nvPicPr>
          <p:blipFill>
            <a:blip r:embed="rId3">
              <a:extLst/>
            </a:blip>
            <a:stretch>
              <a:fillRect/>
            </a:stretch>
          </p:blipFill>
          <p:spPr>
            <a:xfrm>
              <a:off x="-1" y="-1"/>
              <a:ext cx="2242287" cy="477746"/>
            </a:xfrm>
            <a:prstGeom prst="rect">
              <a:avLst/>
            </a:prstGeom>
            <a:ln w="12700" cap="flat">
              <a:noFill/>
              <a:miter lim="400000"/>
            </a:ln>
            <a:effectLst/>
          </p:spPr>
        </p:pic>
      </p:grpSp>
      <p:grpSp>
        <p:nvGrpSpPr>
          <p:cNvPr id="418" name="Crush syndrome: Also termed rhabdomyolysis, involves a series of metabolic changes produced due to an injury of the skeletal muscles of such a severity as to cause a disruption of cellular integrity and release of its contents into the circulation."/>
          <p:cNvGrpSpPr/>
          <p:nvPr/>
        </p:nvGrpSpPr>
        <p:grpSpPr>
          <a:xfrm>
            <a:off x="605673" y="4950139"/>
            <a:ext cx="7932654" cy="762001"/>
            <a:chOff x="0" y="-23065"/>
            <a:chExt cx="7932652" cy="762000"/>
          </a:xfrm>
        </p:grpSpPr>
        <p:sp>
          <p:nvSpPr>
            <p:cNvPr id="416" name="Crush syndrome: Also termed rhabdomyolysis, involves a series of metabolic changes produced due to an injury of the skeletal muscles of such a severity as to cause a disruption of cellular integrity and release of its contents into the circulation."/>
            <p:cNvSpPr txBox="1"/>
            <p:nvPr/>
          </p:nvSpPr>
          <p:spPr>
            <a:xfrm>
              <a:off x="26940" y="-23066"/>
              <a:ext cx="7878772" cy="7620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412750">
                <a:defRPr sz="1600">
                  <a:solidFill>
                    <a:srgbClr val="FFFFFF"/>
                  </a:solidFill>
                  <a:latin typeface="DIN Alternate Bold"/>
                  <a:ea typeface="DIN Alternate Bold"/>
                  <a:cs typeface="DIN Alternate Bold"/>
                  <a:sym typeface="DIN Alternate Bold"/>
                </a:defRPr>
              </a:lvl1pPr>
            </a:lstStyle>
            <a:p>
              <a:pPr/>
              <a:r>
                <a:t>Crush syndrome: Also termed rhabdomyolysis, involves a series of metabolic changes produced due to an injury of the skeletal muscles of such a severity as to cause a disruption of cellular integrity and release of its contents into the circulation.</a:t>
              </a:r>
            </a:p>
          </p:txBody>
        </p:sp>
        <p:pic>
          <p:nvPicPr>
            <p:cNvPr id="417" name="Crush syndrome: Also termed rhabdomyolysis, involves a series of metabolic changes produced due to an injury of the skeletal muscles of such a severity as to cause a disruption of cellular integrity and release of its contents into the circulation. Crush" descr="Crush syndrome: Also termed rhabdomyolysis, involves a series of metabolic changes produced due to an injury of the skeletal muscles of such a severity as to cause a disruption of cellular integrity and release of its contents into the circulation. Crush"/>
            <p:cNvPicPr>
              <a:picLocks noChangeAspect="1"/>
            </p:cNvPicPr>
            <p:nvPr/>
          </p:nvPicPr>
          <p:blipFill>
            <a:blip r:embed="rId4">
              <a:extLst/>
            </a:blip>
            <a:stretch>
              <a:fillRect/>
            </a:stretch>
          </p:blipFill>
          <p:spPr>
            <a:xfrm>
              <a:off x="-1" y="0"/>
              <a:ext cx="7932653" cy="715870"/>
            </a:xfrm>
            <a:prstGeom prst="rect">
              <a:avLst/>
            </a:prstGeom>
            <a:ln w="12700" cap="flat">
              <a:noFill/>
              <a:miter lim="400000"/>
            </a:ln>
            <a:effectLst/>
          </p:spPr>
        </p:pic>
      </p:grpSp>
      <p:pic>
        <p:nvPicPr>
          <p:cNvPr id="419" name="600x338xcausesofcrushsyndrome-1603384876.jpg.pagespeed.ic.EeFM1a43uc.jpg" descr="600x338xcausesofcrushsyndrome-1603384876.jpg.pagespeed.ic.EeFM1a43uc.jpg"/>
          <p:cNvPicPr>
            <a:picLocks noChangeAspect="1"/>
          </p:cNvPicPr>
          <p:nvPr/>
        </p:nvPicPr>
        <p:blipFill>
          <a:blip r:embed="rId5">
            <a:extLst/>
          </a:blip>
          <a:srcRect l="0" t="4027" r="0" b="2393"/>
          <a:stretch>
            <a:fillRect/>
          </a:stretch>
        </p:blipFill>
        <p:spPr>
          <a:xfrm>
            <a:off x="2310854" y="1643547"/>
            <a:ext cx="4522228" cy="3173860"/>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23" name="Several known mechanisms induce crush syndromes such as crush injuries, compartment syndrome (pressure buildup in the legs due to internal bleeding), burns, electrocution and other inquiries that result in damage to the muscles."/>
          <p:cNvGrpSpPr/>
          <p:nvPr/>
        </p:nvGrpSpPr>
        <p:grpSpPr>
          <a:xfrm>
            <a:off x="965232" y="4677371"/>
            <a:ext cx="7213536" cy="1358901"/>
            <a:chOff x="0" y="-242933"/>
            <a:chExt cx="7213534" cy="1358900"/>
          </a:xfrm>
        </p:grpSpPr>
        <p:sp>
          <p:nvSpPr>
            <p:cNvPr id="421" name="Several known mechanisms induce crush syndromes such as crush injuries, compartment syndrome (pressure buildup in the legs due to internal bleeding), burns, electrocution and other inquiries that result in damage to the muscles."/>
            <p:cNvSpPr txBox="1"/>
            <p:nvPr/>
          </p:nvSpPr>
          <p:spPr>
            <a:xfrm>
              <a:off x="26940" y="-242934"/>
              <a:ext cx="7159655" cy="13589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412750">
                <a:defRPr sz="2200">
                  <a:solidFill>
                    <a:srgbClr val="FFFFFF"/>
                  </a:solidFill>
                  <a:latin typeface="DIN Alternate Bold"/>
                  <a:ea typeface="DIN Alternate Bold"/>
                  <a:cs typeface="DIN Alternate Bold"/>
                  <a:sym typeface="DIN Alternate Bold"/>
                </a:defRPr>
              </a:lvl1pPr>
            </a:lstStyle>
            <a:p>
              <a:pPr/>
              <a:r>
                <a:t>Several known mechanisms induce crush syndromes such as crush injuries, compartment syndrome (pressure buildup in the legs due to internal bleeding), burns, electrocution and other inquiries that result in damage to the muscles.</a:t>
              </a:r>
            </a:p>
          </p:txBody>
        </p:sp>
        <p:pic>
          <p:nvPicPr>
            <p:cNvPr id="422" name="Several known mechanisms induce crush syndromes such as crush injuries, compartment syndrome (pressure buildup in the legs due to internal bleeding), burns, electrocution and other inquiries that result in damage to the muscles. Several known mechanisms " descr="Several known mechanisms induce crush syndromes such as crush injuries, compartment syndrome (pressure buildup in the legs due to internal bleeding), burns, electrocution and other inquiries that result in damage to the muscles. Several known mechanisms "/>
            <p:cNvPicPr>
              <a:picLocks noChangeAspect="1"/>
            </p:cNvPicPr>
            <p:nvPr/>
          </p:nvPicPr>
          <p:blipFill>
            <a:blip r:embed="rId3">
              <a:extLst/>
            </a:blip>
            <a:stretch>
              <a:fillRect/>
            </a:stretch>
          </p:blipFill>
          <p:spPr>
            <a:xfrm>
              <a:off x="-1" y="-1"/>
              <a:ext cx="7213536" cy="873034"/>
            </a:xfrm>
            <a:prstGeom prst="rect">
              <a:avLst/>
            </a:prstGeom>
            <a:ln w="12700" cap="flat">
              <a:noFill/>
              <a:miter lim="400000"/>
            </a:ln>
            <a:effectLst/>
          </p:spPr>
        </p:pic>
      </p:grpSp>
      <p:grpSp>
        <p:nvGrpSpPr>
          <p:cNvPr id="426" name="Causes Of Crush Syndrome"/>
          <p:cNvGrpSpPr/>
          <p:nvPr/>
        </p:nvGrpSpPr>
        <p:grpSpPr>
          <a:xfrm>
            <a:off x="1636313" y="990374"/>
            <a:ext cx="5871375" cy="453933"/>
            <a:chOff x="0" y="0"/>
            <a:chExt cx="5871374" cy="453932"/>
          </a:xfrm>
        </p:grpSpPr>
        <p:sp>
          <p:nvSpPr>
            <p:cNvPr id="424" name="Causes Of Crush Syndrome"/>
            <p:cNvSpPr txBox="1"/>
            <p:nvPr/>
          </p:nvSpPr>
          <p:spPr>
            <a:xfrm>
              <a:off x="26940" y="4716"/>
              <a:ext cx="5817494" cy="4445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412750">
                <a:defRPr sz="2800">
                  <a:solidFill>
                    <a:srgbClr val="FFFFFF"/>
                  </a:solidFill>
                  <a:latin typeface="DIN Alternate Bold"/>
                  <a:ea typeface="DIN Alternate Bold"/>
                  <a:cs typeface="DIN Alternate Bold"/>
                  <a:sym typeface="DIN Alternate Bold"/>
                </a:defRPr>
              </a:lvl1pPr>
            </a:lstStyle>
            <a:p>
              <a:pPr/>
              <a:r>
                <a:t>Causes Of Crush Syndrome</a:t>
              </a:r>
            </a:p>
          </p:txBody>
        </p:sp>
        <p:pic>
          <p:nvPicPr>
            <p:cNvPr id="425" name="Causes Of Crush Syndrome Causes Of Crush Syndrome" descr="Causes Of Crush Syndrome Causes Of Crush Syndrome"/>
            <p:cNvPicPr>
              <a:picLocks noChangeAspect="1"/>
            </p:cNvPicPr>
            <p:nvPr/>
          </p:nvPicPr>
          <p:blipFill>
            <a:blip r:embed="rId4">
              <a:extLst/>
            </a:blip>
            <a:stretch>
              <a:fillRect/>
            </a:stretch>
          </p:blipFill>
          <p:spPr>
            <a:xfrm>
              <a:off x="-1" y="0"/>
              <a:ext cx="5871375" cy="453933"/>
            </a:xfrm>
            <a:prstGeom prst="rect">
              <a:avLst/>
            </a:prstGeom>
            <a:ln w="12700" cap="flat">
              <a:noFill/>
              <a:miter lim="400000"/>
            </a:ln>
            <a:effectLst/>
          </p:spPr>
        </p:pic>
      </p:grpSp>
      <p:pic>
        <p:nvPicPr>
          <p:cNvPr id="427" name="Галерея изображений" descr="Галерея изображений"/>
          <p:cNvPicPr>
            <a:picLocks noChangeAspect="1"/>
          </p:cNvPicPr>
          <p:nvPr/>
        </p:nvPicPr>
        <p:blipFill>
          <a:blip r:embed="rId5">
            <a:extLst/>
          </a:blip>
          <a:srcRect l="0" t="9282" r="0" b="9281"/>
          <a:stretch>
            <a:fillRect/>
          </a:stretch>
        </p:blipFill>
        <p:spPr>
          <a:xfrm>
            <a:off x="962946" y="1529084"/>
            <a:ext cx="7218109" cy="3306443"/>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31" name="Symptoms Of Crush Syndrome…"/>
          <p:cNvGrpSpPr/>
          <p:nvPr/>
        </p:nvGrpSpPr>
        <p:grpSpPr>
          <a:xfrm>
            <a:off x="935788" y="1377949"/>
            <a:ext cx="8734541" cy="4102101"/>
            <a:chOff x="0" y="-635840"/>
            <a:chExt cx="8734539" cy="4102100"/>
          </a:xfrm>
        </p:grpSpPr>
        <p:sp>
          <p:nvSpPr>
            <p:cNvPr id="429" name="Symptoms Of Crush Syndrome…"/>
            <p:cNvSpPr txBox="1"/>
            <p:nvPr/>
          </p:nvSpPr>
          <p:spPr>
            <a:xfrm>
              <a:off x="26940" y="-635841"/>
              <a:ext cx="8707600" cy="41021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p>
              <a:pPr defTabSz="412750">
                <a:defRPr sz="3400">
                  <a:solidFill>
                    <a:srgbClr val="FFFFFF"/>
                  </a:solidFill>
                  <a:latin typeface="DIN Alternate Bold"/>
                  <a:ea typeface="DIN Alternate Bold"/>
                  <a:cs typeface="DIN Alternate Bold"/>
                  <a:sym typeface="DIN Alternate Bold"/>
                </a:defRPr>
              </a:pPr>
              <a:r>
                <a:t>Symptoms Of Crush Syndrome</a:t>
              </a:r>
            </a:p>
            <a:p>
              <a:pPr defTabSz="412750">
                <a:defRPr sz="3400">
                  <a:solidFill>
                    <a:srgbClr val="FFFFFF"/>
                  </a:solidFill>
                  <a:latin typeface="DIN Alternate Bold"/>
                  <a:ea typeface="DIN Alternate Bold"/>
                  <a:cs typeface="DIN Alternate Bold"/>
                  <a:sym typeface="DIN Alternate Bold"/>
                </a:defRPr>
              </a:pPr>
              <a:r>
                <a:t>	Muscle pain, especially from the injured body part</a:t>
              </a:r>
            </a:p>
            <a:p>
              <a:pPr defTabSz="412750">
                <a:defRPr sz="3400">
                  <a:solidFill>
                    <a:srgbClr val="FFFFFF"/>
                  </a:solidFill>
                  <a:latin typeface="DIN Alternate Bold"/>
                  <a:ea typeface="DIN Alternate Bold"/>
                  <a:cs typeface="DIN Alternate Bold"/>
                  <a:sym typeface="DIN Alternate Bold"/>
                </a:defRPr>
              </a:pPr>
              <a:r>
                <a:t>	Brown coloured urine or tea-coloured urine</a:t>
              </a:r>
            </a:p>
            <a:p>
              <a:pPr defTabSz="412750">
                <a:defRPr sz="3400">
                  <a:solidFill>
                    <a:srgbClr val="FFFFFF"/>
                  </a:solidFill>
                  <a:latin typeface="DIN Alternate Bold"/>
                  <a:ea typeface="DIN Alternate Bold"/>
                  <a:cs typeface="DIN Alternate Bold"/>
                  <a:sym typeface="DIN Alternate Bold"/>
                </a:defRPr>
              </a:pPr>
              <a:r>
                <a:t>	Weakness</a:t>
              </a:r>
            </a:p>
            <a:p>
              <a:pPr defTabSz="412750">
                <a:defRPr sz="3400">
                  <a:solidFill>
                    <a:srgbClr val="FFFFFF"/>
                  </a:solidFill>
                  <a:latin typeface="DIN Alternate Bold"/>
                  <a:ea typeface="DIN Alternate Bold"/>
                  <a:cs typeface="DIN Alternate Bold"/>
                  <a:sym typeface="DIN Alternate Bold"/>
                </a:defRPr>
              </a:pPr>
              <a:r>
                <a:t>	Numbness on the affected area</a:t>
              </a:r>
            </a:p>
            <a:p>
              <a:pPr defTabSz="412750">
                <a:defRPr sz="3400">
                  <a:solidFill>
                    <a:srgbClr val="FFFFFF"/>
                  </a:solidFill>
                  <a:latin typeface="DIN Alternate Bold"/>
                  <a:ea typeface="DIN Alternate Bold"/>
                  <a:cs typeface="DIN Alternate Bold"/>
                  <a:sym typeface="DIN Alternate Bold"/>
                </a:defRPr>
              </a:pPr>
              <a:r>
                <a:t>	Swelling</a:t>
              </a:r>
            </a:p>
            <a:p>
              <a:pPr defTabSz="412750">
                <a:defRPr sz="3400">
                  <a:solidFill>
                    <a:srgbClr val="FFFFFF"/>
                  </a:solidFill>
                  <a:latin typeface="DIN Alternate Bold"/>
                  <a:ea typeface="DIN Alternate Bold"/>
                  <a:cs typeface="DIN Alternate Bold"/>
                  <a:sym typeface="DIN Alternate Bold"/>
                </a:defRPr>
              </a:pPr>
              <a:r>
                <a:t>	Acidemia (decreased pH)</a:t>
              </a:r>
            </a:p>
          </p:txBody>
        </p:sp>
        <p:pic>
          <p:nvPicPr>
            <p:cNvPr id="430" name="Symptoms Of Crush Syndrome… Symptoms Of Crush SyndromeMuscle pain, especially from the injured body partBrown coloured urine or tea-coloured urineWeaknessNumbness on the affected areaSwellingAcidemia (decreased pH)" descr="Symptoms Of Crush Syndrome… Symptoms Of Crush SyndromeMuscle pain, especially from the injured body partBrown coloured urine or tea-coloured urineWeaknessNumbness on the affected areaSwellingAcidemia (decreased pH)"/>
            <p:cNvPicPr>
              <a:picLocks noChangeAspect="1"/>
            </p:cNvPicPr>
            <p:nvPr/>
          </p:nvPicPr>
          <p:blipFill>
            <a:blip r:embed="rId3">
              <a:extLst/>
            </a:blip>
            <a:stretch>
              <a:fillRect/>
            </a:stretch>
          </p:blipFill>
          <p:spPr>
            <a:xfrm>
              <a:off x="-1" y="-1"/>
              <a:ext cx="7272424" cy="283042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35" name="Complications Of Crush Syndrome…"/>
          <p:cNvGrpSpPr/>
          <p:nvPr/>
        </p:nvGrpSpPr>
        <p:grpSpPr>
          <a:xfrm>
            <a:off x="935788" y="2889250"/>
            <a:ext cx="3595890" cy="1079501"/>
            <a:chOff x="0" y="-81802"/>
            <a:chExt cx="3595889" cy="1079500"/>
          </a:xfrm>
        </p:grpSpPr>
        <p:sp>
          <p:nvSpPr>
            <p:cNvPr id="433" name="Complications Of Crush Syndrome…"/>
            <p:cNvSpPr txBox="1"/>
            <p:nvPr/>
          </p:nvSpPr>
          <p:spPr>
            <a:xfrm>
              <a:off x="26940" y="-81803"/>
              <a:ext cx="3568949" cy="10795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p>
              <a:pPr defTabSz="228600">
                <a:defRPr b="1" sz="1000">
                  <a:latin typeface="+mn-lt"/>
                  <a:ea typeface="+mn-ea"/>
                  <a:cs typeface="+mn-cs"/>
                  <a:sym typeface="Helvetica"/>
                </a:defRPr>
              </a:pPr>
              <a:r>
                <a:t>Complications Of Crush Syndrome</a:t>
              </a:r>
            </a:p>
            <a:p>
              <a:pPr defTabSz="228600">
                <a:defRPr sz="800">
                  <a:latin typeface="+mn-lt"/>
                  <a:ea typeface="+mn-ea"/>
                  <a:cs typeface="+mn-cs"/>
                  <a:sym typeface="Helvetica"/>
                </a:defRPr>
              </a:pPr>
              <a:r>
                <a:t>Delay in the treatment after crush syndrome can cause complications such as:</a:t>
              </a:r>
            </a:p>
            <a:p>
              <a:pPr marL="289111" indent="-149411" defTabSz="228600">
                <a:buSzPct val="75000"/>
                <a:buFont typeface="Helvetica"/>
                <a:buChar char="•"/>
                <a:defRPr sz="800">
                  <a:latin typeface="+mn-lt"/>
                  <a:ea typeface="+mn-ea"/>
                  <a:cs typeface="+mn-cs"/>
                  <a:sym typeface="Helvetica"/>
                </a:defRPr>
              </a:pPr>
              <a:r>
                <a:t>	Loss of muscle power</a:t>
              </a:r>
            </a:p>
            <a:p>
              <a:pPr marL="289111" indent="-149411" defTabSz="228600">
                <a:buSzPct val="75000"/>
                <a:buFont typeface="Helvetica"/>
                <a:buChar char="•"/>
                <a:defRPr sz="800">
                  <a:latin typeface="+mn-lt"/>
                  <a:ea typeface="+mn-ea"/>
                  <a:cs typeface="+mn-cs"/>
                  <a:sym typeface="Helvetica"/>
                </a:defRPr>
              </a:pPr>
              <a:r>
                <a:t>	Mental stress due to extreme pain</a:t>
              </a:r>
            </a:p>
            <a:p>
              <a:pPr marL="289111" indent="-149411" defTabSz="228600">
                <a:buSzPct val="75000"/>
                <a:buFont typeface="Helvetica"/>
                <a:buChar char="•"/>
                <a:defRPr sz="800">
                  <a:latin typeface="+mn-lt"/>
                  <a:ea typeface="+mn-ea"/>
                  <a:cs typeface="+mn-cs"/>
                  <a:sym typeface="Helvetica"/>
                </a:defRPr>
              </a:pPr>
              <a:r>
                <a:t>	Paralysis </a:t>
              </a:r>
              <a:r>
                <a:rPr u="sng">
                  <a:solidFill>
                    <a:srgbClr val="0000FF"/>
                  </a:solidFill>
                  <a:uFill>
                    <a:solidFill>
                      <a:srgbClr val="0000FF"/>
                    </a:solidFill>
                  </a:uFill>
                  <a:hlinkClick r:id="rId3" invalidUrl="" action="" tgtFrame="" tooltip="" history="1" highlightClick="0" endSnd="0"/>
                </a:rPr>
                <a:t>[4]</a:t>
              </a:r>
            </a:p>
            <a:p>
              <a:pPr marL="289111" indent="-149411" defTabSz="228600">
                <a:buSzPct val="75000"/>
                <a:buFont typeface="Helvetica"/>
                <a:buChar char="•"/>
                <a:defRPr sz="800">
                  <a:latin typeface="+mn-lt"/>
                  <a:ea typeface="+mn-ea"/>
                  <a:cs typeface="+mn-cs"/>
                  <a:sym typeface="Helvetica"/>
                </a:defRPr>
              </a:pPr>
              <a:r>
                <a:t>	Renal failure</a:t>
              </a:r>
            </a:p>
            <a:p>
              <a:pPr marL="289111" indent="-149411" defTabSz="228600">
                <a:buSzPct val="75000"/>
                <a:buFont typeface="Helvetica"/>
                <a:buChar char="•"/>
                <a:defRPr sz="800">
                  <a:latin typeface="+mn-lt"/>
                  <a:ea typeface="+mn-ea"/>
                  <a:cs typeface="+mn-cs"/>
                  <a:sym typeface="Helvetica"/>
                </a:defRPr>
              </a:pPr>
              <a:r>
                <a:t>	Death pale skin or blisters on the compressed body areas</a:t>
              </a:r>
            </a:p>
            <a:p>
              <a:pPr marL="289111" indent="-149411" defTabSz="228600">
                <a:buSzPct val="75000"/>
                <a:buFont typeface="Helvetica"/>
                <a:buChar char="•"/>
                <a:defRPr sz="800">
                  <a:latin typeface="+mn-lt"/>
                  <a:ea typeface="+mn-ea"/>
                  <a:cs typeface="+mn-cs"/>
                  <a:sym typeface="Helvetica"/>
                </a:defRPr>
              </a:pPr>
              <a:r>
                <a:t>	Sepsis</a:t>
              </a:r>
            </a:p>
          </p:txBody>
        </p:sp>
        <p:pic>
          <p:nvPicPr>
            <p:cNvPr id="434" name="Complications Of Crush Syndrome… Complications Of Crush SyndromeDelay in the treatment after crush syndrome can cause complications such as:Loss of muscle powerMental stress due to extreme painParalysis [4]Renal failureDeath pale skin or blisters on the " descr="Complications Of Crush Syndrome… Complications Of Crush SyndromeDelay in the treatment after crush syndrome can cause complications such as:Loss of muscle powerMental stress due to extreme painParalysis [4]Renal failureDeath pale skin or blisters on the "/>
            <p:cNvPicPr>
              <a:picLocks noChangeAspect="1"/>
            </p:cNvPicPr>
            <p:nvPr/>
          </p:nvPicPr>
          <p:blipFill>
            <a:blip r:embed="rId4">
              <a:extLst/>
            </a:blip>
            <a:stretch>
              <a:fillRect/>
            </a:stretch>
          </p:blipFill>
          <p:spPr>
            <a:xfrm>
              <a:off x="-1" y="0"/>
              <a:ext cx="2938370" cy="915895"/>
            </a:xfrm>
            <a:prstGeom prst="rect">
              <a:avLst/>
            </a:prstGeom>
            <a:ln w="12700" cap="flat">
              <a:noFill/>
              <a:miter lim="400000"/>
            </a:ln>
            <a:effectLst/>
          </p:spPr>
        </p:pic>
      </p:grpSp>
      <p:pic>
        <p:nvPicPr>
          <p:cNvPr id="436" name="Изображение" descr="Изображение"/>
          <p:cNvPicPr>
            <a:picLocks noChangeAspect="1"/>
          </p:cNvPicPr>
          <p:nvPr/>
        </p:nvPicPr>
        <p:blipFill>
          <a:blip r:embed="rId5">
            <a:extLst/>
          </a:blip>
          <a:srcRect l="515" t="9488" r="514" b="39270"/>
          <a:stretch>
            <a:fillRect/>
          </a:stretch>
        </p:blipFill>
        <p:spPr>
          <a:xfrm>
            <a:off x="0" y="857250"/>
            <a:ext cx="9144001" cy="5143501"/>
          </a:xfrm>
          <a:prstGeom prst="rect">
            <a:avLst/>
          </a:prstGeom>
          <a:ln w="12700">
            <a:miter lim="400000"/>
          </a:ln>
        </p:spPr>
      </p:pic>
      <p:pic>
        <p:nvPicPr>
          <p:cNvPr id="437" name="Изображение" descr="Изображение"/>
          <p:cNvPicPr>
            <a:picLocks noChangeAspect="1"/>
          </p:cNvPicPr>
          <p:nvPr/>
        </p:nvPicPr>
        <p:blipFill>
          <a:blip r:embed="rId5">
            <a:extLst/>
          </a:blip>
          <a:srcRect l="515" t="9488" r="514" b="39270"/>
          <a:stretch>
            <a:fillRect/>
          </a:stretch>
        </p:blipFill>
        <p:spPr>
          <a:xfrm>
            <a:off x="0" y="857250"/>
            <a:ext cx="9144001" cy="5143501"/>
          </a:xfrm>
          <a:prstGeom prst="rect">
            <a:avLst/>
          </a:prstGeom>
          <a:ln w="12700">
            <a:miter lim="400000"/>
          </a:ln>
        </p:spPr>
      </p:pic>
      <p:pic>
        <p:nvPicPr>
          <p:cNvPr id="438" name="Изображение" descr="Изображение"/>
          <p:cNvPicPr>
            <a:picLocks noChangeAspect="1"/>
          </p:cNvPicPr>
          <p:nvPr/>
        </p:nvPicPr>
        <p:blipFill>
          <a:blip r:embed="rId5">
            <a:extLst/>
          </a:blip>
          <a:srcRect l="515" t="9488" r="514" b="39270"/>
          <a:stretch>
            <a:fillRect/>
          </a:stretch>
        </p:blipFill>
        <p:spPr>
          <a:xfrm>
            <a:off x="0" y="857250"/>
            <a:ext cx="9144001" cy="5143501"/>
          </a:xfrm>
          <a:prstGeom prst="rect">
            <a:avLst/>
          </a:prstGeom>
          <a:ln w="12700">
            <a:miter lim="400000"/>
          </a:ln>
        </p:spPr>
      </p:pic>
      <p:grpSp>
        <p:nvGrpSpPr>
          <p:cNvPr id="441" name="Complications Of Crush Syndrome…"/>
          <p:cNvGrpSpPr/>
          <p:nvPr/>
        </p:nvGrpSpPr>
        <p:grpSpPr>
          <a:xfrm>
            <a:off x="232105" y="615949"/>
            <a:ext cx="8900757" cy="5626101"/>
            <a:chOff x="0" y="-819196"/>
            <a:chExt cx="8900755" cy="5626100"/>
          </a:xfrm>
        </p:grpSpPr>
        <p:sp>
          <p:nvSpPr>
            <p:cNvPr id="439" name="Complications Of Crush Syndrome…"/>
            <p:cNvSpPr txBox="1"/>
            <p:nvPr/>
          </p:nvSpPr>
          <p:spPr>
            <a:xfrm>
              <a:off x="26940" y="-819197"/>
              <a:ext cx="8873816" cy="56261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p>
              <a:pPr defTabSz="412750">
                <a:defRPr sz="3400">
                  <a:solidFill>
                    <a:srgbClr val="FFFFFF"/>
                  </a:solidFill>
                  <a:latin typeface="DIN Alternate Bold"/>
                  <a:ea typeface="DIN Alternate Bold"/>
                  <a:cs typeface="DIN Alternate Bold"/>
                  <a:sym typeface="DIN Alternate Bold"/>
                </a:defRPr>
              </a:pPr>
              <a:r>
                <a:t>Complications Of Crush Syndrome</a:t>
              </a:r>
            </a:p>
            <a:p>
              <a:pPr defTabSz="412750">
                <a:defRPr sz="3400">
                  <a:solidFill>
                    <a:srgbClr val="FFFFFF"/>
                  </a:solidFill>
                  <a:latin typeface="DIN Alternate Bold"/>
                  <a:ea typeface="DIN Alternate Bold"/>
                  <a:cs typeface="DIN Alternate Bold"/>
                  <a:sym typeface="DIN Alternate Bold"/>
                </a:defRPr>
              </a:pPr>
            </a:p>
            <a:p>
              <a:pPr defTabSz="412750">
                <a:defRPr sz="3400">
                  <a:solidFill>
                    <a:srgbClr val="FFFFFF"/>
                  </a:solidFill>
                  <a:latin typeface="DIN Alternate Bold"/>
                  <a:ea typeface="DIN Alternate Bold"/>
                  <a:cs typeface="DIN Alternate Bold"/>
                  <a:sym typeface="DIN Alternate Bold"/>
                </a:defRPr>
              </a:pPr>
              <a:r>
                <a:t>Delay in the treatment after crush syndrome can cause complications such as:</a:t>
              </a:r>
            </a:p>
            <a:p>
              <a:pPr defTabSz="412750">
                <a:defRPr sz="3400">
                  <a:solidFill>
                    <a:srgbClr val="FFFFFF"/>
                  </a:solidFill>
                  <a:latin typeface="DIN Alternate Bold"/>
                  <a:ea typeface="DIN Alternate Bold"/>
                  <a:cs typeface="DIN Alternate Bold"/>
                  <a:sym typeface="DIN Alternate Bold"/>
                </a:defRPr>
              </a:pPr>
              <a:r>
                <a:t>	Loss of muscle power</a:t>
              </a:r>
            </a:p>
            <a:p>
              <a:pPr defTabSz="412750">
                <a:defRPr sz="3400">
                  <a:solidFill>
                    <a:srgbClr val="FFFFFF"/>
                  </a:solidFill>
                  <a:latin typeface="DIN Alternate Bold"/>
                  <a:ea typeface="DIN Alternate Bold"/>
                  <a:cs typeface="DIN Alternate Bold"/>
                  <a:sym typeface="DIN Alternate Bold"/>
                </a:defRPr>
              </a:pPr>
              <a:r>
                <a:t>	Mental stress due to extreme pain</a:t>
              </a:r>
            </a:p>
            <a:p>
              <a:pPr defTabSz="412750">
                <a:defRPr sz="3400">
                  <a:solidFill>
                    <a:srgbClr val="FFFFFF"/>
                  </a:solidFill>
                  <a:latin typeface="DIN Alternate Bold"/>
                  <a:ea typeface="DIN Alternate Bold"/>
                  <a:cs typeface="DIN Alternate Bold"/>
                  <a:sym typeface="DIN Alternate Bold"/>
                </a:defRPr>
              </a:pPr>
              <a:r>
                <a:t>	Paralysis</a:t>
              </a:r>
            </a:p>
            <a:p>
              <a:pPr defTabSz="412750">
                <a:defRPr sz="3400">
                  <a:solidFill>
                    <a:srgbClr val="FFFFFF"/>
                  </a:solidFill>
                  <a:latin typeface="DIN Alternate Bold"/>
                  <a:ea typeface="DIN Alternate Bold"/>
                  <a:cs typeface="DIN Alternate Bold"/>
                  <a:sym typeface="DIN Alternate Bold"/>
                </a:defRPr>
              </a:pPr>
              <a:r>
                <a:t>	Renal failure</a:t>
              </a:r>
            </a:p>
            <a:p>
              <a:pPr defTabSz="412750">
                <a:defRPr sz="3400">
                  <a:solidFill>
                    <a:srgbClr val="FFFFFF"/>
                  </a:solidFill>
                  <a:latin typeface="DIN Alternate Bold"/>
                  <a:ea typeface="DIN Alternate Bold"/>
                  <a:cs typeface="DIN Alternate Bold"/>
                  <a:sym typeface="DIN Alternate Bold"/>
                </a:defRPr>
              </a:pPr>
              <a:r>
                <a:t>	Death pale skin or blisters on the compressed body areas</a:t>
              </a:r>
            </a:p>
            <a:p>
              <a:pPr defTabSz="412750">
                <a:defRPr sz="3400">
                  <a:solidFill>
                    <a:srgbClr val="FFFFFF"/>
                  </a:solidFill>
                  <a:latin typeface="DIN Alternate Bold"/>
                  <a:ea typeface="DIN Alternate Bold"/>
                  <a:cs typeface="DIN Alternate Bold"/>
                  <a:sym typeface="DIN Alternate Bold"/>
                </a:defRPr>
              </a:pPr>
              <a:r>
                <a:t>	Sepsis</a:t>
              </a:r>
            </a:p>
          </p:txBody>
        </p:sp>
        <p:pic>
          <p:nvPicPr>
            <p:cNvPr id="440" name="Complications Of Crush Syndrome… Complications Of Crush SyndromeDelay in the treatment after crush syndrome can cause complications such as:Loss of muscle powerMental stress due to extreme painParalysisRenal failureDeath pale skin or blisters on the comp" descr="Complications Of Crush Syndrome… Complications Of Crush SyndromeDelay in the treatment after crush syndrome can cause complications such as:Loss of muscle powerMental stress due to extreme painParalysisRenal failureDeath pale skin or blisters on the comp"/>
            <p:cNvPicPr>
              <a:picLocks noChangeAspect="1"/>
            </p:cNvPicPr>
            <p:nvPr/>
          </p:nvPicPr>
          <p:blipFill>
            <a:blip r:embed="rId6">
              <a:extLst/>
            </a:blip>
            <a:stretch>
              <a:fillRect/>
            </a:stretch>
          </p:blipFill>
          <p:spPr>
            <a:xfrm>
              <a:off x="-1" y="-1"/>
              <a:ext cx="8343624" cy="398770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45" name="Investigation"/>
          <p:cNvGrpSpPr/>
          <p:nvPr/>
        </p:nvGrpSpPr>
        <p:grpSpPr>
          <a:xfrm>
            <a:off x="3536150" y="1039200"/>
            <a:ext cx="2071701" cy="482601"/>
            <a:chOff x="-210590" y="-9571"/>
            <a:chExt cx="2071699" cy="482600"/>
          </a:xfrm>
        </p:grpSpPr>
        <p:sp>
          <p:nvSpPr>
            <p:cNvPr id="443" name="Investigation"/>
            <p:cNvSpPr txBox="1"/>
            <p:nvPr/>
          </p:nvSpPr>
          <p:spPr>
            <a:xfrm>
              <a:off x="-210591" y="-9572"/>
              <a:ext cx="2071701" cy="4826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lvl1pPr algn="ctr" defTabSz="412750">
                <a:defRPr sz="3000">
                  <a:solidFill>
                    <a:srgbClr val="FFFFFF"/>
                  </a:solidFill>
                  <a:latin typeface="DIN Alternate Bold"/>
                  <a:ea typeface="DIN Alternate Bold"/>
                  <a:cs typeface="DIN Alternate Bold"/>
                  <a:sym typeface="DIN Alternate Bold"/>
                </a:defRPr>
              </a:lvl1pPr>
            </a:lstStyle>
            <a:p>
              <a:pPr/>
              <a:r>
                <a:t>Investigation</a:t>
              </a:r>
            </a:p>
          </p:txBody>
        </p:sp>
        <p:pic>
          <p:nvPicPr>
            <p:cNvPr id="444" name="Investigation Investigation" descr="Investigation Investigation"/>
            <p:cNvPicPr>
              <a:picLocks noChangeAspect="1"/>
            </p:cNvPicPr>
            <p:nvPr/>
          </p:nvPicPr>
          <p:blipFill>
            <a:blip r:embed="rId3">
              <a:extLst/>
            </a:blip>
            <a:stretch>
              <a:fillRect/>
            </a:stretch>
          </p:blipFill>
          <p:spPr>
            <a:xfrm>
              <a:off x="-1" y="-1"/>
              <a:ext cx="1650521" cy="463459"/>
            </a:xfrm>
            <a:prstGeom prst="rect">
              <a:avLst/>
            </a:prstGeom>
            <a:ln w="12700" cap="flat">
              <a:noFill/>
              <a:miter lim="400000"/>
            </a:ln>
            <a:effectLst/>
          </p:spPr>
        </p:pic>
      </p:grpSp>
      <p:grpSp>
        <p:nvGrpSpPr>
          <p:cNvPr id="448" name="Serum creatinine kinase (CKMM) levels greater than 1000 IU/l with associated clinical features is generally taken as an indicator of crush syndrome. Normal range is 25-175 U/l, usually rises 2 to 12 hrs after a crush, peaks in 1 to 3 days and declines af"/>
          <p:cNvGrpSpPr/>
          <p:nvPr/>
        </p:nvGrpSpPr>
        <p:grpSpPr>
          <a:xfrm>
            <a:off x="377986" y="571414"/>
            <a:ext cx="8388029" cy="6311901"/>
            <a:chOff x="0" y="-1197815"/>
            <a:chExt cx="8388028" cy="6311900"/>
          </a:xfrm>
        </p:grpSpPr>
        <p:sp>
          <p:nvSpPr>
            <p:cNvPr id="446" name="Serum creatinine kinase (CKMM) levels greater than 1000 IU/l with associated clinical features is generally taken as an indicator of crush syndrome. Normal range is 25-175 U/l, usually rises 2 to 12 hrs after a crush, peaks in 1 to 3 days and declines af"/>
            <p:cNvSpPr txBox="1"/>
            <p:nvPr/>
          </p:nvSpPr>
          <p:spPr>
            <a:xfrm>
              <a:off x="26940" y="-1197816"/>
              <a:ext cx="8334147" cy="63119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p>
              <a:pPr algn="ctr" defTabSz="412750">
                <a:defRPr sz="2200">
                  <a:solidFill>
                    <a:srgbClr val="FFFFFF"/>
                  </a:solidFill>
                  <a:latin typeface="DIN Alternate Bold"/>
                  <a:ea typeface="DIN Alternate Bold"/>
                  <a:cs typeface="DIN Alternate Bold"/>
                  <a:sym typeface="DIN Alternate Bold"/>
                </a:defRPr>
              </a:pPr>
              <a:r>
                <a:t>Serum creatinine kinase (CKMM) levels greater than 1000 IU/l with associated clinical features is generally taken as an indicator of crush syndrome. Normal range is 25-175 U/l, usually rises 2 to 12 hrs after a crush, peaks in 1 to 3 days and declines after 3 to 5 days.</a:t>
              </a:r>
            </a:p>
            <a:p>
              <a:pPr algn="ctr" defTabSz="412750">
                <a:defRPr sz="2200">
                  <a:solidFill>
                    <a:srgbClr val="FFFFFF"/>
                  </a:solidFill>
                  <a:latin typeface="DIN Alternate Bold"/>
                  <a:ea typeface="DIN Alternate Bold"/>
                  <a:cs typeface="DIN Alternate Bold"/>
                  <a:sym typeface="DIN Alternate Bold"/>
                </a:defRPr>
              </a:pPr>
            </a:p>
            <a:p>
              <a:pPr algn="ctr" defTabSz="412750">
                <a:defRPr sz="2200">
                  <a:solidFill>
                    <a:srgbClr val="FFFFFF"/>
                  </a:solidFill>
                  <a:latin typeface="DIN Alternate Bold"/>
                  <a:ea typeface="DIN Alternate Bold"/>
                  <a:cs typeface="DIN Alternate Bold"/>
                  <a:sym typeface="DIN Alternate Bold"/>
                </a:defRPr>
              </a:pPr>
              <a:r>
                <a:t>Among the other investigations, serum aldolase may be of some help; serum myoglobin and myoglobin degradation products are highly sensitive tests; serum lactic acid, AST, ALT and LDH show a steady rise; serum uric acid -moderate rise may be noticed; serum urea and creatinine – steep rise is seen especially after a prolonged crush; serum potassium levels show an early rise and is a predictor for dialysis.</a:t>
              </a:r>
            </a:p>
            <a:p>
              <a:pPr algn="ctr" defTabSz="412750">
                <a:defRPr sz="2200">
                  <a:solidFill>
                    <a:srgbClr val="FFFFFF"/>
                  </a:solidFill>
                  <a:latin typeface="DIN Alternate Bold"/>
                  <a:ea typeface="DIN Alternate Bold"/>
                  <a:cs typeface="DIN Alternate Bold"/>
                  <a:sym typeface="DIN Alternate Bold"/>
                </a:defRPr>
              </a:pPr>
            </a:p>
            <a:p>
              <a:pPr algn="ctr" defTabSz="412750">
                <a:defRPr sz="2200">
                  <a:solidFill>
                    <a:srgbClr val="FFFFFF"/>
                  </a:solidFill>
                  <a:latin typeface="DIN Alternate Bold"/>
                  <a:ea typeface="DIN Alternate Bold"/>
                  <a:cs typeface="DIN Alternate Bold"/>
                  <a:sym typeface="DIN Alternate Bold"/>
                </a:defRPr>
              </a:pPr>
              <a:r>
                <a:t>Hypocalcaemia and stress related hyperglycaemia may be seen. Urine RE may show presence of myoglobin products. Blood gas analysis, haemogram and ECG are also helpful. Intracompartmental pressure monitoring is useful as it is generally accepted that levels greater than 30 mm Hg point towards the need for a fasciotomy. Doppler studies are done to look for limb ischaemia, and the body weight is recorded.</a:t>
              </a:r>
            </a:p>
          </p:txBody>
        </p:sp>
        <p:pic>
          <p:nvPicPr>
            <p:cNvPr id="447" name="Serum creatinine kinase (CKMM) levels greater than 1000 IU/l with associated clinical features is generally taken as an indicator of crush syndrome. Normal range is 25-175 U/l, usually rises 2 to 12 hrs after a crush, peaks in 1 to 3 days and declines af" descr="Serum creatinine kinase (CKMM) levels greater than 1000 IU/l with associated clinical features is generally taken as an indicator of crush syndrome. Normal range is 25-175 U/l, usually rises 2 to 12 hrs after a crush, peaks in 1 to 3 days and declines af"/>
            <p:cNvPicPr>
              <a:picLocks noChangeAspect="1"/>
            </p:cNvPicPr>
            <p:nvPr/>
          </p:nvPicPr>
          <p:blipFill>
            <a:blip r:embed="rId4">
              <a:extLst/>
            </a:blip>
            <a:stretch>
              <a:fillRect/>
            </a:stretch>
          </p:blipFill>
          <p:spPr>
            <a:xfrm>
              <a:off x="-1" y="-1"/>
              <a:ext cx="8388030" cy="391627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52" name="A multidisciplinary approach involving the medical and surgical team is necessary in treating crush syndrome. Non-surgical treatments will include fluid replacement—ideal fluid is normal saline, ventilatory support, the correction of metabolic acidosis, "/>
          <p:cNvGrpSpPr/>
          <p:nvPr/>
        </p:nvGrpSpPr>
        <p:grpSpPr>
          <a:xfrm>
            <a:off x="32973" y="4638291"/>
            <a:ext cx="9099703" cy="1257301"/>
            <a:chOff x="0" y="-220708"/>
            <a:chExt cx="9099702" cy="1257300"/>
          </a:xfrm>
        </p:grpSpPr>
        <p:sp>
          <p:nvSpPr>
            <p:cNvPr id="450" name="A multidisciplinary approach involving the medical and surgical team is necessary in treating crush syndrome. Non-surgical treatments will include fluid replacement—ideal fluid is normal saline, ventilatory support, the correction of metabolic acidosis, "/>
            <p:cNvSpPr txBox="1"/>
            <p:nvPr/>
          </p:nvSpPr>
          <p:spPr>
            <a:xfrm>
              <a:off x="26940" y="-220709"/>
              <a:ext cx="9072762" cy="12573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lvl1pPr defTabSz="412750">
                <a:defRPr sz="2000">
                  <a:solidFill>
                    <a:srgbClr val="FFFFFF"/>
                  </a:solidFill>
                  <a:latin typeface="DIN Alternate Bold"/>
                  <a:ea typeface="DIN Alternate Bold"/>
                  <a:cs typeface="DIN Alternate Bold"/>
                  <a:sym typeface="DIN Alternate Bold"/>
                </a:defRPr>
              </a:lvl1pPr>
            </a:lstStyle>
            <a:p>
              <a:pPr/>
              <a:r>
                <a:t>A multidisciplinary approach involving the medical and surgical team is necessary in treating crush syndrome. Non-surgical treatments will include fluid replacement—ideal fluid is normal saline, ventilatory support, the correction of metabolic acidosis, and dialysis may need to be considered. </a:t>
              </a:r>
            </a:p>
          </p:txBody>
        </p:sp>
        <p:pic>
          <p:nvPicPr>
            <p:cNvPr id="451" name="A multidisciplinary approach involving the medical and surgical team is necessary in treating crush syndrome. Non-surgical treatments will include fluid replacement—ideal fluid is normal saline, ventilatory support, the correction of metabolic acidosis, " descr="A multidisciplinary approach involving the medical and surgical team is necessary in treating crush syndrome. Non-surgical treatments will include fluid replacement—ideal fluid is normal saline, ventilatory support, the correction of metabolic acidosis, "/>
            <p:cNvPicPr>
              <a:picLocks noChangeAspect="1"/>
            </p:cNvPicPr>
            <p:nvPr/>
          </p:nvPicPr>
          <p:blipFill>
            <a:blip r:embed="rId3">
              <a:extLst/>
            </a:blip>
            <a:stretch>
              <a:fillRect/>
            </a:stretch>
          </p:blipFill>
          <p:spPr>
            <a:xfrm>
              <a:off x="-1" y="0"/>
              <a:ext cx="9078055" cy="815883"/>
            </a:xfrm>
            <a:prstGeom prst="rect">
              <a:avLst/>
            </a:prstGeom>
            <a:ln w="12700" cap="flat">
              <a:noFill/>
              <a:miter lim="400000"/>
            </a:ln>
            <a:effectLst/>
          </p:spPr>
        </p:pic>
      </p:grpSp>
      <p:grpSp>
        <p:nvGrpSpPr>
          <p:cNvPr id="455" name="TREATMENT"/>
          <p:cNvGrpSpPr/>
          <p:nvPr/>
        </p:nvGrpSpPr>
        <p:grpSpPr>
          <a:xfrm>
            <a:off x="3717627" y="923177"/>
            <a:ext cx="1708746" cy="401546"/>
            <a:chOff x="-152267" y="0"/>
            <a:chExt cx="1708745" cy="401545"/>
          </a:xfrm>
        </p:grpSpPr>
        <p:sp>
          <p:nvSpPr>
            <p:cNvPr id="453" name="TREATMENT"/>
            <p:cNvSpPr txBox="1"/>
            <p:nvPr/>
          </p:nvSpPr>
          <p:spPr>
            <a:xfrm>
              <a:off x="-152268" y="3922"/>
              <a:ext cx="1708746" cy="3937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none" lIns="19050" tIns="19050" rIns="19050" bIns="19050" numCol="1" anchor="ctr">
              <a:spAutoFit/>
            </a:bodyPr>
            <a:lstStyle>
              <a:lvl1pPr algn="ctr" defTabSz="412750">
                <a:defRPr sz="2400">
                  <a:solidFill>
                    <a:srgbClr val="FFFFFF"/>
                  </a:solidFill>
                  <a:latin typeface="DIN Alternate Bold"/>
                  <a:ea typeface="DIN Alternate Bold"/>
                  <a:cs typeface="DIN Alternate Bold"/>
                  <a:sym typeface="DIN Alternate Bold"/>
                </a:defRPr>
              </a:lvl1pPr>
            </a:lstStyle>
            <a:p>
              <a:pPr/>
              <a:r>
                <a:t>TREATMENT </a:t>
              </a:r>
            </a:p>
          </p:txBody>
        </p:sp>
        <p:pic>
          <p:nvPicPr>
            <p:cNvPr id="454" name="TREATMENT TREATMENT " descr="TREATMENT TREATMENT "/>
            <p:cNvPicPr>
              <a:picLocks noChangeAspect="1"/>
            </p:cNvPicPr>
            <p:nvPr/>
          </p:nvPicPr>
          <p:blipFill>
            <a:blip r:embed="rId4">
              <a:extLst/>
            </a:blip>
            <a:stretch>
              <a:fillRect/>
            </a:stretch>
          </p:blipFill>
          <p:spPr>
            <a:xfrm>
              <a:off x="-1" y="0"/>
              <a:ext cx="1404211" cy="401546"/>
            </a:xfrm>
            <a:prstGeom prst="rect">
              <a:avLst/>
            </a:prstGeom>
            <a:ln w="12700" cap="flat">
              <a:noFill/>
              <a:miter lim="400000"/>
            </a:ln>
            <a:effectLst/>
          </p:spPr>
        </p:pic>
      </p:grpSp>
      <p:pic>
        <p:nvPicPr>
          <p:cNvPr id="456" name="59fc77c61400002800d7ec16.png.jpeg" descr="59fc77c61400002800d7ec16.png.jpeg"/>
          <p:cNvPicPr>
            <a:picLocks noChangeAspect="1"/>
          </p:cNvPicPr>
          <p:nvPr/>
        </p:nvPicPr>
        <p:blipFill>
          <a:blip r:embed="rId5">
            <a:extLst/>
          </a:blip>
          <a:srcRect l="0" t="0" r="0" b="7022"/>
          <a:stretch>
            <a:fillRect/>
          </a:stretch>
        </p:blipFill>
        <p:spPr>
          <a:xfrm>
            <a:off x="1670595" y="1422753"/>
            <a:ext cx="5802862" cy="3338281"/>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60" name="A surgical team may be required to perform an emergency fasciotomy because compartment syndrome can occur even when a patient is trapped less than an hour. Compartment syndrome can happen without a fracture and even when good pulses are felt. An early fa"/>
          <p:cNvGrpSpPr/>
          <p:nvPr/>
        </p:nvGrpSpPr>
        <p:grpSpPr>
          <a:xfrm>
            <a:off x="205260" y="4749800"/>
            <a:ext cx="8733480" cy="1244601"/>
            <a:chOff x="0" y="-166733"/>
            <a:chExt cx="8733478" cy="1244600"/>
          </a:xfrm>
        </p:grpSpPr>
        <p:sp>
          <p:nvSpPr>
            <p:cNvPr id="458" name="A surgical team may be required to perform an emergency fasciotomy because compartment syndrome can occur even when a patient is trapped less than an hour. Compartment syndrome can happen without a fracture and even when good pulses are felt. An early fa"/>
            <p:cNvSpPr txBox="1"/>
            <p:nvPr/>
          </p:nvSpPr>
          <p:spPr>
            <a:xfrm>
              <a:off x="26940" y="-166734"/>
              <a:ext cx="8679598" cy="12446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412750">
                <a:defRPr sz="1600">
                  <a:solidFill>
                    <a:srgbClr val="FFFFFF"/>
                  </a:solidFill>
                  <a:latin typeface="DIN Alternate Bold"/>
                  <a:ea typeface="DIN Alternate Bold"/>
                  <a:cs typeface="DIN Alternate Bold"/>
                  <a:sym typeface="DIN Alternate Bold"/>
                </a:defRPr>
              </a:lvl1pPr>
            </a:lstStyle>
            <a:p>
              <a:pPr/>
              <a:r>
                <a:t>A surgical team may be required to perform an emergency fasciotomy because compartment syndrome can occur even when a patient is trapped less than an hour. Compartment syndrome can happen without a fracture and even when good pulses are felt. An early fasciotomy must be done. Surgery may also be necessary to debride necrotic muscle and to apply a VAC for wound coverage. A skin graft may be needed to in these situations.</a:t>
              </a:r>
            </a:p>
          </p:txBody>
        </p:sp>
        <p:pic>
          <p:nvPicPr>
            <p:cNvPr id="459" name="A surgical team may be required to perform an emergency fasciotomy because compartment syndrome can occur even when a patient is trapped less than an hour. Compartment syndrome can happen without a fracture and even when good pulses are felt. An early fa" descr="A surgical team may be required to perform an emergency fasciotomy because compartment syndrome can occur even when a patient is trapped less than an hour. Compartment syndrome can happen without a fracture and even when good pulses are felt. An early fa"/>
            <p:cNvPicPr>
              <a:picLocks noChangeAspect="1"/>
            </p:cNvPicPr>
            <p:nvPr/>
          </p:nvPicPr>
          <p:blipFill>
            <a:blip r:embed="rId3">
              <a:extLst/>
            </a:blip>
            <a:stretch>
              <a:fillRect/>
            </a:stretch>
          </p:blipFill>
          <p:spPr>
            <a:xfrm>
              <a:off x="-1" y="0"/>
              <a:ext cx="8733480" cy="911133"/>
            </a:xfrm>
            <a:prstGeom prst="rect">
              <a:avLst/>
            </a:prstGeom>
            <a:ln w="12700" cap="flat">
              <a:noFill/>
              <a:miter lim="400000"/>
            </a:ln>
            <a:effectLst/>
          </p:spPr>
        </p:pic>
      </p:grpSp>
      <p:pic>
        <p:nvPicPr>
          <p:cNvPr id="461" name="Fasciotomy-leg-3496852774.jpeg" descr="Fasciotomy-leg-3496852774.jpeg"/>
          <p:cNvPicPr>
            <a:picLocks noChangeAspect="1"/>
          </p:cNvPicPr>
          <p:nvPr/>
        </p:nvPicPr>
        <p:blipFill>
          <a:blip r:embed="rId4">
            <a:extLst/>
          </a:blip>
          <a:stretch>
            <a:fillRect/>
          </a:stretch>
        </p:blipFill>
        <p:spPr>
          <a:xfrm>
            <a:off x="1718892" y="1024804"/>
            <a:ext cx="5706216" cy="3807603"/>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65" name="Fasciotomy - a surgical incision or splitting of the fascia.…"/>
          <p:cNvGrpSpPr/>
          <p:nvPr/>
        </p:nvGrpSpPr>
        <p:grpSpPr>
          <a:xfrm>
            <a:off x="206328" y="4579715"/>
            <a:ext cx="8731344" cy="1257301"/>
            <a:chOff x="0" y="-115933"/>
            <a:chExt cx="8731343" cy="1257300"/>
          </a:xfrm>
        </p:grpSpPr>
        <p:sp>
          <p:nvSpPr>
            <p:cNvPr id="463" name="Fasciotomy - a surgical incision or splitting of the fascia.…"/>
            <p:cNvSpPr txBox="1"/>
            <p:nvPr/>
          </p:nvSpPr>
          <p:spPr>
            <a:xfrm>
              <a:off x="26940" y="-115934"/>
              <a:ext cx="8677461" cy="1257301"/>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p>
              <a:pPr algn="ctr" defTabSz="412750">
                <a:defRPr sz="2000">
                  <a:solidFill>
                    <a:srgbClr val="FFFFFF"/>
                  </a:solidFill>
                  <a:latin typeface="DIN Alternate Bold"/>
                  <a:ea typeface="DIN Alternate Bold"/>
                  <a:cs typeface="DIN Alternate Bold"/>
                  <a:sym typeface="DIN Alternate Bold"/>
                </a:defRPr>
              </a:pPr>
              <a:r>
                <a:t>Fasciotomy - ﻿﻿a surgical incision or splitting of the fascia. </a:t>
              </a:r>
            </a:p>
            <a:p>
              <a:pPr algn="ctr" defTabSz="412750">
                <a:defRPr sz="2000">
                  <a:solidFill>
                    <a:srgbClr val="FFFFFF"/>
                  </a:solidFill>
                  <a:latin typeface="DIN Alternate Bold"/>
                  <a:ea typeface="DIN Alternate Bold"/>
                  <a:cs typeface="DIN Alternate Bold"/>
                  <a:sym typeface="DIN Alternate Bold"/>
                </a:defRPr>
              </a:pPr>
              <a:r>
                <a:t>﻿Principles:</a:t>
              </a:r>
            </a:p>
            <a:p>
              <a:pPr algn="ctr" defTabSz="412750">
                <a:defRPr sz="2000">
                  <a:solidFill>
                    <a:srgbClr val="FFFFFF"/>
                  </a:solidFill>
                  <a:latin typeface="DIN Alternate Bold"/>
                  <a:ea typeface="DIN Alternate Bold"/>
                  <a:cs typeface="DIN Alternate Bold"/>
                  <a:sym typeface="DIN Alternate Bold"/>
                </a:defRPr>
              </a:pPr>
              <a:r>
                <a:t>﻿Timely</a:t>
              </a:r>
            </a:p>
            <a:p>
              <a:pPr algn="ctr" defTabSz="412750">
                <a:defRPr sz="2000">
                  <a:solidFill>
                    <a:srgbClr val="FFFFFF"/>
                  </a:solidFill>
                  <a:latin typeface="DIN Alternate Bold"/>
                  <a:ea typeface="DIN Alternate Bold"/>
                  <a:cs typeface="DIN Alternate Bold"/>
                  <a:sym typeface="DIN Alternate Bold"/>
                </a:defRPr>
              </a:pPr>
              <a:r>
                <a:t>﻿Adequate incisions (skin and fascia)</a:t>
              </a:r>
            </a:p>
          </p:txBody>
        </p:sp>
        <p:pic>
          <p:nvPicPr>
            <p:cNvPr id="464" name="Fasciotomy - a surgical incision or splitting of the fascia.… Fasciotomy - a surgical incision or splitting of the fascia. Principles:TimelyAdequate incisions (skin and fascia)" descr="Fasciotomy - a surgical incision or splitting of the fascia.… Fasciotomy - a surgical incision or splitting of the fascia. Principles:TimelyAdequate incisions (skin and fascia)"/>
            <p:cNvPicPr>
              <a:picLocks noChangeAspect="1"/>
            </p:cNvPicPr>
            <p:nvPr/>
          </p:nvPicPr>
          <p:blipFill>
            <a:blip r:embed="rId3">
              <a:extLst/>
            </a:blip>
            <a:stretch>
              <a:fillRect/>
            </a:stretch>
          </p:blipFill>
          <p:spPr>
            <a:xfrm>
              <a:off x="-1" y="0"/>
              <a:ext cx="8731344" cy="1025433"/>
            </a:xfrm>
            <a:prstGeom prst="rect">
              <a:avLst/>
            </a:prstGeom>
            <a:ln w="12700" cap="flat">
              <a:noFill/>
              <a:miter lim="400000"/>
            </a:ln>
            <a:effectLst/>
          </p:spPr>
        </p:pic>
      </p:grpSp>
      <p:pic>
        <p:nvPicPr>
          <p:cNvPr id="466" name="image-43.jpg" descr="image-43.jpg"/>
          <p:cNvPicPr>
            <a:picLocks noChangeAspect="1"/>
          </p:cNvPicPr>
          <p:nvPr/>
        </p:nvPicPr>
        <p:blipFill>
          <a:blip r:embed="rId4">
            <a:extLst/>
          </a:blip>
          <a:srcRect l="48763" t="24101" r="2214" b="12657"/>
          <a:stretch>
            <a:fillRect/>
          </a:stretch>
        </p:blipFill>
        <p:spPr>
          <a:xfrm>
            <a:off x="138037" y="1256097"/>
            <a:ext cx="3482808" cy="3369808"/>
          </a:xfrm>
          <a:prstGeom prst="rect">
            <a:avLst/>
          </a:prstGeom>
          <a:ln w="12700">
            <a:miter lim="400000"/>
          </a:ln>
        </p:spPr>
      </p:pic>
      <p:pic>
        <p:nvPicPr>
          <p:cNvPr id="467" name="Fasciotomy-incisions-in-the-forearm-hand-and-fingers-A-Preferred-incision-figures.png" descr="Fasciotomy-incisions-in-the-forearm-hand-and-fingers-A-Preferred-incision-figures.png"/>
          <p:cNvPicPr>
            <a:picLocks noChangeAspect="1"/>
          </p:cNvPicPr>
          <p:nvPr/>
        </p:nvPicPr>
        <p:blipFill>
          <a:blip r:embed="rId5">
            <a:extLst/>
          </a:blip>
          <a:stretch>
            <a:fillRect/>
          </a:stretch>
        </p:blipFill>
        <p:spPr>
          <a:xfrm>
            <a:off x="3712421" y="1260772"/>
            <a:ext cx="5318543" cy="3212190"/>
          </a:xfrm>
          <a:prstGeom prst="rect">
            <a:avLst/>
          </a:prstGeom>
          <a:ln w="12700">
            <a:miter lim="400000"/>
          </a:ln>
        </p:spPr>
      </p:pic>
      <p:sp>
        <p:nvSpPr>
          <p:cNvPr id="468" name="Fasciotomy incisions in the forearm, hand and fingers."/>
          <p:cNvSpPr txBox="1"/>
          <p:nvPr/>
        </p:nvSpPr>
        <p:spPr>
          <a:xfrm>
            <a:off x="4330069" y="4240520"/>
            <a:ext cx="4083249" cy="2413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lvl1pPr algn="ctr" defTabSz="412750">
              <a:defRPr sz="1400">
                <a:latin typeface="DIN Alternate Bold"/>
                <a:ea typeface="DIN Alternate Bold"/>
                <a:cs typeface="DIN Alternate Bold"/>
                <a:sym typeface="DIN Alternate Bold"/>
              </a:defRPr>
            </a:lvl1pPr>
          </a:lstStyle>
          <a:p>
            <a:pPr/>
            <a:r>
              <a:t>Fasciotomy incisions in the forearm, hand and fingers.</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POLYTRAUMA"/>
          <p:cNvSpPr txBox="1"/>
          <p:nvPr>
            <p:ph type="title" idx="4294967295"/>
          </p:nvPr>
        </p:nvSpPr>
        <p:spPr>
          <a:xfrm>
            <a:off x="457200" y="122237"/>
            <a:ext cx="7543800" cy="1295401"/>
          </a:xfrm>
          <a:prstGeom prst="rect">
            <a:avLst/>
          </a:prstGeom>
        </p:spPr>
        <p:txBody>
          <a:bodyPr>
            <a:normAutofit fontScale="100000" lnSpcReduction="0"/>
          </a:bodyPr>
          <a:lstStyle/>
          <a:p>
            <a:pPr/>
            <a:r>
              <a:t>POLYTRAUMA</a:t>
            </a:r>
            <a:br/>
          </a:p>
        </p:txBody>
      </p:sp>
      <p:sp>
        <p:nvSpPr>
          <p:cNvPr id="471" name="In an injury with multiple fractures, most important is            a. Airway…"/>
          <p:cNvSpPr txBox="1"/>
          <p:nvPr>
            <p:ph type="body" idx="4294967295"/>
          </p:nvPr>
        </p:nvSpPr>
        <p:spPr>
          <a:xfrm>
            <a:off x="457200" y="1719262"/>
            <a:ext cx="8229600" cy="4411663"/>
          </a:xfrm>
          <a:prstGeom prst="rect">
            <a:avLst/>
          </a:prstGeom>
        </p:spPr>
        <p:txBody>
          <a:bodyPr>
            <a:normAutofit fontScale="100000" lnSpcReduction="0"/>
          </a:bodyPr>
          <a:lstStyle/>
          <a:p>
            <a:pPr marL="342899" indent="-342899">
              <a:lnSpc>
                <a:spcPct val="80000"/>
              </a:lnSpc>
              <a:spcBef>
                <a:spcPts val="400"/>
              </a:spcBef>
              <a:buChar char="●"/>
              <a:defRPr sz="1900"/>
            </a:pPr>
            <a:r>
              <a:t>In an injury with multiple fractures, most important is </a:t>
            </a:r>
            <a:br/>
            <a:r>
              <a:t>          a. Airway</a:t>
            </a:r>
          </a:p>
          <a:p>
            <a:pPr>
              <a:lnSpc>
                <a:spcPct val="80000"/>
              </a:lnSpc>
              <a:spcBef>
                <a:spcPts val="400"/>
              </a:spcBef>
              <a:buSzTx/>
              <a:buFont typeface="Wingdings"/>
              <a:buNone/>
              <a:defRPr sz="1900"/>
            </a:pPr>
            <a:r>
              <a:t>                b. Blood Transfusion</a:t>
            </a:r>
            <a:br/>
            <a:r>
              <a:t>          c. IV fluids</a:t>
            </a:r>
            <a:br/>
            <a:r>
              <a:t>          d. Open reduction of fractures</a:t>
            </a:r>
          </a:p>
          <a:p>
            <a:pPr marL="342899" indent="-342899">
              <a:lnSpc>
                <a:spcPct val="80000"/>
              </a:lnSpc>
              <a:spcBef>
                <a:spcPts val="400"/>
              </a:spcBef>
              <a:buChar char="●"/>
              <a:defRPr sz="1900"/>
            </a:pPr>
            <a:r>
              <a:t>2. Correct order of priority in management of head injury is</a:t>
            </a:r>
            <a:br/>
            <a:r>
              <a:t>	a. Airway, breathing, circulation, treatment of extra-cranial injuries</a:t>
            </a:r>
            <a:br/>
            <a:r>
              <a:t>	b. treatment of extra-cranial injuries, Airway, breathing, circulation</a:t>
            </a:r>
            <a:br/>
            <a:r>
              <a:t>	c. breathing, circulation, treatment of extra-cranial injuries, Airway</a:t>
            </a:r>
            <a:br/>
            <a:r>
              <a:t>	d. circulation, treatment of extra-cranial injuries, Airway, breathing</a:t>
            </a:r>
          </a:p>
          <a:p>
            <a:pPr marL="342899" indent="-342899">
              <a:lnSpc>
                <a:spcPct val="80000"/>
              </a:lnSpc>
              <a:spcBef>
                <a:spcPts val="400"/>
              </a:spcBef>
              <a:buChar char="●"/>
              <a:defRPr sz="1900"/>
            </a:pPr>
            <a:r>
              <a:t>3. Severely injured patient with spinal fractures and unconsciousness, first thing to do is ?</a:t>
            </a:r>
            <a:br/>
            <a:r>
              <a:t>	a. Airway</a:t>
            </a:r>
            <a:br/>
            <a:r>
              <a:t>	b. GCS scoring</a:t>
            </a:r>
            <a:br/>
            <a:r>
              <a:t>	c. Manniotl drip</a:t>
            </a:r>
            <a:br/>
            <a:r>
              <a:t>	d. Spinal stabilizationby cervical collar</a:t>
            </a:r>
            <a:b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474" name="4. Patient comes with fracture femur in acute accident, first thing to do is  a. Secure airway and treat shock  b. Splinting  c. Physical examination  d. X-rays…"/>
          <p:cNvSpPr txBox="1"/>
          <p:nvPr>
            <p:ph type="body" idx="4294967295"/>
          </p:nvPr>
        </p:nvSpPr>
        <p:spPr>
          <a:xfrm>
            <a:off x="457200" y="1719262"/>
            <a:ext cx="8229600" cy="4411663"/>
          </a:xfrm>
          <a:prstGeom prst="rect">
            <a:avLst/>
          </a:prstGeom>
        </p:spPr>
        <p:txBody>
          <a:bodyPr>
            <a:normAutofit fontScale="100000" lnSpcReduction="0"/>
          </a:bodyPr>
          <a:lstStyle/>
          <a:p>
            <a:pPr>
              <a:lnSpc>
                <a:spcPct val="80000"/>
              </a:lnSpc>
              <a:spcBef>
                <a:spcPts val="500"/>
              </a:spcBef>
              <a:buChar char="●"/>
              <a:defRPr sz="2100"/>
            </a:pPr>
            <a:r>
              <a:t>4. Patient comes with fracture femur in acute accident, first thing to do is</a:t>
            </a:r>
            <a:br/>
            <a:r>
              <a:t>	a. Secure airway and treat shock</a:t>
            </a:r>
            <a:br/>
            <a:r>
              <a:t>	b. Splinting</a:t>
            </a:r>
            <a:br/>
            <a:r>
              <a:t>	c. Physical examination</a:t>
            </a:r>
            <a:br/>
            <a:r>
              <a:t>	d. X-rays</a:t>
            </a:r>
          </a:p>
          <a:p>
            <a:pPr>
              <a:lnSpc>
                <a:spcPct val="80000"/>
              </a:lnSpc>
              <a:spcBef>
                <a:spcPts val="500"/>
              </a:spcBef>
              <a:buChar char="●"/>
              <a:defRPr sz="2100"/>
            </a:pPr>
            <a:r>
              <a:t>5. Tetanus is usually noticed in</a:t>
            </a:r>
            <a:br/>
            <a:r>
              <a:t>	a. Burns</a:t>
            </a:r>
            <a:br/>
            <a:r>
              <a:t>	b. Open fractures</a:t>
            </a:r>
            <a:br/>
            <a:r>
              <a:t>	c. Gunshot wounds</a:t>
            </a:r>
            <a:br/>
            <a:r>
              <a:t>	d. All of the above</a:t>
            </a:r>
            <a:br/>
            <a:r>
              <a:t>6. Which of the following is not a component of crush syndrome ?</a:t>
            </a:r>
            <a:br/>
            <a:r>
              <a:t>	a. Myohemoglobinuria</a:t>
            </a:r>
            <a:br/>
            <a:r>
              <a:t>	b. Massive crushing of muscles</a:t>
            </a:r>
            <a:br/>
            <a:r>
              <a:t>	c. Acute tubular necrosis</a:t>
            </a:r>
            <a:br/>
            <a:r>
              <a:t>	d. Bleeding diathesis</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477" name="7. Of the following signs – pallor, restlessness, air hunger and water hammer pulse, hemorrhagic shock includes  a. 1and 4  b. 1 and 2  c. 1,2 and 4  d. 2,4 and 4…"/>
          <p:cNvSpPr txBox="1"/>
          <p:nvPr>
            <p:ph type="body" idx="4294967295"/>
          </p:nvPr>
        </p:nvSpPr>
        <p:spPr>
          <a:xfrm>
            <a:off x="457200" y="1719262"/>
            <a:ext cx="8229600" cy="4411663"/>
          </a:xfrm>
          <a:prstGeom prst="rect">
            <a:avLst/>
          </a:prstGeom>
        </p:spPr>
        <p:txBody>
          <a:bodyPr>
            <a:normAutofit fontScale="100000" lnSpcReduction="0"/>
          </a:bodyPr>
          <a:lstStyle/>
          <a:p>
            <a:pPr marL="342899" indent="-342899">
              <a:lnSpc>
                <a:spcPct val="80000"/>
              </a:lnSpc>
              <a:spcBef>
                <a:spcPts val="400"/>
              </a:spcBef>
              <a:buChar char="●"/>
              <a:defRPr sz="1900"/>
            </a:pPr>
            <a:r>
              <a:t>7. Of the following signs – pallor, restlessness, air hunger and water hammer pulse, hemorrhagic shock includes</a:t>
            </a:r>
            <a:br/>
            <a:r>
              <a:t>	a. 1and 4</a:t>
            </a:r>
            <a:br/>
            <a:r>
              <a:t>	b. 1 and 2</a:t>
            </a:r>
            <a:br/>
            <a:r>
              <a:t>	c. 1,2 and 4</a:t>
            </a:r>
            <a:br/>
            <a:r>
              <a:t>	d. 2,4 and 4</a:t>
            </a:r>
          </a:p>
          <a:p>
            <a:pPr marL="342899" indent="-342899">
              <a:lnSpc>
                <a:spcPct val="80000"/>
              </a:lnSpc>
              <a:spcBef>
                <a:spcPts val="400"/>
              </a:spcBef>
              <a:buChar char="●"/>
              <a:defRPr sz="1900"/>
            </a:pPr>
            <a:r>
              <a:t>8. Compound fracture is initially treated by antibiotics, wound toilet and </a:t>
            </a:r>
            <a:br/>
            <a:r>
              <a:t>	a. Skin cover</a:t>
            </a:r>
            <a:br/>
            <a:r>
              <a:t>               b. External splint</a:t>
            </a:r>
            <a:br/>
            <a:r>
              <a:t>               c. Prosthesis</a:t>
            </a:r>
            <a:br/>
            <a:r>
              <a:t>               d. Internal fixation</a:t>
            </a:r>
          </a:p>
          <a:p>
            <a:pPr marL="342899" indent="-342899">
              <a:lnSpc>
                <a:spcPct val="80000"/>
              </a:lnSpc>
              <a:spcBef>
                <a:spcPts val="400"/>
              </a:spcBef>
              <a:buChar char="●"/>
              <a:defRPr sz="1900"/>
            </a:pPr>
            <a:r>
              <a:t>9. Tarsometatarsal amputation is known as</a:t>
            </a:r>
            <a:br/>
            <a:r>
              <a:t> 	a. Choparts amputation</a:t>
            </a:r>
            <a:br/>
            <a:r>
              <a:t> 	b. Lisfranc amputation</a:t>
            </a:r>
            <a:br/>
            <a:r>
              <a:t> 	c. Symes amputation</a:t>
            </a:r>
            <a:br/>
            <a:r>
              <a:t> 	d. Powells amputation</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Нажмите дважды"/>
          <p:cNvSpPr txBox="1"/>
          <p:nvPr>
            <p:ph type="title" idx="4294967295"/>
          </p:nvPr>
        </p:nvSpPr>
        <p:spPr>
          <a:xfrm>
            <a:off x="457200" y="122237"/>
            <a:ext cx="7543800" cy="1295401"/>
          </a:xfrm>
          <a:prstGeom prst="rect">
            <a:avLst/>
          </a:prstGeom>
        </p:spPr>
        <p:txBody>
          <a:bodyPr>
            <a:normAutofit fontScale="100000" lnSpcReduction="0"/>
          </a:bodyPr>
          <a:lstStyle/>
          <a:p>
            <a:pPr/>
          </a:p>
        </p:txBody>
      </p:sp>
      <p:sp>
        <p:nvSpPr>
          <p:cNvPr id="480" name="10. Compound fracture is   a. Fracture with artery involvement   b. Fracture with nerve involvement   c. Fracture with muscle involvement   d. Fracture with skin involvement"/>
          <p:cNvSpPr txBox="1"/>
          <p:nvPr>
            <p:ph type="body" idx="4294967295"/>
          </p:nvPr>
        </p:nvSpPr>
        <p:spPr>
          <a:xfrm>
            <a:off x="457200" y="1719262"/>
            <a:ext cx="8229600" cy="4411663"/>
          </a:xfrm>
          <a:prstGeom prst="rect">
            <a:avLst/>
          </a:prstGeom>
        </p:spPr>
        <p:txBody>
          <a:bodyPr>
            <a:normAutofit fontScale="100000" lnSpcReduction="0"/>
          </a:bodyPr>
          <a:lstStyle/>
          <a:p>
            <a:pPr>
              <a:buChar char="●"/>
            </a:pPr>
            <a:r>
              <a:t>10. Compound fracture is</a:t>
            </a:r>
            <a:br/>
            <a:r>
              <a:t> 	a. Fracture with artery involvement</a:t>
            </a:r>
            <a:br/>
            <a:r>
              <a:t> 	b. Fracture with nerve involvement</a:t>
            </a:r>
            <a:br/>
            <a:r>
              <a:t> 	c. Fracture with muscle involvement</a:t>
            </a:r>
            <a:br/>
            <a:r>
              <a:t> 	d. Fracture with skin involvement</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 ADD LIFE  TO DAYS AND NOT DAYS TO LIFE ” ."/>
          <p:cNvSpPr txBox="1"/>
          <p:nvPr/>
        </p:nvSpPr>
        <p:spPr>
          <a:xfrm>
            <a:off x="457200" y="1719262"/>
            <a:ext cx="7923213" cy="3937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a:defRPr b="1" sz="2300">
                <a:ln w="9525" cap="flat">
                  <a:solidFill>
                    <a:srgbClr val="000000"/>
                  </a:solidFill>
                  <a:prstDash val="solid"/>
                  <a:round/>
                </a:ln>
                <a:solidFill>
                  <a:srgbClr val="FF9966"/>
                </a:solidFill>
                <a:latin typeface="Comic Sans MS"/>
                <a:ea typeface="Comic Sans MS"/>
                <a:cs typeface="Comic Sans MS"/>
                <a:sym typeface="Comic Sans MS"/>
              </a:defRPr>
            </a:lvl1pPr>
          </a:lstStyle>
          <a:p>
            <a:pPr/>
            <a:r>
              <a:t>“ ADD LIFE  TO DAYS AND NOT DAYS TO LIFE ” .</a:t>
            </a:r>
          </a:p>
        </p:txBody>
      </p:sp>
      <p:sp>
        <p:nvSpPr>
          <p:cNvPr id="483" name="THANK YOU"/>
          <p:cNvSpPr txBox="1"/>
          <p:nvPr/>
        </p:nvSpPr>
        <p:spPr>
          <a:xfrm>
            <a:off x="2409825" y="4572000"/>
            <a:ext cx="4295775" cy="10668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a:defRPr sz="2600">
                <a:solidFill>
                  <a:srgbClr val="FF9966"/>
                </a:solidFill>
                <a:effectLst>
                  <a:outerShdw sx="100000" sy="100000" kx="0" ky="0" algn="b" rotWithShape="0" blurRad="63500" dist="45790" dir="2021404">
                    <a:srgbClr val="C0C0C0"/>
                  </a:outerShdw>
                </a:effectLst>
                <a:latin typeface="Monotype Corsiva"/>
                <a:ea typeface="Monotype Corsiva"/>
                <a:cs typeface="Monotype Corsiva"/>
                <a:sym typeface="Monotype Corsiva"/>
              </a:defRPr>
            </a:lvl1pPr>
          </a:lstStyle>
          <a:p>
            <a:pPr/>
            <a:r>
              <a:t>THANK YOU</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1_Network">
  <a:themeElements>
    <a:clrScheme name="1_Network">
      <a:dk1>
        <a:srgbClr val="000000"/>
      </a:dk1>
      <a:lt1>
        <a:srgbClr val="FFFFFF"/>
      </a:lt1>
      <a:dk2>
        <a:srgbClr val="A7A7A7"/>
      </a:dk2>
      <a:lt2>
        <a:srgbClr val="535353"/>
      </a:lt2>
      <a:accent1>
        <a:srgbClr val="CCCC00"/>
      </a:accent1>
      <a:accent2>
        <a:srgbClr val="669999"/>
      </a:accent2>
      <a:accent3>
        <a:srgbClr val="9BBB59"/>
      </a:accent3>
      <a:accent4>
        <a:srgbClr val="8064A2"/>
      </a:accent4>
      <a:accent5>
        <a:srgbClr val="4BACC6"/>
      </a:accent5>
      <a:accent6>
        <a:srgbClr val="F79646"/>
      </a:accent6>
      <a:hlink>
        <a:srgbClr val="0000FF"/>
      </a:hlink>
      <a:folHlink>
        <a:srgbClr val="FF00FF"/>
      </a:folHlink>
    </a:clrScheme>
    <a:fontScheme name="1_Network">
      <a:majorFont>
        <a:latin typeface="Arial"/>
        <a:ea typeface="Arial"/>
        <a:cs typeface="Arial"/>
      </a:majorFont>
      <a:minorFont>
        <a:latin typeface="Helvetica"/>
        <a:ea typeface="Helvetica"/>
        <a:cs typeface="Helvetica"/>
      </a:minorFont>
    </a:fontScheme>
    <a:fmtScheme name="1_Netwo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Network">
  <a:themeElements>
    <a:clrScheme name="1_Network">
      <a:dk1>
        <a:srgbClr val="000000"/>
      </a:dk1>
      <a:lt1>
        <a:srgbClr val="FFFFFF"/>
      </a:lt1>
      <a:dk2>
        <a:srgbClr val="A7A7A7"/>
      </a:dk2>
      <a:lt2>
        <a:srgbClr val="535353"/>
      </a:lt2>
      <a:accent1>
        <a:srgbClr val="CCCC00"/>
      </a:accent1>
      <a:accent2>
        <a:srgbClr val="669999"/>
      </a:accent2>
      <a:accent3>
        <a:srgbClr val="9BBB59"/>
      </a:accent3>
      <a:accent4>
        <a:srgbClr val="8064A2"/>
      </a:accent4>
      <a:accent5>
        <a:srgbClr val="4BACC6"/>
      </a:accent5>
      <a:accent6>
        <a:srgbClr val="F79646"/>
      </a:accent6>
      <a:hlink>
        <a:srgbClr val="0000FF"/>
      </a:hlink>
      <a:folHlink>
        <a:srgbClr val="FF00FF"/>
      </a:folHlink>
    </a:clrScheme>
    <a:fontScheme name="1_Network">
      <a:majorFont>
        <a:latin typeface="Arial"/>
        <a:ea typeface="Arial"/>
        <a:cs typeface="Arial"/>
      </a:majorFont>
      <a:minorFont>
        <a:latin typeface="Helvetica"/>
        <a:ea typeface="Helvetica"/>
        <a:cs typeface="Helvetica"/>
      </a:minorFont>
    </a:fontScheme>
    <a:fmtScheme name="1_Netwo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