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308" r:id="rId3"/>
    <p:sldId id="258" r:id="rId4"/>
    <p:sldId id="259" r:id="rId5"/>
    <p:sldId id="260" r:id="rId6"/>
    <p:sldId id="261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8" r:id="rId38"/>
    <p:sldId id="299" r:id="rId39"/>
    <p:sldId id="300" r:id="rId40"/>
    <p:sldId id="301" r:id="rId41"/>
    <p:sldId id="303" r:id="rId42"/>
    <p:sldId id="305" r:id="rId43"/>
    <p:sldId id="306" r:id="rId44"/>
    <p:sldId id="307" r:id="rId4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64" y="-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A7DDD-3543-4F98-9ACD-1E282FFCC942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71262-B1FB-4384-8412-A5B845882C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SIRS - 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Systemic inflammatory response syndrome</a:t>
            </a:r>
          </a:p>
          <a:p>
            <a:r>
              <a:rPr lang="en-US" dirty="0" smtClean="0"/>
              <a:t>MODS - 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Multiple organ dysfunction syndrome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1262-B1FB-4384-8412-A5B845882C06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6485" y="586232"/>
            <a:ext cx="4942205" cy="855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 u="sng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sng">
                <a:solidFill>
                  <a:srgbClr val="006FC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sng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 u="sng">
                <a:solidFill>
                  <a:srgbClr val="006FC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sng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73581" y="1366266"/>
            <a:ext cx="4091304" cy="3651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rgbClr val="C0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sng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1983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1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8125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301" y="53086"/>
            <a:ext cx="11277396" cy="1002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 u="sng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0559" y="1405509"/>
            <a:ext cx="6705600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sng">
                <a:solidFill>
                  <a:srgbClr val="006FC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surgical-tutor.org.uk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learningradiology.com/caseofweek/caseoftheweekpix/cow113arrows.jpg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learningradiology.com/caseofweek/caseoftheweekpix/cow113arrows.jpg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Одеський національний медичний університет — Вікіпеді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4941" cy="1896844"/>
          </a:xfrm>
          <a:prstGeom prst="rect">
            <a:avLst/>
          </a:prstGeom>
          <a:noFill/>
        </p:spPr>
      </p:pic>
      <p:sp>
        <p:nvSpPr>
          <p:cNvPr id="2" name="object 2"/>
          <p:cNvSpPr txBox="1"/>
          <p:nvPr/>
        </p:nvSpPr>
        <p:spPr>
          <a:xfrm>
            <a:off x="6885178" y="5039767"/>
            <a:ext cx="5078222" cy="238834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Odessa National Medical University</a:t>
            </a:r>
          </a:p>
          <a:p>
            <a:pPr algn="ctr" rtl="0">
              <a:spcBef>
                <a:spcPct val="20000"/>
              </a:spcBef>
            </a:pPr>
            <a:r>
              <a:rPr lang="en-US" sz="2800" dirty="0"/>
              <a:t>Assistant Professor, </a:t>
            </a:r>
            <a:r>
              <a:rPr lang="en-US" sz="2800" dirty="0" smtClean="0"/>
              <a:t>PhD, </a:t>
            </a:r>
            <a:r>
              <a:rPr lang="en-US" sz="2800" dirty="0" err="1" smtClean="0"/>
              <a:t>Oleksandr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Chaika</a:t>
            </a:r>
            <a:endParaRPr lang="en-US" sz="2800" dirty="0"/>
          </a:p>
          <a:p>
            <a:pPr algn="ctr" rtl="0">
              <a:spcBef>
                <a:spcPct val="20000"/>
              </a:spcBef>
            </a:pPr>
            <a:r>
              <a:rPr lang="en-US" sz="2800" dirty="0"/>
              <a:t>     </a:t>
            </a:r>
            <a:endParaRPr lang="en-US" sz="2800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563" y="2900172"/>
            <a:ext cx="4105655" cy="33467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79522" y="6187846"/>
            <a:ext cx="1529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EBEBEB"/>
                </a:solidFill>
                <a:latin typeface="Garamond"/>
                <a:cs typeface="Garamond"/>
                <a:hlinkClick r:id="rId4"/>
              </a:rPr>
              <a:t>www.surgical-</a:t>
            </a:r>
            <a:r>
              <a:rPr sz="1200" spc="-10" dirty="0">
                <a:solidFill>
                  <a:srgbClr val="EBEBEB"/>
                </a:solidFill>
                <a:latin typeface="Garamond"/>
                <a:cs typeface="Garamond"/>
                <a:hlinkClick r:id="rId4"/>
              </a:rPr>
              <a:t>tutor.org.uk</a:t>
            </a:r>
            <a:endParaRPr sz="1200">
              <a:latin typeface="Garamond"/>
              <a:cs typeface="Garamond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89803" y="2340845"/>
            <a:ext cx="2094760" cy="24414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12607" y="1754123"/>
            <a:ext cx="2634996" cy="266547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24000" y="381000"/>
            <a:ext cx="8459928" cy="9226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ts val="7130"/>
              </a:lnSpc>
            </a:pPr>
            <a:r>
              <a:rPr sz="6000" b="1" u="none" smtClean="0">
                <a:latin typeface="Trebuchet MS"/>
                <a:cs typeface="Trebuchet MS"/>
              </a:rPr>
              <a:t>Mesenteric</a:t>
            </a:r>
            <a:r>
              <a:rPr sz="6000" b="1" u="none" spc="-75" smtClean="0">
                <a:latin typeface="Trebuchet MS"/>
                <a:cs typeface="Trebuchet MS"/>
              </a:rPr>
              <a:t> </a:t>
            </a:r>
            <a:r>
              <a:rPr lang="en-US" sz="6000" b="1" u="none" spc="-10" dirty="0" smtClean="0">
                <a:latin typeface="Trebuchet MS"/>
                <a:cs typeface="Trebuchet MS"/>
              </a:rPr>
              <a:t>Thrombosis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.pinimg.com/564x/60/87/2e/60872e9dc1369c2aac93daa83f0c01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524000"/>
            <a:ext cx="3784426" cy="4572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301" y="53086"/>
            <a:ext cx="11277396" cy="553998"/>
          </a:xfrm>
        </p:spPr>
        <p:txBody>
          <a:bodyPr/>
          <a:lstStyle/>
          <a:p>
            <a:pPr algn="ctr"/>
            <a:r>
              <a:rPr lang="en-US" dirty="0" smtClean="0"/>
              <a:t>Anatomy</a:t>
            </a:r>
            <a:endParaRPr lang="ru-RU" dirty="0"/>
          </a:p>
        </p:txBody>
      </p:sp>
      <p:pic>
        <p:nvPicPr>
          <p:cNvPr id="3" name="Picture 2" descr="https://teachmeanatomy.info/wp-content/uploads/Inferior-Mesenteric-Artery-arising-from-the-Abdominal-Aorta-1024x6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1" y="1371600"/>
            <a:ext cx="4038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157727"/>
            <a:ext cx="9749790" cy="3700779"/>
            <a:chOff x="0" y="3157727"/>
            <a:chExt cx="9749790" cy="3700779"/>
          </a:xfrm>
        </p:grpSpPr>
        <p:sp>
          <p:nvSpPr>
            <p:cNvPr id="3" name="object 3"/>
            <p:cNvSpPr/>
            <p:nvPr/>
          </p:nvSpPr>
          <p:spPr>
            <a:xfrm>
              <a:off x="246125" y="3167633"/>
              <a:ext cx="1281430" cy="2563495"/>
            </a:xfrm>
            <a:custGeom>
              <a:avLst/>
              <a:gdLst/>
              <a:ahLst/>
              <a:cxnLst/>
              <a:rect l="l" t="t" r="r" b="b"/>
              <a:pathLst>
                <a:path w="1281430" h="2563495">
                  <a:moveTo>
                    <a:pt x="1280922" y="0"/>
                  </a:moveTo>
                  <a:lnTo>
                    <a:pt x="1232900" y="883"/>
                  </a:lnTo>
                  <a:lnTo>
                    <a:pt x="1185325" y="3515"/>
                  </a:lnTo>
                  <a:lnTo>
                    <a:pt x="1138228" y="7862"/>
                  </a:lnTo>
                  <a:lnTo>
                    <a:pt x="1091637" y="13895"/>
                  </a:lnTo>
                  <a:lnTo>
                    <a:pt x="1045586" y="21583"/>
                  </a:lnTo>
                  <a:lnTo>
                    <a:pt x="1000105" y="30893"/>
                  </a:lnTo>
                  <a:lnTo>
                    <a:pt x="955225" y="41797"/>
                  </a:lnTo>
                  <a:lnTo>
                    <a:pt x="910976" y="54261"/>
                  </a:lnTo>
                  <a:lnTo>
                    <a:pt x="867391" y="68256"/>
                  </a:lnTo>
                  <a:lnTo>
                    <a:pt x="824499" y="83751"/>
                  </a:lnTo>
                  <a:lnTo>
                    <a:pt x="782331" y="100714"/>
                  </a:lnTo>
                  <a:lnTo>
                    <a:pt x="740920" y="119115"/>
                  </a:lnTo>
                  <a:lnTo>
                    <a:pt x="700294" y="138923"/>
                  </a:lnTo>
                  <a:lnTo>
                    <a:pt x="660487" y="160106"/>
                  </a:lnTo>
                  <a:lnTo>
                    <a:pt x="621528" y="182634"/>
                  </a:lnTo>
                  <a:lnTo>
                    <a:pt x="583449" y="206476"/>
                  </a:lnTo>
                  <a:lnTo>
                    <a:pt x="546280" y="231600"/>
                  </a:lnTo>
                  <a:lnTo>
                    <a:pt x="510052" y="257976"/>
                  </a:lnTo>
                  <a:lnTo>
                    <a:pt x="474797" y="285573"/>
                  </a:lnTo>
                  <a:lnTo>
                    <a:pt x="440545" y="314360"/>
                  </a:lnTo>
                  <a:lnTo>
                    <a:pt x="407327" y="344306"/>
                  </a:lnTo>
                  <a:lnTo>
                    <a:pt x="375175" y="375380"/>
                  </a:lnTo>
                  <a:lnTo>
                    <a:pt x="344119" y="407550"/>
                  </a:lnTo>
                  <a:lnTo>
                    <a:pt x="314190" y="440787"/>
                  </a:lnTo>
                  <a:lnTo>
                    <a:pt x="285419" y="475059"/>
                  </a:lnTo>
                  <a:lnTo>
                    <a:pt x="257838" y="510334"/>
                  </a:lnTo>
                  <a:lnTo>
                    <a:pt x="231476" y="546583"/>
                  </a:lnTo>
                  <a:lnTo>
                    <a:pt x="206365" y="583774"/>
                  </a:lnTo>
                  <a:lnTo>
                    <a:pt x="182537" y="621876"/>
                  </a:lnTo>
                  <a:lnTo>
                    <a:pt x="160021" y="660858"/>
                  </a:lnTo>
                  <a:lnTo>
                    <a:pt x="138849" y="700689"/>
                  </a:lnTo>
                  <a:lnTo>
                    <a:pt x="119053" y="741339"/>
                  </a:lnTo>
                  <a:lnTo>
                    <a:pt x="100661" y="782776"/>
                  </a:lnTo>
                  <a:lnTo>
                    <a:pt x="83707" y="824969"/>
                  </a:lnTo>
                  <a:lnTo>
                    <a:pt x="68221" y="867888"/>
                  </a:lnTo>
                  <a:lnTo>
                    <a:pt x="54233" y="911500"/>
                  </a:lnTo>
                  <a:lnTo>
                    <a:pt x="41775" y="955777"/>
                  </a:lnTo>
                  <a:lnTo>
                    <a:pt x="30877" y="1000685"/>
                  </a:lnTo>
                  <a:lnTo>
                    <a:pt x="21571" y="1046195"/>
                  </a:lnTo>
                  <a:lnTo>
                    <a:pt x="13888" y="1092276"/>
                  </a:lnTo>
                  <a:lnTo>
                    <a:pt x="7858" y="1138896"/>
                  </a:lnTo>
                  <a:lnTo>
                    <a:pt x="3513" y="1186025"/>
                  </a:lnTo>
                  <a:lnTo>
                    <a:pt x="883" y="1233631"/>
                  </a:lnTo>
                  <a:lnTo>
                    <a:pt x="0" y="1281683"/>
                  </a:lnTo>
                  <a:lnTo>
                    <a:pt x="883" y="1329736"/>
                  </a:lnTo>
                  <a:lnTo>
                    <a:pt x="3513" y="1377342"/>
                  </a:lnTo>
                  <a:lnTo>
                    <a:pt x="7858" y="1424471"/>
                  </a:lnTo>
                  <a:lnTo>
                    <a:pt x="13888" y="1471091"/>
                  </a:lnTo>
                  <a:lnTo>
                    <a:pt x="21571" y="1517172"/>
                  </a:lnTo>
                  <a:lnTo>
                    <a:pt x="30877" y="1562682"/>
                  </a:lnTo>
                  <a:lnTo>
                    <a:pt x="41775" y="1607590"/>
                  </a:lnTo>
                  <a:lnTo>
                    <a:pt x="54233" y="1651867"/>
                  </a:lnTo>
                  <a:lnTo>
                    <a:pt x="68221" y="1695479"/>
                  </a:lnTo>
                  <a:lnTo>
                    <a:pt x="83707" y="1738398"/>
                  </a:lnTo>
                  <a:lnTo>
                    <a:pt x="100661" y="1780591"/>
                  </a:lnTo>
                  <a:lnTo>
                    <a:pt x="119053" y="1822028"/>
                  </a:lnTo>
                  <a:lnTo>
                    <a:pt x="138849" y="1862678"/>
                  </a:lnTo>
                  <a:lnTo>
                    <a:pt x="160021" y="1902509"/>
                  </a:lnTo>
                  <a:lnTo>
                    <a:pt x="182537" y="1941491"/>
                  </a:lnTo>
                  <a:lnTo>
                    <a:pt x="206365" y="1979593"/>
                  </a:lnTo>
                  <a:lnTo>
                    <a:pt x="231476" y="2016784"/>
                  </a:lnTo>
                  <a:lnTo>
                    <a:pt x="257838" y="2053033"/>
                  </a:lnTo>
                  <a:lnTo>
                    <a:pt x="285419" y="2088308"/>
                  </a:lnTo>
                  <a:lnTo>
                    <a:pt x="314190" y="2122580"/>
                  </a:lnTo>
                  <a:lnTo>
                    <a:pt x="344119" y="2155817"/>
                  </a:lnTo>
                  <a:lnTo>
                    <a:pt x="375175" y="2187987"/>
                  </a:lnTo>
                  <a:lnTo>
                    <a:pt x="407327" y="2219061"/>
                  </a:lnTo>
                  <a:lnTo>
                    <a:pt x="440545" y="2249007"/>
                  </a:lnTo>
                  <a:lnTo>
                    <a:pt x="474797" y="2277794"/>
                  </a:lnTo>
                  <a:lnTo>
                    <a:pt x="510052" y="2305391"/>
                  </a:lnTo>
                  <a:lnTo>
                    <a:pt x="546280" y="2331767"/>
                  </a:lnTo>
                  <a:lnTo>
                    <a:pt x="583449" y="2356891"/>
                  </a:lnTo>
                  <a:lnTo>
                    <a:pt x="621528" y="2380733"/>
                  </a:lnTo>
                  <a:lnTo>
                    <a:pt x="660487" y="2403261"/>
                  </a:lnTo>
                  <a:lnTo>
                    <a:pt x="700294" y="2424444"/>
                  </a:lnTo>
                  <a:lnTo>
                    <a:pt x="740920" y="2444252"/>
                  </a:lnTo>
                  <a:lnTo>
                    <a:pt x="782331" y="2462653"/>
                  </a:lnTo>
                  <a:lnTo>
                    <a:pt x="824499" y="2479616"/>
                  </a:lnTo>
                  <a:lnTo>
                    <a:pt x="867391" y="2495111"/>
                  </a:lnTo>
                  <a:lnTo>
                    <a:pt x="910976" y="2509106"/>
                  </a:lnTo>
                  <a:lnTo>
                    <a:pt x="955225" y="2521570"/>
                  </a:lnTo>
                  <a:lnTo>
                    <a:pt x="1000105" y="2532474"/>
                  </a:lnTo>
                  <a:lnTo>
                    <a:pt x="1045586" y="2541784"/>
                  </a:lnTo>
                  <a:lnTo>
                    <a:pt x="1091637" y="2549472"/>
                  </a:lnTo>
                  <a:lnTo>
                    <a:pt x="1138228" y="2555505"/>
                  </a:lnTo>
                  <a:lnTo>
                    <a:pt x="1185325" y="2559852"/>
                  </a:lnTo>
                  <a:lnTo>
                    <a:pt x="1232900" y="2562484"/>
                  </a:lnTo>
                  <a:lnTo>
                    <a:pt x="1280922" y="2563367"/>
                  </a:lnTo>
                  <a:lnTo>
                    <a:pt x="1280922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6125" y="3167633"/>
              <a:ext cx="1281430" cy="2563495"/>
            </a:xfrm>
            <a:custGeom>
              <a:avLst/>
              <a:gdLst/>
              <a:ahLst/>
              <a:cxnLst/>
              <a:rect l="l" t="t" r="r" b="b"/>
              <a:pathLst>
                <a:path w="1281430" h="2563495">
                  <a:moveTo>
                    <a:pt x="1280922" y="2563367"/>
                  </a:moveTo>
                  <a:lnTo>
                    <a:pt x="1232900" y="2562484"/>
                  </a:lnTo>
                  <a:lnTo>
                    <a:pt x="1185325" y="2559852"/>
                  </a:lnTo>
                  <a:lnTo>
                    <a:pt x="1138228" y="2555505"/>
                  </a:lnTo>
                  <a:lnTo>
                    <a:pt x="1091637" y="2549472"/>
                  </a:lnTo>
                  <a:lnTo>
                    <a:pt x="1045586" y="2541784"/>
                  </a:lnTo>
                  <a:lnTo>
                    <a:pt x="1000105" y="2532474"/>
                  </a:lnTo>
                  <a:lnTo>
                    <a:pt x="955225" y="2521570"/>
                  </a:lnTo>
                  <a:lnTo>
                    <a:pt x="910976" y="2509106"/>
                  </a:lnTo>
                  <a:lnTo>
                    <a:pt x="867391" y="2495111"/>
                  </a:lnTo>
                  <a:lnTo>
                    <a:pt x="824499" y="2479616"/>
                  </a:lnTo>
                  <a:lnTo>
                    <a:pt x="782331" y="2462653"/>
                  </a:lnTo>
                  <a:lnTo>
                    <a:pt x="740920" y="2444252"/>
                  </a:lnTo>
                  <a:lnTo>
                    <a:pt x="700294" y="2424444"/>
                  </a:lnTo>
                  <a:lnTo>
                    <a:pt x="660487" y="2403261"/>
                  </a:lnTo>
                  <a:lnTo>
                    <a:pt x="621528" y="2380733"/>
                  </a:lnTo>
                  <a:lnTo>
                    <a:pt x="583449" y="2356891"/>
                  </a:lnTo>
                  <a:lnTo>
                    <a:pt x="546280" y="2331767"/>
                  </a:lnTo>
                  <a:lnTo>
                    <a:pt x="510052" y="2305391"/>
                  </a:lnTo>
                  <a:lnTo>
                    <a:pt x="474797" y="2277794"/>
                  </a:lnTo>
                  <a:lnTo>
                    <a:pt x="440545" y="2249007"/>
                  </a:lnTo>
                  <a:lnTo>
                    <a:pt x="407327" y="2219061"/>
                  </a:lnTo>
                  <a:lnTo>
                    <a:pt x="375175" y="2187987"/>
                  </a:lnTo>
                  <a:lnTo>
                    <a:pt x="344119" y="2155817"/>
                  </a:lnTo>
                  <a:lnTo>
                    <a:pt x="314190" y="2122580"/>
                  </a:lnTo>
                  <a:lnTo>
                    <a:pt x="285419" y="2088308"/>
                  </a:lnTo>
                  <a:lnTo>
                    <a:pt x="257838" y="2053033"/>
                  </a:lnTo>
                  <a:lnTo>
                    <a:pt x="231476" y="2016784"/>
                  </a:lnTo>
                  <a:lnTo>
                    <a:pt x="206365" y="1979593"/>
                  </a:lnTo>
                  <a:lnTo>
                    <a:pt x="182537" y="1941491"/>
                  </a:lnTo>
                  <a:lnTo>
                    <a:pt x="160021" y="1902509"/>
                  </a:lnTo>
                  <a:lnTo>
                    <a:pt x="138849" y="1862678"/>
                  </a:lnTo>
                  <a:lnTo>
                    <a:pt x="119053" y="1822028"/>
                  </a:lnTo>
                  <a:lnTo>
                    <a:pt x="100661" y="1780591"/>
                  </a:lnTo>
                  <a:lnTo>
                    <a:pt x="83707" y="1738398"/>
                  </a:lnTo>
                  <a:lnTo>
                    <a:pt x="68221" y="1695479"/>
                  </a:lnTo>
                  <a:lnTo>
                    <a:pt x="54233" y="1651867"/>
                  </a:lnTo>
                  <a:lnTo>
                    <a:pt x="41775" y="1607590"/>
                  </a:lnTo>
                  <a:lnTo>
                    <a:pt x="30877" y="1562682"/>
                  </a:lnTo>
                  <a:lnTo>
                    <a:pt x="21571" y="1517172"/>
                  </a:lnTo>
                  <a:lnTo>
                    <a:pt x="13888" y="1471091"/>
                  </a:lnTo>
                  <a:lnTo>
                    <a:pt x="7858" y="1424471"/>
                  </a:lnTo>
                  <a:lnTo>
                    <a:pt x="3513" y="1377342"/>
                  </a:lnTo>
                  <a:lnTo>
                    <a:pt x="883" y="1329736"/>
                  </a:lnTo>
                  <a:lnTo>
                    <a:pt x="0" y="1281683"/>
                  </a:lnTo>
                  <a:lnTo>
                    <a:pt x="883" y="1233631"/>
                  </a:lnTo>
                  <a:lnTo>
                    <a:pt x="3513" y="1186025"/>
                  </a:lnTo>
                  <a:lnTo>
                    <a:pt x="7858" y="1138896"/>
                  </a:lnTo>
                  <a:lnTo>
                    <a:pt x="13888" y="1092276"/>
                  </a:lnTo>
                  <a:lnTo>
                    <a:pt x="21571" y="1046195"/>
                  </a:lnTo>
                  <a:lnTo>
                    <a:pt x="30877" y="1000685"/>
                  </a:lnTo>
                  <a:lnTo>
                    <a:pt x="41775" y="955777"/>
                  </a:lnTo>
                  <a:lnTo>
                    <a:pt x="54233" y="911500"/>
                  </a:lnTo>
                  <a:lnTo>
                    <a:pt x="68221" y="867888"/>
                  </a:lnTo>
                  <a:lnTo>
                    <a:pt x="83707" y="824969"/>
                  </a:lnTo>
                  <a:lnTo>
                    <a:pt x="100661" y="782776"/>
                  </a:lnTo>
                  <a:lnTo>
                    <a:pt x="119053" y="741339"/>
                  </a:lnTo>
                  <a:lnTo>
                    <a:pt x="138849" y="700689"/>
                  </a:lnTo>
                  <a:lnTo>
                    <a:pt x="160021" y="660858"/>
                  </a:lnTo>
                  <a:lnTo>
                    <a:pt x="182537" y="621876"/>
                  </a:lnTo>
                  <a:lnTo>
                    <a:pt x="206365" y="583774"/>
                  </a:lnTo>
                  <a:lnTo>
                    <a:pt x="231476" y="546583"/>
                  </a:lnTo>
                  <a:lnTo>
                    <a:pt x="257838" y="510334"/>
                  </a:lnTo>
                  <a:lnTo>
                    <a:pt x="285419" y="475059"/>
                  </a:lnTo>
                  <a:lnTo>
                    <a:pt x="314190" y="440787"/>
                  </a:lnTo>
                  <a:lnTo>
                    <a:pt x="344119" y="407550"/>
                  </a:lnTo>
                  <a:lnTo>
                    <a:pt x="375175" y="375380"/>
                  </a:lnTo>
                  <a:lnTo>
                    <a:pt x="407327" y="344306"/>
                  </a:lnTo>
                  <a:lnTo>
                    <a:pt x="440545" y="314360"/>
                  </a:lnTo>
                  <a:lnTo>
                    <a:pt x="474797" y="285573"/>
                  </a:lnTo>
                  <a:lnTo>
                    <a:pt x="510052" y="257976"/>
                  </a:lnTo>
                  <a:lnTo>
                    <a:pt x="546280" y="231600"/>
                  </a:lnTo>
                  <a:lnTo>
                    <a:pt x="583449" y="206476"/>
                  </a:lnTo>
                  <a:lnTo>
                    <a:pt x="621528" y="182634"/>
                  </a:lnTo>
                  <a:lnTo>
                    <a:pt x="660487" y="160106"/>
                  </a:lnTo>
                  <a:lnTo>
                    <a:pt x="700294" y="138923"/>
                  </a:lnTo>
                  <a:lnTo>
                    <a:pt x="740920" y="119115"/>
                  </a:lnTo>
                  <a:lnTo>
                    <a:pt x="782331" y="100714"/>
                  </a:lnTo>
                  <a:lnTo>
                    <a:pt x="824499" y="83751"/>
                  </a:lnTo>
                  <a:lnTo>
                    <a:pt x="867391" y="68256"/>
                  </a:lnTo>
                  <a:lnTo>
                    <a:pt x="910976" y="54261"/>
                  </a:lnTo>
                  <a:lnTo>
                    <a:pt x="955225" y="41797"/>
                  </a:lnTo>
                  <a:lnTo>
                    <a:pt x="1000105" y="30893"/>
                  </a:lnTo>
                  <a:lnTo>
                    <a:pt x="1045586" y="21583"/>
                  </a:lnTo>
                  <a:lnTo>
                    <a:pt x="1091637" y="13895"/>
                  </a:lnTo>
                  <a:lnTo>
                    <a:pt x="1138228" y="7862"/>
                  </a:lnTo>
                  <a:lnTo>
                    <a:pt x="1185325" y="3515"/>
                  </a:lnTo>
                  <a:lnTo>
                    <a:pt x="1232900" y="883"/>
                  </a:lnTo>
                  <a:lnTo>
                    <a:pt x="1280922" y="0"/>
                  </a:lnTo>
                  <a:lnTo>
                    <a:pt x="1280922" y="1281683"/>
                  </a:lnTo>
                  <a:lnTo>
                    <a:pt x="1280922" y="2563367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6286" y="3167633"/>
              <a:ext cx="8223884" cy="2563495"/>
            </a:xfrm>
            <a:custGeom>
              <a:avLst/>
              <a:gdLst/>
              <a:ahLst/>
              <a:cxnLst/>
              <a:rect l="l" t="t" r="r" b="b"/>
              <a:pathLst>
                <a:path w="8223884" h="2563495">
                  <a:moveTo>
                    <a:pt x="8223504" y="0"/>
                  </a:moveTo>
                  <a:lnTo>
                    <a:pt x="0" y="0"/>
                  </a:lnTo>
                  <a:lnTo>
                    <a:pt x="0" y="2563367"/>
                  </a:lnTo>
                  <a:lnTo>
                    <a:pt x="8223504" y="2563367"/>
                  </a:lnTo>
                  <a:lnTo>
                    <a:pt x="82235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4350" y="3577590"/>
              <a:ext cx="1012825" cy="2025650"/>
            </a:xfrm>
            <a:custGeom>
              <a:avLst/>
              <a:gdLst/>
              <a:ahLst/>
              <a:cxnLst/>
              <a:rect l="l" t="t" r="r" b="b"/>
              <a:pathLst>
                <a:path w="1012825" h="2025650">
                  <a:moveTo>
                    <a:pt x="1012697" y="0"/>
                  </a:moveTo>
                  <a:lnTo>
                    <a:pt x="965025" y="1102"/>
                  </a:lnTo>
                  <a:lnTo>
                    <a:pt x="917920" y="4376"/>
                  </a:lnTo>
                  <a:lnTo>
                    <a:pt x="871432" y="9774"/>
                  </a:lnTo>
                  <a:lnTo>
                    <a:pt x="825607" y="17246"/>
                  </a:lnTo>
                  <a:lnTo>
                    <a:pt x="780496" y="26745"/>
                  </a:lnTo>
                  <a:lnTo>
                    <a:pt x="736146" y="38221"/>
                  </a:lnTo>
                  <a:lnTo>
                    <a:pt x="692608" y="51627"/>
                  </a:lnTo>
                  <a:lnTo>
                    <a:pt x="649928" y="66912"/>
                  </a:lnTo>
                  <a:lnTo>
                    <a:pt x="608155" y="84029"/>
                  </a:lnTo>
                  <a:lnTo>
                    <a:pt x="567340" y="102929"/>
                  </a:lnTo>
                  <a:lnTo>
                    <a:pt x="527529" y="123564"/>
                  </a:lnTo>
                  <a:lnTo>
                    <a:pt x="488771" y="145885"/>
                  </a:lnTo>
                  <a:lnTo>
                    <a:pt x="451116" y="169842"/>
                  </a:lnTo>
                  <a:lnTo>
                    <a:pt x="414612" y="195388"/>
                  </a:lnTo>
                  <a:lnTo>
                    <a:pt x="379308" y="222475"/>
                  </a:lnTo>
                  <a:lnTo>
                    <a:pt x="345251" y="251052"/>
                  </a:lnTo>
                  <a:lnTo>
                    <a:pt x="312491" y="281072"/>
                  </a:lnTo>
                  <a:lnTo>
                    <a:pt x="281077" y="312486"/>
                  </a:lnTo>
                  <a:lnTo>
                    <a:pt x="251056" y="345246"/>
                  </a:lnTo>
                  <a:lnTo>
                    <a:pt x="222479" y="379302"/>
                  </a:lnTo>
                  <a:lnTo>
                    <a:pt x="195392" y="414607"/>
                  </a:lnTo>
                  <a:lnTo>
                    <a:pt x="169846" y="451111"/>
                  </a:lnTo>
                  <a:lnTo>
                    <a:pt x="145888" y="488766"/>
                  </a:lnTo>
                  <a:lnTo>
                    <a:pt x="123567" y="527523"/>
                  </a:lnTo>
                  <a:lnTo>
                    <a:pt x="102932" y="567334"/>
                  </a:lnTo>
                  <a:lnTo>
                    <a:pt x="84031" y="608150"/>
                  </a:lnTo>
                  <a:lnTo>
                    <a:pt x="66914" y="649922"/>
                  </a:lnTo>
                  <a:lnTo>
                    <a:pt x="51628" y="692603"/>
                  </a:lnTo>
                  <a:lnTo>
                    <a:pt x="38222" y="736142"/>
                  </a:lnTo>
                  <a:lnTo>
                    <a:pt x="26746" y="780492"/>
                  </a:lnTo>
                  <a:lnTo>
                    <a:pt x="17247" y="825604"/>
                  </a:lnTo>
                  <a:lnTo>
                    <a:pt x="9774" y="871429"/>
                  </a:lnTo>
                  <a:lnTo>
                    <a:pt x="4376" y="917919"/>
                  </a:lnTo>
                  <a:lnTo>
                    <a:pt x="1102" y="965024"/>
                  </a:lnTo>
                  <a:lnTo>
                    <a:pt x="0" y="1012698"/>
                  </a:lnTo>
                  <a:lnTo>
                    <a:pt x="1102" y="1060371"/>
                  </a:lnTo>
                  <a:lnTo>
                    <a:pt x="4376" y="1107476"/>
                  </a:lnTo>
                  <a:lnTo>
                    <a:pt x="9774" y="1153966"/>
                  </a:lnTo>
                  <a:lnTo>
                    <a:pt x="17247" y="1199791"/>
                  </a:lnTo>
                  <a:lnTo>
                    <a:pt x="26746" y="1244903"/>
                  </a:lnTo>
                  <a:lnTo>
                    <a:pt x="38222" y="1289253"/>
                  </a:lnTo>
                  <a:lnTo>
                    <a:pt x="51628" y="1332792"/>
                  </a:lnTo>
                  <a:lnTo>
                    <a:pt x="66914" y="1375473"/>
                  </a:lnTo>
                  <a:lnTo>
                    <a:pt x="84031" y="1417245"/>
                  </a:lnTo>
                  <a:lnTo>
                    <a:pt x="102932" y="1458061"/>
                  </a:lnTo>
                  <a:lnTo>
                    <a:pt x="123567" y="1497872"/>
                  </a:lnTo>
                  <a:lnTo>
                    <a:pt x="145888" y="1536629"/>
                  </a:lnTo>
                  <a:lnTo>
                    <a:pt x="169846" y="1574284"/>
                  </a:lnTo>
                  <a:lnTo>
                    <a:pt x="195392" y="1610788"/>
                  </a:lnTo>
                  <a:lnTo>
                    <a:pt x="222479" y="1646093"/>
                  </a:lnTo>
                  <a:lnTo>
                    <a:pt x="251056" y="1680149"/>
                  </a:lnTo>
                  <a:lnTo>
                    <a:pt x="281077" y="1712909"/>
                  </a:lnTo>
                  <a:lnTo>
                    <a:pt x="312491" y="1744323"/>
                  </a:lnTo>
                  <a:lnTo>
                    <a:pt x="345251" y="1774343"/>
                  </a:lnTo>
                  <a:lnTo>
                    <a:pt x="379308" y="1802920"/>
                  </a:lnTo>
                  <a:lnTo>
                    <a:pt x="414612" y="1830007"/>
                  </a:lnTo>
                  <a:lnTo>
                    <a:pt x="451116" y="1855553"/>
                  </a:lnTo>
                  <a:lnTo>
                    <a:pt x="488771" y="1879510"/>
                  </a:lnTo>
                  <a:lnTo>
                    <a:pt x="527529" y="1901831"/>
                  </a:lnTo>
                  <a:lnTo>
                    <a:pt x="567340" y="1922466"/>
                  </a:lnTo>
                  <a:lnTo>
                    <a:pt x="608155" y="1941366"/>
                  </a:lnTo>
                  <a:lnTo>
                    <a:pt x="649928" y="1958483"/>
                  </a:lnTo>
                  <a:lnTo>
                    <a:pt x="692608" y="1973768"/>
                  </a:lnTo>
                  <a:lnTo>
                    <a:pt x="736146" y="1987174"/>
                  </a:lnTo>
                  <a:lnTo>
                    <a:pt x="780496" y="1998650"/>
                  </a:lnTo>
                  <a:lnTo>
                    <a:pt x="825607" y="2008149"/>
                  </a:lnTo>
                  <a:lnTo>
                    <a:pt x="871432" y="2015621"/>
                  </a:lnTo>
                  <a:lnTo>
                    <a:pt x="917920" y="2021019"/>
                  </a:lnTo>
                  <a:lnTo>
                    <a:pt x="965025" y="2024293"/>
                  </a:lnTo>
                  <a:lnTo>
                    <a:pt x="1012697" y="2025396"/>
                  </a:lnTo>
                  <a:lnTo>
                    <a:pt x="1012697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4350" y="3577590"/>
              <a:ext cx="1012825" cy="2025650"/>
            </a:xfrm>
            <a:custGeom>
              <a:avLst/>
              <a:gdLst/>
              <a:ahLst/>
              <a:cxnLst/>
              <a:rect l="l" t="t" r="r" b="b"/>
              <a:pathLst>
                <a:path w="1012825" h="2025650">
                  <a:moveTo>
                    <a:pt x="1012697" y="2025396"/>
                  </a:moveTo>
                  <a:lnTo>
                    <a:pt x="965025" y="2024293"/>
                  </a:lnTo>
                  <a:lnTo>
                    <a:pt x="917920" y="2021019"/>
                  </a:lnTo>
                  <a:lnTo>
                    <a:pt x="871432" y="2015621"/>
                  </a:lnTo>
                  <a:lnTo>
                    <a:pt x="825607" y="2008149"/>
                  </a:lnTo>
                  <a:lnTo>
                    <a:pt x="780496" y="1998650"/>
                  </a:lnTo>
                  <a:lnTo>
                    <a:pt x="736146" y="1987174"/>
                  </a:lnTo>
                  <a:lnTo>
                    <a:pt x="692608" y="1973768"/>
                  </a:lnTo>
                  <a:lnTo>
                    <a:pt x="649928" y="1958483"/>
                  </a:lnTo>
                  <a:lnTo>
                    <a:pt x="608155" y="1941366"/>
                  </a:lnTo>
                  <a:lnTo>
                    <a:pt x="567340" y="1922466"/>
                  </a:lnTo>
                  <a:lnTo>
                    <a:pt x="527529" y="1901831"/>
                  </a:lnTo>
                  <a:lnTo>
                    <a:pt x="488771" y="1879510"/>
                  </a:lnTo>
                  <a:lnTo>
                    <a:pt x="451116" y="1855553"/>
                  </a:lnTo>
                  <a:lnTo>
                    <a:pt x="414612" y="1830007"/>
                  </a:lnTo>
                  <a:lnTo>
                    <a:pt x="379308" y="1802920"/>
                  </a:lnTo>
                  <a:lnTo>
                    <a:pt x="345251" y="1774343"/>
                  </a:lnTo>
                  <a:lnTo>
                    <a:pt x="312491" y="1744323"/>
                  </a:lnTo>
                  <a:lnTo>
                    <a:pt x="281077" y="1712909"/>
                  </a:lnTo>
                  <a:lnTo>
                    <a:pt x="251056" y="1680149"/>
                  </a:lnTo>
                  <a:lnTo>
                    <a:pt x="222479" y="1646093"/>
                  </a:lnTo>
                  <a:lnTo>
                    <a:pt x="195392" y="1610788"/>
                  </a:lnTo>
                  <a:lnTo>
                    <a:pt x="169846" y="1574284"/>
                  </a:lnTo>
                  <a:lnTo>
                    <a:pt x="145888" y="1536629"/>
                  </a:lnTo>
                  <a:lnTo>
                    <a:pt x="123567" y="1497872"/>
                  </a:lnTo>
                  <a:lnTo>
                    <a:pt x="102932" y="1458061"/>
                  </a:lnTo>
                  <a:lnTo>
                    <a:pt x="84031" y="1417245"/>
                  </a:lnTo>
                  <a:lnTo>
                    <a:pt x="66914" y="1375473"/>
                  </a:lnTo>
                  <a:lnTo>
                    <a:pt x="51628" y="1332792"/>
                  </a:lnTo>
                  <a:lnTo>
                    <a:pt x="38222" y="1289253"/>
                  </a:lnTo>
                  <a:lnTo>
                    <a:pt x="26746" y="1244903"/>
                  </a:lnTo>
                  <a:lnTo>
                    <a:pt x="17247" y="1199791"/>
                  </a:lnTo>
                  <a:lnTo>
                    <a:pt x="9774" y="1153966"/>
                  </a:lnTo>
                  <a:lnTo>
                    <a:pt x="4376" y="1107476"/>
                  </a:lnTo>
                  <a:lnTo>
                    <a:pt x="1102" y="1060371"/>
                  </a:lnTo>
                  <a:lnTo>
                    <a:pt x="0" y="1012698"/>
                  </a:lnTo>
                  <a:lnTo>
                    <a:pt x="1102" y="965024"/>
                  </a:lnTo>
                  <a:lnTo>
                    <a:pt x="4376" y="917919"/>
                  </a:lnTo>
                  <a:lnTo>
                    <a:pt x="9774" y="871429"/>
                  </a:lnTo>
                  <a:lnTo>
                    <a:pt x="17247" y="825604"/>
                  </a:lnTo>
                  <a:lnTo>
                    <a:pt x="26746" y="780492"/>
                  </a:lnTo>
                  <a:lnTo>
                    <a:pt x="38222" y="736142"/>
                  </a:lnTo>
                  <a:lnTo>
                    <a:pt x="51628" y="692603"/>
                  </a:lnTo>
                  <a:lnTo>
                    <a:pt x="66914" y="649922"/>
                  </a:lnTo>
                  <a:lnTo>
                    <a:pt x="84031" y="608150"/>
                  </a:lnTo>
                  <a:lnTo>
                    <a:pt x="102932" y="567334"/>
                  </a:lnTo>
                  <a:lnTo>
                    <a:pt x="123567" y="527523"/>
                  </a:lnTo>
                  <a:lnTo>
                    <a:pt x="145888" y="488766"/>
                  </a:lnTo>
                  <a:lnTo>
                    <a:pt x="169846" y="451111"/>
                  </a:lnTo>
                  <a:lnTo>
                    <a:pt x="195392" y="414607"/>
                  </a:lnTo>
                  <a:lnTo>
                    <a:pt x="222479" y="379302"/>
                  </a:lnTo>
                  <a:lnTo>
                    <a:pt x="251056" y="345246"/>
                  </a:lnTo>
                  <a:lnTo>
                    <a:pt x="281077" y="312486"/>
                  </a:lnTo>
                  <a:lnTo>
                    <a:pt x="312491" y="281072"/>
                  </a:lnTo>
                  <a:lnTo>
                    <a:pt x="345251" y="251052"/>
                  </a:lnTo>
                  <a:lnTo>
                    <a:pt x="379308" y="222475"/>
                  </a:lnTo>
                  <a:lnTo>
                    <a:pt x="414612" y="195388"/>
                  </a:lnTo>
                  <a:lnTo>
                    <a:pt x="451116" y="169842"/>
                  </a:lnTo>
                  <a:lnTo>
                    <a:pt x="488771" y="145885"/>
                  </a:lnTo>
                  <a:lnTo>
                    <a:pt x="527529" y="123564"/>
                  </a:lnTo>
                  <a:lnTo>
                    <a:pt x="567340" y="102929"/>
                  </a:lnTo>
                  <a:lnTo>
                    <a:pt x="608155" y="84029"/>
                  </a:lnTo>
                  <a:lnTo>
                    <a:pt x="649928" y="66912"/>
                  </a:lnTo>
                  <a:lnTo>
                    <a:pt x="692608" y="51627"/>
                  </a:lnTo>
                  <a:lnTo>
                    <a:pt x="736146" y="38221"/>
                  </a:lnTo>
                  <a:lnTo>
                    <a:pt x="780496" y="26745"/>
                  </a:lnTo>
                  <a:lnTo>
                    <a:pt x="825607" y="17246"/>
                  </a:lnTo>
                  <a:lnTo>
                    <a:pt x="871432" y="9774"/>
                  </a:lnTo>
                  <a:lnTo>
                    <a:pt x="917920" y="4376"/>
                  </a:lnTo>
                  <a:lnTo>
                    <a:pt x="965025" y="1102"/>
                  </a:lnTo>
                  <a:lnTo>
                    <a:pt x="1012697" y="0"/>
                  </a:lnTo>
                  <a:lnTo>
                    <a:pt x="1012697" y="1012698"/>
                  </a:lnTo>
                  <a:lnTo>
                    <a:pt x="1012697" y="2025396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4098" y="3989069"/>
              <a:ext cx="742950" cy="1485900"/>
            </a:xfrm>
            <a:custGeom>
              <a:avLst/>
              <a:gdLst/>
              <a:ahLst/>
              <a:cxnLst/>
              <a:rect l="l" t="t" r="r" b="b"/>
              <a:pathLst>
                <a:path w="742950" h="1485900">
                  <a:moveTo>
                    <a:pt x="742949" y="0"/>
                  </a:moveTo>
                  <a:lnTo>
                    <a:pt x="694100" y="1580"/>
                  </a:lnTo>
                  <a:lnTo>
                    <a:pt x="646094" y="6255"/>
                  </a:lnTo>
                  <a:lnTo>
                    <a:pt x="599030" y="13928"/>
                  </a:lnTo>
                  <a:lnTo>
                    <a:pt x="553005" y="24500"/>
                  </a:lnTo>
                  <a:lnTo>
                    <a:pt x="508118" y="37874"/>
                  </a:lnTo>
                  <a:lnTo>
                    <a:pt x="464466" y="53951"/>
                  </a:lnTo>
                  <a:lnTo>
                    <a:pt x="422148" y="72635"/>
                  </a:lnTo>
                  <a:lnTo>
                    <a:pt x="381261" y="93826"/>
                  </a:lnTo>
                  <a:lnTo>
                    <a:pt x="341902" y="117427"/>
                  </a:lnTo>
                  <a:lnTo>
                    <a:pt x="304171" y="143341"/>
                  </a:lnTo>
                  <a:lnTo>
                    <a:pt x="268164" y="171469"/>
                  </a:lnTo>
                  <a:lnTo>
                    <a:pt x="233981" y="201713"/>
                  </a:lnTo>
                  <a:lnTo>
                    <a:pt x="201717" y="233976"/>
                  </a:lnTo>
                  <a:lnTo>
                    <a:pt x="171473" y="268159"/>
                  </a:lnTo>
                  <a:lnTo>
                    <a:pt x="143345" y="304166"/>
                  </a:lnTo>
                  <a:lnTo>
                    <a:pt x="117430" y="341897"/>
                  </a:lnTo>
                  <a:lnTo>
                    <a:pt x="93829" y="381255"/>
                  </a:lnTo>
                  <a:lnTo>
                    <a:pt x="72637" y="422142"/>
                  </a:lnTo>
                  <a:lnTo>
                    <a:pt x="53953" y="464461"/>
                  </a:lnTo>
                  <a:lnTo>
                    <a:pt x="37875" y="508113"/>
                  </a:lnTo>
                  <a:lnTo>
                    <a:pt x="24501" y="553001"/>
                  </a:lnTo>
                  <a:lnTo>
                    <a:pt x="13928" y="599026"/>
                  </a:lnTo>
                  <a:lnTo>
                    <a:pt x="6255" y="646091"/>
                  </a:lnTo>
                  <a:lnTo>
                    <a:pt x="1580" y="694098"/>
                  </a:lnTo>
                  <a:lnTo>
                    <a:pt x="0" y="742949"/>
                  </a:lnTo>
                  <a:lnTo>
                    <a:pt x="1580" y="791801"/>
                  </a:lnTo>
                  <a:lnTo>
                    <a:pt x="6255" y="839808"/>
                  </a:lnTo>
                  <a:lnTo>
                    <a:pt x="13928" y="886873"/>
                  </a:lnTo>
                  <a:lnTo>
                    <a:pt x="24501" y="932898"/>
                  </a:lnTo>
                  <a:lnTo>
                    <a:pt x="37875" y="977786"/>
                  </a:lnTo>
                  <a:lnTo>
                    <a:pt x="53953" y="1021438"/>
                  </a:lnTo>
                  <a:lnTo>
                    <a:pt x="72637" y="1063757"/>
                  </a:lnTo>
                  <a:lnTo>
                    <a:pt x="93829" y="1104644"/>
                  </a:lnTo>
                  <a:lnTo>
                    <a:pt x="117430" y="1144002"/>
                  </a:lnTo>
                  <a:lnTo>
                    <a:pt x="143345" y="1181733"/>
                  </a:lnTo>
                  <a:lnTo>
                    <a:pt x="171473" y="1217740"/>
                  </a:lnTo>
                  <a:lnTo>
                    <a:pt x="201717" y="1251923"/>
                  </a:lnTo>
                  <a:lnTo>
                    <a:pt x="233981" y="1284186"/>
                  </a:lnTo>
                  <a:lnTo>
                    <a:pt x="268164" y="1314430"/>
                  </a:lnTo>
                  <a:lnTo>
                    <a:pt x="304171" y="1342558"/>
                  </a:lnTo>
                  <a:lnTo>
                    <a:pt x="341902" y="1368472"/>
                  </a:lnTo>
                  <a:lnTo>
                    <a:pt x="381261" y="1392073"/>
                  </a:lnTo>
                  <a:lnTo>
                    <a:pt x="422148" y="1413264"/>
                  </a:lnTo>
                  <a:lnTo>
                    <a:pt x="464466" y="1431948"/>
                  </a:lnTo>
                  <a:lnTo>
                    <a:pt x="508118" y="1448025"/>
                  </a:lnTo>
                  <a:lnTo>
                    <a:pt x="553005" y="1461399"/>
                  </a:lnTo>
                  <a:lnTo>
                    <a:pt x="599030" y="1471971"/>
                  </a:lnTo>
                  <a:lnTo>
                    <a:pt x="646094" y="1479644"/>
                  </a:lnTo>
                  <a:lnTo>
                    <a:pt x="694100" y="1484319"/>
                  </a:lnTo>
                  <a:lnTo>
                    <a:pt x="742949" y="1485899"/>
                  </a:lnTo>
                  <a:lnTo>
                    <a:pt x="742949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4098" y="3989069"/>
              <a:ext cx="742950" cy="1485900"/>
            </a:xfrm>
            <a:custGeom>
              <a:avLst/>
              <a:gdLst/>
              <a:ahLst/>
              <a:cxnLst/>
              <a:rect l="l" t="t" r="r" b="b"/>
              <a:pathLst>
                <a:path w="742950" h="1485900">
                  <a:moveTo>
                    <a:pt x="742949" y="1485899"/>
                  </a:moveTo>
                  <a:lnTo>
                    <a:pt x="694100" y="1484319"/>
                  </a:lnTo>
                  <a:lnTo>
                    <a:pt x="646094" y="1479644"/>
                  </a:lnTo>
                  <a:lnTo>
                    <a:pt x="599030" y="1471971"/>
                  </a:lnTo>
                  <a:lnTo>
                    <a:pt x="553005" y="1461399"/>
                  </a:lnTo>
                  <a:lnTo>
                    <a:pt x="508118" y="1448025"/>
                  </a:lnTo>
                  <a:lnTo>
                    <a:pt x="464466" y="1431948"/>
                  </a:lnTo>
                  <a:lnTo>
                    <a:pt x="422148" y="1413264"/>
                  </a:lnTo>
                  <a:lnTo>
                    <a:pt x="381261" y="1392073"/>
                  </a:lnTo>
                  <a:lnTo>
                    <a:pt x="341902" y="1368472"/>
                  </a:lnTo>
                  <a:lnTo>
                    <a:pt x="304171" y="1342558"/>
                  </a:lnTo>
                  <a:lnTo>
                    <a:pt x="268164" y="1314430"/>
                  </a:lnTo>
                  <a:lnTo>
                    <a:pt x="233981" y="1284186"/>
                  </a:lnTo>
                  <a:lnTo>
                    <a:pt x="201717" y="1251923"/>
                  </a:lnTo>
                  <a:lnTo>
                    <a:pt x="171473" y="1217740"/>
                  </a:lnTo>
                  <a:lnTo>
                    <a:pt x="143345" y="1181733"/>
                  </a:lnTo>
                  <a:lnTo>
                    <a:pt x="117430" y="1144002"/>
                  </a:lnTo>
                  <a:lnTo>
                    <a:pt x="93829" y="1104644"/>
                  </a:lnTo>
                  <a:lnTo>
                    <a:pt x="72637" y="1063757"/>
                  </a:lnTo>
                  <a:lnTo>
                    <a:pt x="53953" y="1021438"/>
                  </a:lnTo>
                  <a:lnTo>
                    <a:pt x="37875" y="977786"/>
                  </a:lnTo>
                  <a:lnTo>
                    <a:pt x="24501" y="932898"/>
                  </a:lnTo>
                  <a:lnTo>
                    <a:pt x="13928" y="886873"/>
                  </a:lnTo>
                  <a:lnTo>
                    <a:pt x="6255" y="839808"/>
                  </a:lnTo>
                  <a:lnTo>
                    <a:pt x="1580" y="791801"/>
                  </a:lnTo>
                  <a:lnTo>
                    <a:pt x="0" y="742949"/>
                  </a:lnTo>
                  <a:lnTo>
                    <a:pt x="1580" y="694098"/>
                  </a:lnTo>
                  <a:lnTo>
                    <a:pt x="6255" y="646091"/>
                  </a:lnTo>
                  <a:lnTo>
                    <a:pt x="13928" y="599026"/>
                  </a:lnTo>
                  <a:lnTo>
                    <a:pt x="24501" y="553001"/>
                  </a:lnTo>
                  <a:lnTo>
                    <a:pt x="37875" y="508113"/>
                  </a:lnTo>
                  <a:lnTo>
                    <a:pt x="53953" y="464461"/>
                  </a:lnTo>
                  <a:lnTo>
                    <a:pt x="72637" y="422142"/>
                  </a:lnTo>
                  <a:lnTo>
                    <a:pt x="93829" y="381255"/>
                  </a:lnTo>
                  <a:lnTo>
                    <a:pt x="117430" y="341897"/>
                  </a:lnTo>
                  <a:lnTo>
                    <a:pt x="143345" y="304166"/>
                  </a:lnTo>
                  <a:lnTo>
                    <a:pt x="171473" y="268159"/>
                  </a:lnTo>
                  <a:lnTo>
                    <a:pt x="201717" y="233976"/>
                  </a:lnTo>
                  <a:lnTo>
                    <a:pt x="233981" y="201713"/>
                  </a:lnTo>
                  <a:lnTo>
                    <a:pt x="268164" y="171469"/>
                  </a:lnTo>
                  <a:lnTo>
                    <a:pt x="304171" y="143341"/>
                  </a:lnTo>
                  <a:lnTo>
                    <a:pt x="341902" y="117427"/>
                  </a:lnTo>
                  <a:lnTo>
                    <a:pt x="381261" y="93826"/>
                  </a:lnTo>
                  <a:lnTo>
                    <a:pt x="422148" y="72635"/>
                  </a:lnTo>
                  <a:lnTo>
                    <a:pt x="464466" y="53951"/>
                  </a:lnTo>
                  <a:lnTo>
                    <a:pt x="508118" y="37874"/>
                  </a:lnTo>
                  <a:lnTo>
                    <a:pt x="553005" y="24500"/>
                  </a:lnTo>
                  <a:lnTo>
                    <a:pt x="599030" y="13928"/>
                  </a:lnTo>
                  <a:lnTo>
                    <a:pt x="646094" y="6255"/>
                  </a:lnTo>
                  <a:lnTo>
                    <a:pt x="694100" y="1580"/>
                  </a:lnTo>
                  <a:lnTo>
                    <a:pt x="742949" y="0"/>
                  </a:lnTo>
                  <a:lnTo>
                    <a:pt x="742949" y="742949"/>
                  </a:lnTo>
                  <a:lnTo>
                    <a:pt x="742949" y="1485899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2322" y="4399025"/>
              <a:ext cx="474980" cy="948055"/>
            </a:xfrm>
            <a:custGeom>
              <a:avLst/>
              <a:gdLst/>
              <a:ahLst/>
              <a:cxnLst/>
              <a:rect l="l" t="t" r="r" b="b"/>
              <a:pathLst>
                <a:path w="474980" h="948054">
                  <a:moveTo>
                    <a:pt x="474725" y="0"/>
                  </a:moveTo>
                  <a:lnTo>
                    <a:pt x="426188" y="2447"/>
                  </a:lnTo>
                  <a:lnTo>
                    <a:pt x="379053" y="9629"/>
                  </a:lnTo>
                  <a:lnTo>
                    <a:pt x="333558" y="21309"/>
                  </a:lnTo>
                  <a:lnTo>
                    <a:pt x="289943" y="37248"/>
                  </a:lnTo>
                  <a:lnTo>
                    <a:pt x="248445" y="57208"/>
                  </a:lnTo>
                  <a:lnTo>
                    <a:pt x="209304" y="80949"/>
                  </a:lnTo>
                  <a:lnTo>
                    <a:pt x="172758" y="108235"/>
                  </a:lnTo>
                  <a:lnTo>
                    <a:pt x="139045" y="138826"/>
                  </a:lnTo>
                  <a:lnTo>
                    <a:pt x="108405" y="172485"/>
                  </a:lnTo>
                  <a:lnTo>
                    <a:pt x="81077" y="208973"/>
                  </a:lnTo>
                  <a:lnTo>
                    <a:pt x="57297" y="248051"/>
                  </a:lnTo>
                  <a:lnTo>
                    <a:pt x="37307" y="289482"/>
                  </a:lnTo>
                  <a:lnTo>
                    <a:pt x="21343" y="333027"/>
                  </a:lnTo>
                  <a:lnTo>
                    <a:pt x="9644" y="378448"/>
                  </a:lnTo>
                  <a:lnTo>
                    <a:pt x="2451" y="425506"/>
                  </a:lnTo>
                  <a:lnTo>
                    <a:pt x="0" y="473963"/>
                  </a:lnTo>
                  <a:lnTo>
                    <a:pt x="2451" y="522421"/>
                  </a:lnTo>
                  <a:lnTo>
                    <a:pt x="9644" y="569479"/>
                  </a:lnTo>
                  <a:lnTo>
                    <a:pt x="21343" y="614900"/>
                  </a:lnTo>
                  <a:lnTo>
                    <a:pt x="37307" y="658445"/>
                  </a:lnTo>
                  <a:lnTo>
                    <a:pt x="57297" y="699876"/>
                  </a:lnTo>
                  <a:lnTo>
                    <a:pt x="81077" y="738954"/>
                  </a:lnTo>
                  <a:lnTo>
                    <a:pt x="108405" y="775442"/>
                  </a:lnTo>
                  <a:lnTo>
                    <a:pt x="139045" y="809101"/>
                  </a:lnTo>
                  <a:lnTo>
                    <a:pt x="172758" y="839692"/>
                  </a:lnTo>
                  <a:lnTo>
                    <a:pt x="209304" y="866978"/>
                  </a:lnTo>
                  <a:lnTo>
                    <a:pt x="248445" y="890719"/>
                  </a:lnTo>
                  <a:lnTo>
                    <a:pt x="289943" y="910679"/>
                  </a:lnTo>
                  <a:lnTo>
                    <a:pt x="333558" y="926618"/>
                  </a:lnTo>
                  <a:lnTo>
                    <a:pt x="379053" y="938298"/>
                  </a:lnTo>
                  <a:lnTo>
                    <a:pt x="426188" y="945480"/>
                  </a:lnTo>
                  <a:lnTo>
                    <a:pt x="474725" y="947928"/>
                  </a:lnTo>
                  <a:lnTo>
                    <a:pt x="474725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52322" y="4399025"/>
              <a:ext cx="474980" cy="948055"/>
            </a:xfrm>
            <a:custGeom>
              <a:avLst/>
              <a:gdLst/>
              <a:ahLst/>
              <a:cxnLst/>
              <a:rect l="l" t="t" r="r" b="b"/>
              <a:pathLst>
                <a:path w="474980" h="948054">
                  <a:moveTo>
                    <a:pt x="474725" y="947928"/>
                  </a:moveTo>
                  <a:lnTo>
                    <a:pt x="426188" y="945480"/>
                  </a:lnTo>
                  <a:lnTo>
                    <a:pt x="379053" y="938298"/>
                  </a:lnTo>
                  <a:lnTo>
                    <a:pt x="333558" y="926618"/>
                  </a:lnTo>
                  <a:lnTo>
                    <a:pt x="289943" y="910679"/>
                  </a:lnTo>
                  <a:lnTo>
                    <a:pt x="248445" y="890719"/>
                  </a:lnTo>
                  <a:lnTo>
                    <a:pt x="209304" y="866978"/>
                  </a:lnTo>
                  <a:lnTo>
                    <a:pt x="172758" y="839692"/>
                  </a:lnTo>
                  <a:lnTo>
                    <a:pt x="139045" y="809101"/>
                  </a:lnTo>
                  <a:lnTo>
                    <a:pt x="108405" y="775442"/>
                  </a:lnTo>
                  <a:lnTo>
                    <a:pt x="81077" y="738954"/>
                  </a:lnTo>
                  <a:lnTo>
                    <a:pt x="57297" y="699876"/>
                  </a:lnTo>
                  <a:lnTo>
                    <a:pt x="37307" y="658445"/>
                  </a:lnTo>
                  <a:lnTo>
                    <a:pt x="21343" y="614900"/>
                  </a:lnTo>
                  <a:lnTo>
                    <a:pt x="9644" y="569479"/>
                  </a:lnTo>
                  <a:lnTo>
                    <a:pt x="2451" y="522421"/>
                  </a:lnTo>
                  <a:lnTo>
                    <a:pt x="0" y="473963"/>
                  </a:lnTo>
                  <a:lnTo>
                    <a:pt x="2451" y="425506"/>
                  </a:lnTo>
                  <a:lnTo>
                    <a:pt x="9644" y="378448"/>
                  </a:lnTo>
                  <a:lnTo>
                    <a:pt x="21343" y="333027"/>
                  </a:lnTo>
                  <a:lnTo>
                    <a:pt x="37307" y="289482"/>
                  </a:lnTo>
                  <a:lnTo>
                    <a:pt x="57297" y="248051"/>
                  </a:lnTo>
                  <a:lnTo>
                    <a:pt x="81077" y="208973"/>
                  </a:lnTo>
                  <a:lnTo>
                    <a:pt x="108405" y="172485"/>
                  </a:lnTo>
                  <a:lnTo>
                    <a:pt x="139045" y="138826"/>
                  </a:lnTo>
                  <a:lnTo>
                    <a:pt x="172758" y="108235"/>
                  </a:lnTo>
                  <a:lnTo>
                    <a:pt x="209304" y="80949"/>
                  </a:lnTo>
                  <a:lnTo>
                    <a:pt x="248445" y="57208"/>
                  </a:lnTo>
                  <a:lnTo>
                    <a:pt x="289943" y="37248"/>
                  </a:lnTo>
                  <a:lnTo>
                    <a:pt x="333558" y="21309"/>
                  </a:lnTo>
                  <a:lnTo>
                    <a:pt x="379053" y="9629"/>
                  </a:lnTo>
                  <a:lnTo>
                    <a:pt x="426188" y="2447"/>
                  </a:lnTo>
                  <a:lnTo>
                    <a:pt x="474725" y="0"/>
                  </a:lnTo>
                  <a:lnTo>
                    <a:pt x="474725" y="473963"/>
                  </a:lnTo>
                  <a:lnTo>
                    <a:pt x="474725" y="94792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22069" y="4808982"/>
              <a:ext cx="205104" cy="410209"/>
            </a:xfrm>
            <a:custGeom>
              <a:avLst/>
              <a:gdLst/>
              <a:ahLst/>
              <a:cxnLst/>
              <a:rect l="l" t="t" r="r" b="b"/>
              <a:pathLst>
                <a:path w="205105" h="410210">
                  <a:moveTo>
                    <a:pt x="204978" y="0"/>
                  </a:moveTo>
                  <a:lnTo>
                    <a:pt x="157993" y="5416"/>
                  </a:lnTo>
                  <a:lnTo>
                    <a:pt x="114855" y="20842"/>
                  </a:lnTo>
                  <a:lnTo>
                    <a:pt x="76795" y="45046"/>
                  </a:lnTo>
                  <a:lnTo>
                    <a:pt x="45046" y="76795"/>
                  </a:lnTo>
                  <a:lnTo>
                    <a:pt x="20842" y="114855"/>
                  </a:lnTo>
                  <a:lnTo>
                    <a:pt x="5416" y="157993"/>
                  </a:lnTo>
                  <a:lnTo>
                    <a:pt x="0" y="204978"/>
                  </a:lnTo>
                  <a:lnTo>
                    <a:pt x="5416" y="251962"/>
                  </a:lnTo>
                  <a:lnTo>
                    <a:pt x="20842" y="295100"/>
                  </a:lnTo>
                  <a:lnTo>
                    <a:pt x="45046" y="333160"/>
                  </a:lnTo>
                  <a:lnTo>
                    <a:pt x="76795" y="364909"/>
                  </a:lnTo>
                  <a:lnTo>
                    <a:pt x="114855" y="389113"/>
                  </a:lnTo>
                  <a:lnTo>
                    <a:pt x="157993" y="404539"/>
                  </a:lnTo>
                  <a:lnTo>
                    <a:pt x="204978" y="409956"/>
                  </a:lnTo>
                  <a:lnTo>
                    <a:pt x="204978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2069" y="4808982"/>
              <a:ext cx="205104" cy="410209"/>
            </a:xfrm>
            <a:custGeom>
              <a:avLst/>
              <a:gdLst/>
              <a:ahLst/>
              <a:cxnLst/>
              <a:rect l="l" t="t" r="r" b="b"/>
              <a:pathLst>
                <a:path w="205105" h="410210">
                  <a:moveTo>
                    <a:pt x="204978" y="409956"/>
                  </a:moveTo>
                  <a:lnTo>
                    <a:pt x="157993" y="404539"/>
                  </a:lnTo>
                  <a:lnTo>
                    <a:pt x="114855" y="389113"/>
                  </a:lnTo>
                  <a:lnTo>
                    <a:pt x="76795" y="364909"/>
                  </a:lnTo>
                  <a:lnTo>
                    <a:pt x="45046" y="333160"/>
                  </a:lnTo>
                  <a:lnTo>
                    <a:pt x="20842" y="295100"/>
                  </a:lnTo>
                  <a:lnTo>
                    <a:pt x="5416" y="251962"/>
                  </a:lnTo>
                  <a:lnTo>
                    <a:pt x="0" y="204978"/>
                  </a:lnTo>
                  <a:lnTo>
                    <a:pt x="5416" y="157993"/>
                  </a:lnTo>
                  <a:lnTo>
                    <a:pt x="20842" y="114855"/>
                  </a:lnTo>
                  <a:lnTo>
                    <a:pt x="45046" y="76795"/>
                  </a:lnTo>
                  <a:lnTo>
                    <a:pt x="76795" y="45046"/>
                  </a:lnTo>
                  <a:lnTo>
                    <a:pt x="114855" y="20842"/>
                  </a:lnTo>
                  <a:lnTo>
                    <a:pt x="157993" y="5416"/>
                  </a:lnTo>
                  <a:lnTo>
                    <a:pt x="204978" y="0"/>
                  </a:lnTo>
                  <a:lnTo>
                    <a:pt x="204978" y="204978"/>
                  </a:lnTo>
                  <a:lnTo>
                    <a:pt x="204978" y="409956"/>
                  </a:lnTo>
                  <a:close/>
                </a:path>
              </a:pathLst>
            </a:custGeom>
            <a:ln w="19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7301" y="53086"/>
            <a:ext cx="11277396" cy="1467453"/>
          </a:xfrm>
          <a:prstGeom prst="rect">
            <a:avLst/>
          </a:prstGeom>
        </p:spPr>
        <p:txBody>
          <a:bodyPr vert="horz" wrap="square" lIns="0" tIns="599821" rIns="0" bIns="0" rtlCol="0">
            <a:spAutoFit/>
          </a:bodyPr>
          <a:lstStyle/>
          <a:p>
            <a:pPr marL="947419">
              <a:spcBef>
                <a:spcPts val="95"/>
              </a:spcBef>
            </a:pPr>
            <a:r>
              <a:rPr sz="2800" b="1" dirty="0">
                <a:latin typeface="Trebuchet MS"/>
                <a:cs typeface="Trebuchet MS"/>
              </a:rPr>
              <a:t>Definition</a:t>
            </a:r>
            <a:r>
              <a:rPr sz="2800" b="1" spc="-114" dirty="0">
                <a:latin typeface="Trebuchet MS"/>
                <a:cs typeface="Trebuchet MS"/>
              </a:rPr>
              <a:t> </a:t>
            </a:r>
            <a:r>
              <a:rPr sz="2800" b="1" dirty="0">
                <a:latin typeface="Trebuchet MS"/>
                <a:cs typeface="Trebuchet MS"/>
              </a:rPr>
              <a:t>of</a:t>
            </a:r>
            <a:r>
              <a:rPr sz="2800" b="1" spc="-210" dirty="0">
                <a:latin typeface="Trebuchet MS"/>
                <a:cs typeface="Trebuchet MS"/>
              </a:rPr>
              <a:t> </a:t>
            </a:r>
            <a:r>
              <a:rPr sz="2800" b="1">
                <a:latin typeface="Trebuchet MS"/>
                <a:cs typeface="Trebuchet MS"/>
              </a:rPr>
              <a:t>Acute</a:t>
            </a:r>
            <a:r>
              <a:rPr sz="2800" b="1" spc="-90">
                <a:latin typeface="Trebuchet MS"/>
                <a:cs typeface="Trebuchet MS"/>
              </a:rPr>
              <a:t> </a:t>
            </a:r>
            <a:r>
              <a:rPr lang="en-US" sz="2800" b="1" dirty="0" smtClean="0"/>
              <a:t>Mesentery </a:t>
            </a:r>
            <a:r>
              <a:rPr lang="en-US" sz="2800" b="1" dirty="0" err="1" smtClean="0"/>
              <a:t>ischamia</a:t>
            </a:r>
            <a:r>
              <a:rPr lang="en-US" sz="2800" b="1" dirty="0" smtClean="0"/>
              <a:t> (mesentery thrombosis) </a:t>
            </a:r>
            <a:r>
              <a:rPr sz="2800" b="1" smtClean="0"/>
              <a:t>:</a:t>
            </a:r>
            <a:endParaRPr sz="2800" b="1"/>
          </a:p>
        </p:txBody>
      </p:sp>
      <p:sp>
        <p:nvSpPr>
          <p:cNvPr id="15" name="object 15"/>
          <p:cNvSpPr txBox="1"/>
          <p:nvPr/>
        </p:nvSpPr>
        <p:spPr>
          <a:xfrm>
            <a:off x="1392427" y="1428115"/>
            <a:ext cx="784796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sng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Acute</a:t>
            </a:r>
            <a:r>
              <a:rPr sz="2400" b="1" u="sng" spc="-3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400" b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Mesentery </a:t>
            </a:r>
            <a:r>
              <a:rPr lang="en-US" sz="2400" b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ischemia (mesenteric </a:t>
            </a:r>
            <a:r>
              <a:rPr lang="en-US" sz="2400" b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thrombosis)</a:t>
            </a:r>
            <a:r>
              <a:rPr sz="2400" b="1" spc="-50" smtClean="0">
                <a:latin typeface="Trebuchet MS"/>
                <a:cs typeface="Trebuchet MS"/>
              </a:rPr>
              <a:t> </a:t>
            </a:r>
            <a:r>
              <a:rPr sz="2400" smtClean="0">
                <a:latin typeface="Trebuchet MS"/>
                <a:cs typeface="Trebuchet MS"/>
              </a:rPr>
              <a:t>is</a:t>
            </a:r>
            <a:r>
              <a:rPr sz="2400" spc="-25" smtClean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catastrophic</a:t>
            </a:r>
            <a:r>
              <a:rPr sz="2400" spc="-10" dirty="0">
                <a:latin typeface="Trebuchet MS"/>
                <a:cs typeface="Trebuchet MS"/>
              </a:rPr>
              <a:t> abdominal </a:t>
            </a:r>
            <a:r>
              <a:rPr sz="2400" dirty="0">
                <a:latin typeface="Trebuchet MS"/>
                <a:cs typeface="Trebuchet MS"/>
              </a:rPr>
              <a:t>emergency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characterized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by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sudden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critical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interruption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intestinal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blood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flow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which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commonly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leads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to </a:t>
            </a:r>
            <a:r>
              <a:rPr sz="2400" dirty="0">
                <a:latin typeface="Trebuchet MS"/>
                <a:cs typeface="Trebuchet MS"/>
              </a:rPr>
              <a:t>bowel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infarction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and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death.</a:t>
            </a:r>
            <a:endParaRPr sz="2400">
              <a:latin typeface="Trebuchet MS"/>
              <a:cs typeface="Trebuchet MS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516380" y="3157727"/>
          <a:ext cx="8223250" cy="2559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3250"/>
              </a:tblGrid>
              <a:tr h="409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900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9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is</a:t>
                      </a:r>
                      <a:r>
                        <a:rPr sz="19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uncommon</a:t>
                      </a:r>
                      <a:r>
                        <a:rPr sz="19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but</a:t>
                      </a:r>
                      <a:r>
                        <a:rPr sz="19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latin typeface="Trebuchet MS"/>
                          <a:cs typeface="Trebuchet MS"/>
                        </a:rPr>
                        <a:t>life-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threatening</a:t>
                      </a:r>
                      <a:r>
                        <a:rPr sz="19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latin typeface="Trebuchet MS"/>
                          <a:cs typeface="Trebuchet MS"/>
                        </a:rPr>
                        <a:t>disease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900" dirty="0">
                          <a:latin typeface="Trebuchet MS"/>
                          <a:cs typeface="Trebuchet MS"/>
                        </a:rPr>
                        <a:t>Incidence</a:t>
                      </a:r>
                      <a:r>
                        <a:rPr sz="19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~1</a:t>
                      </a:r>
                      <a:r>
                        <a:rPr sz="1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9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9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1000</a:t>
                      </a:r>
                      <a:r>
                        <a:rPr sz="19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hospital</a:t>
                      </a:r>
                      <a:r>
                        <a:rPr sz="19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latin typeface="Trebuchet MS"/>
                          <a:cs typeface="Trebuchet MS"/>
                        </a:rPr>
                        <a:t>admissions</a:t>
                      </a:r>
                      <a:r>
                        <a:rPr sz="1875" spc="-15" baseline="-20000" dirty="0">
                          <a:latin typeface="Trebuchet MS"/>
                          <a:cs typeface="Trebuchet MS"/>
                        </a:rPr>
                        <a:t>1</a:t>
                      </a:r>
                      <a:endParaRPr sz="1875" baseline="-200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900" dirty="0">
                          <a:latin typeface="Trebuchet MS"/>
                          <a:cs typeface="Trebuchet MS"/>
                        </a:rPr>
                        <a:t>Mortality</a:t>
                      </a:r>
                      <a:r>
                        <a:rPr sz="19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remains</a:t>
                      </a:r>
                      <a:r>
                        <a:rPr sz="19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9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high</a:t>
                      </a:r>
                      <a:r>
                        <a:rPr sz="19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9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latin typeface="Trebuchet MS"/>
                          <a:cs typeface="Trebuchet MS"/>
                        </a:rPr>
                        <a:t>60-</a:t>
                      </a:r>
                      <a:r>
                        <a:rPr sz="1900" spc="-25" dirty="0">
                          <a:latin typeface="Trebuchet MS"/>
                          <a:cs typeface="Trebuchet MS"/>
                        </a:rPr>
                        <a:t>80%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900" spc="-10" dirty="0">
                          <a:latin typeface="Trebuchet MS"/>
                          <a:cs typeface="Trebuchet MS"/>
                        </a:rPr>
                        <a:t>Prognosis</a:t>
                      </a:r>
                      <a:r>
                        <a:rPr sz="19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dirty="0">
                          <a:latin typeface="Trebuchet MS"/>
                          <a:cs typeface="Trebuchet MS"/>
                        </a:rPr>
                        <a:t>is</a:t>
                      </a:r>
                      <a:r>
                        <a:rPr sz="1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20" dirty="0">
                          <a:latin typeface="Trebuchet MS"/>
                          <a:cs typeface="Trebuchet MS"/>
                        </a:rPr>
                        <a:t>poor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0C225"/>
                      </a:solidFill>
                      <a:prstDash val="solid"/>
                    </a:lnL>
                    <a:lnR w="28575">
                      <a:solidFill>
                        <a:srgbClr val="90C225"/>
                      </a:solidFill>
                      <a:prstDash val="solid"/>
                    </a:lnR>
                    <a:lnT w="28575">
                      <a:solidFill>
                        <a:srgbClr val="90C225"/>
                      </a:solidFill>
                      <a:prstDash val="solid"/>
                    </a:lnT>
                    <a:lnB w="28575">
                      <a:solidFill>
                        <a:srgbClr val="90C225"/>
                      </a:solidFill>
                      <a:prstDash val="solid"/>
                    </a:lnB>
                    <a:solidFill>
                      <a:srgbClr val="FFFFFF">
                        <a:alpha val="9019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6527672" y="6247587"/>
            <a:ext cx="4498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1.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Mark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et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al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Semin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Vasc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Surg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23:9-</a:t>
            </a:r>
            <a:r>
              <a:rPr sz="1800" dirty="0">
                <a:latin typeface="Trebuchet MS"/>
                <a:cs typeface="Trebuchet MS"/>
              </a:rPr>
              <a:t>20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,2010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6339" y="858647"/>
            <a:ext cx="4604385" cy="26034"/>
          </a:xfrm>
          <a:custGeom>
            <a:avLst/>
            <a:gdLst/>
            <a:ahLst/>
            <a:cxnLst/>
            <a:rect l="l" t="t" r="r" b="b"/>
            <a:pathLst>
              <a:path w="4604384" h="26034">
                <a:moveTo>
                  <a:pt x="4604004" y="0"/>
                </a:moveTo>
                <a:lnTo>
                  <a:pt x="0" y="0"/>
                </a:lnTo>
                <a:lnTo>
                  <a:pt x="0" y="25907"/>
                </a:lnTo>
                <a:lnTo>
                  <a:pt x="4604004" y="25907"/>
                </a:lnTo>
                <a:lnTo>
                  <a:pt x="460400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301" y="53086"/>
            <a:ext cx="11277396" cy="825995"/>
          </a:xfrm>
          <a:prstGeom prst="rect">
            <a:avLst/>
          </a:prstGeom>
        </p:spPr>
        <p:txBody>
          <a:bodyPr vert="horz" wrap="square" lIns="0" tIns="269367" rIns="0" bIns="0" rtlCol="0">
            <a:spAutoFit/>
          </a:bodyPr>
          <a:lstStyle/>
          <a:p>
            <a:pPr marL="2509520">
              <a:lnSpc>
                <a:spcPct val="100000"/>
              </a:lnSpc>
              <a:spcBef>
                <a:spcPts val="100"/>
              </a:spcBef>
            </a:pPr>
            <a:r>
              <a:rPr lang="en-US" b="1" u="none" dirty="0" smtClean="0"/>
              <a:t>Mesenteric thrombosis</a:t>
            </a:r>
            <a:endParaRPr b="1" u="none" spc="-1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53933" y="1941385"/>
            <a:ext cx="2842895" cy="716915"/>
            <a:chOff x="1753933" y="1941385"/>
            <a:chExt cx="2842895" cy="716915"/>
          </a:xfrm>
        </p:grpSpPr>
        <p:sp>
          <p:nvSpPr>
            <p:cNvPr id="5" name="object 5"/>
            <p:cNvSpPr/>
            <p:nvPr/>
          </p:nvSpPr>
          <p:spPr>
            <a:xfrm>
              <a:off x="1758695" y="1946148"/>
              <a:ext cx="2833370" cy="707390"/>
            </a:xfrm>
            <a:custGeom>
              <a:avLst/>
              <a:gdLst/>
              <a:ahLst/>
              <a:cxnLst/>
              <a:rect l="l" t="t" r="r" b="b"/>
              <a:pathLst>
                <a:path w="2833370" h="707389">
                  <a:moveTo>
                    <a:pt x="2833116" y="0"/>
                  </a:moveTo>
                  <a:lnTo>
                    <a:pt x="0" y="0"/>
                  </a:lnTo>
                  <a:lnTo>
                    <a:pt x="0" y="707136"/>
                  </a:lnTo>
                  <a:lnTo>
                    <a:pt x="2833116" y="707136"/>
                  </a:lnTo>
                  <a:lnTo>
                    <a:pt x="2833116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58695" y="1946148"/>
              <a:ext cx="2833370" cy="707390"/>
            </a:xfrm>
            <a:custGeom>
              <a:avLst/>
              <a:gdLst/>
              <a:ahLst/>
              <a:cxnLst/>
              <a:rect l="l" t="t" r="r" b="b"/>
              <a:pathLst>
                <a:path w="2833370" h="707389">
                  <a:moveTo>
                    <a:pt x="0" y="707136"/>
                  </a:moveTo>
                  <a:lnTo>
                    <a:pt x="2833116" y="707136"/>
                  </a:lnTo>
                  <a:lnTo>
                    <a:pt x="2833116" y="0"/>
                  </a:lnTo>
                  <a:lnTo>
                    <a:pt x="0" y="0"/>
                  </a:lnTo>
                  <a:lnTo>
                    <a:pt x="0" y="7071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63267" y="1971294"/>
            <a:ext cx="28244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Acute</a:t>
            </a:r>
            <a:endParaRPr sz="20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</a:pPr>
            <a:r>
              <a:rPr lang="en-US" sz="2000" b="1" dirty="0" smtClean="0">
                <a:solidFill>
                  <a:srgbClr val="001F5F"/>
                </a:solidFill>
                <a:latin typeface="Arial"/>
                <a:cs typeface="Arial"/>
              </a:rPr>
              <a:t>Mesenteric thrombosis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6431" y="2043683"/>
            <a:ext cx="3172969" cy="654025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04775" marR="93345" indent="831850">
              <a:lnSpc>
                <a:spcPct val="100000"/>
              </a:lnSpc>
              <a:spcBef>
                <a:spcPts val="300"/>
              </a:spcBef>
            </a:pP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Chronic </a:t>
            </a:r>
            <a:r>
              <a:rPr lang="en-US" sz="2000" b="1" spc="-10" dirty="0" smtClean="0">
                <a:solidFill>
                  <a:srgbClr val="001F5F"/>
                </a:solidFill>
                <a:latin typeface="Arial"/>
                <a:cs typeface="Arial"/>
              </a:rPr>
              <a:t/>
            </a:r>
            <a:br>
              <a:rPr lang="en-US" sz="2000" b="1" spc="-10" dirty="0" smtClean="0">
                <a:solidFill>
                  <a:srgbClr val="001F5F"/>
                </a:solidFill>
                <a:latin typeface="Arial"/>
                <a:cs typeface="Arial"/>
              </a:rPr>
            </a:br>
            <a:r>
              <a:rPr lang="en-US" sz="2000" b="1" spc="-1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000" b="1" dirty="0" smtClean="0">
                <a:solidFill>
                  <a:srgbClr val="001F5F"/>
                </a:solidFill>
                <a:latin typeface="Arial"/>
                <a:cs typeface="Arial"/>
              </a:rPr>
              <a:t>Mesenteric thrombosis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87295" y="849630"/>
            <a:ext cx="6863080" cy="2528570"/>
            <a:chOff x="1987295" y="849630"/>
            <a:chExt cx="6863080" cy="2528570"/>
          </a:xfrm>
        </p:grpSpPr>
        <p:sp>
          <p:nvSpPr>
            <p:cNvPr id="10" name="object 10"/>
            <p:cNvSpPr/>
            <p:nvPr/>
          </p:nvSpPr>
          <p:spPr>
            <a:xfrm>
              <a:off x="5630417" y="849630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73267" y="1209294"/>
              <a:ext cx="114300" cy="504825"/>
            </a:xfrm>
            <a:custGeom>
              <a:avLst/>
              <a:gdLst/>
              <a:ahLst/>
              <a:cxnLst/>
              <a:rect l="l" t="t" r="r" b="b"/>
              <a:pathLst>
                <a:path w="114300" h="504825">
                  <a:moveTo>
                    <a:pt x="38100" y="390143"/>
                  </a:moveTo>
                  <a:lnTo>
                    <a:pt x="0" y="390143"/>
                  </a:lnTo>
                  <a:lnTo>
                    <a:pt x="57150" y="504443"/>
                  </a:lnTo>
                  <a:lnTo>
                    <a:pt x="104775" y="409193"/>
                  </a:lnTo>
                  <a:lnTo>
                    <a:pt x="38100" y="409193"/>
                  </a:lnTo>
                  <a:lnTo>
                    <a:pt x="38100" y="390143"/>
                  </a:lnTo>
                  <a:close/>
                </a:path>
                <a:path w="114300" h="504825">
                  <a:moveTo>
                    <a:pt x="76200" y="0"/>
                  </a:moveTo>
                  <a:lnTo>
                    <a:pt x="38100" y="0"/>
                  </a:lnTo>
                  <a:lnTo>
                    <a:pt x="38100" y="409193"/>
                  </a:lnTo>
                  <a:lnTo>
                    <a:pt x="76200" y="409193"/>
                  </a:lnTo>
                  <a:lnTo>
                    <a:pt x="76200" y="0"/>
                  </a:lnTo>
                  <a:close/>
                </a:path>
                <a:path w="114300" h="504825">
                  <a:moveTo>
                    <a:pt x="114300" y="390143"/>
                  </a:moveTo>
                  <a:lnTo>
                    <a:pt x="76200" y="390143"/>
                  </a:lnTo>
                  <a:lnTo>
                    <a:pt x="76200" y="409193"/>
                  </a:lnTo>
                  <a:lnTo>
                    <a:pt x="104775" y="409193"/>
                  </a:lnTo>
                  <a:lnTo>
                    <a:pt x="114300" y="390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30417" y="1209294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1524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74792" y="1209294"/>
              <a:ext cx="114300" cy="504825"/>
            </a:xfrm>
            <a:custGeom>
              <a:avLst/>
              <a:gdLst/>
              <a:ahLst/>
              <a:cxnLst/>
              <a:rect l="l" t="t" r="r" b="b"/>
              <a:pathLst>
                <a:path w="114300" h="504825">
                  <a:moveTo>
                    <a:pt x="38100" y="390143"/>
                  </a:moveTo>
                  <a:lnTo>
                    <a:pt x="0" y="390143"/>
                  </a:lnTo>
                  <a:lnTo>
                    <a:pt x="57150" y="504443"/>
                  </a:lnTo>
                  <a:lnTo>
                    <a:pt x="104775" y="409193"/>
                  </a:lnTo>
                  <a:lnTo>
                    <a:pt x="38100" y="409193"/>
                  </a:lnTo>
                  <a:lnTo>
                    <a:pt x="38100" y="390143"/>
                  </a:lnTo>
                  <a:close/>
                </a:path>
                <a:path w="114300" h="504825">
                  <a:moveTo>
                    <a:pt x="76200" y="0"/>
                  </a:moveTo>
                  <a:lnTo>
                    <a:pt x="38100" y="0"/>
                  </a:lnTo>
                  <a:lnTo>
                    <a:pt x="38100" y="409193"/>
                  </a:lnTo>
                  <a:lnTo>
                    <a:pt x="76200" y="409193"/>
                  </a:lnTo>
                  <a:lnTo>
                    <a:pt x="76200" y="0"/>
                  </a:lnTo>
                  <a:close/>
                </a:path>
                <a:path w="114300" h="504825">
                  <a:moveTo>
                    <a:pt x="114300" y="390143"/>
                  </a:moveTo>
                  <a:lnTo>
                    <a:pt x="76200" y="390143"/>
                  </a:lnTo>
                  <a:lnTo>
                    <a:pt x="76200" y="409193"/>
                  </a:lnTo>
                  <a:lnTo>
                    <a:pt x="104775" y="409193"/>
                  </a:lnTo>
                  <a:lnTo>
                    <a:pt x="114300" y="390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68217" y="2657094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h="361314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87296" y="3018281"/>
              <a:ext cx="5732145" cy="360045"/>
            </a:xfrm>
            <a:custGeom>
              <a:avLst/>
              <a:gdLst/>
              <a:ahLst/>
              <a:cxnLst/>
              <a:rect l="l" t="t" r="r" b="b"/>
              <a:pathLst>
                <a:path w="5732145" h="360045">
                  <a:moveTo>
                    <a:pt x="114300" y="245364"/>
                  </a:moveTo>
                  <a:lnTo>
                    <a:pt x="76200" y="245364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245364"/>
                  </a:lnTo>
                  <a:lnTo>
                    <a:pt x="0" y="245364"/>
                  </a:lnTo>
                  <a:lnTo>
                    <a:pt x="57150" y="359664"/>
                  </a:lnTo>
                  <a:lnTo>
                    <a:pt x="104775" y="264414"/>
                  </a:lnTo>
                  <a:lnTo>
                    <a:pt x="114300" y="245364"/>
                  </a:lnTo>
                  <a:close/>
                </a:path>
                <a:path w="5732145" h="360045">
                  <a:moveTo>
                    <a:pt x="2706624" y="245364"/>
                  </a:moveTo>
                  <a:lnTo>
                    <a:pt x="2668524" y="245364"/>
                  </a:lnTo>
                  <a:lnTo>
                    <a:pt x="2668524" y="0"/>
                  </a:lnTo>
                  <a:lnTo>
                    <a:pt x="2630424" y="0"/>
                  </a:lnTo>
                  <a:lnTo>
                    <a:pt x="2630424" y="245364"/>
                  </a:lnTo>
                  <a:lnTo>
                    <a:pt x="2592324" y="245364"/>
                  </a:lnTo>
                  <a:lnTo>
                    <a:pt x="2649474" y="359664"/>
                  </a:lnTo>
                  <a:lnTo>
                    <a:pt x="2697099" y="264414"/>
                  </a:lnTo>
                  <a:lnTo>
                    <a:pt x="2706624" y="245364"/>
                  </a:lnTo>
                  <a:close/>
                </a:path>
                <a:path w="5732145" h="360045">
                  <a:moveTo>
                    <a:pt x="5731764" y="245364"/>
                  </a:moveTo>
                  <a:lnTo>
                    <a:pt x="5693664" y="245364"/>
                  </a:lnTo>
                  <a:lnTo>
                    <a:pt x="5693664" y="0"/>
                  </a:lnTo>
                  <a:lnTo>
                    <a:pt x="5655564" y="0"/>
                  </a:lnTo>
                  <a:lnTo>
                    <a:pt x="5655564" y="245364"/>
                  </a:lnTo>
                  <a:lnTo>
                    <a:pt x="5617464" y="245364"/>
                  </a:lnTo>
                  <a:lnTo>
                    <a:pt x="5674614" y="359664"/>
                  </a:lnTo>
                  <a:lnTo>
                    <a:pt x="5722239" y="264414"/>
                  </a:lnTo>
                  <a:lnTo>
                    <a:pt x="5731764" y="2453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44445" y="1712213"/>
              <a:ext cx="6748780" cy="1306195"/>
            </a:xfrm>
            <a:custGeom>
              <a:avLst/>
              <a:gdLst/>
              <a:ahLst/>
              <a:cxnLst/>
              <a:rect l="l" t="t" r="r" b="b"/>
              <a:pathLst>
                <a:path w="6748780" h="1306195">
                  <a:moveTo>
                    <a:pt x="5617463" y="1306068"/>
                  </a:moveTo>
                  <a:lnTo>
                    <a:pt x="0" y="1306068"/>
                  </a:lnTo>
                </a:path>
                <a:path w="6748780" h="1306195">
                  <a:moveTo>
                    <a:pt x="6748272" y="0"/>
                  </a:moveTo>
                  <a:lnTo>
                    <a:pt x="113233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16580" y="1683257"/>
              <a:ext cx="5733415" cy="360045"/>
            </a:xfrm>
            <a:custGeom>
              <a:avLst/>
              <a:gdLst/>
              <a:ahLst/>
              <a:cxnLst/>
              <a:rect l="l" t="t" r="r" b="b"/>
              <a:pathLst>
                <a:path w="5733415" h="360044">
                  <a:moveTo>
                    <a:pt x="114300" y="245364"/>
                  </a:moveTo>
                  <a:lnTo>
                    <a:pt x="76200" y="245364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245364"/>
                  </a:lnTo>
                  <a:lnTo>
                    <a:pt x="0" y="245364"/>
                  </a:lnTo>
                  <a:lnTo>
                    <a:pt x="57150" y="359664"/>
                  </a:lnTo>
                  <a:lnTo>
                    <a:pt x="104775" y="264414"/>
                  </a:lnTo>
                  <a:lnTo>
                    <a:pt x="114300" y="245364"/>
                  </a:lnTo>
                  <a:close/>
                </a:path>
                <a:path w="5733415" h="360044">
                  <a:moveTo>
                    <a:pt x="5733288" y="245364"/>
                  </a:moveTo>
                  <a:lnTo>
                    <a:pt x="5695188" y="245364"/>
                  </a:lnTo>
                  <a:lnTo>
                    <a:pt x="5695188" y="0"/>
                  </a:lnTo>
                  <a:lnTo>
                    <a:pt x="5657088" y="0"/>
                  </a:lnTo>
                  <a:lnTo>
                    <a:pt x="5657088" y="245364"/>
                  </a:lnTo>
                  <a:lnTo>
                    <a:pt x="5618988" y="245364"/>
                  </a:lnTo>
                  <a:lnTo>
                    <a:pt x="5676138" y="359664"/>
                  </a:lnTo>
                  <a:lnTo>
                    <a:pt x="5723763" y="264414"/>
                  </a:lnTo>
                  <a:lnTo>
                    <a:pt x="5733288" y="2453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89303" y="3422903"/>
            <a:ext cx="1384300" cy="70866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Arterial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occlusion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26408" y="3422903"/>
            <a:ext cx="1382395" cy="70866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Venous</a:t>
            </a:r>
            <a:endParaRPr sz="2000">
              <a:latin typeface="Arial"/>
              <a:cs typeface="Arial"/>
            </a:endParaRPr>
          </a:p>
          <a:p>
            <a:pPr marL="97155">
              <a:lnSpc>
                <a:spcPct val="100000"/>
              </a:lnSpc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occlusion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80631" y="3448811"/>
            <a:ext cx="2101850" cy="39624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Non-occlusive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2420" y="5128259"/>
            <a:ext cx="1286510" cy="646430"/>
          </a:xfrm>
          <a:prstGeom prst="rect">
            <a:avLst/>
          </a:prstGeom>
          <a:solidFill>
            <a:srgbClr val="F5E2A4"/>
          </a:solidFill>
          <a:ln w="9143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Embolism</a:t>
            </a:r>
            <a:endParaRPr sz="18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40-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50%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94332" y="5128259"/>
            <a:ext cx="1506220" cy="64643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Thrombosis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25-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30%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9263" y="4240529"/>
            <a:ext cx="1772920" cy="792480"/>
            <a:chOff x="969263" y="4240529"/>
            <a:chExt cx="1772920" cy="792480"/>
          </a:xfrm>
        </p:grpSpPr>
        <p:sp>
          <p:nvSpPr>
            <p:cNvPr id="24" name="object 24"/>
            <p:cNvSpPr/>
            <p:nvPr/>
          </p:nvSpPr>
          <p:spPr>
            <a:xfrm>
              <a:off x="1892046" y="4240529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9264" y="4598669"/>
              <a:ext cx="1772920" cy="434340"/>
            </a:xfrm>
            <a:custGeom>
              <a:avLst/>
              <a:gdLst/>
              <a:ahLst/>
              <a:cxnLst/>
              <a:rect l="l" t="t" r="r" b="b"/>
              <a:pathLst>
                <a:path w="1772920" h="434339">
                  <a:moveTo>
                    <a:pt x="114300" y="320040"/>
                  </a:moveTo>
                  <a:lnTo>
                    <a:pt x="76200" y="320040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320040"/>
                  </a:lnTo>
                  <a:lnTo>
                    <a:pt x="0" y="320040"/>
                  </a:lnTo>
                  <a:lnTo>
                    <a:pt x="57150" y="434340"/>
                  </a:lnTo>
                  <a:lnTo>
                    <a:pt x="104775" y="339090"/>
                  </a:lnTo>
                  <a:lnTo>
                    <a:pt x="114300" y="320040"/>
                  </a:lnTo>
                  <a:close/>
                </a:path>
                <a:path w="1772920" h="434339">
                  <a:moveTo>
                    <a:pt x="1772412" y="320040"/>
                  </a:moveTo>
                  <a:lnTo>
                    <a:pt x="1734312" y="320040"/>
                  </a:lnTo>
                  <a:lnTo>
                    <a:pt x="1734312" y="0"/>
                  </a:lnTo>
                  <a:lnTo>
                    <a:pt x="1696212" y="0"/>
                  </a:lnTo>
                  <a:lnTo>
                    <a:pt x="1696212" y="320040"/>
                  </a:lnTo>
                  <a:lnTo>
                    <a:pt x="1658112" y="320040"/>
                  </a:lnTo>
                  <a:lnTo>
                    <a:pt x="1715262" y="434340"/>
                  </a:lnTo>
                  <a:lnTo>
                    <a:pt x="1762887" y="339090"/>
                  </a:lnTo>
                  <a:lnTo>
                    <a:pt x="1772412" y="3200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26413" y="4598669"/>
              <a:ext cx="1658620" cy="0"/>
            </a:xfrm>
            <a:custGeom>
              <a:avLst/>
              <a:gdLst/>
              <a:ahLst/>
              <a:cxnLst/>
              <a:rect l="l" t="t" r="r" b="b"/>
              <a:pathLst>
                <a:path w="1658620">
                  <a:moveTo>
                    <a:pt x="1658112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4636008" y="4388358"/>
            <a:ext cx="114300" cy="361315"/>
          </a:xfrm>
          <a:custGeom>
            <a:avLst/>
            <a:gdLst/>
            <a:ahLst/>
            <a:cxnLst/>
            <a:rect l="l" t="t" r="r" b="b"/>
            <a:pathLst>
              <a:path w="114300" h="361314">
                <a:moveTo>
                  <a:pt x="38100" y="246888"/>
                </a:moveTo>
                <a:lnTo>
                  <a:pt x="0" y="246888"/>
                </a:lnTo>
                <a:lnTo>
                  <a:pt x="57150" y="361188"/>
                </a:lnTo>
                <a:lnTo>
                  <a:pt x="104775" y="265938"/>
                </a:lnTo>
                <a:lnTo>
                  <a:pt x="38100" y="265938"/>
                </a:lnTo>
                <a:lnTo>
                  <a:pt x="38100" y="246888"/>
                </a:lnTo>
                <a:close/>
              </a:path>
              <a:path w="114300" h="361314">
                <a:moveTo>
                  <a:pt x="76200" y="0"/>
                </a:moveTo>
                <a:lnTo>
                  <a:pt x="38100" y="0"/>
                </a:lnTo>
                <a:lnTo>
                  <a:pt x="38100" y="265938"/>
                </a:lnTo>
                <a:lnTo>
                  <a:pt x="76200" y="265938"/>
                </a:lnTo>
                <a:lnTo>
                  <a:pt x="76200" y="0"/>
                </a:lnTo>
                <a:close/>
              </a:path>
              <a:path w="114300" h="361314">
                <a:moveTo>
                  <a:pt x="114300" y="246888"/>
                </a:moveTo>
                <a:lnTo>
                  <a:pt x="76200" y="246888"/>
                </a:lnTo>
                <a:lnTo>
                  <a:pt x="76200" y="265938"/>
                </a:lnTo>
                <a:lnTo>
                  <a:pt x="104775" y="265938"/>
                </a:lnTo>
                <a:lnTo>
                  <a:pt x="114300" y="2468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529584" y="4750308"/>
            <a:ext cx="2326005" cy="1199515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02235" marR="93980" indent="464820">
              <a:lnSpc>
                <a:spcPct val="100000"/>
              </a:lnSpc>
              <a:spcBef>
                <a:spcPts val="315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Mesenteric Venous</a:t>
            </a:r>
            <a:r>
              <a:rPr sz="18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thrombosis</a:t>
            </a:r>
            <a:endParaRPr sz="1800">
              <a:latin typeface="Arial"/>
              <a:cs typeface="Arial"/>
            </a:endParaRPr>
          </a:p>
          <a:p>
            <a:pPr marL="833755" marR="824865" indent="-2540" algn="ctr">
              <a:lnSpc>
                <a:spcPct val="100000"/>
              </a:lnSpc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(MVT)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5-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10%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47459" y="4684776"/>
            <a:ext cx="2571115" cy="120142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04775" marR="95885" indent="1270" algn="ctr">
              <a:lnSpc>
                <a:spcPct val="100000"/>
              </a:lnSpc>
              <a:spcBef>
                <a:spcPts val="32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Non-occlusive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Mesenteric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 ischaemia (NOMI)</a:t>
            </a:r>
            <a:endParaRPr sz="18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15-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20%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24571" y="4013453"/>
            <a:ext cx="114300" cy="647700"/>
          </a:xfrm>
          <a:custGeom>
            <a:avLst/>
            <a:gdLst/>
            <a:ahLst/>
            <a:cxnLst/>
            <a:rect l="l" t="t" r="r" b="b"/>
            <a:pathLst>
              <a:path w="114300" h="647700">
                <a:moveTo>
                  <a:pt x="38100" y="533400"/>
                </a:moveTo>
                <a:lnTo>
                  <a:pt x="0" y="533400"/>
                </a:lnTo>
                <a:lnTo>
                  <a:pt x="57150" y="647700"/>
                </a:lnTo>
                <a:lnTo>
                  <a:pt x="104775" y="552450"/>
                </a:lnTo>
                <a:lnTo>
                  <a:pt x="38100" y="552450"/>
                </a:lnTo>
                <a:lnTo>
                  <a:pt x="38100" y="533400"/>
                </a:lnTo>
                <a:close/>
              </a:path>
              <a:path w="114300" h="647700">
                <a:moveTo>
                  <a:pt x="76200" y="0"/>
                </a:moveTo>
                <a:lnTo>
                  <a:pt x="38100" y="0"/>
                </a:lnTo>
                <a:lnTo>
                  <a:pt x="38100" y="552450"/>
                </a:lnTo>
                <a:lnTo>
                  <a:pt x="76200" y="552450"/>
                </a:lnTo>
                <a:lnTo>
                  <a:pt x="76200" y="0"/>
                </a:lnTo>
                <a:close/>
              </a:path>
              <a:path w="114300" h="647700">
                <a:moveTo>
                  <a:pt x="114300" y="533400"/>
                </a:moveTo>
                <a:lnTo>
                  <a:pt x="76200" y="533400"/>
                </a:lnTo>
                <a:lnTo>
                  <a:pt x="76200" y="552450"/>
                </a:lnTo>
                <a:lnTo>
                  <a:pt x="104775" y="552450"/>
                </a:lnTo>
                <a:lnTo>
                  <a:pt x="114300" y="5334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0754" y="1831848"/>
            <a:ext cx="4956810" cy="4695825"/>
            <a:chOff x="2730754" y="1831848"/>
            <a:chExt cx="4956810" cy="4695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1444" y="1831848"/>
              <a:ext cx="4515611" cy="46954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23510" y="2914650"/>
              <a:ext cx="904240" cy="1524000"/>
            </a:xfrm>
            <a:custGeom>
              <a:avLst/>
              <a:gdLst/>
              <a:ahLst/>
              <a:cxnLst/>
              <a:rect l="l" t="t" r="r" b="b"/>
              <a:pathLst>
                <a:path w="904239" h="1524000">
                  <a:moveTo>
                    <a:pt x="163067" y="112013"/>
                  </a:moveTo>
                  <a:lnTo>
                    <a:pt x="275081" y="0"/>
                  </a:lnTo>
                  <a:lnTo>
                    <a:pt x="462534" y="0"/>
                  </a:lnTo>
                  <a:lnTo>
                    <a:pt x="574548" y="112013"/>
                  </a:lnTo>
                  <a:lnTo>
                    <a:pt x="574548" y="270510"/>
                  </a:lnTo>
                  <a:lnTo>
                    <a:pt x="462534" y="382524"/>
                  </a:lnTo>
                  <a:lnTo>
                    <a:pt x="275081" y="382524"/>
                  </a:lnTo>
                  <a:lnTo>
                    <a:pt x="163067" y="270510"/>
                  </a:lnTo>
                  <a:lnTo>
                    <a:pt x="163067" y="112013"/>
                  </a:lnTo>
                  <a:close/>
                </a:path>
                <a:path w="904239" h="1524000">
                  <a:moveTo>
                    <a:pt x="0" y="520446"/>
                  </a:moveTo>
                  <a:lnTo>
                    <a:pt x="112013" y="408432"/>
                  </a:lnTo>
                  <a:lnTo>
                    <a:pt x="299465" y="408432"/>
                  </a:lnTo>
                  <a:lnTo>
                    <a:pt x="411479" y="520446"/>
                  </a:lnTo>
                  <a:lnTo>
                    <a:pt x="411479" y="678941"/>
                  </a:lnTo>
                  <a:lnTo>
                    <a:pt x="299465" y="790956"/>
                  </a:lnTo>
                  <a:lnTo>
                    <a:pt x="112013" y="790956"/>
                  </a:lnTo>
                  <a:lnTo>
                    <a:pt x="0" y="678941"/>
                  </a:lnTo>
                  <a:lnTo>
                    <a:pt x="0" y="520446"/>
                  </a:lnTo>
                  <a:close/>
                </a:path>
                <a:path w="904239" h="1524000">
                  <a:moveTo>
                    <a:pt x="492251" y="1253489"/>
                  </a:moveTo>
                  <a:lnTo>
                    <a:pt x="604265" y="1141476"/>
                  </a:lnTo>
                  <a:lnTo>
                    <a:pt x="791717" y="1141476"/>
                  </a:lnTo>
                  <a:lnTo>
                    <a:pt x="903731" y="1253489"/>
                  </a:lnTo>
                  <a:lnTo>
                    <a:pt x="903731" y="1411986"/>
                  </a:lnTo>
                  <a:lnTo>
                    <a:pt x="791717" y="1524000"/>
                  </a:lnTo>
                  <a:lnTo>
                    <a:pt x="604265" y="1524000"/>
                  </a:lnTo>
                  <a:lnTo>
                    <a:pt x="492251" y="1411986"/>
                  </a:lnTo>
                  <a:lnTo>
                    <a:pt x="492251" y="1253489"/>
                  </a:lnTo>
                  <a:close/>
                </a:path>
              </a:pathLst>
            </a:custGeom>
            <a:ln w="38100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9964" y="2508504"/>
              <a:ext cx="2955290" cy="2932430"/>
            </a:xfrm>
            <a:custGeom>
              <a:avLst/>
              <a:gdLst/>
              <a:ahLst/>
              <a:cxnLst/>
              <a:rect l="l" t="t" r="r" b="b"/>
              <a:pathLst>
                <a:path w="2955290" h="2932429">
                  <a:moveTo>
                    <a:pt x="82296" y="0"/>
                  </a:moveTo>
                  <a:lnTo>
                    <a:pt x="2625852" y="568451"/>
                  </a:lnTo>
                </a:path>
                <a:path w="2955290" h="2932429">
                  <a:moveTo>
                    <a:pt x="82296" y="1385316"/>
                  </a:moveTo>
                  <a:lnTo>
                    <a:pt x="2462784" y="1057656"/>
                  </a:lnTo>
                </a:path>
                <a:path w="2955290" h="2932429">
                  <a:moveTo>
                    <a:pt x="0" y="2932176"/>
                  </a:moveTo>
                  <a:lnTo>
                    <a:pt x="2955036" y="1790700"/>
                  </a:lnTo>
                </a:path>
              </a:pathLst>
            </a:custGeom>
            <a:ln w="57912">
              <a:solidFill>
                <a:srgbClr val="80008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6700" y="251205"/>
            <a:ext cx="4433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8110" algn="l"/>
              </a:tabLst>
            </a:pPr>
            <a:r>
              <a:rPr b="1" smtClean="0">
                <a:latin typeface="Trebuchet MS"/>
                <a:cs typeface="Trebuchet MS"/>
              </a:rPr>
              <a:t>SMA</a:t>
            </a:r>
            <a:r>
              <a:rPr b="1" spc="-270" smtClean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Occlusion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6737" y="1125169"/>
            <a:ext cx="2369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SMA</a:t>
            </a:r>
            <a:r>
              <a:rPr sz="2800" b="1" u="sng" spc="-18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b="1" u="sng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Embolism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3612" y="1989582"/>
            <a:ext cx="1937385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Aortic</a:t>
            </a:r>
            <a:r>
              <a:rPr sz="2400" b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ostium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b="1" spc="-20" dirty="0">
                <a:solidFill>
                  <a:srgbClr val="00AFEF"/>
                </a:solidFill>
                <a:latin typeface="Trebuchet MS"/>
                <a:cs typeface="Trebuchet MS"/>
              </a:rPr>
              <a:t>~15%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6290" y="3551301"/>
            <a:ext cx="2690495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Around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Middle</a:t>
            </a:r>
            <a:r>
              <a:rPr sz="2400" b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colic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artery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b="1" spc="-20" dirty="0">
                <a:solidFill>
                  <a:srgbClr val="FF0000"/>
                </a:solidFill>
                <a:latin typeface="Trebuchet MS"/>
                <a:cs typeface="Trebuchet MS"/>
              </a:rPr>
              <a:t>~40%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8573" y="5463336"/>
            <a:ext cx="2190750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Distal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branches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b="1" spc="-20" dirty="0">
                <a:solidFill>
                  <a:srgbClr val="FF0000"/>
                </a:solidFill>
                <a:latin typeface="Trebuchet MS"/>
                <a:cs typeface="Trebuchet MS"/>
              </a:rPr>
              <a:t>~45%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45379" y="2424683"/>
            <a:ext cx="2545080" cy="3261360"/>
          </a:xfrm>
          <a:custGeom>
            <a:avLst/>
            <a:gdLst/>
            <a:ahLst/>
            <a:cxnLst/>
            <a:rect l="l" t="t" r="r" b="b"/>
            <a:pathLst>
              <a:path w="2545079" h="3261360">
                <a:moveTo>
                  <a:pt x="246887" y="652271"/>
                </a:moveTo>
                <a:lnTo>
                  <a:pt x="2462784" y="0"/>
                </a:lnTo>
              </a:path>
              <a:path w="2545079" h="3261360">
                <a:moveTo>
                  <a:pt x="576072" y="1874520"/>
                </a:moveTo>
                <a:lnTo>
                  <a:pt x="2545079" y="3261359"/>
                </a:lnTo>
              </a:path>
              <a:path w="2545079" h="3261360">
                <a:moveTo>
                  <a:pt x="0" y="1060703"/>
                </a:moveTo>
                <a:lnTo>
                  <a:pt x="2462784" y="1469135"/>
                </a:lnTo>
              </a:path>
            </a:pathLst>
          </a:custGeom>
          <a:ln w="57912">
            <a:solidFill>
              <a:srgbClr val="80008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71690" y="1308608"/>
            <a:ext cx="230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SMA</a:t>
            </a:r>
            <a:r>
              <a:rPr sz="2400" b="1" u="sng" spc="-17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Thrombosis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53273" y="2123897"/>
            <a:ext cx="1938020" cy="69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Aortic</a:t>
            </a:r>
            <a:r>
              <a:rPr sz="2400" b="1" u="sng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ostium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000" b="1" spc="-20" dirty="0">
                <a:solidFill>
                  <a:srgbClr val="FF0000"/>
                </a:solidFill>
                <a:latin typeface="Trebuchet MS"/>
                <a:cs typeface="Trebuchet MS"/>
              </a:rPr>
              <a:t>~60-</a:t>
            </a:r>
            <a:r>
              <a:rPr sz="2000" b="1" spc="-25" dirty="0">
                <a:solidFill>
                  <a:srgbClr val="FF0000"/>
                </a:solidFill>
                <a:latin typeface="Trebuchet MS"/>
                <a:cs typeface="Trebuchet MS"/>
              </a:rPr>
              <a:t>80%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3273" y="5628538"/>
            <a:ext cx="2190750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Distal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branches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b="1" spc="-25" dirty="0">
                <a:solidFill>
                  <a:srgbClr val="00AFEF"/>
                </a:solidFill>
                <a:latin typeface="Trebuchet MS"/>
                <a:cs typeface="Trebuchet MS"/>
              </a:rPr>
              <a:t>~5%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39836" y="3588461"/>
            <a:ext cx="269049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Around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Middle</a:t>
            </a:r>
            <a:r>
              <a:rPr sz="2400" b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colic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artery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b="1" spc="-20" dirty="0">
                <a:solidFill>
                  <a:srgbClr val="00AFEF"/>
                </a:solidFill>
                <a:latin typeface="Trebuchet MS"/>
                <a:cs typeface="Trebuchet MS"/>
              </a:rPr>
              <a:t>~15%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653" y="419226"/>
            <a:ext cx="85128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85915" algn="l"/>
              </a:tabLst>
            </a:pPr>
            <a:r>
              <a:rPr sz="3200" b="1">
                <a:latin typeface="Trebuchet MS"/>
                <a:cs typeface="Trebuchet MS"/>
              </a:rPr>
              <a:t>Acute</a:t>
            </a:r>
            <a:r>
              <a:rPr sz="3200" b="1" spc="-25">
                <a:latin typeface="Trebuchet MS"/>
                <a:cs typeface="Trebuchet MS"/>
              </a:rPr>
              <a:t> </a:t>
            </a:r>
            <a:r>
              <a:rPr sz="3200" b="1" smtClean="0">
                <a:latin typeface="Trebuchet MS"/>
                <a:cs typeface="Trebuchet MS"/>
              </a:rPr>
              <a:t>Mesenteric</a:t>
            </a:r>
            <a:r>
              <a:rPr sz="3200" b="1" spc="-30" smtClean="0">
                <a:latin typeface="Trebuchet MS"/>
                <a:cs typeface="Trebuchet MS"/>
              </a:rPr>
              <a:t> </a:t>
            </a:r>
            <a:r>
              <a:rPr sz="3200" b="1" smtClean="0">
                <a:latin typeface="Trebuchet MS"/>
                <a:cs typeface="Trebuchet MS"/>
              </a:rPr>
              <a:t>Ischemia</a:t>
            </a:r>
            <a:r>
              <a:rPr sz="3200" b="1" spc="-25" smtClean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due</a:t>
            </a:r>
            <a:r>
              <a:rPr sz="3200" b="1" spc="-30" dirty="0">
                <a:latin typeface="Trebuchet MS"/>
                <a:cs typeface="Trebuchet MS"/>
              </a:rPr>
              <a:t> </a:t>
            </a:r>
            <a:r>
              <a:rPr sz="3200" b="1" spc="-25" dirty="0">
                <a:latin typeface="Trebuchet MS"/>
                <a:cs typeface="Trebuchet MS"/>
              </a:rPr>
              <a:t>to</a:t>
            </a:r>
            <a:r>
              <a:rPr sz="3200" b="1" dirty="0">
                <a:latin typeface="Trebuchet MS"/>
                <a:cs typeface="Trebuchet MS"/>
              </a:rPr>
              <a:t>	</a:t>
            </a:r>
            <a:r>
              <a:rPr sz="3200" b="1" spc="-10" dirty="0">
                <a:latin typeface="Trebuchet MS"/>
                <a:cs typeface="Trebuchet MS"/>
              </a:rPr>
              <a:t>Embolism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0829" y="1766696"/>
            <a:ext cx="1054925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Embolism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-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commonest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cause</a:t>
            </a:r>
            <a:r>
              <a:rPr sz="2400" b="1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acute</a:t>
            </a:r>
            <a:r>
              <a:rPr sz="2400" b="1" spc="-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mesenteric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ischaemia.</a:t>
            </a:r>
            <a:endParaRPr sz="2400">
              <a:latin typeface="Trebuchet MS"/>
              <a:cs typeface="Trebuchet MS"/>
            </a:endParaRPr>
          </a:p>
          <a:p>
            <a:pPr marL="299085" marR="5080" indent="-287020">
              <a:lnSpc>
                <a:spcPct val="25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Majority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emboli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arise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from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the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heart,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most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commonly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the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left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atrium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in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patients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400" b="1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atrial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fibrillation.</a:t>
            </a:r>
            <a:endParaRPr sz="2400">
              <a:latin typeface="Trebuchet MS"/>
              <a:cs typeface="Trebuchet MS"/>
            </a:endParaRPr>
          </a:p>
          <a:p>
            <a:pPr marL="299085" marR="191135" indent="-287020">
              <a:lnSpc>
                <a:spcPct val="25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SMA</a:t>
            </a:r>
            <a:r>
              <a:rPr sz="2400" b="1" spc="-1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is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most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commonly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affected</a:t>
            </a:r>
            <a:r>
              <a:rPr sz="2400" b="1" spc="-7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–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acute</a:t>
            </a:r>
            <a:r>
              <a:rPr sz="2400" b="1" spc="-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angle</a:t>
            </a:r>
            <a:r>
              <a:rPr sz="2400" b="1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origin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from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abdominal aorta.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301" y="53086"/>
            <a:ext cx="11277396" cy="940513"/>
          </a:xfrm>
          <a:prstGeom prst="rect">
            <a:avLst/>
          </a:prstGeom>
        </p:spPr>
        <p:txBody>
          <a:bodyPr vert="horz" wrap="square" lIns="0" tIns="443737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105"/>
              </a:spcBef>
            </a:pPr>
            <a:r>
              <a:rPr sz="3200" b="1">
                <a:latin typeface="Trebuchet MS"/>
                <a:cs typeface="Trebuchet MS"/>
              </a:rPr>
              <a:t>Acute</a:t>
            </a:r>
            <a:r>
              <a:rPr sz="3200" b="1" spc="-30">
                <a:latin typeface="Trebuchet MS"/>
                <a:cs typeface="Trebuchet MS"/>
              </a:rPr>
              <a:t> </a:t>
            </a:r>
            <a:r>
              <a:rPr lang="en-US" sz="3200" b="1" dirty="0" smtClean="0"/>
              <a:t>Mesentery </a:t>
            </a:r>
            <a:r>
              <a:rPr lang="en-US" sz="3200" b="1" dirty="0" smtClean="0"/>
              <a:t>thrombosis </a:t>
            </a:r>
            <a:r>
              <a:rPr sz="3200" b="1" smtClean="0">
                <a:latin typeface="Trebuchet MS"/>
                <a:cs typeface="Trebuchet MS"/>
              </a:rPr>
              <a:t>due</a:t>
            </a:r>
            <a:r>
              <a:rPr sz="3200" b="1" spc="-35" smtClean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to</a:t>
            </a:r>
            <a:r>
              <a:rPr sz="3200" b="1" spc="-15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nonocclusive</a:t>
            </a:r>
            <a:r>
              <a:rPr sz="3200" b="1" spc="-35" dirty="0">
                <a:latin typeface="Trebuchet MS"/>
                <a:cs typeface="Trebuchet MS"/>
              </a:rPr>
              <a:t> </a:t>
            </a:r>
            <a:r>
              <a:rPr sz="3200" b="1" spc="-10" dirty="0">
                <a:latin typeface="Trebuchet MS"/>
                <a:cs typeface="Trebuchet MS"/>
              </a:rPr>
              <a:t>disease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4708" y="1590547"/>
            <a:ext cx="1067371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Results</a:t>
            </a:r>
            <a:r>
              <a:rPr sz="2400" b="1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from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systemic</a:t>
            </a:r>
            <a:r>
              <a:rPr sz="2400" b="1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hypoperfusion,</a:t>
            </a:r>
            <a:r>
              <a:rPr sz="2400" b="1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or</a:t>
            </a:r>
            <a:r>
              <a:rPr sz="2400" b="1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low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flow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states</a:t>
            </a:r>
            <a:r>
              <a:rPr sz="2400" b="1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–</a:t>
            </a:r>
            <a:r>
              <a:rPr sz="2400" b="1" spc="-45" dirty="0">
                <a:solidFill>
                  <a:srgbClr val="61170D"/>
                </a:solidFill>
                <a:latin typeface="Trebuchet MS"/>
                <a:cs typeface="Trebuchet MS"/>
              </a:rPr>
              <a:t> CCF,</a:t>
            </a:r>
            <a:r>
              <a:rPr sz="2400" b="1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Shock,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61170D"/>
              </a:buClr>
              <a:buFont typeface="Wingdings"/>
              <a:buChar char=""/>
            </a:pPr>
            <a:endParaRPr sz="24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critically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ill patients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following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surgery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Cause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-</a:t>
            </a:r>
            <a:r>
              <a:rPr sz="2400" b="1" spc="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Intense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vasospasm</a:t>
            </a:r>
            <a:r>
              <a:rPr sz="2400" b="1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and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Sympathetic-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induced</a:t>
            </a:r>
            <a:r>
              <a:rPr sz="2400" b="1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vasoconstriction.</a:t>
            </a:r>
            <a:endParaRPr sz="2400">
              <a:latin typeface="Trebuchet MS"/>
              <a:cs typeface="Trebuchet MS"/>
            </a:endParaRPr>
          </a:p>
          <a:p>
            <a:pPr marL="299085" marR="5080" indent="-287020">
              <a:lnSpc>
                <a:spcPct val="2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Most</a:t>
            </a:r>
            <a:r>
              <a:rPr sz="2400" b="1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Lethal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-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Because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once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arterial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vasospasm</a:t>
            </a:r>
            <a:r>
              <a:rPr sz="2400" b="1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is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initiated,</a:t>
            </a:r>
            <a:r>
              <a:rPr sz="2400" b="1" spc="-6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it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may</a:t>
            </a:r>
            <a:r>
              <a:rPr sz="2400" b="1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persist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even</a:t>
            </a:r>
            <a:r>
              <a:rPr sz="2400" b="1" spc="-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after</a:t>
            </a:r>
            <a:r>
              <a:rPr sz="2400" b="1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correction</a:t>
            </a:r>
            <a:r>
              <a:rPr sz="2400" b="1" spc="-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400" b="1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the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initiating</a:t>
            </a:r>
            <a:r>
              <a:rPr sz="2400" b="1" spc="-7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61170D"/>
                </a:solidFill>
                <a:latin typeface="Trebuchet MS"/>
                <a:cs typeface="Trebuchet MS"/>
              </a:rPr>
              <a:t>event.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61170D"/>
              </a:buClr>
              <a:buFont typeface="Wingdings"/>
              <a:buChar char=""/>
            </a:pPr>
            <a:endParaRPr sz="2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Prognosis</a:t>
            </a:r>
            <a:r>
              <a:rPr sz="2400" b="1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is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61170D"/>
                </a:solidFill>
                <a:latin typeface="Trebuchet MS"/>
                <a:cs typeface="Trebuchet MS"/>
              </a:rPr>
              <a:t>very</a:t>
            </a:r>
            <a:r>
              <a:rPr sz="2400" b="1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61170D"/>
                </a:solidFill>
                <a:latin typeface="Trebuchet MS"/>
                <a:cs typeface="Trebuchet MS"/>
              </a:rPr>
              <a:t>poor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518159"/>
            </a:xfrm>
            <a:custGeom>
              <a:avLst/>
              <a:gdLst/>
              <a:ahLst/>
              <a:cxnLst/>
              <a:rect l="l" t="t" r="r" b="b"/>
              <a:pathLst>
                <a:path w="12192000" h="518159">
                  <a:moveTo>
                    <a:pt x="12192000" y="0"/>
                  </a:moveTo>
                  <a:lnTo>
                    <a:pt x="9465945" y="0"/>
                  </a:lnTo>
                  <a:lnTo>
                    <a:pt x="3431032" y="0"/>
                  </a:lnTo>
                  <a:lnTo>
                    <a:pt x="0" y="0"/>
                  </a:lnTo>
                  <a:lnTo>
                    <a:pt x="0" y="518160"/>
                  </a:lnTo>
                  <a:lnTo>
                    <a:pt x="3431032" y="518160"/>
                  </a:lnTo>
                  <a:lnTo>
                    <a:pt x="9465945" y="518160"/>
                  </a:lnTo>
                  <a:lnTo>
                    <a:pt x="12192000" y="5181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18159"/>
              <a:ext cx="12192000" cy="4930140"/>
            </a:xfrm>
            <a:custGeom>
              <a:avLst/>
              <a:gdLst/>
              <a:ahLst/>
              <a:cxnLst/>
              <a:rect l="l" t="t" r="r" b="b"/>
              <a:pathLst>
                <a:path w="12192000" h="4930140">
                  <a:moveTo>
                    <a:pt x="12192000" y="0"/>
                  </a:moveTo>
                  <a:lnTo>
                    <a:pt x="9465945" y="0"/>
                  </a:lnTo>
                  <a:lnTo>
                    <a:pt x="5146548" y="25"/>
                  </a:lnTo>
                  <a:lnTo>
                    <a:pt x="3431032" y="0"/>
                  </a:lnTo>
                  <a:lnTo>
                    <a:pt x="0" y="0"/>
                  </a:lnTo>
                  <a:lnTo>
                    <a:pt x="0" y="4929632"/>
                  </a:lnTo>
                  <a:lnTo>
                    <a:pt x="3431032" y="4929632"/>
                  </a:lnTo>
                  <a:lnTo>
                    <a:pt x="3431032" y="3098546"/>
                  </a:lnTo>
                  <a:lnTo>
                    <a:pt x="5146548" y="3098546"/>
                  </a:lnTo>
                  <a:lnTo>
                    <a:pt x="5146548" y="640969"/>
                  </a:lnTo>
                  <a:lnTo>
                    <a:pt x="9465945" y="640969"/>
                  </a:lnTo>
                  <a:lnTo>
                    <a:pt x="9465945" y="4929632"/>
                  </a:lnTo>
                  <a:lnTo>
                    <a:pt x="12192000" y="49296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46547" y="1159141"/>
              <a:ext cx="4319905" cy="1133475"/>
            </a:xfrm>
            <a:custGeom>
              <a:avLst/>
              <a:gdLst/>
              <a:ahLst/>
              <a:cxnLst/>
              <a:rect l="l" t="t" r="r" b="b"/>
              <a:pathLst>
                <a:path w="4319905" h="1133475">
                  <a:moveTo>
                    <a:pt x="4319397" y="0"/>
                  </a:moveTo>
                  <a:lnTo>
                    <a:pt x="0" y="0"/>
                  </a:lnTo>
                  <a:lnTo>
                    <a:pt x="0" y="1133335"/>
                  </a:lnTo>
                  <a:lnTo>
                    <a:pt x="4319397" y="1133335"/>
                  </a:lnTo>
                  <a:lnTo>
                    <a:pt x="4319397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46547" y="2292413"/>
              <a:ext cx="4319905" cy="708660"/>
            </a:xfrm>
            <a:custGeom>
              <a:avLst/>
              <a:gdLst/>
              <a:ahLst/>
              <a:cxnLst/>
              <a:rect l="l" t="t" r="r" b="b"/>
              <a:pathLst>
                <a:path w="4319905" h="708660">
                  <a:moveTo>
                    <a:pt x="4319397" y="0"/>
                  </a:moveTo>
                  <a:lnTo>
                    <a:pt x="0" y="0"/>
                  </a:lnTo>
                  <a:lnTo>
                    <a:pt x="0" y="708342"/>
                  </a:lnTo>
                  <a:lnTo>
                    <a:pt x="4319397" y="708342"/>
                  </a:lnTo>
                  <a:lnTo>
                    <a:pt x="4319397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46547" y="3000743"/>
              <a:ext cx="4319905" cy="616585"/>
            </a:xfrm>
            <a:custGeom>
              <a:avLst/>
              <a:gdLst/>
              <a:ahLst/>
              <a:cxnLst/>
              <a:rect l="l" t="t" r="r" b="b"/>
              <a:pathLst>
                <a:path w="4319905" h="616585">
                  <a:moveTo>
                    <a:pt x="4319397" y="0"/>
                  </a:moveTo>
                  <a:lnTo>
                    <a:pt x="0" y="0"/>
                  </a:lnTo>
                  <a:lnTo>
                    <a:pt x="0" y="615962"/>
                  </a:lnTo>
                  <a:lnTo>
                    <a:pt x="4319397" y="615962"/>
                  </a:lnTo>
                  <a:lnTo>
                    <a:pt x="4319397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1032" y="3616794"/>
              <a:ext cx="6035040" cy="1047750"/>
            </a:xfrm>
            <a:custGeom>
              <a:avLst/>
              <a:gdLst/>
              <a:ahLst/>
              <a:cxnLst/>
              <a:rect l="l" t="t" r="r" b="b"/>
              <a:pathLst>
                <a:path w="6035040" h="1047750">
                  <a:moveTo>
                    <a:pt x="6034913" y="0"/>
                  </a:moveTo>
                  <a:lnTo>
                    <a:pt x="0" y="0"/>
                  </a:lnTo>
                  <a:lnTo>
                    <a:pt x="0" y="1047407"/>
                  </a:lnTo>
                  <a:lnTo>
                    <a:pt x="6034913" y="1047407"/>
                  </a:lnTo>
                  <a:lnTo>
                    <a:pt x="6034913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1032" y="4664176"/>
              <a:ext cx="6035040" cy="784225"/>
            </a:xfrm>
            <a:custGeom>
              <a:avLst/>
              <a:gdLst/>
              <a:ahLst/>
              <a:cxnLst/>
              <a:rect l="l" t="t" r="r" b="b"/>
              <a:pathLst>
                <a:path w="6035040" h="784225">
                  <a:moveTo>
                    <a:pt x="6034913" y="0"/>
                  </a:moveTo>
                  <a:lnTo>
                    <a:pt x="0" y="0"/>
                  </a:lnTo>
                  <a:lnTo>
                    <a:pt x="0" y="783615"/>
                  </a:lnTo>
                  <a:lnTo>
                    <a:pt x="6034913" y="783615"/>
                  </a:lnTo>
                  <a:lnTo>
                    <a:pt x="6034913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47766"/>
              <a:ext cx="12192000" cy="977900"/>
            </a:xfrm>
            <a:custGeom>
              <a:avLst/>
              <a:gdLst/>
              <a:ahLst/>
              <a:cxnLst/>
              <a:rect l="l" t="t" r="r" b="b"/>
              <a:pathLst>
                <a:path w="12192000" h="977900">
                  <a:moveTo>
                    <a:pt x="12192000" y="0"/>
                  </a:moveTo>
                  <a:lnTo>
                    <a:pt x="9465945" y="0"/>
                  </a:lnTo>
                  <a:lnTo>
                    <a:pt x="3431032" y="0"/>
                  </a:lnTo>
                  <a:lnTo>
                    <a:pt x="0" y="0"/>
                  </a:lnTo>
                  <a:lnTo>
                    <a:pt x="0" y="977861"/>
                  </a:lnTo>
                  <a:lnTo>
                    <a:pt x="3431032" y="977861"/>
                  </a:lnTo>
                  <a:lnTo>
                    <a:pt x="9465945" y="977861"/>
                  </a:lnTo>
                  <a:lnTo>
                    <a:pt x="12192000" y="97786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6425627"/>
              <a:ext cx="12192000" cy="426084"/>
            </a:xfrm>
            <a:custGeom>
              <a:avLst/>
              <a:gdLst/>
              <a:ahLst/>
              <a:cxnLst/>
              <a:rect l="l" t="t" r="r" b="b"/>
              <a:pathLst>
                <a:path w="12192000" h="426084">
                  <a:moveTo>
                    <a:pt x="12192000" y="0"/>
                  </a:moveTo>
                  <a:lnTo>
                    <a:pt x="0" y="0"/>
                  </a:lnTo>
                  <a:lnTo>
                    <a:pt x="0" y="425932"/>
                  </a:lnTo>
                  <a:lnTo>
                    <a:pt x="12192000" y="4259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24682" y="0"/>
              <a:ext cx="12700" cy="6432550"/>
            </a:xfrm>
            <a:custGeom>
              <a:avLst/>
              <a:gdLst/>
              <a:ahLst/>
              <a:cxnLst/>
              <a:rect l="l" t="t" r="r" b="b"/>
              <a:pathLst>
                <a:path w="12700" h="6432550">
                  <a:moveTo>
                    <a:pt x="0" y="6431978"/>
                  </a:moveTo>
                  <a:lnTo>
                    <a:pt x="12700" y="6431978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64319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46547" y="511809"/>
              <a:ext cx="0" cy="3111500"/>
            </a:xfrm>
            <a:custGeom>
              <a:avLst/>
              <a:gdLst/>
              <a:ahLst/>
              <a:cxnLst/>
              <a:rect l="l" t="t" r="r" b="b"/>
              <a:pathLst>
                <a:path h="3111500">
                  <a:moveTo>
                    <a:pt x="0" y="0"/>
                  </a:moveTo>
                  <a:lnTo>
                    <a:pt x="0" y="31112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12192000" cy="6432550"/>
            </a:xfrm>
            <a:custGeom>
              <a:avLst/>
              <a:gdLst/>
              <a:ahLst/>
              <a:cxnLst/>
              <a:rect l="l" t="t" r="r" b="b"/>
              <a:pathLst>
                <a:path w="12192000" h="6432550">
                  <a:moveTo>
                    <a:pt x="12192000" y="511810"/>
                  </a:moveTo>
                  <a:lnTo>
                    <a:pt x="9472295" y="511810"/>
                  </a:lnTo>
                  <a:lnTo>
                    <a:pt x="9472295" y="0"/>
                  </a:lnTo>
                  <a:lnTo>
                    <a:pt x="9459595" y="0"/>
                  </a:lnTo>
                  <a:lnTo>
                    <a:pt x="9459595" y="511810"/>
                  </a:lnTo>
                  <a:lnTo>
                    <a:pt x="0" y="511810"/>
                  </a:lnTo>
                  <a:lnTo>
                    <a:pt x="0" y="524510"/>
                  </a:lnTo>
                  <a:lnTo>
                    <a:pt x="9459595" y="524510"/>
                  </a:lnTo>
                  <a:lnTo>
                    <a:pt x="9459595" y="6431978"/>
                  </a:lnTo>
                  <a:lnTo>
                    <a:pt x="9472295" y="6431978"/>
                  </a:lnTo>
                  <a:lnTo>
                    <a:pt x="9472295" y="524510"/>
                  </a:lnTo>
                  <a:lnTo>
                    <a:pt x="12191987" y="524510"/>
                  </a:lnTo>
                  <a:lnTo>
                    <a:pt x="12192000" y="511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24682" y="1159128"/>
              <a:ext cx="6047740" cy="3505200"/>
            </a:xfrm>
            <a:custGeom>
              <a:avLst/>
              <a:gdLst/>
              <a:ahLst/>
              <a:cxnLst/>
              <a:rect l="l" t="t" r="r" b="b"/>
              <a:pathLst>
                <a:path w="6047740" h="3505200">
                  <a:moveTo>
                    <a:pt x="1715515" y="0"/>
                  </a:moveTo>
                  <a:lnTo>
                    <a:pt x="6047613" y="0"/>
                  </a:lnTo>
                </a:path>
                <a:path w="6047740" h="3505200">
                  <a:moveTo>
                    <a:pt x="1715515" y="1133348"/>
                  </a:moveTo>
                  <a:lnTo>
                    <a:pt x="6047613" y="1133348"/>
                  </a:lnTo>
                </a:path>
                <a:path w="6047740" h="3505200">
                  <a:moveTo>
                    <a:pt x="1715515" y="1841627"/>
                  </a:moveTo>
                  <a:lnTo>
                    <a:pt x="6047613" y="1841627"/>
                  </a:lnTo>
                </a:path>
                <a:path w="6047740" h="3505200">
                  <a:moveTo>
                    <a:pt x="0" y="2457577"/>
                  </a:moveTo>
                  <a:lnTo>
                    <a:pt x="6047613" y="2457577"/>
                  </a:lnTo>
                </a:path>
                <a:path w="6047740" h="3505200">
                  <a:moveTo>
                    <a:pt x="0" y="3505073"/>
                  </a:moveTo>
                  <a:lnTo>
                    <a:pt x="6047613" y="350507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12185650" y="0"/>
                  </a:lnTo>
                  <a:lnTo>
                    <a:pt x="12185650" y="6350"/>
                  </a:lnTo>
                  <a:lnTo>
                    <a:pt x="12185650" y="5441442"/>
                  </a:lnTo>
                  <a:lnTo>
                    <a:pt x="12185650" y="5454142"/>
                  </a:lnTo>
                  <a:lnTo>
                    <a:pt x="12185650" y="6419278"/>
                  </a:lnTo>
                  <a:lnTo>
                    <a:pt x="12185650" y="6431978"/>
                  </a:lnTo>
                  <a:lnTo>
                    <a:pt x="12185650" y="6845211"/>
                  </a:lnTo>
                  <a:lnTo>
                    <a:pt x="6350" y="6845211"/>
                  </a:lnTo>
                  <a:lnTo>
                    <a:pt x="6350" y="6431978"/>
                  </a:lnTo>
                  <a:lnTo>
                    <a:pt x="12185650" y="6431978"/>
                  </a:lnTo>
                  <a:lnTo>
                    <a:pt x="12185650" y="6419278"/>
                  </a:lnTo>
                  <a:lnTo>
                    <a:pt x="6350" y="6419278"/>
                  </a:lnTo>
                  <a:lnTo>
                    <a:pt x="6350" y="5454142"/>
                  </a:lnTo>
                  <a:lnTo>
                    <a:pt x="12185650" y="5454142"/>
                  </a:lnTo>
                  <a:lnTo>
                    <a:pt x="12185650" y="5441442"/>
                  </a:lnTo>
                  <a:lnTo>
                    <a:pt x="6350" y="5441442"/>
                  </a:lnTo>
                  <a:lnTo>
                    <a:pt x="6350" y="6350"/>
                  </a:lnTo>
                  <a:lnTo>
                    <a:pt x="12185650" y="6350"/>
                  </a:lnTo>
                  <a:lnTo>
                    <a:pt x="12185650" y="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6857911"/>
                  </a:lnTo>
                  <a:lnTo>
                    <a:pt x="6350" y="6857911"/>
                  </a:lnTo>
                  <a:lnTo>
                    <a:pt x="12185650" y="6857911"/>
                  </a:lnTo>
                  <a:lnTo>
                    <a:pt x="12191987" y="6857911"/>
                  </a:lnTo>
                  <a:lnTo>
                    <a:pt x="12192000" y="6845211"/>
                  </a:lnTo>
                  <a:lnTo>
                    <a:pt x="12192000" y="6419278"/>
                  </a:lnTo>
                  <a:lnTo>
                    <a:pt x="12192000" y="544144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78739" y="22352"/>
            <a:ext cx="9994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none" spc="-10" dirty="0">
                <a:solidFill>
                  <a:srgbClr val="FFFFFF"/>
                </a:solidFill>
                <a:latin typeface="Trebuchet MS"/>
                <a:cs typeface="Trebuchet MS"/>
              </a:rPr>
              <a:t>Cause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10153" y="22352"/>
            <a:ext cx="1576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FFFF"/>
                </a:solidFill>
                <a:latin typeface="Trebuchet MS"/>
                <a:cs typeface="Trebuchet MS"/>
              </a:rPr>
              <a:t>Aetiology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45828" y="22352"/>
            <a:ext cx="2240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Trebuchet MS"/>
                <a:cs typeface="Trebuchet MS"/>
              </a:rPr>
              <a:t>Incidence</a:t>
            </a:r>
            <a:r>
              <a:rPr sz="28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Trebuchet MS"/>
                <a:cs typeface="Trebuchet MS"/>
              </a:rPr>
              <a:t>(%)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542290"/>
            <a:ext cx="1673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1.Embolism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0153" y="542290"/>
            <a:ext cx="1377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8450" algn="l"/>
              </a:tabLst>
            </a:pP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Cardiac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25922" y="542290"/>
            <a:ext cx="2698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Atrial</a:t>
            </a:r>
            <a:r>
              <a:rPr sz="2400" b="1" spc="-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fibrillation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45828" y="542290"/>
            <a:ext cx="23596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001F5F"/>
                </a:solidFill>
                <a:latin typeface="Trebuchet MS"/>
                <a:cs typeface="Trebuchet MS"/>
              </a:rPr>
              <a:t>Commonest</a:t>
            </a:r>
            <a:r>
              <a:rPr sz="2400" b="1" spc="-45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20" smtClean="0">
                <a:solidFill>
                  <a:srgbClr val="001F5F"/>
                </a:solidFill>
                <a:latin typeface="Trebuchet MS"/>
                <a:cs typeface="Trebuchet MS"/>
              </a:rPr>
              <a:t>(</a:t>
            </a:r>
            <a:r>
              <a:rPr lang="en-US" sz="2400" b="1" spc="-20" dirty="0" smtClean="0">
                <a:solidFill>
                  <a:srgbClr val="001F5F"/>
                </a:solidFill>
                <a:latin typeface="Trebuchet MS"/>
                <a:cs typeface="Trebuchet MS"/>
              </a:rPr>
              <a:t>6</a:t>
            </a:r>
            <a:r>
              <a:rPr sz="2400" b="1" spc="-20" smtClean="0">
                <a:solidFill>
                  <a:srgbClr val="001F5F"/>
                </a:solidFill>
                <a:latin typeface="Trebuchet MS"/>
                <a:cs typeface="Trebuchet MS"/>
              </a:rPr>
              <a:t>0-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sz="2400" b="1" spc="-20" dirty="0" smtClean="0">
                <a:solidFill>
                  <a:srgbClr val="001F5F"/>
                </a:solidFill>
                <a:latin typeface="Trebuchet MS"/>
                <a:cs typeface="Trebuchet MS"/>
              </a:rPr>
              <a:t>7</a:t>
            </a:r>
            <a:r>
              <a:rPr sz="2400" b="1" spc="-20" smtClean="0">
                <a:solidFill>
                  <a:srgbClr val="001F5F"/>
                </a:solidFill>
                <a:latin typeface="Trebuchet MS"/>
                <a:cs typeface="Trebuchet MS"/>
              </a:rPr>
              <a:t>0</a:t>
            </a:r>
            <a:r>
              <a:rPr sz="2400" b="1" spc="-20" dirty="0">
                <a:solidFill>
                  <a:srgbClr val="001F5F"/>
                </a:solidFill>
                <a:latin typeface="Trebuchet MS"/>
                <a:cs typeface="Trebuchet MS"/>
              </a:rPr>
              <a:t>%)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10153" y="1183385"/>
            <a:ext cx="5706745" cy="3896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485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014855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Mural</a:t>
            </a:r>
            <a:r>
              <a:rPr sz="2400" b="1" spc="-1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Thrombus</a:t>
            </a:r>
            <a:r>
              <a:rPr sz="2400" b="1" spc="-8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following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Myocardial</a:t>
            </a:r>
            <a:r>
              <a:rPr sz="2400" b="1" spc="-3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Infarction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75"/>
              </a:spcBef>
              <a:buClr>
                <a:srgbClr val="001F5F"/>
              </a:buClr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2014855" indent="-286385">
              <a:lnSpc>
                <a:spcPct val="100000"/>
              </a:lnSpc>
              <a:buFont typeface="Arial"/>
              <a:buChar char="•"/>
              <a:tabLst>
                <a:tab pos="2014855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Left</a:t>
            </a:r>
            <a:r>
              <a:rPr sz="2400" b="1" spc="-2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atrial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 myxoma</a:t>
            </a:r>
            <a:endParaRPr sz="2400">
              <a:latin typeface="Trebuchet MS"/>
              <a:cs typeface="Trebuchet MS"/>
            </a:endParaRPr>
          </a:p>
          <a:p>
            <a:pPr marL="2014855" indent="-286385">
              <a:lnSpc>
                <a:spcPct val="100000"/>
              </a:lnSpc>
              <a:spcBef>
                <a:spcPts val="2700"/>
              </a:spcBef>
              <a:buFont typeface="Arial"/>
              <a:buChar char="•"/>
              <a:tabLst>
                <a:tab pos="2014855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Prosthetic</a:t>
            </a:r>
            <a:r>
              <a:rPr sz="2400" b="1" spc="-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heart</a:t>
            </a:r>
            <a:r>
              <a:rPr sz="2400" b="1" spc="-8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valves</a:t>
            </a:r>
            <a:endParaRPr sz="2400">
              <a:latin typeface="Trebuchet MS"/>
              <a:cs typeface="Trebuchet MS"/>
            </a:endParaRPr>
          </a:p>
          <a:p>
            <a:pPr marL="297815" marR="1331595" indent="-285750">
              <a:lnSpc>
                <a:spcPct val="100000"/>
              </a:lnSpc>
              <a:spcBef>
                <a:spcPts val="1975"/>
              </a:spcBef>
              <a:buFont typeface="Wingdings"/>
              <a:buChar char=""/>
              <a:tabLst>
                <a:tab pos="299085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Proximal</a:t>
            </a:r>
            <a:r>
              <a:rPr sz="2400" b="1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aortic</a:t>
            </a:r>
            <a:r>
              <a:rPr sz="2400" b="1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disease,</a:t>
            </a:r>
            <a:r>
              <a:rPr sz="2400" b="1" spc="-6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Trebuchet MS"/>
                <a:cs typeface="Trebuchet MS"/>
              </a:rPr>
              <a:t>e.g. 	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aneurysm,</a:t>
            </a:r>
            <a:r>
              <a:rPr sz="2400" b="1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atheromas</a:t>
            </a:r>
            <a:endParaRPr sz="24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spcBef>
                <a:spcPts val="2485"/>
              </a:spcBef>
              <a:buFont typeface="Wingdings"/>
              <a:buChar char=""/>
              <a:tabLst>
                <a:tab pos="298450" algn="l"/>
              </a:tabLst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Iatrogenic,</a:t>
            </a:r>
            <a:r>
              <a:rPr sz="2400" b="1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e.g.</a:t>
            </a:r>
            <a:r>
              <a:rPr sz="2400" b="1" spc="-3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arteriography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5472785"/>
            <a:ext cx="19488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Trebuchet MS"/>
                <a:cs typeface="Trebuchet MS"/>
              </a:rPr>
              <a:t>2.Thrombosis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10153" y="5472785"/>
            <a:ext cx="3838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Trebuchet MS"/>
                <a:cs typeface="Trebuchet MS"/>
              </a:rPr>
              <a:t>Mesenteric</a:t>
            </a:r>
            <a:r>
              <a:rPr sz="2400" b="1" spc="-10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rebuchet MS"/>
                <a:cs typeface="Trebuchet MS"/>
              </a:rPr>
              <a:t>Atherosclerosis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45828" y="5472785"/>
            <a:ext cx="1058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00000"/>
                </a:solidFill>
                <a:latin typeface="Trebuchet MS"/>
                <a:cs typeface="Trebuchet MS"/>
              </a:rPr>
              <a:t>25-30%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7705" y="661161"/>
            <a:ext cx="2599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u="none" spc="-10" dirty="0" smtClean="0"/>
              <a:t>Symptoms</a:t>
            </a:r>
            <a:endParaRPr u="none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613359" y="1766442"/>
            <a:ext cx="6696709" cy="137604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Classical</a:t>
            </a:r>
            <a:r>
              <a:rPr sz="2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description</a:t>
            </a:r>
            <a:r>
              <a:rPr sz="24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4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early</a:t>
            </a:r>
            <a:r>
              <a:rPr sz="2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symptom</a:t>
            </a:r>
            <a:endParaRPr sz="2400">
              <a:latin typeface="Trebuchet MS"/>
              <a:cs typeface="Trebuchet MS"/>
            </a:endParaRPr>
          </a:p>
          <a:p>
            <a:pPr marL="756285" marR="5080" indent="-287020">
              <a:lnSpc>
                <a:spcPct val="100000"/>
              </a:lnSpc>
              <a:spcBef>
                <a:spcPts val="994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Severe</a:t>
            </a:r>
            <a:r>
              <a:rPr sz="2400" u="sng" spc="-1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Abdominal</a:t>
            </a:r>
            <a:r>
              <a:rPr sz="2400" u="sng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pain</a:t>
            </a:r>
            <a:r>
              <a:rPr sz="2400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that</a:t>
            </a:r>
            <a:r>
              <a:rPr sz="2400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is</a:t>
            </a:r>
            <a:r>
              <a:rPr sz="2400" spc="-2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out</a:t>
            </a:r>
            <a:r>
              <a:rPr sz="2400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Trebuchet MS"/>
                <a:cs typeface="Trebuchet MS"/>
              </a:rPr>
              <a:t>of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proportion</a:t>
            </a:r>
            <a:r>
              <a:rPr sz="2400" spc="-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to</a:t>
            </a:r>
            <a:r>
              <a:rPr sz="2400" spc="-6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physical</a:t>
            </a:r>
            <a:r>
              <a:rPr sz="2400" spc="-5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findings</a:t>
            </a:r>
            <a:r>
              <a:rPr sz="2400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in</a:t>
            </a:r>
            <a:r>
              <a:rPr sz="2400" spc="-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95%</a:t>
            </a:r>
            <a:r>
              <a:rPr sz="2400" spc="-5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cases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4947" y="1287780"/>
            <a:ext cx="3349752" cy="5021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304" y="201168"/>
            <a:ext cx="9962515" cy="5125720"/>
            <a:chOff x="527304" y="201168"/>
            <a:chExt cx="9962515" cy="5125720"/>
          </a:xfrm>
        </p:grpSpPr>
        <p:sp>
          <p:nvSpPr>
            <p:cNvPr id="3" name="object 3"/>
            <p:cNvSpPr/>
            <p:nvPr/>
          </p:nvSpPr>
          <p:spPr>
            <a:xfrm>
              <a:off x="546354" y="1003554"/>
              <a:ext cx="9924415" cy="4304030"/>
            </a:xfrm>
            <a:custGeom>
              <a:avLst/>
              <a:gdLst/>
              <a:ahLst/>
              <a:cxnLst/>
              <a:rect l="l" t="t" r="r" b="b"/>
              <a:pathLst>
                <a:path w="9924415" h="4304030">
                  <a:moveTo>
                    <a:pt x="9924288" y="0"/>
                  </a:moveTo>
                  <a:lnTo>
                    <a:pt x="0" y="0"/>
                  </a:lnTo>
                  <a:lnTo>
                    <a:pt x="0" y="4303776"/>
                  </a:lnTo>
                  <a:lnTo>
                    <a:pt x="9924288" y="4303776"/>
                  </a:lnTo>
                  <a:lnTo>
                    <a:pt x="9924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6354" y="1003554"/>
              <a:ext cx="9924415" cy="4304030"/>
            </a:xfrm>
            <a:custGeom>
              <a:avLst/>
              <a:gdLst/>
              <a:ahLst/>
              <a:cxnLst/>
              <a:rect l="l" t="t" r="r" b="b"/>
              <a:pathLst>
                <a:path w="9924415" h="4304030">
                  <a:moveTo>
                    <a:pt x="0" y="4303776"/>
                  </a:moveTo>
                  <a:lnTo>
                    <a:pt x="9924288" y="4303776"/>
                  </a:lnTo>
                  <a:lnTo>
                    <a:pt x="9924288" y="0"/>
                  </a:lnTo>
                  <a:lnTo>
                    <a:pt x="0" y="0"/>
                  </a:lnTo>
                  <a:lnTo>
                    <a:pt x="0" y="4303776"/>
                  </a:lnTo>
                  <a:close/>
                </a:path>
              </a:pathLst>
            </a:custGeom>
            <a:ln w="38100">
              <a:solidFill>
                <a:srgbClr val="539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0504" y="201168"/>
              <a:ext cx="3326892" cy="10119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301" y="53086"/>
            <a:ext cx="11277396" cy="846386"/>
          </a:xfrm>
          <a:prstGeom prst="rect">
            <a:avLst/>
          </a:prstGeom>
        </p:spPr>
        <p:txBody>
          <a:bodyPr vert="horz" wrap="square" lIns="0" tIns="289560" rIns="0" bIns="0" rtlCol="0">
            <a:spAutoFit/>
          </a:bodyPr>
          <a:lstStyle/>
          <a:p>
            <a:pPr marL="3105150">
              <a:lnSpc>
                <a:spcPct val="100000"/>
              </a:lnSpc>
              <a:spcBef>
                <a:spcPts val="100"/>
              </a:spcBef>
            </a:pPr>
            <a:r>
              <a:rPr lang="en-US" b="1" spc="-10" dirty="0" smtClean="0">
                <a:latin typeface="Trebuchet MS"/>
                <a:cs typeface="Trebuchet MS"/>
              </a:rPr>
              <a:t>Symptoms</a:t>
            </a:r>
            <a:endParaRPr b="1" spc="-10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9503" y="861060"/>
            <a:ext cx="5873750" cy="5755640"/>
            <a:chOff x="449503" y="861060"/>
            <a:chExt cx="5873750" cy="57556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4823" y="861060"/>
              <a:ext cx="2778252" cy="777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08498" y="1003554"/>
              <a:ext cx="0" cy="4304030"/>
            </a:xfrm>
            <a:custGeom>
              <a:avLst/>
              <a:gdLst/>
              <a:ahLst/>
              <a:cxnLst/>
              <a:rect l="l" t="t" r="r" b="b"/>
              <a:pathLst>
                <a:path h="4304030">
                  <a:moveTo>
                    <a:pt x="0" y="0"/>
                  </a:moveTo>
                  <a:lnTo>
                    <a:pt x="0" y="4304030"/>
                  </a:lnTo>
                </a:path>
              </a:pathLst>
            </a:custGeom>
            <a:ln w="38100">
              <a:solidFill>
                <a:srgbClr val="539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5695" y="4367583"/>
              <a:ext cx="4327525" cy="2018664"/>
            </a:xfrm>
            <a:custGeom>
              <a:avLst/>
              <a:gdLst/>
              <a:ahLst/>
              <a:cxnLst/>
              <a:rect l="l" t="t" r="r" b="b"/>
              <a:pathLst>
                <a:path w="4327525" h="2018664">
                  <a:moveTo>
                    <a:pt x="2629475" y="0"/>
                  </a:moveTo>
                  <a:lnTo>
                    <a:pt x="2577837" y="2858"/>
                  </a:lnTo>
                  <a:lnTo>
                    <a:pt x="2527294" y="9542"/>
                  </a:lnTo>
                  <a:lnTo>
                    <a:pt x="2478395" y="19934"/>
                  </a:lnTo>
                  <a:lnTo>
                    <a:pt x="2431690" y="33917"/>
                  </a:lnTo>
                  <a:lnTo>
                    <a:pt x="2387726" y="51375"/>
                  </a:lnTo>
                  <a:lnTo>
                    <a:pt x="2347053" y="72191"/>
                  </a:lnTo>
                  <a:lnTo>
                    <a:pt x="2310220" y="96248"/>
                  </a:lnTo>
                  <a:lnTo>
                    <a:pt x="2277777" y="123428"/>
                  </a:lnTo>
                  <a:lnTo>
                    <a:pt x="2250272" y="153616"/>
                  </a:lnTo>
                  <a:lnTo>
                    <a:pt x="2221814" y="137051"/>
                  </a:lnTo>
                  <a:lnTo>
                    <a:pt x="2159707" y="108111"/>
                  </a:lnTo>
                  <a:lnTo>
                    <a:pt x="2076852" y="81087"/>
                  </a:lnTo>
                  <a:lnTo>
                    <a:pt x="2026274" y="69811"/>
                  </a:lnTo>
                  <a:lnTo>
                    <a:pt x="1974948" y="61931"/>
                  </a:lnTo>
                  <a:lnTo>
                    <a:pt x="1923237" y="57378"/>
                  </a:lnTo>
                  <a:lnTo>
                    <a:pt x="1871505" y="56080"/>
                  </a:lnTo>
                  <a:lnTo>
                    <a:pt x="1820114" y="57965"/>
                  </a:lnTo>
                  <a:lnTo>
                    <a:pt x="1769428" y="62963"/>
                  </a:lnTo>
                  <a:lnTo>
                    <a:pt x="1719809" y="71003"/>
                  </a:lnTo>
                  <a:lnTo>
                    <a:pt x="1671620" y="82013"/>
                  </a:lnTo>
                  <a:lnTo>
                    <a:pt x="1625224" y="95923"/>
                  </a:lnTo>
                  <a:lnTo>
                    <a:pt x="1580985" y="112661"/>
                  </a:lnTo>
                  <a:lnTo>
                    <a:pt x="1539265" y="132157"/>
                  </a:lnTo>
                  <a:lnTo>
                    <a:pt x="1500426" y="154339"/>
                  </a:lnTo>
                  <a:lnTo>
                    <a:pt x="1464833" y="179137"/>
                  </a:lnTo>
                  <a:lnTo>
                    <a:pt x="1432847" y="206478"/>
                  </a:lnTo>
                  <a:lnTo>
                    <a:pt x="1404833" y="236293"/>
                  </a:lnTo>
                  <a:lnTo>
                    <a:pt x="1360577" y="221204"/>
                  </a:lnTo>
                  <a:lnTo>
                    <a:pt x="1314896" y="208295"/>
                  </a:lnTo>
                  <a:lnTo>
                    <a:pt x="1267993" y="197596"/>
                  </a:lnTo>
                  <a:lnTo>
                    <a:pt x="1220071" y="189132"/>
                  </a:lnTo>
                  <a:lnTo>
                    <a:pt x="1171332" y="182931"/>
                  </a:lnTo>
                  <a:lnTo>
                    <a:pt x="1121981" y="179021"/>
                  </a:lnTo>
                  <a:lnTo>
                    <a:pt x="1072218" y="177428"/>
                  </a:lnTo>
                  <a:lnTo>
                    <a:pt x="1022247" y="178179"/>
                  </a:lnTo>
                  <a:lnTo>
                    <a:pt x="972271" y="181302"/>
                  </a:lnTo>
                  <a:lnTo>
                    <a:pt x="914828" y="187863"/>
                  </a:lnTo>
                  <a:lnTo>
                    <a:pt x="859403" y="197341"/>
                  </a:lnTo>
                  <a:lnTo>
                    <a:pt x="806167" y="209593"/>
                  </a:lnTo>
                  <a:lnTo>
                    <a:pt x="755295" y="224472"/>
                  </a:lnTo>
                  <a:lnTo>
                    <a:pt x="706961" y="241835"/>
                  </a:lnTo>
                  <a:lnTo>
                    <a:pt x="661337" y="261537"/>
                  </a:lnTo>
                  <a:lnTo>
                    <a:pt x="618597" y="283431"/>
                  </a:lnTo>
                  <a:lnTo>
                    <a:pt x="578915" y="307375"/>
                  </a:lnTo>
                  <a:lnTo>
                    <a:pt x="542464" y="333223"/>
                  </a:lnTo>
                  <a:lnTo>
                    <a:pt x="509417" y="360829"/>
                  </a:lnTo>
                  <a:lnTo>
                    <a:pt x="479949" y="390050"/>
                  </a:lnTo>
                  <a:lnTo>
                    <a:pt x="454232" y="420739"/>
                  </a:lnTo>
                  <a:lnTo>
                    <a:pt x="432440" y="452753"/>
                  </a:lnTo>
                  <a:lnTo>
                    <a:pt x="401324" y="520175"/>
                  </a:lnTo>
                  <a:lnTo>
                    <a:pt x="387990" y="591156"/>
                  </a:lnTo>
                  <a:lnTo>
                    <a:pt x="388424" y="627619"/>
                  </a:lnTo>
                  <a:lnTo>
                    <a:pt x="393824" y="664537"/>
                  </a:lnTo>
                  <a:lnTo>
                    <a:pt x="390192" y="670760"/>
                  </a:lnTo>
                  <a:lnTo>
                    <a:pt x="332172" y="677161"/>
                  </a:lnTo>
                  <a:lnTo>
                    <a:pt x="276653" y="688348"/>
                  </a:lnTo>
                  <a:lnTo>
                    <a:pt x="224293" y="704050"/>
                  </a:lnTo>
                  <a:lnTo>
                    <a:pt x="175754" y="724001"/>
                  </a:lnTo>
                  <a:lnTo>
                    <a:pt x="131695" y="747930"/>
                  </a:lnTo>
                  <a:lnTo>
                    <a:pt x="92778" y="775570"/>
                  </a:lnTo>
                  <a:lnTo>
                    <a:pt x="59662" y="806650"/>
                  </a:lnTo>
                  <a:lnTo>
                    <a:pt x="33277" y="840447"/>
                  </a:lnTo>
                  <a:lnTo>
                    <a:pt x="14662" y="875367"/>
                  </a:lnTo>
                  <a:lnTo>
                    <a:pt x="0" y="946764"/>
                  </a:lnTo>
                  <a:lnTo>
                    <a:pt x="3582" y="982335"/>
                  </a:lnTo>
                  <a:lnTo>
                    <a:pt x="31647" y="1050954"/>
                  </a:lnTo>
                  <a:lnTo>
                    <a:pt x="55760" y="1083096"/>
                  </a:lnTo>
                  <a:lnTo>
                    <a:pt x="86347" y="1113189"/>
                  </a:lnTo>
                  <a:lnTo>
                    <a:pt x="123222" y="1140778"/>
                  </a:lnTo>
                  <a:lnTo>
                    <a:pt x="166201" y="1165411"/>
                  </a:lnTo>
                  <a:lnTo>
                    <a:pt x="215097" y="1186634"/>
                  </a:lnTo>
                  <a:lnTo>
                    <a:pt x="168031" y="1224687"/>
                  </a:lnTo>
                  <a:lnTo>
                    <a:pt x="132484" y="1266860"/>
                  </a:lnTo>
                  <a:lnTo>
                    <a:pt x="108993" y="1312120"/>
                  </a:lnTo>
                  <a:lnTo>
                    <a:pt x="98095" y="1359430"/>
                  </a:lnTo>
                  <a:lnTo>
                    <a:pt x="100327" y="1407754"/>
                  </a:lnTo>
                  <a:lnTo>
                    <a:pt x="126078" y="1474369"/>
                  </a:lnTo>
                  <a:lnTo>
                    <a:pt x="174991" y="1533041"/>
                  </a:lnTo>
                  <a:lnTo>
                    <a:pt x="206999" y="1558830"/>
                  </a:lnTo>
                  <a:lnTo>
                    <a:pt x="243436" y="1581953"/>
                  </a:lnTo>
                  <a:lnTo>
                    <a:pt x="283850" y="1602182"/>
                  </a:lnTo>
                  <a:lnTo>
                    <a:pt x="327785" y="1619290"/>
                  </a:lnTo>
                  <a:lnTo>
                    <a:pt x="374789" y="1633050"/>
                  </a:lnTo>
                  <a:lnTo>
                    <a:pt x="424407" y="1643235"/>
                  </a:lnTo>
                  <a:lnTo>
                    <a:pt x="476186" y="1649618"/>
                  </a:lnTo>
                  <a:lnTo>
                    <a:pt x="529673" y="1651972"/>
                  </a:lnTo>
                  <a:lnTo>
                    <a:pt x="584413" y="1650070"/>
                  </a:lnTo>
                  <a:lnTo>
                    <a:pt x="589747" y="1656001"/>
                  </a:lnTo>
                  <a:lnTo>
                    <a:pt x="622630" y="1688439"/>
                  </a:lnTo>
                  <a:lnTo>
                    <a:pt x="655427" y="1716126"/>
                  </a:lnTo>
                  <a:lnTo>
                    <a:pt x="690754" y="1741968"/>
                  </a:lnTo>
                  <a:lnTo>
                    <a:pt x="728432" y="1765935"/>
                  </a:lnTo>
                  <a:lnTo>
                    <a:pt x="768280" y="1787999"/>
                  </a:lnTo>
                  <a:lnTo>
                    <a:pt x="810121" y="1808131"/>
                  </a:lnTo>
                  <a:lnTo>
                    <a:pt x="853774" y="1826304"/>
                  </a:lnTo>
                  <a:lnTo>
                    <a:pt x="899060" y="1842489"/>
                  </a:lnTo>
                  <a:lnTo>
                    <a:pt x="945801" y="1856657"/>
                  </a:lnTo>
                  <a:lnTo>
                    <a:pt x="993817" y="1868779"/>
                  </a:lnTo>
                  <a:lnTo>
                    <a:pt x="1042928" y="1878828"/>
                  </a:lnTo>
                  <a:lnTo>
                    <a:pt x="1092956" y="1886774"/>
                  </a:lnTo>
                  <a:lnTo>
                    <a:pt x="1143721" y="1892590"/>
                  </a:lnTo>
                  <a:lnTo>
                    <a:pt x="1195044" y="1896246"/>
                  </a:lnTo>
                  <a:lnTo>
                    <a:pt x="1246745" y="1897715"/>
                  </a:lnTo>
                  <a:lnTo>
                    <a:pt x="1298646" y="1896967"/>
                  </a:lnTo>
                  <a:lnTo>
                    <a:pt x="1350568" y="1893975"/>
                  </a:lnTo>
                  <a:lnTo>
                    <a:pt x="1402330" y="1888709"/>
                  </a:lnTo>
                  <a:lnTo>
                    <a:pt x="1453754" y="1881142"/>
                  </a:lnTo>
                  <a:lnTo>
                    <a:pt x="1504661" y="1871244"/>
                  </a:lnTo>
                  <a:lnTo>
                    <a:pt x="1554871" y="1858988"/>
                  </a:lnTo>
                  <a:lnTo>
                    <a:pt x="1604204" y="1844345"/>
                  </a:lnTo>
                  <a:lnTo>
                    <a:pt x="1652483" y="1827286"/>
                  </a:lnTo>
                  <a:lnTo>
                    <a:pt x="1687004" y="1857301"/>
                  </a:lnTo>
                  <a:lnTo>
                    <a:pt x="1725244" y="1885154"/>
                  </a:lnTo>
                  <a:lnTo>
                    <a:pt x="1766946" y="1910723"/>
                  </a:lnTo>
                  <a:lnTo>
                    <a:pt x="1811852" y="1933885"/>
                  </a:lnTo>
                  <a:lnTo>
                    <a:pt x="1859705" y="1954518"/>
                  </a:lnTo>
                  <a:lnTo>
                    <a:pt x="1910247" y="1972502"/>
                  </a:lnTo>
                  <a:lnTo>
                    <a:pt x="1963222" y="1987714"/>
                  </a:lnTo>
                  <a:lnTo>
                    <a:pt x="2018370" y="2000031"/>
                  </a:lnTo>
                  <a:lnTo>
                    <a:pt x="2072035" y="2008895"/>
                  </a:lnTo>
                  <a:lnTo>
                    <a:pt x="2125786" y="2014871"/>
                  </a:lnTo>
                  <a:lnTo>
                    <a:pt x="2179405" y="2018032"/>
                  </a:lnTo>
                  <a:lnTo>
                    <a:pt x="2232677" y="2018452"/>
                  </a:lnTo>
                  <a:lnTo>
                    <a:pt x="2285384" y="2016207"/>
                  </a:lnTo>
                  <a:lnTo>
                    <a:pt x="2337308" y="2011368"/>
                  </a:lnTo>
                  <a:lnTo>
                    <a:pt x="2388234" y="2004011"/>
                  </a:lnTo>
                  <a:lnTo>
                    <a:pt x="2437944" y="1994209"/>
                  </a:lnTo>
                  <a:lnTo>
                    <a:pt x="2486220" y="1982036"/>
                  </a:lnTo>
                  <a:lnTo>
                    <a:pt x="2532847" y="1967567"/>
                  </a:lnTo>
                  <a:lnTo>
                    <a:pt x="2577607" y="1950874"/>
                  </a:lnTo>
                  <a:lnTo>
                    <a:pt x="2620283" y="1932033"/>
                  </a:lnTo>
                  <a:lnTo>
                    <a:pt x="2660658" y="1911116"/>
                  </a:lnTo>
                  <a:lnTo>
                    <a:pt x="2698516" y="1888198"/>
                  </a:lnTo>
                  <a:lnTo>
                    <a:pt x="2733638" y="1863353"/>
                  </a:lnTo>
                  <a:lnTo>
                    <a:pt x="2765809" y="1836655"/>
                  </a:lnTo>
                  <a:lnTo>
                    <a:pt x="2794811" y="1808177"/>
                  </a:lnTo>
                  <a:lnTo>
                    <a:pt x="2820427" y="1777994"/>
                  </a:lnTo>
                  <a:lnTo>
                    <a:pt x="2842440" y="1746180"/>
                  </a:lnTo>
                  <a:lnTo>
                    <a:pt x="2860634" y="1712808"/>
                  </a:lnTo>
                  <a:lnTo>
                    <a:pt x="2907020" y="1729365"/>
                  </a:lnTo>
                  <a:lnTo>
                    <a:pt x="2955409" y="1743095"/>
                  </a:lnTo>
                  <a:lnTo>
                    <a:pt x="3005478" y="1753937"/>
                  </a:lnTo>
                  <a:lnTo>
                    <a:pt x="3056901" y="1761833"/>
                  </a:lnTo>
                  <a:lnTo>
                    <a:pt x="3109354" y="1766723"/>
                  </a:lnTo>
                  <a:lnTo>
                    <a:pt x="3162513" y="1768548"/>
                  </a:lnTo>
                  <a:lnTo>
                    <a:pt x="3221693" y="1766952"/>
                  </a:lnTo>
                  <a:lnTo>
                    <a:pt x="3279214" y="1761677"/>
                  </a:lnTo>
                  <a:lnTo>
                    <a:pt x="3334781" y="1752905"/>
                  </a:lnTo>
                  <a:lnTo>
                    <a:pt x="3388101" y="1740820"/>
                  </a:lnTo>
                  <a:lnTo>
                    <a:pt x="3438880" y="1725605"/>
                  </a:lnTo>
                  <a:lnTo>
                    <a:pt x="3486826" y="1707443"/>
                  </a:lnTo>
                  <a:lnTo>
                    <a:pt x="3531644" y="1686518"/>
                  </a:lnTo>
                  <a:lnTo>
                    <a:pt x="3573041" y="1663013"/>
                  </a:lnTo>
                  <a:lnTo>
                    <a:pt x="3610723" y="1637110"/>
                  </a:lnTo>
                  <a:lnTo>
                    <a:pt x="3644396" y="1608993"/>
                  </a:lnTo>
                  <a:lnTo>
                    <a:pt x="3673768" y="1578846"/>
                  </a:lnTo>
                  <a:lnTo>
                    <a:pt x="3698544" y="1546851"/>
                  </a:lnTo>
                  <a:lnTo>
                    <a:pt x="3718432" y="1513191"/>
                  </a:lnTo>
                  <a:lnTo>
                    <a:pt x="3742365" y="1441612"/>
                  </a:lnTo>
                  <a:lnTo>
                    <a:pt x="3745824" y="1404058"/>
                  </a:lnTo>
                  <a:lnTo>
                    <a:pt x="3794881" y="1398430"/>
                  </a:lnTo>
                  <a:lnTo>
                    <a:pt x="3842980" y="1390559"/>
                  </a:lnTo>
                  <a:lnTo>
                    <a:pt x="3889942" y="1380494"/>
                  </a:lnTo>
                  <a:lnTo>
                    <a:pt x="3935586" y="1368285"/>
                  </a:lnTo>
                  <a:lnTo>
                    <a:pt x="3979734" y="1353981"/>
                  </a:lnTo>
                  <a:lnTo>
                    <a:pt x="4022203" y="1337632"/>
                  </a:lnTo>
                  <a:lnTo>
                    <a:pt x="4062816" y="1319286"/>
                  </a:lnTo>
                  <a:lnTo>
                    <a:pt x="4110063" y="1294018"/>
                  </a:lnTo>
                  <a:lnTo>
                    <a:pt x="4152801" y="1266639"/>
                  </a:lnTo>
                  <a:lnTo>
                    <a:pt x="4190984" y="1237362"/>
                  </a:lnTo>
                  <a:lnTo>
                    <a:pt x="4224570" y="1206400"/>
                  </a:lnTo>
                  <a:lnTo>
                    <a:pt x="4253515" y="1173966"/>
                  </a:lnTo>
                  <a:lnTo>
                    <a:pt x="4277775" y="1140274"/>
                  </a:lnTo>
                  <a:lnTo>
                    <a:pt x="4297306" y="1105538"/>
                  </a:lnTo>
                  <a:lnTo>
                    <a:pt x="4312065" y="1069969"/>
                  </a:lnTo>
                  <a:lnTo>
                    <a:pt x="4327089" y="997190"/>
                  </a:lnTo>
                  <a:lnTo>
                    <a:pt x="4327268" y="960406"/>
                  </a:lnTo>
                  <a:lnTo>
                    <a:pt x="4322498" y="923643"/>
                  </a:lnTo>
                  <a:lnTo>
                    <a:pt x="4297941" y="851036"/>
                  </a:lnTo>
                  <a:lnTo>
                    <a:pt x="4278066" y="815618"/>
                  </a:lnTo>
                  <a:lnTo>
                    <a:pt x="4253069" y="781074"/>
                  </a:lnTo>
                  <a:lnTo>
                    <a:pt x="4222904" y="747618"/>
                  </a:lnTo>
                  <a:lnTo>
                    <a:pt x="4187530" y="715464"/>
                  </a:lnTo>
                  <a:lnTo>
                    <a:pt x="4194501" y="704514"/>
                  </a:lnTo>
                  <a:lnTo>
                    <a:pt x="4224808" y="631945"/>
                  </a:lnTo>
                  <a:lnTo>
                    <a:pt x="4230476" y="593267"/>
                  </a:lnTo>
                  <a:lnTo>
                    <a:pt x="4229199" y="555040"/>
                  </a:lnTo>
                  <a:lnTo>
                    <a:pt x="4221259" y="517577"/>
                  </a:lnTo>
                  <a:lnTo>
                    <a:pt x="4206937" y="481192"/>
                  </a:lnTo>
                  <a:lnTo>
                    <a:pt x="4186515" y="446196"/>
                  </a:lnTo>
                  <a:lnTo>
                    <a:pt x="4160273" y="412903"/>
                  </a:lnTo>
                  <a:lnTo>
                    <a:pt x="4128492" y="381625"/>
                  </a:lnTo>
                  <a:lnTo>
                    <a:pt x="4091455" y="352677"/>
                  </a:lnTo>
                  <a:lnTo>
                    <a:pt x="4049443" y="326370"/>
                  </a:lnTo>
                  <a:lnTo>
                    <a:pt x="4002736" y="303018"/>
                  </a:lnTo>
                  <a:lnTo>
                    <a:pt x="3951617" y="282933"/>
                  </a:lnTo>
                  <a:lnTo>
                    <a:pt x="3896365" y="266429"/>
                  </a:lnTo>
                  <a:lnTo>
                    <a:pt x="3837264" y="253819"/>
                  </a:lnTo>
                  <a:lnTo>
                    <a:pt x="3820810" y="212483"/>
                  </a:lnTo>
                  <a:lnTo>
                    <a:pt x="3795699" y="173250"/>
                  </a:lnTo>
                  <a:lnTo>
                    <a:pt x="3762420" y="136639"/>
                  </a:lnTo>
                  <a:lnTo>
                    <a:pt x="3721460" y="103167"/>
                  </a:lnTo>
                  <a:lnTo>
                    <a:pt x="3673307" y="73352"/>
                  </a:lnTo>
                  <a:lnTo>
                    <a:pt x="3631072" y="53034"/>
                  </a:lnTo>
                  <a:lnTo>
                    <a:pt x="3586536" y="36056"/>
                  </a:lnTo>
                  <a:lnTo>
                    <a:pt x="3540117" y="22396"/>
                  </a:lnTo>
                  <a:lnTo>
                    <a:pt x="3492232" y="12032"/>
                  </a:lnTo>
                  <a:lnTo>
                    <a:pt x="3443301" y="4942"/>
                  </a:lnTo>
                  <a:lnTo>
                    <a:pt x="3393740" y="1102"/>
                  </a:lnTo>
                  <a:lnTo>
                    <a:pt x="3343970" y="492"/>
                  </a:lnTo>
                  <a:lnTo>
                    <a:pt x="3294406" y="3088"/>
                  </a:lnTo>
                  <a:lnTo>
                    <a:pt x="3245468" y="8869"/>
                  </a:lnTo>
                  <a:lnTo>
                    <a:pt x="3197574" y="17811"/>
                  </a:lnTo>
                  <a:lnTo>
                    <a:pt x="3151142" y="29892"/>
                  </a:lnTo>
                  <a:lnTo>
                    <a:pt x="3106590" y="45091"/>
                  </a:lnTo>
                  <a:lnTo>
                    <a:pt x="3064337" y="63385"/>
                  </a:lnTo>
                  <a:lnTo>
                    <a:pt x="3024799" y="84750"/>
                  </a:lnTo>
                  <a:lnTo>
                    <a:pt x="2988396" y="109166"/>
                  </a:lnTo>
                  <a:lnTo>
                    <a:pt x="2955904" y="85127"/>
                  </a:lnTo>
                  <a:lnTo>
                    <a:pt x="2919435" y="63637"/>
                  </a:lnTo>
                  <a:lnTo>
                    <a:pt x="2879347" y="44908"/>
                  </a:lnTo>
                  <a:lnTo>
                    <a:pt x="2835996" y="29156"/>
                  </a:lnTo>
                  <a:lnTo>
                    <a:pt x="2785469" y="15545"/>
                  </a:lnTo>
                  <a:lnTo>
                    <a:pt x="2733840" y="6226"/>
                  </a:lnTo>
                  <a:lnTo>
                    <a:pt x="2681659" y="1083"/>
                  </a:lnTo>
                  <a:lnTo>
                    <a:pt x="2629475" y="0"/>
                  </a:lnTo>
                  <a:close/>
                </a:path>
              </a:pathLst>
            </a:custGeom>
            <a:solidFill>
              <a:srgbClr val="3E7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553" y="6373025"/>
              <a:ext cx="224193" cy="2241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90562" y="6092913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147" y="0"/>
                  </a:moveTo>
                  <a:lnTo>
                    <a:pt x="123448" y="6006"/>
                  </a:lnTo>
                  <a:lnTo>
                    <a:pt x="83281" y="22957"/>
                  </a:lnTo>
                  <a:lnTo>
                    <a:pt x="49250" y="49250"/>
                  </a:lnTo>
                  <a:lnTo>
                    <a:pt x="22957" y="83281"/>
                  </a:lnTo>
                  <a:lnTo>
                    <a:pt x="6006" y="123448"/>
                  </a:lnTo>
                  <a:lnTo>
                    <a:pt x="0" y="168147"/>
                  </a:lnTo>
                  <a:lnTo>
                    <a:pt x="6006" y="212847"/>
                  </a:lnTo>
                  <a:lnTo>
                    <a:pt x="22957" y="253014"/>
                  </a:lnTo>
                  <a:lnTo>
                    <a:pt x="49250" y="287045"/>
                  </a:lnTo>
                  <a:lnTo>
                    <a:pt x="83281" y="313338"/>
                  </a:lnTo>
                  <a:lnTo>
                    <a:pt x="123448" y="330289"/>
                  </a:lnTo>
                  <a:lnTo>
                    <a:pt x="168147" y="336295"/>
                  </a:lnTo>
                  <a:lnTo>
                    <a:pt x="212847" y="330289"/>
                  </a:lnTo>
                  <a:lnTo>
                    <a:pt x="253014" y="313338"/>
                  </a:lnTo>
                  <a:lnTo>
                    <a:pt x="287045" y="287045"/>
                  </a:lnTo>
                  <a:lnTo>
                    <a:pt x="313338" y="253014"/>
                  </a:lnTo>
                  <a:lnTo>
                    <a:pt x="330289" y="212847"/>
                  </a:lnTo>
                  <a:lnTo>
                    <a:pt x="336295" y="168147"/>
                  </a:lnTo>
                  <a:lnTo>
                    <a:pt x="330289" y="123448"/>
                  </a:lnTo>
                  <a:lnTo>
                    <a:pt x="313338" y="83281"/>
                  </a:lnTo>
                  <a:lnTo>
                    <a:pt x="287045" y="49250"/>
                  </a:lnTo>
                  <a:lnTo>
                    <a:pt x="253014" y="22957"/>
                  </a:lnTo>
                  <a:lnTo>
                    <a:pt x="212847" y="6006"/>
                  </a:lnTo>
                  <a:lnTo>
                    <a:pt x="168147" y="0"/>
                  </a:lnTo>
                  <a:close/>
                </a:path>
              </a:pathLst>
            </a:custGeom>
            <a:solidFill>
              <a:srgbClr val="3E7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8553" y="4367583"/>
              <a:ext cx="4654550" cy="2230120"/>
            </a:xfrm>
            <a:custGeom>
              <a:avLst/>
              <a:gdLst/>
              <a:ahLst/>
              <a:cxnLst/>
              <a:rect l="l" t="t" r="r" b="b"/>
              <a:pathLst>
                <a:path w="4654550" h="2230120">
                  <a:moveTo>
                    <a:pt x="720966" y="664537"/>
                  </a:moveTo>
                  <a:lnTo>
                    <a:pt x="715566" y="627619"/>
                  </a:lnTo>
                  <a:lnTo>
                    <a:pt x="715131" y="591156"/>
                  </a:lnTo>
                  <a:lnTo>
                    <a:pt x="719489" y="555293"/>
                  </a:lnTo>
                  <a:lnTo>
                    <a:pt x="741887" y="485947"/>
                  </a:lnTo>
                  <a:lnTo>
                    <a:pt x="781373" y="420739"/>
                  </a:lnTo>
                  <a:lnTo>
                    <a:pt x="807090" y="390050"/>
                  </a:lnTo>
                  <a:lnTo>
                    <a:pt x="836559" y="360829"/>
                  </a:lnTo>
                  <a:lnTo>
                    <a:pt x="869605" y="333223"/>
                  </a:lnTo>
                  <a:lnTo>
                    <a:pt x="906056" y="307375"/>
                  </a:lnTo>
                  <a:lnTo>
                    <a:pt x="945739" y="283431"/>
                  </a:lnTo>
                  <a:lnTo>
                    <a:pt x="988478" y="261537"/>
                  </a:lnTo>
                  <a:lnTo>
                    <a:pt x="1034102" y="241835"/>
                  </a:lnTo>
                  <a:lnTo>
                    <a:pt x="1082437" y="224472"/>
                  </a:lnTo>
                  <a:lnTo>
                    <a:pt x="1133309" y="209593"/>
                  </a:lnTo>
                  <a:lnTo>
                    <a:pt x="1186544" y="197341"/>
                  </a:lnTo>
                  <a:lnTo>
                    <a:pt x="1241970" y="187863"/>
                  </a:lnTo>
                  <a:lnTo>
                    <a:pt x="1299413" y="181302"/>
                  </a:lnTo>
                  <a:lnTo>
                    <a:pt x="1349389" y="178179"/>
                  </a:lnTo>
                  <a:lnTo>
                    <a:pt x="1399359" y="177428"/>
                  </a:lnTo>
                  <a:lnTo>
                    <a:pt x="1449122" y="179021"/>
                  </a:lnTo>
                  <a:lnTo>
                    <a:pt x="1498474" y="182931"/>
                  </a:lnTo>
                  <a:lnTo>
                    <a:pt x="1547213" y="189132"/>
                  </a:lnTo>
                  <a:lnTo>
                    <a:pt x="1595135" y="197596"/>
                  </a:lnTo>
                  <a:lnTo>
                    <a:pt x="1642037" y="208295"/>
                  </a:lnTo>
                  <a:lnTo>
                    <a:pt x="1687718" y="221204"/>
                  </a:lnTo>
                  <a:lnTo>
                    <a:pt x="1731975" y="236293"/>
                  </a:lnTo>
                  <a:lnTo>
                    <a:pt x="1759989" y="206478"/>
                  </a:lnTo>
                  <a:lnTo>
                    <a:pt x="1791975" y="179137"/>
                  </a:lnTo>
                  <a:lnTo>
                    <a:pt x="1827568" y="154339"/>
                  </a:lnTo>
                  <a:lnTo>
                    <a:pt x="1866406" y="132157"/>
                  </a:lnTo>
                  <a:lnTo>
                    <a:pt x="1908127" y="112661"/>
                  </a:lnTo>
                  <a:lnTo>
                    <a:pt x="1952366" y="95923"/>
                  </a:lnTo>
                  <a:lnTo>
                    <a:pt x="1998762" y="82013"/>
                  </a:lnTo>
                  <a:lnTo>
                    <a:pt x="2046951" y="71003"/>
                  </a:lnTo>
                  <a:lnTo>
                    <a:pt x="2096570" y="62963"/>
                  </a:lnTo>
                  <a:lnTo>
                    <a:pt x="2147256" y="57965"/>
                  </a:lnTo>
                  <a:lnTo>
                    <a:pt x="2198647" y="56080"/>
                  </a:lnTo>
                  <a:lnTo>
                    <a:pt x="2250379" y="57378"/>
                  </a:lnTo>
                  <a:lnTo>
                    <a:pt x="2302089" y="61931"/>
                  </a:lnTo>
                  <a:lnTo>
                    <a:pt x="2353415" y="69811"/>
                  </a:lnTo>
                  <a:lnTo>
                    <a:pt x="2403994" y="81087"/>
                  </a:lnTo>
                  <a:lnTo>
                    <a:pt x="2453462" y="95831"/>
                  </a:lnTo>
                  <a:lnTo>
                    <a:pt x="2518724" y="121866"/>
                  </a:lnTo>
                  <a:lnTo>
                    <a:pt x="2577414" y="153616"/>
                  </a:lnTo>
                  <a:lnTo>
                    <a:pt x="2604919" y="123428"/>
                  </a:lnTo>
                  <a:lnTo>
                    <a:pt x="2637362" y="96248"/>
                  </a:lnTo>
                  <a:lnTo>
                    <a:pt x="2674195" y="72191"/>
                  </a:lnTo>
                  <a:lnTo>
                    <a:pt x="2714867" y="51375"/>
                  </a:lnTo>
                  <a:lnTo>
                    <a:pt x="2758831" y="33917"/>
                  </a:lnTo>
                  <a:lnTo>
                    <a:pt x="2805537" y="19934"/>
                  </a:lnTo>
                  <a:lnTo>
                    <a:pt x="2854436" y="9542"/>
                  </a:lnTo>
                  <a:lnTo>
                    <a:pt x="2904979" y="2858"/>
                  </a:lnTo>
                  <a:lnTo>
                    <a:pt x="2956617" y="0"/>
                  </a:lnTo>
                  <a:lnTo>
                    <a:pt x="3008801" y="1083"/>
                  </a:lnTo>
                  <a:lnTo>
                    <a:pt x="3060982" y="6226"/>
                  </a:lnTo>
                  <a:lnTo>
                    <a:pt x="3112610" y="15545"/>
                  </a:lnTo>
                  <a:lnTo>
                    <a:pt x="3163138" y="29156"/>
                  </a:lnTo>
                  <a:lnTo>
                    <a:pt x="3206488" y="44908"/>
                  </a:lnTo>
                  <a:lnTo>
                    <a:pt x="3246577" y="63637"/>
                  </a:lnTo>
                  <a:lnTo>
                    <a:pt x="3283046" y="85127"/>
                  </a:lnTo>
                  <a:lnTo>
                    <a:pt x="3315538" y="109166"/>
                  </a:lnTo>
                  <a:lnTo>
                    <a:pt x="3351941" y="84750"/>
                  </a:lnTo>
                  <a:lnTo>
                    <a:pt x="3391478" y="63385"/>
                  </a:lnTo>
                  <a:lnTo>
                    <a:pt x="3433732" y="45091"/>
                  </a:lnTo>
                  <a:lnTo>
                    <a:pt x="3478284" y="29892"/>
                  </a:lnTo>
                  <a:lnTo>
                    <a:pt x="3524716" y="17811"/>
                  </a:lnTo>
                  <a:lnTo>
                    <a:pt x="3572610" y="8869"/>
                  </a:lnTo>
                  <a:lnTo>
                    <a:pt x="3621548" y="3088"/>
                  </a:lnTo>
                  <a:lnTo>
                    <a:pt x="3671111" y="492"/>
                  </a:lnTo>
                  <a:lnTo>
                    <a:pt x="3720882" y="1102"/>
                  </a:lnTo>
                  <a:lnTo>
                    <a:pt x="3770442" y="4942"/>
                  </a:lnTo>
                  <a:lnTo>
                    <a:pt x="3819374" y="12032"/>
                  </a:lnTo>
                  <a:lnTo>
                    <a:pt x="3867258" y="22396"/>
                  </a:lnTo>
                  <a:lnTo>
                    <a:pt x="3913678" y="36056"/>
                  </a:lnTo>
                  <a:lnTo>
                    <a:pt x="3958214" y="53034"/>
                  </a:lnTo>
                  <a:lnTo>
                    <a:pt x="4000449" y="73352"/>
                  </a:lnTo>
                  <a:lnTo>
                    <a:pt x="4048602" y="103167"/>
                  </a:lnTo>
                  <a:lnTo>
                    <a:pt x="4089562" y="136639"/>
                  </a:lnTo>
                  <a:lnTo>
                    <a:pt x="4122841" y="173250"/>
                  </a:lnTo>
                  <a:lnTo>
                    <a:pt x="4147952" y="212483"/>
                  </a:lnTo>
                  <a:lnTo>
                    <a:pt x="4164406" y="253819"/>
                  </a:lnTo>
                  <a:lnTo>
                    <a:pt x="4223507" y="266429"/>
                  </a:lnTo>
                  <a:lnTo>
                    <a:pt x="4278758" y="282933"/>
                  </a:lnTo>
                  <a:lnTo>
                    <a:pt x="4329878" y="303018"/>
                  </a:lnTo>
                  <a:lnTo>
                    <a:pt x="4376585" y="326370"/>
                  </a:lnTo>
                  <a:lnTo>
                    <a:pt x="4418597" y="352677"/>
                  </a:lnTo>
                  <a:lnTo>
                    <a:pt x="4455634" y="381625"/>
                  </a:lnTo>
                  <a:lnTo>
                    <a:pt x="4487414" y="412903"/>
                  </a:lnTo>
                  <a:lnTo>
                    <a:pt x="4513656" y="446196"/>
                  </a:lnTo>
                  <a:lnTo>
                    <a:pt x="4534079" y="481192"/>
                  </a:lnTo>
                  <a:lnTo>
                    <a:pt x="4548401" y="517577"/>
                  </a:lnTo>
                  <a:lnTo>
                    <a:pt x="4556341" y="555040"/>
                  </a:lnTo>
                  <a:lnTo>
                    <a:pt x="4557618" y="593267"/>
                  </a:lnTo>
                  <a:lnTo>
                    <a:pt x="4551950" y="631945"/>
                  </a:lnTo>
                  <a:lnTo>
                    <a:pt x="4539056" y="670760"/>
                  </a:lnTo>
                  <a:lnTo>
                    <a:pt x="4514672" y="715464"/>
                  </a:lnTo>
                  <a:lnTo>
                    <a:pt x="4550046" y="747618"/>
                  </a:lnTo>
                  <a:lnTo>
                    <a:pt x="4580210" y="781074"/>
                  </a:lnTo>
                  <a:lnTo>
                    <a:pt x="4605208" y="815618"/>
                  </a:lnTo>
                  <a:lnTo>
                    <a:pt x="4625083" y="851036"/>
                  </a:lnTo>
                  <a:lnTo>
                    <a:pt x="4639879" y="887115"/>
                  </a:lnTo>
                  <a:lnTo>
                    <a:pt x="4654409" y="960406"/>
                  </a:lnTo>
                  <a:lnTo>
                    <a:pt x="4654231" y="997190"/>
                  </a:lnTo>
                  <a:lnTo>
                    <a:pt x="4639207" y="1069969"/>
                  </a:lnTo>
                  <a:lnTo>
                    <a:pt x="4624448" y="1105538"/>
                  </a:lnTo>
                  <a:lnTo>
                    <a:pt x="4604917" y="1140274"/>
                  </a:lnTo>
                  <a:lnTo>
                    <a:pt x="4580657" y="1173966"/>
                  </a:lnTo>
                  <a:lnTo>
                    <a:pt x="4551712" y="1206400"/>
                  </a:lnTo>
                  <a:lnTo>
                    <a:pt x="4518126" y="1237362"/>
                  </a:lnTo>
                  <a:lnTo>
                    <a:pt x="4479942" y="1266639"/>
                  </a:lnTo>
                  <a:lnTo>
                    <a:pt x="4437205" y="1294018"/>
                  </a:lnTo>
                  <a:lnTo>
                    <a:pt x="4389958" y="1319286"/>
                  </a:lnTo>
                  <a:lnTo>
                    <a:pt x="4349345" y="1337632"/>
                  </a:lnTo>
                  <a:lnTo>
                    <a:pt x="4306875" y="1353981"/>
                  </a:lnTo>
                  <a:lnTo>
                    <a:pt x="4262728" y="1368285"/>
                  </a:lnTo>
                  <a:lnTo>
                    <a:pt x="4217084" y="1380494"/>
                  </a:lnTo>
                  <a:lnTo>
                    <a:pt x="4170122" y="1390559"/>
                  </a:lnTo>
                  <a:lnTo>
                    <a:pt x="4122023" y="1398430"/>
                  </a:lnTo>
                  <a:lnTo>
                    <a:pt x="4072966" y="1404058"/>
                  </a:lnTo>
                  <a:lnTo>
                    <a:pt x="4069507" y="1441612"/>
                  </a:lnTo>
                  <a:lnTo>
                    <a:pt x="4045573" y="1513191"/>
                  </a:lnTo>
                  <a:lnTo>
                    <a:pt x="4025686" y="1546851"/>
                  </a:lnTo>
                  <a:lnTo>
                    <a:pt x="4000910" y="1578846"/>
                  </a:lnTo>
                  <a:lnTo>
                    <a:pt x="3971538" y="1608993"/>
                  </a:lnTo>
                  <a:lnTo>
                    <a:pt x="3937864" y="1637110"/>
                  </a:lnTo>
                  <a:lnTo>
                    <a:pt x="3900182" y="1663013"/>
                  </a:lnTo>
                  <a:lnTo>
                    <a:pt x="3858785" y="1686518"/>
                  </a:lnTo>
                  <a:lnTo>
                    <a:pt x="3813968" y="1707443"/>
                  </a:lnTo>
                  <a:lnTo>
                    <a:pt x="3766022" y="1725605"/>
                  </a:lnTo>
                  <a:lnTo>
                    <a:pt x="3715242" y="1740820"/>
                  </a:lnTo>
                  <a:lnTo>
                    <a:pt x="3661922" y="1752905"/>
                  </a:lnTo>
                  <a:lnTo>
                    <a:pt x="3606355" y="1761677"/>
                  </a:lnTo>
                  <a:lnTo>
                    <a:pt x="3548835" y="1766952"/>
                  </a:lnTo>
                  <a:lnTo>
                    <a:pt x="3489655" y="1768548"/>
                  </a:lnTo>
                  <a:lnTo>
                    <a:pt x="3436496" y="1766723"/>
                  </a:lnTo>
                  <a:lnTo>
                    <a:pt x="3384042" y="1761833"/>
                  </a:lnTo>
                  <a:lnTo>
                    <a:pt x="3332619" y="1753937"/>
                  </a:lnTo>
                  <a:lnTo>
                    <a:pt x="3282551" y="1743095"/>
                  </a:lnTo>
                  <a:lnTo>
                    <a:pt x="3234161" y="1729365"/>
                  </a:lnTo>
                  <a:lnTo>
                    <a:pt x="3187776" y="1712808"/>
                  </a:lnTo>
                  <a:lnTo>
                    <a:pt x="3169582" y="1746180"/>
                  </a:lnTo>
                  <a:lnTo>
                    <a:pt x="3147569" y="1777994"/>
                  </a:lnTo>
                  <a:lnTo>
                    <a:pt x="3121952" y="1808177"/>
                  </a:lnTo>
                  <a:lnTo>
                    <a:pt x="3092950" y="1836655"/>
                  </a:lnTo>
                  <a:lnTo>
                    <a:pt x="3060780" y="1863353"/>
                  </a:lnTo>
                  <a:lnTo>
                    <a:pt x="3025657" y="1888198"/>
                  </a:lnTo>
                  <a:lnTo>
                    <a:pt x="2987800" y="1911116"/>
                  </a:lnTo>
                  <a:lnTo>
                    <a:pt x="2947425" y="1932033"/>
                  </a:lnTo>
                  <a:lnTo>
                    <a:pt x="2904749" y="1950874"/>
                  </a:lnTo>
                  <a:lnTo>
                    <a:pt x="2859989" y="1967567"/>
                  </a:lnTo>
                  <a:lnTo>
                    <a:pt x="2813362" y="1982036"/>
                  </a:lnTo>
                  <a:lnTo>
                    <a:pt x="2765085" y="1994209"/>
                  </a:lnTo>
                  <a:lnTo>
                    <a:pt x="2715375" y="2004011"/>
                  </a:lnTo>
                  <a:lnTo>
                    <a:pt x="2664450" y="2011368"/>
                  </a:lnTo>
                  <a:lnTo>
                    <a:pt x="2612525" y="2016207"/>
                  </a:lnTo>
                  <a:lnTo>
                    <a:pt x="2559819" y="2018452"/>
                  </a:lnTo>
                  <a:lnTo>
                    <a:pt x="2506547" y="2018032"/>
                  </a:lnTo>
                  <a:lnTo>
                    <a:pt x="2452927" y="2014871"/>
                  </a:lnTo>
                  <a:lnTo>
                    <a:pt x="2399177" y="2008895"/>
                  </a:lnTo>
                  <a:lnTo>
                    <a:pt x="2345512" y="2000031"/>
                  </a:lnTo>
                  <a:lnTo>
                    <a:pt x="2290363" y="1987714"/>
                  </a:lnTo>
                  <a:lnTo>
                    <a:pt x="2237389" y="1972502"/>
                  </a:lnTo>
                  <a:lnTo>
                    <a:pt x="2186847" y="1954518"/>
                  </a:lnTo>
                  <a:lnTo>
                    <a:pt x="2138994" y="1933885"/>
                  </a:lnTo>
                  <a:lnTo>
                    <a:pt x="2094088" y="1910723"/>
                  </a:lnTo>
                  <a:lnTo>
                    <a:pt x="2052386" y="1885154"/>
                  </a:lnTo>
                  <a:lnTo>
                    <a:pt x="2014146" y="1857301"/>
                  </a:lnTo>
                  <a:lnTo>
                    <a:pt x="1979625" y="1827286"/>
                  </a:lnTo>
                  <a:lnTo>
                    <a:pt x="1931346" y="1844345"/>
                  </a:lnTo>
                  <a:lnTo>
                    <a:pt x="1882012" y="1858988"/>
                  </a:lnTo>
                  <a:lnTo>
                    <a:pt x="1831802" y="1871244"/>
                  </a:lnTo>
                  <a:lnTo>
                    <a:pt x="1780896" y="1881142"/>
                  </a:lnTo>
                  <a:lnTo>
                    <a:pt x="1729472" y="1888709"/>
                  </a:lnTo>
                  <a:lnTo>
                    <a:pt x="1677709" y="1893975"/>
                  </a:lnTo>
                  <a:lnTo>
                    <a:pt x="1625788" y="1896967"/>
                  </a:lnTo>
                  <a:lnTo>
                    <a:pt x="1573887" y="1897715"/>
                  </a:lnTo>
                  <a:lnTo>
                    <a:pt x="1522185" y="1896246"/>
                  </a:lnTo>
                  <a:lnTo>
                    <a:pt x="1470862" y="1892590"/>
                  </a:lnTo>
                  <a:lnTo>
                    <a:pt x="1420097" y="1886774"/>
                  </a:lnTo>
                  <a:lnTo>
                    <a:pt x="1370070" y="1878828"/>
                  </a:lnTo>
                  <a:lnTo>
                    <a:pt x="1320958" y="1868779"/>
                  </a:lnTo>
                  <a:lnTo>
                    <a:pt x="1272943" y="1856657"/>
                  </a:lnTo>
                  <a:lnTo>
                    <a:pt x="1226202" y="1842489"/>
                  </a:lnTo>
                  <a:lnTo>
                    <a:pt x="1180915" y="1826304"/>
                  </a:lnTo>
                  <a:lnTo>
                    <a:pt x="1137262" y="1808131"/>
                  </a:lnTo>
                  <a:lnTo>
                    <a:pt x="1095422" y="1787999"/>
                  </a:lnTo>
                  <a:lnTo>
                    <a:pt x="1055573" y="1765935"/>
                  </a:lnTo>
                  <a:lnTo>
                    <a:pt x="1017896" y="1741968"/>
                  </a:lnTo>
                  <a:lnTo>
                    <a:pt x="982569" y="1716126"/>
                  </a:lnTo>
                  <a:lnTo>
                    <a:pt x="949771" y="1688439"/>
                  </a:lnTo>
                  <a:lnTo>
                    <a:pt x="919683" y="1658935"/>
                  </a:lnTo>
                  <a:lnTo>
                    <a:pt x="911555" y="1650070"/>
                  </a:lnTo>
                  <a:lnTo>
                    <a:pt x="856815" y="1651972"/>
                  </a:lnTo>
                  <a:lnTo>
                    <a:pt x="803328" y="1649618"/>
                  </a:lnTo>
                  <a:lnTo>
                    <a:pt x="751549" y="1643235"/>
                  </a:lnTo>
                  <a:lnTo>
                    <a:pt x="701930" y="1633050"/>
                  </a:lnTo>
                  <a:lnTo>
                    <a:pt x="654927" y="1619290"/>
                  </a:lnTo>
                  <a:lnTo>
                    <a:pt x="610991" y="1602182"/>
                  </a:lnTo>
                  <a:lnTo>
                    <a:pt x="570578" y="1581953"/>
                  </a:lnTo>
                  <a:lnTo>
                    <a:pt x="534141" y="1558830"/>
                  </a:lnTo>
                  <a:lnTo>
                    <a:pt x="502133" y="1533041"/>
                  </a:lnTo>
                  <a:lnTo>
                    <a:pt x="475008" y="1504811"/>
                  </a:lnTo>
                  <a:lnTo>
                    <a:pt x="437222" y="1441941"/>
                  </a:lnTo>
                  <a:lnTo>
                    <a:pt x="425237" y="1359430"/>
                  </a:lnTo>
                  <a:lnTo>
                    <a:pt x="436134" y="1312120"/>
                  </a:lnTo>
                  <a:lnTo>
                    <a:pt x="459626" y="1266860"/>
                  </a:lnTo>
                  <a:lnTo>
                    <a:pt x="495173" y="1224687"/>
                  </a:lnTo>
                  <a:lnTo>
                    <a:pt x="542239" y="1186634"/>
                  </a:lnTo>
                  <a:lnTo>
                    <a:pt x="493342" y="1165411"/>
                  </a:lnTo>
                  <a:lnTo>
                    <a:pt x="450364" y="1140778"/>
                  </a:lnTo>
                  <a:lnTo>
                    <a:pt x="413489" y="1113189"/>
                  </a:lnTo>
                  <a:lnTo>
                    <a:pt x="382902" y="1083096"/>
                  </a:lnTo>
                  <a:lnTo>
                    <a:pt x="358789" y="1050954"/>
                  </a:lnTo>
                  <a:lnTo>
                    <a:pt x="330723" y="982335"/>
                  </a:lnTo>
                  <a:lnTo>
                    <a:pt x="327141" y="946764"/>
                  </a:lnTo>
                  <a:lnTo>
                    <a:pt x="330773" y="910957"/>
                  </a:lnTo>
                  <a:lnTo>
                    <a:pt x="360419" y="840447"/>
                  </a:lnTo>
                  <a:lnTo>
                    <a:pt x="386803" y="806650"/>
                  </a:lnTo>
                  <a:lnTo>
                    <a:pt x="419920" y="775570"/>
                  </a:lnTo>
                  <a:lnTo>
                    <a:pt x="458837" y="747930"/>
                  </a:lnTo>
                  <a:lnTo>
                    <a:pt x="502896" y="724001"/>
                  </a:lnTo>
                  <a:lnTo>
                    <a:pt x="551435" y="704050"/>
                  </a:lnTo>
                  <a:lnTo>
                    <a:pt x="603794" y="688348"/>
                  </a:lnTo>
                  <a:lnTo>
                    <a:pt x="659314" y="677161"/>
                  </a:lnTo>
                  <a:lnTo>
                    <a:pt x="717334" y="670760"/>
                  </a:lnTo>
                  <a:lnTo>
                    <a:pt x="720966" y="664537"/>
                  </a:lnTo>
                  <a:close/>
                </a:path>
                <a:path w="4654550" h="2230120">
                  <a:moveTo>
                    <a:pt x="224193" y="2117532"/>
                  </a:moveTo>
                  <a:lnTo>
                    <a:pt x="215385" y="2161167"/>
                  </a:lnTo>
                  <a:lnTo>
                    <a:pt x="191365" y="2196800"/>
                  </a:lnTo>
                  <a:lnTo>
                    <a:pt x="155736" y="2220825"/>
                  </a:lnTo>
                  <a:lnTo>
                    <a:pt x="112102" y="2229634"/>
                  </a:lnTo>
                  <a:lnTo>
                    <a:pt x="68467" y="2220825"/>
                  </a:lnTo>
                  <a:lnTo>
                    <a:pt x="32834" y="2196800"/>
                  </a:lnTo>
                  <a:lnTo>
                    <a:pt x="8809" y="2161167"/>
                  </a:lnTo>
                  <a:lnTo>
                    <a:pt x="0" y="2117532"/>
                  </a:lnTo>
                  <a:lnTo>
                    <a:pt x="8809" y="2073898"/>
                  </a:lnTo>
                  <a:lnTo>
                    <a:pt x="32834" y="2038269"/>
                  </a:lnTo>
                  <a:lnTo>
                    <a:pt x="68467" y="2014249"/>
                  </a:lnTo>
                  <a:lnTo>
                    <a:pt x="112102" y="2005441"/>
                  </a:lnTo>
                  <a:lnTo>
                    <a:pt x="155736" y="2014249"/>
                  </a:lnTo>
                  <a:lnTo>
                    <a:pt x="191365" y="2038269"/>
                  </a:lnTo>
                  <a:lnTo>
                    <a:pt x="215385" y="2073898"/>
                  </a:lnTo>
                  <a:lnTo>
                    <a:pt x="224193" y="2117532"/>
                  </a:lnTo>
                  <a:close/>
                </a:path>
                <a:path w="4654550" h="2230120">
                  <a:moveTo>
                    <a:pt x="758304" y="1893478"/>
                  </a:moveTo>
                  <a:lnTo>
                    <a:pt x="752297" y="1938177"/>
                  </a:lnTo>
                  <a:lnTo>
                    <a:pt x="735346" y="1978344"/>
                  </a:lnTo>
                  <a:lnTo>
                    <a:pt x="709053" y="2012376"/>
                  </a:lnTo>
                  <a:lnTo>
                    <a:pt x="675022" y="2038668"/>
                  </a:lnTo>
                  <a:lnTo>
                    <a:pt x="634855" y="2055619"/>
                  </a:lnTo>
                  <a:lnTo>
                    <a:pt x="590156" y="2061626"/>
                  </a:lnTo>
                  <a:lnTo>
                    <a:pt x="545457" y="2055619"/>
                  </a:lnTo>
                  <a:lnTo>
                    <a:pt x="505290" y="2038668"/>
                  </a:lnTo>
                  <a:lnTo>
                    <a:pt x="471258" y="2012376"/>
                  </a:lnTo>
                  <a:lnTo>
                    <a:pt x="444966" y="1978344"/>
                  </a:lnTo>
                  <a:lnTo>
                    <a:pt x="428014" y="1938177"/>
                  </a:lnTo>
                  <a:lnTo>
                    <a:pt x="422008" y="1893478"/>
                  </a:lnTo>
                  <a:lnTo>
                    <a:pt x="428014" y="1848779"/>
                  </a:lnTo>
                  <a:lnTo>
                    <a:pt x="444966" y="1808612"/>
                  </a:lnTo>
                  <a:lnTo>
                    <a:pt x="471258" y="1774581"/>
                  </a:lnTo>
                  <a:lnTo>
                    <a:pt x="505290" y="1748288"/>
                  </a:lnTo>
                  <a:lnTo>
                    <a:pt x="545457" y="1731337"/>
                  </a:lnTo>
                  <a:lnTo>
                    <a:pt x="590156" y="1725330"/>
                  </a:lnTo>
                  <a:lnTo>
                    <a:pt x="634855" y="1731337"/>
                  </a:lnTo>
                  <a:lnTo>
                    <a:pt x="675022" y="1748288"/>
                  </a:lnTo>
                  <a:lnTo>
                    <a:pt x="709053" y="1774581"/>
                  </a:lnTo>
                  <a:lnTo>
                    <a:pt x="735346" y="1808612"/>
                  </a:lnTo>
                  <a:lnTo>
                    <a:pt x="752297" y="1848779"/>
                  </a:lnTo>
                  <a:lnTo>
                    <a:pt x="758304" y="1893478"/>
                  </a:lnTo>
                  <a:close/>
                </a:path>
                <a:path w="4654550" h="2230120">
                  <a:moveTo>
                    <a:pt x="800303" y="1215971"/>
                  </a:moveTo>
                  <a:lnTo>
                    <a:pt x="747333" y="1216564"/>
                  </a:lnTo>
                  <a:lnTo>
                    <a:pt x="694937" y="1213059"/>
                  </a:lnTo>
                  <a:lnTo>
                    <a:pt x="643682" y="1205538"/>
                  </a:lnTo>
                  <a:lnTo>
                    <a:pt x="594138" y="1194078"/>
                  </a:lnTo>
                  <a:lnTo>
                    <a:pt x="546874" y="1178760"/>
                  </a:lnTo>
                </a:path>
                <a:path w="4654550" h="2230120">
                  <a:moveTo>
                    <a:pt x="1023950" y="1623400"/>
                  </a:moveTo>
                  <a:lnTo>
                    <a:pt x="996964" y="1629579"/>
                  </a:lnTo>
                  <a:lnTo>
                    <a:pt x="969419" y="1634619"/>
                  </a:lnTo>
                  <a:lnTo>
                    <a:pt x="941422" y="1638504"/>
                  </a:lnTo>
                  <a:lnTo>
                    <a:pt x="913079" y="1641218"/>
                  </a:lnTo>
                </a:path>
                <a:path w="4654550" h="2230120">
                  <a:moveTo>
                    <a:pt x="1979371" y="1819145"/>
                  </a:moveTo>
                  <a:lnTo>
                    <a:pt x="1960110" y="1799705"/>
                  </a:lnTo>
                  <a:lnTo>
                    <a:pt x="1942541" y="1779650"/>
                  </a:lnTo>
                  <a:lnTo>
                    <a:pt x="1926686" y="1759025"/>
                  </a:lnTo>
                  <a:lnTo>
                    <a:pt x="1912569" y="1737878"/>
                  </a:lnTo>
                </a:path>
                <a:path w="4654550" h="2230120">
                  <a:moveTo>
                    <a:pt x="3214827" y="1616478"/>
                  </a:moveTo>
                  <a:lnTo>
                    <a:pt x="3210945" y="1639091"/>
                  </a:lnTo>
                  <a:lnTo>
                    <a:pt x="3205206" y="1661521"/>
                  </a:lnTo>
                  <a:lnTo>
                    <a:pt x="3197610" y="1683724"/>
                  </a:lnTo>
                  <a:lnTo>
                    <a:pt x="3188157" y="1705658"/>
                  </a:lnTo>
                </a:path>
                <a:path w="4654550" h="2230120">
                  <a:moveTo>
                    <a:pt x="3745306" y="1065476"/>
                  </a:moveTo>
                  <a:lnTo>
                    <a:pt x="3803194" y="1086045"/>
                  </a:lnTo>
                  <a:lnTo>
                    <a:pt x="3856319" y="1110341"/>
                  </a:lnTo>
                  <a:lnTo>
                    <a:pt x="3904354" y="1138032"/>
                  </a:lnTo>
                  <a:lnTo>
                    <a:pt x="3946972" y="1168781"/>
                  </a:lnTo>
                  <a:lnTo>
                    <a:pt x="3983843" y="1202254"/>
                  </a:lnTo>
                  <a:lnTo>
                    <a:pt x="4014642" y="1238116"/>
                  </a:lnTo>
                  <a:lnTo>
                    <a:pt x="4039040" y="1276033"/>
                  </a:lnTo>
                  <a:lnTo>
                    <a:pt x="4056710" y="1315669"/>
                  </a:lnTo>
                  <a:lnTo>
                    <a:pt x="4067323" y="1356691"/>
                  </a:lnTo>
                  <a:lnTo>
                    <a:pt x="4070553" y="1398762"/>
                  </a:lnTo>
                </a:path>
                <a:path w="4654550" h="2230120">
                  <a:moveTo>
                    <a:pt x="4512640" y="710511"/>
                  </a:moveTo>
                  <a:lnTo>
                    <a:pt x="4485105" y="745611"/>
                  </a:lnTo>
                  <a:lnTo>
                    <a:pt x="4451521" y="778329"/>
                  </a:lnTo>
                  <a:lnTo>
                    <a:pt x="4412270" y="808381"/>
                  </a:lnTo>
                  <a:lnTo>
                    <a:pt x="4367733" y="835479"/>
                  </a:lnTo>
                </a:path>
                <a:path w="4654550" h="2230120">
                  <a:moveTo>
                    <a:pt x="4165041" y="246834"/>
                  </a:moveTo>
                  <a:lnTo>
                    <a:pt x="4168607" y="261471"/>
                  </a:lnTo>
                  <a:lnTo>
                    <a:pt x="4171089" y="276203"/>
                  </a:lnTo>
                  <a:lnTo>
                    <a:pt x="4172452" y="290983"/>
                  </a:lnTo>
                  <a:lnTo>
                    <a:pt x="4172661" y="305762"/>
                  </a:lnTo>
                </a:path>
                <a:path w="4654550" h="2230120">
                  <a:moveTo>
                    <a:pt x="3239973" y="177873"/>
                  </a:moveTo>
                  <a:lnTo>
                    <a:pt x="3255276" y="157839"/>
                  </a:lnTo>
                  <a:lnTo>
                    <a:pt x="3272770" y="138567"/>
                  </a:lnTo>
                  <a:lnTo>
                    <a:pt x="3292408" y="120152"/>
                  </a:lnTo>
                  <a:lnTo>
                    <a:pt x="3314141" y="102689"/>
                  </a:lnTo>
                </a:path>
                <a:path w="4654550" h="2230120">
                  <a:moveTo>
                    <a:pt x="2545918" y="213814"/>
                  </a:moveTo>
                  <a:lnTo>
                    <a:pt x="2552534" y="197084"/>
                  </a:lnTo>
                  <a:lnTo>
                    <a:pt x="2560745" y="180651"/>
                  </a:lnTo>
                  <a:lnTo>
                    <a:pt x="2570528" y="164576"/>
                  </a:lnTo>
                  <a:lnTo>
                    <a:pt x="2581859" y="148917"/>
                  </a:lnTo>
                </a:path>
                <a:path w="4654550" h="2230120">
                  <a:moveTo>
                    <a:pt x="1731467" y="235912"/>
                  </a:moveTo>
                  <a:lnTo>
                    <a:pt x="1766199" y="249717"/>
                  </a:lnTo>
                  <a:lnTo>
                    <a:pt x="1799491" y="264821"/>
                  </a:lnTo>
                  <a:lnTo>
                    <a:pt x="1831283" y="281186"/>
                  </a:lnTo>
                  <a:lnTo>
                    <a:pt x="1861515" y="298777"/>
                  </a:lnTo>
                </a:path>
                <a:path w="4654550" h="2230120">
                  <a:moveTo>
                    <a:pt x="743686" y="730831"/>
                  </a:moveTo>
                  <a:lnTo>
                    <a:pt x="736465" y="714472"/>
                  </a:lnTo>
                  <a:lnTo>
                    <a:pt x="730272" y="697970"/>
                  </a:lnTo>
                  <a:lnTo>
                    <a:pt x="725112" y="681325"/>
                  </a:lnTo>
                  <a:lnTo>
                    <a:pt x="720991" y="66453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71499" y="1346657"/>
            <a:ext cx="3616960" cy="2646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Early</a:t>
            </a:r>
            <a:endParaRPr sz="2400">
              <a:latin typeface="Trebuchet MS"/>
              <a:cs typeface="Trebuchet MS"/>
            </a:endParaRPr>
          </a:p>
          <a:p>
            <a:pPr marL="756285" marR="5080" indent="-287020">
              <a:lnSpc>
                <a:spcPct val="150000"/>
              </a:lnSpc>
              <a:spcBef>
                <a:spcPts val="470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10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Prominent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symptoms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GI </a:t>
            </a:r>
            <a:r>
              <a:rPr sz="2400" spc="-10" dirty="0">
                <a:latin typeface="Trebuchet MS"/>
                <a:cs typeface="Trebuchet MS"/>
              </a:rPr>
              <a:t>emptying</a:t>
            </a:r>
            <a:endParaRPr sz="2400">
              <a:latin typeface="Trebuchet MS"/>
              <a:cs typeface="Trebuchet MS"/>
            </a:endParaRPr>
          </a:p>
          <a:p>
            <a:pPr marL="756285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Trebuchet MS"/>
                <a:cs typeface="Trebuchet MS"/>
              </a:rPr>
              <a:t>(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nausea,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vomiting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,</a:t>
            </a:r>
            <a:endParaRPr sz="2400">
              <a:latin typeface="Trebuchet MS"/>
              <a:cs typeface="Trebuchet MS"/>
            </a:endParaRPr>
          </a:p>
          <a:p>
            <a:pPr marL="756285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latin typeface="Trebuchet MS"/>
                <a:cs typeface="Trebuchet MS"/>
              </a:rPr>
              <a:t>diarrhea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85179" y="1273555"/>
            <a:ext cx="3922395" cy="3806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spc="-20" dirty="0">
                <a:solidFill>
                  <a:srgbClr val="001F5F"/>
                </a:solidFill>
                <a:latin typeface="Trebuchet MS"/>
                <a:cs typeface="Trebuchet MS"/>
              </a:rPr>
              <a:t>Late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90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latin typeface="Trebuchet MS"/>
                <a:cs typeface="Trebuchet MS"/>
              </a:rPr>
              <a:t>Bloody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diarrhea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2450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latin typeface="Trebuchet MS"/>
                <a:cs typeface="Trebuchet MS"/>
              </a:rPr>
              <a:t>Abdominal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distension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243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latin typeface="Trebuchet MS"/>
                <a:cs typeface="Trebuchet MS"/>
              </a:rPr>
              <a:t>Features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Peritonitis-</a:t>
            </a:r>
            <a:endParaRPr sz="24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1535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-30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Fever</a:t>
            </a:r>
            <a:endParaRPr sz="22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1010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-30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Shock</a:t>
            </a:r>
            <a:endParaRPr sz="22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994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-30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Tachycardia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9006" y="6586499"/>
            <a:ext cx="150495" cy="150495"/>
            <a:chOff x="129006" y="6586499"/>
            <a:chExt cx="150495" cy="15049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056" y="6605549"/>
              <a:ext cx="112090" cy="11209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006" y="6586499"/>
              <a:ext cx="150190" cy="15019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506092" y="4690948"/>
            <a:ext cx="25977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BEBEB"/>
                </a:solidFill>
                <a:latin typeface="Microsoft Sans Serif"/>
                <a:cs typeface="Microsoft Sans Serif"/>
              </a:rPr>
              <a:t>Early</a:t>
            </a:r>
            <a:r>
              <a:rPr sz="2400" spc="-40" dirty="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EBEBEB"/>
                </a:solidFill>
                <a:latin typeface="Microsoft Sans Serif"/>
                <a:cs typeface="Microsoft Sans Serif"/>
              </a:rPr>
              <a:t>diagnosis </a:t>
            </a:r>
            <a:r>
              <a:rPr sz="2400" dirty="0">
                <a:solidFill>
                  <a:srgbClr val="EBEBEB"/>
                </a:solidFill>
                <a:latin typeface="Microsoft Sans Serif"/>
                <a:cs typeface="Microsoft Sans Serif"/>
              </a:rPr>
              <a:t>requires</a:t>
            </a:r>
            <a:r>
              <a:rPr sz="2400" spc="-80" dirty="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EBEBEB"/>
                </a:solidFill>
                <a:latin typeface="Microsoft Sans Serif"/>
                <a:cs typeface="Microsoft Sans Serif"/>
              </a:rPr>
              <a:t>high</a:t>
            </a:r>
            <a:r>
              <a:rPr sz="2400" spc="-80" dirty="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EBEBEB"/>
                </a:solidFill>
                <a:latin typeface="Microsoft Sans Serif"/>
                <a:cs typeface="Microsoft Sans Serif"/>
              </a:rPr>
              <a:t>index </a:t>
            </a:r>
            <a:r>
              <a:rPr sz="2400" dirty="0">
                <a:solidFill>
                  <a:srgbClr val="EBEBEB"/>
                </a:solidFill>
                <a:latin typeface="Microsoft Sans Serif"/>
                <a:cs typeface="Microsoft Sans Serif"/>
              </a:rPr>
              <a:t>of </a:t>
            </a:r>
            <a:r>
              <a:rPr sz="2400" spc="-10" dirty="0">
                <a:solidFill>
                  <a:srgbClr val="EBEBEB"/>
                </a:solidFill>
                <a:latin typeface="Microsoft Sans Serif"/>
                <a:cs typeface="Microsoft Sans Serif"/>
              </a:rPr>
              <a:t>suspicion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9351" y="93345"/>
            <a:ext cx="3469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u="none" spc="-10" dirty="0">
                <a:latin typeface="Trebuchet MS"/>
                <a:cs typeface="Trebuchet MS"/>
              </a:rPr>
              <a:t>Pathophysiology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46122" y="917194"/>
            <a:ext cx="4421505" cy="5455920"/>
            <a:chOff x="2246122" y="917194"/>
            <a:chExt cx="4421505" cy="5455920"/>
          </a:xfrm>
        </p:grpSpPr>
        <p:sp>
          <p:nvSpPr>
            <p:cNvPr id="4" name="object 4"/>
            <p:cNvSpPr/>
            <p:nvPr/>
          </p:nvSpPr>
          <p:spPr>
            <a:xfrm>
              <a:off x="6570725" y="3643122"/>
              <a:ext cx="86360" cy="681990"/>
            </a:xfrm>
            <a:custGeom>
              <a:avLst/>
              <a:gdLst/>
              <a:ahLst/>
              <a:cxnLst/>
              <a:rect l="l" t="t" r="r" b="b"/>
              <a:pathLst>
                <a:path w="86359" h="681989">
                  <a:moveTo>
                    <a:pt x="86232" y="681863"/>
                  </a:moveTo>
                  <a:lnTo>
                    <a:pt x="0" y="681863"/>
                  </a:lnTo>
                  <a:lnTo>
                    <a:pt x="0" y="0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9842" y="2625089"/>
              <a:ext cx="2498725" cy="339725"/>
            </a:xfrm>
            <a:custGeom>
              <a:avLst/>
              <a:gdLst/>
              <a:ahLst/>
              <a:cxnLst/>
              <a:rect l="l" t="t" r="r" b="b"/>
              <a:pathLst>
                <a:path w="2498725" h="339725">
                  <a:moveTo>
                    <a:pt x="2498471" y="339725"/>
                  </a:moveTo>
                  <a:lnTo>
                    <a:pt x="2498471" y="169925"/>
                  </a:lnTo>
                  <a:lnTo>
                    <a:pt x="0" y="169925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6282" y="3646170"/>
              <a:ext cx="4401185" cy="2716530"/>
            </a:xfrm>
            <a:custGeom>
              <a:avLst/>
              <a:gdLst/>
              <a:ahLst/>
              <a:cxnLst/>
              <a:rect l="l" t="t" r="r" b="b"/>
              <a:pathLst>
                <a:path w="4401184" h="2716529">
                  <a:moveTo>
                    <a:pt x="4400804" y="2716275"/>
                  </a:moveTo>
                  <a:lnTo>
                    <a:pt x="3883152" y="2716275"/>
                  </a:lnTo>
                  <a:lnTo>
                    <a:pt x="3883152" y="2039111"/>
                  </a:lnTo>
                </a:path>
                <a:path w="4401184" h="2716529">
                  <a:moveTo>
                    <a:pt x="2329688" y="1701418"/>
                  </a:moveTo>
                  <a:lnTo>
                    <a:pt x="1812035" y="1701418"/>
                  </a:lnTo>
                  <a:lnTo>
                    <a:pt x="1812035" y="1019555"/>
                  </a:lnTo>
                </a:path>
                <a:path w="4401184" h="2716529">
                  <a:moveTo>
                    <a:pt x="258825" y="679576"/>
                  </a:moveTo>
                  <a:lnTo>
                    <a:pt x="0" y="679576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6282" y="2626614"/>
              <a:ext cx="1812289" cy="339725"/>
            </a:xfrm>
            <a:custGeom>
              <a:avLst/>
              <a:gdLst/>
              <a:ahLst/>
              <a:cxnLst/>
              <a:rect l="l" t="t" r="r" b="b"/>
              <a:pathLst>
                <a:path w="1812289" h="339725">
                  <a:moveTo>
                    <a:pt x="0" y="339725"/>
                  </a:moveTo>
                  <a:lnTo>
                    <a:pt x="0" y="169925"/>
                  </a:lnTo>
                  <a:lnTo>
                    <a:pt x="1811908" y="169925"/>
                  </a:lnTo>
                  <a:lnTo>
                    <a:pt x="1811908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8317" y="1607058"/>
              <a:ext cx="3810" cy="339725"/>
            </a:xfrm>
            <a:custGeom>
              <a:avLst/>
              <a:gdLst/>
              <a:ahLst/>
              <a:cxnLst/>
              <a:rect l="l" t="t" r="r" b="b"/>
              <a:pathLst>
                <a:path w="3810" h="339725">
                  <a:moveTo>
                    <a:pt x="3556" y="339725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5362" y="927354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2992628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566420"/>
                  </a:lnTo>
                  <a:lnTo>
                    <a:pt x="8895" y="610534"/>
                  </a:lnTo>
                  <a:lnTo>
                    <a:pt x="33162" y="646541"/>
                  </a:lnTo>
                  <a:lnTo>
                    <a:pt x="69169" y="670808"/>
                  </a:lnTo>
                  <a:lnTo>
                    <a:pt x="113283" y="679704"/>
                  </a:lnTo>
                  <a:lnTo>
                    <a:pt x="2992628" y="679704"/>
                  </a:lnTo>
                  <a:lnTo>
                    <a:pt x="3036742" y="670808"/>
                  </a:lnTo>
                  <a:lnTo>
                    <a:pt x="3072749" y="646541"/>
                  </a:lnTo>
                  <a:lnTo>
                    <a:pt x="3097016" y="610534"/>
                  </a:lnTo>
                  <a:lnTo>
                    <a:pt x="3105912" y="566420"/>
                  </a:lnTo>
                  <a:lnTo>
                    <a:pt x="3105912" y="113284"/>
                  </a:lnTo>
                  <a:lnTo>
                    <a:pt x="3097016" y="69169"/>
                  </a:lnTo>
                  <a:lnTo>
                    <a:pt x="3072749" y="33162"/>
                  </a:lnTo>
                  <a:lnTo>
                    <a:pt x="3036742" y="8895"/>
                  </a:lnTo>
                  <a:lnTo>
                    <a:pt x="2992628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15362" y="927354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0" y="113284"/>
                  </a:moveTo>
                  <a:lnTo>
                    <a:pt x="8895" y="69169"/>
                  </a:lnTo>
                  <a:lnTo>
                    <a:pt x="33162" y="33162"/>
                  </a:lnTo>
                  <a:lnTo>
                    <a:pt x="69169" y="8895"/>
                  </a:lnTo>
                  <a:lnTo>
                    <a:pt x="113283" y="0"/>
                  </a:lnTo>
                  <a:lnTo>
                    <a:pt x="2992628" y="0"/>
                  </a:lnTo>
                  <a:lnTo>
                    <a:pt x="3036742" y="8895"/>
                  </a:lnTo>
                  <a:lnTo>
                    <a:pt x="3072749" y="33162"/>
                  </a:lnTo>
                  <a:lnTo>
                    <a:pt x="3097016" y="69169"/>
                  </a:lnTo>
                  <a:lnTo>
                    <a:pt x="3105912" y="113284"/>
                  </a:lnTo>
                  <a:lnTo>
                    <a:pt x="3105912" y="566420"/>
                  </a:lnTo>
                  <a:lnTo>
                    <a:pt x="3097016" y="610534"/>
                  </a:lnTo>
                  <a:lnTo>
                    <a:pt x="3072749" y="646541"/>
                  </a:lnTo>
                  <a:lnTo>
                    <a:pt x="3036742" y="670808"/>
                  </a:lnTo>
                  <a:lnTo>
                    <a:pt x="2992628" y="679704"/>
                  </a:lnTo>
                  <a:lnTo>
                    <a:pt x="113283" y="679704"/>
                  </a:lnTo>
                  <a:lnTo>
                    <a:pt x="69169" y="670808"/>
                  </a:lnTo>
                  <a:lnTo>
                    <a:pt x="33162" y="646541"/>
                  </a:lnTo>
                  <a:lnTo>
                    <a:pt x="8895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96490" y="1946910"/>
              <a:ext cx="3347085" cy="680085"/>
            </a:xfrm>
            <a:custGeom>
              <a:avLst/>
              <a:gdLst/>
              <a:ahLst/>
              <a:cxnLst/>
              <a:rect l="l" t="t" r="r" b="b"/>
              <a:pathLst>
                <a:path w="3347085" h="680085">
                  <a:moveTo>
                    <a:pt x="3233420" y="0"/>
                  </a:moveTo>
                  <a:lnTo>
                    <a:pt x="113284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566419"/>
                  </a:lnTo>
                  <a:lnTo>
                    <a:pt x="8895" y="610534"/>
                  </a:lnTo>
                  <a:lnTo>
                    <a:pt x="33162" y="646541"/>
                  </a:lnTo>
                  <a:lnTo>
                    <a:pt x="69169" y="670808"/>
                  </a:lnTo>
                  <a:lnTo>
                    <a:pt x="113284" y="679703"/>
                  </a:lnTo>
                  <a:lnTo>
                    <a:pt x="3233420" y="679703"/>
                  </a:lnTo>
                  <a:lnTo>
                    <a:pt x="3277534" y="670808"/>
                  </a:lnTo>
                  <a:lnTo>
                    <a:pt x="3313541" y="646541"/>
                  </a:lnTo>
                  <a:lnTo>
                    <a:pt x="3337808" y="610534"/>
                  </a:lnTo>
                  <a:lnTo>
                    <a:pt x="3346704" y="566419"/>
                  </a:lnTo>
                  <a:lnTo>
                    <a:pt x="3346704" y="113284"/>
                  </a:lnTo>
                  <a:lnTo>
                    <a:pt x="3337808" y="69169"/>
                  </a:lnTo>
                  <a:lnTo>
                    <a:pt x="3313541" y="33162"/>
                  </a:lnTo>
                  <a:lnTo>
                    <a:pt x="3277534" y="8895"/>
                  </a:lnTo>
                  <a:lnTo>
                    <a:pt x="3233420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96490" y="1946910"/>
              <a:ext cx="3347085" cy="680085"/>
            </a:xfrm>
            <a:custGeom>
              <a:avLst/>
              <a:gdLst/>
              <a:ahLst/>
              <a:cxnLst/>
              <a:rect l="l" t="t" r="r" b="b"/>
              <a:pathLst>
                <a:path w="3347085" h="680085">
                  <a:moveTo>
                    <a:pt x="0" y="113284"/>
                  </a:moveTo>
                  <a:lnTo>
                    <a:pt x="8895" y="69169"/>
                  </a:lnTo>
                  <a:lnTo>
                    <a:pt x="33162" y="33162"/>
                  </a:lnTo>
                  <a:lnTo>
                    <a:pt x="69169" y="8895"/>
                  </a:lnTo>
                  <a:lnTo>
                    <a:pt x="113284" y="0"/>
                  </a:lnTo>
                  <a:lnTo>
                    <a:pt x="3233420" y="0"/>
                  </a:lnTo>
                  <a:lnTo>
                    <a:pt x="3277534" y="8895"/>
                  </a:lnTo>
                  <a:lnTo>
                    <a:pt x="3313541" y="33162"/>
                  </a:lnTo>
                  <a:lnTo>
                    <a:pt x="3337808" y="69169"/>
                  </a:lnTo>
                  <a:lnTo>
                    <a:pt x="3346704" y="113284"/>
                  </a:lnTo>
                  <a:lnTo>
                    <a:pt x="3346704" y="566419"/>
                  </a:lnTo>
                  <a:lnTo>
                    <a:pt x="3337808" y="610534"/>
                  </a:lnTo>
                  <a:lnTo>
                    <a:pt x="3313541" y="646541"/>
                  </a:lnTo>
                  <a:lnTo>
                    <a:pt x="3277534" y="670808"/>
                  </a:lnTo>
                  <a:lnTo>
                    <a:pt x="3233420" y="679703"/>
                  </a:lnTo>
                  <a:lnTo>
                    <a:pt x="113284" y="679703"/>
                  </a:lnTo>
                  <a:lnTo>
                    <a:pt x="69169" y="670808"/>
                  </a:lnTo>
                  <a:lnTo>
                    <a:pt x="33162" y="646541"/>
                  </a:lnTo>
                  <a:lnTo>
                    <a:pt x="8895" y="610534"/>
                  </a:lnTo>
                  <a:lnTo>
                    <a:pt x="0" y="566419"/>
                  </a:lnTo>
                  <a:lnTo>
                    <a:pt x="0" y="113284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93391" y="1094613"/>
            <a:ext cx="3150235" cy="1350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Ischemia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Mucosal</a:t>
            </a:r>
            <a:r>
              <a:rPr sz="20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barrier</a:t>
            </a:r>
            <a:r>
              <a:rPr sz="20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disruption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4086" y="2956305"/>
            <a:ext cx="3644900" cy="700405"/>
            <a:chOff x="434086" y="2956305"/>
            <a:chExt cx="3644900" cy="700405"/>
          </a:xfrm>
        </p:grpSpPr>
        <p:sp>
          <p:nvSpPr>
            <p:cNvPr id="15" name="object 15"/>
            <p:cNvSpPr/>
            <p:nvPr/>
          </p:nvSpPr>
          <p:spPr>
            <a:xfrm>
              <a:off x="444246" y="2966465"/>
              <a:ext cx="3624579" cy="680085"/>
            </a:xfrm>
            <a:custGeom>
              <a:avLst/>
              <a:gdLst/>
              <a:ahLst/>
              <a:cxnLst/>
              <a:rect l="l" t="t" r="r" b="b"/>
              <a:pathLst>
                <a:path w="3624579" h="680085">
                  <a:moveTo>
                    <a:pt x="3510788" y="0"/>
                  </a:moveTo>
                  <a:lnTo>
                    <a:pt x="113284" y="0"/>
                  </a:lnTo>
                  <a:lnTo>
                    <a:pt x="69190" y="8895"/>
                  </a:lnTo>
                  <a:lnTo>
                    <a:pt x="33181" y="33162"/>
                  </a:lnTo>
                  <a:lnTo>
                    <a:pt x="8903" y="69169"/>
                  </a:lnTo>
                  <a:lnTo>
                    <a:pt x="0" y="113284"/>
                  </a:lnTo>
                  <a:lnTo>
                    <a:pt x="0" y="566420"/>
                  </a:lnTo>
                  <a:lnTo>
                    <a:pt x="8903" y="610534"/>
                  </a:lnTo>
                  <a:lnTo>
                    <a:pt x="33181" y="646541"/>
                  </a:lnTo>
                  <a:lnTo>
                    <a:pt x="69190" y="670808"/>
                  </a:lnTo>
                  <a:lnTo>
                    <a:pt x="113284" y="679704"/>
                  </a:lnTo>
                  <a:lnTo>
                    <a:pt x="3510788" y="679704"/>
                  </a:lnTo>
                  <a:lnTo>
                    <a:pt x="3554902" y="670808"/>
                  </a:lnTo>
                  <a:lnTo>
                    <a:pt x="3590909" y="646541"/>
                  </a:lnTo>
                  <a:lnTo>
                    <a:pt x="3615176" y="610534"/>
                  </a:lnTo>
                  <a:lnTo>
                    <a:pt x="3624071" y="566420"/>
                  </a:lnTo>
                  <a:lnTo>
                    <a:pt x="3624071" y="113284"/>
                  </a:lnTo>
                  <a:lnTo>
                    <a:pt x="3615176" y="69169"/>
                  </a:lnTo>
                  <a:lnTo>
                    <a:pt x="3590909" y="33162"/>
                  </a:lnTo>
                  <a:lnTo>
                    <a:pt x="3554902" y="8895"/>
                  </a:lnTo>
                  <a:lnTo>
                    <a:pt x="3510788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4246" y="2966465"/>
              <a:ext cx="3624579" cy="680085"/>
            </a:xfrm>
            <a:custGeom>
              <a:avLst/>
              <a:gdLst/>
              <a:ahLst/>
              <a:cxnLst/>
              <a:rect l="l" t="t" r="r" b="b"/>
              <a:pathLst>
                <a:path w="3624579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4" y="0"/>
                  </a:lnTo>
                  <a:lnTo>
                    <a:pt x="3510788" y="0"/>
                  </a:lnTo>
                  <a:lnTo>
                    <a:pt x="3554902" y="8895"/>
                  </a:lnTo>
                  <a:lnTo>
                    <a:pt x="3590909" y="33162"/>
                  </a:lnTo>
                  <a:lnTo>
                    <a:pt x="3615176" y="69169"/>
                  </a:lnTo>
                  <a:lnTo>
                    <a:pt x="3624071" y="113284"/>
                  </a:lnTo>
                  <a:lnTo>
                    <a:pt x="3624071" y="566420"/>
                  </a:lnTo>
                  <a:lnTo>
                    <a:pt x="3615176" y="610534"/>
                  </a:lnTo>
                  <a:lnTo>
                    <a:pt x="3590909" y="646541"/>
                  </a:lnTo>
                  <a:lnTo>
                    <a:pt x="3554902" y="670808"/>
                  </a:lnTo>
                  <a:lnTo>
                    <a:pt x="3510788" y="679704"/>
                  </a:lnTo>
                  <a:lnTo>
                    <a:pt x="113284" y="679704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47522" y="2981070"/>
            <a:ext cx="341693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Release</a:t>
            </a:r>
            <a:r>
              <a:rPr sz="2000" b="1" spc="-2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of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 bacteria,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toxins,</a:t>
            </a:r>
            <a:r>
              <a:rPr sz="2000" b="1" spc="-5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vasoactive</a:t>
            </a:r>
            <a:r>
              <a:rPr sz="2000" b="1" spc="-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substance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05201" y="3975861"/>
            <a:ext cx="3126740" cy="700405"/>
            <a:chOff x="2505201" y="3975861"/>
            <a:chExt cx="3126740" cy="700405"/>
          </a:xfrm>
        </p:grpSpPr>
        <p:sp>
          <p:nvSpPr>
            <p:cNvPr id="19" name="object 19"/>
            <p:cNvSpPr/>
            <p:nvPr/>
          </p:nvSpPr>
          <p:spPr>
            <a:xfrm>
              <a:off x="2515361" y="3986021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2992628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3"/>
                  </a:lnTo>
                  <a:lnTo>
                    <a:pt x="0" y="566419"/>
                  </a:lnTo>
                  <a:lnTo>
                    <a:pt x="8895" y="610534"/>
                  </a:lnTo>
                  <a:lnTo>
                    <a:pt x="33162" y="646541"/>
                  </a:lnTo>
                  <a:lnTo>
                    <a:pt x="69169" y="670808"/>
                  </a:lnTo>
                  <a:lnTo>
                    <a:pt x="113283" y="679703"/>
                  </a:lnTo>
                  <a:lnTo>
                    <a:pt x="2992628" y="679703"/>
                  </a:lnTo>
                  <a:lnTo>
                    <a:pt x="3036742" y="670808"/>
                  </a:lnTo>
                  <a:lnTo>
                    <a:pt x="3072749" y="646541"/>
                  </a:lnTo>
                  <a:lnTo>
                    <a:pt x="3097016" y="610534"/>
                  </a:lnTo>
                  <a:lnTo>
                    <a:pt x="3105912" y="566419"/>
                  </a:lnTo>
                  <a:lnTo>
                    <a:pt x="3105912" y="113283"/>
                  </a:lnTo>
                  <a:lnTo>
                    <a:pt x="3097016" y="69169"/>
                  </a:lnTo>
                  <a:lnTo>
                    <a:pt x="3072749" y="33162"/>
                  </a:lnTo>
                  <a:lnTo>
                    <a:pt x="3036742" y="8895"/>
                  </a:lnTo>
                  <a:lnTo>
                    <a:pt x="2992628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5361" y="3986021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0" y="113283"/>
                  </a:moveTo>
                  <a:lnTo>
                    <a:pt x="8895" y="69169"/>
                  </a:lnTo>
                  <a:lnTo>
                    <a:pt x="33162" y="33162"/>
                  </a:lnTo>
                  <a:lnTo>
                    <a:pt x="69169" y="8895"/>
                  </a:lnTo>
                  <a:lnTo>
                    <a:pt x="113283" y="0"/>
                  </a:lnTo>
                  <a:lnTo>
                    <a:pt x="2992628" y="0"/>
                  </a:lnTo>
                  <a:lnTo>
                    <a:pt x="3036742" y="8895"/>
                  </a:lnTo>
                  <a:lnTo>
                    <a:pt x="3072749" y="33162"/>
                  </a:lnTo>
                  <a:lnTo>
                    <a:pt x="3097016" y="69169"/>
                  </a:lnTo>
                  <a:lnTo>
                    <a:pt x="3105912" y="113283"/>
                  </a:lnTo>
                  <a:lnTo>
                    <a:pt x="3105912" y="566419"/>
                  </a:lnTo>
                  <a:lnTo>
                    <a:pt x="3097016" y="610534"/>
                  </a:lnTo>
                  <a:lnTo>
                    <a:pt x="3072749" y="646541"/>
                  </a:lnTo>
                  <a:lnTo>
                    <a:pt x="3036742" y="670808"/>
                  </a:lnTo>
                  <a:lnTo>
                    <a:pt x="2992628" y="679703"/>
                  </a:lnTo>
                  <a:lnTo>
                    <a:pt x="113283" y="679703"/>
                  </a:lnTo>
                  <a:lnTo>
                    <a:pt x="69169" y="670808"/>
                  </a:lnTo>
                  <a:lnTo>
                    <a:pt x="33162" y="646541"/>
                  </a:lnTo>
                  <a:lnTo>
                    <a:pt x="8895" y="610534"/>
                  </a:lnTo>
                  <a:lnTo>
                    <a:pt x="0" y="566419"/>
                  </a:lnTo>
                  <a:lnTo>
                    <a:pt x="0" y="113283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813428" y="4153027"/>
            <a:ext cx="5105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001F5F"/>
                </a:solidFill>
                <a:latin typeface="Trebuchet MS"/>
                <a:cs typeface="Trebuchet MS"/>
              </a:rPr>
              <a:t>SIRS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76317" y="4995417"/>
            <a:ext cx="5197475" cy="1717039"/>
            <a:chOff x="4576317" y="4995417"/>
            <a:chExt cx="5197475" cy="1717039"/>
          </a:xfrm>
        </p:grpSpPr>
        <p:sp>
          <p:nvSpPr>
            <p:cNvPr id="23" name="object 23"/>
            <p:cNvSpPr/>
            <p:nvPr/>
          </p:nvSpPr>
          <p:spPr>
            <a:xfrm>
              <a:off x="4586477" y="5005577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2992628" y="0"/>
                  </a:moveTo>
                  <a:lnTo>
                    <a:pt x="113284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566420"/>
                  </a:lnTo>
                  <a:lnTo>
                    <a:pt x="8895" y="610513"/>
                  </a:lnTo>
                  <a:lnTo>
                    <a:pt x="33162" y="646522"/>
                  </a:lnTo>
                  <a:lnTo>
                    <a:pt x="69169" y="670800"/>
                  </a:lnTo>
                  <a:lnTo>
                    <a:pt x="113284" y="679704"/>
                  </a:lnTo>
                  <a:lnTo>
                    <a:pt x="2992628" y="679704"/>
                  </a:lnTo>
                  <a:lnTo>
                    <a:pt x="3036742" y="670800"/>
                  </a:lnTo>
                  <a:lnTo>
                    <a:pt x="3072749" y="646522"/>
                  </a:lnTo>
                  <a:lnTo>
                    <a:pt x="3097016" y="610513"/>
                  </a:lnTo>
                  <a:lnTo>
                    <a:pt x="3105912" y="566420"/>
                  </a:lnTo>
                  <a:lnTo>
                    <a:pt x="3105912" y="113284"/>
                  </a:lnTo>
                  <a:lnTo>
                    <a:pt x="3097016" y="69169"/>
                  </a:lnTo>
                  <a:lnTo>
                    <a:pt x="3072749" y="33162"/>
                  </a:lnTo>
                  <a:lnTo>
                    <a:pt x="3036742" y="8895"/>
                  </a:lnTo>
                  <a:lnTo>
                    <a:pt x="2992628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86477" y="5005577"/>
              <a:ext cx="3106420" cy="680085"/>
            </a:xfrm>
            <a:custGeom>
              <a:avLst/>
              <a:gdLst/>
              <a:ahLst/>
              <a:cxnLst/>
              <a:rect l="l" t="t" r="r" b="b"/>
              <a:pathLst>
                <a:path w="3106420" h="680085">
                  <a:moveTo>
                    <a:pt x="0" y="113284"/>
                  </a:moveTo>
                  <a:lnTo>
                    <a:pt x="8895" y="69169"/>
                  </a:lnTo>
                  <a:lnTo>
                    <a:pt x="33162" y="33162"/>
                  </a:lnTo>
                  <a:lnTo>
                    <a:pt x="69169" y="8895"/>
                  </a:lnTo>
                  <a:lnTo>
                    <a:pt x="113284" y="0"/>
                  </a:lnTo>
                  <a:lnTo>
                    <a:pt x="2992628" y="0"/>
                  </a:lnTo>
                  <a:lnTo>
                    <a:pt x="3036742" y="8895"/>
                  </a:lnTo>
                  <a:lnTo>
                    <a:pt x="3072749" y="33162"/>
                  </a:lnTo>
                  <a:lnTo>
                    <a:pt x="3097016" y="69169"/>
                  </a:lnTo>
                  <a:lnTo>
                    <a:pt x="3105912" y="113284"/>
                  </a:lnTo>
                  <a:lnTo>
                    <a:pt x="3105912" y="566420"/>
                  </a:lnTo>
                  <a:lnTo>
                    <a:pt x="3097016" y="610513"/>
                  </a:lnTo>
                  <a:lnTo>
                    <a:pt x="3072749" y="646522"/>
                  </a:lnTo>
                  <a:lnTo>
                    <a:pt x="3036742" y="670800"/>
                  </a:lnTo>
                  <a:lnTo>
                    <a:pt x="2992628" y="679704"/>
                  </a:lnTo>
                  <a:lnTo>
                    <a:pt x="113284" y="679704"/>
                  </a:lnTo>
                  <a:lnTo>
                    <a:pt x="69169" y="670800"/>
                  </a:lnTo>
                  <a:lnTo>
                    <a:pt x="33162" y="646522"/>
                  </a:lnTo>
                  <a:lnTo>
                    <a:pt x="8895" y="610513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57594" y="6025133"/>
              <a:ext cx="3106420" cy="676910"/>
            </a:xfrm>
            <a:custGeom>
              <a:avLst/>
              <a:gdLst/>
              <a:ahLst/>
              <a:cxnLst/>
              <a:rect l="l" t="t" r="r" b="b"/>
              <a:pathLst>
                <a:path w="3106420" h="676909">
                  <a:moveTo>
                    <a:pt x="2993135" y="0"/>
                  </a:moveTo>
                  <a:lnTo>
                    <a:pt x="112775" y="0"/>
                  </a:lnTo>
                  <a:lnTo>
                    <a:pt x="68901" y="8863"/>
                  </a:lnTo>
                  <a:lnTo>
                    <a:pt x="33051" y="33032"/>
                  </a:lnTo>
                  <a:lnTo>
                    <a:pt x="8870" y="68880"/>
                  </a:lnTo>
                  <a:lnTo>
                    <a:pt x="0" y="112775"/>
                  </a:lnTo>
                  <a:lnTo>
                    <a:pt x="0" y="563879"/>
                  </a:lnTo>
                  <a:lnTo>
                    <a:pt x="8870" y="607775"/>
                  </a:lnTo>
                  <a:lnTo>
                    <a:pt x="33051" y="643623"/>
                  </a:lnTo>
                  <a:lnTo>
                    <a:pt x="68901" y="667792"/>
                  </a:lnTo>
                  <a:lnTo>
                    <a:pt x="112775" y="676655"/>
                  </a:lnTo>
                  <a:lnTo>
                    <a:pt x="2993135" y="676655"/>
                  </a:lnTo>
                  <a:lnTo>
                    <a:pt x="3037010" y="667792"/>
                  </a:lnTo>
                  <a:lnTo>
                    <a:pt x="3072860" y="643623"/>
                  </a:lnTo>
                  <a:lnTo>
                    <a:pt x="3097041" y="607775"/>
                  </a:lnTo>
                  <a:lnTo>
                    <a:pt x="3105911" y="563879"/>
                  </a:lnTo>
                  <a:lnTo>
                    <a:pt x="3105911" y="112775"/>
                  </a:lnTo>
                  <a:lnTo>
                    <a:pt x="3097041" y="68880"/>
                  </a:lnTo>
                  <a:lnTo>
                    <a:pt x="3072860" y="33032"/>
                  </a:lnTo>
                  <a:lnTo>
                    <a:pt x="3037010" y="8863"/>
                  </a:lnTo>
                  <a:lnTo>
                    <a:pt x="2993135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57594" y="6025133"/>
              <a:ext cx="3106420" cy="676910"/>
            </a:xfrm>
            <a:custGeom>
              <a:avLst/>
              <a:gdLst/>
              <a:ahLst/>
              <a:cxnLst/>
              <a:rect l="l" t="t" r="r" b="b"/>
              <a:pathLst>
                <a:path w="3106420" h="676909">
                  <a:moveTo>
                    <a:pt x="0" y="112775"/>
                  </a:moveTo>
                  <a:lnTo>
                    <a:pt x="8870" y="68880"/>
                  </a:lnTo>
                  <a:lnTo>
                    <a:pt x="33051" y="33032"/>
                  </a:lnTo>
                  <a:lnTo>
                    <a:pt x="68901" y="8863"/>
                  </a:lnTo>
                  <a:lnTo>
                    <a:pt x="112775" y="0"/>
                  </a:lnTo>
                  <a:lnTo>
                    <a:pt x="2993135" y="0"/>
                  </a:lnTo>
                  <a:lnTo>
                    <a:pt x="3037010" y="8863"/>
                  </a:lnTo>
                  <a:lnTo>
                    <a:pt x="3072860" y="33032"/>
                  </a:lnTo>
                  <a:lnTo>
                    <a:pt x="3097041" y="68880"/>
                  </a:lnTo>
                  <a:lnTo>
                    <a:pt x="3105911" y="112775"/>
                  </a:lnTo>
                  <a:lnTo>
                    <a:pt x="3105911" y="563879"/>
                  </a:lnTo>
                  <a:lnTo>
                    <a:pt x="3097041" y="607775"/>
                  </a:lnTo>
                  <a:lnTo>
                    <a:pt x="3072860" y="643623"/>
                  </a:lnTo>
                  <a:lnTo>
                    <a:pt x="3037010" y="667792"/>
                  </a:lnTo>
                  <a:lnTo>
                    <a:pt x="2993135" y="676655"/>
                  </a:lnTo>
                  <a:lnTo>
                    <a:pt x="112775" y="676655"/>
                  </a:lnTo>
                  <a:lnTo>
                    <a:pt x="68901" y="667792"/>
                  </a:lnTo>
                  <a:lnTo>
                    <a:pt x="33051" y="643623"/>
                  </a:lnTo>
                  <a:lnTo>
                    <a:pt x="8870" y="607775"/>
                  </a:lnTo>
                  <a:lnTo>
                    <a:pt x="0" y="563879"/>
                  </a:lnTo>
                  <a:lnTo>
                    <a:pt x="0" y="112775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795898" y="5172583"/>
            <a:ext cx="2774315" cy="134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001F5F"/>
                </a:solidFill>
                <a:latin typeface="Trebuchet MS"/>
                <a:cs typeface="Trebuchet MS"/>
              </a:rPr>
              <a:t>MODS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20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Death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76317" y="2956305"/>
            <a:ext cx="3985895" cy="697230"/>
            <a:chOff x="4576317" y="2956305"/>
            <a:chExt cx="3985895" cy="697230"/>
          </a:xfrm>
        </p:grpSpPr>
        <p:sp>
          <p:nvSpPr>
            <p:cNvPr id="29" name="object 29"/>
            <p:cNvSpPr/>
            <p:nvPr/>
          </p:nvSpPr>
          <p:spPr>
            <a:xfrm>
              <a:off x="4586477" y="2966465"/>
              <a:ext cx="3965575" cy="676910"/>
            </a:xfrm>
            <a:custGeom>
              <a:avLst/>
              <a:gdLst/>
              <a:ahLst/>
              <a:cxnLst/>
              <a:rect l="l" t="t" r="r" b="b"/>
              <a:pathLst>
                <a:path w="3965575" h="676910">
                  <a:moveTo>
                    <a:pt x="3852672" y="0"/>
                  </a:moveTo>
                  <a:lnTo>
                    <a:pt x="112775" y="0"/>
                  </a:lnTo>
                  <a:lnTo>
                    <a:pt x="68901" y="8870"/>
                  </a:lnTo>
                  <a:lnTo>
                    <a:pt x="33051" y="33051"/>
                  </a:lnTo>
                  <a:lnTo>
                    <a:pt x="8870" y="68901"/>
                  </a:lnTo>
                  <a:lnTo>
                    <a:pt x="0" y="112775"/>
                  </a:lnTo>
                  <a:lnTo>
                    <a:pt x="0" y="563880"/>
                  </a:lnTo>
                  <a:lnTo>
                    <a:pt x="8870" y="607754"/>
                  </a:lnTo>
                  <a:lnTo>
                    <a:pt x="33051" y="643604"/>
                  </a:lnTo>
                  <a:lnTo>
                    <a:pt x="68901" y="667785"/>
                  </a:lnTo>
                  <a:lnTo>
                    <a:pt x="112775" y="676656"/>
                  </a:lnTo>
                  <a:lnTo>
                    <a:pt x="3852672" y="676656"/>
                  </a:lnTo>
                  <a:lnTo>
                    <a:pt x="3896546" y="667785"/>
                  </a:lnTo>
                  <a:lnTo>
                    <a:pt x="3932396" y="643604"/>
                  </a:lnTo>
                  <a:lnTo>
                    <a:pt x="3956577" y="607754"/>
                  </a:lnTo>
                  <a:lnTo>
                    <a:pt x="3965448" y="563880"/>
                  </a:lnTo>
                  <a:lnTo>
                    <a:pt x="3965448" y="112775"/>
                  </a:lnTo>
                  <a:lnTo>
                    <a:pt x="3956577" y="68901"/>
                  </a:lnTo>
                  <a:lnTo>
                    <a:pt x="3932396" y="33051"/>
                  </a:lnTo>
                  <a:lnTo>
                    <a:pt x="3896546" y="8870"/>
                  </a:lnTo>
                  <a:lnTo>
                    <a:pt x="3852672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86477" y="2966465"/>
              <a:ext cx="3965575" cy="676910"/>
            </a:xfrm>
            <a:custGeom>
              <a:avLst/>
              <a:gdLst/>
              <a:ahLst/>
              <a:cxnLst/>
              <a:rect l="l" t="t" r="r" b="b"/>
              <a:pathLst>
                <a:path w="3965575" h="676910">
                  <a:moveTo>
                    <a:pt x="0" y="112775"/>
                  </a:moveTo>
                  <a:lnTo>
                    <a:pt x="8870" y="68901"/>
                  </a:lnTo>
                  <a:lnTo>
                    <a:pt x="33051" y="33051"/>
                  </a:lnTo>
                  <a:lnTo>
                    <a:pt x="68901" y="8870"/>
                  </a:lnTo>
                  <a:lnTo>
                    <a:pt x="112775" y="0"/>
                  </a:lnTo>
                  <a:lnTo>
                    <a:pt x="3852672" y="0"/>
                  </a:lnTo>
                  <a:lnTo>
                    <a:pt x="3896546" y="8870"/>
                  </a:lnTo>
                  <a:lnTo>
                    <a:pt x="3932396" y="33051"/>
                  </a:lnTo>
                  <a:lnTo>
                    <a:pt x="3956577" y="68901"/>
                  </a:lnTo>
                  <a:lnTo>
                    <a:pt x="3965448" y="112775"/>
                  </a:lnTo>
                  <a:lnTo>
                    <a:pt x="3965448" y="563880"/>
                  </a:lnTo>
                  <a:lnTo>
                    <a:pt x="3956577" y="607754"/>
                  </a:lnTo>
                  <a:lnTo>
                    <a:pt x="3932396" y="643604"/>
                  </a:lnTo>
                  <a:lnTo>
                    <a:pt x="3896546" y="667785"/>
                  </a:lnTo>
                  <a:lnTo>
                    <a:pt x="3852672" y="676656"/>
                  </a:lnTo>
                  <a:lnTo>
                    <a:pt x="112775" y="676656"/>
                  </a:lnTo>
                  <a:lnTo>
                    <a:pt x="68901" y="667785"/>
                  </a:lnTo>
                  <a:lnTo>
                    <a:pt x="33051" y="643604"/>
                  </a:lnTo>
                  <a:lnTo>
                    <a:pt x="8870" y="607754"/>
                  </a:lnTo>
                  <a:lnTo>
                    <a:pt x="0" y="563880"/>
                  </a:lnTo>
                  <a:lnTo>
                    <a:pt x="0" y="112775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800091" y="2979496"/>
            <a:ext cx="346138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Substantial</a:t>
            </a:r>
            <a:r>
              <a:rPr sz="20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protein-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rich</a:t>
            </a:r>
            <a:r>
              <a:rPr sz="2000" b="1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Trebuchet MS"/>
                <a:cs typeface="Trebuchet MS"/>
              </a:rPr>
              <a:t>fluid</a:t>
            </a:r>
            <a:endParaRPr sz="2000">
              <a:latin typeface="Trebuchet MS"/>
              <a:cs typeface="Trebuchet MS"/>
            </a:endParaRPr>
          </a:p>
          <a:p>
            <a:pPr marL="73025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loss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into</a:t>
            </a:r>
            <a:r>
              <a:rPr sz="2000" b="1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the</a:t>
            </a:r>
            <a:r>
              <a:rPr sz="2000" b="1" spc="-2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Trebuchet MS"/>
                <a:cs typeface="Trebuchet MS"/>
              </a:rPr>
              <a:t>gut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647688" y="3976115"/>
            <a:ext cx="3126105" cy="696595"/>
            <a:chOff x="6647688" y="3976115"/>
            <a:chExt cx="3126105" cy="696595"/>
          </a:xfrm>
        </p:grpSpPr>
        <p:sp>
          <p:nvSpPr>
            <p:cNvPr id="33" name="object 33"/>
            <p:cNvSpPr/>
            <p:nvPr/>
          </p:nvSpPr>
          <p:spPr>
            <a:xfrm>
              <a:off x="6657594" y="3986021"/>
              <a:ext cx="3106420" cy="676910"/>
            </a:xfrm>
            <a:custGeom>
              <a:avLst/>
              <a:gdLst/>
              <a:ahLst/>
              <a:cxnLst/>
              <a:rect l="l" t="t" r="r" b="b"/>
              <a:pathLst>
                <a:path w="3106420" h="676910">
                  <a:moveTo>
                    <a:pt x="2993135" y="0"/>
                  </a:moveTo>
                  <a:lnTo>
                    <a:pt x="112775" y="0"/>
                  </a:lnTo>
                  <a:lnTo>
                    <a:pt x="68901" y="8870"/>
                  </a:lnTo>
                  <a:lnTo>
                    <a:pt x="33051" y="33051"/>
                  </a:lnTo>
                  <a:lnTo>
                    <a:pt x="8870" y="68901"/>
                  </a:lnTo>
                  <a:lnTo>
                    <a:pt x="0" y="112775"/>
                  </a:lnTo>
                  <a:lnTo>
                    <a:pt x="0" y="563879"/>
                  </a:lnTo>
                  <a:lnTo>
                    <a:pt x="8870" y="607754"/>
                  </a:lnTo>
                  <a:lnTo>
                    <a:pt x="33051" y="643604"/>
                  </a:lnTo>
                  <a:lnTo>
                    <a:pt x="68901" y="667785"/>
                  </a:lnTo>
                  <a:lnTo>
                    <a:pt x="112775" y="676655"/>
                  </a:lnTo>
                  <a:lnTo>
                    <a:pt x="2993135" y="676655"/>
                  </a:lnTo>
                  <a:lnTo>
                    <a:pt x="3037010" y="667785"/>
                  </a:lnTo>
                  <a:lnTo>
                    <a:pt x="3072860" y="643604"/>
                  </a:lnTo>
                  <a:lnTo>
                    <a:pt x="3097041" y="607754"/>
                  </a:lnTo>
                  <a:lnTo>
                    <a:pt x="3105911" y="563879"/>
                  </a:lnTo>
                  <a:lnTo>
                    <a:pt x="3105911" y="112775"/>
                  </a:lnTo>
                  <a:lnTo>
                    <a:pt x="3097041" y="68901"/>
                  </a:lnTo>
                  <a:lnTo>
                    <a:pt x="3072860" y="33051"/>
                  </a:lnTo>
                  <a:lnTo>
                    <a:pt x="3037010" y="8870"/>
                  </a:lnTo>
                  <a:lnTo>
                    <a:pt x="2993135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57594" y="3986021"/>
              <a:ext cx="3106420" cy="676910"/>
            </a:xfrm>
            <a:custGeom>
              <a:avLst/>
              <a:gdLst/>
              <a:ahLst/>
              <a:cxnLst/>
              <a:rect l="l" t="t" r="r" b="b"/>
              <a:pathLst>
                <a:path w="3106420" h="676910">
                  <a:moveTo>
                    <a:pt x="0" y="112775"/>
                  </a:moveTo>
                  <a:lnTo>
                    <a:pt x="8870" y="68901"/>
                  </a:lnTo>
                  <a:lnTo>
                    <a:pt x="33051" y="33051"/>
                  </a:lnTo>
                  <a:lnTo>
                    <a:pt x="68901" y="8870"/>
                  </a:lnTo>
                  <a:lnTo>
                    <a:pt x="112775" y="0"/>
                  </a:lnTo>
                  <a:lnTo>
                    <a:pt x="2993135" y="0"/>
                  </a:lnTo>
                  <a:lnTo>
                    <a:pt x="3037010" y="8870"/>
                  </a:lnTo>
                  <a:lnTo>
                    <a:pt x="3072860" y="33051"/>
                  </a:lnTo>
                  <a:lnTo>
                    <a:pt x="3097041" y="68901"/>
                  </a:lnTo>
                  <a:lnTo>
                    <a:pt x="3105911" y="112775"/>
                  </a:lnTo>
                  <a:lnTo>
                    <a:pt x="3105911" y="563879"/>
                  </a:lnTo>
                  <a:lnTo>
                    <a:pt x="3097041" y="607754"/>
                  </a:lnTo>
                  <a:lnTo>
                    <a:pt x="3072860" y="643604"/>
                  </a:lnTo>
                  <a:lnTo>
                    <a:pt x="3037010" y="667785"/>
                  </a:lnTo>
                  <a:lnTo>
                    <a:pt x="2993135" y="676655"/>
                  </a:lnTo>
                  <a:lnTo>
                    <a:pt x="112775" y="676655"/>
                  </a:lnTo>
                  <a:lnTo>
                    <a:pt x="68901" y="667785"/>
                  </a:lnTo>
                  <a:lnTo>
                    <a:pt x="33051" y="643604"/>
                  </a:lnTo>
                  <a:lnTo>
                    <a:pt x="8870" y="607754"/>
                  </a:lnTo>
                  <a:lnTo>
                    <a:pt x="0" y="563879"/>
                  </a:lnTo>
                  <a:lnTo>
                    <a:pt x="0" y="112775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431151" y="4151757"/>
            <a:ext cx="15582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Hypovolemia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9347" y="836675"/>
            <a:ext cx="4747260" cy="4067810"/>
            <a:chOff x="879347" y="836675"/>
            <a:chExt cx="4747260" cy="4067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347" y="836675"/>
              <a:ext cx="2081783" cy="14615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5311" y="2165603"/>
              <a:ext cx="2080260" cy="15544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4824" y="3493008"/>
              <a:ext cx="2081783" cy="141122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684276" y="5323490"/>
            <a:ext cx="7539355" cy="457200"/>
          </a:xfrm>
          <a:custGeom>
            <a:avLst/>
            <a:gdLst/>
            <a:ahLst/>
            <a:cxnLst/>
            <a:rect l="l" t="t" r="r" b="b"/>
            <a:pathLst>
              <a:path w="7539355" h="457200">
                <a:moveTo>
                  <a:pt x="7420350" y="228436"/>
                </a:moveTo>
                <a:lnTo>
                  <a:pt x="7226808" y="389667"/>
                </a:lnTo>
                <a:lnTo>
                  <a:pt x="7217336" y="401464"/>
                </a:lnTo>
                <a:lnTo>
                  <a:pt x="7213234" y="415491"/>
                </a:lnTo>
                <a:lnTo>
                  <a:pt x="7214681" y="430021"/>
                </a:lnTo>
                <a:lnTo>
                  <a:pt x="7221855" y="443325"/>
                </a:lnTo>
                <a:lnTo>
                  <a:pt x="7233713" y="452802"/>
                </a:lnTo>
                <a:lnTo>
                  <a:pt x="7247763" y="456880"/>
                </a:lnTo>
                <a:lnTo>
                  <a:pt x="7262288" y="455403"/>
                </a:lnTo>
                <a:lnTo>
                  <a:pt x="7275576" y="448214"/>
                </a:lnTo>
                <a:lnTo>
                  <a:pt x="7493626" y="266541"/>
                </a:lnTo>
                <a:lnTo>
                  <a:pt x="7479919" y="266541"/>
                </a:lnTo>
                <a:lnTo>
                  <a:pt x="7479919" y="257651"/>
                </a:lnTo>
                <a:lnTo>
                  <a:pt x="7455408" y="257651"/>
                </a:lnTo>
                <a:lnTo>
                  <a:pt x="7420350" y="228436"/>
                </a:lnTo>
                <a:close/>
              </a:path>
              <a:path w="7539355" h="457200">
                <a:moveTo>
                  <a:pt x="7374635" y="190341"/>
                </a:moveTo>
                <a:lnTo>
                  <a:pt x="0" y="190341"/>
                </a:lnTo>
                <a:lnTo>
                  <a:pt x="0" y="266541"/>
                </a:lnTo>
                <a:lnTo>
                  <a:pt x="7374609" y="266541"/>
                </a:lnTo>
                <a:lnTo>
                  <a:pt x="7420350" y="228436"/>
                </a:lnTo>
                <a:lnTo>
                  <a:pt x="7374635" y="190341"/>
                </a:lnTo>
                <a:close/>
              </a:path>
              <a:path w="7539355" h="457200">
                <a:moveTo>
                  <a:pt x="7493612" y="190341"/>
                </a:moveTo>
                <a:lnTo>
                  <a:pt x="7479919" y="190341"/>
                </a:lnTo>
                <a:lnTo>
                  <a:pt x="7479919" y="266541"/>
                </a:lnTo>
                <a:lnTo>
                  <a:pt x="7493626" y="266541"/>
                </a:lnTo>
                <a:lnTo>
                  <a:pt x="7539355" y="228441"/>
                </a:lnTo>
                <a:lnTo>
                  <a:pt x="7493612" y="190341"/>
                </a:lnTo>
                <a:close/>
              </a:path>
              <a:path w="7539355" h="457200">
                <a:moveTo>
                  <a:pt x="7455408" y="199231"/>
                </a:moveTo>
                <a:lnTo>
                  <a:pt x="7420350" y="228436"/>
                </a:lnTo>
                <a:lnTo>
                  <a:pt x="7455408" y="257651"/>
                </a:lnTo>
                <a:lnTo>
                  <a:pt x="7455408" y="199231"/>
                </a:lnTo>
                <a:close/>
              </a:path>
              <a:path w="7539355" h="457200">
                <a:moveTo>
                  <a:pt x="7479919" y="199231"/>
                </a:moveTo>
                <a:lnTo>
                  <a:pt x="7455408" y="199231"/>
                </a:lnTo>
                <a:lnTo>
                  <a:pt x="7455408" y="257651"/>
                </a:lnTo>
                <a:lnTo>
                  <a:pt x="7479919" y="257651"/>
                </a:lnTo>
                <a:lnTo>
                  <a:pt x="7479919" y="199231"/>
                </a:lnTo>
                <a:close/>
              </a:path>
              <a:path w="7539355" h="457200">
                <a:moveTo>
                  <a:pt x="7247778" y="0"/>
                </a:moveTo>
                <a:lnTo>
                  <a:pt x="7233767" y="4087"/>
                </a:lnTo>
                <a:lnTo>
                  <a:pt x="7221982" y="13557"/>
                </a:lnTo>
                <a:lnTo>
                  <a:pt x="7214735" y="26842"/>
                </a:lnTo>
                <a:lnTo>
                  <a:pt x="7213250" y="41354"/>
                </a:lnTo>
                <a:lnTo>
                  <a:pt x="7217338" y="55366"/>
                </a:lnTo>
                <a:lnTo>
                  <a:pt x="7226808" y="67151"/>
                </a:lnTo>
                <a:lnTo>
                  <a:pt x="7420350" y="228436"/>
                </a:lnTo>
                <a:lnTo>
                  <a:pt x="7455408" y="199231"/>
                </a:lnTo>
                <a:lnTo>
                  <a:pt x="7479919" y="199231"/>
                </a:lnTo>
                <a:lnTo>
                  <a:pt x="7479919" y="190341"/>
                </a:lnTo>
                <a:lnTo>
                  <a:pt x="7493612" y="190341"/>
                </a:lnTo>
                <a:lnTo>
                  <a:pt x="7275576" y="8731"/>
                </a:lnTo>
                <a:lnTo>
                  <a:pt x="7262290" y="1484"/>
                </a:lnTo>
                <a:lnTo>
                  <a:pt x="7247778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98923" y="2145284"/>
            <a:ext cx="2528570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indent="-30035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3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 hours</a:t>
            </a:r>
            <a:endParaRPr sz="2400">
              <a:latin typeface="Trebuchet MS"/>
              <a:cs typeface="Trebuchet MS"/>
            </a:endParaRPr>
          </a:p>
          <a:p>
            <a:pPr marL="485775" lvl="1" indent="-168275">
              <a:lnSpc>
                <a:spcPct val="100000"/>
              </a:lnSpc>
              <a:spcBef>
                <a:spcPts val="15"/>
              </a:spcBef>
              <a:buChar char="-"/>
              <a:tabLst>
                <a:tab pos="485775" algn="l"/>
              </a:tabLst>
            </a:pPr>
            <a:r>
              <a:rPr sz="2000" dirty="0">
                <a:latin typeface="Trebuchet MS"/>
                <a:cs typeface="Trebuchet MS"/>
              </a:rPr>
              <a:t>Mucosal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sloughing</a:t>
            </a:r>
            <a:endParaRPr sz="2000">
              <a:latin typeface="Trebuchet MS"/>
              <a:cs typeface="Trebuchet MS"/>
            </a:endParaRPr>
          </a:p>
          <a:p>
            <a:pPr marL="485775" lvl="1" indent="-168275">
              <a:lnSpc>
                <a:spcPct val="100000"/>
              </a:lnSpc>
              <a:buChar char="-"/>
              <a:tabLst>
                <a:tab pos="485775" algn="l"/>
              </a:tabLst>
            </a:pPr>
            <a:r>
              <a:rPr sz="2000" dirty="0">
                <a:latin typeface="Trebuchet MS"/>
                <a:cs typeface="Trebuchet MS"/>
              </a:rPr>
              <a:t>Still</a:t>
            </a:r>
            <a:r>
              <a:rPr sz="2000" spc="-10" dirty="0">
                <a:latin typeface="Trebuchet MS"/>
                <a:cs typeface="Trebuchet MS"/>
              </a:rPr>
              <a:t> reversible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4253" y="3650056"/>
            <a:ext cx="2740660" cy="130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785" indent="-29972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6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 hours</a:t>
            </a:r>
            <a:endParaRPr sz="2400">
              <a:latin typeface="Trebuchet MS"/>
              <a:cs typeface="Trebuchet MS"/>
            </a:endParaRPr>
          </a:p>
          <a:p>
            <a:pPr marL="481330" lvl="1" indent="-163830">
              <a:lnSpc>
                <a:spcPct val="100000"/>
              </a:lnSpc>
              <a:spcBef>
                <a:spcPts val="20"/>
              </a:spcBef>
              <a:buChar char="-"/>
              <a:tabLst>
                <a:tab pos="481330" algn="l"/>
              </a:tabLst>
            </a:pPr>
            <a:r>
              <a:rPr sz="2000" spc="-20" dirty="0">
                <a:latin typeface="Trebuchet MS"/>
                <a:cs typeface="Trebuchet MS"/>
              </a:rPr>
              <a:t>Transmural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necrosis</a:t>
            </a:r>
            <a:endParaRPr sz="2000">
              <a:latin typeface="Trebuchet MS"/>
              <a:cs typeface="Trebuchet MS"/>
            </a:endParaRPr>
          </a:p>
          <a:p>
            <a:pPr marL="485775" lvl="1" indent="-168275">
              <a:lnSpc>
                <a:spcPct val="100000"/>
              </a:lnSpc>
              <a:buChar char="-"/>
              <a:tabLst>
                <a:tab pos="485775" algn="l"/>
              </a:tabLst>
            </a:pPr>
            <a:r>
              <a:rPr sz="2000" spc="-10" dirty="0">
                <a:latin typeface="Trebuchet MS"/>
                <a:cs typeface="Trebuchet MS"/>
              </a:rPr>
              <a:t>Gangrene</a:t>
            </a:r>
            <a:endParaRPr sz="2000">
              <a:latin typeface="Trebuchet MS"/>
              <a:cs typeface="Trebuchet MS"/>
            </a:endParaRPr>
          </a:p>
          <a:p>
            <a:pPr marL="485775" lvl="1" indent="-168275">
              <a:lnSpc>
                <a:spcPct val="100000"/>
              </a:lnSpc>
              <a:buChar char="-"/>
              <a:tabLst>
                <a:tab pos="485775" algn="l"/>
              </a:tabLst>
            </a:pPr>
            <a:r>
              <a:rPr sz="2000" spc="-10" dirty="0">
                <a:latin typeface="Trebuchet MS"/>
                <a:cs typeface="Trebuchet MS"/>
              </a:rPr>
              <a:t>Perforation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54252" y="1687067"/>
            <a:ext cx="289560" cy="3333115"/>
          </a:xfrm>
          <a:custGeom>
            <a:avLst/>
            <a:gdLst/>
            <a:ahLst/>
            <a:cxnLst/>
            <a:rect l="l" t="t" r="r" b="b"/>
            <a:pathLst>
              <a:path w="289559" h="3333115">
                <a:moveTo>
                  <a:pt x="115823" y="260604"/>
                </a:moveTo>
                <a:lnTo>
                  <a:pt x="115823" y="3332988"/>
                </a:lnTo>
                <a:lnTo>
                  <a:pt x="173735" y="3332988"/>
                </a:lnTo>
                <a:lnTo>
                  <a:pt x="173735" y="289560"/>
                </a:lnTo>
                <a:lnTo>
                  <a:pt x="144779" y="289560"/>
                </a:lnTo>
                <a:lnTo>
                  <a:pt x="115823" y="260604"/>
                </a:lnTo>
                <a:close/>
              </a:path>
              <a:path w="289559" h="3333115">
                <a:moveTo>
                  <a:pt x="173735" y="144780"/>
                </a:moveTo>
                <a:lnTo>
                  <a:pt x="115823" y="144780"/>
                </a:lnTo>
                <a:lnTo>
                  <a:pt x="115823" y="260604"/>
                </a:lnTo>
                <a:lnTo>
                  <a:pt x="144779" y="289560"/>
                </a:lnTo>
                <a:lnTo>
                  <a:pt x="173735" y="260604"/>
                </a:lnTo>
                <a:lnTo>
                  <a:pt x="173735" y="144780"/>
                </a:lnTo>
                <a:close/>
              </a:path>
              <a:path w="289559" h="3333115">
                <a:moveTo>
                  <a:pt x="173735" y="260604"/>
                </a:moveTo>
                <a:lnTo>
                  <a:pt x="144779" y="289560"/>
                </a:lnTo>
                <a:lnTo>
                  <a:pt x="173735" y="289560"/>
                </a:lnTo>
                <a:lnTo>
                  <a:pt x="173735" y="260604"/>
                </a:lnTo>
                <a:close/>
              </a:path>
              <a:path w="289559" h="3333115">
                <a:moveTo>
                  <a:pt x="144779" y="0"/>
                </a:moveTo>
                <a:lnTo>
                  <a:pt x="0" y="144780"/>
                </a:lnTo>
                <a:lnTo>
                  <a:pt x="115823" y="260604"/>
                </a:lnTo>
                <a:lnTo>
                  <a:pt x="115823" y="144780"/>
                </a:lnTo>
                <a:lnTo>
                  <a:pt x="289559" y="144780"/>
                </a:lnTo>
                <a:lnTo>
                  <a:pt x="144779" y="0"/>
                </a:lnTo>
                <a:close/>
              </a:path>
              <a:path w="289559" h="3333115">
                <a:moveTo>
                  <a:pt x="289559" y="144780"/>
                </a:moveTo>
                <a:lnTo>
                  <a:pt x="173735" y="144780"/>
                </a:lnTo>
                <a:lnTo>
                  <a:pt x="173735" y="260604"/>
                </a:lnTo>
                <a:lnTo>
                  <a:pt x="289559" y="144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14800" y="4344923"/>
            <a:ext cx="289560" cy="807720"/>
          </a:xfrm>
          <a:custGeom>
            <a:avLst/>
            <a:gdLst/>
            <a:ahLst/>
            <a:cxnLst/>
            <a:rect l="l" t="t" r="r" b="b"/>
            <a:pathLst>
              <a:path w="289560" h="807720">
                <a:moveTo>
                  <a:pt x="115824" y="260604"/>
                </a:moveTo>
                <a:lnTo>
                  <a:pt x="115824" y="807719"/>
                </a:lnTo>
                <a:lnTo>
                  <a:pt x="173736" y="807719"/>
                </a:lnTo>
                <a:lnTo>
                  <a:pt x="173736" y="289559"/>
                </a:lnTo>
                <a:lnTo>
                  <a:pt x="144779" y="289559"/>
                </a:lnTo>
                <a:lnTo>
                  <a:pt x="115824" y="260604"/>
                </a:lnTo>
                <a:close/>
              </a:path>
              <a:path w="289560" h="807720">
                <a:moveTo>
                  <a:pt x="173736" y="144780"/>
                </a:moveTo>
                <a:lnTo>
                  <a:pt x="115824" y="144780"/>
                </a:lnTo>
                <a:lnTo>
                  <a:pt x="115824" y="260604"/>
                </a:lnTo>
                <a:lnTo>
                  <a:pt x="144779" y="289559"/>
                </a:lnTo>
                <a:lnTo>
                  <a:pt x="173735" y="260604"/>
                </a:lnTo>
                <a:lnTo>
                  <a:pt x="173736" y="144780"/>
                </a:lnTo>
                <a:close/>
              </a:path>
              <a:path w="289560" h="807720">
                <a:moveTo>
                  <a:pt x="173736" y="260604"/>
                </a:moveTo>
                <a:lnTo>
                  <a:pt x="144779" y="289559"/>
                </a:lnTo>
                <a:lnTo>
                  <a:pt x="173736" y="289559"/>
                </a:lnTo>
                <a:lnTo>
                  <a:pt x="173736" y="260604"/>
                </a:lnTo>
                <a:close/>
              </a:path>
              <a:path w="289560" h="807720">
                <a:moveTo>
                  <a:pt x="144779" y="0"/>
                </a:moveTo>
                <a:lnTo>
                  <a:pt x="0" y="144780"/>
                </a:lnTo>
                <a:lnTo>
                  <a:pt x="115824" y="260604"/>
                </a:lnTo>
                <a:lnTo>
                  <a:pt x="115824" y="144780"/>
                </a:lnTo>
                <a:lnTo>
                  <a:pt x="289560" y="144780"/>
                </a:lnTo>
                <a:lnTo>
                  <a:pt x="144779" y="0"/>
                </a:lnTo>
                <a:close/>
              </a:path>
              <a:path w="289560" h="807720">
                <a:moveTo>
                  <a:pt x="289560" y="144780"/>
                </a:moveTo>
                <a:lnTo>
                  <a:pt x="173736" y="144780"/>
                </a:lnTo>
                <a:lnTo>
                  <a:pt x="173736" y="260604"/>
                </a:lnTo>
                <a:lnTo>
                  <a:pt x="289560" y="144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90216" y="3081527"/>
            <a:ext cx="289560" cy="1937385"/>
          </a:xfrm>
          <a:custGeom>
            <a:avLst/>
            <a:gdLst/>
            <a:ahLst/>
            <a:cxnLst/>
            <a:rect l="l" t="t" r="r" b="b"/>
            <a:pathLst>
              <a:path w="289560" h="1937385">
                <a:moveTo>
                  <a:pt x="115824" y="260604"/>
                </a:moveTo>
                <a:lnTo>
                  <a:pt x="115823" y="1937004"/>
                </a:lnTo>
                <a:lnTo>
                  <a:pt x="173735" y="1937004"/>
                </a:lnTo>
                <a:lnTo>
                  <a:pt x="173735" y="289560"/>
                </a:lnTo>
                <a:lnTo>
                  <a:pt x="144779" y="289560"/>
                </a:lnTo>
                <a:lnTo>
                  <a:pt x="115824" y="260604"/>
                </a:lnTo>
                <a:close/>
              </a:path>
              <a:path w="289560" h="1937385">
                <a:moveTo>
                  <a:pt x="173735" y="144780"/>
                </a:moveTo>
                <a:lnTo>
                  <a:pt x="115823" y="144780"/>
                </a:lnTo>
                <a:lnTo>
                  <a:pt x="115824" y="260604"/>
                </a:lnTo>
                <a:lnTo>
                  <a:pt x="144779" y="289560"/>
                </a:lnTo>
                <a:lnTo>
                  <a:pt x="173735" y="260604"/>
                </a:lnTo>
                <a:lnTo>
                  <a:pt x="173735" y="144780"/>
                </a:lnTo>
                <a:close/>
              </a:path>
              <a:path w="289560" h="1937385">
                <a:moveTo>
                  <a:pt x="173735" y="260604"/>
                </a:moveTo>
                <a:lnTo>
                  <a:pt x="144779" y="289560"/>
                </a:lnTo>
                <a:lnTo>
                  <a:pt x="173735" y="289560"/>
                </a:lnTo>
                <a:lnTo>
                  <a:pt x="173735" y="260604"/>
                </a:lnTo>
                <a:close/>
              </a:path>
              <a:path w="289560" h="1937385">
                <a:moveTo>
                  <a:pt x="144779" y="0"/>
                </a:moveTo>
                <a:lnTo>
                  <a:pt x="0" y="144780"/>
                </a:lnTo>
                <a:lnTo>
                  <a:pt x="115824" y="260604"/>
                </a:lnTo>
                <a:lnTo>
                  <a:pt x="115823" y="144780"/>
                </a:lnTo>
                <a:lnTo>
                  <a:pt x="289559" y="144780"/>
                </a:lnTo>
                <a:lnTo>
                  <a:pt x="144779" y="0"/>
                </a:lnTo>
                <a:close/>
              </a:path>
              <a:path w="289560" h="1937385">
                <a:moveTo>
                  <a:pt x="289559" y="144780"/>
                </a:moveTo>
                <a:lnTo>
                  <a:pt x="173735" y="144780"/>
                </a:lnTo>
                <a:lnTo>
                  <a:pt x="173735" y="260604"/>
                </a:lnTo>
                <a:lnTo>
                  <a:pt x="289559" y="144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88485" y="5073141"/>
            <a:ext cx="8515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6</a:t>
            </a:r>
            <a:r>
              <a:rPr sz="2000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rebuchet MS"/>
                <a:cs typeface="Trebuchet MS"/>
              </a:rPr>
              <a:t>hours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43355" y="5417820"/>
            <a:ext cx="6696709" cy="266700"/>
          </a:xfrm>
          <a:custGeom>
            <a:avLst/>
            <a:gdLst/>
            <a:ahLst/>
            <a:cxnLst/>
            <a:rect l="l" t="t" r="r" b="b"/>
            <a:pathLst>
              <a:path w="6696709" h="266700">
                <a:moveTo>
                  <a:pt x="0" y="0"/>
                </a:moveTo>
                <a:lnTo>
                  <a:pt x="0" y="266699"/>
                </a:lnTo>
              </a:path>
              <a:path w="6696709" h="266700">
                <a:moveTo>
                  <a:pt x="1691639" y="0"/>
                </a:moveTo>
                <a:lnTo>
                  <a:pt x="1691639" y="266699"/>
                </a:lnTo>
              </a:path>
              <a:path w="6696709" h="266700">
                <a:moveTo>
                  <a:pt x="3316224" y="0"/>
                </a:moveTo>
                <a:lnTo>
                  <a:pt x="3316224" y="266699"/>
                </a:lnTo>
              </a:path>
              <a:path w="6696709" h="266700">
                <a:moveTo>
                  <a:pt x="5006340" y="0"/>
                </a:moveTo>
                <a:lnTo>
                  <a:pt x="5006340" y="266699"/>
                </a:lnTo>
              </a:path>
              <a:path w="6696709" h="266700">
                <a:moveTo>
                  <a:pt x="6696456" y="0"/>
                </a:moveTo>
                <a:lnTo>
                  <a:pt x="6696456" y="266699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57158" y="6477406"/>
            <a:ext cx="33762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Udassin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R,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et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al.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i="1" dirty="0">
                <a:latin typeface="Trebuchet MS"/>
                <a:cs typeface="Trebuchet MS"/>
              </a:rPr>
              <a:t>J</a:t>
            </a:r>
            <a:r>
              <a:rPr sz="1400" i="1" spc="-20" dirty="0">
                <a:latin typeface="Trebuchet MS"/>
                <a:cs typeface="Trebuchet MS"/>
              </a:rPr>
              <a:t> </a:t>
            </a:r>
            <a:r>
              <a:rPr sz="1400" i="1" dirty="0">
                <a:latin typeface="Trebuchet MS"/>
                <a:cs typeface="Trebuchet MS"/>
              </a:rPr>
              <a:t>Surg Res</a:t>
            </a:r>
            <a:r>
              <a:rPr sz="1400" i="1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1994;56:221-</a:t>
            </a:r>
            <a:r>
              <a:rPr sz="1400" spc="-50" dirty="0"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016" y="5114290"/>
            <a:ext cx="2770505" cy="103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>
              <a:lnSpc>
                <a:spcPct val="100000"/>
              </a:lnSpc>
              <a:spcBef>
                <a:spcPts val="100"/>
              </a:spcBef>
              <a:tabLst>
                <a:tab pos="1638300" algn="l"/>
              </a:tabLst>
            </a:pPr>
            <a:r>
              <a:rPr sz="3000" baseline="1388" dirty="0">
                <a:solidFill>
                  <a:srgbClr val="001F5F"/>
                </a:solidFill>
                <a:latin typeface="Trebuchet MS"/>
                <a:cs typeface="Trebuchet MS"/>
              </a:rPr>
              <a:t>15</a:t>
            </a:r>
            <a:r>
              <a:rPr sz="3000" spc="-7" baseline="138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3000" spc="-30" baseline="1388" dirty="0">
                <a:solidFill>
                  <a:srgbClr val="001F5F"/>
                </a:solidFill>
                <a:latin typeface="Trebuchet MS"/>
                <a:cs typeface="Trebuchet MS"/>
              </a:rPr>
              <a:t>mins</a:t>
            </a:r>
            <a:r>
              <a:rPr sz="3000" baseline="1388" dirty="0">
                <a:solidFill>
                  <a:srgbClr val="001F5F"/>
                </a:solidFill>
                <a:latin typeface="Trebuchet MS"/>
                <a:cs typeface="Trebuchet MS"/>
              </a:rPr>
              <a:t>	</a:t>
            </a: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3</a:t>
            </a:r>
            <a:r>
              <a:rPr sz="2000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rebuchet MS"/>
                <a:cs typeface="Trebuchet MS"/>
              </a:rPr>
              <a:t>hours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Absolute</a:t>
            </a:r>
            <a:r>
              <a:rPr sz="2400" b="1" spc="-114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3300"/>
                </a:solidFill>
                <a:latin typeface="Trebuchet MS"/>
                <a:cs typeface="Trebuchet MS"/>
              </a:rPr>
              <a:t>ischaemia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065" y="129539"/>
            <a:ext cx="7336155" cy="1494790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95"/>
              </a:spcBef>
            </a:pP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What</a:t>
            </a:r>
            <a:r>
              <a:rPr sz="2400" b="1" spc="-50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happens</a:t>
            </a:r>
            <a:r>
              <a:rPr sz="2400" b="1" spc="-70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to</a:t>
            </a:r>
            <a:r>
              <a:rPr sz="2400" b="1" spc="-45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bowel</a:t>
            </a:r>
            <a:r>
              <a:rPr sz="2400" b="1" spc="-40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rebuchet MS"/>
                <a:cs typeface="Trebuchet MS"/>
              </a:rPr>
              <a:t>during</a:t>
            </a:r>
            <a:r>
              <a:rPr sz="2400" b="1" spc="-40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Trebuchet MS"/>
                <a:cs typeface="Trebuchet MS"/>
              </a:rPr>
              <a:t>absolute</a:t>
            </a:r>
            <a:r>
              <a:rPr sz="2400" b="1" spc="-30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3300"/>
                </a:solidFill>
                <a:latin typeface="Trebuchet MS"/>
                <a:cs typeface="Trebuchet MS"/>
              </a:rPr>
              <a:t>ischaemia?</a:t>
            </a:r>
            <a:endParaRPr sz="2400">
              <a:latin typeface="Trebuchet MS"/>
              <a:cs typeface="Trebuchet MS"/>
            </a:endParaRPr>
          </a:p>
          <a:p>
            <a:pPr marL="3006725" indent="-300355">
              <a:lnSpc>
                <a:spcPct val="100000"/>
              </a:lnSpc>
              <a:spcBef>
                <a:spcPts val="1695"/>
              </a:spcBef>
              <a:buSzPct val="95833"/>
              <a:buFont typeface="Wingdings"/>
              <a:buChar char=""/>
              <a:tabLst>
                <a:tab pos="3006725" algn="l"/>
              </a:tabLst>
            </a:pP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15</a:t>
            </a:r>
            <a:r>
              <a:rPr sz="2400" spc="-20" dirty="0">
                <a:solidFill>
                  <a:srgbClr val="001F5F"/>
                </a:solidFill>
                <a:latin typeface="Trebuchet MS"/>
                <a:cs typeface="Trebuchet MS"/>
              </a:rPr>
              <a:t> mins</a:t>
            </a:r>
            <a:endParaRPr sz="2400">
              <a:latin typeface="Trebuchet MS"/>
              <a:cs typeface="Trebuchet MS"/>
            </a:endParaRPr>
          </a:p>
          <a:p>
            <a:pPr marL="3088005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-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Structural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changes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to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intestinal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villi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16468" y="1679448"/>
            <a:ext cx="3324225" cy="588645"/>
          </a:xfrm>
          <a:prstGeom prst="rect">
            <a:avLst/>
          </a:prstGeom>
          <a:solidFill>
            <a:srgbClr val="FFFF99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0"/>
              </a:spcBef>
            </a:pPr>
            <a:r>
              <a:rPr sz="3200" b="1" i="1" dirty="0">
                <a:latin typeface="Trebuchet MS"/>
                <a:cs typeface="Trebuchet MS"/>
              </a:rPr>
              <a:t>Time</a:t>
            </a:r>
            <a:r>
              <a:rPr sz="3200" b="1" i="1" spc="-95" dirty="0">
                <a:latin typeface="Trebuchet MS"/>
                <a:cs typeface="Trebuchet MS"/>
              </a:rPr>
              <a:t> </a:t>
            </a:r>
            <a:r>
              <a:rPr sz="3200" b="1" i="1" dirty="0">
                <a:latin typeface="Trebuchet MS"/>
                <a:cs typeface="Trebuchet MS"/>
              </a:rPr>
              <a:t>is</a:t>
            </a:r>
            <a:r>
              <a:rPr sz="3200" b="1" i="1" spc="-70" dirty="0">
                <a:latin typeface="Trebuchet MS"/>
                <a:cs typeface="Trebuchet MS"/>
              </a:rPr>
              <a:t> </a:t>
            </a:r>
            <a:r>
              <a:rPr sz="3200" b="1" i="1" dirty="0">
                <a:latin typeface="Trebuchet MS"/>
                <a:cs typeface="Trebuchet MS"/>
              </a:rPr>
              <a:t>crucial</a:t>
            </a:r>
            <a:r>
              <a:rPr sz="3200" b="1" i="1" spc="-80" dirty="0">
                <a:latin typeface="Trebuchet MS"/>
                <a:cs typeface="Trebuchet MS"/>
              </a:rPr>
              <a:t> </a:t>
            </a:r>
            <a:r>
              <a:rPr sz="3200" b="1" i="1" spc="-50" dirty="0">
                <a:latin typeface="Trebuchet MS"/>
                <a:cs typeface="Trebuchet MS"/>
              </a:rPr>
              <a:t>!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621268" y="3694176"/>
            <a:ext cx="422275" cy="1382395"/>
            <a:chOff x="8621268" y="3694176"/>
            <a:chExt cx="422275" cy="138239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1268" y="3694176"/>
              <a:ext cx="422148" cy="138226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673846" y="3720846"/>
              <a:ext cx="317500" cy="1277620"/>
            </a:xfrm>
            <a:custGeom>
              <a:avLst/>
              <a:gdLst/>
              <a:ahLst/>
              <a:cxnLst/>
              <a:rect l="l" t="t" r="r" b="b"/>
              <a:pathLst>
                <a:path w="317500" h="1277620">
                  <a:moveTo>
                    <a:pt x="0" y="0"/>
                  </a:moveTo>
                  <a:lnTo>
                    <a:pt x="61680" y="2073"/>
                  </a:lnTo>
                  <a:lnTo>
                    <a:pt x="112061" y="7731"/>
                  </a:lnTo>
                  <a:lnTo>
                    <a:pt x="146036" y="16127"/>
                  </a:lnTo>
                  <a:lnTo>
                    <a:pt x="158496" y="26415"/>
                  </a:lnTo>
                  <a:lnTo>
                    <a:pt x="158496" y="612139"/>
                  </a:lnTo>
                  <a:lnTo>
                    <a:pt x="170955" y="622428"/>
                  </a:lnTo>
                  <a:lnTo>
                    <a:pt x="204930" y="630824"/>
                  </a:lnTo>
                  <a:lnTo>
                    <a:pt x="255311" y="636482"/>
                  </a:lnTo>
                  <a:lnTo>
                    <a:pt x="316992" y="638555"/>
                  </a:lnTo>
                  <a:lnTo>
                    <a:pt x="255311" y="640629"/>
                  </a:lnTo>
                  <a:lnTo>
                    <a:pt x="204930" y="646287"/>
                  </a:lnTo>
                  <a:lnTo>
                    <a:pt x="170955" y="654683"/>
                  </a:lnTo>
                  <a:lnTo>
                    <a:pt x="158496" y="664971"/>
                  </a:lnTo>
                  <a:lnTo>
                    <a:pt x="158496" y="1250695"/>
                  </a:lnTo>
                  <a:lnTo>
                    <a:pt x="146036" y="1260984"/>
                  </a:lnTo>
                  <a:lnTo>
                    <a:pt x="112061" y="1269380"/>
                  </a:lnTo>
                  <a:lnTo>
                    <a:pt x="61680" y="1275038"/>
                  </a:lnTo>
                  <a:lnTo>
                    <a:pt x="0" y="127711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240011" y="4005071"/>
            <a:ext cx="2331720" cy="707390"/>
          </a:xfrm>
          <a:prstGeom prst="rect">
            <a:avLst/>
          </a:prstGeom>
          <a:solidFill>
            <a:srgbClr val="EFD478"/>
          </a:solidFill>
          <a:ln w="9144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71525" marR="101600" indent="-662940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latin typeface="Trebuchet MS"/>
                <a:cs typeface="Trebuchet MS"/>
              </a:rPr>
              <a:t>Signs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of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Peritonitis appear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0865" rIns="0" bIns="0" rtlCol="0">
            <a:spAutoFit/>
          </a:bodyPr>
          <a:lstStyle/>
          <a:p>
            <a:pPr marL="149098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Investigation</a:t>
            </a:r>
            <a:r>
              <a:rPr b="1" spc="-13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(Preliminary)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50260" y="4900676"/>
            <a:ext cx="1113790" cy="83058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amylase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ALP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72455" y="4856988"/>
            <a:ext cx="2757170" cy="733425"/>
            <a:chOff x="5172455" y="4856988"/>
            <a:chExt cx="2757170" cy="733425"/>
          </a:xfrm>
        </p:grpSpPr>
        <p:sp>
          <p:nvSpPr>
            <p:cNvPr id="5" name="object 5"/>
            <p:cNvSpPr/>
            <p:nvPr/>
          </p:nvSpPr>
          <p:spPr>
            <a:xfrm>
              <a:off x="5177027" y="4861560"/>
              <a:ext cx="2748280" cy="723900"/>
            </a:xfrm>
            <a:custGeom>
              <a:avLst/>
              <a:gdLst/>
              <a:ahLst/>
              <a:cxnLst/>
              <a:rect l="l" t="t" r="r" b="b"/>
              <a:pathLst>
                <a:path w="2748279" h="723900">
                  <a:moveTo>
                    <a:pt x="2627122" y="0"/>
                  </a:moveTo>
                  <a:lnTo>
                    <a:pt x="120650" y="0"/>
                  </a:lnTo>
                  <a:lnTo>
                    <a:pt x="73669" y="9475"/>
                  </a:lnTo>
                  <a:lnTo>
                    <a:pt x="35321" y="35321"/>
                  </a:lnTo>
                  <a:lnTo>
                    <a:pt x="9475" y="73669"/>
                  </a:lnTo>
                  <a:lnTo>
                    <a:pt x="0" y="120650"/>
                  </a:lnTo>
                  <a:lnTo>
                    <a:pt x="0" y="603249"/>
                  </a:lnTo>
                  <a:lnTo>
                    <a:pt x="9475" y="650230"/>
                  </a:lnTo>
                  <a:lnTo>
                    <a:pt x="35321" y="688578"/>
                  </a:lnTo>
                  <a:lnTo>
                    <a:pt x="73669" y="714424"/>
                  </a:lnTo>
                  <a:lnTo>
                    <a:pt x="120650" y="723899"/>
                  </a:lnTo>
                  <a:lnTo>
                    <a:pt x="2627122" y="723899"/>
                  </a:lnTo>
                  <a:lnTo>
                    <a:pt x="2674102" y="714424"/>
                  </a:lnTo>
                  <a:lnTo>
                    <a:pt x="2712450" y="688578"/>
                  </a:lnTo>
                  <a:lnTo>
                    <a:pt x="2738296" y="650230"/>
                  </a:lnTo>
                  <a:lnTo>
                    <a:pt x="2747772" y="603249"/>
                  </a:lnTo>
                  <a:lnTo>
                    <a:pt x="2747772" y="120650"/>
                  </a:lnTo>
                  <a:lnTo>
                    <a:pt x="2738296" y="73669"/>
                  </a:lnTo>
                  <a:lnTo>
                    <a:pt x="2712450" y="35321"/>
                  </a:lnTo>
                  <a:lnTo>
                    <a:pt x="2674102" y="9475"/>
                  </a:lnTo>
                  <a:lnTo>
                    <a:pt x="262712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77027" y="4861560"/>
              <a:ext cx="2748280" cy="723900"/>
            </a:xfrm>
            <a:custGeom>
              <a:avLst/>
              <a:gdLst/>
              <a:ahLst/>
              <a:cxnLst/>
              <a:rect l="l" t="t" r="r" b="b"/>
              <a:pathLst>
                <a:path w="2748279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2627122" y="0"/>
                  </a:lnTo>
                  <a:lnTo>
                    <a:pt x="2674102" y="9475"/>
                  </a:lnTo>
                  <a:lnTo>
                    <a:pt x="2712450" y="35321"/>
                  </a:lnTo>
                  <a:lnTo>
                    <a:pt x="2738296" y="73669"/>
                  </a:lnTo>
                  <a:lnTo>
                    <a:pt x="2747772" y="120650"/>
                  </a:lnTo>
                  <a:lnTo>
                    <a:pt x="2747772" y="603249"/>
                  </a:lnTo>
                  <a:lnTo>
                    <a:pt x="2738296" y="650230"/>
                  </a:lnTo>
                  <a:lnTo>
                    <a:pt x="2712450" y="688578"/>
                  </a:lnTo>
                  <a:lnTo>
                    <a:pt x="2674102" y="714424"/>
                  </a:lnTo>
                  <a:lnTo>
                    <a:pt x="2627122" y="723899"/>
                  </a:lnTo>
                  <a:lnTo>
                    <a:pt x="120650" y="723899"/>
                  </a:lnTo>
                  <a:lnTo>
                    <a:pt x="73669" y="714424"/>
                  </a:lnTo>
                  <a:lnTo>
                    <a:pt x="35321" y="688578"/>
                  </a:lnTo>
                  <a:lnTo>
                    <a:pt x="9475" y="650230"/>
                  </a:lnTo>
                  <a:lnTo>
                    <a:pt x="0" y="603249"/>
                  </a:lnTo>
                  <a:lnTo>
                    <a:pt x="0" y="12065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35607" y="1261374"/>
            <a:ext cx="6587490" cy="388302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4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Blood</a:t>
            </a:r>
            <a:r>
              <a:rPr sz="2400" b="1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test: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latin typeface="Trebuchet MS"/>
                <a:cs typeface="Trebuchet MS"/>
              </a:rPr>
              <a:t>Most</a:t>
            </a:r>
            <a:r>
              <a:rPr sz="2400" b="1" spc="-7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common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laboratory</a:t>
            </a:r>
            <a:r>
              <a:rPr sz="2400" b="1" spc="-8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abnormalities</a:t>
            </a:r>
            <a:r>
              <a:rPr sz="2400" b="1" spc="-95" dirty="0">
                <a:latin typeface="Trebuchet MS"/>
                <a:cs typeface="Trebuchet MS"/>
              </a:rPr>
              <a:t> </a:t>
            </a:r>
            <a:r>
              <a:rPr sz="2400" b="1" spc="-20" dirty="0">
                <a:latin typeface="Trebuchet MS"/>
                <a:cs typeface="Trebuchet MS"/>
              </a:rPr>
              <a:t>are: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15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5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Haemoconcentration</a:t>
            </a:r>
            <a:endParaRPr sz="20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05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3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Leukocytosis</a:t>
            </a:r>
            <a:r>
              <a:rPr sz="2000" b="1" spc="-2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(Neutrophilic)</a:t>
            </a:r>
            <a:endParaRPr sz="20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00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2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Metabolic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acidosis</a:t>
            </a:r>
            <a:endParaRPr sz="20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994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3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Lactic</a:t>
            </a:r>
            <a:r>
              <a:rPr sz="2000" b="1" spc="-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acidosis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(in</a:t>
            </a:r>
            <a:r>
              <a:rPr sz="2000" b="1" spc="-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more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advanced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case)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Other</a:t>
            </a:r>
            <a:r>
              <a:rPr sz="2400" b="1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serum</a:t>
            </a:r>
            <a:r>
              <a:rPr sz="24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markers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ts val="2180"/>
              </a:lnSpc>
              <a:spcBef>
                <a:spcPts val="1010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4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Raised</a:t>
            </a:r>
            <a:endParaRPr sz="2000">
              <a:latin typeface="Trebuchet MS"/>
              <a:cs typeface="Trebuchet MS"/>
            </a:endParaRPr>
          </a:p>
          <a:p>
            <a:pPr marL="3287395">
              <a:lnSpc>
                <a:spcPts val="1939"/>
              </a:lnSpc>
            </a:pPr>
            <a:r>
              <a:rPr sz="1800" b="1" spc="-170" dirty="0">
                <a:solidFill>
                  <a:srgbClr val="001F5F"/>
                </a:solidFill>
                <a:latin typeface="Arial"/>
                <a:cs typeface="Arial"/>
              </a:rPr>
              <a:t>Neither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70" dirty="0">
                <a:solidFill>
                  <a:srgbClr val="001F5F"/>
                </a:solidFill>
                <a:latin typeface="Arial"/>
                <a:cs typeface="Arial"/>
              </a:rPr>
              <a:t>sensitive</a:t>
            </a:r>
            <a:r>
              <a:rPr sz="18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001F5F"/>
                </a:solidFill>
                <a:latin typeface="Arial"/>
                <a:cs typeface="Arial"/>
              </a:rPr>
              <a:t>nor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specific.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8778" y="5173726"/>
            <a:ext cx="268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solidFill>
                  <a:srgbClr val="001F5F"/>
                </a:solidFill>
                <a:latin typeface="Arial"/>
                <a:cs typeface="Arial"/>
              </a:rPr>
              <a:t>But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45" dirty="0">
                <a:solidFill>
                  <a:srgbClr val="001F5F"/>
                </a:solidFill>
                <a:latin typeface="Arial"/>
                <a:cs typeface="Arial"/>
              </a:rPr>
              <a:t>Ix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0" dirty="0">
                <a:solidFill>
                  <a:srgbClr val="001F5F"/>
                </a:solidFill>
                <a:latin typeface="Arial"/>
                <a:cs typeface="Arial"/>
              </a:rPr>
              <a:t>help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001F5F"/>
                </a:solidFill>
                <a:latin typeface="Arial"/>
                <a:cs typeface="Arial"/>
              </a:rPr>
              <a:t>exclude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001F5F"/>
                </a:solidFill>
                <a:latin typeface="Arial"/>
                <a:cs typeface="Arial"/>
              </a:rPr>
              <a:t>other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60" dirty="0">
                <a:solidFill>
                  <a:srgbClr val="001F5F"/>
                </a:solidFill>
                <a:latin typeface="Arial"/>
                <a:cs typeface="Arial"/>
              </a:rPr>
              <a:t>DDx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7035" y="105155"/>
            <a:ext cx="8474963" cy="65562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79094" y="3373882"/>
            <a:ext cx="2660015" cy="2673985"/>
            <a:chOff x="879094" y="3373882"/>
            <a:chExt cx="2660015" cy="2673985"/>
          </a:xfrm>
        </p:grpSpPr>
        <p:sp>
          <p:nvSpPr>
            <p:cNvPr id="4" name="object 4"/>
            <p:cNvSpPr/>
            <p:nvPr/>
          </p:nvSpPr>
          <p:spPr>
            <a:xfrm>
              <a:off x="889254" y="3384042"/>
              <a:ext cx="2639695" cy="2653665"/>
            </a:xfrm>
            <a:custGeom>
              <a:avLst/>
              <a:gdLst/>
              <a:ahLst/>
              <a:cxnLst/>
              <a:rect l="l" t="t" r="r" b="b"/>
              <a:pathLst>
                <a:path w="2639695" h="2653665">
                  <a:moveTo>
                    <a:pt x="1319784" y="0"/>
                  </a:moveTo>
                  <a:lnTo>
                    <a:pt x="1271403" y="874"/>
                  </a:lnTo>
                  <a:lnTo>
                    <a:pt x="1223460" y="3479"/>
                  </a:lnTo>
                  <a:lnTo>
                    <a:pt x="1175986" y="7784"/>
                  </a:lnTo>
                  <a:lnTo>
                    <a:pt x="1129010" y="13759"/>
                  </a:lnTo>
                  <a:lnTo>
                    <a:pt x="1082562" y="21374"/>
                  </a:lnTo>
                  <a:lnTo>
                    <a:pt x="1036672" y="30599"/>
                  </a:lnTo>
                  <a:lnTo>
                    <a:pt x="991369" y="41404"/>
                  </a:lnTo>
                  <a:lnTo>
                    <a:pt x="946684" y="53759"/>
                  </a:lnTo>
                  <a:lnTo>
                    <a:pt x="902646" y="67635"/>
                  </a:lnTo>
                  <a:lnTo>
                    <a:pt x="859286" y="83000"/>
                  </a:lnTo>
                  <a:lnTo>
                    <a:pt x="816632" y="99826"/>
                  </a:lnTo>
                  <a:lnTo>
                    <a:pt x="774715" y="118081"/>
                  </a:lnTo>
                  <a:lnTo>
                    <a:pt x="733564" y="137737"/>
                  </a:lnTo>
                  <a:lnTo>
                    <a:pt x="693210" y="158763"/>
                  </a:lnTo>
                  <a:lnTo>
                    <a:pt x="653683" y="181130"/>
                  </a:lnTo>
                  <a:lnTo>
                    <a:pt x="615011" y="204806"/>
                  </a:lnTo>
                  <a:lnTo>
                    <a:pt x="577225" y="229763"/>
                  </a:lnTo>
                  <a:lnTo>
                    <a:pt x="540355" y="255971"/>
                  </a:lnTo>
                  <a:lnTo>
                    <a:pt x="504431" y="283398"/>
                  </a:lnTo>
                  <a:lnTo>
                    <a:pt x="469481" y="312016"/>
                  </a:lnTo>
                  <a:lnTo>
                    <a:pt x="435537" y="341794"/>
                  </a:lnTo>
                  <a:lnTo>
                    <a:pt x="402629" y="372703"/>
                  </a:lnTo>
                  <a:lnTo>
                    <a:pt x="370785" y="404712"/>
                  </a:lnTo>
                  <a:lnTo>
                    <a:pt x="340035" y="437792"/>
                  </a:lnTo>
                  <a:lnTo>
                    <a:pt x="310410" y="471912"/>
                  </a:lnTo>
                  <a:lnTo>
                    <a:pt x="281940" y="507042"/>
                  </a:lnTo>
                  <a:lnTo>
                    <a:pt x="254654" y="543153"/>
                  </a:lnTo>
                  <a:lnTo>
                    <a:pt x="228582" y="580215"/>
                  </a:lnTo>
                  <a:lnTo>
                    <a:pt x="203753" y="618197"/>
                  </a:lnTo>
                  <a:lnTo>
                    <a:pt x="180198" y="657069"/>
                  </a:lnTo>
                  <a:lnTo>
                    <a:pt x="157947" y="696802"/>
                  </a:lnTo>
                  <a:lnTo>
                    <a:pt x="137029" y="737366"/>
                  </a:lnTo>
                  <a:lnTo>
                    <a:pt x="117474" y="778731"/>
                  </a:lnTo>
                  <a:lnTo>
                    <a:pt x="99313" y="820866"/>
                  </a:lnTo>
                  <a:lnTo>
                    <a:pt x="82574" y="863742"/>
                  </a:lnTo>
                  <a:lnTo>
                    <a:pt x="67287" y="907328"/>
                  </a:lnTo>
                  <a:lnTo>
                    <a:pt x="53483" y="951595"/>
                  </a:lnTo>
                  <a:lnTo>
                    <a:pt x="41192" y="996513"/>
                  </a:lnTo>
                  <a:lnTo>
                    <a:pt x="30442" y="1042052"/>
                  </a:lnTo>
                  <a:lnTo>
                    <a:pt x="21264" y="1088181"/>
                  </a:lnTo>
                  <a:lnTo>
                    <a:pt x="13689" y="1134872"/>
                  </a:lnTo>
                  <a:lnTo>
                    <a:pt x="7744" y="1182093"/>
                  </a:lnTo>
                  <a:lnTo>
                    <a:pt x="3462" y="1229815"/>
                  </a:lnTo>
                  <a:lnTo>
                    <a:pt x="870" y="1278008"/>
                  </a:lnTo>
                  <a:lnTo>
                    <a:pt x="0" y="1326642"/>
                  </a:lnTo>
                  <a:lnTo>
                    <a:pt x="870" y="1375275"/>
                  </a:lnTo>
                  <a:lnTo>
                    <a:pt x="3462" y="1423468"/>
                  </a:lnTo>
                  <a:lnTo>
                    <a:pt x="7744" y="1471190"/>
                  </a:lnTo>
                  <a:lnTo>
                    <a:pt x="13689" y="1518411"/>
                  </a:lnTo>
                  <a:lnTo>
                    <a:pt x="21264" y="1565102"/>
                  </a:lnTo>
                  <a:lnTo>
                    <a:pt x="30442" y="1611231"/>
                  </a:lnTo>
                  <a:lnTo>
                    <a:pt x="41192" y="1656770"/>
                  </a:lnTo>
                  <a:lnTo>
                    <a:pt x="53483" y="1701688"/>
                  </a:lnTo>
                  <a:lnTo>
                    <a:pt x="67287" y="1745955"/>
                  </a:lnTo>
                  <a:lnTo>
                    <a:pt x="82574" y="1789541"/>
                  </a:lnTo>
                  <a:lnTo>
                    <a:pt x="99313" y="1832417"/>
                  </a:lnTo>
                  <a:lnTo>
                    <a:pt x="117474" y="1874552"/>
                  </a:lnTo>
                  <a:lnTo>
                    <a:pt x="137029" y="1915917"/>
                  </a:lnTo>
                  <a:lnTo>
                    <a:pt x="157947" y="1956481"/>
                  </a:lnTo>
                  <a:lnTo>
                    <a:pt x="180198" y="1996214"/>
                  </a:lnTo>
                  <a:lnTo>
                    <a:pt x="203753" y="2035086"/>
                  </a:lnTo>
                  <a:lnTo>
                    <a:pt x="228582" y="2073068"/>
                  </a:lnTo>
                  <a:lnTo>
                    <a:pt x="254654" y="2110130"/>
                  </a:lnTo>
                  <a:lnTo>
                    <a:pt x="281940" y="2146241"/>
                  </a:lnTo>
                  <a:lnTo>
                    <a:pt x="310410" y="2181371"/>
                  </a:lnTo>
                  <a:lnTo>
                    <a:pt x="340035" y="2215491"/>
                  </a:lnTo>
                  <a:lnTo>
                    <a:pt x="370785" y="2248571"/>
                  </a:lnTo>
                  <a:lnTo>
                    <a:pt x="402629" y="2280580"/>
                  </a:lnTo>
                  <a:lnTo>
                    <a:pt x="435537" y="2311489"/>
                  </a:lnTo>
                  <a:lnTo>
                    <a:pt x="469481" y="2341267"/>
                  </a:lnTo>
                  <a:lnTo>
                    <a:pt x="504431" y="2369885"/>
                  </a:lnTo>
                  <a:lnTo>
                    <a:pt x="540355" y="2397312"/>
                  </a:lnTo>
                  <a:lnTo>
                    <a:pt x="577225" y="2423520"/>
                  </a:lnTo>
                  <a:lnTo>
                    <a:pt x="615011" y="2448477"/>
                  </a:lnTo>
                  <a:lnTo>
                    <a:pt x="653683" y="2472153"/>
                  </a:lnTo>
                  <a:lnTo>
                    <a:pt x="693210" y="2494520"/>
                  </a:lnTo>
                  <a:lnTo>
                    <a:pt x="733564" y="2515546"/>
                  </a:lnTo>
                  <a:lnTo>
                    <a:pt x="774715" y="2535202"/>
                  </a:lnTo>
                  <a:lnTo>
                    <a:pt x="816632" y="2553457"/>
                  </a:lnTo>
                  <a:lnTo>
                    <a:pt x="859286" y="2570283"/>
                  </a:lnTo>
                  <a:lnTo>
                    <a:pt x="902646" y="2585648"/>
                  </a:lnTo>
                  <a:lnTo>
                    <a:pt x="946684" y="2599524"/>
                  </a:lnTo>
                  <a:lnTo>
                    <a:pt x="991369" y="2611879"/>
                  </a:lnTo>
                  <a:lnTo>
                    <a:pt x="1036672" y="2622684"/>
                  </a:lnTo>
                  <a:lnTo>
                    <a:pt x="1082562" y="2631909"/>
                  </a:lnTo>
                  <a:lnTo>
                    <a:pt x="1129010" y="2639524"/>
                  </a:lnTo>
                  <a:lnTo>
                    <a:pt x="1175986" y="2645499"/>
                  </a:lnTo>
                  <a:lnTo>
                    <a:pt x="1223460" y="2649804"/>
                  </a:lnTo>
                  <a:lnTo>
                    <a:pt x="1271403" y="2652409"/>
                  </a:lnTo>
                  <a:lnTo>
                    <a:pt x="1319784" y="2653284"/>
                  </a:lnTo>
                  <a:lnTo>
                    <a:pt x="2639568" y="2653284"/>
                  </a:lnTo>
                  <a:lnTo>
                    <a:pt x="2639568" y="2264714"/>
                  </a:lnTo>
                  <a:lnTo>
                    <a:pt x="2252979" y="2264714"/>
                  </a:lnTo>
                  <a:lnTo>
                    <a:pt x="2287599" y="2228571"/>
                  </a:lnTo>
                  <a:lnTo>
                    <a:pt x="2320723" y="2191269"/>
                  </a:lnTo>
                  <a:lnTo>
                    <a:pt x="2352331" y="2152859"/>
                  </a:lnTo>
                  <a:lnTo>
                    <a:pt x="2382405" y="2113388"/>
                  </a:lnTo>
                  <a:lnTo>
                    <a:pt x="2410923" y="2072904"/>
                  </a:lnTo>
                  <a:lnTo>
                    <a:pt x="2437867" y="2031454"/>
                  </a:lnTo>
                  <a:lnTo>
                    <a:pt x="2463216" y="1989089"/>
                  </a:lnTo>
                  <a:lnTo>
                    <a:pt x="2486951" y="1945854"/>
                  </a:lnTo>
                  <a:lnTo>
                    <a:pt x="2509051" y="1901799"/>
                  </a:lnTo>
                  <a:lnTo>
                    <a:pt x="2529498" y="1856971"/>
                  </a:lnTo>
                  <a:lnTo>
                    <a:pt x="2548270" y="1811419"/>
                  </a:lnTo>
                  <a:lnTo>
                    <a:pt x="2565349" y="1765191"/>
                  </a:lnTo>
                  <a:lnTo>
                    <a:pt x="2580714" y="1718335"/>
                  </a:lnTo>
                  <a:lnTo>
                    <a:pt x="2594346" y="1670898"/>
                  </a:lnTo>
                  <a:lnTo>
                    <a:pt x="2606225" y="1622930"/>
                  </a:lnTo>
                  <a:lnTo>
                    <a:pt x="2616330" y="1574477"/>
                  </a:lnTo>
                  <a:lnTo>
                    <a:pt x="2624643" y="1525589"/>
                  </a:lnTo>
                  <a:lnTo>
                    <a:pt x="2631143" y="1476314"/>
                  </a:lnTo>
                  <a:lnTo>
                    <a:pt x="2635810" y="1426698"/>
                  </a:lnTo>
                  <a:lnTo>
                    <a:pt x="2638625" y="1376792"/>
                  </a:lnTo>
                  <a:lnTo>
                    <a:pt x="2639568" y="1326642"/>
                  </a:lnTo>
                  <a:lnTo>
                    <a:pt x="2638697" y="1278008"/>
                  </a:lnTo>
                  <a:lnTo>
                    <a:pt x="2636105" y="1229815"/>
                  </a:lnTo>
                  <a:lnTo>
                    <a:pt x="2631823" y="1182093"/>
                  </a:lnTo>
                  <a:lnTo>
                    <a:pt x="2625878" y="1134872"/>
                  </a:lnTo>
                  <a:lnTo>
                    <a:pt x="2618303" y="1088181"/>
                  </a:lnTo>
                  <a:lnTo>
                    <a:pt x="2609125" y="1042052"/>
                  </a:lnTo>
                  <a:lnTo>
                    <a:pt x="2598375" y="996513"/>
                  </a:lnTo>
                  <a:lnTo>
                    <a:pt x="2586084" y="951595"/>
                  </a:lnTo>
                  <a:lnTo>
                    <a:pt x="2572280" y="907328"/>
                  </a:lnTo>
                  <a:lnTo>
                    <a:pt x="2556993" y="863742"/>
                  </a:lnTo>
                  <a:lnTo>
                    <a:pt x="2540254" y="820866"/>
                  </a:lnTo>
                  <a:lnTo>
                    <a:pt x="2522093" y="778731"/>
                  </a:lnTo>
                  <a:lnTo>
                    <a:pt x="2502538" y="737366"/>
                  </a:lnTo>
                  <a:lnTo>
                    <a:pt x="2481620" y="696802"/>
                  </a:lnTo>
                  <a:lnTo>
                    <a:pt x="2459369" y="657069"/>
                  </a:lnTo>
                  <a:lnTo>
                    <a:pt x="2435814" y="618197"/>
                  </a:lnTo>
                  <a:lnTo>
                    <a:pt x="2410985" y="580215"/>
                  </a:lnTo>
                  <a:lnTo>
                    <a:pt x="2384913" y="543153"/>
                  </a:lnTo>
                  <a:lnTo>
                    <a:pt x="2357627" y="507042"/>
                  </a:lnTo>
                  <a:lnTo>
                    <a:pt x="2329157" y="471912"/>
                  </a:lnTo>
                  <a:lnTo>
                    <a:pt x="2299532" y="437792"/>
                  </a:lnTo>
                  <a:lnTo>
                    <a:pt x="2268782" y="404712"/>
                  </a:lnTo>
                  <a:lnTo>
                    <a:pt x="2236938" y="372703"/>
                  </a:lnTo>
                  <a:lnTo>
                    <a:pt x="2204030" y="341794"/>
                  </a:lnTo>
                  <a:lnTo>
                    <a:pt x="2170086" y="312016"/>
                  </a:lnTo>
                  <a:lnTo>
                    <a:pt x="2135136" y="283398"/>
                  </a:lnTo>
                  <a:lnTo>
                    <a:pt x="2099212" y="255971"/>
                  </a:lnTo>
                  <a:lnTo>
                    <a:pt x="2062342" y="229763"/>
                  </a:lnTo>
                  <a:lnTo>
                    <a:pt x="2024556" y="204806"/>
                  </a:lnTo>
                  <a:lnTo>
                    <a:pt x="1985884" y="181130"/>
                  </a:lnTo>
                  <a:lnTo>
                    <a:pt x="1946357" y="158763"/>
                  </a:lnTo>
                  <a:lnTo>
                    <a:pt x="1906003" y="137737"/>
                  </a:lnTo>
                  <a:lnTo>
                    <a:pt x="1864852" y="118081"/>
                  </a:lnTo>
                  <a:lnTo>
                    <a:pt x="1822935" y="99826"/>
                  </a:lnTo>
                  <a:lnTo>
                    <a:pt x="1780281" y="83000"/>
                  </a:lnTo>
                  <a:lnTo>
                    <a:pt x="1736921" y="67635"/>
                  </a:lnTo>
                  <a:lnTo>
                    <a:pt x="1692883" y="53759"/>
                  </a:lnTo>
                  <a:lnTo>
                    <a:pt x="1648198" y="41404"/>
                  </a:lnTo>
                  <a:lnTo>
                    <a:pt x="1602895" y="30599"/>
                  </a:lnTo>
                  <a:lnTo>
                    <a:pt x="1557005" y="21374"/>
                  </a:lnTo>
                  <a:lnTo>
                    <a:pt x="1510557" y="13759"/>
                  </a:lnTo>
                  <a:lnTo>
                    <a:pt x="1463581" y="7784"/>
                  </a:lnTo>
                  <a:lnTo>
                    <a:pt x="1416107" y="3479"/>
                  </a:lnTo>
                  <a:lnTo>
                    <a:pt x="1368164" y="874"/>
                  </a:lnTo>
                  <a:lnTo>
                    <a:pt x="1319784" y="0"/>
                  </a:lnTo>
                  <a:close/>
                </a:path>
              </a:pathLst>
            </a:custGeom>
            <a:solidFill>
              <a:srgbClr val="F5C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254" y="3384042"/>
              <a:ext cx="2639695" cy="2653665"/>
            </a:xfrm>
            <a:custGeom>
              <a:avLst/>
              <a:gdLst/>
              <a:ahLst/>
              <a:cxnLst/>
              <a:rect l="l" t="t" r="r" b="b"/>
              <a:pathLst>
                <a:path w="2639695" h="2653665">
                  <a:moveTo>
                    <a:pt x="1319784" y="2653284"/>
                  </a:moveTo>
                  <a:lnTo>
                    <a:pt x="1271403" y="2652409"/>
                  </a:lnTo>
                  <a:lnTo>
                    <a:pt x="1223460" y="2649804"/>
                  </a:lnTo>
                  <a:lnTo>
                    <a:pt x="1175986" y="2645499"/>
                  </a:lnTo>
                  <a:lnTo>
                    <a:pt x="1129010" y="2639524"/>
                  </a:lnTo>
                  <a:lnTo>
                    <a:pt x="1082562" y="2631909"/>
                  </a:lnTo>
                  <a:lnTo>
                    <a:pt x="1036672" y="2622684"/>
                  </a:lnTo>
                  <a:lnTo>
                    <a:pt x="991369" y="2611879"/>
                  </a:lnTo>
                  <a:lnTo>
                    <a:pt x="946684" y="2599524"/>
                  </a:lnTo>
                  <a:lnTo>
                    <a:pt x="902646" y="2585648"/>
                  </a:lnTo>
                  <a:lnTo>
                    <a:pt x="859286" y="2570283"/>
                  </a:lnTo>
                  <a:lnTo>
                    <a:pt x="816632" y="2553457"/>
                  </a:lnTo>
                  <a:lnTo>
                    <a:pt x="774715" y="2535202"/>
                  </a:lnTo>
                  <a:lnTo>
                    <a:pt x="733564" y="2515546"/>
                  </a:lnTo>
                  <a:lnTo>
                    <a:pt x="693210" y="2494520"/>
                  </a:lnTo>
                  <a:lnTo>
                    <a:pt x="653683" y="2472153"/>
                  </a:lnTo>
                  <a:lnTo>
                    <a:pt x="615011" y="2448477"/>
                  </a:lnTo>
                  <a:lnTo>
                    <a:pt x="577225" y="2423520"/>
                  </a:lnTo>
                  <a:lnTo>
                    <a:pt x="540355" y="2397312"/>
                  </a:lnTo>
                  <a:lnTo>
                    <a:pt x="504431" y="2369885"/>
                  </a:lnTo>
                  <a:lnTo>
                    <a:pt x="469481" y="2341267"/>
                  </a:lnTo>
                  <a:lnTo>
                    <a:pt x="435537" y="2311489"/>
                  </a:lnTo>
                  <a:lnTo>
                    <a:pt x="402629" y="2280580"/>
                  </a:lnTo>
                  <a:lnTo>
                    <a:pt x="370785" y="2248571"/>
                  </a:lnTo>
                  <a:lnTo>
                    <a:pt x="340035" y="2215491"/>
                  </a:lnTo>
                  <a:lnTo>
                    <a:pt x="310410" y="2181371"/>
                  </a:lnTo>
                  <a:lnTo>
                    <a:pt x="281940" y="2146241"/>
                  </a:lnTo>
                  <a:lnTo>
                    <a:pt x="254654" y="2110130"/>
                  </a:lnTo>
                  <a:lnTo>
                    <a:pt x="228582" y="2073068"/>
                  </a:lnTo>
                  <a:lnTo>
                    <a:pt x="203753" y="2035086"/>
                  </a:lnTo>
                  <a:lnTo>
                    <a:pt x="180198" y="1996214"/>
                  </a:lnTo>
                  <a:lnTo>
                    <a:pt x="157947" y="1956481"/>
                  </a:lnTo>
                  <a:lnTo>
                    <a:pt x="137029" y="1915917"/>
                  </a:lnTo>
                  <a:lnTo>
                    <a:pt x="117474" y="1874552"/>
                  </a:lnTo>
                  <a:lnTo>
                    <a:pt x="99313" y="1832417"/>
                  </a:lnTo>
                  <a:lnTo>
                    <a:pt x="82574" y="1789541"/>
                  </a:lnTo>
                  <a:lnTo>
                    <a:pt x="67287" y="1745955"/>
                  </a:lnTo>
                  <a:lnTo>
                    <a:pt x="53483" y="1701688"/>
                  </a:lnTo>
                  <a:lnTo>
                    <a:pt x="41192" y="1656770"/>
                  </a:lnTo>
                  <a:lnTo>
                    <a:pt x="30442" y="1611231"/>
                  </a:lnTo>
                  <a:lnTo>
                    <a:pt x="21264" y="1565102"/>
                  </a:lnTo>
                  <a:lnTo>
                    <a:pt x="13689" y="1518411"/>
                  </a:lnTo>
                  <a:lnTo>
                    <a:pt x="7744" y="1471190"/>
                  </a:lnTo>
                  <a:lnTo>
                    <a:pt x="3462" y="1423468"/>
                  </a:lnTo>
                  <a:lnTo>
                    <a:pt x="870" y="1375275"/>
                  </a:lnTo>
                  <a:lnTo>
                    <a:pt x="0" y="1326642"/>
                  </a:lnTo>
                  <a:lnTo>
                    <a:pt x="870" y="1278008"/>
                  </a:lnTo>
                  <a:lnTo>
                    <a:pt x="3462" y="1229815"/>
                  </a:lnTo>
                  <a:lnTo>
                    <a:pt x="7744" y="1182093"/>
                  </a:lnTo>
                  <a:lnTo>
                    <a:pt x="13689" y="1134872"/>
                  </a:lnTo>
                  <a:lnTo>
                    <a:pt x="21264" y="1088181"/>
                  </a:lnTo>
                  <a:lnTo>
                    <a:pt x="30442" y="1042052"/>
                  </a:lnTo>
                  <a:lnTo>
                    <a:pt x="41192" y="996513"/>
                  </a:lnTo>
                  <a:lnTo>
                    <a:pt x="53483" y="951595"/>
                  </a:lnTo>
                  <a:lnTo>
                    <a:pt x="67287" y="907328"/>
                  </a:lnTo>
                  <a:lnTo>
                    <a:pt x="82574" y="863742"/>
                  </a:lnTo>
                  <a:lnTo>
                    <a:pt x="99313" y="820866"/>
                  </a:lnTo>
                  <a:lnTo>
                    <a:pt x="117474" y="778731"/>
                  </a:lnTo>
                  <a:lnTo>
                    <a:pt x="137029" y="737366"/>
                  </a:lnTo>
                  <a:lnTo>
                    <a:pt x="157947" y="696802"/>
                  </a:lnTo>
                  <a:lnTo>
                    <a:pt x="180198" y="657069"/>
                  </a:lnTo>
                  <a:lnTo>
                    <a:pt x="203753" y="618197"/>
                  </a:lnTo>
                  <a:lnTo>
                    <a:pt x="228582" y="580215"/>
                  </a:lnTo>
                  <a:lnTo>
                    <a:pt x="254654" y="543153"/>
                  </a:lnTo>
                  <a:lnTo>
                    <a:pt x="281940" y="507042"/>
                  </a:lnTo>
                  <a:lnTo>
                    <a:pt x="310410" y="471912"/>
                  </a:lnTo>
                  <a:lnTo>
                    <a:pt x="340035" y="437792"/>
                  </a:lnTo>
                  <a:lnTo>
                    <a:pt x="370785" y="404712"/>
                  </a:lnTo>
                  <a:lnTo>
                    <a:pt x="402629" y="372703"/>
                  </a:lnTo>
                  <a:lnTo>
                    <a:pt x="435537" y="341794"/>
                  </a:lnTo>
                  <a:lnTo>
                    <a:pt x="469481" y="312016"/>
                  </a:lnTo>
                  <a:lnTo>
                    <a:pt x="504431" y="283398"/>
                  </a:lnTo>
                  <a:lnTo>
                    <a:pt x="540355" y="255971"/>
                  </a:lnTo>
                  <a:lnTo>
                    <a:pt x="577225" y="229763"/>
                  </a:lnTo>
                  <a:lnTo>
                    <a:pt x="615011" y="204806"/>
                  </a:lnTo>
                  <a:lnTo>
                    <a:pt x="653683" y="181130"/>
                  </a:lnTo>
                  <a:lnTo>
                    <a:pt x="693210" y="158763"/>
                  </a:lnTo>
                  <a:lnTo>
                    <a:pt x="733564" y="137737"/>
                  </a:lnTo>
                  <a:lnTo>
                    <a:pt x="774715" y="118081"/>
                  </a:lnTo>
                  <a:lnTo>
                    <a:pt x="816632" y="99826"/>
                  </a:lnTo>
                  <a:lnTo>
                    <a:pt x="859286" y="83000"/>
                  </a:lnTo>
                  <a:lnTo>
                    <a:pt x="902646" y="67635"/>
                  </a:lnTo>
                  <a:lnTo>
                    <a:pt x="946684" y="53759"/>
                  </a:lnTo>
                  <a:lnTo>
                    <a:pt x="991369" y="41404"/>
                  </a:lnTo>
                  <a:lnTo>
                    <a:pt x="1036672" y="30599"/>
                  </a:lnTo>
                  <a:lnTo>
                    <a:pt x="1082562" y="21374"/>
                  </a:lnTo>
                  <a:lnTo>
                    <a:pt x="1129010" y="13759"/>
                  </a:lnTo>
                  <a:lnTo>
                    <a:pt x="1175986" y="7784"/>
                  </a:lnTo>
                  <a:lnTo>
                    <a:pt x="1223460" y="3479"/>
                  </a:lnTo>
                  <a:lnTo>
                    <a:pt x="1271403" y="874"/>
                  </a:lnTo>
                  <a:lnTo>
                    <a:pt x="1319784" y="0"/>
                  </a:lnTo>
                  <a:lnTo>
                    <a:pt x="1368164" y="874"/>
                  </a:lnTo>
                  <a:lnTo>
                    <a:pt x="1416107" y="3479"/>
                  </a:lnTo>
                  <a:lnTo>
                    <a:pt x="1463581" y="7784"/>
                  </a:lnTo>
                  <a:lnTo>
                    <a:pt x="1510557" y="13759"/>
                  </a:lnTo>
                  <a:lnTo>
                    <a:pt x="1557005" y="21374"/>
                  </a:lnTo>
                  <a:lnTo>
                    <a:pt x="1602895" y="30599"/>
                  </a:lnTo>
                  <a:lnTo>
                    <a:pt x="1648198" y="41404"/>
                  </a:lnTo>
                  <a:lnTo>
                    <a:pt x="1692883" y="53759"/>
                  </a:lnTo>
                  <a:lnTo>
                    <a:pt x="1736921" y="67635"/>
                  </a:lnTo>
                  <a:lnTo>
                    <a:pt x="1780281" y="83000"/>
                  </a:lnTo>
                  <a:lnTo>
                    <a:pt x="1822935" y="99826"/>
                  </a:lnTo>
                  <a:lnTo>
                    <a:pt x="1864852" y="118081"/>
                  </a:lnTo>
                  <a:lnTo>
                    <a:pt x="1906003" y="137737"/>
                  </a:lnTo>
                  <a:lnTo>
                    <a:pt x="1946357" y="158763"/>
                  </a:lnTo>
                  <a:lnTo>
                    <a:pt x="1985884" y="181130"/>
                  </a:lnTo>
                  <a:lnTo>
                    <a:pt x="2024556" y="204806"/>
                  </a:lnTo>
                  <a:lnTo>
                    <a:pt x="2062342" y="229763"/>
                  </a:lnTo>
                  <a:lnTo>
                    <a:pt x="2099212" y="255971"/>
                  </a:lnTo>
                  <a:lnTo>
                    <a:pt x="2135136" y="283398"/>
                  </a:lnTo>
                  <a:lnTo>
                    <a:pt x="2170086" y="312016"/>
                  </a:lnTo>
                  <a:lnTo>
                    <a:pt x="2204030" y="341794"/>
                  </a:lnTo>
                  <a:lnTo>
                    <a:pt x="2236938" y="372703"/>
                  </a:lnTo>
                  <a:lnTo>
                    <a:pt x="2268782" y="404712"/>
                  </a:lnTo>
                  <a:lnTo>
                    <a:pt x="2299532" y="437792"/>
                  </a:lnTo>
                  <a:lnTo>
                    <a:pt x="2329157" y="471912"/>
                  </a:lnTo>
                  <a:lnTo>
                    <a:pt x="2357627" y="507042"/>
                  </a:lnTo>
                  <a:lnTo>
                    <a:pt x="2384913" y="543153"/>
                  </a:lnTo>
                  <a:lnTo>
                    <a:pt x="2410985" y="580215"/>
                  </a:lnTo>
                  <a:lnTo>
                    <a:pt x="2435814" y="618197"/>
                  </a:lnTo>
                  <a:lnTo>
                    <a:pt x="2459369" y="657069"/>
                  </a:lnTo>
                  <a:lnTo>
                    <a:pt x="2481620" y="696802"/>
                  </a:lnTo>
                  <a:lnTo>
                    <a:pt x="2502538" y="737366"/>
                  </a:lnTo>
                  <a:lnTo>
                    <a:pt x="2522093" y="778731"/>
                  </a:lnTo>
                  <a:lnTo>
                    <a:pt x="2540254" y="820866"/>
                  </a:lnTo>
                  <a:lnTo>
                    <a:pt x="2556993" y="863742"/>
                  </a:lnTo>
                  <a:lnTo>
                    <a:pt x="2572280" y="907328"/>
                  </a:lnTo>
                  <a:lnTo>
                    <a:pt x="2586084" y="951595"/>
                  </a:lnTo>
                  <a:lnTo>
                    <a:pt x="2598375" y="996513"/>
                  </a:lnTo>
                  <a:lnTo>
                    <a:pt x="2609125" y="1042052"/>
                  </a:lnTo>
                  <a:lnTo>
                    <a:pt x="2618303" y="1088181"/>
                  </a:lnTo>
                  <a:lnTo>
                    <a:pt x="2625878" y="1134872"/>
                  </a:lnTo>
                  <a:lnTo>
                    <a:pt x="2631823" y="1182093"/>
                  </a:lnTo>
                  <a:lnTo>
                    <a:pt x="2636105" y="1229815"/>
                  </a:lnTo>
                  <a:lnTo>
                    <a:pt x="2638697" y="1278008"/>
                  </a:lnTo>
                  <a:lnTo>
                    <a:pt x="2639568" y="1326642"/>
                  </a:lnTo>
                  <a:lnTo>
                    <a:pt x="2638625" y="1376792"/>
                  </a:lnTo>
                  <a:lnTo>
                    <a:pt x="2635810" y="1426698"/>
                  </a:lnTo>
                  <a:lnTo>
                    <a:pt x="2631143" y="1476314"/>
                  </a:lnTo>
                  <a:lnTo>
                    <a:pt x="2624643" y="1525589"/>
                  </a:lnTo>
                  <a:lnTo>
                    <a:pt x="2616330" y="1574477"/>
                  </a:lnTo>
                  <a:lnTo>
                    <a:pt x="2606225" y="1622930"/>
                  </a:lnTo>
                  <a:lnTo>
                    <a:pt x="2594346" y="1670898"/>
                  </a:lnTo>
                  <a:lnTo>
                    <a:pt x="2580714" y="1718335"/>
                  </a:lnTo>
                  <a:lnTo>
                    <a:pt x="2565349" y="1765191"/>
                  </a:lnTo>
                  <a:lnTo>
                    <a:pt x="2548270" y="1811419"/>
                  </a:lnTo>
                  <a:lnTo>
                    <a:pt x="2529498" y="1856971"/>
                  </a:lnTo>
                  <a:lnTo>
                    <a:pt x="2509051" y="1901799"/>
                  </a:lnTo>
                  <a:lnTo>
                    <a:pt x="2486951" y="1945854"/>
                  </a:lnTo>
                  <a:lnTo>
                    <a:pt x="2463216" y="1989089"/>
                  </a:lnTo>
                  <a:lnTo>
                    <a:pt x="2437867" y="2031454"/>
                  </a:lnTo>
                  <a:lnTo>
                    <a:pt x="2410923" y="2072904"/>
                  </a:lnTo>
                  <a:lnTo>
                    <a:pt x="2382405" y="2113388"/>
                  </a:lnTo>
                  <a:lnTo>
                    <a:pt x="2352331" y="2152859"/>
                  </a:lnTo>
                  <a:lnTo>
                    <a:pt x="2320723" y="2191269"/>
                  </a:lnTo>
                  <a:lnTo>
                    <a:pt x="2287599" y="2228571"/>
                  </a:lnTo>
                  <a:lnTo>
                    <a:pt x="2252979" y="2264714"/>
                  </a:lnTo>
                  <a:lnTo>
                    <a:pt x="2639568" y="2264714"/>
                  </a:lnTo>
                  <a:lnTo>
                    <a:pt x="2639568" y="2653284"/>
                  </a:lnTo>
                  <a:lnTo>
                    <a:pt x="1319784" y="2653284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40891" y="3954271"/>
            <a:ext cx="133540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 algn="just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001F5F"/>
                </a:solidFill>
                <a:latin typeface="Trebuchet MS"/>
                <a:cs typeface="Trebuchet MS"/>
              </a:rPr>
              <a:t>Dilated Bowel Loops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9148" y="96011"/>
            <a:ext cx="3736975" cy="3298190"/>
            <a:chOff x="-9148" y="96011"/>
            <a:chExt cx="3736975" cy="3298190"/>
          </a:xfrm>
        </p:grpSpPr>
        <p:sp>
          <p:nvSpPr>
            <p:cNvPr id="8" name="object 8"/>
            <p:cNvSpPr/>
            <p:nvPr/>
          </p:nvSpPr>
          <p:spPr>
            <a:xfrm>
              <a:off x="762" y="310768"/>
              <a:ext cx="3717290" cy="3073400"/>
            </a:xfrm>
            <a:custGeom>
              <a:avLst/>
              <a:gdLst/>
              <a:ahLst/>
              <a:cxnLst/>
              <a:rect l="l" t="t" r="r" b="b"/>
              <a:pathLst>
                <a:path w="3717290" h="3073400">
                  <a:moveTo>
                    <a:pt x="3307207" y="0"/>
                  </a:moveTo>
                  <a:lnTo>
                    <a:pt x="3307334" y="204850"/>
                  </a:lnTo>
                  <a:lnTo>
                    <a:pt x="204889" y="204850"/>
                  </a:lnTo>
                  <a:lnTo>
                    <a:pt x="157909" y="210267"/>
                  </a:lnTo>
                  <a:lnTo>
                    <a:pt x="114783" y="225693"/>
                  </a:lnTo>
                  <a:lnTo>
                    <a:pt x="76740" y="249897"/>
                  </a:lnTo>
                  <a:lnTo>
                    <a:pt x="45011" y="281646"/>
                  </a:lnTo>
                  <a:lnTo>
                    <a:pt x="20824" y="319706"/>
                  </a:lnTo>
                  <a:lnTo>
                    <a:pt x="5411" y="362844"/>
                  </a:lnTo>
                  <a:lnTo>
                    <a:pt x="0" y="409828"/>
                  </a:lnTo>
                  <a:lnTo>
                    <a:pt x="0" y="2868421"/>
                  </a:lnTo>
                  <a:lnTo>
                    <a:pt x="5411" y="2915399"/>
                  </a:lnTo>
                  <a:lnTo>
                    <a:pt x="20824" y="2958519"/>
                  </a:lnTo>
                  <a:lnTo>
                    <a:pt x="45011" y="2996554"/>
                  </a:lnTo>
                  <a:lnTo>
                    <a:pt x="76740" y="3028276"/>
                  </a:lnTo>
                  <a:lnTo>
                    <a:pt x="114783" y="3052455"/>
                  </a:lnTo>
                  <a:lnTo>
                    <a:pt x="157909" y="3067863"/>
                  </a:lnTo>
                  <a:lnTo>
                    <a:pt x="204889" y="3073272"/>
                  </a:lnTo>
                  <a:lnTo>
                    <a:pt x="251863" y="3067863"/>
                  </a:lnTo>
                  <a:lnTo>
                    <a:pt x="294986" y="3052455"/>
                  </a:lnTo>
                  <a:lnTo>
                    <a:pt x="333026" y="3028276"/>
                  </a:lnTo>
                  <a:lnTo>
                    <a:pt x="364754" y="2996554"/>
                  </a:lnTo>
                  <a:lnTo>
                    <a:pt x="388940" y="2958519"/>
                  </a:lnTo>
                  <a:lnTo>
                    <a:pt x="404354" y="2915399"/>
                  </a:lnTo>
                  <a:lnTo>
                    <a:pt x="409765" y="2868421"/>
                  </a:lnTo>
                  <a:lnTo>
                    <a:pt x="409765" y="2663570"/>
                  </a:lnTo>
                  <a:lnTo>
                    <a:pt x="3512185" y="2663570"/>
                  </a:lnTo>
                  <a:lnTo>
                    <a:pt x="3559162" y="2658154"/>
                  </a:lnTo>
                  <a:lnTo>
                    <a:pt x="3602282" y="2642728"/>
                  </a:lnTo>
                  <a:lnTo>
                    <a:pt x="3640317" y="2618524"/>
                  </a:lnTo>
                  <a:lnTo>
                    <a:pt x="3672039" y="2586775"/>
                  </a:lnTo>
                  <a:lnTo>
                    <a:pt x="3696218" y="2548715"/>
                  </a:lnTo>
                  <a:lnTo>
                    <a:pt x="3711626" y="2505577"/>
                  </a:lnTo>
                  <a:lnTo>
                    <a:pt x="3717036" y="2458592"/>
                  </a:lnTo>
                  <a:lnTo>
                    <a:pt x="3717036" y="614679"/>
                  </a:lnTo>
                  <a:lnTo>
                    <a:pt x="204889" y="614679"/>
                  </a:lnTo>
                  <a:lnTo>
                    <a:pt x="204889" y="409828"/>
                  </a:lnTo>
                  <a:lnTo>
                    <a:pt x="212938" y="369919"/>
                  </a:lnTo>
                  <a:lnTo>
                    <a:pt x="234891" y="337343"/>
                  </a:lnTo>
                  <a:lnTo>
                    <a:pt x="267452" y="315388"/>
                  </a:lnTo>
                  <a:lnTo>
                    <a:pt x="307327" y="307339"/>
                  </a:lnTo>
                  <a:lnTo>
                    <a:pt x="3717036" y="307339"/>
                  </a:lnTo>
                  <a:lnTo>
                    <a:pt x="3717036" y="204977"/>
                  </a:lnTo>
                  <a:lnTo>
                    <a:pt x="3512185" y="204977"/>
                  </a:lnTo>
                  <a:lnTo>
                    <a:pt x="3512185" y="102488"/>
                  </a:lnTo>
                  <a:lnTo>
                    <a:pt x="3409696" y="102488"/>
                  </a:lnTo>
                  <a:lnTo>
                    <a:pt x="3369839" y="94440"/>
                  </a:lnTo>
                  <a:lnTo>
                    <a:pt x="3337258" y="72485"/>
                  </a:lnTo>
                  <a:lnTo>
                    <a:pt x="3315273" y="39909"/>
                  </a:lnTo>
                  <a:lnTo>
                    <a:pt x="3307207" y="0"/>
                  </a:lnTo>
                  <a:close/>
                </a:path>
                <a:path w="3717290" h="3073400">
                  <a:moveTo>
                    <a:pt x="3717036" y="307339"/>
                  </a:moveTo>
                  <a:lnTo>
                    <a:pt x="307327" y="307339"/>
                  </a:lnTo>
                  <a:lnTo>
                    <a:pt x="347202" y="315388"/>
                  </a:lnTo>
                  <a:lnTo>
                    <a:pt x="379763" y="337343"/>
                  </a:lnTo>
                  <a:lnTo>
                    <a:pt x="401715" y="369919"/>
                  </a:lnTo>
                  <a:lnTo>
                    <a:pt x="409765" y="409828"/>
                  </a:lnTo>
                  <a:lnTo>
                    <a:pt x="404354" y="456806"/>
                  </a:lnTo>
                  <a:lnTo>
                    <a:pt x="388940" y="499926"/>
                  </a:lnTo>
                  <a:lnTo>
                    <a:pt x="364754" y="537961"/>
                  </a:lnTo>
                  <a:lnTo>
                    <a:pt x="333026" y="569683"/>
                  </a:lnTo>
                  <a:lnTo>
                    <a:pt x="294986" y="593862"/>
                  </a:lnTo>
                  <a:lnTo>
                    <a:pt x="251863" y="609270"/>
                  </a:lnTo>
                  <a:lnTo>
                    <a:pt x="204889" y="614679"/>
                  </a:lnTo>
                  <a:lnTo>
                    <a:pt x="3717036" y="614679"/>
                  </a:lnTo>
                  <a:lnTo>
                    <a:pt x="3717036" y="307339"/>
                  </a:lnTo>
                  <a:close/>
                </a:path>
                <a:path w="3717290" h="3073400">
                  <a:moveTo>
                    <a:pt x="3717036" y="0"/>
                  </a:moveTo>
                  <a:lnTo>
                    <a:pt x="3711626" y="46984"/>
                  </a:lnTo>
                  <a:lnTo>
                    <a:pt x="3696218" y="90122"/>
                  </a:lnTo>
                  <a:lnTo>
                    <a:pt x="3672039" y="128182"/>
                  </a:lnTo>
                  <a:lnTo>
                    <a:pt x="3640317" y="159931"/>
                  </a:lnTo>
                  <a:lnTo>
                    <a:pt x="3602282" y="184135"/>
                  </a:lnTo>
                  <a:lnTo>
                    <a:pt x="3559162" y="199561"/>
                  </a:lnTo>
                  <a:lnTo>
                    <a:pt x="3512185" y="204977"/>
                  </a:lnTo>
                  <a:lnTo>
                    <a:pt x="3717036" y="204977"/>
                  </a:lnTo>
                  <a:lnTo>
                    <a:pt x="3717036" y="0"/>
                  </a:lnTo>
                  <a:close/>
                </a:path>
                <a:path w="3717290" h="3073400">
                  <a:moveTo>
                    <a:pt x="3512185" y="0"/>
                  </a:moveTo>
                  <a:lnTo>
                    <a:pt x="3504136" y="39909"/>
                  </a:lnTo>
                  <a:lnTo>
                    <a:pt x="3482181" y="72485"/>
                  </a:lnTo>
                  <a:lnTo>
                    <a:pt x="3449605" y="94440"/>
                  </a:lnTo>
                  <a:lnTo>
                    <a:pt x="3409696" y="102488"/>
                  </a:lnTo>
                  <a:lnTo>
                    <a:pt x="3512185" y="102488"/>
                  </a:lnTo>
                  <a:lnTo>
                    <a:pt x="3512185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5651" y="105917"/>
              <a:ext cx="3512185" cy="819785"/>
            </a:xfrm>
            <a:custGeom>
              <a:avLst/>
              <a:gdLst/>
              <a:ahLst/>
              <a:cxnLst/>
              <a:rect l="l" t="t" r="r" b="b"/>
              <a:pathLst>
                <a:path w="3512185" h="819785">
                  <a:moveTo>
                    <a:pt x="102438" y="512190"/>
                  </a:moveTo>
                  <a:lnTo>
                    <a:pt x="62563" y="520239"/>
                  </a:lnTo>
                  <a:lnTo>
                    <a:pt x="30002" y="542194"/>
                  </a:lnTo>
                  <a:lnTo>
                    <a:pt x="8049" y="574770"/>
                  </a:lnTo>
                  <a:lnTo>
                    <a:pt x="0" y="614679"/>
                  </a:lnTo>
                  <a:lnTo>
                    <a:pt x="0" y="819530"/>
                  </a:lnTo>
                  <a:lnTo>
                    <a:pt x="46974" y="814121"/>
                  </a:lnTo>
                  <a:lnTo>
                    <a:pt x="90096" y="798713"/>
                  </a:lnTo>
                  <a:lnTo>
                    <a:pt x="128137" y="774534"/>
                  </a:lnTo>
                  <a:lnTo>
                    <a:pt x="159865" y="742812"/>
                  </a:lnTo>
                  <a:lnTo>
                    <a:pt x="184051" y="704777"/>
                  </a:lnTo>
                  <a:lnTo>
                    <a:pt x="199465" y="661657"/>
                  </a:lnTo>
                  <a:lnTo>
                    <a:pt x="204876" y="614679"/>
                  </a:lnTo>
                  <a:lnTo>
                    <a:pt x="196826" y="574770"/>
                  </a:lnTo>
                  <a:lnTo>
                    <a:pt x="174874" y="542194"/>
                  </a:lnTo>
                  <a:lnTo>
                    <a:pt x="142313" y="520239"/>
                  </a:lnTo>
                  <a:lnTo>
                    <a:pt x="102438" y="512190"/>
                  </a:lnTo>
                  <a:close/>
                </a:path>
                <a:path w="3512185" h="819785">
                  <a:moveTo>
                    <a:pt x="3512146" y="204850"/>
                  </a:moveTo>
                  <a:lnTo>
                    <a:pt x="3307295" y="204850"/>
                  </a:lnTo>
                  <a:lnTo>
                    <a:pt x="3307295" y="409701"/>
                  </a:lnTo>
                  <a:lnTo>
                    <a:pt x="3354272" y="404292"/>
                  </a:lnTo>
                  <a:lnTo>
                    <a:pt x="3397393" y="388884"/>
                  </a:lnTo>
                  <a:lnTo>
                    <a:pt x="3435428" y="364705"/>
                  </a:lnTo>
                  <a:lnTo>
                    <a:pt x="3467150" y="332983"/>
                  </a:lnTo>
                  <a:lnTo>
                    <a:pt x="3491329" y="294948"/>
                  </a:lnTo>
                  <a:lnTo>
                    <a:pt x="3506737" y="251828"/>
                  </a:lnTo>
                  <a:lnTo>
                    <a:pt x="3512146" y="204850"/>
                  </a:lnTo>
                  <a:close/>
                </a:path>
                <a:path w="3512185" h="819785">
                  <a:moveTo>
                    <a:pt x="3307295" y="0"/>
                  </a:moveTo>
                  <a:lnTo>
                    <a:pt x="3260311" y="5409"/>
                  </a:lnTo>
                  <a:lnTo>
                    <a:pt x="3217173" y="20817"/>
                  </a:lnTo>
                  <a:lnTo>
                    <a:pt x="3179113" y="44996"/>
                  </a:lnTo>
                  <a:lnTo>
                    <a:pt x="3147364" y="76718"/>
                  </a:lnTo>
                  <a:lnTo>
                    <a:pt x="3123160" y="114753"/>
                  </a:lnTo>
                  <a:lnTo>
                    <a:pt x="3107734" y="157873"/>
                  </a:lnTo>
                  <a:lnTo>
                    <a:pt x="3102317" y="204850"/>
                  </a:lnTo>
                  <a:lnTo>
                    <a:pt x="3110384" y="244760"/>
                  </a:lnTo>
                  <a:lnTo>
                    <a:pt x="3132369" y="277336"/>
                  </a:lnTo>
                  <a:lnTo>
                    <a:pt x="3164950" y="299291"/>
                  </a:lnTo>
                  <a:lnTo>
                    <a:pt x="3204806" y="307339"/>
                  </a:lnTo>
                  <a:lnTo>
                    <a:pt x="3244716" y="299291"/>
                  </a:lnTo>
                  <a:lnTo>
                    <a:pt x="3277292" y="277336"/>
                  </a:lnTo>
                  <a:lnTo>
                    <a:pt x="3299247" y="244760"/>
                  </a:lnTo>
                  <a:lnTo>
                    <a:pt x="3307295" y="204850"/>
                  </a:lnTo>
                  <a:lnTo>
                    <a:pt x="3512146" y="204850"/>
                  </a:lnTo>
                  <a:lnTo>
                    <a:pt x="3506737" y="157873"/>
                  </a:lnTo>
                  <a:lnTo>
                    <a:pt x="3491329" y="114753"/>
                  </a:lnTo>
                  <a:lnTo>
                    <a:pt x="3467150" y="76718"/>
                  </a:lnTo>
                  <a:lnTo>
                    <a:pt x="3435428" y="44996"/>
                  </a:lnTo>
                  <a:lnTo>
                    <a:pt x="3397393" y="20817"/>
                  </a:lnTo>
                  <a:lnTo>
                    <a:pt x="3354272" y="5409"/>
                  </a:lnTo>
                  <a:lnTo>
                    <a:pt x="3307295" y="0"/>
                  </a:lnTo>
                  <a:close/>
                </a:path>
              </a:pathLst>
            </a:custGeom>
            <a:solidFill>
              <a:srgbClr val="C5B6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7" y="105917"/>
              <a:ext cx="3717290" cy="3278504"/>
            </a:xfrm>
            <a:custGeom>
              <a:avLst/>
              <a:gdLst/>
              <a:ahLst/>
              <a:cxnLst/>
              <a:rect l="l" t="t" r="r" b="b"/>
              <a:pathLst>
                <a:path w="3717290" h="3278504">
                  <a:moveTo>
                    <a:pt x="4" y="614679"/>
                  </a:moveTo>
                  <a:lnTo>
                    <a:pt x="5415" y="567695"/>
                  </a:lnTo>
                  <a:lnTo>
                    <a:pt x="20828" y="524557"/>
                  </a:lnTo>
                  <a:lnTo>
                    <a:pt x="45015" y="486497"/>
                  </a:lnTo>
                  <a:lnTo>
                    <a:pt x="76744" y="454748"/>
                  </a:lnTo>
                  <a:lnTo>
                    <a:pt x="114787" y="430544"/>
                  </a:lnTo>
                  <a:lnTo>
                    <a:pt x="157913" y="415118"/>
                  </a:lnTo>
                  <a:lnTo>
                    <a:pt x="204893" y="409701"/>
                  </a:lnTo>
                  <a:lnTo>
                    <a:pt x="3307338" y="409701"/>
                  </a:lnTo>
                  <a:lnTo>
                    <a:pt x="3307338" y="204850"/>
                  </a:lnTo>
                  <a:lnTo>
                    <a:pt x="3312747" y="157873"/>
                  </a:lnTo>
                  <a:lnTo>
                    <a:pt x="3328155" y="114753"/>
                  </a:lnTo>
                  <a:lnTo>
                    <a:pt x="3352334" y="76718"/>
                  </a:lnTo>
                  <a:lnTo>
                    <a:pt x="3384056" y="44996"/>
                  </a:lnTo>
                  <a:lnTo>
                    <a:pt x="3422091" y="20817"/>
                  </a:lnTo>
                  <a:lnTo>
                    <a:pt x="3465212" y="5409"/>
                  </a:lnTo>
                  <a:lnTo>
                    <a:pt x="3512189" y="0"/>
                  </a:lnTo>
                  <a:lnTo>
                    <a:pt x="3559166" y="5409"/>
                  </a:lnTo>
                  <a:lnTo>
                    <a:pt x="3602286" y="20817"/>
                  </a:lnTo>
                  <a:lnTo>
                    <a:pt x="3640321" y="44996"/>
                  </a:lnTo>
                  <a:lnTo>
                    <a:pt x="3672043" y="76718"/>
                  </a:lnTo>
                  <a:lnTo>
                    <a:pt x="3696222" y="114753"/>
                  </a:lnTo>
                  <a:lnTo>
                    <a:pt x="3711630" y="157873"/>
                  </a:lnTo>
                  <a:lnTo>
                    <a:pt x="3717040" y="204850"/>
                  </a:lnTo>
                  <a:lnTo>
                    <a:pt x="3717040" y="2663443"/>
                  </a:lnTo>
                  <a:lnTo>
                    <a:pt x="3711630" y="2710428"/>
                  </a:lnTo>
                  <a:lnTo>
                    <a:pt x="3696222" y="2753566"/>
                  </a:lnTo>
                  <a:lnTo>
                    <a:pt x="3672043" y="2791626"/>
                  </a:lnTo>
                  <a:lnTo>
                    <a:pt x="3640321" y="2823375"/>
                  </a:lnTo>
                  <a:lnTo>
                    <a:pt x="3602286" y="2847579"/>
                  </a:lnTo>
                  <a:lnTo>
                    <a:pt x="3559166" y="2863005"/>
                  </a:lnTo>
                  <a:lnTo>
                    <a:pt x="3512189" y="2868421"/>
                  </a:lnTo>
                  <a:lnTo>
                    <a:pt x="409769" y="2868421"/>
                  </a:lnTo>
                  <a:lnTo>
                    <a:pt x="409769" y="3073272"/>
                  </a:lnTo>
                  <a:lnTo>
                    <a:pt x="404358" y="3120250"/>
                  </a:lnTo>
                  <a:lnTo>
                    <a:pt x="388944" y="3163370"/>
                  </a:lnTo>
                  <a:lnTo>
                    <a:pt x="364757" y="3201405"/>
                  </a:lnTo>
                  <a:lnTo>
                    <a:pt x="333028" y="3233127"/>
                  </a:lnTo>
                  <a:lnTo>
                    <a:pt x="294985" y="3257306"/>
                  </a:lnTo>
                  <a:lnTo>
                    <a:pt x="251859" y="3272714"/>
                  </a:lnTo>
                  <a:lnTo>
                    <a:pt x="204880" y="3278123"/>
                  </a:lnTo>
                  <a:lnTo>
                    <a:pt x="157903" y="3272714"/>
                  </a:lnTo>
                  <a:lnTo>
                    <a:pt x="114779" y="3257306"/>
                  </a:lnTo>
                  <a:lnTo>
                    <a:pt x="76738" y="3233127"/>
                  </a:lnTo>
                  <a:lnTo>
                    <a:pt x="45010" y="3201405"/>
                  </a:lnTo>
                  <a:lnTo>
                    <a:pt x="20824" y="3163370"/>
                  </a:lnTo>
                  <a:lnTo>
                    <a:pt x="5411" y="3120250"/>
                  </a:lnTo>
                  <a:lnTo>
                    <a:pt x="0" y="3073272"/>
                  </a:lnTo>
                  <a:lnTo>
                    <a:pt x="4" y="614679"/>
                  </a:lnTo>
                  <a:close/>
                </a:path>
                <a:path w="3717290" h="3278504">
                  <a:moveTo>
                    <a:pt x="3307338" y="409701"/>
                  </a:moveTo>
                  <a:lnTo>
                    <a:pt x="3512189" y="409701"/>
                  </a:lnTo>
                  <a:lnTo>
                    <a:pt x="3559166" y="404292"/>
                  </a:lnTo>
                  <a:lnTo>
                    <a:pt x="3602286" y="388884"/>
                  </a:lnTo>
                  <a:lnTo>
                    <a:pt x="3640321" y="364705"/>
                  </a:lnTo>
                  <a:lnTo>
                    <a:pt x="3672043" y="332983"/>
                  </a:lnTo>
                  <a:lnTo>
                    <a:pt x="3696222" y="294948"/>
                  </a:lnTo>
                  <a:lnTo>
                    <a:pt x="3711630" y="251828"/>
                  </a:lnTo>
                  <a:lnTo>
                    <a:pt x="3717040" y="204850"/>
                  </a:lnTo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062" y="300862"/>
              <a:ext cx="224789" cy="2246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2" y="618109"/>
              <a:ext cx="410209" cy="2356485"/>
            </a:xfrm>
            <a:custGeom>
              <a:avLst/>
              <a:gdLst/>
              <a:ahLst/>
              <a:cxnLst/>
              <a:rect l="l" t="t" r="r" b="b"/>
              <a:pathLst>
                <a:path w="410209" h="2356485">
                  <a:moveTo>
                    <a:pt x="204889" y="307339"/>
                  </a:moveTo>
                  <a:lnTo>
                    <a:pt x="204889" y="102488"/>
                  </a:lnTo>
                  <a:lnTo>
                    <a:pt x="212938" y="62579"/>
                  </a:lnTo>
                  <a:lnTo>
                    <a:pt x="234891" y="30003"/>
                  </a:lnTo>
                  <a:lnTo>
                    <a:pt x="267452" y="8048"/>
                  </a:lnTo>
                  <a:lnTo>
                    <a:pt x="307327" y="0"/>
                  </a:lnTo>
                  <a:lnTo>
                    <a:pt x="347202" y="8048"/>
                  </a:lnTo>
                  <a:lnTo>
                    <a:pt x="379763" y="30003"/>
                  </a:lnTo>
                  <a:lnTo>
                    <a:pt x="401715" y="62579"/>
                  </a:lnTo>
                  <a:lnTo>
                    <a:pt x="409765" y="102488"/>
                  </a:lnTo>
                  <a:lnTo>
                    <a:pt x="404354" y="149466"/>
                  </a:lnTo>
                  <a:lnTo>
                    <a:pt x="388940" y="192586"/>
                  </a:lnTo>
                  <a:lnTo>
                    <a:pt x="364754" y="230621"/>
                  </a:lnTo>
                  <a:lnTo>
                    <a:pt x="333026" y="262343"/>
                  </a:lnTo>
                  <a:lnTo>
                    <a:pt x="294986" y="286522"/>
                  </a:lnTo>
                  <a:lnTo>
                    <a:pt x="251863" y="301930"/>
                  </a:lnTo>
                  <a:lnTo>
                    <a:pt x="204889" y="307339"/>
                  </a:lnTo>
                  <a:lnTo>
                    <a:pt x="157909" y="301930"/>
                  </a:lnTo>
                  <a:lnTo>
                    <a:pt x="114783" y="286522"/>
                  </a:lnTo>
                  <a:lnTo>
                    <a:pt x="76740" y="262343"/>
                  </a:lnTo>
                  <a:lnTo>
                    <a:pt x="45011" y="230621"/>
                  </a:lnTo>
                  <a:lnTo>
                    <a:pt x="20824" y="192586"/>
                  </a:lnTo>
                  <a:lnTo>
                    <a:pt x="5411" y="149466"/>
                  </a:lnTo>
                  <a:lnTo>
                    <a:pt x="0" y="102488"/>
                  </a:lnTo>
                </a:path>
                <a:path w="410209" h="2356485">
                  <a:moveTo>
                    <a:pt x="409765" y="102488"/>
                  </a:moveTo>
                  <a:lnTo>
                    <a:pt x="409765" y="2356230"/>
                  </a:lnTo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16432" y="987932"/>
            <a:ext cx="288925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2540" algn="ctr">
              <a:lnSpc>
                <a:spcPct val="100000"/>
              </a:lnSpc>
              <a:spcBef>
                <a:spcPts val="105"/>
              </a:spcBef>
            </a:pPr>
            <a:r>
              <a:rPr sz="3200" b="1" u="none" dirty="0">
                <a:latin typeface="Trebuchet MS"/>
                <a:cs typeface="Trebuchet MS"/>
              </a:rPr>
              <a:t>Straight</a:t>
            </a:r>
            <a:r>
              <a:rPr sz="3200" b="1" u="none" spc="-125" dirty="0">
                <a:latin typeface="Trebuchet MS"/>
                <a:cs typeface="Trebuchet MS"/>
              </a:rPr>
              <a:t> </a:t>
            </a:r>
            <a:r>
              <a:rPr sz="3200" b="1" u="none" spc="-20" dirty="0">
                <a:latin typeface="Trebuchet MS"/>
                <a:cs typeface="Trebuchet MS"/>
              </a:rPr>
              <a:t>X-</a:t>
            </a:r>
            <a:r>
              <a:rPr sz="3200" b="1" u="none" spc="-25" dirty="0">
                <a:latin typeface="Trebuchet MS"/>
                <a:cs typeface="Trebuchet MS"/>
              </a:rPr>
              <a:t>ray </a:t>
            </a:r>
            <a:r>
              <a:rPr sz="3200" b="1" u="none" spc="-10" dirty="0">
                <a:latin typeface="Trebuchet MS"/>
                <a:cs typeface="Trebuchet MS"/>
              </a:rPr>
              <a:t>Abdomen </a:t>
            </a:r>
            <a:r>
              <a:rPr sz="3200" b="1" u="none" dirty="0">
                <a:latin typeface="Trebuchet MS"/>
                <a:cs typeface="Trebuchet MS"/>
              </a:rPr>
              <a:t>(Erect</a:t>
            </a:r>
            <a:r>
              <a:rPr sz="3200" b="1" u="none" spc="-30" dirty="0">
                <a:latin typeface="Trebuchet MS"/>
                <a:cs typeface="Trebuchet MS"/>
              </a:rPr>
              <a:t> </a:t>
            </a:r>
            <a:r>
              <a:rPr sz="3200" b="1" u="none" spc="-25" dirty="0">
                <a:latin typeface="Trebuchet MS"/>
                <a:cs typeface="Trebuchet MS"/>
              </a:rPr>
              <a:t>Posture)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379" y="647698"/>
            <a:ext cx="5408676" cy="62102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3847" y="665986"/>
            <a:ext cx="5419344" cy="61737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091" rIns="0" bIns="0" rtlCol="0">
            <a:spAutoFit/>
          </a:bodyPr>
          <a:lstStyle/>
          <a:p>
            <a:pPr marL="1514475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rebuchet MS"/>
                <a:cs typeface="Trebuchet MS"/>
              </a:rPr>
              <a:t>Thumb-</a:t>
            </a:r>
            <a:r>
              <a:rPr sz="2000" b="1" dirty="0">
                <a:latin typeface="Trebuchet MS"/>
                <a:cs typeface="Trebuchet MS"/>
              </a:rPr>
              <a:t>printing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Sign</a:t>
            </a:r>
            <a:r>
              <a:rPr sz="2000" b="1" u="none" spc="-30" dirty="0">
                <a:latin typeface="Trebuchet MS"/>
                <a:cs typeface="Trebuchet MS"/>
              </a:rPr>
              <a:t> </a:t>
            </a:r>
            <a:r>
              <a:rPr sz="2000" b="1" u="none" dirty="0">
                <a:latin typeface="Trebuchet MS"/>
                <a:cs typeface="Trebuchet MS"/>
              </a:rPr>
              <a:t>(Signifying</a:t>
            </a:r>
            <a:r>
              <a:rPr sz="2000" b="1" u="none" spc="-55" dirty="0">
                <a:latin typeface="Trebuchet MS"/>
                <a:cs typeface="Trebuchet MS"/>
              </a:rPr>
              <a:t> </a:t>
            </a:r>
            <a:r>
              <a:rPr sz="2000" b="1" u="none" dirty="0">
                <a:latin typeface="Trebuchet MS"/>
                <a:cs typeface="Trebuchet MS"/>
              </a:rPr>
              <a:t>Bowel</a:t>
            </a:r>
            <a:r>
              <a:rPr sz="2000" b="1" u="none" spc="-50" dirty="0">
                <a:latin typeface="Trebuchet MS"/>
                <a:cs typeface="Trebuchet MS"/>
              </a:rPr>
              <a:t> </a:t>
            </a:r>
            <a:r>
              <a:rPr sz="2000" b="1" u="none" dirty="0">
                <a:latin typeface="Trebuchet MS"/>
                <a:cs typeface="Trebuchet MS"/>
              </a:rPr>
              <a:t>wall</a:t>
            </a:r>
            <a:r>
              <a:rPr sz="2000" b="1" u="none" spc="-35" dirty="0">
                <a:latin typeface="Trebuchet MS"/>
                <a:cs typeface="Trebuchet MS"/>
              </a:rPr>
              <a:t> </a:t>
            </a:r>
            <a:r>
              <a:rPr sz="2000" b="1" u="none" dirty="0">
                <a:latin typeface="Trebuchet MS"/>
                <a:cs typeface="Trebuchet MS"/>
              </a:rPr>
              <a:t>oedema</a:t>
            </a:r>
            <a:r>
              <a:rPr sz="2000" b="1" u="none" spc="-35" dirty="0">
                <a:latin typeface="Trebuchet MS"/>
                <a:cs typeface="Trebuchet MS"/>
              </a:rPr>
              <a:t> </a:t>
            </a:r>
            <a:r>
              <a:rPr sz="2000" b="1" u="none" dirty="0">
                <a:latin typeface="Trebuchet MS"/>
                <a:cs typeface="Trebuchet MS"/>
              </a:rPr>
              <a:t>and</a:t>
            </a:r>
            <a:r>
              <a:rPr sz="2000" b="1" u="none" spc="-45" dirty="0">
                <a:latin typeface="Trebuchet MS"/>
                <a:cs typeface="Trebuchet MS"/>
              </a:rPr>
              <a:t> </a:t>
            </a:r>
            <a:r>
              <a:rPr sz="2000" b="1" u="none" spc="-10" dirty="0">
                <a:latin typeface="Trebuchet MS"/>
                <a:cs typeface="Trebuchet MS"/>
              </a:rPr>
              <a:t>thickening)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41370">
              <a:lnSpc>
                <a:spcPct val="100000"/>
              </a:lnSpc>
              <a:spcBef>
                <a:spcPts val="95"/>
              </a:spcBef>
            </a:pPr>
            <a:r>
              <a:rPr sz="2800" b="1" u="none" dirty="0">
                <a:latin typeface="Trebuchet MS"/>
                <a:cs typeface="Trebuchet MS"/>
              </a:rPr>
              <a:t>Gas</a:t>
            </a:r>
            <a:r>
              <a:rPr sz="2800" b="1" u="none" spc="-85" dirty="0">
                <a:latin typeface="Trebuchet MS"/>
                <a:cs typeface="Trebuchet MS"/>
              </a:rPr>
              <a:t> </a:t>
            </a:r>
            <a:r>
              <a:rPr sz="2800" b="1" u="none" dirty="0">
                <a:latin typeface="Trebuchet MS"/>
                <a:cs typeface="Trebuchet MS"/>
              </a:rPr>
              <a:t>in</a:t>
            </a:r>
            <a:r>
              <a:rPr sz="2800" b="1" u="none" spc="-75" dirty="0">
                <a:latin typeface="Trebuchet MS"/>
                <a:cs typeface="Trebuchet MS"/>
              </a:rPr>
              <a:t> </a:t>
            </a:r>
            <a:r>
              <a:rPr sz="2800" b="1" u="none" dirty="0">
                <a:latin typeface="Trebuchet MS"/>
                <a:cs typeface="Trebuchet MS"/>
              </a:rPr>
              <a:t>the</a:t>
            </a:r>
            <a:r>
              <a:rPr sz="2800" b="1" u="none" spc="-55" dirty="0">
                <a:latin typeface="Trebuchet MS"/>
                <a:cs typeface="Trebuchet MS"/>
              </a:rPr>
              <a:t> </a:t>
            </a:r>
            <a:r>
              <a:rPr sz="2800" b="1" u="none" dirty="0">
                <a:latin typeface="Trebuchet MS"/>
                <a:cs typeface="Trebuchet MS"/>
              </a:rPr>
              <a:t>Portal</a:t>
            </a:r>
            <a:r>
              <a:rPr sz="2800" b="1" u="none" spc="-75" dirty="0">
                <a:latin typeface="Trebuchet MS"/>
                <a:cs typeface="Trebuchet MS"/>
              </a:rPr>
              <a:t> </a:t>
            </a:r>
            <a:r>
              <a:rPr sz="2800" b="1" u="none" spc="-20" dirty="0">
                <a:latin typeface="Trebuchet MS"/>
                <a:cs typeface="Trebuchet MS"/>
              </a:rPr>
              <a:t>Vein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7247" y="470914"/>
            <a:ext cx="4690872" cy="63322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5343" y="470914"/>
            <a:ext cx="6460490" cy="6332220"/>
            <a:chOff x="85343" y="470914"/>
            <a:chExt cx="6460490" cy="63322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343" y="470914"/>
              <a:ext cx="6460235" cy="63322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5957" y="1005077"/>
              <a:ext cx="3053080" cy="3220720"/>
            </a:xfrm>
            <a:custGeom>
              <a:avLst/>
              <a:gdLst/>
              <a:ahLst/>
              <a:cxnLst/>
              <a:rect l="l" t="t" r="r" b="b"/>
              <a:pathLst>
                <a:path w="3053079" h="3220720">
                  <a:moveTo>
                    <a:pt x="0" y="1610106"/>
                  </a:moveTo>
                  <a:lnTo>
                    <a:pt x="699" y="1560879"/>
                  </a:lnTo>
                  <a:lnTo>
                    <a:pt x="2785" y="1512021"/>
                  </a:lnTo>
                  <a:lnTo>
                    <a:pt x="6237" y="1463551"/>
                  </a:lnTo>
                  <a:lnTo>
                    <a:pt x="11035" y="1415490"/>
                  </a:lnTo>
                  <a:lnTo>
                    <a:pt x="17159" y="1367860"/>
                  </a:lnTo>
                  <a:lnTo>
                    <a:pt x="24590" y="1320682"/>
                  </a:lnTo>
                  <a:lnTo>
                    <a:pt x="33307" y="1273977"/>
                  </a:lnTo>
                  <a:lnTo>
                    <a:pt x="43290" y="1227766"/>
                  </a:lnTo>
                  <a:lnTo>
                    <a:pt x="54520" y="1182070"/>
                  </a:lnTo>
                  <a:lnTo>
                    <a:pt x="66976" y="1136909"/>
                  </a:lnTo>
                  <a:lnTo>
                    <a:pt x="80638" y="1092306"/>
                  </a:lnTo>
                  <a:lnTo>
                    <a:pt x="95487" y="1048280"/>
                  </a:lnTo>
                  <a:lnTo>
                    <a:pt x="111503" y="1004854"/>
                  </a:lnTo>
                  <a:lnTo>
                    <a:pt x="128665" y="962048"/>
                  </a:lnTo>
                  <a:lnTo>
                    <a:pt x="146954" y="919883"/>
                  </a:lnTo>
                  <a:lnTo>
                    <a:pt x="166350" y="878381"/>
                  </a:lnTo>
                  <a:lnTo>
                    <a:pt x="186832" y="837562"/>
                  </a:lnTo>
                  <a:lnTo>
                    <a:pt x="208381" y="797447"/>
                  </a:lnTo>
                  <a:lnTo>
                    <a:pt x="230977" y="758057"/>
                  </a:lnTo>
                  <a:lnTo>
                    <a:pt x="254600" y="719414"/>
                  </a:lnTo>
                  <a:lnTo>
                    <a:pt x="279230" y="681539"/>
                  </a:lnTo>
                  <a:lnTo>
                    <a:pt x="304846" y="644452"/>
                  </a:lnTo>
                  <a:lnTo>
                    <a:pt x="331430" y="608174"/>
                  </a:lnTo>
                  <a:lnTo>
                    <a:pt x="358961" y="572728"/>
                  </a:lnTo>
                  <a:lnTo>
                    <a:pt x="387419" y="538133"/>
                  </a:lnTo>
                  <a:lnTo>
                    <a:pt x="416784" y="504411"/>
                  </a:lnTo>
                  <a:lnTo>
                    <a:pt x="447036" y="471582"/>
                  </a:lnTo>
                  <a:lnTo>
                    <a:pt x="478156" y="439669"/>
                  </a:lnTo>
                  <a:lnTo>
                    <a:pt x="510123" y="408691"/>
                  </a:lnTo>
                  <a:lnTo>
                    <a:pt x="542917" y="378671"/>
                  </a:lnTo>
                  <a:lnTo>
                    <a:pt x="576518" y="349628"/>
                  </a:lnTo>
                  <a:lnTo>
                    <a:pt x="610907" y="321585"/>
                  </a:lnTo>
                  <a:lnTo>
                    <a:pt x="646063" y="294561"/>
                  </a:lnTo>
                  <a:lnTo>
                    <a:pt x="681967" y="268579"/>
                  </a:lnTo>
                  <a:lnTo>
                    <a:pt x="718598" y="243659"/>
                  </a:lnTo>
                  <a:lnTo>
                    <a:pt x="755937" y="219822"/>
                  </a:lnTo>
                  <a:lnTo>
                    <a:pt x="793964" y="197090"/>
                  </a:lnTo>
                  <a:lnTo>
                    <a:pt x="832658" y="175483"/>
                  </a:lnTo>
                  <a:lnTo>
                    <a:pt x="872000" y="155022"/>
                  </a:lnTo>
                  <a:lnTo>
                    <a:pt x="911970" y="135729"/>
                  </a:lnTo>
                  <a:lnTo>
                    <a:pt x="952547" y="117625"/>
                  </a:lnTo>
                  <a:lnTo>
                    <a:pt x="993713" y="100730"/>
                  </a:lnTo>
                  <a:lnTo>
                    <a:pt x="1035446" y="85065"/>
                  </a:lnTo>
                  <a:lnTo>
                    <a:pt x="1077727" y="70653"/>
                  </a:lnTo>
                  <a:lnTo>
                    <a:pt x="1120536" y="57513"/>
                  </a:lnTo>
                  <a:lnTo>
                    <a:pt x="1163854" y="45667"/>
                  </a:lnTo>
                  <a:lnTo>
                    <a:pt x="1207659" y="35135"/>
                  </a:lnTo>
                  <a:lnTo>
                    <a:pt x="1251932" y="25940"/>
                  </a:lnTo>
                  <a:lnTo>
                    <a:pt x="1296654" y="18101"/>
                  </a:lnTo>
                  <a:lnTo>
                    <a:pt x="1341804" y="11641"/>
                  </a:lnTo>
                  <a:lnTo>
                    <a:pt x="1387362" y="6579"/>
                  </a:lnTo>
                  <a:lnTo>
                    <a:pt x="1433308" y="2938"/>
                  </a:lnTo>
                  <a:lnTo>
                    <a:pt x="1479622" y="738"/>
                  </a:lnTo>
                  <a:lnTo>
                    <a:pt x="1526286" y="0"/>
                  </a:lnTo>
                  <a:lnTo>
                    <a:pt x="1572946" y="738"/>
                  </a:lnTo>
                  <a:lnTo>
                    <a:pt x="1619258" y="2938"/>
                  </a:lnTo>
                  <a:lnTo>
                    <a:pt x="1665202" y="6579"/>
                  </a:lnTo>
                  <a:lnTo>
                    <a:pt x="1710758" y="11641"/>
                  </a:lnTo>
                  <a:lnTo>
                    <a:pt x="1755906" y="18101"/>
                  </a:lnTo>
                  <a:lnTo>
                    <a:pt x="1800625" y="25940"/>
                  </a:lnTo>
                  <a:lnTo>
                    <a:pt x="1844897" y="35135"/>
                  </a:lnTo>
                  <a:lnTo>
                    <a:pt x="1888701" y="45667"/>
                  </a:lnTo>
                  <a:lnTo>
                    <a:pt x="1932017" y="57513"/>
                  </a:lnTo>
                  <a:lnTo>
                    <a:pt x="1974825" y="70653"/>
                  </a:lnTo>
                  <a:lnTo>
                    <a:pt x="2017105" y="85065"/>
                  </a:lnTo>
                  <a:lnTo>
                    <a:pt x="2058838" y="100730"/>
                  </a:lnTo>
                  <a:lnTo>
                    <a:pt x="2100002" y="117625"/>
                  </a:lnTo>
                  <a:lnTo>
                    <a:pt x="2140579" y="135729"/>
                  </a:lnTo>
                  <a:lnTo>
                    <a:pt x="2180549" y="155022"/>
                  </a:lnTo>
                  <a:lnTo>
                    <a:pt x="2219890" y="175483"/>
                  </a:lnTo>
                  <a:lnTo>
                    <a:pt x="2258585" y="197090"/>
                  </a:lnTo>
                  <a:lnTo>
                    <a:pt x="2296611" y="219822"/>
                  </a:lnTo>
                  <a:lnTo>
                    <a:pt x="2333950" y="243659"/>
                  </a:lnTo>
                  <a:lnTo>
                    <a:pt x="2370582" y="268579"/>
                  </a:lnTo>
                  <a:lnTo>
                    <a:pt x="2406486" y="294561"/>
                  </a:lnTo>
                  <a:lnTo>
                    <a:pt x="2441642" y="321585"/>
                  </a:lnTo>
                  <a:lnTo>
                    <a:pt x="2476031" y="349628"/>
                  </a:lnTo>
                  <a:lnTo>
                    <a:pt x="2509633" y="378671"/>
                  </a:lnTo>
                  <a:lnTo>
                    <a:pt x="2542428" y="408691"/>
                  </a:lnTo>
                  <a:lnTo>
                    <a:pt x="2574395" y="439669"/>
                  </a:lnTo>
                  <a:lnTo>
                    <a:pt x="2605516" y="471582"/>
                  </a:lnTo>
                  <a:lnTo>
                    <a:pt x="2635769" y="504411"/>
                  </a:lnTo>
                  <a:lnTo>
                    <a:pt x="2665134" y="538133"/>
                  </a:lnTo>
                  <a:lnTo>
                    <a:pt x="2693593" y="572728"/>
                  </a:lnTo>
                  <a:lnTo>
                    <a:pt x="2721125" y="608174"/>
                  </a:lnTo>
                  <a:lnTo>
                    <a:pt x="2747710" y="644452"/>
                  </a:lnTo>
                  <a:lnTo>
                    <a:pt x="2773327" y="681539"/>
                  </a:lnTo>
                  <a:lnTo>
                    <a:pt x="2797958" y="719414"/>
                  </a:lnTo>
                  <a:lnTo>
                    <a:pt x="2821582" y="758057"/>
                  </a:lnTo>
                  <a:lnTo>
                    <a:pt x="2844179" y="797447"/>
                  </a:lnTo>
                  <a:lnTo>
                    <a:pt x="2865729" y="837562"/>
                  </a:lnTo>
                  <a:lnTo>
                    <a:pt x="2886212" y="878381"/>
                  </a:lnTo>
                  <a:lnTo>
                    <a:pt x="2905609" y="919883"/>
                  </a:lnTo>
                  <a:lnTo>
                    <a:pt x="2923898" y="962048"/>
                  </a:lnTo>
                  <a:lnTo>
                    <a:pt x="2941061" y="1004854"/>
                  </a:lnTo>
                  <a:lnTo>
                    <a:pt x="2957078" y="1048280"/>
                  </a:lnTo>
                  <a:lnTo>
                    <a:pt x="2971928" y="1092306"/>
                  </a:lnTo>
                  <a:lnTo>
                    <a:pt x="2985591" y="1136909"/>
                  </a:lnTo>
                  <a:lnTo>
                    <a:pt x="2998048" y="1182070"/>
                  </a:lnTo>
                  <a:lnTo>
                    <a:pt x="3009278" y="1227766"/>
                  </a:lnTo>
                  <a:lnTo>
                    <a:pt x="3019262" y="1273977"/>
                  </a:lnTo>
                  <a:lnTo>
                    <a:pt x="3027979" y="1320682"/>
                  </a:lnTo>
                  <a:lnTo>
                    <a:pt x="3035411" y="1367860"/>
                  </a:lnTo>
                  <a:lnTo>
                    <a:pt x="3041535" y="1415490"/>
                  </a:lnTo>
                  <a:lnTo>
                    <a:pt x="3046334" y="1463551"/>
                  </a:lnTo>
                  <a:lnTo>
                    <a:pt x="3049786" y="1512021"/>
                  </a:lnTo>
                  <a:lnTo>
                    <a:pt x="3051872" y="1560879"/>
                  </a:lnTo>
                  <a:lnTo>
                    <a:pt x="3052572" y="1610106"/>
                  </a:lnTo>
                  <a:lnTo>
                    <a:pt x="3051872" y="1659332"/>
                  </a:lnTo>
                  <a:lnTo>
                    <a:pt x="3049786" y="1708190"/>
                  </a:lnTo>
                  <a:lnTo>
                    <a:pt x="3046334" y="1756660"/>
                  </a:lnTo>
                  <a:lnTo>
                    <a:pt x="3041535" y="1804721"/>
                  </a:lnTo>
                  <a:lnTo>
                    <a:pt x="3035411" y="1852351"/>
                  </a:lnTo>
                  <a:lnTo>
                    <a:pt x="3027979" y="1899529"/>
                  </a:lnTo>
                  <a:lnTo>
                    <a:pt x="3019262" y="1946234"/>
                  </a:lnTo>
                  <a:lnTo>
                    <a:pt x="3009278" y="1992445"/>
                  </a:lnTo>
                  <a:lnTo>
                    <a:pt x="2998048" y="2038141"/>
                  </a:lnTo>
                  <a:lnTo>
                    <a:pt x="2985591" y="2083302"/>
                  </a:lnTo>
                  <a:lnTo>
                    <a:pt x="2971928" y="2127905"/>
                  </a:lnTo>
                  <a:lnTo>
                    <a:pt x="2957078" y="2171931"/>
                  </a:lnTo>
                  <a:lnTo>
                    <a:pt x="2941061" y="2215357"/>
                  </a:lnTo>
                  <a:lnTo>
                    <a:pt x="2923898" y="2258163"/>
                  </a:lnTo>
                  <a:lnTo>
                    <a:pt x="2905609" y="2300328"/>
                  </a:lnTo>
                  <a:lnTo>
                    <a:pt x="2886212" y="2341830"/>
                  </a:lnTo>
                  <a:lnTo>
                    <a:pt x="2865729" y="2382649"/>
                  </a:lnTo>
                  <a:lnTo>
                    <a:pt x="2844179" y="2422764"/>
                  </a:lnTo>
                  <a:lnTo>
                    <a:pt x="2821582" y="2462154"/>
                  </a:lnTo>
                  <a:lnTo>
                    <a:pt x="2797958" y="2500797"/>
                  </a:lnTo>
                  <a:lnTo>
                    <a:pt x="2773327" y="2538672"/>
                  </a:lnTo>
                  <a:lnTo>
                    <a:pt x="2747710" y="2575759"/>
                  </a:lnTo>
                  <a:lnTo>
                    <a:pt x="2721125" y="2612037"/>
                  </a:lnTo>
                  <a:lnTo>
                    <a:pt x="2693593" y="2647483"/>
                  </a:lnTo>
                  <a:lnTo>
                    <a:pt x="2665134" y="2682078"/>
                  </a:lnTo>
                  <a:lnTo>
                    <a:pt x="2635769" y="2715800"/>
                  </a:lnTo>
                  <a:lnTo>
                    <a:pt x="2605516" y="2748629"/>
                  </a:lnTo>
                  <a:lnTo>
                    <a:pt x="2574395" y="2780542"/>
                  </a:lnTo>
                  <a:lnTo>
                    <a:pt x="2542428" y="2811520"/>
                  </a:lnTo>
                  <a:lnTo>
                    <a:pt x="2509633" y="2841540"/>
                  </a:lnTo>
                  <a:lnTo>
                    <a:pt x="2476031" y="2870583"/>
                  </a:lnTo>
                  <a:lnTo>
                    <a:pt x="2441642" y="2898626"/>
                  </a:lnTo>
                  <a:lnTo>
                    <a:pt x="2406486" y="2925650"/>
                  </a:lnTo>
                  <a:lnTo>
                    <a:pt x="2370582" y="2951632"/>
                  </a:lnTo>
                  <a:lnTo>
                    <a:pt x="2333950" y="2976552"/>
                  </a:lnTo>
                  <a:lnTo>
                    <a:pt x="2296611" y="3000389"/>
                  </a:lnTo>
                  <a:lnTo>
                    <a:pt x="2258585" y="3023121"/>
                  </a:lnTo>
                  <a:lnTo>
                    <a:pt x="2219890" y="3044728"/>
                  </a:lnTo>
                  <a:lnTo>
                    <a:pt x="2180549" y="3065189"/>
                  </a:lnTo>
                  <a:lnTo>
                    <a:pt x="2140579" y="3084482"/>
                  </a:lnTo>
                  <a:lnTo>
                    <a:pt x="2100002" y="3102586"/>
                  </a:lnTo>
                  <a:lnTo>
                    <a:pt x="2058838" y="3119481"/>
                  </a:lnTo>
                  <a:lnTo>
                    <a:pt x="2017105" y="3135146"/>
                  </a:lnTo>
                  <a:lnTo>
                    <a:pt x="1974825" y="3149558"/>
                  </a:lnTo>
                  <a:lnTo>
                    <a:pt x="1932017" y="3162698"/>
                  </a:lnTo>
                  <a:lnTo>
                    <a:pt x="1888701" y="3174544"/>
                  </a:lnTo>
                  <a:lnTo>
                    <a:pt x="1844897" y="3185076"/>
                  </a:lnTo>
                  <a:lnTo>
                    <a:pt x="1800625" y="3194271"/>
                  </a:lnTo>
                  <a:lnTo>
                    <a:pt x="1755906" y="3202110"/>
                  </a:lnTo>
                  <a:lnTo>
                    <a:pt x="1710758" y="3208570"/>
                  </a:lnTo>
                  <a:lnTo>
                    <a:pt x="1665202" y="3213632"/>
                  </a:lnTo>
                  <a:lnTo>
                    <a:pt x="1619258" y="3217273"/>
                  </a:lnTo>
                  <a:lnTo>
                    <a:pt x="1572946" y="3219473"/>
                  </a:lnTo>
                  <a:lnTo>
                    <a:pt x="1526286" y="3220212"/>
                  </a:lnTo>
                  <a:lnTo>
                    <a:pt x="1479622" y="3219473"/>
                  </a:lnTo>
                  <a:lnTo>
                    <a:pt x="1433308" y="3217273"/>
                  </a:lnTo>
                  <a:lnTo>
                    <a:pt x="1387362" y="3213632"/>
                  </a:lnTo>
                  <a:lnTo>
                    <a:pt x="1341804" y="3208570"/>
                  </a:lnTo>
                  <a:lnTo>
                    <a:pt x="1296654" y="3202110"/>
                  </a:lnTo>
                  <a:lnTo>
                    <a:pt x="1251932" y="3194271"/>
                  </a:lnTo>
                  <a:lnTo>
                    <a:pt x="1207659" y="3185076"/>
                  </a:lnTo>
                  <a:lnTo>
                    <a:pt x="1163854" y="3174544"/>
                  </a:lnTo>
                  <a:lnTo>
                    <a:pt x="1120536" y="3162698"/>
                  </a:lnTo>
                  <a:lnTo>
                    <a:pt x="1077727" y="3149558"/>
                  </a:lnTo>
                  <a:lnTo>
                    <a:pt x="1035446" y="3135146"/>
                  </a:lnTo>
                  <a:lnTo>
                    <a:pt x="993713" y="3119481"/>
                  </a:lnTo>
                  <a:lnTo>
                    <a:pt x="952547" y="3102586"/>
                  </a:lnTo>
                  <a:lnTo>
                    <a:pt x="911970" y="3084482"/>
                  </a:lnTo>
                  <a:lnTo>
                    <a:pt x="872000" y="3065189"/>
                  </a:lnTo>
                  <a:lnTo>
                    <a:pt x="832658" y="3044728"/>
                  </a:lnTo>
                  <a:lnTo>
                    <a:pt x="793964" y="3023121"/>
                  </a:lnTo>
                  <a:lnTo>
                    <a:pt x="755937" y="3000389"/>
                  </a:lnTo>
                  <a:lnTo>
                    <a:pt x="718598" y="2976552"/>
                  </a:lnTo>
                  <a:lnTo>
                    <a:pt x="681967" y="2951632"/>
                  </a:lnTo>
                  <a:lnTo>
                    <a:pt x="646063" y="2925650"/>
                  </a:lnTo>
                  <a:lnTo>
                    <a:pt x="610907" y="2898626"/>
                  </a:lnTo>
                  <a:lnTo>
                    <a:pt x="576518" y="2870583"/>
                  </a:lnTo>
                  <a:lnTo>
                    <a:pt x="542917" y="2841540"/>
                  </a:lnTo>
                  <a:lnTo>
                    <a:pt x="510123" y="2811520"/>
                  </a:lnTo>
                  <a:lnTo>
                    <a:pt x="478156" y="2780542"/>
                  </a:lnTo>
                  <a:lnTo>
                    <a:pt x="447036" y="2748629"/>
                  </a:lnTo>
                  <a:lnTo>
                    <a:pt x="416784" y="2715800"/>
                  </a:lnTo>
                  <a:lnTo>
                    <a:pt x="387419" y="2682078"/>
                  </a:lnTo>
                  <a:lnTo>
                    <a:pt x="358961" y="2647483"/>
                  </a:lnTo>
                  <a:lnTo>
                    <a:pt x="331430" y="2612037"/>
                  </a:lnTo>
                  <a:lnTo>
                    <a:pt x="304846" y="2575759"/>
                  </a:lnTo>
                  <a:lnTo>
                    <a:pt x="279230" y="2538672"/>
                  </a:lnTo>
                  <a:lnTo>
                    <a:pt x="254600" y="2500797"/>
                  </a:lnTo>
                  <a:lnTo>
                    <a:pt x="230977" y="2462154"/>
                  </a:lnTo>
                  <a:lnTo>
                    <a:pt x="208381" y="2422764"/>
                  </a:lnTo>
                  <a:lnTo>
                    <a:pt x="186832" y="2382649"/>
                  </a:lnTo>
                  <a:lnTo>
                    <a:pt x="166350" y="2341830"/>
                  </a:lnTo>
                  <a:lnTo>
                    <a:pt x="146954" y="2300328"/>
                  </a:lnTo>
                  <a:lnTo>
                    <a:pt x="128665" y="2258163"/>
                  </a:lnTo>
                  <a:lnTo>
                    <a:pt x="111503" y="2215357"/>
                  </a:lnTo>
                  <a:lnTo>
                    <a:pt x="95487" y="2171931"/>
                  </a:lnTo>
                  <a:lnTo>
                    <a:pt x="80638" y="2127905"/>
                  </a:lnTo>
                  <a:lnTo>
                    <a:pt x="66976" y="2083302"/>
                  </a:lnTo>
                  <a:lnTo>
                    <a:pt x="54520" y="2038141"/>
                  </a:lnTo>
                  <a:lnTo>
                    <a:pt x="43290" y="1992445"/>
                  </a:lnTo>
                  <a:lnTo>
                    <a:pt x="33307" y="1946234"/>
                  </a:lnTo>
                  <a:lnTo>
                    <a:pt x="24590" y="1899529"/>
                  </a:lnTo>
                  <a:lnTo>
                    <a:pt x="17159" y="1852351"/>
                  </a:lnTo>
                  <a:lnTo>
                    <a:pt x="11035" y="1804721"/>
                  </a:lnTo>
                  <a:lnTo>
                    <a:pt x="6237" y="1756660"/>
                  </a:lnTo>
                  <a:lnTo>
                    <a:pt x="2785" y="1708190"/>
                  </a:lnTo>
                  <a:lnTo>
                    <a:pt x="699" y="1659332"/>
                  </a:lnTo>
                  <a:lnTo>
                    <a:pt x="0" y="1610106"/>
                  </a:lnTo>
                  <a:close/>
                </a:path>
              </a:pathLst>
            </a:custGeom>
            <a:ln w="38100">
              <a:solidFill>
                <a:srgbClr val="C42E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740" y="0"/>
            <a:ext cx="2842259" cy="28514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669" rIns="0" bIns="0" rtlCol="0">
            <a:spAutoFit/>
          </a:bodyPr>
          <a:lstStyle/>
          <a:p>
            <a:pPr marL="909319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Doppler</a:t>
            </a:r>
            <a:r>
              <a:rPr b="1" spc="-13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USG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7062" y="1398523"/>
            <a:ext cx="7340600" cy="3649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Able</a:t>
            </a:r>
            <a:r>
              <a:rPr sz="2400" spc="-6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to</a:t>
            </a:r>
            <a:r>
              <a:rPr sz="2400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identify</a:t>
            </a:r>
            <a:r>
              <a:rPr sz="2400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severe</a:t>
            </a:r>
            <a:r>
              <a:rPr sz="2400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stenosis</a:t>
            </a:r>
            <a:r>
              <a:rPr sz="2400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or</a:t>
            </a:r>
            <a:r>
              <a:rPr sz="2400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total</a:t>
            </a:r>
            <a:r>
              <a:rPr sz="2400" spc="-4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or</a:t>
            </a:r>
            <a:r>
              <a:rPr sz="2400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partial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occlusion</a:t>
            </a:r>
            <a:r>
              <a:rPr sz="2400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and</a:t>
            </a:r>
            <a:r>
              <a:rPr sz="2400" spc="-6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u="sng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velocity</a:t>
            </a:r>
            <a:r>
              <a:rPr sz="2400" u="sng" spc="-55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sng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of</a:t>
            </a:r>
            <a:r>
              <a:rPr sz="2400" u="sng" spc="-85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sng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blood</a:t>
            </a:r>
            <a:r>
              <a:rPr sz="2400" u="sng" spc="-55" dirty="0">
                <a:solidFill>
                  <a:srgbClr val="922212"/>
                </a:solidFill>
                <a:uFill>
                  <a:solidFill>
                    <a:srgbClr val="922212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flowing</a:t>
            </a:r>
            <a:r>
              <a:rPr sz="2400" spc="-8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through</a:t>
            </a:r>
            <a:r>
              <a:rPr sz="2400" spc="-5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922212"/>
                </a:solidFill>
                <a:latin typeface="Trebuchet MS"/>
                <a:cs typeface="Trebuchet MS"/>
              </a:rPr>
              <a:t>the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vessels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175"/>
              </a:spcBef>
              <a:buClr>
                <a:srgbClr val="922212"/>
              </a:buClr>
              <a:buFont typeface="Wingdings"/>
              <a:buChar char=""/>
            </a:pPr>
            <a:endParaRPr sz="2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Unable</a:t>
            </a:r>
            <a:r>
              <a:rPr sz="2400" spc="-4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to</a:t>
            </a:r>
            <a:r>
              <a:rPr sz="2400" spc="-5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detect</a:t>
            </a:r>
            <a:endParaRPr sz="2400">
              <a:latin typeface="Trebuchet MS"/>
              <a:cs typeface="Trebuchet MS"/>
            </a:endParaRPr>
          </a:p>
          <a:p>
            <a:pPr marL="756285" marR="2733675" lvl="1" indent="-287020">
              <a:lnSpc>
                <a:spcPct val="100000"/>
              </a:lnSpc>
              <a:spcBef>
                <a:spcPts val="530"/>
              </a:spcBef>
              <a:buFont typeface="Wingdings"/>
              <a:buChar char=""/>
              <a:tabLst>
                <a:tab pos="756285" algn="l"/>
              </a:tabLst>
            </a:pP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emboli</a:t>
            </a:r>
            <a:r>
              <a:rPr sz="2400" spc="-4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beyond</a:t>
            </a:r>
            <a:r>
              <a:rPr sz="2400" spc="-5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the</a:t>
            </a:r>
            <a:r>
              <a:rPr sz="2400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proximal 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main</a:t>
            </a:r>
            <a:r>
              <a:rPr sz="2400" spc="-6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vessel</a:t>
            </a:r>
            <a:endParaRPr sz="2400">
              <a:latin typeface="Trebuchet MS"/>
              <a:cs typeface="Trebuchet MS"/>
            </a:endParaRPr>
          </a:p>
          <a:p>
            <a:pPr marL="756285" marR="2789555" lvl="1" indent="-287020">
              <a:lnSpc>
                <a:spcPct val="100000"/>
              </a:lnSpc>
              <a:buFont typeface="Wingdings"/>
              <a:buChar char=""/>
              <a:tabLst>
                <a:tab pos="756285" algn="l"/>
              </a:tabLst>
            </a:pPr>
            <a:r>
              <a:rPr sz="2400" spc="-25" dirty="0">
                <a:solidFill>
                  <a:srgbClr val="922212"/>
                </a:solidFill>
                <a:latin typeface="Trebuchet MS"/>
                <a:cs typeface="Trebuchet MS"/>
              </a:rPr>
              <a:t>Non-</a:t>
            </a:r>
            <a:r>
              <a:rPr sz="2400" dirty="0">
                <a:solidFill>
                  <a:srgbClr val="922212"/>
                </a:solidFill>
                <a:latin typeface="Trebuchet MS"/>
                <a:cs typeface="Trebuchet MS"/>
              </a:rPr>
              <a:t>obstructive</a:t>
            </a:r>
            <a:r>
              <a:rPr sz="2400" spc="-8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922212"/>
                </a:solidFill>
                <a:latin typeface="Trebuchet MS"/>
                <a:cs typeface="Trebuchet MS"/>
              </a:rPr>
              <a:t>mesenteric ischaemia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476" y="2851403"/>
            <a:ext cx="6097523" cy="40065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94476" y="6387084"/>
            <a:ext cx="6097905" cy="368935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001F5F"/>
                </a:solidFill>
                <a:latin typeface="Trebuchet MS"/>
                <a:cs typeface="Trebuchet MS"/>
              </a:rPr>
              <a:t>Colour</a:t>
            </a:r>
            <a:r>
              <a:rPr sz="1800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1F5F"/>
                </a:solidFill>
                <a:latin typeface="Trebuchet MS"/>
                <a:cs typeface="Trebuchet MS"/>
              </a:rPr>
              <a:t>Doppler</a:t>
            </a:r>
            <a:r>
              <a:rPr sz="1800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1F5F"/>
                </a:solidFill>
                <a:latin typeface="Trebuchet MS"/>
                <a:cs typeface="Trebuchet MS"/>
              </a:rPr>
              <a:t>USG</a:t>
            </a:r>
            <a:r>
              <a:rPr sz="1800" spc="-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1F5F"/>
                </a:solidFill>
                <a:latin typeface="Trebuchet MS"/>
                <a:cs typeface="Trebuchet MS"/>
              </a:rPr>
              <a:t>showing</a:t>
            </a:r>
            <a:r>
              <a:rPr sz="1800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1F5F"/>
                </a:solidFill>
                <a:latin typeface="Trebuchet MS"/>
                <a:cs typeface="Trebuchet MS"/>
              </a:rPr>
              <a:t>partially</a:t>
            </a:r>
            <a:r>
              <a:rPr sz="1800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rebuchet MS"/>
                <a:cs typeface="Trebuchet MS"/>
              </a:rPr>
              <a:t>occluded</a:t>
            </a:r>
            <a:r>
              <a:rPr sz="1800" spc="-12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rebuchet MS"/>
                <a:cs typeface="Trebuchet MS"/>
              </a:rPr>
              <a:t>Artery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6252" y="3046"/>
            <a:ext cx="4669536" cy="68549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09415" y="3657600"/>
            <a:ext cx="2117090" cy="707390"/>
          </a:xfrm>
          <a:prstGeom prst="rect">
            <a:avLst/>
          </a:prstGeom>
          <a:solidFill>
            <a:srgbClr val="F5C2A2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61925" marR="154305" indent="548640">
              <a:lnSpc>
                <a:spcPct val="100000"/>
              </a:lnSpc>
              <a:spcBef>
                <a:spcPts val="310"/>
              </a:spcBef>
            </a:pP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Gas</a:t>
            </a:r>
            <a:r>
              <a:rPr sz="2000" spc="-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Trebuchet MS"/>
                <a:cs typeface="Trebuchet MS"/>
              </a:rPr>
              <a:t>in </a:t>
            </a: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Mesenteric</a:t>
            </a:r>
            <a:r>
              <a:rPr sz="2000" spc="-8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Trebuchet MS"/>
                <a:cs typeface="Trebuchet MS"/>
              </a:rPr>
              <a:t>Vein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65376" y="2654680"/>
            <a:ext cx="1113790" cy="340995"/>
          </a:xfrm>
          <a:custGeom>
            <a:avLst/>
            <a:gdLst/>
            <a:ahLst/>
            <a:cxnLst/>
            <a:rect l="l" t="t" r="r" b="b"/>
            <a:pathLst>
              <a:path w="1113789" h="340994">
                <a:moveTo>
                  <a:pt x="998207" y="36756"/>
                </a:moveTo>
                <a:lnTo>
                  <a:pt x="13912" y="303149"/>
                </a:lnTo>
                <a:lnTo>
                  <a:pt x="7147" y="306496"/>
                </a:lnTo>
                <a:lnTo>
                  <a:pt x="2371" y="312023"/>
                </a:lnTo>
                <a:lnTo>
                  <a:pt x="0" y="318954"/>
                </a:lnTo>
                <a:lnTo>
                  <a:pt x="450" y="326517"/>
                </a:lnTo>
                <a:lnTo>
                  <a:pt x="3851" y="333279"/>
                </a:lnTo>
                <a:lnTo>
                  <a:pt x="9372" y="338042"/>
                </a:lnTo>
                <a:lnTo>
                  <a:pt x="16273" y="340375"/>
                </a:lnTo>
                <a:lnTo>
                  <a:pt x="23818" y="339852"/>
                </a:lnTo>
                <a:lnTo>
                  <a:pt x="1008173" y="73567"/>
                </a:lnTo>
                <a:lnTo>
                  <a:pt x="998207" y="36756"/>
                </a:lnTo>
                <a:close/>
              </a:path>
              <a:path w="1113789" h="340994">
                <a:moveTo>
                  <a:pt x="1106891" y="31245"/>
                </a:moveTo>
                <a:lnTo>
                  <a:pt x="1024249" y="31245"/>
                </a:lnTo>
                <a:lnTo>
                  <a:pt x="1031150" y="33623"/>
                </a:lnTo>
                <a:lnTo>
                  <a:pt x="1036671" y="38429"/>
                </a:lnTo>
                <a:lnTo>
                  <a:pt x="1040072" y="45212"/>
                </a:lnTo>
                <a:lnTo>
                  <a:pt x="1040522" y="52756"/>
                </a:lnTo>
                <a:lnTo>
                  <a:pt x="1038151" y="59658"/>
                </a:lnTo>
                <a:lnTo>
                  <a:pt x="1033375" y="65178"/>
                </a:lnTo>
                <a:lnTo>
                  <a:pt x="1026610" y="68580"/>
                </a:lnTo>
                <a:lnTo>
                  <a:pt x="1008173" y="73567"/>
                </a:lnTo>
                <a:lnTo>
                  <a:pt x="1018101" y="110236"/>
                </a:lnTo>
                <a:lnTo>
                  <a:pt x="1106891" y="31245"/>
                </a:lnTo>
                <a:close/>
              </a:path>
              <a:path w="1113789" h="340994">
                <a:moveTo>
                  <a:pt x="1024249" y="31245"/>
                </a:moveTo>
                <a:lnTo>
                  <a:pt x="1016704" y="31750"/>
                </a:lnTo>
                <a:lnTo>
                  <a:pt x="998207" y="36756"/>
                </a:lnTo>
                <a:lnTo>
                  <a:pt x="1008173" y="73567"/>
                </a:lnTo>
                <a:lnTo>
                  <a:pt x="1026610" y="68580"/>
                </a:lnTo>
                <a:lnTo>
                  <a:pt x="1033375" y="65178"/>
                </a:lnTo>
                <a:lnTo>
                  <a:pt x="1038151" y="59658"/>
                </a:lnTo>
                <a:lnTo>
                  <a:pt x="1040522" y="52756"/>
                </a:lnTo>
                <a:lnTo>
                  <a:pt x="1040072" y="45212"/>
                </a:lnTo>
                <a:lnTo>
                  <a:pt x="1036671" y="38429"/>
                </a:lnTo>
                <a:lnTo>
                  <a:pt x="1031150" y="33623"/>
                </a:lnTo>
                <a:lnTo>
                  <a:pt x="1024249" y="31245"/>
                </a:lnTo>
                <a:close/>
              </a:path>
              <a:path w="1113789" h="340994">
                <a:moveTo>
                  <a:pt x="988256" y="0"/>
                </a:moveTo>
                <a:lnTo>
                  <a:pt x="998207" y="36756"/>
                </a:lnTo>
                <a:lnTo>
                  <a:pt x="1016704" y="31750"/>
                </a:lnTo>
                <a:lnTo>
                  <a:pt x="1024249" y="31245"/>
                </a:lnTo>
                <a:lnTo>
                  <a:pt x="1106891" y="31245"/>
                </a:lnTo>
                <a:lnTo>
                  <a:pt x="1113605" y="25273"/>
                </a:lnTo>
                <a:lnTo>
                  <a:pt x="98825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50364" y="2415539"/>
            <a:ext cx="2833370" cy="1015365"/>
          </a:xfrm>
          <a:prstGeom prst="rect">
            <a:avLst/>
          </a:prstGeom>
          <a:solidFill>
            <a:srgbClr val="F5C2A2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15290" marR="405765" algn="ctr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Gas</a:t>
            </a:r>
            <a:r>
              <a:rPr sz="2000" spc="-2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in</a:t>
            </a:r>
            <a:r>
              <a:rPr sz="2000" spc="-2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01F5F"/>
                </a:solidFill>
                <a:latin typeface="Trebuchet MS"/>
                <a:cs typeface="Trebuchet MS"/>
              </a:rPr>
              <a:t>Bowel</a:t>
            </a:r>
            <a:r>
              <a:rPr sz="2000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rebuchet MS"/>
                <a:cs typeface="Trebuchet MS"/>
              </a:rPr>
              <a:t>wall </a:t>
            </a:r>
            <a:r>
              <a:rPr sz="2000" spc="-10" dirty="0">
                <a:solidFill>
                  <a:srgbClr val="001F5F"/>
                </a:solidFill>
                <a:latin typeface="Trebuchet MS"/>
                <a:cs typeface="Trebuchet MS"/>
              </a:rPr>
              <a:t>(Pneumatosis intestinalis)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330" y="657225"/>
            <a:ext cx="4275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Trebuchet MS"/>
                <a:cs typeface="Trebuchet MS"/>
              </a:rPr>
              <a:t>CECT</a:t>
            </a:r>
            <a:r>
              <a:rPr sz="4800" b="1" spc="-120" dirty="0">
                <a:latin typeface="Trebuchet MS"/>
                <a:cs typeface="Trebuchet MS"/>
              </a:rPr>
              <a:t> </a:t>
            </a:r>
            <a:r>
              <a:rPr sz="4800" b="1" spc="-10" dirty="0">
                <a:latin typeface="Trebuchet MS"/>
                <a:cs typeface="Trebuchet MS"/>
              </a:rPr>
              <a:t>abdomen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340" y="222504"/>
            <a:ext cx="6560819" cy="642366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09827" y="1630679"/>
            <a:ext cx="2379345" cy="2392680"/>
            <a:chOff x="909827" y="1630679"/>
            <a:chExt cx="2379345" cy="2392680"/>
          </a:xfrm>
        </p:grpSpPr>
        <p:sp>
          <p:nvSpPr>
            <p:cNvPr id="4" name="object 4"/>
            <p:cNvSpPr/>
            <p:nvPr/>
          </p:nvSpPr>
          <p:spPr>
            <a:xfrm>
              <a:off x="914399" y="1635251"/>
              <a:ext cx="2369820" cy="2383790"/>
            </a:xfrm>
            <a:custGeom>
              <a:avLst/>
              <a:gdLst/>
              <a:ahLst/>
              <a:cxnLst/>
              <a:rect l="l" t="t" r="r" b="b"/>
              <a:pathLst>
                <a:path w="2369820" h="2383790">
                  <a:moveTo>
                    <a:pt x="1974850" y="0"/>
                  </a:moveTo>
                  <a:lnTo>
                    <a:pt x="394969" y="0"/>
                  </a:lnTo>
                  <a:lnTo>
                    <a:pt x="348908" y="2656"/>
                  </a:lnTo>
                  <a:lnTo>
                    <a:pt x="304407" y="10428"/>
                  </a:lnTo>
                  <a:lnTo>
                    <a:pt x="261763" y="23020"/>
                  </a:lnTo>
                  <a:lnTo>
                    <a:pt x="221272" y="40136"/>
                  </a:lnTo>
                  <a:lnTo>
                    <a:pt x="183231" y="61479"/>
                  </a:lnTo>
                  <a:lnTo>
                    <a:pt x="147936" y="86754"/>
                  </a:lnTo>
                  <a:lnTo>
                    <a:pt x="115684" y="115665"/>
                  </a:lnTo>
                  <a:lnTo>
                    <a:pt x="86770" y="147915"/>
                  </a:lnTo>
                  <a:lnTo>
                    <a:pt x="61492" y="183209"/>
                  </a:lnTo>
                  <a:lnTo>
                    <a:pt x="40145" y="221250"/>
                  </a:lnTo>
                  <a:lnTo>
                    <a:pt x="23026" y="261743"/>
                  </a:lnTo>
                  <a:lnTo>
                    <a:pt x="10431" y="304391"/>
                  </a:lnTo>
                  <a:lnTo>
                    <a:pt x="2657" y="348898"/>
                  </a:lnTo>
                  <a:lnTo>
                    <a:pt x="0" y="394970"/>
                  </a:lnTo>
                  <a:lnTo>
                    <a:pt x="0" y="1988566"/>
                  </a:lnTo>
                  <a:lnTo>
                    <a:pt x="2657" y="2034637"/>
                  </a:lnTo>
                  <a:lnTo>
                    <a:pt x="10431" y="2079144"/>
                  </a:lnTo>
                  <a:lnTo>
                    <a:pt x="23026" y="2121792"/>
                  </a:lnTo>
                  <a:lnTo>
                    <a:pt x="40145" y="2162285"/>
                  </a:lnTo>
                  <a:lnTo>
                    <a:pt x="61492" y="2200326"/>
                  </a:lnTo>
                  <a:lnTo>
                    <a:pt x="86770" y="2235620"/>
                  </a:lnTo>
                  <a:lnTo>
                    <a:pt x="115684" y="2267870"/>
                  </a:lnTo>
                  <a:lnTo>
                    <a:pt x="147936" y="2296781"/>
                  </a:lnTo>
                  <a:lnTo>
                    <a:pt x="183231" y="2322056"/>
                  </a:lnTo>
                  <a:lnTo>
                    <a:pt x="221272" y="2343399"/>
                  </a:lnTo>
                  <a:lnTo>
                    <a:pt x="261763" y="2360515"/>
                  </a:lnTo>
                  <a:lnTo>
                    <a:pt x="304407" y="2373107"/>
                  </a:lnTo>
                  <a:lnTo>
                    <a:pt x="348908" y="2380879"/>
                  </a:lnTo>
                  <a:lnTo>
                    <a:pt x="394969" y="2383536"/>
                  </a:lnTo>
                  <a:lnTo>
                    <a:pt x="1974850" y="2383536"/>
                  </a:lnTo>
                  <a:lnTo>
                    <a:pt x="2020921" y="2380879"/>
                  </a:lnTo>
                  <a:lnTo>
                    <a:pt x="2065428" y="2373107"/>
                  </a:lnTo>
                  <a:lnTo>
                    <a:pt x="2108076" y="2360515"/>
                  </a:lnTo>
                  <a:lnTo>
                    <a:pt x="2148569" y="2343399"/>
                  </a:lnTo>
                  <a:lnTo>
                    <a:pt x="2186610" y="2322056"/>
                  </a:lnTo>
                  <a:lnTo>
                    <a:pt x="2221904" y="2296781"/>
                  </a:lnTo>
                  <a:lnTo>
                    <a:pt x="2254154" y="2267870"/>
                  </a:lnTo>
                  <a:lnTo>
                    <a:pt x="2283065" y="2235620"/>
                  </a:lnTo>
                  <a:lnTo>
                    <a:pt x="2308340" y="2200326"/>
                  </a:lnTo>
                  <a:lnTo>
                    <a:pt x="2329683" y="2162285"/>
                  </a:lnTo>
                  <a:lnTo>
                    <a:pt x="2346799" y="2121792"/>
                  </a:lnTo>
                  <a:lnTo>
                    <a:pt x="2359391" y="2079144"/>
                  </a:lnTo>
                  <a:lnTo>
                    <a:pt x="2367163" y="2034637"/>
                  </a:lnTo>
                  <a:lnTo>
                    <a:pt x="2369820" y="1988566"/>
                  </a:lnTo>
                  <a:lnTo>
                    <a:pt x="2369820" y="394970"/>
                  </a:lnTo>
                  <a:lnTo>
                    <a:pt x="2367163" y="348898"/>
                  </a:lnTo>
                  <a:lnTo>
                    <a:pt x="2359391" y="304391"/>
                  </a:lnTo>
                  <a:lnTo>
                    <a:pt x="2346799" y="261743"/>
                  </a:lnTo>
                  <a:lnTo>
                    <a:pt x="2329683" y="221250"/>
                  </a:lnTo>
                  <a:lnTo>
                    <a:pt x="2308340" y="183209"/>
                  </a:lnTo>
                  <a:lnTo>
                    <a:pt x="2283065" y="147915"/>
                  </a:lnTo>
                  <a:lnTo>
                    <a:pt x="2254154" y="115665"/>
                  </a:lnTo>
                  <a:lnTo>
                    <a:pt x="2221904" y="86754"/>
                  </a:lnTo>
                  <a:lnTo>
                    <a:pt x="2186610" y="61479"/>
                  </a:lnTo>
                  <a:lnTo>
                    <a:pt x="2148569" y="40136"/>
                  </a:lnTo>
                  <a:lnTo>
                    <a:pt x="2108076" y="23020"/>
                  </a:lnTo>
                  <a:lnTo>
                    <a:pt x="2065428" y="10428"/>
                  </a:lnTo>
                  <a:lnTo>
                    <a:pt x="2020921" y="2656"/>
                  </a:lnTo>
                  <a:lnTo>
                    <a:pt x="1974850" y="0"/>
                  </a:lnTo>
                  <a:close/>
                </a:path>
              </a:pathLst>
            </a:custGeom>
            <a:solidFill>
              <a:srgbClr val="F5C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399" y="1635251"/>
              <a:ext cx="2369820" cy="2383790"/>
            </a:xfrm>
            <a:custGeom>
              <a:avLst/>
              <a:gdLst/>
              <a:ahLst/>
              <a:cxnLst/>
              <a:rect l="l" t="t" r="r" b="b"/>
              <a:pathLst>
                <a:path w="2369820" h="2383790">
                  <a:moveTo>
                    <a:pt x="0" y="394970"/>
                  </a:moveTo>
                  <a:lnTo>
                    <a:pt x="2657" y="348898"/>
                  </a:lnTo>
                  <a:lnTo>
                    <a:pt x="10431" y="304391"/>
                  </a:lnTo>
                  <a:lnTo>
                    <a:pt x="23026" y="261743"/>
                  </a:lnTo>
                  <a:lnTo>
                    <a:pt x="40145" y="221250"/>
                  </a:lnTo>
                  <a:lnTo>
                    <a:pt x="61492" y="183209"/>
                  </a:lnTo>
                  <a:lnTo>
                    <a:pt x="86770" y="147915"/>
                  </a:lnTo>
                  <a:lnTo>
                    <a:pt x="115684" y="115665"/>
                  </a:lnTo>
                  <a:lnTo>
                    <a:pt x="147936" y="86754"/>
                  </a:lnTo>
                  <a:lnTo>
                    <a:pt x="183231" y="61479"/>
                  </a:lnTo>
                  <a:lnTo>
                    <a:pt x="221272" y="40136"/>
                  </a:lnTo>
                  <a:lnTo>
                    <a:pt x="261763" y="23020"/>
                  </a:lnTo>
                  <a:lnTo>
                    <a:pt x="304407" y="10428"/>
                  </a:lnTo>
                  <a:lnTo>
                    <a:pt x="348908" y="2656"/>
                  </a:lnTo>
                  <a:lnTo>
                    <a:pt x="394969" y="0"/>
                  </a:lnTo>
                  <a:lnTo>
                    <a:pt x="1974850" y="0"/>
                  </a:lnTo>
                  <a:lnTo>
                    <a:pt x="2020921" y="2656"/>
                  </a:lnTo>
                  <a:lnTo>
                    <a:pt x="2065428" y="10428"/>
                  </a:lnTo>
                  <a:lnTo>
                    <a:pt x="2108076" y="23020"/>
                  </a:lnTo>
                  <a:lnTo>
                    <a:pt x="2148569" y="40136"/>
                  </a:lnTo>
                  <a:lnTo>
                    <a:pt x="2186610" y="61479"/>
                  </a:lnTo>
                  <a:lnTo>
                    <a:pt x="2221904" y="86754"/>
                  </a:lnTo>
                  <a:lnTo>
                    <a:pt x="2254154" y="115665"/>
                  </a:lnTo>
                  <a:lnTo>
                    <a:pt x="2283065" y="147915"/>
                  </a:lnTo>
                  <a:lnTo>
                    <a:pt x="2308340" y="183209"/>
                  </a:lnTo>
                  <a:lnTo>
                    <a:pt x="2329683" y="221250"/>
                  </a:lnTo>
                  <a:lnTo>
                    <a:pt x="2346799" y="261743"/>
                  </a:lnTo>
                  <a:lnTo>
                    <a:pt x="2359391" y="304391"/>
                  </a:lnTo>
                  <a:lnTo>
                    <a:pt x="2367163" y="348898"/>
                  </a:lnTo>
                  <a:lnTo>
                    <a:pt x="2369820" y="394970"/>
                  </a:lnTo>
                  <a:lnTo>
                    <a:pt x="2369820" y="1988566"/>
                  </a:lnTo>
                  <a:lnTo>
                    <a:pt x="2367163" y="2034637"/>
                  </a:lnTo>
                  <a:lnTo>
                    <a:pt x="2359391" y="2079144"/>
                  </a:lnTo>
                  <a:lnTo>
                    <a:pt x="2346799" y="2121792"/>
                  </a:lnTo>
                  <a:lnTo>
                    <a:pt x="2329683" y="2162285"/>
                  </a:lnTo>
                  <a:lnTo>
                    <a:pt x="2308340" y="2200326"/>
                  </a:lnTo>
                  <a:lnTo>
                    <a:pt x="2283065" y="2235620"/>
                  </a:lnTo>
                  <a:lnTo>
                    <a:pt x="2254154" y="2267870"/>
                  </a:lnTo>
                  <a:lnTo>
                    <a:pt x="2221904" y="2296781"/>
                  </a:lnTo>
                  <a:lnTo>
                    <a:pt x="2186610" y="2322056"/>
                  </a:lnTo>
                  <a:lnTo>
                    <a:pt x="2148569" y="2343399"/>
                  </a:lnTo>
                  <a:lnTo>
                    <a:pt x="2108076" y="2360515"/>
                  </a:lnTo>
                  <a:lnTo>
                    <a:pt x="2065428" y="2373107"/>
                  </a:lnTo>
                  <a:lnTo>
                    <a:pt x="2020921" y="2380879"/>
                  </a:lnTo>
                  <a:lnTo>
                    <a:pt x="1974850" y="2383536"/>
                  </a:lnTo>
                  <a:lnTo>
                    <a:pt x="394969" y="2383536"/>
                  </a:lnTo>
                  <a:lnTo>
                    <a:pt x="348908" y="2380879"/>
                  </a:lnTo>
                  <a:lnTo>
                    <a:pt x="304407" y="2373107"/>
                  </a:lnTo>
                  <a:lnTo>
                    <a:pt x="261763" y="2360515"/>
                  </a:lnTo>
                  <a:lnTo>
                    <a:pt x="221272" y="2343399"/>
                  </a:lnTo>
                  <a:lnTo>
                    <a:pt x="183231" y="2322056"/>
                  </a:lnTo>
                  <a:lnTo>
                    <a:pt x="147936" y="2296781"/>
                  </a:lnTo>
                  <a:lnTo>
                    <a:pt x="115684" y="2267870"/>
                  </a:lnTo>
                  <a:lnTo>
                    <a:pt x="86770" y="2235620"/>
                  </a:lnTo>
                  <a:lnTo>
                    <a:pt x="61492" y="2200326"/>
                  </a:lnTo>
                  <a:lnTo>
                    <a:pt x="40145" y="2162285"/>
                  </a:lnTo>
                  <a:lnTo>
                    <a:pt x="23026" y="2121792"/>
                  </a:lnTo>
                  <a:lnTo>
                    <a:pt x="10431" y="2079144"/>
                  </a:lnTo>
                  <a:lnTo>
                    <a:pt x="2657" y="2034637"/>
                  </a:lnTo>
                  <a:lnTo>
                    <a:pt x="0" y="1988566"/>
                  </a:lnTo>
                  <a:lnTo>
                    <a:pt x="0" y="394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9385" y="2376881"/>
            <a:ext cx="183261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9560" marR="5080" indent="-277495">
              <a:lnSpc>
                <a:spcPct val="100000"/>
              </a:lnSpc>
              <a:spcBef>
                <a:spcPts val="95"/>
              </a:spcBef>
            </a:pPr>
            <a:r>
              <a:rPr sz="2800" b="1" u="none" dirty="0">
                <a:latin typeface="Trebuchet MS"/>
                <a:cs typeface="Trebuchet MS"/>
              </a:rPr>
              <a:t>Bowel</a:t>
            </a:r>
            <a:r>
              <a:rPr sz="2800" b="1" u="none" spc="-85" dirty="0">
                <a:latin typeface="Trebuchet MS"/>
                <a:cs typeface="Trebuchet MS"/>
              </a:rPr>
              <a:t> </a:t>
            </a:r>
            <a:r>
              <a:rPr sz="2800" b="1" u="none" spc="-20" dirty="0">
                <a:latin typeface="Trebuchet MS"/>
                <a:cs typeface="Trebuchet MS"/>
              </a:rPr>
              <a:t>Wall </a:t>
            </a:r>
            <a:r>
              <a:rPr sz="2800" b="1" u="none" spc="-10" dirty="0">
                <a:latin typeface="Trebuchet MS"/>
                <a:cs typeface="Trebuchet MS"/>
              </a:rPr>
              <a:t>Oedema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0915" y="746759"/>
            <a:ext cx="7571232" cy="572414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6595" y="1767839"/>
            <a:ext cx="3961129" cy="2338070"/>
            <a:chOff x="196595" y="1767839"/>
            <a:chExt cx="3961129" cy="2338070"/>
          </a:xfrm>
        </p:grpSpPr>
        <p:sp>
          <p:nvSpPr>
            <p:cNvPr id="4" name="object 4"/>
            <p:cNvSpPr/>
            <p:nvPr/>
          </p:nvSpPr>
          <p:spPr>
            <a:xfrm>
              <a:off x="206501" y="1777745"/>
              <a:ext cx="3941445" cy="2318385"/>
            </a:xfrm>
            <a:custGeom>
              <a:avLst/>
              <a:gdLst/>
              <a:ahLst/>
              <a:cxnLst/>
              <a:rect l="l" t="t" r="r" b="b"/>
              <a:pathLst>
                <a:path w="3941445" h="2318385">
                  <a:moveTo>
                    <a:pt x="3284220" y="0"/>
                  </a:moveTo>
                  <a:lnTo>
                    <a:pt x="0" y="0"/>
                  </a:lnTo>
                  <a:lnTo>
                    <a:pt x="34884" y="1606"/>
                  </a:lnTo>
                  <a:lnTo>
                    <a:pt x="69293" y="6372"/>
                  </a:lnTo>
                  <a:lnTo>
                    <a:pt x="136509" y="25064"/>
                  </a:lnTo>
                  <a:lnTo>
                    <a:pt x="201283" y="55433"/>
                  </a:lnTo>
                  <a:lnTo>
                    <a:pt x="263252" y="96840"/>
                  </a:lnTo>
                  <a:lnTo>
                    <a:pt x="293072" y="121481"/>
                  </a:lnTo>
                  <a:lnTo>
                    <a:pt x="322054" y="148642"/>
                  </a:lnTo>
                  <a:lnTo>
                    <a:pt x="350153" y="178241"/>
                  </a:lnTo>
                  <a:lnTo>
                    <a:pt x="377324" y="210199"/>
                  </a:lnTo>
                  <a:lnTo>
                    <a:pt x="403521" y="244436"/>
                  </a:lnTo>
                  <a:lnTo>
                    <a:pt x="428700" y="280871"/>
                  </a:lnTo>
                  <a:lnTo>
                    <a:pt x="452814" y="319424"/>
                  </a:lnTo>
                  <a:lnTo>
                    <a:pt x="475818" y="360016"/>
                  </a:lnTo>
                  <a:lnTo>
                    <a:pt x="497667" y="402566"/>
                  </a:lnTo>
                  <a:lnTo>
                    <a:pt x="518316" y="446993"/>
                  </a:lnTo>
                  <a:lnTo>
                    <a:pt x="537719" y="493219"/>
                  </a:lnTo>
                  <a:lnTo>
                    <a:pt x="555830" y="541162"/>
                  </a:lnTo>
                  <a:lnTo>
                    <a:pt x="572605" y="590744"/>
                  </a:lnTo>
                  <a:lnTo>
                    <a:pt x="587997" y="641882"/>
                  </a:lnTo>
                  <a:lnTo>
                    <a:pt x="601962" y="694498"/>
                  </a:lnTo>
                  <a:lnTo>
                    <a:pt x="614454" y="748512"/>
                  </a:lnTo>
                  <a:lnTo>
                    <a:pt x="625428" y="803842"/>
                  </a:lnTo>
                  <a:lnTo>
                    <a:pt x="634838" y="860410"/>
                  </a:lnTo>
                  <a:lnTo>
                    <a:pt x="642639" y="918135"/>
                  </a:lnTo>
                  <a:lnTo>
                    <a:pt x="648785" y="976936"/>
                  </a:lnTo>
                  <a:lnTo>
                    <a:pt x="653232" y="1036735"/>
                  </a:lnTo>
                  <a:lnTo>
                    <a:pt x="655933" y="1097450"/>
                  </a:lnTo>
                  <a:lnTo>
                    <a:pt x="656844" y="1159002"/>
                  </a:lnTo>
                  <a:lnTo>
                    <a:pt x="655933" y="1220553"/>
                  </a:lnTo>
                  <a:lnTo>
                    <a:pt x="653232" y="1281268"/>
                  </a:lnTo>
                  <a:lnTo>
                    <a:pt x="648785" y="1341067"/>
                  </a:lnTo>
                  <a:lnTo>
                    <a:pt x="642639" y="1399868"/>
                  </a:lnTo>
                  <a:lnTo>
                    <a:pt x="634838" y="1457593"/>
                  </a:lnTo>
                  <a:lnTo>
                    <a:pt x="625428" y="1514161"/>
                  </a:lnTo>
                  <a:lnTo>
                    <a:pt x="614454" y="1569491"/>
                  </a:lnTo>
                  <a:lnTo>
                    <a:pt x="601962" y="1623505"/>
                  </a:lnTo>
                  <a:lnTo>
                    <a:pt x="587997" y="1676121"/>
                  </a:lnTo>
                  <a:lnTo>
                    <a:pt x="572605" y="1727259"/>
                  </a:lnTo>
                  <a:lnTo>
                    <a:pt x="555830" y="1776841"/>
                  </a:lnTo>
                  <a:lnTo>
                    <a:pt x="537719" y="1824784"/>
                  </a:lnTo>
                  <a:lnTo>
                    <a:pt x="518316" y="1871010"/>
                  </a:lnTo>
                  <a:lnTo>
                    <a:pt x="497667" y="1915437"/>
                  </a:lnTo>
                  <a:lnTo>
                    <a:pt x="475818" y="1957987"/>
                  </a:lnTo>
                  <a:lnTo>
                    <a:pt x="452814" y="1998579"/>
                  </a:lnTo>
                  <a:lnTo>
                    <a:pt x="428700" y="2037132"/>
                  </a:lnTo>
                  <a:lnTo>
                    <a:pt x="403521" y="2073567"/>
                  </a:lnTo>
                  <a:lnTo>
                    <a:pt x="377324" y="2107804"/>
                  </a:lnTo>
                  <a:lnTo>
                    <a:pt x="350153" y="2139762"/>
                  </a:lnTo>
                  <a:lnTo>
                    <a:pt x="322054" y="2169361"/>
                  </a:lnTo>
                  <a:lnTo>
                    <a:pt x="293072" y="2196522"/>
                  </a:lnTo>
                  <a:lnTo>
                    <a:pt x="263252" y="2221163"/>
                  </a:lnTo>
                  <a:lnTo>
                    <a:pt x="201283" y="2262570"/>
                  </a:lnTo>
                  <a:lnTo>
                    <a:pt x="136509" y="2292939"/>
                  </a:lnTo>
                  <a:lnTo>
                    <a:pt x="69293" y="2311631"/>
                  </a:lnTo>
                  <a:lnTo>
                    <a:pt x="0" y="2318004"/>
                  </a:lnTo>
                  <a:lnTo>
                    <a:pt x="3284220" y="2318004"/>
                  </a:lnTo>
                  <a:lnTo>
                    <a:pt x="3353505" y="2311631"/>
                  </a:lnTo>
                  <a:lnTo>
                    <a:pt x="3420714" y="2292939"/>
                  </a:lnTo>
                  <a:lnTo>
                    <a:pt x="3485484" y="2262570"/>
                  </a:lnTo>
                  <a:lnTo>
                    <a:pt x="3547451" y="2221163"/>
                  </a:lnTo>
                  <a:lnTo>
                    <a:pt x="3577269" y="2196522"/>
                  </a:lnTo>
                  <a:lnTo>
                    <a:pt x="3606251" y="2169361"/>
                  </a:lnTo>
                  <a:lnTo>
                    <a:pt x="3634350" y="2139762"/>
                  </a:lnTo>
                  <a:lnTo>
                    <a:pt x="3661522" y="2107804"/>
                  </a:lnTo>
                  <a:lnTo>
                    <a:pt x="3687720" y="2073567"/>
                  </a:lnTo>
                  <a:lnTo>
                    <a:pt x="3712899" y="2037132"/>
                  </a:lnTo>
                  <a:lnTo>
                    <a:pt x="3737014" y="1998579"/>
                  </a:lnTo>
                  <a:lnTo>
                    <a:pt x="3760020" y="1957987"/>
                  </a:lnTo>
                  <a:lnTo>
                    <a:pt x="3781870" y="1915437"/>
                  </a:lnTo>
                  <a:lnTo>
                    <a:pt x="3802520" y="1871010"/>
                  </a:lnTo>
                  <a:lnTo>
                    <a:pt x="3821925" y="1824784"/>
                  </a:lnTo>
                  <a:lnTo>
                    <a:pt x="3840038" y="1776841"/>
                  </a:lnTo>
                  <a:lnTo>
                    <a:pt x="3856814" y="1727259"/>
                  </a:lnTo>
                  <a:lnTo>
                    <a:pt x="3872208" y="1676121"/>
                  </a:lnTo>
                  <a:lnTo>
                    <a:pt x="3886175" y="1623505"/>
                  </a:lnTo>
                  <a:lnTo>
                    <a:pt x="3898668" y="1569491"/>
                  </a:lnTo>
                  <a:lnTo>
                    <a:pt x="3909643" y="1514161"/>
                  </a:lnTo>
                  <a:lnTo>
                    <a:pt x="3919055" y="1457593"/>
                  </a:lnTo>
                  <a:lnTo>
                    <a:pt x="3926857" y="1399868"/>
                  </a:lnTo>
                  <a:lnTo>
                    <a:pt x="3933004" y="1341067"/>
                  </a:lnTo>
                  <a:lnTo>
                    <a:pt x="3937451" y="1281268"/>
                  </a:lnTo>
                  <a:lnTo>
                    <a:pt x="3940153" y="1220553"/>
                  </a:lnTo>
                  <a:lnTo>
                    <a:pt x="3941064" y="1159002"/>
                  </a:lnTo>
                  <a:lnTo>
                    <a:pt x="3940153" y="1097450"/>
                  </a:lnTo>
                  <a:lnTo>
                    <a:pt x="3937451" y="1036735"/>
                  </a:lnTo>
                  <a:lnTo>
                    <a:pt x="3933004" y="976936"/>
                  </a:lnTo>
                  <a:lnTo>
                    <a:pt x="3926857" y="918135"/>
                  </a:lnTo>
                  <a:lnTo>
                    <a:pt x="3919055" y="860410"/>
                  </a:lnTo>
                  <a:lnTo>
                    <a:pt x="3909643" y="803842"/>
                  </a:lnTo>
                  <a:lnTo>
                    <a:pt x="3898668" y="748512"/>
                  </a:lnTo>
                  <a:lnTo>
                    <a:pt x="3886175" y="694498"/>
                  </a:lnTo>
                  <a:lnTo>
                    <a:pt x="3872208" y="641882"/>
                  </a:lnTo>
                  <a:lnTo>
                    <a:pt x="3856814" y="590744"/>
                  </a:lnTo>
                  <a:lnTo>
                    <a:pt x="3840038" y="541162"/>
                  </a:lnTo>
                  <a:lnTo>
                    <a:pt x="3821925" y="493219"/>
                  </a:lnTo>
                  <a:lnTo>
                    <a:pt x="3802520" y="446993"/>
                  </a:lnTo>
                  <a:lnTo>
                    <a:pt x="3781870" y="402566"/>
                  </a:lnTo>
                  <a:lnTo>
                    <a:pt x="3760020" y="360016"/>
                  </a:lnTo>
                  <a:lnTo>
                    <a:pt x="3737014" y="319424"/>
                  </a:lnTo>
                  <a:lnTo>
                    <a:pt x="3712899" y="280871"/>
                  </a:lnTo>
                  <a:lnTo>
                    <a:pt x="3687720" y="244436"/>
                  </a:lnTo>
                  <a:lnTo>
                    <a:pt x="3661522" y="210199"/>
                  </a:lnTo>
                  <a:lnTo>
                    <a:pt x="3634350" y="178241"/>
                  </a:lnTo>
                  <a:lnTo>
                    <a:pt x="3606251" y="148642"/>
                  </a:lnTo>
                  <a:lnTo>
                    <a:pt x="3577269" y="121481"/>
                  </a:lnTo>
                  <a:lnTo>
                    <a:pt x="3547451" y="96840"/>
                  </a:lnTo>
                  <a:lnTo>
                    <a:pt x="3485484" y="55433"/>
                  </a:lnTo>
                  <a:lnTo>
                    <a:pt x="3420714" y="25064"/>
                  </a:lnTo>
                  <a:lnTo>
                    <a:pt x="3353505" y="6372"/>
                  </a:lnTo>
                  <a:lnTo>
                    <a:pt x="3319099" y="1606"/>
                  </a:lnTo>
                  <a:lnTo>
                    <a:pt x="3284220" y="0"/>
                  </a:lnTo>
                  <a:close/>
                </a:path>
              </a:pathLst>
            </a:custGeom>
            <a:solidFill>
              <a:srgbClr val="F1A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6501" y="1777745"/>
              <a:ext cx="3941445" cy="2318385"/>
            </a:xfrm>
            <a:custGeom>
              <a:avLst/>
              <a:gdLst/>
              <a:ahLst/>
              <a:cxnLst/>
              <a:rect l="l" t="t" r="r" b="b"/>
              <a:pathLst>
                <a:path w="3941445" h="2318385">
                  <a:moveTo>
                    <a:pt x="3284220" y="2318004"/>
                  </a:moveTo>
                  <a:lnTo>
                    <a:pt x="0" y="2318004"/>
                  </a:lnTo>
                  <a:lnTo>
                    <a:pt x="34884" y="2316397"/>
                  </a:lnTo>
                  <a:lnTo>
                    <a:pt x="69293" y="2311631"/>
                  </a:lnTo>
                  <a:lnTo>
                    <a:pt x="136509" y="2292939"/>
                  </a:lnTo>
                  <a:lnTo>
                    <a:pt x="201283" y="2262570"/>
                  </a:lnTo>
                  <a:lnTo>
                    <a:pt x="263252" y="2221163"/>
                  </a:lnTo>
                  <a:lnTo>
                    <a:pt x="293072" y="2196522"/>
                  </a:lnTo>
                  <a:lnTo>
                    <a:pt x="322054" y="2169361"/>
                  </a:lnTo>
                  <a:lnTo>
                    <a:pt x="350153" y="2139762"/>
                  </a:lnTo>
                  <a:lnTo>
                    <a:pt x="377324" y="2107804"/>
                  </a:lnTo>
                  <a:lnTo>
                    <a:pt x="403521" y="2073567"/>
                  </a:lnTo>
                  <a:lnTo>
                    <a:pt x="428700" y="2037132"/>
                  </a:lnTo>
                  <a:lnTo>
                    <a:pt x="452814" y="1998579"/>
                  </a:lnTo>
                  <a:lnTo>
                    <a:pt x="475818" y="1957987"/>
                  </a:lnTo>
                  <a:lnTo>
                    <a:pt x="497667" y="1915437"/>
                  </a:lnTo>
                  <a:lnTo>
                    <a:pt x="518316" y="1871010"/>
                  </a:lnTo>
                  <a:lnTo>
                    <a:pt x="537719" y="1824784"/>
                  </a:lnTo>
                  <a:lnTo>
                    <a:pt x="555830" y="1776841"/>
                  </a:lnTo>
                  <a:lnTo>
                    <a:pt x="572605" y="1727259"/>
                  </a:lnTo>
                  <a:lnTo>
                    <a:pt x="587997" y="1676121"/>
                  </a:lnTo>
                  <a:lnTo>
                    <a:pt x="601962" y="1623505"/>
                  </a:lnTo>
                  <a:lnTo>
                    <a:pt x="614454" y="1569491"/>
                  </a:lnTo>
                  <a:lnTo>
                    <a:pt x="625428" y="1514161"/>
                  </a:lnTo>
                  <a:lnTo>
                    <a:pt x="634838" y="1457593"/>
                  </a:lnTo>
                  <a:lnTo>
                    <a:pt x="642639" y="1399868"/>
                  </a:lnTo>
                  <a:lnTo>
                    <a:pt x="648785" y="1341067"/>
                  </a:lnTo>
                  <a:lnTo>
                    <a:pt x="653232" y="1281268"/>
                  </a:lnTo>
                  <a:lnTo>
                    <a:pt x="655933" y="1220553"/>
                  </a:lnTo>
                  <a:lnTo>
                    <a:pt x="656844" y="1159002"/>
                  </a:lnTo>
                  <a:lnTo>
                    <a:pt x="655933" y="1097450"/>
                  </a:lnTo>
                  <a:lnTo>
                    <a:pt x="653232" y="1036735"/>
                  </a:lnTo>
                  <a:lnTo>
                    <a:pt x="648785" y="976936"/>
                  </a:lnTo>
                  <a:lnTo>
                    <a:pt x="642639" y="918135"/>
                  </a:lnTo>
                  <a:lnTo>
                    <a:pt x="634838" y="860410"/>
                  </a:lnTo>
                  <a:lnTo>
                    <a:pt x="625428" y="803842"/>
                  </a:lnTo>
                  <a:lnTo>
                    <a:pt x="614454" y="748512"/>
                  </a:lnTo>
                  <a:lnTo>
                    <a:pt x="601962" y="694498"/>
                  </a:lnTo>
                  <a:lnTo>
                    <a:pt x="587997" y="641882"/>
                  </a:lnTo>
                  <a:lnTo>
                    <a:pt x="572605" y="590744"/>
                  </a:lnTo>
                  <a:lnTo>
                    <a:pt x="555830" y="541162"/>
                  </a:lnTo>
                  <a:lnTo>
                    <a:pt x="537719" y="493219"/>
                  </a:lnTo>
                  <a:lnTo>
                    <a:pt x="518316" y="446993"/>
                  </a:lnTo>
                  <a:lnTo>
                    <a:pt x="497667" y="402566"/>
                  </a:lnTo>
                  <a:lnTo>
                    <a:pt x="475818" y="360016"/>
                  </a:lnTo>
                  <a:lnTo>
                    <a:pt x="452814" y="319424"/>
                  </a:lnTo>
                  <a:lnTo>
                    <a:pt x="428700" y="280871"/>
                  </a:lnTo>
                  <a:lnTo>
                    <a:pt x="403521" y="244436"/>
                  </a:lnTo>
                  <a:lnTo>
                    <a:pt x="377324" y="210199"/>
                  </a:lnTo>
                  <a:lnTo>
                    <a:pt x="350153" y="178241"/>
                  </a:lnTo>
                  <a:lnTo>
                    <a:pt x="322054" y="148642"/>
                  </a:lnTo>
                  <a:lnTo>
                    <a:pt x="293072" y="121481"/>
                  </a:lnTo>
                  <a:lnTo>
                    <a:pt x="263252" y="96840"/>
                  </a:lnTo>
                  <a:lnTo>
                    <a:pt x="201283" y="55433"/>
                  </a:lnTo>
                  <a:lnTo>
                    <a:pt x="136509" y="25064"/>
                  </a:lnTo>
                  <a:lnTo>
                    <a:pt x="69293" y="6372"/>
                  </a:lnTo>
                  <a:lnTo>
                    <a:pt x="0" y="0"/>
                  </a:lnTo>
                  <a:lnTo>
                    <a:pt x="3284220" y="0"/>
                  </a:lnTo>
                  <a:lnTo>
                    <a:pt x="3353505" y="6372"/>
                  </a:lnTo>
                  <a:lnTo>
                    <a:pt x="3420714" y="25064"/>
                  </a:lnTo>
                  <a:lnTo>
                    <a:pt x="3485484" y="55433"/>
                  </a:lnTo>
                  <a:lnTo>
                    <a:pt x="3547451" y="96840"/>
                  </a:lnTo>
                  <a:lnTo>
                    <a:pt x="3577269" y="121481"/>
                  </a:lnTo>
                  <a:lnTo>
                    <a:pt x="3606251" y="148642"/>
                  </a:lnTo>
                  <a:lnTo>
                    <a:pt x="3634350" y="178241"/>
                  </a:lnTo>
                  <a:lnTo>
                    <a:pt x="3661522" y="210199"/>
                  </a:lnTo>
                  <a:lnTo>
                    <a:pt x="3687720" y="244436"/>
                  </a:lnTo>
                  <a:lnTo>
                    <a:pt x="3712899" y="280871"/>
                  </a:lnTo>
                  <a:lnTo>
                    <a:pt x="3737014" y="319424"/>
                  </a:lnTo>
                  <a:lnTo>
                    <a:pt x="3760020" y="360016"/>
                  </a:lnTo>
                  <a:lnTo>
                    <a:pt x="3781870" y="402566"/>
                  </a:lnTo>
                  <a:lnTo>
                    <a:pt x="3802520" y="446993"/>
                  </a:lnTo>
                  <a:lnTo>
                    <a:pt x="3821925" y="493219"/>
                  </a:lnTo>
                  <a:lnTo>
                    <a:pt x="3840038" y="541162"/>
                  </a:lnTo>
                  <a:lnTo>
                    <a:pt x="3856814" y="590744"/>
                  </a:lnTo>
                  <a:lnTo>
                    <a:pt x="3872208" y="641882"/>
                  </a:lnTo>
                  <a:lnTo>
                    <a:pt x="3886175" y="694498"/>
                  </a:lnTo>
                  <a:lnTo>
                    <a:pt x="3898668" y="748512"/>
                  </a:lnTo>
                  <a:lnTo>
                    <a:pt x="3909643" y="803842"/>
                  </a:lnTo>
                  <a:lnTo>
                    <a:pt x="3919055" y="860410"/>
                  </a:lnTo>
                  <a:lnTo>
                    <a:pt x="3926857" y="918135"/>
                  </a:lnTo>
                  <a:lnTo>
                    <a:pt x="3933004" y="976936"/>
                  </a:lnTo>
                  <a:lnTo>
                    <a:pt x="3937451" y="1036735"/>
                  </a:lnTo>
                  <a:lnTo>
                    <a:pt x="3940153" y="1097450"/>
                  </a:lnTo>
                  <a:lnTo>
                    <a:pt x="3941064" y="1159002"/>
                  </a:lnTo>
                  <a:lnTo>
                    <a:pt x="3940153" y="1220553"/>
                  </a:lnTo>
                  <a:lnTo>
                    <a:pt x="3937451" y="1281268"/>
                  </a:lnTo>
                  <a:lnTo>
                    <a:pt x="3933004" y="1341067"/>
                  </a:lnTo>
                  <a:lnTo>
                    <a:pt x="3926857" y="1399868"/>
                  </a:lnTo>
                  <a:lnTo>
                    <a:pt x="3919055" y="1457593"/>
                  </a:lnTo>
                  <a:lnTo>
                    <a:pt x="3909643" y="1514161"/>
                  </a:lnTo>
                  <a:lnTo>
                    <a:pt x="3898668" y="1569491"/>
                  </a:lnTo>
                  <a:lnTo>
                    <a:pt x="3886175" y="1623505"/>
                  </a:lnTo>
                  <a:lnTo>
                    <a:pt x="3872208" y="1676121"/>
                  </a:lnTo>
                  <a:lnTo>
                    <a:pt x="3856814" y="1727259"/>
                  </a:lnTo>
                  <a:lnTo>
                    <a:pt x="3840038" y="1776841"/>
                  </a:lnTo>
                  <a:lnTo>
                    <a:pt x="3821925" y="1824784"/>
                  </a:lnTo>
                  <a:lnTo>
                    <a:pt x="3802520" y="1871010"/>
                  </a:lnTo>
                  <a:lnTo>
                    <a:pt x="3781870" y="1915437"/>
                  </a:lnTo>
                  <a:lnTo>
                    <a:pt x="3760020" y="1957987"/>
                  </a:lnTo>
                  <a:lnTo>
                    <a:pt x="3737014" y="1998579"/>
                  </a:lnTo>
                  <a:lnTo>
                    <a:pt x="3712899" y="2037132"/>
                  </a:lnTo>
                  <a:lnTo>
                    <a:pt x="3687720" y="2073567"/>
                  </a:lnTo>
                  <a:lnTo>
                    <a:pt x="3661522" y="2107804"/>
                  </a:lnTo>
                  <a:lnTo>
                    <a:pt x="3634350" y="2139762"/>
                  </a:lnTo>
                  <a:lnTo>
                    <a:pt x="3606251" y="2169361"/>
                  </a:lnTo>
                  <a:lnTo>
                    <a:pt x="3577269" y="2196522"/>
                  </a:lnTo>
                  <a:lnTo>
                    <a:pt x="3547451" y="2221163"/>
                  </a:lnTo>
                  <a:lnTo>
                    <a:pt x="3485484" y="2262570"/>
                  </a:lnTo>
                  <a:lnTo>
                    <a:pt x="3420714" y="2292939"/>
                  </a:lnTo>
                  <a:lnTo>
                    <a:pt x="3353505" y="2311631"/>
                  </a:lnTo>
                  <a:lnTo>
                    <a:pt x="3319099" y="2316397"/>
                  </a:lnTo>
                  <a:lnTo>
                    <a:pt x="3284220" y="2318004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83919" y="2422347"/>
            <a:ext cx="20796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u="none" dirty="0">
                <a:latin typeface="Calibri"/>
                <a:cs typeface="Calibri"/>
              </a:rPr>
              <a:t>CECT</a:t>
            </a:r>
            <a:r>
              <a:rPr sz="2400" b="1" u="none" spc="-60" dirty="0">
                <a:latin typeface="Calibri"/>
                <a:cs typeface="Calibri"/>
              </a:rPr>
              <a:t> </a:t>
            </a:r>
            <a:r>
              <a:rPr sz="2400" b="1" u="none" dirty="0">
                <a:latin typeface="Calibri"/>
                <a:cs typeface="Calibri"/>
              </a:rPr>
              <a:t>showing</a:t>
            </a:r>
            <a:r>
              <a:rPr sz="2400" b="1" u="none" spc="-65" dirty="0">
                <a:latin typeface="Calibri"/>
                <a:cs typeface="Calibri"/>
              </a:rPr>
              <a:t> </a:t>
            </a:r>
            <a:r>
              <a:rPr sz="2400" b="1" u="none" spc="-25" dirty="0">
                <a:latin typeface="Calibri"/>
                <a:cs typeface="Calibri"/>
              </a:rPr>
              <a:t>in </a:t>
            </a:r>
            <a:r>
              <a:rPr sz="2400" b="1" u="none" spc="-10" dirty="0">
                <a:latin typeface="Calibri"/>
                <a:cs typeface="Calibri"/>
              </a:rPr>
              <a:t>Extensive</a:t>
            </a:r>
            <a:r>
              <a:rPr sz="2400" b="1" u="none" spc="-80" dirty="0">
                <a:latin typeface="Calibri"/>
                <a:cs typeface="Calibri"/>
              </a:rPr>
              <a:t> </a:t>
            </a:r>
            <a:r>
              <a:rPr sz="2400" b="1" u="none" spc="-10" dirty="0">
                <a:latin typeface="Calibri"/>
                <a:cs typeface="Calibri"/>
              </a:rPr>
              <a:t>Portal </a:t>
            </a:r>
            <a:r>
              <a:rPr sz="2400" b="1" u="none" spc="-20" dirty="0">
                <a:latin typeface="Calibri"/>
                <a:cs typeface="Calibri"/>
              </a:rPr>
              <a:t>Venous</a:t>
            </a:r>
            <a:r>
              <a:rPr sz="2400" b="1" u="none" spc="-80" dirty="0">
                <a:latin typeface="Calibri"/>
                <a:cs typeface="Calibri"/>
              </a:rPr>
              <a:t> </a:t>
            </a:r>
            <a:r>
              <a:rPr sz="2400" b="1" u="none" spc="-25" dirty="0">
                <a:latin typeface="Calibri"/>
                <a:cs typeface="Calibri"/>
              </a:rPr>
              <a:t>Gas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97511" y="403923"/>
            <a:ext cx="5768340" cy="6440805"/>
            <a:chOff x="3697511" y="403923"/>
            <a:chExt cx="5768340" cy="6440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8223" y="403923"/>
              <a:ext cx="5387558" cy="64403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97511" y="3049811"/>
              <a:ext cx="2545715" cy="805815"/>
            </a:xfrm>
            <a:custGeom>
              <a:avLst/>
              <a:gdLst/>
              <a:ahLst/>
              <a:cxnLst/>
              <a:rect l="l" t="t" r="r" b="b"/>
              <a:pathLst>
                <a:path w="2545715" h="805814">
                  <a:moveTo>
                    <a:pt x="2315031" y="732480"/>
                  </a:moveTo>
                  <a:lnTo>
                    <a:pt x="2293967" y="805654"/>
                  </a:lnTo>
                  <a:lnTo>
                    <a:pt x="2545300" y="759045"/>
                  </a:lnTo>
                  <a:lnTo>
                    <a:pt x="2529176" y="744206"/>
                  </a:lnTo>
                  <a:lnTo>
                    <a:pt x="2366811" y="744206"/>
                  </a:lnTo>
                  <a:lnTo>
                    <a:pt x="2351752" y="743043"/>
                  </a:lnTo>
                  <a:lnTo>
                    <a:pt x="2315031" y="732480"/>
                  </a:lnTo>
                  <a:close/>
                </a:path>
                <a:path w="2545715" h="805814">
                  <a:moveTo>
                    <a:pt x="2336114" y="659239"/>
                  </a:moveTo>
                  <a:lnTo>
                    <a:pt x="2315031" y="732480"/>
                  </a:lnTo>
                  <a:lnTo>
                    <a:pt x="2351752" y="743043"/>
                  </a:lnTo>
                  <a:lnTo>
                    <a:pt x="2366811" y="744206"/>
                  </a:lnTo>
                  <a:lnTo>
                    <a:pt x="2380692" y="739677"/>
                  </a:lnTo>
                  <a:lnTo>
                    <a:pt x="2391882" y="730291"/>
                  </a:lnTo>
                  <a:lnTo>
                    <a:pt x="2398869" y="716881"/>
                  </a:lnTo>
                  <a:lnTo>
                    <a:pt x="2400103" y="701821"/>
                  </a:lnTo>
                  <a:lnTo>
                    <a:pt x="2395599" y="687941"/>
                  </a:lnTo>
                  <a:lnTo>
                    <a:pt x="2386189" y="676751"/>
                  </a:lnTo>
                  <a:lnTo>
                    <a:pt x="2372707" y="669764"/>
                  </a:lnTo>
                  <a:lnTo>
                    <a:pt x="2336114" y="659239"/>
                  </a:lnTo>
                  <a:close/>
                </a:path>
                <a:path w="2545715" h="805814">
                  <a:moveTo>
                    <a:pt x="2357213" y="585944"/>
                  </a:moveTo>
                  <a:lnTo>
                    <a:pt x="2336114" y="659239"/>
                  </a:lnTo>
                  <a:lnTo>
                    <a:pt x="2372707" y="669764"/>
                  </a:lnTo>
                  <a:lnTo>
                    <a:pt x="2386189" y="676751"/>
                  </a:lnTo>
                  <a:lnTo>
                    <a:pt x="2395599" y="687941"/>
                  </a:lnTo>
                  <a:lnTo>
                    <a:pt x="2400103" y="701821"/>
                  </a:lnTo>
                  <a:lnTo>
                    <a:pt x="2398869" y="716881"/>
                  </a:lnTo>
                  <a:lnTo>
                    <a:pt x="2391882" y="730291"/>
                  </a:lnTo>
                  <a:lnTo>
                    <a:pt x="2380692" y="739677"/>
                  </a:lnTo>
                  <a:lnTo>
                    <a:pt x="2366811" y="744206"/>
                  </a:lnTo>
                  <a:lnTo>
                    <a:pt x="2529176" y="744206"/>
                  </a:lnTo>
                  <a:lnTo>
                    <a:pt x="2357213" y="585944"/>
                  </a:lnTo>
                  <a:close/>
                </a:path>
                <a:path w="2545715" h="805814">
                  <a:moveTo>
                    <a:pt x="33275" y="0"/>
                  </a:moveTo>
                  <a:lnTo>
                    <a:pt x="19365" y="4490"/>
                  </a:lnTo>
                  <a:lnTo>
                    <a:pt x="8169" y="13862"/>
                  </a:lnTo>
                  <a:lnTo>
                    <a:pt x="1236" y="27271"/>
                  </a:lnTo>
                  <a:lnTo>
                    <a:pt x="0" y="42348"/>
                  </a:lnTo>
                  <a:lnTo>
                    <a:pt x="4490" y="56259"/>
                  </a:lnTo>
                  <a:lnTo>
                    <a:pt x="13862" y="67454"/>
                  </a:lnTo>
                  <a:lnTo>
                    <a:pt x="27271" y="74388"/>
                  </a:lnTo>
                  <a:lnTo>
                    <a:pt x="2315031" y="732480"/>
                  </a:lnTo>
                  <a:lnTo>
                    <a:pt x="2336114" y="659239"/>
                  </a:lnTo>
                  <a:lnTo>
                    <a:pt x="48353" y="1236"/>
                  </a:lnTo>
                  <a:lnTo>
                    <a:pt x="33275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0540" y="2401823"/>
            <a:ext cx="3053080" cy="1845945"/>
          </a:xfrm>
          <a:prstGeom prst="rect">
            <a:avLst/>
          </a:prstGeom>
          <a:solidFill>
            <a:srgbClr val="F5C2A2"/>
          </a:solidFill>
          <a:ln w="12192">
            <a:solidFill>
              <a:srgbClr val="00000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</a:pPr>
            <a:endParaRPr sz="3200">
              <a:latin typeface="Times New Roman"/>
              <a:cs typeface="Times New Roman"/>
            </a:endParaRPr>
          </a:p>
          <a:p>
            <a:pPr marL="250190" marR="197485" indent="-47625">
              <a:lnSpc>
                <a:spcPct val="100000"/>
              </a:lnSpc>
            </a:pPr>
            <a:r>
              <a:rPr sz="3200" b="1" u="none" dirty="0">
                <a:latin typeface="Trebuchet MS"/>
                <a:cs typeface="Trebuchet MS"/>
              </a:rPr>
              <a:t>SMA</a:t>
            </a:r>
            <a:r>
              <a:rPr sz="3200" b="1" u="none" spc="-190" dirty="0">
                <a:latin typeface="Trebuchet MS"/>
                <a:cs typeface="Trebuchet MS"/>
              </a:rPr>
              <a:t> </a:t>
            </a:r>
            <a:r>
              <a:rPr sz="3200" b="1" u="none" spc="-10" dirty="0">
                <a:latin typeface="Trebuchet MS"/>
                <a:cs typeface="Trebuchet MS"/>
              </a:rPr>
              <a:t>occlusion </a:t>
            </a:r>
            <a:r>
              <a:rPr sz="3200" b="1" u="none" dirty="0">
                <a:latin typeface="Trebuchet MS"/>
                <a:cs typeface="Trebuchet MS"/>
              </a:rPr>
              <a:t>with</a:t>
            </a:r>
            <a:r>
              <a:rPr sz="3200" b="1" u="none" spc="-70" dirty="0">
                <a:latin typeface="Trebuchet MS"/>
                <a:cs typeface="Trebuchet MS"/>
              </a:rPr>
              <a:t> </a:t>
            </a:r>
            <a:r>
              <a:rPr sz="3200" b="1" u="none" spc="-10" dirty="0">
                <a:latin typeface="Trebuchet MS"/>
                <a:cs typeface="Trebuchet MS"/>
              </a:rPr>
              <a:t>embolus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1496" y="120395"/>
            <a:ext cx="7937500" cy="6384290"/>
            <a:chOff x="1301496" y="120395"/>
            <a:chExt cx="7937500" cy="638429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1496" y="952499"/>
              <a:ext cx="7936992" cy="55519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96484" y="124967"/>
              <a:ext cx="3386454" cy="828040"/>
            </a:xfrm>
            <a:custGeom>
              <a:avLst/>
              <a:gdLst/>
              <a:ahLst/>
              <a:cxnLst/>
              <a:rect l="l" t="t" r="r" b="b"/>
              <a:pathLst>
                <a:path w="3386454" h="828040">
                  <a:moveTo>
                    <a:pt x="3248406" y="0"/>
                  </a:moveTo>
                  <a:lnTo>
                    <a:pt x="137921" y="0"/>
                  </a:lnTo>
                  <a:lnTo>
                    <a:pt x="94317" y="7028"/>
                  </a:lnTo>
                  <a:lnTo>
                    <a:pt x="56455" y="26602"/>
                  </a:lnTo>
                  <a:lnTo>
                    <a:pt x="26602" y="56455"/>
                  </a:lnTo>
                  <a:lnTo>
                    <a:pt x="7028" y="94317"/>
                  </a:lnTo>
                  <a:lnTo>
                    <a:pt x="0" y="137922"/>
                  </a:lnTo>
                  <a:lnTo>
                    <a:pt x="0" y="689609"/>
                  </a:lnTo>
                  <a:lnTo>
                    <a:pt x="7028" y="733214"/>
                  </a:lnTo>
                  <a:lnTo>
                    <a:pt x="26602" y="771076"/>
                  </a:lnTo>
                  <a:lnTo>
                    <a:pt x="56455" y="800929"/>
                  </a:lnTo>
                  <a:lnTo>
                    <a:pt x="94317" y="820503"/>
                  </a:lnTo>
                  <a:lnTo>
                    <a:pt x="137921" y="827531"/>
                  </a:lnTo>
                  <a:lnTo>
                    <a:pt x="3248406" y="827531"/>
                  </a:lnTo>
                  <a:lnTo>
                    <a:pt x="3292010" y="820503"/>
                  </a:lnTo>
                  <a:lnTo>
                    <a:pt x="3329872" y="800929"/>
                  </a:lnTo>
                  <a:lnTo>
                    <a:pt x="3359725" y="771076"/>
                  </a:lnTo>
                  <a:lnTo>
                    <a:pt x="3379299" y="733214"/>
                  </a:lnTo>
                  <a:lnTo>
                    <a:pt x="3386327" y="689609"/>
                  </a:lnTo>
                  <a:lnTo>
                    <a:pt x="3386327" y="137922"/>
                  </a:lnTo>
                  <a:lnTo>
                    <a:pt x="3379299" y="94317"/>
                  </a:lnTo>
                  <a:lnTo>
                    <a:pt x="3359725" y="56455"/>
                  </a:lnTo>
                  <a:lnTo>
                    <a:pt x="3329872" y="26602"/>
                  </a:lnTo>
                  <a:lnTo>
                    <a:pt x="3292010" y="7028"/>
                  </a:lnTo>
                  <a:lnTo>
                    <a:pt x="3248406" y="0"/>
                  </a:lnTo>
                  <a:close/>
                </a:path>
              </a:pathLst>
            </a:custGeom>
            <a:solidFill>
              <a:srgbClr val="F5C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6484" y="124967"/>
              <a:ext cx="3386454" cy="828040"/>
            </a:xfrm>
            <a:custGeom>
              <a:avLst/>
              <a:gdLst/>
              <a:ahLst/>
              <a:cxnLst/>
              <a:rect l="l" t="t" r="r" b="b"/>
              <a:pathLst>
                <a:path w="3386454" h="828040">
                  <a:moveTo>
                    <a:pt x="0" y="137922"/>
                  </a:moveTo>
                  <a:lnTo>
                    <a:pt x="7028" y="94317"/>
                  </a:lnTo>
                  <a:lnTo>
                    <a:pt x="26602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1" y="0"/>
                  </a:lnTo>
                  <a:lnTo>
                    <a:pt x="3248406" y="0"/>
                  </a:lnTo>
                  <a:lnTo>
                    <a:pt x="3292010" y="7028"/>
                  </a:lnTo>
                  <a:lnTo>
                    <a:pt x="3329872" y="26602"/>
                  </a:lnTo>
                  <a:lnTo>
                    <a:pt x="3359725" y="56455"/>
                  </a:lnTo>
                  <a:lnTo>
                    <a:pt x="3379299" y="94317"/>
                  </a:lnTo>
                  <a:lnTo>
                    <a:pt x="3386327" y="137922"/>
                  </a:lnTo>
                  <a:lnTo>
                    <a:pt x="3386327" y="689609"/>
                  </a:lnTo>
                  <a:lnTo>
                    <a:pt x="3379299" y="733214"/>
                  </a:lnTo>
                  <a:lnTo>
                    <a:pt x="3359725" y="771076"/>
                  </a:lnTo>
                  <a:lnTo>
                    <a:pt x="3329872" y="800929"/>
                  </a:lnTo>
                  <a:lnTo>
                    <a:pt x="3292010" y="820503"/>
                  </a:lnTo>
                  <a:lnTo>
                    <a:pt x="3248406" y="827531"/>
                  </a:lnTo>
                  <a:lnTo>
                    <a:pt x="137921" y="827531"/>
                  </a:lnTo>
                  <a:lnTo>
                    <a:pt x="94317" y="820503"/>
                  </a:lnTo>
                  <a:lnTo>
                    <a:pt x="56455" y="800929"/>
                  </a:lnTo>
                  <a:lnTo>
                    <a:pt x="26602" y="771076"/>
                  </a:lnTo>
                  <a:lnTo>
                    <a:pt x="7028" y="733214"/>
                  </a:lnTo>
                  <a:lnTo>
                    <a:pt x="0" y="689609"/>
                  </a:lnTo>
                  <a:lnTo>
                    <a:pt x="0" y="13792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0123" rIns="0" bIns="0" rtlCol="0">
            <a:spAutoFit/>
          </a:bodyPr>
          <a:lstStyle/>
          <a:p>
            <a:pPr marL="5151120">
              <a:lnSpc>
                <a:spcPct val="100000"/>
              </a:lnSpc>
              <a:spcBef>
                <a:spcPts val="100"/>
              </a:spcBef>
            </a:pPr>
            <a:r>
              <a:rPr sz="3200" b="1" u="none" dirty="0">
                <a:latin typeface="Trebuchet MS"/>
                <a:cs typeface="Trebuchet MS"/>
              </a:rPr>
              <a:t>SMA</a:t>
            </a:r>
            <a:r>
              <a:rPr sz="3200" b="1" u="none" spc="-200" dirty="0">
                <a:latin typeface="Trebuchet MS"/>
                <a:cs typeface="Trebuchet MS"/>
              </a:rPr>
              <a:t> </a:t>
            </a:r>
            <a:r>
              <a:rPr sz="3200" b="1" u="none" spc="-10" dirty="0">
                <a:latin typeface="Trebuchet MS"/>
                <a:cs typeface="Trebuchet MS"/>
              </a:rPr>
              <a:t>thrombosis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5071" y="1120139"/>
            <a:ext cx="11020425" cy="5370830"/>
            <a:chOff x="195071" y="1120139"/>
            <a:chExt cx="11020425" cy="537083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9736" y="1120139"/>
              <a:ext cx="8755379" cy="53705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9643" y="2473451"/>
              <a:ext cx="2260600" cy="2002789"/>
            </a:xfrm>
            <a:custGeom>
              <a:avLst/>
              <a:gdLst/>
              <a:ahLst/>
              <a:cxnLst/>
              <a:rect l="l" t="t" r="r" b="b"/>
              <a:pathLst>
                <a:path w="2260600" h="2002789">
                  <a:moveTo>
                    <a:pt x="1926336" y="0"/>
                  </a:moveTo>
                  <a:lnTo>
                    <a:pt x="333756" y="0"/>
                  </a:lnTo>
                  <a:lnTo>
                    <a:pt x="284436" y="3619"/>
                  </a:lnTo>
                  <a:lnTo>
                    <a:pt x="237363" y="14135"/>
                  </a:lnTo>
                  <a:lnTo>
                    <a:pt x="193053" y="31028"/>
                  </a:lnTo>
                  <a:lnTo>
                    <a:pt x="152022" y="53783"/>
                  </a:lnTo>
                  <a:lnTo>
                    <a:pt x="114787" y="81882"/>
                  </a:lnTo>
                  <a:lnTo>
                    <a:pt x="81864" y="114808"/>
                  </a:lnTo>
                  <a:lnTo>
                    <a:pt x="53770" y="152045"/>
                  </a:lnTo>
                  <a:lnTo>
                    <a:pt x="31020" y="193075"/>
                  </a:lnTo>
                  <a:lnTo>
                    <a:pt x="14130" y="237381"/>
                  </a:lnTo>
                  <a:lnTo>
                    <a:pt x="3618" y="284447"/>
                  </a:lnTo>
                  <a:lnTo>
                    <a:pt x="0" y="333756"/>
                  </a:lnTo>
                  <a:lnTo>
                    <a:pt x="0" y="1668780"/>
                  </a:lnTo>
                  <a:lnTo>
                    <a:pt x="3618" y="1718088"/>
                  </a:lnTo>
                  <a:lnTo>
                    <a:pt x="14130" y="1765154"/>
                  </a:lnTo>
                  <a:lnTo>
                    <a:pt x="31020" y="1809460"/>
                  </a:lnTo>
                  <a:lnTo>
                    <a:pt x="53770" y="1850490"/>
                  </a:lnTo>
                  <a:lnTo>
                    <a:pt x="81864" y="1887727"/>
                  </a:lnTo>
                  <a:lnTo>
                    <a:pt x="114787" y="1920653"/>
                  </a:lnTo>
                  <a:lnTo>
                    <a:pt x="152022" y="1948752"/>
                  </a:lnTo>
                  <a:lnTo>
                    <a:pt x="193053" y="1971507"/>
                  </a:lnTo>
                  <a:lnTo>
                    <a:pt x="237363" y="1988400"/>
                  </a:lnTo>
                  <a:lnTo>
                    <a:pt x="284436" y="1998916"/>
                  </a:lnTo>
                  <a:lnTo>
                    <a:pt x="333756" y="2002536"/>
                  </a:lnTo>
                  <a:lnTo>
                    <a:pt x="1926336" y="2002536"/>
                  </a:lnTo>
                  <a:lnTo>
                    <a:pt x="1975644" y="1998916"/>
                  </a:lnTo>
                  <a:lnTo>
                    <a:pt x="2022710" y="1988400"/>
                  </a:lnTo>
                  <a:lnTo>
                    <a:pt x="2067016" y="1971507"/>
                  </a:lnTo>
                  <a:lnTo>
                    <a:pt x="2108046" y="1948752"/>
                  </a:lnTo>
                  <a:lnTo>
                    <a:pt x="2145283" y="1920653"/>
                  </a:lnTo>
                  <a:lnTo>
                    <a:pt x="2178209" y="1887727"/>
                  </a:lnTo>
                  <a:lnTo>
                    <a:pt x="2206308" y="1850490"/>
                  </a:lnTo>
                  <a:lnTo>
                    <a:pt x="2229063" y="1809460"/>
                  </a:lnTo>
                  <a:lnTo>
                    <a:pt x="2245956" y="1765154"/>
                  </a:lnTo>
                  <a:lnTo>
                    <a:pt x="2256472" y="1718088"/>
                  </a:lnTo>
                  <a:lnTo>
                    <a:pt x="2260092" y="1668780"/>
                  </a:lnTo>
                  <a:lnTo>
                    <a:pt x="2260092" y="333756"/>
                  </a:lnTo>
                  <a:lnTo>
                    <a:pt x="2256472" y="284447"/>
                  </a:lnTo>
                  <a:lnTo>
                    <a:pt x="2245956" y="237381"/>
                  </a:lnTo>
                  <a:lnTo>
                    <a:pt x="2229063" y="193075"/>
                  </a:lnTo>
                  <a:lnTo>
                    <a:pt x="2206308" y="152045"/>
                  </a:lnTo>
                  <a:lnTo>
                    <a:pt x="2178209" y="114808"/>
                  </a:lnTo>
                  <a:lnTo>
                    <a:pt x="2145283" y="81882"/>
                  </a:lnTo>
                  <a:lnTo>
                    <a:pt x="2108046" y="53783"/>
                  </a:lnTo>
                  <a:lnTo>
                    <a:pt x="2067016" y="31028"/>
                  </a:lnTo>
                  <a:lnTo>
                    <a:pt x="2022710" y="14135"/>
                  </a:lnTo>
                  <a:lnTo>
                    <a:pt x="1975644" y="3619"/>
                  </a:lnTo>
                  <a:lnTo>
                    <a:pt x="1926336" y="0"/>
                  </a:lnTo>
                  <a:close/>
                </a:path>
              </a:pathLst>
            </a:custGeom>
            <a:solidFill>
              <a:srgbClr val="F5C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9643" y="2473451"/>
              <a:ext cx="2260600" cy="2002789"/>
            </a:xfrm>
            <a:custGeom>
              <a:avLst/>
              <a:gdLst/>
              <a:ahLst/>
              <a:cxnLst/>
              <a:rect l="l" t="t" r="r" b="b"/>
              <a:pathLst>
                <a:path w="2260600" h="2002789">
                  <a:moveTo>
                    <a:pt x="0" y="333756"/>
                  </a:moveTo>
                  <a:lnTo>
                    <a:pt x="3618" y="284447"/>
                  </a:lnTo>
                  <a:lnTo>
                    <a:pt x="14130" y="237381"/>
                  </a:lnTo>
                  <a:lnTo>
                    <a:pt x="31020" y="193075"/>
                  </a:lnTo>
                  <a:lnTo>
                    <a:pt x="53770" y="152045"/>
                  </a:lnTo>
                  <a:lnTo>
                    <a:pt x="81864" y="114808"/>
                  </a:lnTo>
                  <a:lnTo>
                    <a:pt x="114787" y="81882"/>
                  </a:lnTo>
                  <a:lnTo>
                    <a:pt x="152022" y="53783"/>
                  </a:lnTo>
                  <a:lnTo>
                    <a:pt x="193053" y="31028"/>
                  </a:lnTo>
                  <a:lnTo>
                    <a:pt x="237363" y="14135"/>
                  </a:lnTo>
                  <a:lnTo>
                    <a:pt x="284436" y="3619"/>
                  </a:lnTo>
                  <a:lnTo>
                    <a:pt x="333756" y="0"/>
                  </a:lnTo>
                  <a:lnTo>
                    <a:pt x="1926336" y="0"/>
                  </a:lnTo>
                  <a:lnTo>
                    <a:pt x="1975644" y="3619"/>
                  </a:lnTo>
                  <a:lnTo>
                    <a:pt x="2022710" y="14135"/>
                  </a:lnTo>
                  <a:lnTo>
                    <a:pt x="2067016" y="31028"/>
                  </a:lnTo>
                  <a:lnTo>
                    <a:pt x="2108046" y="53783"/>
                  </a:lnTo>
                  <a:lnTo>
                    <a:pt x="2145283" y="81882"/>
                  </a:lnTo>
                  <a:lnTo>
                    <a:pt x="2178209" y="114808"/>
                  </a:lnTo>
                  <a:lnTo>
                    <a:pt x="2206308" y="152045"/>
                  </a:lnTo>
                  <a:lnTo>
                    <a:pt x="2229063" y="193075"/>
                  </a:lnTo>
                  <a:lnTo>
                    <a:pt x="2245956" y="237381"/>
                  </a:lnTo>
                  <a:lnTo>
                    <a:pt x="2256472" y="284447"/>
                  </a:lnTo>
                  <a:lnTo>
                    <a:pt x="2260092" y="333756"/>
                  </a:lnTo>
                  <a:lnTo>
                    <a:pt x="2260092" y="1668780"/>
                  </a:lnTo>
                  <a:lnTo>
                    <a:pt x="2256472" y="1718088"/>
                  </a:lnTo>
                  <a:lnTo>
                    <a:pt x="2245956" y="1765154"/>
                  </a:lnTo>
                  <a:lnTo>
                    <a:pt x="2229063" y="1809460"/>
                  </a:lnTo>
                  <a:lnTo>
                    <a:pt x="2206308" y="1850490"/>
                  </a:lnTo>
                  <a:lnTo>
                    <a:pt x="2178209" y="1887727"/>
                  </a:lnTo>
                  <a:lnTo>
                    <a:pt x="2145283" y="1920653"/>
                  </a:lnTo>
                  <a:lnTo>
                    <a:pt x="2108046" y="1948752"/>
                  </a:lnTo>
                  <a:lnTo>
                    <a:pt x="2067016" y="1971507"/>
                  </a:lnTo>
                  <a:lnTo>
                    <a:pt x="2022710" y="1988400"/>
                  </a:lnTo>
                  <a:lnTo>
                    <a:pt x="1975644" y="1998916"/>
                  </a:lnTo>
                  <a:lnTo>
                    <a:pt x="1926336" y="2002536"/>
                  </a:lnTo>
                  <a:lnTo>
                    <a:pt x="333756" y="2002536"/>
                  </a:lnTo>
                  <a:lnTo>
                    <a:pt x="284436" y="1998916"/>
                  </a:lnTo>
                  <a:lnTo>
                    <a:pt x="237363" y="1988400"/>
                  </a:lnTo>
                  <a:lnTo>
                    <a:pt x="193053" y="1971507"/>
                  </a:lnTo>
                  <a:lnTo>
                    <a:pt x="152022" y="1948752"/>
                  </a:lnTo>
                  <a:lnTo>
                    <a:pt x="114787" y="1920653"/>
                  </a:lnTo>
                  <a:lnTo>
                    <a:pt x="81864" y="1887727"/>
                  </a:lnTo>
                  <a:lnTo>
                    <a:pt x="53770" y="1850490"/>
                  </a:lnTo>
                  <a:lnTo>
                    <a:pt x="31020" y="1809460"/>
                  </a:lnTo>
                  <a:lnTo>
                    <a:pt x="14130" y="1765154"/>
                  </a:lnTo>
                  <a:lnTo>
                    <a:pt x="3618" y="1718088"/>
                  </a:lnTo>
                  <a:lnTo>
                    <a:pt x="0" y="1668780"/>
                  </a:lnTo>
                  <a:lnTo>
                    <a:pt x="0" y="3337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77774" y="2811906"/>
            <a:ext cx="21069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11760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1F5F"/>
                </a:solidFill>
                <a:latin typeface="Trebuchet MS"/>
                <a:cs typeface="Trebuchet MS"/>
              </a:rPr>
              <a:t>Extensive Pneumatosis intestinalis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78" y="746759"/>
            <a:ext cx="10753725" cy="5730240"/>
            <a:chOff x="13378" y="746759"/>
            <a:chExt cx="10753725" cy="5730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9416" y="746759"/>
              <a:ext cx="7057644" cy="5730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903" y="2230088"/>
              <a:ext cx="4615180" cy="2762885"/>
            </a:xfrm>
            <a:custGeom>
              <a:avLst/>
              <a:gdLst/>
              <a:ahLst/>
              <a:cxnLst/>
              <a:rect l="l" t="t" r="r" b="b"/>
              <a:pathLst>
                <a:path w="4615180" h="2762885">
                  <a:moveTo>
                    <a:pt x="1356340" y="0"/>
                  </a:moveTo>
                  <a:lnTo>
                    <a:pt x="1310009" y="1196"/>
                  </a:lnTo>
                  <a:lnTo>
                    <a:pt x="1263902" y="3827"/>
                  </a:lnTo>
                  <a:lnTo>
                    <a:pt x="1218055" y="7881"/>
                  </a:lnTo>
                  <a:lnTo>
                    <a:pt x="1172502" y="13345"/>
                  </a:lnTo>
                  <a:lnTo>
                    <a:pt x="1127280" y="20209"/>
                  </a:lnTo>
                  <a:lnTo>
                    <a:pt x="1082424" y="28461"/>
                  </a:lnTo>
                  <a:lnTo>
                    <a:pt x="1037967" y="38088"/>
                  </a:lnTo>
                  <a:lnTo>
                    <a:pt x="993947" y="49078"/>
                  </a:lnTo>
                  <a:lnTo>
                    <a:pt x="950397" y="61421"/>
                  </a:lnTo>
                  <a:lnTo>
                    <a:pt x="907354" y="75104"/>
                  </a:lnTo>
                  <a:lnTo>
                    <a:pt x="864852" y="90115"/>
                  </a:lnTo>
                  <a:lnTo>
                    <a:pt x="822926" y="106443"/>
                  </a:lnTo>
                  <a:lnTo>
                    <a:pt x="781613" y="124075"/>
                  </a:lnTo>
                  <a:lnTo>
                    <a:pt x="740946" y="143001"/>
                  </a:lnTo>
                  <a:lnTo>
                    <a:pt x="700961" y="163208"/>
                  </a:lnTo>
                  <a:lnTo>
                    <a:pt x="661694" y="184684"/>
                  </a:lnTo>
                  <a:lnTo>
                    <a:pt x="623180" y="207417"/>
                  </a:lnTo>
                  <a:lnTo>
                    <a:pt x="585453" y="231397"/>
                  </a:lnTo>
                  <a:lnTo>
                    <a:pt x="548549" y="256610"/>
                  </a:lnTo>
                  <a:lnTo>
                    <a:pt x="512503" y="283046"/>
                  </a:lnTo>
                  <a:lnTo>
                    <a:pt x="477351" y="310691"/>
                  </a:lnTo>
                  <a:lnTo>
                    <a:pt x="443127" y="339536"/>
                  </a:lnTo>
                  <a:lnTo>
                    <a:pt x="409867" y="369567"/>
                  </a:lnTo>
                  <a:lnTo>
                    <a:pt x="377606" y="400773"/>
                  </a:lnTo>
                  <a:lnTo>
                    <a:pt x="346379" y="433142"/>
                  </a:lnTo>
                  <a:lnTo>
                    <a:pt x="316222" y="466662"/>
                  </a:lnTo>
                  <a:lnTo>
                    <a:pt x="287169" y="501322"/>
                  </a:lnTo>
                  <a:lnTo>
                    <a:pt x="259256" y="537110"/>
                  </a:lnTo>
                  <a:lnTo>
                    <a:pt x="232518" y="574014"/>
                  </a:lnTo>
                  <a:lnTo>
                    <a:pt x="206990" y="612022"/>
                  </a:lnTo>
                  <a:lnTo>
                    <a:pt x="182708" y="651122"/>
                  </a:lnTo>
                  <a:lnTo>
                    <a:pt x="159706" y="691302"/>
                  </a:lnTo>
                  <a:lnTo>
                    <a:pt x="138020" y="732552"/>
                  </a:lnTo>
                  <a:lnTo>
                    <a:pt x="117685" y="774858"/>
                  </a:lnTo>
                  <a:lnTo>
                    <a:pt x="98883" y="817868"/>
                  </a:lnTo>
                  <a:lnTo>
                    <a:pt x="81762" y="861212"/>
                  </a:lnTo>
                  <a:lnTo>
                    <a:pt x="66310" y="904856"/>
                  </a:lnTo>
                  <a:lnTo>
                    <a:pt x="52512" y="948767"/>
                  </a:lnTo>
                  <a:lnTo>
                    <a:pt x="40355" y="992909"/>
                  </a:lnTo>
                  <a:lnTo>
                    <a:pt x="29823" y="1037248"/>
                  </a:lnTo>
                  <a:lnTo>
                    <a:pt x="20904" y="1081750"/>
                  </a:lnTo>
                  <a:lnTo>
                    <a:pt x="13583" y="1126380"/>
                  </a:lnTo>
                  <a:lnTo>
                    <a:pt x="7846" y="1171105"/>
                  </a:lnTo>
                  <a:lnTo>
                    <a:pt x="3679" y="1215889"/>
                  </a:lnTo>
                  <a:lnTo>
                    <a:pt x="1068" y="1260698"/>
                  </a:lnTo>
                  <a:lnTo>
                    <a:pt x="0" y="1305498"/>
                  </a:lnTo>
                  <a:lnTo>
                    <a:pt x="459" y="1350254"/>
                  </a:lnTo>
                  <a:lnTo>
                    <a:pt x="2433" y="1394932"/>
                  </a:lnTo>
                  <a:lnTo>
                    <a:pt x="5906" y="1439498"/>
                  </a:lnTo>
                  <a:lnTo>
                    <a:pt x="10866" y="1483918"/>
                  </a:lnTo>
                  <a:lnTo>
                    <a:pt x="17298" y="1528156"/>
                  </a:lnTo>
                  <a:lnTo>
                    <a:pt x="25188" y="1572179"/>
                  </a:lnTo>
                  <a:lnTo>
                    <a:pt x="34522" y="1615951"/>
                  </a:lnTo>
                  <a:lnTo>
                    <a:pt x="45286" y="1659440"/>
                  </a:lnTo>
                  <a:lnTo>
                    <a:pt x="57466" y="1702610"/>
                  </a:lnTo>
                  <a:lnTo>
                    <a:pt x="71048" y="1745426"/>
                  </a:lnTo>
                  <a:lnTo>
                    <a:pt x="86017" y="1787855"/>
                  </a:lnTo>
                  <a:lnTo>
                    <a:pt x="102361" y="1829863"/>
                  </a:lnTo>
                  <a:lnTo>
                    <a:pt x="120065" y="1871414"/>
                  </a:lnTo>
                  <a:lnTo>
                    <a:pt x="139115" y="1912474"/>
                  </a:lnTo>
                  <a:lnTo>
                    <a:pt x="159496" y="1953010"/>
                  </a:lnTo>
                  <a:lnTo>
                    <a:pt x="181196" y="1992986"/>
                  </a:lnTo>
                  <a:lnTo>
                    <a:pt x="204199" y="2032368"/>
                  </a:lnTo>
                  <a:lnTo>
                    <a:pt x="228493" y="2071122"/>
                  </a:lnTo>
                  <a:lnTo>
                    <a:pt x="254062" y="2109214"/>
                  </a:lnTo>
                  <a:lnTo>
                    <a:pt x="280893" y="2146608"/>
                  </a:lnTo>
                  <a:lnTo>
                    <a:pt x="308971" y="2183272"/>
                  </a:lnTo>
                  <a:lnTo>
                    <a:pt x="338284" y="2219169"/>
                  </a:lnTo>
                  <a:lnTo>
                    <a:pt x="368817" y="2254266"/>
                  </a:lnTo>
                  <a:lnTo>
                    <a:pt x="400555" y="2288529"/>
                  </a:lnTo>
                  <a:lnTo>
                    <a:pt x="433485" y="2321923"/>
                  </a:lnTo>
                  <a:lnTo>
                    <a:pt x="467592" y="2354414"/>
                  </a:lnTo>
                  <a:lnTo>
                    <a:pt x="502864" y="2385967"/>
                  </a:lnTo>
                  <a:lnTo>
                    <a:pt x="539285" y="2416548"/>
                  </a:lnTo>
                  <a:lnTo>
                    <a:pt x="576842" y="2446122"/>
                  </a:lnTo>
                  <a:lnTo>
                    <a:pt x="615521" y="2474655"/>
                  </a:lnTo>
                  <a:lnTo>
                    <a:pt x="655307" y="2502114"/>
                  </a:lnTo>
                  <a:lnTo>
                    <a:pt x="696187" y="2528462"/>
                  </a:lnTo>
                  <a:lnTo>
                    <a:pt x="738147" y="2553667"/>
                  </a:lnTo>
                  <a:lnTo>
                    <a:pt x="781172" y="2577693"/>
                  </a:lnTo>
                  <a:lnTo>
                    <a:pt x="825249" y="2600507"/>
                  </a:lnTo>
                  <a:lnTo>
                    <a:pt x="870364" y="2622073"/>
                  </a:lnTo>
                  <a:lnTo>
                    <a:pt x="916138" y="2642200"/>
                  </a:lnTo>
                  <a:lnTo>
                    <a:pt x="962180" y="2660728"/>
                  </a:lnTo>
                  <a:lnTo>
                    <a:pt x="1008456" y="2677667"/>
                  </a:lnTo>
                  <a:lnTo>
                    <a:pt x="1054930" y="2693030"/>
                  </a:lnTo>
                  <a:lnTo>
                    <a:pt x="1101567" y="2706829"/>
                  </a:lnTo>
                  <a:lnTo>
                    <a:pt x="1148332" y="2719075"/>
                  </a:lnTo>
                  <a:lnTo>
                    <a:pt x="1195189" y="2729781"/>
                  </a:lnTo>
                  <a:lnTo>
                    <a:pt x="1242104" y="2738957"/>
                  </a:lnTo>
                  <a:lnTo>
                    <a:pt x="1289041" y="2746616"/>
                  </a:lnTo>
                  <a:lnTo>
                    <a:pt x="1335964" y="2752770"/>
                  </a:lnTo>
                  <a:lnTo>
                    <a:pt x="1382840" y="2757430"/>
                  </a:lnTo>
                  <a:lnTo>
                    <a:pt x="1429632" y="2760608"/>
                  </a:lnTo>
                  <a:lnTo>
                    <a:pt x="1476305" y="2762316"/>
                  </a:lnTo>
                  <a:lnTo>
                    <a:pt x="1522824" y="2762566"/>
                  </a:lnTo>
                  <a:lnTo>
                    <a:pt x="1569154" y="2761370"/>
                  </a:lnTo>
                  <a:lnTo>
                    <a:pt x="1615259" y="2758739"/>
                  </a:lnTo>
                  <a:lnTo>
                    <a:pt x="1661105" y="2754685"/>
                  </a:lnTo>
                  <a:lnTo>
                    <a:pt x="1706656" y="2749221"/>
                  </a:lnTo>
                  <a:lnTo>
                    <a:pt x="1751877" y="2742357"/>
                  </a:lnTo>
                  <a:lnTo>
                    <a:pt x="1796733" y="2734105"/>
                  </a:lnTo>
                  <a:lnTo>
                    <a:pt x="1841188" y="2724478"/>
                  </a:lnTo>
                  <a:lnTo>
                    <a:pt x="1885208" y="2713488"/>
                  </a:lnTo>
                  <a:lnTo>
                    <a:pt x="1928757" y="2701145"/>
                  </a:lnTo>
                  <a:lnTo>
                    <a:pt x="1971800" y="2687462"/>
                  </a:lnTo>
                  <a:lnTo>
                    <a:pt x="2014301" y="2672451"/>
                  </a:lnTo>
                  <a:lnTo>
                    <a:pt x="2056226" y="2656123"/>
                  </a:lnTo>
                  <a:lnTo>
                    <a:pt x="2097539" y="2638490"/>
                  </a:lnTo>
                  <a:lnTo>
                    <a:pt x="2138206" y="2619565"/>
                  </a:lnTo>
                  <a:lnTo>
                    <a:pt x="2178190" y="2599358"/>
                  </a:lnTo>
                  <a:lnTo>
                    <a:pt x="2217456" y="2577882"/>
                  </a:lnTo>
                  <a:lnTo>
                    <a:pt x="2255971" y="2555149"/>
                  </a:lnTo>
                  <a:lnTo>
                    <a:pt x="2293697" y="2531169"/>
                  </a:lnTo>
                  <a:lnTo>
                    <a:pt x="2330600" y="2505956"/>
                  </a:lnTo>
                  <a:lnTo>
                    <a:pt x="2366645" y="2479520"/>
                  </a:lnTo>
                  <a:lnTo>
                    <a:pt x="2401797" y="2451875"/>
                  </a:lnTo>
                  <a:lnTo>
                    <a:pt x="2436020" y="2423030"/>
                  </a:lnTo>
                  <a:lnTo>
                    <a:pt x="2469279" y="2392999"/>
                  </a:lnTo>
                  <a:lnTo>
                    <a:pt x="2501539" y="2361793"/>
                  </a:lnTo>
                  <a:lnTo>
                    <a:pt x="2532765" y="2329424"/>
                  </a:lnTo>
                  <a:lnTo>
                    <a:pt x="2562921" y="2295903"/>
                  </a:lnTo>
                  <a:lnTo>
                    <a:pt x="2591973" y="2261243"/>
                  </a:lnTo>
                  <a:lnTo>
                    <a:pt x="2619885" y="2225456"/>
                  </a:lnTo>
                  <a:lnTo>
                    <a:pt x="2646621" y="2188552"/>
                  </a:lnTo>
                  <a:lnTo>
                    <a:pt x="2672147" y="2150544"/>
                  </a:lnTo>
                  <a:lnTo>
                    <a:pt x="2696428" y="2111444"/>
                  </a:lnTo>
                  <a:lnTo>
                    <a:pt x="2719428" y="2071264"/>
                  </a:lnTo>
                  <a:lnTo>
                    <a:pt x="2741112" y="2030014"/>
                  </a:lnTo>
                  <a:lnTo>
                    <a:pt x="2761444" y="1987708"/>
                  </a:lnTo>
                  <a:lnTo>
                    <a:pt x="2780533" y="1947010"/>
                  </a:lnTo>
                  <a:lnTo>
                    <a:pt x="2800312" y="1906629"/>
                  </a:lnTo>
                  <a:lnTo>
                    <a:pt x="2820782" y="1866564"/>
                  </a:lnTo>
                  <a:lnTo>
                    <a:pt x="2841941" y="1826817"/>
                  </a:lnTo>
                  <a:lnTo>
                    <a:pt x="2863791" y="1787387"/>
                  </a:lnTo>
                  <a:lnTo>
                    <a:pt x="2886331" y="1748273"/>
                  </a:lnTo>
                  <a:lnTo>
                    <a:pt x="2909561" y="1709477"/>
                  </a:lnTo>
                  <a:lnTo>
                    <a:pt x="2933481" y="1670997"/>
                  </a:lnTo>
                  <a:lnTo>
                    <a:pt x="2958092" y="1632835"/>
                  </a:lnTo>
                  <a:lnTo>
                    <a:pt x="2983393" y="1594989"/>
                  </a:lnTo>
                  <a:lnTo>
                    <a:pt x="3009384" y="1557460"/>
                  </a:lnTo>
                  <a:lnTo>
                    <a:pt x="3036065" y="1520248"/>
                  </a:lnTo>
                  <a:lnTo>
                    <a:pt x="3063437" y="1483353"/>
                  </a:lnTo>
                  <a:lnTo>
                    <a:pt x="3091498" y="1446774"/>
                  </a:lnTo>
                  <a:lnTo>
                    <a:pt x="3120250" y="1410513"/>
                  </a:lnTo>
                  <a:lnTo>
                    <a:pt x="3149692" y="1374568"/>
                  </a:lnTo>
                  <a:lnTo>
                    <a:pt x="3179825" y="1338940"/>
                  </a:lnTo>
                  <a:lnTo>
                    <a:pt x="3210647" y="1303629"/>
                  </a:lnTo>
                  <a:lnTo>
                    <a:pt x="3242160" y="1268635"/>
                  </a:lnTo>
                  <a:lnTo>
                    <a:pt x="3274363" y="1233957"/>
                  </a:lnTo>
                  <a:lnTo>
                    <a:pt x="3307257" y="1199596"/>
                  </a:lnTo>
                  <a:lnTo>
                    <a:pt x="3340840" y="1165552"/>
                  </a:lnTo>
                  <a:lnTo>
                    <a:pt x="3375114" y="1131825"/>
                  </a:lnTo>
                  <a:lnTo>
                    <a:pt x="3410078" y="1098414"/>
                  </a:lnTo>
                  <a:lnTo>
                    <a:pt x="3445732" y="1065320"/>
                  </a:lnTo>
                  <a:lnTo>
                    <a:pt x="3482076" y="1032543"/>
                  </a:lnTo>
                  <a:lnTo>
                    <a:pt x="3519111" y="1000083"/>
                  </a:lnTo>
                  <a:lnTo>
                    <a:pt x="3556836" y="967939"/>
                  </a:lnTo>
                  <a:lnTo>
                    <a:pt x="3595251" y="936112"/>
                  </a:lnTo>
                  <a:lnTo>
                    <a:pt x="3634356" y="904601"/>
                  </a:lnTo>
                  <a:lnTo>
                    <a:pt x="3674152" y="873407"/>
                  </a:lnTo>
                  <a:lnTo>
                    <a:pt x="3714638" y="842530"/>
                  </a:lnTo>
                  <a:lnTo>
                    <a:pt x="3755814" y="811969"/>
                  </a:lnTo>
                  <a:lnTo>
                    <a:pt x="3797680" y="781725"/>
                  </a:lnTo>
                  <a:lnTo>
                    <a:pt x="3840236" y="751798"/>
                  </a:lnTo>
                  <a:lnTo>
                    <a:pt x="3883483" y="722187"/>
                  </a:lnTo>
                  <a:lnTo>
                    <a:pt x="3927420" y="692893"/>
                  </a:lnTo>
                  <a:lnTo>
                    <a:pt x="3972047" y="663915"/>
                  </a:lnTo>
                  <a:lnTo>
                    <a:pt x="4017364" y="635254"/>
                  </a:lnTo>
                  <a:lnTo>
                    <a:pt x="4063372" y="606909"/>
                  </a:lnTo>
                  <a:lnTo>
                    <a:pt x="4110069" y="578881"/>
                  </a:lnTo>
                  <a:lnTo>
                    <a:pt x="4157457" y="551170"/>
                  </a:lnTo>
                  <a:lnTo>
                    <a:pt x="4205536" y="523775"/>
                  </a:lnTo>
                  <a:lnTo>
                    <a:pt x="4254304" y="496696"/>
                  </a:lnTo>
                  <a:lnTo>
                    <a:pt x="4303763" y="469934"/>
                  </a:lnTo>
                  <a:lnTo>
                    <a:pt x="4353912" y="443488"/>
                  </a:lnTo>
                  <a:lnTo>
                    <a:pt x="4404751" y="417359"/>
                  </a:lnTo>
                  <a:lnTo>
                    <a:pt x="4456280" y="391547"/>
                  </a:lnTo>
                  <a:lnTo>
                    <a:pt x="4508500" y="366050"/>
                  </a:lnTo>
                  <a:lnTo>
                    <a:pt x="4561409" y="340870"/>
                  </a:lnTo>
                  <a:lnTo>
                    <a:pt x="4615009" y="316007"/>
                  </a:lnTo>
                  <a:lnTo>
                    <a:pt x="4558680" y="328294"/>
                  </a:lnTo>
                  <a:lnTo>
                    <a:pt x="4502625" y="339982"/>
                  </a:lnTo>
                  <a:lnTo>
                    <a:pt x="4446846" y="351069"/>
                  </a:lnTo>
                  <a:lnTo>
                    <a:pt x="4391342" y="361556"/>
                  </a:lnTo>
                  <a:lnTo>
                    <a:pt x="4336113" y="371443"/>
                  </a:lnTo>
                  <a:lnTo>
                    <a:pt x="4281159" y="380730"/>
                  </a:lnTo>
                  <a:lnTo>
                    <a:pt x="4226480" y="389418"/>
                  </a:lnTo>
                  <a:lnTo>
                    <a:pt x="4172076" y="397505"/>
                  </a:lnTo>
                  <a:lnTo>
                    <a:pt x="4117947" y="404992"/>
                  </a:lnTo>
                  <a:lnTo>
                    <a:pt x="4064094" y="411879"/>
                  </a:lnTo>
                  <a:lnTo>
                    <a:pt x="4010516" y="418166"/>
                  </a:lnTo>
                  <a:lnTo>
                    <a:pt x="3957212" y="423853"/>
                  </a:lnTo>
                  <a:lnTo>
                    <a:pt x="3904185" y="428940"/>
                  </a:lnTo>
                  <a:lnTo>
                    <a:pt x="3851432" y="433428"/>
                  </a:lnTo>
                  <a:lnTo>
                    <a:pt x="3798954" y="437315"/>
                  </a:lnTo>
                  <a:lnTo>
                    <a:pt x="3746752" y="440602"/>
                  </a:lnTo>
                  <a:lnTo>
                    <a:pt x="3694825" y="443289"/>
                  </a:lnTo>
                  <a:lnTo>
                    <a:pt x="3643173" y="445376"/>
                  </a:lnTo>
                  <a:lnTo>
                    <a:pt x="3591797" y="446864"/>
                  </a:lnTo>
                  <a:lnTo>
                    <a:pt x="3540695" y="447751"/>
                  </a:lnTo>
                  <a:lnTo>
                    <a:pt x="3489869" y="448038"/>
                  </a:lnTo>
                  <a:lnTo>
                    <a:pt x="3439319" y="447726"/>
                  </a:lnTo>
                  <a:lnTo>
                    <a:pt x="3389043" y="446813"/>
                  </a:lnTo>
                  <a:lnTo>
                    <a:pt x="3339043" y="445301"/>
                  </a:lnTo>
                  <a:lnTo>
                    <a:pt x="3289318" y="443189"/>
                  </a:lnTo>
                  <a:lnTo>
                    <a:pt x="3239869" y="440476"/>
                  </a:lnTo>
                  <a:lnTo>
                    <a:pt x="3190695" y="437164"/>
                  </a:lnTo>
                  <a:lnTo>
                    <a:pt x="3141796" y="433252"/>
                  </a:lnTo>
                  <a:lnTo>
                    <a:pt x="3093172" y="428740"/>
                  </a:lnTo>
                  <a:lnTo>
                    <a:pt x="3044824" y="423628"/>
                  </a:lnTo>
                  <a:lnTo>
                    <a:pt x="2996751" y="417916"/>
                  </a:lnTo>
                  <a:lnTo>
                    <a:pt x="2948954" y="411605"/>
                  </a:lnTo>
                  <a:lnTo>
                    <a:pt x="2901432" y="404693"/>
                  </a:lnTo>
                  <a:lnTo>
                    <a:pt x="2854186" y="397182"/>
                  </a:lnTo>
                  <a:lnTo>
                    <a:pt x="2807215" y="389070"/>
                  </a:lnTo>
                  <a:lnTo>
                    <a:pt x="2760519" y="380359"/>
                  </a:lnTo>
                  <a:lnTo>
                    <a:pt x="2714099" y="371048"/>
                  </a:lnTo>
                  <a:lnTo>
                    <a:pt x="2667954" y="361137"/>
                  </a:lnTo>
                  <a:lnTo>
                    <a:pt x="2622084" y="350626"/>
                  </a:lnTo>
                  <a:lnTo>
                    <a:pt x="2576491" y="339516"/>
                  </a:lnTo>
                  <a:lnTo>
                    <a:pt x="2531172" y="327805"/>
                  </a:lnTo>
                  <a:lnTo>
                    <a:pt x="2486129" y="315495"/>
                  </a:lnTo>
                  <a:lnTo>
                    <a:pt x="2441362" y="302585"/>
                  </a:lnTo>
                  <a:lnTo>
                    <a:pt x="2396870" y="289075"/>
                  </a:lnTo>
                  <a:lnTo>
                    <a:pt x="2352654" y="274965"/>
                  </a:lnTo>
                  <a:lnTo>
                    <a:pt x="2308713" y="260255"/>
                  </a:lnTo>
                  <a:lnTo>
                    <a:pt x="2265047" y="244946"/>
                  </a:lnTo>
                  <a:lnTo>
                    <a:pt x="2221658" y="229036"/>
                  </a:lnTo>
                  <a:lnTo>
                    <a:pt x="2178543" y="212527"/>
                  </a:lnTo>
                  <a:lnTo>
                    <a:pt x="2135705" y="195418"/>
                  </a:lnTo>
                  <a:lnTo>
                    <a:pt x="2093142" y="177710"/>
                  </a:lnTo>
                  <a:lnTo>
                    <a:pt x="2050854" y="159401"/>
                  </a:lnTo>
                  <a:lnTo>
                    <a:pt x="2008842" y="140493"/>
                  </a:lnTo>
                  <a:lnTo>
                    <a:pt x="1963064" y="120366"/>
                  </a:lnTo>
                  <a:lnTo>
                    <a:pt x="1917017" y="101838"/>
                  </a:lnTo>
                  <a:lnTo>
                    <a:pt x="1870737" y="84899"/>
                  </a:lnTo>
                  <a:lnTo>
                    <a:pt x="1824259" y="69535"/>
                  </a:lnTo>
                  <a:lnTo>
                    <a:pt x="1777619" y="55737"/>
                  </a:lnTo>
                  <a:lnTo>
                    <a:pt x="1730850" y="43490"/>
                  </a:lnTo>
                  <a:lnTo>
                    <a:pt x="1683990" y="32785"/>
                  </a:lnTo>
                  <a:lnTo>
                    <a:pt x="1637073" y="23609"/>
                  </a:lnTo>
                  <a:lnTo>
                    <a:pt x="1590133" y="15950"/>
                  </a:lnTo>
                  <a:lnTo>
                    <a:pt x="1543207" y="9796"/>
                  </a:lnTo>
                  <a:lnTo>
                    <a:pt x="1496330" y="5136"/>
                  </a:lnTo>
                  <a:lnTo>
                    <a:pt x="1449536" y="1958"/>
                  </a:lnTo>
                  <a:lnTo>
                    <a:pt x="1402861" y="250"/>
                  </a:lnTo>
                  <a:lnTo>
                    <a:pt x="1356340" y="0"/>
                  </a:lnTo>
                  <a:close/>
                </a:path>
              </a:pathLst>
            </a:custGeom>
            <a:solidFill>
              <a:srgbClr val="F1A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903" y="2230088"/>
              <a:ext cx="4615180" cy="2762885"/>
            </a:xfrm>
            <a:custGeom>
              <a:avLst/>
              <a:gdLst/>
              <a:ahLst/>
              <a:cxnLst/>
              <a:rect l="l" t="t" r="r" b="b"/>
              <a:pathLst>
                <a:path w="4615180" h="2762885">
                  <a:moveTo>
                    <a:pt x="117685" y="774858"/>
                  </a:moveTo>
                  <a:lnTo>
                    <a:pt x="138020" y="732552"/>
                  </a:lnTo>
                  <a:lnTo>
                    <a:pt x="159706" y="691302"/>
                  </a:lnTo>
                  <a:lnTo>
                    <a:pt x="182708" y="651122"/>
                  </a:lnTo>
                  <a:lnTo>
                    <a:pt x="206990" y="612022"/>
                  </a:lnTo>
                  <a:lnTo>
                    <a:pt x="232518" y="574014"/>
                  </a:lnTo>
                  <a:lnTo>
                    <a:pt x="259256" y="537110"/>
                  </a:lnTo>
                  <a:lnTo>
                    <a:pt x="287169" y="501322"/>
                  </a:lnTo>
                  <a:lnTo>
                    <a:pt x="316222" y="466662"/>
                  </a:lnTo>
                  <a:lnTo>
                    <a:pt x="346379" y="433142"/>
                  </a:lnTo>
                  <a:lnTo>
                    <a:pt x="377606" y="400773"/>
                  </a:lnTo>
                  <a:lnTo>
                    <a:pt x="409867" y="369567"/>
                  </a:lnTo>
                  <a:lnTo>
                    <a:pt x="443127" y="339536"/>
                  </a:lnTo>
                  <a:lnTo>
                    <a:pt x="477351" y="310691"/>
                  </a:lnTo>
                  <a:lnTo>
                    <a:pt x="512503" y="283046"/>
                  </a:lnTo>
                  <a:lnTo>
                    <a:pt x="548549" y="256610"/>
                  </a:lnTo>
                  <a:lnTo>
                    <a:pt x="585453" y="231397"/>
                  </a:lnTo>
                  <a:lnTo>
                    <a:pt x="623180" y="207417"/>
                  </a:lnTo>
                  <a:lnTo>
                    <a:pt x="661694" y="184684"/>
                  </a:lnTo>
                  <a:lnTo>
                    <a:pt x="700961" y="163208"/>
                  </a:lnTo>
                  <a:lnTo>
                    <a:pt x="740946" y="143001"/>
                  </a:lnTo>
                  <a:lnTo>
                    <a:pt x="781613" y="124075"/>
                  </a:lnTo>
                  <a:lnTo>
                    <a:pt x="822926" y="106443"/>
                  </a:lnTo>
                  <a:lnTo>
                    <a:pt x="864852" y="90115"/>
                  </a:lnTo>
                  <a:lnTo>
                    <a:pt x="907354" y="75104"/>
                  </a:lnTo>
                  <a:lnTo>
                    <a:pt x="950397" y="61421"/>
                  </a:lnTo>
                  <a:lnTo>
                    <a:pt x="993947" y="49078"/>
                  </a:lnTo>
                  <a:lnTo>
                    <a:pt x="1037967" y="38088"/>
                  </a:lnTo>
                  <a:lnTo>
                    <a:pt x="1082424" y="28461"/>
                  </a:lnTo>
                  <a:lnTo>
                    <a:pt x="1127280" y="20209"/>
                  </a:lnTo>
                  <a:lnTo>
                    <a:pt x="1172502" y="13345"/>
                  </a:lnTo>
                  <a:lnTo>
                    <a:pt x="1218055" y="7881"/>
                  </a:lnTo>
                  <a:lnTo>
                    <a:pt x="1263902" y="3827"/>
                  </a:lnTo>
                  <a:lnTo>
                    <a:pt x="1310009" y="1196"/>
                  </a:lnTo>
                  <a:lnTo>
                    <a:pt x="1356340" y="0"/>
                  </a:lnTo>
                  <a:lnTo>
                    <a:pt x="1402861" y="250"/>
                  </a:lnTo>
                  <a:lnTo>
                    <a:pt x="1449536" y="1958"/>
                  </a:lnTo>
                  <a:lnTo>
                    <a:pt x="1496330" y="5136"/>
                  </a:lnTo>
                  <a:lnTo>
                    <a:pt x="1543207" y="9796"/>
                  </a:lnTo>
                  <a:lnTo>
                    <a:pt x="1590133" y="15950"/>
                  </a:lnTo>
                  <a:lnTo>
                    <a:pt x="1637073" y="23609"/>
                  </a:lnTo>
                  <a:lnTo>
                    <a:pt x="1683990" y="32785"/>
                  </a:lnTo>
                  <a:lnTo>
                    <a:pt x="1730850" y="43490"/>
                  </a:lnTo>
                  <a:lnTo>
                    <a:pt x="1777619" y="55737"/>
                  </a:lnTo>
                  <a:lnTo>
                    <a:pt x="1824259" y="69535"/>
                  </a:lnTo>
                  <a:lnTo>
                    <a:pt x="1870737" y="84899"/>
                  </a:lnTo>
                  <a:lnTo>
                    <a:pt x="1917017" y="101838"/>
                  </a:lnTo>
                  <a:lnTo>
                    <a:pt x="1963064" y="120366"/>
                  </a:lnTo>
                  <a:lnTo>
                    <a:pt x="2008842" y="140493"/>
                  </a:lnTo>
                  <a:lnTo>
                    <a:pt x="2050854" y="159401"/>
                  </a:lnTo>
                  <a:lnTo>
                    <a:pt x="2093142" y="177710"/>
                  </a:lnTo>
                  <a:lnTo>
                    <a:pt x="2135705" y="195418"/>
                  </a:lnTo>
                  <a:lnTo>
                    <a:pt x="2178543" y="212527"/>
                  </a:lnTo>
                  <a:lnTo>
                    <a:pt x="2221658" y="229036"/>
                  </a:lnTo>
                  <a:lnTo>
                    <a:pt x="2265047" y="244946"/>
                  </a:lnTo>
                  <a:lnTo>
                    <a:pt x="2308713" y="260255"/>
                  </a:lnTo>
                  <a:lnTo>
                    <a:pt x="2352654" y="274965"/>
                  </a:lnTo>
                  <a:lnTo>
                    <a:pt x="2396870" y="289075"/>
                  </a:lnTo>
                  <a:lnTo>
                    <a:pt x="2441362" y="302585"/>
                  </a:lnTo>
                  <a:lnTo>
                    <a:pt x="2486129" y="315495"/>
                  </a:lnTo>
                  <a:lnTo>
                    <a:pt x="2531172" y="327805"/>
                  </a:lnTo>
                  <a:lnTo>
                    <a:pt x="2576491" y="339516"/>
                  </a:lnTo>
                  <a:lnTo>
                    <a:pt x="2622084" y="350626"/>
                  </a:lnTo>
                  <a:lnTo>
                    <a:pt x="2667954" y="361137"/>
                  </a:lnTo>
                  <a:lnTo>
                    <a:pt x="2714099" y="371048"/>
                  </a:lnTo>
                  <a:lnTo>
                    <a:pt x="2760519" y="380359"/>
                  </a:lnTo>
                  <a:lnTo>
                    <a:pt x="2807215" y="389070"/>
                  </a:lnTo>
                  <a:lnTo>
                    <a:pt x="2854186" y="397182"/>
                  </a:lnTo>
                  <a:lnTo>
                    <a:pt x="2901432" y="404693"/>
                  </a:lnTo>
                  <a:lnTo>
                    <a:pt x="2948954" y="411605"/>
                  </a:lnTo>
                  <a:lnTo>
                    <a:pt x="2996751" y="417916"/>
                  </a:lnTo>
                  <a:lnTo>
                    <a:pt x="3044824" y="423628"/>
                  </a:lnTo>
                  <a:lnTo>
                    <a:pt x="3093172" y="428740"/>
                  </a:lnTo>
                  <a:lnTo>
                    <a:pt x="3141796" y="433252"/>
                  </a:lnTo>
                  <a:lnTo>
                    <a:pt x="3190695" y="437164"/>
                  </a:lnTo>
                  <a:lnTo>
                    <a:pt x="3239869" y="440476"/>
                  </a:lnTo>
                  <a:lnTo>
                    <a:pt x="3289318" y="443189"/>
                  </a:lnTo>
                  <a:lnTo>
                    <a:pt x="3339043" y="445301"/>
                  </a:lnTo>
                  <a:lnTo>
                    <a:pt x="3389043" y="446813"/>
                  </a:lnTo>
                  <a:lnTo>
                    <a:pt x="3439319" y="447726"/>
                  </a:lnTo>
                  <a:lnTo>
                    <a:pt x="3489869" y="448038"/>
                  </a:lnTo>
                  <a:lnTo>
                    <a:pt x="3540695" y="447751"/>
                  </a:lnTo>
                  <a:lnTo>
                    <a:pt x="3591797" y="446864"/>
                  </a:lnTo>
                  <a:lnTo>
                    <a:pt x="3643173" y="445376"/>
                  </a:lnTo>
                  <a:lnTo>
                    <a:pt x="3694825" y="443289"/>
                  </a:lnTo>
                  <a:lnTo>
                    <a:pt x="3746752" y="440602"/>
                  </a:lnTo>
                  <a:lnTo>
                    <a:pt x="3798954" y="437315"/>
                  </a:lnTo>
                  <a:lnTo>
                    <a:pt x="3851432" y="433428"/>
                  </a:lnTo>
                  <a:lnTo>
                    <a:pt x="3904185" y="428940"/>
                  </a:lnTo>
                  <a:lnTo>
                    <a:pt x="3957212" y="423853"/>
                  </a:lnTo>
                  <a:lnTo>
                    <a:pt x="4010516" y="418166"/>
                  </a:lnTo>
                  <a:lnTo>
                    <a:pt x="4064094" y="411879"/>
                  </a:lnTo>
                  <a:lnTo>
                    <a:pt x="4117947" y="404992"/>
                  </a:lnTo>
                  <a:lnTo>
                    <a:pt x="4172076" y="397505"/>
                  </a:lnTo>
                  <a:lnTo>
                    <a:pt x="4226480" y="389418"/>
                  </a:lnTo>
                  <a:lnTo>
                    <a:pt x="4281159" y="380730"/>
                  </a:lnTo>
                  <a:lnTo>
                    <a:pt x="4336113" y="371443"/>
                  </a:lnTo>
                  <a:lnTo>
                    <a:pt x="4391342" y="361556"/>
                  </a:lnTo>
                  <a:lnTo>
                    <a:pt x="4446846" y="351069"/>
                  </a:lnTo>
                  <a:lnTo>
                    <a:pt x="4502625" y="339982"/>
                  </a:lnTo>
                  <a:lnTo>
                    <a:pt x="4558680" y="328294"/>
                  </a:lnTo>
                  <a:lnTo>
                    <a:pt x="4615009" y="316007"/>
                  </a:lnTo>
                  <a:lnTo>
                    <a:pt x="4561409" y="340870"/>
                  </a:lnTo>
                  <a:lnTo>
                    <a:pt x="4508500" y="366050"/>
                  </a:lnTo>
                  <a:lnTo>
                    <a:pt x="4456280" y="391547"/>
                  </a:lnTo>
                  <a:lnTo>
                    <a:pt x="4404751" y="417359"/>
                  </a:lnTo>
                  <a:lnTo>
                    <a:pt x="4353912" y="443488"/>
                  </a:lnTo>
                  <a:lnTo>
                    <a:pt x="4303763" y="469934"/>
                  </a:lnTo>
                  <a:lnTo>
                    <a:pt x="4254304" y="496696"/>
                  </a:lnTo>
                  <a:lnTo>
                    <a:pt x="4205536" y="523775"/>
                  </a:lnTo>
                  <a:lnTo>
                    <a:pt x="4157457" y="551170"/>
                  </a:lnTo>
                  <a:lnTo>
                    <a:pt x="4110069" y="578881"/>
                  </a:lnTo>
                  <a:lnTo>
                    <a:pt x="4063372" y="606909"/>
                  </a:lnTo>
                  <a:lnTo>
                    <a:pt x="4017364" y="635254"/>
                  </a:lnTo>
                  <a:lnTo>
                    <a:pt x="3972047" y="663915"/>
                  </a:lnTo>
                  <a:lnTo>
                    <a:pt x="3927420" y="692893"/>
                  </a:lnTo>
                  <a:lnTo>
                    <a:pt x="3883483" y="722187"/>
                  </a:lnTo>
                  <a:lnTo>
                    <a:pt x="3840236" y="751798"/>
                  </a:lnTo>
                  <a:lnTo>
                    <a:pt x="3797680" y="781725"/>
                  </a:lnTo>
                  <a:lnTo>
                    <a:pt x="3755814" y="811969"/>
                  </a:lnTo>
                  <a:lnTo>
                    <a:pt x="3714638" y="842530"/>
                  </a:lnTo>
                  <a:lnTo>
                    <a:pt x="3674152" y="873407"/>
                  </a:lnTo>
                  <a:lnTo>
                    <a:pt x="3634356" y="904601"/>
                  </a:lnTo>
                  <a:lnTo>
                    <a:pt x="3595251" y="936112"/>
                  </a:lnTo>
                  <a:lnTo>
                    <a:pt x="3556836" y="967939"/>
                  </a:lnTo>
                  <a:lnTo>
                    <a:pt x="3519111" y="1000083"/>
                  </a:lnTo>
                  <a:lnTo>
                    <a:pt x="3482076" y="1032543"/>
                  </a:lnTo>
                  <a:lnTo>
                    <a:pt x="3445732" y="1065320"/>
                  </a:lnTo>
                  <a:lnTo>
                    <a:pt x="3410078" y="1098414"/>
                  </a:lnTo>
                  <a:lnTo>
                    <a:pt x="3375114" y="1131825"/>
                  </a:lnTo>
                  <a:lnTo>
                    <a:pt x="3340840" y="1165552"/>
                  </a:lnTo>
                  <a:lnTo>
                    <a:pt x="3307257" y="1199596"/>
                  </a:lnTo>
                  <a:lnTo>
                    <a:pt x="3274363" y="1233957"/>
                  </a:lnTo>
                  <a:lnTo>
                    <a:pt x="3242160" y="1268635"/>
                  </a:lnTo>
                  <a:lnTo>
                    <a:pt x="3210647" y="1303629"/>
                  </a:lnTo>
                  <a:lnTo>
                    <a:pt x="3179825" y="1338940"/>
                  </a:lnTo>
                  <a:lnTo>
                    <a:pt x="3149692" y="1374568"/>
                  </a:lnTo>
                  <a:lnTo>
                    <a:pt x="3120250" y="1410513"/>
                  </a:lnTo>
                  <a:lnTo>
                    <a:pt x="3091498" y="1446774"/>
                  </a:lnTo>
                  <a:lnTo>
                    <a:pt x="3063437" y="1483353"/>
                  </a:lnTo>
                  <a:lnTo>
                    <a:pt x="3036065" y="1520248"/>
                  </a:lnTo>
                  <a:lnTo>
                    <a:pt x="3009384" y="1557460"/>
                  </a:lnTo>
                  <a:lnTo>
                    <a:pt x="2983393" y="1594989"/>
                  </a:lnTo>
                  <a:lnTo>
                    <a:pt x="2958092" y="1632835"/>
                  </a:lnTo>
                  <a:lnTo>
                    <a:pt x="2933481" y="1670997"/>
                  </a:lnTo>
                  <a:lnTo>
                    <a:pt x="2909561" y="1709477"/>
                  </a:lnTo>
                  <a:lnTo>
                    <a:pt x="2886331" y="1748273"/>
                  </a:lnTo>
                  <a:lnTo>
                    <a:pt x="2863791" y="1787387"/>
                  </a:lnTo>
                  <a:lnTo>
                    <a:pt x="2841941" y="1826817"/>
                  </a:lnTo>
                  <a:lnTo>
                    <a:pt x="2820782" y="1866564"/>
                  </a:lnTo>
                  <a:lnTo>
                    <a:pt x="2800312" y="1906629"/>
                  </a:lnTo>
                  <a:lnTo>
                    <a:pt x="2780533" y="1947010"/>
                  </a:lnTo>
                  <a:lnTo>
                    <a:pt x="2761444" y="1987708"/>
                  </a:lnTo>
                  <a:lnTo>
                    <a:pt x="2741112" y="2030014"/>
                  </a:lnTo>
                  <a:lnTo>
                    <a:pt x="2719428" y="2071264"/>
                  </a:lnTo>
                  <a:lnTo>
                    <a:pt x="2696428" y="2111444"/>
                  </a:lnTo>
                  <a:lnTo>
                    <a:pt x="2672147" y="2150544"/>
                  </a:lnTo>
                  <a:lnTo>
                    <a:pt x="2646621" y="2188552"/>
                  </a:lnTo>
                  <a:lnTo>
                    <a:pt x="2619885" y="2225456"/>
                  </a:lnTo>
                  <a:lnTo>
                    <a:pt x="2591973" y="2261243"/>
                  </a:lnTo>
                  <a:lnTo>
                    <a:pt x="2562921" y="2295903"/>
                  </a:lnTo>
                  <a:lnTo>
                    <a:pt x="2532765" y="2329424"/>
                  </a:lnTo>
                  <a:lnTo>
                    <a:pt x="2501539" y="2361793"/>
                  </a:lnTo>
                  <a:lnTo>
                    <a:pt x="2469279" y="2392999"/>
                  </a:lnTo>
                  <a:lnTo>
                    <a:pt x="2436020" y="2423030"/>
                  </a:lnTo>
                  <a:lnTo>
                    <a:pt x="2401797" y="2451875"/>
                  </a:lnTo>
                  <a:lnTo>
                    <a:pt x="2366645" y="2479520"/>
                  </a:lnTo>
                  <a:lnTo>
                    <a:pt x="2330600" y="2505956"/>
                  </a:lnTo>
                  <a:lnTo>
                    <a:pt x="2293697" y="2531169"/>
                  </a:lnTo>
                  <a:lnTo>
                    <a:pt x="2255971" y="2555149"/>
                  </a:lnTo>
                  <a:lnTo>
                    <a:pt x="2217456" y="2577882"/>
                  </a:lnTo>
                  <a:lnTo>
                    <a:pt x="2178190" y="2599358"/>
                  </a:lnTo>
                  <a:lnTo>
                    <a:pt x="2138206" y="2619565"/>
                  </a:lnTo>
                  <a:lnTo>
                    <a:pt x="2097539" y="2638490"/>
                  </a:lnTo>
                  <a:lnTo>
                    <a:pt x="2056226" y="2656123"/>
                  </a:lnTo>
                  <a:lnTo>
                    <a:pt x="2014301" y="2672451"/>
                  </a:lnTo>
                  <a:lnTo>
                    <a:pt x="1971800" y="2687462"/>
                  </a:lnTo>
                  <a:lnTo>
                    <a:pt x="1928757" y="2701145"/>
                  </a:lnTo>
                  <a:lnTo>
                    <a:pt x="1885208" y="2713488"/>
                  </a:lnTo>
                  <a:lnTo>
                    <a:pt x="1841188" y="2724478"/>
                  </a:lnTo>
                  <a:lnTo>
                    <a:pt x="1796733" y="2734105"/>
                  </a:lnTo>
                  <a:lnTo>
                    <a:pt x="1751877" y="2742357"/>
                  </a:lnTo>
                  <a:lnTo>
                    <a:pt x="1706656" y="2749221"/>
                  </a:lnTo>
                  <a:lnTo>
                    <a:pt x="1661105" y="2754685"/>
                  </a:lnTo>
                  <a:lnTo>
                    <a:pt x="1615259" y="2758739"/>
                  </a:lnTo>
                  <a:lnTo>
                    <a:pt x="1569154" y="2761370"/>
                  </a:lnTo>
                  <a:lnTo>
                    <a:pt x="1522824" y="2762566"/>
                  </a:lnTo>
                  <a:lnTo>
                    <a:pt x="1476305" y="2762316"/>
                  </a:lnTo>
                  <a:lnTo>
                    <a:pt x="1429632" y="2760608"/>
                  </a:lnTo>
                  <a:lnTo>
                    <a:pt x="1382840" y="2757430"/>
                  </a:lnTo>
                  <a:lnTo>
                    <a:pt x="1335964" y="2752770"/>
                  </a:lnTo>
                  <a:lnTo>
                    <a:pt x="1289041" y="2746616"/>
                  </a:lnTo>
                  <a:lnTo>
                    <a:pt x="1242104" y="2738957"/>
                  </a:lnTo>
                  <a:lnTo>
                    <a:pt x="1195189" y="2729781"/>
                  </a:lnTo>
                  <a:lnTo>
                    <a:pt x="1148332" y="2719075"/>
                  </a:lnTo>
                  <a:lnTo>
                    <a:pt x="1101567" y="2706829"/>
                  </a:lnTo>
                  <a:lnTo>
                    <a:pt x="1054930" y="2693030"/>
                  </a:lnTo>
                  <a:lnTo>
                    <a:pt x="1008456" y="2677667"/>
                  </a:lnTo>
                  <a:lnTo>
                    <a:pt x="962180" y="2660728"/>
                  </a:lnTo>
                  <a:lnTo>
                    <a:pt x="916138" y="2642200"/>
                  </a:lnTo>
                  <a:lnTo>
                    <a:pt x="870364" y="2622073"/>
                  </a:lnTo>
                  <a:lnTo>
                    <a:pt x="825249" y="2600507"/>
                  </a:lnTo>
                  <a:lnTo>
                    <a:pt x="781172" y="2577693"/>
                  </a:lnTo>
                  <a:lnTo>
                    <a:pt x="738147" y="2553667"/>
                  </a:lnTo>
                  <a:lnTo>
                    <a:pt x="696187" y="2528462"/>
                  </a:lnTo>
                  <a:lnTo>
                    <a:pt x="655307" y="2502114"/>
                  </a:lnTo>
                  <a:lnTo>
                    <a:pt x="615521" y="2474655"/>
                  </a:lnTo>
                  <a:lnTo>
                    <a:pt x="576842" y="2446122"/>
                  </a:lnTo>
                  <a:lnTo>
                    <a:pt x="539285" y="2416548"/>
                  </a:lnTo>
                  <a:lnTo>
                    <a:pt x="502864" y="2385967"/>
                  </a:lnTo>
                  <a:lnTo>
                    <a:pt x="467592" y="2354414"/>
                  </a:lnTo>
                  <a:lnTo>
                    <a:pt x="433485" y="2321923"/>
                  </a:lnTo>
                  <a:lnTo>
                    <a:pt x="400555" y="2288529"/>
                  </a:lnTo>
                  <a:lnTo>
                    <a:pt x="368817" y="2254266"/>
                  </a:lnTo>
                  <a:lnTo>
                    <a:pt x="338284" y="2219169"/>
                  </a:lnTo>
                  <a:lnTo>
                    <a:pt x="308971" y="2183272"/>
                  </a:lnTo>
                  <a:lnTo>
                    <a:pt x="280893" y="2146608"/>
                  </a:lnTo>
                  <a:lnTo>
                    <a:pt x="254062" y="2109214"/>
                  </a:lnTo>
                  <a:lnTo>
                    <a:pt x="228493" y="2071122"/>
                  </a:lnTo>
                  <a:lnTo>
                    <a:pt x="204199" y="2032368"/>
                  </a:lnTo>
                  <a:lnTo>
                    <a:pt x="181196" y="1992986"/>
                  </a:lnTo>
                  <a:lnTo>
                    <a:pt x="159496" y="1953010"/>
                  </a:lnTo>
                  <a:lnTo>
                    <a:pt x="139115" y="1912474"/>
                  </a:lnTo>
                  <a:lnTo>
                    <a:pt x="120065" y="1871414"/>
                  </a:lnTo>
                  <a:lnTo>
                    <a:pt x="102361" y="1829863"/>
                  </a:lnTo>
                  <a:lnTo>
                    <a:pt x="86017" y="1787855"/>
                  </a:lnTo>
                  <a:lnTo>
                    <a:pt x="71048" y="1745426"/>
                  </a:lnTo>
                  <a:lnTo>
                    <a:pt x="57466" y="1702610"/>
                  </a:lnTo>
                  <a:lnTo>
                    <a:pt x="45286" y="1659440"/>
                  </a:lnTo>
                  <a:lnTo>
                    <a:pt x="34522" y="1615951"/>
                  </a:lnTo>
                  <a:lnTo>
                    <a:pt x="25188" y="1572179"/>
                  </a:lnTo>
                  <a:lnTo>
                    <a:pt x="17298" y="1528156"/>
                  </a:lnTo>
                  <a:lnTo>
                    <a:pt x="10866" y="1483918"/>
                  </a:lnTo>
                  <a:lnTo>
                    <a:pt x="5906" y="1439498"/>
                  </a:lnTo>
                  <a:lnTo>
                    <a:pt x="2433" y="1394932"/>
                  </a:lnTo>
                  <a:lnTo>
                    <a:pt x="459" y="1350254"/>
                  </a:lnTo>
                  <a:lnTo>
                    <a:pt x="0" y="1305498"/>
                  </a:lnTo>
                  <a:lnTo>
                    <a:pt x="1068" y="1260698"/>
                  </a:lnTo>
                  <a:lnTo>
                    <a:pt x="3679" y="1215889"/>
                  </a:lnTo>
                  <a:lnTo>
                    <a:pt x="7846" y="1171105"/>
                  </a:lnTo>
                  <a:lnTo>
                    <a:pt x="13583" y="1126380"/>
                  </a:lnTo>
                  <a:lnTo>
                    <a:pt x="20904" y="1081750"/>
                  </a:lnTo>
                  <a:lnTo>
                    <a:pt x="29823" y="1037248"/>
                  </a:lnTo>
                  <a:lnTo>
                    <a:pt x="40355" y="992909"/>
                  </a:lnTo>
                  <a:lnTo>
                    <a:pt x="52512" y="948767"/>
                  </a:lnTo>
                  <a:lnTo>
                    <a:pt x="66310" y="904856"/>
                  </a:lnTo>
                  <a:lnTo>
                    <a:pt x="81762" y="861212"/>
                  </a:lnTo>
                  <a:lnTo>
                    <a:pt x="98883" y="817868"/>
                  </a:lnTo>
                  <a:lnTo>
                    <a:pt x="117685" y="774858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2910" y="3001517"/>
            <a:ext cx="27520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2270">
              <a:lnSpc>
                <a:spcPct val="100000"/>
              </a:lnSpc>
              <a:spcBef>
                <a:spcPts val="100"/>
              </a:spcBef>
            </a:pPr>
            <a:r>
              <a:rPr sz="2400" b="1" u="none" dirty="0">
                <a:latin typeface="Trebuchet MS"/>
                <a:cs typeface="Trebuchet MS"/>
              </a:rPr>
              <a:t>CECT</a:t>
            </a:r>
            <a:r>
              <a:rPr sz="2400" b="1" u="none" spc="-65" dirty="0">
                <a:latin typeface="Trebuchet MS"/>
                <a:cs typeface="Trebuchet MS"/>
              </a:rPr>
              <a:t> </a:t>
            </a:r>
            <a:r>
              <a:rPr sz="2400" b="1" u="none" spc="-10" dirty="0">
                <a:latin typeface="Trebuchet MS"/>
                <a:cs typeface="Trebuchet MS"/>
              </a:rPr>
              <a:t>showing Pneumoperitonium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873" rIns="0" bIns="0" rtlCol="0">
            <a:spAutoFit/>
          </a:bodyPr>
          <a:lstStyle/>
          <a:p>
            <a:pPr marL="954405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Trebuchet MS"/>
                <a:cs typeface="Trebuchet MS"/>
              </a:rPr>
              <a:t>Angiography</a:t>
            </a:r>
            <a:r>
              <a:rPr b="1" spc="-8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–</a:t>
            </a:r>
            <a:r>
              <a:rPr b="1" spc="-7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Gold</a:t>
            </a:r>
            <a:r>
              <a:rPr b="1" spc="-9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Standard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354965" algn="l"/>
              </a:tabLst>
            </a:pPr>
            <a:r>
              <a:rPr sz="1900" b="0" u="none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b="0" u="none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pc="-20" dirty="0"/>
              <a:t>Non-</a:t>
            </a:r>
            <a:r>
              <a:rPr spc="-10" dirty="0"/>
              <a:t>invasive</a:t>
            </a:r>
            <a:endParaRPr sz="19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994"/>
              </a:spcBef>
            </a:pPr>
            <a:r>
              <a:rPr sz="1900" b="0" u="none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b="0" u="none" spc="-3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u="none" spc="-10" dirty="0">
                <a:solidFill>
                  <a:srgbClr val="000000"/>
                </a:solidFill>
              </a:rPr>
              <a:t>CT-Angiography</a:t>
            </a:r>
            <a:endParaRPr sz="1900">
              <a:latin typeface="Lucida Sans Unicode"/>
              <a:cs typeface="Lucida Sans Unicode"/>
            </a:endParaRPr>
          </a:p>
          <a:p>
            <a:pPr marL="756285" marR="453390" indent="-287020">
              <a:lnSpc>
                <a:spcPct val="100000"/>
              </a:lnSpc>
              <a:spcBef>
                <a:spcPts val="1010"/>
              </a:spcBef>
            </a:pPr>
            <a:r>
              <a:rPr sz="1900" b="0" u="none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b="0" u="none" spc="-3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u="none" dirty="0">
                <a:solidFill>
                  <a:srgbClr val="000000"/>
                </a:solidFill>
              </a:rPr>
              <a:t>Magnetic</a:t>
            </a:r>
            <a:r>
              <a:rPr u="none" spc="-20" dirty="0">
                <a:solidFill>
                  <a:srgbClr val="000000"/>
                </a:solidFill>
              </a:rPr>
              <a:t> </a:t>
            </a:r>
            <a:r>
              <a:rPr u="none" spc="-10" dirty="0">
                <a:solidFill>
                  <a:srgbClr val="000000"/>
                </a:solidFill>
              </a:rPr>
              <a:t>Resonance Angiography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605"/>
              </a:spcBef>
            </a:pPr>
            <a:endParaRPr/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900" b="0" u="none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b="0" u="none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pc="-10" dirty="0"/>
              <a:t>Invasive</a:t>
            </a:r>
            <a:endParaRPr sz="1900">
              <a:latin typeface="Lucida Sans Unicode"/>
              <a:cs typeface="Lucida Sans Unicode"/>
            </a:endParaRPr>
          </a:p>
          <a:p>
            <a:pPr marL="756285" marR="5080" indent="-287020">
              <a:lnSpc>
                <a:spcPct val="100000"/>
              </a:lnSpc>
              <a:spcBef>
                <a:spcPts val="994"/>
              </a:spcBef>
            </a:pPr>
            <a:r>
              <a:rPr sz="1900" b="0" u="none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b="0" u="none" spc="-5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u="none" dirty="0">
                <a:solidFill>
                  <a:srgbClr val="000000"/>
                </a:solidFill>
              </a:rPr>
              <a:t>Catheter</a:t>
            </a:r>
            <a:r>
              <a:rPr u="none" spc="-45" dirty="0">
                <a:solidFill>
                  <a:srgbClr val="000000"/>
                </a:solidFill>
              </a:rPr>
              <a:t> </a:t>
            </a:r>
            <a:r>
              <a:rPr u="none" spc="-10" dirty="0">
                <a:solidFill>
                  <a:srgbClr val="000000"/>
                </a:solidFill>
              </a:rPr>
              <a:t>(Conventional Method)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10859" y="1390064"/>
            <a:ext cx="3925570" cy="150368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rebuchet MS"/>
                <a:cs typeface="Trebuchet MS"/>
              </a:rPr>
              <a:t>Findings</a:t>
            </a:r>
            <a:r>
              <a:rPr sz="2400" b="1" u="sng" spc="-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rebuchet MS"/>
                <a:cs typeface="Trebuchet MS"/>
              </a:rPr>
              <a:t>on</a:t>
            </a:r>
            <a:r>
              <a:rPr sz="2400" b="1" u="sng" spc="-1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rebuchet MS"/>
                <a:cs typeface="Trebuchet MS"/>
              </a:rPr>
              <a:t>Angiography: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994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Filling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defects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1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Stenosis</a:t>
            </a:r>
            <a:r>
              <a:rPr sz="2400" b="1" spc="-1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or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blockage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143" y="9142"/>
            <a:ext cx="9828530" cy="6849109"/>
            <a:chOff x="390143" y="9142"/>
            <a:chExt cx="9828530" cy="6849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3760" y="9142"/>
              <a:ext cx="6804659" cy="68488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0049" y="953261"/>
              <a:ext cx="3014980" cy="4057015"/>
            </a:xfrm>
            <a:custGeom>
              <a:avLst/>
              <a:gdLst/>
              <a:ahLst/>
              <a:cxnLst/>
              <a:rect l="l" t="t" r="r" b="b"/>
              <a:pathLst>
                <a:path w="3014979" h="4057015">
                  <a:moveTo>
                    <a:pt x="0" y="0"/>
                  </a:moveTo>
                  <a:lnTo>
                    <a:pt x="0" y="4056888"/>
                  </a:lnTo>
                  <a:lnTo>
                    <a:pt x="3014472" y="2028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049" y="953261"/>
              <a:ext cx="3014980" cy="4057015"/>
            </a:xfrm>
            <a:custGeom>
              <a:avLst/>
              <a:gdLst/>
              <a:ahLst/>
              <a:cxnLst/>
              <a:rect l="l" t="t" r="r" b="b"/>
              <a:pathLst>
                <a:path w="3014979" h="4057015">
                  <a:moveTo>
                    <a:pt x="0" y="0"/>
                  </a:moveTo>
                  <a:lnTo>
                    <a:pt x="3014472" y="2028443"/>
                  </a:lnTo>
                  <a:lnTo>
                    <a:pt x="0" y="4056888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4908" y="2376881"/>
            <a:ext cx="235775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95300">
              <a:lnSpc>
                <a:spcPct val="100000"/>
              </a:lnSpc>
              <a:spcBef>
                <a:spcPts val="105"/>
              </a:spcBef>
            </a:pPr>
            <a:r>
              <a:rPr sz="3200" b="1" u="none" dirty="0">
                <a:latin typeface="Trebuchet MS"/>
                <a:cs typeface="Trebuchet MS"/>
              </a:rPr>
              <a:t>SMA</a:t>
            </a:r>
            <a:r>
              <a:rPr sz="3200" b="1" u="none" spc="-195" dirty="0">
                <a:latin typeface="Trebuchet MS"/>
                <a:cs typeface="Trebuchet MS"/>
              </a:rPr>
              <a:t> </a:t>
            </a:r>
            <a:r>
              <a:rPr sz="3200" b="1" u="none" spc="-25" dirty="0">
                <a:latin typeface="Trebuchet MS"/>
                <a:cs typeface="Trebuchet MS"/>
              </a:rPr>
              <a:t>on </a:t>
            </a:r>
            <a:r>
              <a:rPr sz="3200" b="1" u="none" spc="-20" dirty="0">
                <a:latin typeface="Trebuchet MS"/>
                <a:cs typeface="Trebuchet MS"/>
              </a:rPr>
              <a:t>Angiography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6764" y="0"/>
            <a:ext cx="6900672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2587" y="1536191"/>
            <a:ext cx="3523615" cy="2470785"/>
            <a:chOff x="132587" y="1536191"/>
            <a:chExt cx="3523615" cy="2470785"/>
          </a:xfrm>
        </p:grpSpPr>
        <p:sp>
          <p:nvSpPr>
            <p:cNvPr id="4" name="object 4"/>
            <p:cNvSpPr/>
            <p:nvPr/>
          </p:nvSpPr>
          <p:spPr>
            <a:xfrm>
              <a:off x="142493" y="1699259"/>
              <a:ext cx="3503929" cy="2297430"/>
            </a:xfrm>
            <a:custGeom>
              <a:avLst/>
              <a:gdLst/>
              <a:ahLst/>
              <a:cxnLst/>
              <a:rect l="l" t="t" r="r" b="b"/>
              <a:pathLst>
                <a:path w="3503929" h="2297429">
                  <a:moveTo>
                    <a:pt x="3503676" y="0"/>
                  </a:moveTo>
                  <a:lnTo>
                    <a:pt x="3495867" y="48408"/>
                  </a:lnTo>
                  <a:lnTo>
                    <a:pt x="3474122" y="90452"/>
                  </a:lnTo>
                  <a:lnTo>
                    <a:pt x="3440966" y="123608"/>
                  </a:lnTo>
                  <a:lnTo>
                    <a:pt x="3398922" y="145353"/>
                  </a:lnTo>
                  <a:lnTo>
                    <a:pt x="3350514" y="153162"/>
                  </a:lnTo>
                  <a:lnTo>
                    <a:pt x="153162" y="153162"/>
                  </a:lnTo>
                  <a:lnTo>
                    <a:pt x="104748" y="160970"/>
                  </a:lnTo>
                  <a:lnTo>
                    <a:pt x="62704" y="182715"/>
                  </a:lnTo>
                  <a:lnTo>
                    <a:pt x="29549" y="215871"/>
                  </a:lnTo>
                  <a:lnTo>
                    <a:pt x="7807" y="257915"/>
                  </a:lnTo>
                  <a:lnTo>
                    <a:pt x="0" y="306324"/>
                  </a:lnTo>
                  <a:lnTo>
                    <a:pt x="0" y="2144267"/>
                  </a:lnTo>
                  <a:lnTo>
                    <a:pt x="7807" y="2192676"/>
                  </a:lnTo>
                  <a:lnTo>
                    <a:pt x="29549" y="2234720"/>
                  </a:lnTo>
                  <a:lnTo>
                    <a:pt x="62704" y="2267876"/>
                  </a:lnTo>
                  <a:lnTo>
                    <a:pt x="104748" y="2289621"/>
                  </a:lnTo>
                  <a:lnTo>
                    <a:pt x="153162" y="2297429"/>
                  </a:lnTo>
                  <a:lnTo>
                    <a:pt x="201575" y="2289621"/>
                  </a:lnTo>
                  <a:lnTo>
                    <a:pt x="243619" y="2267876"/>
                  </a:lnTo>
                  <a:lnTo>
                    <a:pt x="276774" y="2234720"/>
                  </a:lnTo>
                  <a:lnTo>
                    <a:pt x="298516" y="2192676"/>
                  </a:lnTo>
                  <a:lnTo>
                    <a:pt x="306324" y="2144267"/>
                  </a:lnTo>
                  <a:lnTo>
                    <a:pt x="306324" y="1991106"/>
                  </a:lnTo>
                  <a:lnTo>
                    <a:pt x="3350514" y="1991106"/>
                  </a:lnTo>
                  <a:lnTo>
                    <a:pt x="3398922" y="1983297"/>
                  </a:lnTo>
                  <a:lnTo>
                    <a:pt x="3440966" y="1961552"/>
                  </a:lnTo>
                  <a:lnTo>
                    <a:pt x="3474122" y="1928396"/>
                  </a:lnTo>
                  <a:lnTo>
                    <a:pt x="3495867" y="1886352"/>
                  </a:lnTo>
                  <a:lnTo>
                    <a:pt x="3503676" y="1837943"/>
                  </a:lnTo>
                  <a:lnTo>
                    <a:pt x="3503676" y="459486"/>
                  </a:lnTo>
                  <a:lnTo>
                    <a:pt x="153162" y="459486"/>
                  </a:lnTo>
                  <a:lnTo>
                    <a:pt x="153162" y="306324"/>
                  </a:lnTo>
                  <a:lnTo>
                    <a:pt x="159180" y="276516"/>
                  </a:lnTo>
                  <a:lnTo>
                    <a:pt x="175593" y="252174"/>
                  </a:lnTo>
                  <a:lnTo>
                    <a:pt x="199935" y="235761"/>
                  </a:lnTo>
                  <a:lnTo>
                    <a:pt x="229742" y="229742"/>
                  </a:lnTo>
                  <a:lnTo>
                    <a:pt x="3503676" y="229742"/>
                  </a:lnTo>
                  <a:lnTo>
                    <a:pt x="3503676" y="0"/>
                  </a:lnTo>
                  <a:close/>
                </a:path>
                <a:path w="3503929" h="2297429">
                  <a:moveTo>
                    <a:pt x="3503676" y="229742"/>
                  </a:moveTo>
                  <a:lnTo>
                    <a:pt x="229742" y="229742"/>
                  </a:lnTo>
                  <a:lnTo>
                    <a:pt x="259555" y="235761"/>
                  </a:lnTo>
                  <a:lnTo>
                    <a:pt x="283897" y="252174"/>
                  </a:lnTo>
                  <a:lnTo>
                    <a:pt x="300307" y="276516"/>
                  </a:lnTo>
                  <a:lnTo>
                    <a:pt x="306324" y="306324"/>
                  </a:lnTo>
                  <a:lnTo>
                    <a:pt x="298516" y="354732"/>
                  </a:lnTo>
                  <a:lnTo>
                    <a:pt x="276774" y="396776"/>
                  </a:lnTo>
                  <a:lnTo>
                    <a:pt x="243619" y="429932"/>
                  </a:lnTo>
                  <a:lnTo>
                    <a:pt x="201575" y="451677"/>
                  </a:lnTo>
                  <a:lnTo>
                    <a:pt x="153162" y="459486"/>
                  </a:lnTo>
                  <a:lnTo>
                    <a:pt x="3503676" y="459486"/>
                  </a:lnTo>
                  <a:lnTo>
                    <a:pt x="3503676" y="229742"/>
                  </a:lnTo>
                  <a:close/>
                </a:path>
                <a:path w="3503929" h="2297429">
                  <a:moveTo>
                    <a:pt x="3197352" y="0"/>
                  </a:moveTo>
                  <a:lnTo>
                    <a:pt x="3197352" y="153162"/>
                  </a:lnTo>
                  <a:lnTo>
                    <a:pt x="3350514" y="153162"/>
                  </a:lnTo>
                  <a:lnTo>
                    <a:pt x="3350514" y="76580"/>
                  </a:lnTo>
                  <a:lnTo>
                    <a:pt x="3273932" y="76580"/>
                  </a:lnTo>
                  <a:lnTo>
                    <a:pt x="3244125" y="70562"/>
                  </a:lnTo>
                  <a:lnTo>
                    <a:pt x="3219783" y="54149"/>
                  </a:lnTo>
                  <a:lnTo>
                    <a:pt x="3203370" y="29807"/>
                  </a:lnTo>
                  <a:lnTo>
                    <a:pt x="3197352" y="0"/>
                  </a:lnTo>
                  <a:close/>
                </a:path>
                <a:path w="3503929" h="2297429">
                  <a:moveTo>
                    <a:pt x="3350514" y="0"/>
                  </a:moveTo>
                  <a:lnTo>
                    <a:pt x="3344495" y="29807"/>
                  </a:lnTo>
                  <a:lnTo>
                    <a:pt x="3328082" y="54149"/>
                  </a:lnTo>
                  <a:lnTo>
                    <a:pt x="3303740" y="70562"/>
                  </a:lnTo>
                  <a:lnTo>
                    <a:pt x="3273932" y="76580"/>
                  </a:lnTo>
                  <a:lnTo>
                    <a:pt x="3350514" y="76580"/>
                  </a:lnTo>
                  <a:lnTo>
                    <a:pt x="3350514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5655" y="1546097"/>
              <a:ext cx="3350895" cy="612775"/>
            </a:xfrm>
            <a:custGeom>
              <a:avLst/>
              <a:gdLst/>
              <a:ahLst/>
              <a:cxnLst/>
              <a:rect l="l" t="t" r="r" b="b"/>
              <a:pathLst>
                <a:path w="3350895" h="612775">
                  <a:moveTo>
                    <a:pt x="76580" y="382904"/>
                  </a:moveTo>
                  <a:lnTo>
                    <a:pt x="46773" y="388923"/>
                  </a:lnTo>
                  <a:lnTo>
                    <a:pt x="22431" y="405336"/>
                  </a:lnTo>
                  <a:lnTo>
                    <a:pt x="6018" y="429678"/>
                  </a:lnTo>
                  <a:lnTo>
                    <a:pt x="0" y="459486"/>
                  </a:lnTo>
                  <a:lnTo>
                    <a:pt x="0" y="612648"/>
                  </a:lnTo>
                  <a:lnTo>
                    <a:pt x="48413" y="604839"/>
                  </a:lnTo>
                  <a:lnTo>
                    <a:pt x="90457" y="583094"/>
                  </a:lnTo>
                  <a:lnTo>
                    <a:pt x="123612" y="549938"/>
                  </a:lnTo>
                  <a:lnTo>
                    <a:pt x="145354" y="507894"/>
                  </a:lnTo>
                  <a:lnTo>
                    <a:pt x="153162" y="459486"/>
                  </a:lnTo>
                  <a:lnTo>
                    <a:pt x="147145" y="429678"/>
                  </a:lnTo>
                  <a:lnTo>
                    <a:pt x="130735" y="405336"/>
                  </a:lnTo>
                  <a:lnTo>
                    <a:pt x="106393" y="388923"/>
                  </a:lnTo>
                  <a:lnTo>
                    <a:pt x="76580" y="382904"/>
                  </a:lnTo>
                  <a:close/>
                </a:path>
                <a:path w="3350895" h="612775">
                  <a:moveTo>
                    <a:pt x="3350514" y="153162"/>
                  </a:moveTo>
                  <a:lnTo>
                    <a:pt x="3197352" y="153162"/>
                  </a:lnTo>
                  <a:lnTo>
                    <a:pt x="3197352" y="306324"/>
                  </a:lnTo>
                  <a:lnTo>
                    <a:pt x="3245760" y="298515"/>
                  </a:lnTo>
                  <a:lnTo>
                    <a:pt x="3287804" y="276770"/>
                  </a:lnTo>
                  <a:lnTo>
                    <a:pt x="3320960" y="243614"/>
                  </a:lnTo>
                  <a:lnTo>
                    <a:pt x="3342705" y="201570"/>
                  </a:lnTo>
                  <a:lnTo>
                    <a:pt x="3350514" y="153162"/>
                  </a:lnTo>
                  <a:close/>
                </a:path>
                <a:path w="3350895" h="612775">
                  <a:moveTo>
                    <a:pt x="3197352" y="0"/>
                  </a:moveTo>
                  <a:lnTo>
                    <a:pt x="3148943" y="7808"/>
                  </a:lnTo>
                  <a:lnTo>
                    <a:pt x="3106899" y="29553"/>
                  </a:lnTo>
                  <a:lnTo>
                    <a:pt x="3073743" y="62709"/>
                  </a:lnTo>
                  <a:lnTo>
                    <a:pt x="3051998" y="104753"/>
                  </a:lnTo>
                  <a:lnTo>
                    <a:pt x="3044190" y="153162"/>
                  </a:lnTo>
                  <a:lnTo>
                    <a:pt x="3050208" y="182969"/>
                  </a:lnTo>
                  <a:lnTo>
                    <a:pt x="3066621" y="207311"/>
                  </a:lnTo>
                  <a:lnTo>
                    <a:pt x="3090963" y="223724"/>
                  </a:lnTo>
                  <a:lnTo>
                    <a:pt x="3120771" y="229742"/>
                  </a:lnTo>
                  <a:lnTo>
                    <a:pt x="3150578" y="223724"/>
                  </a:lnTo>
                  <a:lnTo>
                    <a:pt x="3174920" y="207311"/>
                  </a:lnTo>
                  <a:lnTo>
                    <a:pt x="3191333" y="182969"/>
                  </a:lnTo>
                  <a:lnTo>
                    <a:pt x="3197352" y="153162"/>
                  </a:lnTo>
                  <a:lnTo>
                    <a:pt x="3350514" y="153162"/>
                  </a:lnTo>
                  <a:lnTo>
                    <a:pt x="3342705" y="104753"/>
                  </a:lnTo>
                  <a:lnTo>
                    <a:pt x="3320960" y="62709"/>
                  </a:lnTo>
                  <a:lnTo>
                    <a:pt x="3287804" y="29553"/>
                  </a:lnTo>
                  <a:lnTo>
                    <a:pt x="3245760" y="7808"/>
                  </a:lnTo>
                  <a:lnTo>
                    <a:pt x="3197352" y="0"/>
                  </a:lnTo>
                  <a:close/>
                </a:path>
              </a:pathLst>
            </a:custGeom>
            <a:solidFill>
              <a:srgbClr val="C5B6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2493" y="1546097"/>
              <a:ext cx="3503929" cy="2451100"/>
            </a:xfrm>
            <a:custGeom>
              <a:avLst/>
              <a:gdLst/>
              <a:ahLst/>
              <a:cxnLst/>
              <a:rect l="l" t="t" r="r" b="b"/>
              <a:pathLst>
                <a:path w="3503929" h="2451100">
                  <a:moveTo>
                    <a:pt x="0" y="459486"/>
                  </a:moveTo>
                  <a:lnTo>
                    <a:pt x="7807" y="411077"/>
                  </a:lnTo>
                  <a:lnTo>
                    <a:pt x="29549" y="369033"/>
                  </a:lnTo>
                  <a:lnTo>
                    <a:pt x="62704" y="335877"/>
                  </a:lnTo>
                  <a:lnTo>
                    <a:pt x="104748" y="314132"/>
                  </a:lnTo>
                  <a:lnTo>
                    <a:pt x="153162" y="306324"/>
                  </a:lnTo>
                  <a:lnTo>
                    <a:pt x="3197352" y="306324"/>
                  </a:lnTo>
                  <a:lnTo>
                    <a:pt x="3197352" y="153162"/>
                  </a:lnTo>
                  <a:lnTo>
                    <a:pt x="3205160" y="104753"/>
                  </a:lnTo>
                  <a:lnTo>
                    <a:pt x="3226905" y="62709"/>
                  </a:lnTo>
                  <a:lnTo>
                    <a:pt x="3260061" y="29553"/>
                  </a:lnTo>
                  <a:lnTo>
                    <a:pt x="3302105" y="7808"/>
                  </a:lnTo>
                  <a:lnTo>
                    <a:pt x="3350514" y="0"/>
                  </a:lnTo>
                  <a:lnTo>
                    <a:pt x="3398922" y="7808"/>
                  </a:lnTo>
                  <a:lnTo>
                    <a:pt x="3440966" y="29553"/>
                  </a:lnTo>
                  <a:lnTo>
                    <a:pt x="3474122" y="62709"/>
                  </a:lnTo>
                  <a:lnTo>
                    <a:pt x="3495867" y="104753"/>
                  </a:lnTo>
                  <a:lnTo>
                    <a:pt x="3503676" y="153162"/>
                  </a:lnTo>
                  <a:lnTo>
                    <a:pt x="3503676" y="1991105"/>
                  </a:lnTo>
                  <a:lnTo>
                    <a:pt x="3495867" y="2039514"/>
                  </a:lnTo>
                  <a:lnTo>
                    <a:pt x="3474122" y="2081558"/>
                  </a:lnTo>
                  <a:lnTo>
                    <a:pt x="3440966" y="2114714"/>
                  </a:lnTo>
                  <a:lnTo>
                    <a:pt x="3398922" y="2136459"/>
                  </a:lnTo>
                  <a:lnTo>
                    <a:pt x="3350514" y="2144268"/>
                  </a:lnTo>
                  <a:lnTo>
                    <a:pt x="306324" y="2144268"/>
                  </a:lnTo>
                  <a:lnTo>
                    <a:pt x="306324" y="2297429"/>
                  </a:lnTo>
                  <a:lnTo>
                    <a:pt x="298515" y="2345838"/>
                  </a:lnTo>
                  <a:lnTo>
                    <a:pt x="276770" y="2387882"/>
                  </a:lnTo>
                  <a:lnTo>
                    <a:pt x="243614" y="2421038"/>
                  </a:lnTo>
                  <a:lnTo>
                    <a:pt x="201570" y="2442783"/>
                  </a:lnTo>
                  <a:lnTo>
                    <a:pt x="153162" y="2450591"/>
                  </a:lnTo>
                  <a:lnTo>
                    <a:pt x="104748" y="2442783"/>
                  </a:lnTo>
                  <a:lnTo>
                    <a:pt x="62704" y="2421038"/>
                  </a:lnTo>
                  <a:lnTo>
                    <a:pt x="29549" y="2387882"/>
                  </a:lnTo>
                  <a:lnTo>
                    <a:pt x="7807" y="2345838"/>
                  </a:lnTo>
                  <a:lnTo>
                    <a:pt x="0" y="2297429"/>
                  </a:lnTo>
                  <a:lnTo>
                    <a:pt x="0" y="459486"/>
                  </a:lnTo>
                  <a:close/>
                </a:path>
                <a:path w="3503929" h="2451100">
                  <a:moveTo>
                    <a:pt x="3197352" y="306324"/>
                  </a:moveTo>
                  <a:lnTo>
                    <a:pt x="3350514" y="306324"/>
                  </a:lnTo>
                  <a:lnTo>
                    <a:pt x="3398922" y="298515"/>
                  </a:lnTo>
                  <a:lnTo>
                    <a:pt x="3440966" y="276770"/>
                  </a:lnTo>
                  <a:lnTo>
                    <a:pt x="3474122" y="243614"/>
                  </a:lnTo>
                  <a:lnTo>
                    <a:pt x="3495867" y="201570"/>
                  </a:lnTo>
                  <a:lnTo>
                    <a:pt x="3503676" y="15316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9939" y="1689353"/>
              <a:ext cx="172973" cy="1729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2493" y="1929002"/>
              <a:ext cx="306705" cy="1761489"/>
            </a:xfrm>
            <a:custGeom>
              <a:avLst/>
              <a:gdLst/>
              <a:ahLst/>
              <a:cxnLst/>
              <a:rect l="l" t="t" r="r" b="b"/>
              <a:pathLst>
                <a:path w="306705" h="1761489">
                  <a:moveTo>
                    <a:pt x="153162" y="229743"/>
                  </a:moveTo>
                  <a:lnTo>
                    <a:pt x="153162" y="76581"/>
                  </a:lnTo>
                  <a:lnTo>
                    <a:pt x="175593" y="22431"/>
                  </a:lnTo>
                  <a:lnTo>
                    <a:pt x="229742" y="0"/>
                  </a:lnTo>
                  <a:lnTo>
                    <a:pt x="259550" y="6018"/>
                  </a:lnTo>
                  <a:lnTo>
                    <a:pt x="283892" y="22431"/>
                  </a:lnTo>
                  <a:lnTo>
                    <a:pt x="300305" y="46773"/>
                  </a:lnTo>
                  <a:lnTo>
                    <a:pt x="306324" y="76581"/>
                  </a:lnTo>
                  <a:lnTo>
                    <a:pt x="298515" y="124989"/>
                  </a:lnTo>
                  <a:lnTo>
                    <a:pt x="276770" y="167033"/>
                  </a:lnTo>
                  <a:lnTo>
                    <a:pt x="243614" y="200189"/>
                  </a:lnTo>
                  <a:lnTo>
                    <a:pt x="201570" y="221934"/>
                  </a:lnTo>
                  <a:lnTo>
                    <a:pt x="153162" y="229743"/>
                  </a:lnTo>
                  <a:lnTo>
                    <a:pt x="104748" y="221934"/>
                  </a:lnTo>
                  <a:lnTo>
                    <a:pt x="62704" y="200189"/>
                  </a:lnTo>
                  <a:lnTo>
                    <a:pt x="29549" y="167033"/>
                  </a:lnTo>
                  <a:lnTo>
                    <a:pt x="7807" y="124989"/>
                  </a:lnTo>
                  <a:lnTo>
                    <a:pt x="0" y="76581"/>
                  </a:lnTo>
                </a:path>
                <a:path w="306705" h="1761489">
                  <a:moveTo>
                    <a:pt x="306324" y="76581"/>
                  </a:moveTo>
                  <a:lnTo>
                    <a:pt x="306324" y="1761363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4189" y="2196210"/>
            <a:ext cx="25292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8010">
              <a:lnSpc>
                <a:spcPct val="100000"/>
              </a:lnSpc>
              <a:spcBef>
                <a:spcPts val="100"/>
              </a:spcBef>
            </a:pPr>
            <a:r>
              <a:rPr u="none" dirty="0"/>
              <a:t>IMA</a:t>
            </a:r>
            <a:r>
              <a:rPr u="none" spc="-210" dirty="0"/>
              <a:t> </a:t>
            </a:r>
            <a:r>
              <a:rPr u="none" spc="-35" dirty="0"/>
              <a:t>on </a:t>
            </a:r>
            <a:r>
              <a:rPr u="none" spc="-10" dirty="0"/>
              <a:t>Angiography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6259" y="0"/>
            <a:ext cx="3683508" cy="685799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16051" y="858173"/>
            <a:ext cx="3663950" cy="1969135"/>
            <a:chOff x="416051" y="858173"/>
            <a:chExt cx="3663950" cy="1969135"/>
          </a:xfrm>
        </p:grpSpPr>
        <p:sp>
          <p:nvSpPr>
            <p:cNvPr id="4" name="object 4"/>
            <p:cNvSpPr/>
            <p:nvPr/>
          </p:nvSpPr>
          <p:spPr>
            <a:xfrm>
              <a:off x="425957" y="868079"/>
              <a:ext cx="3644265" cy="1949450"/>
            </a:xfrm>
            <a:custGeom>
              <a:avLst/>
              <a:gdLst/>
              <a:ahLst/>
              <a:cxnLst/>
              <a:rect l="l" t="t" r="r" b="b"/>
              <a:pathLst>
                <a:path w="3644265" h="1949450">
                  <a:moveTo>
                    <a:pt x="2193766" y="0"/>
                  </a:moveTo>
                  <a:lnTo>
                    <a:pt x="2119401" y="5061"/>
                  </a:lnTo>
                  <a:lnTo>
                    <a:pt x="2045036" y="18362"/>
                  </a:lnTo>
                  <a:lnTo>
                    <a:pt x="2007854" y="28415"/>
                  </a:lnTo>
                  <a:lnTo>
                    <a:pt x="1970671" y="40902"/>
                  </a:lnTo>
                  <a:lnTo>
                    <a:pt x="1933489" y="55949"/>
                  </a:lnTo>
                  <a:lnTo>
                    <a:pt x="1896306" y="73680"/>
                  </a:lnTo>
                  <a:lnTo>
                    <a:pt x="1859124" y="94220"/>
                  </a:lnTo>
                  <a:lnTo>
                    <a:pt x="1784759" y="141161"/>
                  </a:lnTo>
                  <a:lnTo>
                    <a:pt x="1747577" y="161694"/>
                  </a:lnTo>
                  <a:lnTo>
                    <a:pt x="1710394" y="179418"/>
                  </a:lnTo>
                  <a:lnTo>
                    <a:pt x="1673212" y="194458"/>
                  </a:lnTo>
                  <a:lnTo>
                    <a:pt x="1636029" y="206939"/>
                  </a:lnTo>
                  <a:lnTo>
                    <a:pt x="1598847" y="216986"/>
                  </a:lnTo>
                  <a:lnTo>
                    <a:pt x="1524482" y="230276"/>
                  </a:lnTo>
                  <a:lnTo>
                    <a:pt x="1450117" y="235327"/>
                  </a:lnTo>
                  <a:lnTo>
                    <a:pt x="1412934" y="235075"/>
                  </a:lnTo>
                  <a:lnTo>
                    <a:pt x="1338569" y="229640"/>
                  </a:lnTo>
                  <a:lnTo>
                    <a:pt x="1264204" y="218464"/>
                  </a:lnTo>
                  <a:lnTo>
                    <a:pt x="1189839" y="202544"/>
                  </a:lnTo>
                  <a:lnTo>
                    <a:pt x="1152657" y="193117"/>
                  </a:lnTo>
                  <a:lnTo>
                    <a:pt x="1115474" y="182879"/>
                  </a:lnTo>
                  <a:lnTo>
                    <a:pt x="1078292" y="171954"/>
                  </a:lnTo>
                  <a:lnTo>
                    <a:pt x="1041109" y="160468"/>
                  </a:lnTo>
                  <a:lnTo>
                    <a:pt x="1003927" y="148545"/>
                  </a:lnTo>
                  <a:lnTo>
                    <a:pt x="818014" y="86749"/>
                  </a:lnTo>
                  <a:lnTo>
                    <a:pt x="780832" y="74827"/>
                  </a:lnTo>
                  <a:lnTo>
                    <a:pt x="743649" y="63342"/>
                  </a:lnTo>
                  <a:lnTo>
                    <a:pt x="706467" y="52419"/>
                  </a:lnTo>
                  <a:lnTo>
                    <a:pt x="669284" y="42183"/>
                  </a:lnTo>
                  <a:lnTo>
                    <a:pt x="632102" y="32758"/>
                  </a:lnTo>
                  <a:lnTo>
                    <a:pt x="594919" y="24270"/>
                  </a:lnTo>
                  <a:lnTo>
                    <a:pt x="520554" y="10603"/>
                  </a:lnTo>
                  <a:lnTo>
                    <a:pt x="446189" y="2180"/>
                  </a:lnTo>
                  <a:lnTo>
                    <a:pt x="371824" y="0"/>
                  </a:lnTo>
                  <a:lnTo>
                    <a:pt x="334642" y="1562"/>
                  </a:lnTo>
                  <a:lnTo>
                    <a:pt x="260277" y="10619"/>
                  </a:lnTo>
                  <a:lnTo>
                    <a:pt x="185912" y="28415"/>
                  </a:lnTo>
                  <a:lnTo>
                    <a:pt x="148729" y="40902"/>
                  </a:lnTo>
                  <a:lnTo>
                    <a:pt x="111547" y="55949"/>
                  </a:lnTo>
                  <a:lnTo>
                    <a:pt x="74364" y="73680"/>
                  </a:lnTo>
                  <a:lnTo>
                    <a:pt x="37182" y="94220"/>
                  </a:lnTo>
                  <a:lnTo>
                    <a:pt x="0" y="117694"/>
                  </a:lnTo>
                  <a:lnTo>
                    <a:pt x="0" y="1831178"/>
                  </a:lnTo>
                  <a:lnTo>
                    <a:pt x="37182" y="1807712"/>
                  </a:lnTo>
                  <a:lnTo>
                    <a:pt x="74364" y="1787179"/>
                  </a:lnTo>
                  <a:lnTo>
                    <a:pt x="111547" y="1769455"/>
                  </a:lnTo>
                  <a:lnTo>
                    <a:pt x="148729" y="1754415"/>
                  </a:lnTo>
                  <a:lnTo>
                    <a:pt x="185912" y="1741933"/>
                  </a:lnTo>
                  <a:lnTo>
                    <a:pt x="223094" y="1731887"/>
                  </a:lnTo>
                  <a:lnTo>
                    <a:pt x="297459" y="1718597"/>
                  </a:lnTo>
                  <a:lnTo>
                    <a:pt x="371824" y="1713545"/>
                  </a:lnTo>
                  <a:lnTo>
                    <a:pt x="409007" y="1713797"/>
                  </a:lnTo>
                  <a:lnTo>
                    <a:pt x="483372" y="1719232"/>
                  </a:lnTo>
                  <a:lnTo>
                    <a:pt x="557737" y="1730409"/>
                  </a:lnTo>
                  <a:lnTo>
                    <a:pt x="632102" y="1746329"/>
                  </a:lnTo>
                  <a:lnTo>
                    <a:pt x="669284" y="1755755"/>
                  </a:lnTo>
                  <a:lnTo>
                    <a:pt x="706467" y="1765993"/>
                  </a:lnTo>
                  <a:lnTo>
                    <a:pt x="743649" y="1776918"/>
                  </a:lnTo>
                  <a:lnTo>
                    <a:pt x="780832" y="1788404"/>
                  </a:lnTo>
                  <a:lnTo>
                    <a:pt x="818014" y="1800327"/>
                  </a:lnTo>
                  <a:lnTo>
                    <a:pt x="1003927" y="1862124"/>
                  </a:lnTo>
                  <a:lnTo>
                    <a:pt x="1041109" y="1874046"/>
                  </a:lnTo>
                  <a:lnTo>
                    <a:pt x="1078292" y="1885530"/>
                  </a:lnTo>
                  <a:lnTo>
                    <a:pt x="1115474" y="1896453"/>
                  </a:lnTo>
                  <a:lnTo>
                    <a:pt x="1152657" y="1906689"/>
                  </a:lnTo>
                  <a:lnTo>
                    <a:pt x="1189839" y="1916114"/>
                  </a:lnTo>
                  <a:lnTo>
                    <a:pt x="1227022" y="1924602"/>
                  </a:lnTo>
                  <a:lnTo>
                    <a:pt x="1301387" y="1938269"/>
                  </a:lnTo>
                  <a:lnTo>
                    <a:pt x="1375752" y="1946692"/>
                  </a:lnTo>
                  <a:lnTo>
                    <a:pt x="1450117" y="1948873"/>
                  </a:lnTo>
                  <a:lnTo>
                    <a:pt x="1487299" y="1947310"/>
                  </a:lnTo>
                  <a:lnTo>
                    <a:pt x="1561664" y="1938254"/>
                  </a:lnTo>
                  <a:lnTo>
                    <a:pt x="1636029" y="1920458"/>
                  </a:lnTo>
                  <a:lnTo>
                    <a:pt x="1673212" y="1907970"/>
                  </a:lnTo>
                  <a:lnTo>
                    <a:pt x="1710394" y="1892924"/>
                  </a:lnTo>
                  <a:lnTo>
                    <a:pt x="1747577" y="1875192"/>
                  </a:lnTo>
                  <a:lnTo>
                    <a:pt x="1784759" y="1854652"/>
                  </a:lnTo>
                  <a:lnTo>
                    <a:pt x="1859124" y="1807712"/>
                  </a:lnTo>
                  <a:lnTo>
                    <a:pt x="1896306" y="1787179"/>
                  </a:lnTo>
                  <a:lnTo>
                    <a:pt x="1933489" y="1769455"/>
                  </a:lnTo>
                  <a:lnTo>
                    <a:pt x="1970671" y="1754415"/>
                  </a:lnTo>
                  <a:lnTo>
                    <a:pt x="2007854" y="1741933"/>
                  </a:lnTo>
                  <a:lnTo>
                    <a:pt x="2045036" y="1731887"/>
                  </a:lnTo>
                  <a:lnTo>
                    <a:pt x="2119401" y="1718597"/>
                  </a:lnTo>
                  <a:lnTo>
                    <a:pt x="2193766" y="1713545"/>
                  </a:lnTo>
                  <a:lnTo>
                    <a:pt x="2230949" y="1713797"/>
                  </a:lnTo>
                  <a:lnTo>
                    <a:pt x="2305314" y="1719232"/>
                  </a:lnTo>
                  <a:lnTo>
                    <a:pt x="2379679" y="1730409"/>
                  </a:lnTo>
                  <a:lnTo>
                    <a:pt x="2454044" y="1746329"/>
                  </a:lnTo>
                  <a:lnTo>
                    <a:pt x="2491226" y="1755755"/>
                  </a:lnTo>
                  <a:lnTo>
                    <a:pt x="2528409" y="1765993"/>
                  </a:lnTo>
                  <a:lnTo>
                    <a:pt x="2565591" y="1776918"/>
                  </a:lnTo>
                  <a:lnTo>
                    <a:pt x="2602774" y="1788404"/>
                  </a:lnTo>
                  <a:lnTo>
                    <a:pt x="2639956" y="1800327"/>
                  </a:lnTo>
                  <a:lnTo>
                    <a:pt x="2825869" y="1862124"/>
                  </a:lnTo>
                  <a:lnTo>
                    <a:pt x="2863051" y="1874046"/>
                  </a:lnTo>
                  <a:lnTo>
                    <a:pt x="2900234" y="1885530"/>
                  </a:lnTo>
                  <a:lnTo>
                    <a:pt x="2937416" y="1896453"/>
                  </a:lnTo>
                  <a:lnTo>
                    <a:pt x="2974599" y="1906689"/>
                  </a:lnTo>
                  <a:lnTo>
                    <a:pt x="3011781" y="1916114"/>
                  </a:lnTo>
                  <a:lnTo>
                    <a:pt x="3048964" y="1924602"/>
                  </a:lnTo>
                  <a:lnTo>
                    <a:pt x="3123329" y="1938269"/>
                  </a:lnTo>
                  <a:lnTo>
                    <a:pt x="3197694" y="1946692"/>
                  </a:lnTo>
                  <a:lnTo>
                    <a:pt x="3272059" y="1948873"/>
                  </a:lnTo>
                  <a:lnTo>
                    <a:pt x="3309241" y="1947310"/>
                  </a:lnTo>
                  <a:lnTo>
                    <a:pt x="3383606" y="1938254"/>
                  </a:lnTo>
                  <a:lnTo>
                    <a:pt x="3457971" y="1920458"/>
                  </a:lnTo>
                  <a:lnTo>
                    <a:pt x="3495154" y="1907970"/>
                  </a:lnTo>
                  <a:lnTo>
                    <a:pt x="3532336" y="1892924"/>
                  </a:lnTo>
                  <a:lnTo>
                    <a:pt x="3569519" y="1875192"/>
                  </a:lnTo>
                  <a:lnTo>
                    <a:pt x="3606701" y="1854652"/>
                  </a:lnTo>
                  <a:lnTo>
                    <a:pt x="3643883" y="1831178"/>
                  </a:lnTo>
                  <a:lnTo>
                    <a:pt x="3643883" y="117694"/>
                  </a:lnTo>
                  <a:lnTo>
                    <a:pt x="3606701" y="141161"/>
                  </a:lnTo>
                  <a:lnTo>
                    <a:pt x="3569519" y="161694"/>
                  </a:lnTo>
                  <a:lnTo>
                    <a:pt x="3532336" y="179418"/>
                  </a:lnTo>
                  <a:lnTo>
                    <a:pt x="3495154" y="194458"/>
                  </a:lnTo>
                  <a:lnTo>
                    <a:pt x="3457971" y="206939"/>
                  </a:lnTo>
                  <a:lnTo>
                    <a:pt x="3420789" y="216986"/>
                  </a:lnTo>
                  <a:lnTo>
                    <a:pt x="3346424" y="230276"/>
                  </a:lnTo>
                  <a:lnTo>
                    <a:pt x="3272059" y="235327"/>
                  </a:lnTo>
                  <a:lnTo>
                    <a:pt x="3234876" y="235075"/>
                  </a:lnTo>
                  <a:lnTo>
                    <a:pt x="3160511" y="229640"/>
                  </a:lnTo>
                  <a:lnTo>
                    <a:pt x="3086146" y="218464"/>
                  </a:lnTo>
                  <a:lnTo>
                    <a:pt x="3011781" y="202544"/>
                  </a:lnTo>
                  <a:lnTo>
                    <a:pt x="2974599" y="193117"/>
                  </a:lnTo>
                  <a:lnTo>
                    <a:pt x="2937416" y="182879"/>
                  </a:lnTo>
                  <a:lnTo>
                    <a:pt x="2900234" y="171954"/>
                  </a:lnTo>
                  <a:lnTo>
                    <a:pt x="2863051" y="160468"/>
                  </a:lnTo>
                  <a:lnTo>
                    <a:pt x="2825869" y="148545"/>
                  </a:lnTo>
                  <a:lnTo>
                    <a:pt x="2639956" y="86749"/>
                  </a:lnTo>
                  <a:lnTo>
                    <a:pt x="2602774" y="74827"/>
                  </a:lnTo>
                  <a:lnTo>
                    <a:pt x="2565591" y="63342"/>
                  </a:lnTo>
                  <a:lnTo>
                    <a:pt x="2528409" y="52419"/>
                  </a:lnTo>
                  <a:lnTo>
                    <a:pt x="2491226" y="42183"/>
                  </a:lnTo>
                  <a:lnTo>
                    <a:pt x="2454044" y="32758"/>
                  </a:lnTo>
                  <a:lnTo>
                    <a:pt x="2416861" y="24270"/>
                  </a:lnTo>
                  <a:lnTo>
                    <a:pt x="2342496" y="10603"/>
                  </a:lnTo>
                  <a:lnTo>
                    <a:pt x="2268131" y="2180"/>
                  </a:lnTo>
                  <a:lnTo>
                    <a:pt x="2230949" y="247"/>
                  </a:lnTo>
                  <a:lnTo>
                    <a:pt x="2193766" y="0"/>
                  </a:lnTo>
                  <a:close/>
                </a:path>
              </a:pathLst>
            </a:custGeom>
            <a:solidFill>
              <a:srgbClr val="D5D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5957" y="868079"/>
              <a:ext cx="3644265" cy="1949450"/>
            </a:xfrm>
            <a:custGeom>
              <a:avLst/>
              <a:gdLst/>
              <a:ahLst/>
              <a:cxnLst/>
              <a:rect l="l" t="t" r="r" b="b"/>
              <a:pathLst>
                <a:path w="3644265" h="1949450">
                  <a:moveTo>
                    <a:pt x="0" y="117694"/>
                  </a:moveTo>
                  <a:lnTo>
                    <a:pt x="37182" y="94220"/>
                  </a:lnTo>
                  <a:lnTo>
                    <a:pt x="74364" y="73680"/>
                  </a:lnTo>
                  <a:lnTo>
                    <a:pt x="111547" y="55949"/>
                  </a:lnTo>
                  <a:lnTo>
                    <a:pt x="148729" y="40902"/>
                  </a:lnTo>
                  <a:lnTo>
                    <a:pt x="185912" y="28415"/>
                  </a:lnTo>
                  <a:lnTo>
                    <a:pt x="223094" y="18362"/>
                  </a:lnTo>
                  <a:lnTo>
                    <a:pt x="297459" y="5061"/>
                  </a:lnTo>
                  <a:lnTo>
                    <a:pt x="371824" y="0"/>
                  </a:lnTo>
                  <a:lnTo>
                    <a:pt x="409007" y="247"/>
                  </a:lnTo>
                  <a:lnTo>
                    <a:pt x="483372" y="5674"/>
                  </a:lnTo>
                  <a:lnTo>
                    <a:pt x="557737" y="16844"/>
                  </a:lnTo>
                  <a:lnTo>
                    <a:pt x="632102" y="32758"/>
                  </a:lnTo>
                  <a:lnTo>
                    <a:pt x="669284" y="42183"/>
                  </a:lnTo>
                  <a:lnTo>
                    <a:pt x="706467" y="52419"/>
                  </a:lnTo>
                  <a:lnTo>
                    <a:pt x="743649" y="63342"/>
                  </a:lnTo>
                  <a:lnTo>
                    <a:pt x="780832" y="74827"/>
                  </a:lnTo>
                  <a:lnTo>
                    <a:pt x="818014" y="86749"/>
                  </a:lnTo>
                  <a:lnTo>
                    <a:pt x="855197" y="98983"/>
                  </a:lnTo>
                  <a:lnTo>
                    <a:pt x="892379" y="111404"/>
                  </a:lnTo>
                  <a:lnTo>
                    <a:pt x="929562" y="123889"/>
                  </a:lnTo>
                  <a:lnTo>
                    <a:pt x="966744" y="136311"/>
                  </a:lnTo>
                  <a:lnTo>
                    <a:pt x="1003927" y="148545"/>
                  </a:lnTo>
                  <a:lnTo>
                    <a:pt x="1041109" y="160468"/>
                  </a:lnTo>
                  <a:lnTo>
                    <a:pt x="1078292" y="171954"/>
                  </a:lnTo>
                  <a:lnTo>
                    <a:pt x="1115474" y="182879"/>
                  </a:lnTo>
                  <a:lnTo>
                    <a:pt x="1152657" y="193117"/>
                  </a:lnTo>
                  <a:lnTo>
                    <a:pt x="1189839" y="202544"/>
                  </a:lnTo>
                  <a:lnTo>
                    <a:pt x="1227022" y="211034"/>
                  </a:lnTo>
                  <a:lnTo>
                    <a:pt x="1301387" y="224707"/>
                  </a:lnTo>
                  <a:lnTo>
                    <a:pt x="1375752" y="233138"/>
                  </a:lnTo>
                  <a:lnTo>
                    <a:pt x="1450117" y="235327"/>
                  </a:lnTo>
                  <a:lnTo>
                    <a:pt x="1487299" y="233769"/>
                  </a:lnTo>
                  <a:lnTo>
                    <a:pt x="1561664" y="224723"/>
                  </a:lnTo>
                  <a:lnTo>
                    <a:pt x="1636029" y="206939"/>
                  </a:lnTo>
                  <a:lnTo>
                    <a:pt x="1673212" y="194458"/>
                  </a:lnTo>
                  <a:lnTo>
                    <a:pt x="1710394" y="179418"/>
                  </a:lnTo>
                  <a:lnTo>
                    <a:pt x="1747577" y="161694"/>
                  </a:lnTo>
                  <a:lnTo>
                    <a:pt x="1784759" y="141161"/>
                  </a:lnTo>
                  <a:lnTo>
                    <a:pt x="1821942" y="117694"/>
                  </a:lnTo>
                  <a:lnTo>
                    <a:pt x="1859124" y="94220"/>
                  </a:lnTo>
                  <a:lnTo>
                    <a:pt x="1896306" y="73680"/>
                  </a:lnTo>
                  <a:lnTo>
                    <a:pt x="1933489" y="55949"/>
                  </a:lnTo>
                  <a:lnTo>
                    <a:pt x="1970671" y="40902"/>
                  </a:lnTo>
                  <a:lnTo>
                    <a:pt x="2007854" y="28415"/>
                  </a:lnTo>
                  <a:lnTo>
                    <a:pt x="2045036" y="18362"/>
                  </a:lnTo>
                  <a:lnTo>
                    <a:pt x="2119401" y="5061"/>
                  </a:lnTo>
                  <a:lnTo>
                    <a:pt x="2193766" y="0"/>
                  </a:lnTo>
                  <a:lnTo>
                    <a:pt x="2230949" y="247"/>
                  </a:lnTo>
                  <a:lnTo>
                    <a:pt x="2305314" y="5674"/>
                  </a:lnTo>
                  <a:lnTo>
                    <a:pt x="2379679" y="16844"/>
                  </a:lnTo>
                  <a:lnTo>
                    <a:pt x="2454044" y="32758"/>
                  </a:lnTo>
                  <a:lnTo>
                    <a:pt x="2491226" y="42183"/>
                  </a:lnTo>
                  <a:lnTo>
                    <a:pt x="2528409" y="52419"/>
                  </a:lnTo>
                  <a:lnTo>
                    <a:pt x="2565591" y="63342"/>
                  </a:lnTo>
                  <a:lnTo>
                    <a:pt x="2602774" y="74827"/>
                  </a:lnTo>
                  <a:lnTo>
                    <a:pt x="2639956" y="86749"/>
                  </a:lnTo>
                  <a:lnTo>
                    <a:pt x="2677139" y="98983"/>
                  </a:lnTo>
                  <a:lnTo>
                    <a:pt x="2714321" y="111404"/>
                  </a:lnTo>
                  <a:lnTo>
                    <a:pt x="2751504" y="123889"/>
                  </a:lnTo>
                  <a:lnTo>
                    <a:pt x="2788686" y="136311"/>
                  </a:lnTo>
                  <a:lnTo>
                    <a:pt x="2825869" y="148545"/>
                  </a:lnTo>
                  <a:lnTo>
                    <a:pt x="2863051" y="160468"/>
                  </a:lnTo>
                  <a:lnTo>
                    <a:pt x="2900234" y="171954"/>
                  </a:lnTo>
                  <a:lnTo>
                    <a:pt x="2937416" y="182879"/>
                  </a:lnTo>
                  <a:lnTo>
                    <a:pt x="2974599" y="193117"/>
                  </a:lnTo>
                  <a:lnTo>
                    <a:pt x="3011781" y="202544"/>
                  </a:lnTo>
                  <a:lnTo>
                    <a:pt x="3048964" y="211034"/>
                  </a:lnTo>
                  <a:lnTo>
                    <a:pt x="3123329" y="224707"/>
                  </a:lnTo>
                  <a:lnTo>
                    <a:pt x="3197694" y="233138"/>
                  </a:lnTo>
                  <a:lnTo>
                    <a:pt x="3272059" y="235327"/>
                  </a:lnTo>
                  <a:lnTo>
                    <a:pt x="3309241" y="233769"/>
                  </a:lnTo>
                  <a:lnTo>
                    <a:pt x="3383606" y="224723"/>
                  </a:lnTo>
                  <a:lnTo>
                    <a:pt x="3457971" y="206939"/>
                  </a:lnTo>
                  <a:lnTo>
                    <a:pt x="3495154" y="194458"/>
                  </a:lnTo>
                  <a:lnTo>
                    <a:pt x="3532336" y="179418"/>
                  </a:lnTo>
                  <a:lnTo>
                    <a:pt x="3569519" y="161694"/>
                  </a:lnTo>
                  <a:lnTo>
                    <a:pt x="3606701" y="141161"/>
                  </a:lnTo>
                  <a:lnTo>
                    <a:pt x="3643883" y="117694"/>
                  </a:lnTo>
                  <a:lnTo>
                    <a:pt x="3643883" y="1831178"/>
                  </a:lnTo>
                  <a:lnTo>
                    <a:pt x="3606701" y="1854652"/>
                  </a:lnTo>
                  <a:lnTo>
                    <a:pt x="3569519" y="1875192"/>
                  </a:lnTo>
                  <a:lnTo>
                    <a:pt x="3532336" y="1892924"/>
                  </a:lnTo>
                  <a:lnTo>
                    <a:pt x="3495154" y="1907970"/>
                  </a:lnTo>
                  <a:lnTo>
                    <a:pt x="3457971" y="1920458"/>
                  </a:lnTo>
                  <a:lnTo>
                    <a:pt x="3420789" y="1930511"/>
                  </a:lnTo>
                  <a:lnTo>
                    <a:pt x="3346424" y="1943812"/>
                  </a:lnTo>
                  <a:lnTo>
                    <a:pt x="3272059" y="1948873"/>
                  </a:lnTo>
                  <a:lnTo>
                    <a:pt x="3234876" y="1948625"/>
                  </a:lnTo>
                  <a:lnTo>
                    <a:pt x="3160511" y="1943199"/>
                  </a:lnTo>
                  <a:lnTo>
                    <a:pt x="3086146" y="1932029"/>
                  </a:lnTo>
                  <a:lnTo>
                    <a:pt x="3011781" y="1916114"/>
                  </a:lnTo>
                  <a:lnTo>
                    <a:pt x="2974599" y="1906689"/>
                  </a:lnTo>
                  <a:lnTo>
                    <a:pt x="2937416" y="1896453"/>
                  </a:lnTo>
                  <a:lnTo>
                    <a:pt x="2900234" y="1885530"/>
                  </a:lnTo>
                  <a:lnTo>
                    <a:pt x="2863051" y="1874046"/>
                  </a:lnTo>
                  <a:lnTo>
                    <a:pt x="2825869" y="1862124"/>
                  </a:lnTo>
                  <a:lnTo>
                    <a:pt x="2788686" y="1849889"/>
                  </a:lnTo>
                  <a:lnTo>
                    <a:pt x="2751504" y="1837468"/>
                  </a:lnTo>
                  <a:lnTo>
                    <a:pt x="2714321" y="1824984"/>
                  </a:lnTo>
                  <a:lnTo>
                    <a:pt x="2677139" y="1812562"/>
                  </a:lnTo>
                  <a:lnTo>
                    <a:pt x="2639956" y="1800327"/>
                  </a:lnTo>
                  <a:lnTo>
                    <a:pt x="2602774" y="1788404"/>
                  </a:lnTo>
                  <a:lnTo>
                    <a:pt x="2565591" y="1776918"/>
                  </a:lnTo>
                  <a:lnTo>
                    <a:pt x="2528409" y="1765993"/>
                  </a:lnTo>
                  <a:lnTo>
                    <a:pt x="2491226" y="1755755"/>
                  </a:lnTo>
                  <a:lnTo>
                    <a:pt x="2454044" y="1746329"/>
                  </a:lnTo>
                  <a:lnTo>
                    <a:pt x="2416861" y="1737838"/>
                  </a:lnTo>
                  <a:lnTo>
                    <a:pt x="2342496" y="1724165"/>
                  </a:lnTo>
                  <a:lnTo>
                    <a:pt x="2268131" y="1715734"/>
                  </a:lnTo>
                  <a:lnTo>
                    <a:pt x="2193766" y="1713545"/>
                  </a:lnTo>
                  <a:lnTo>
                    <a:pt x="2156584" y="1715104"/>
                  </a:lnTo>
                  <a:lnTo>
                    <a:pt x="2082219" y="1724149"/>
                  </a:lnTo>
                  <a:lnTo>
                    <a:pt x="2007854" y="1741933"/>
                  </a:lnTo>
                  <a:lnTo>
                    <a:pt x="1970671" y="1754415"/>
                  </a:lnTo>
                  <a:lnTo>
                    <a:pt x="1933489" y="1769455"/>
                  </a:lnTo>
                  <a:lnTo>
                    <a:pt x="1896306" y="1787179"/>
                  </a:lnTo>
                  <a:lnTo>
                    <a:pt x="1859124" y="1807712"/>
                  </a:lnTo>
                  <a:lnTo>
                    <a:pt x="1821942" y="1831178"/>
                  </a:lnTo>
                  <a:lnTo>
                    <a:pt x="1784759" y="1854652"/>
                  </a:lnTo>
                  <a:lnTo>
                    <a:pt x="1747577" y="1875192"/>
                  </a:lnTo>
                  <a:lnTo>
                    <a:pt x="1710394" y="1892924"/>
                  </a:lnTo>
                  <a:lnTo>
                    <a:pt x="1673212" y="1907970"/>
                  </a:lnTo>
                  <a:lnTo>
                    <a:pt x="1636029" y="1920458"/>
                  </a:lnTo>
                  <a:lnTo>
                    <a:pt x="1598847" y="1930511"/>
                  </a:lnTo>
                  <a:lnTo>
                    <a:pt x="1524482" y="1943812"/>
                  </a:lnTo>
                  <a:lnTo>
                    <a:pt x="1450117" y="1948873"/>
                  </a:lnTo>
                  <a:lnTo>
                    <a:pt x="1412934" y="1948625"/>
                  </a:lnTo>
                  <a:lnTo>
                    <a:pt x="1338569" y="1943199"/>
                  </a:lnTo>
                  <a:lnTo>
                    <a:pt x="1264204" y="1932029"/>
                  </a:lnTo>
                  <a:lnTo>
                    <a:pt x="1189839" y="1916114"/>
                  </a:lnTo>
                  <a:lnTo>
                    <a:pt x="1152657" y="1906689"/>
                  </a:lnTo>
                  <a:lnTo>
                    <a:pt x="1115474" y="1896453"/>
                  </a:lnTo>
                  <a:lnTo>
                    <a:pt x="1078292" y="1885530"/>
                  </a:lnTo>
                  <a:lnTo>
                    <a:pt x="1041109" y="1874046"/>
                  </a:lnTo>
                  <a:lnTo>
                    <a:pt x="1003927" y="1862124"/>
                  </a:lnTo>
                  <a:lnTo>
                    <a:pt x="966744" y="1849889"/>
                  </a:lnTo>
                  <a:lnTo>
                    <a:pt x="929562" y="1837468"/>
                  </a:lnTo>
                  <a:lnTo>
                    <a:pt x="892379" y="1824984"/>
                  </a:lnTo>
                  <a:lnTo>
                    <a:pt x="855197" y="1812562"/>
                  </a:lnTo>
                  <a:lnTo>
                    <a:pt x="818014" y="1800327"/>
                  </a:lnTo>
                  <a:lnTo>
                    <a:pt x="780832" y="1788404"/>
                  </a:lnTo>
                  <a:lnTo>
                    <a:pt x="743649" y="1776918"/>
                  </a:lnTo>
                  <a:lnTo>
                    <a:pt x="706467" y="1765993"/>
                  </a:lnTo>
                  <a:lnTo>
                    <a:pt x="669284" y="1755755"/>
                  </a:lnTo>
                  <a:lnTo>
                    <a:pt x="632102" y="1746329"/>
                  </a:lnTo>
                  <a:lnTo>
                    <a:pt x="594919" y="1737838"/>
                  </a:lnTo>
                  <a:lnTo>
                    <a:pt x="520554" y="1724165"/>
                  </a:lnTo>
                  <a:lnTo>
                    <a:pt x="446189" y="1715734"/>
                  </a:lnTo>
                  <a:lnTo>
                    <a:pt x="371824" y="1713545"/>
                  </a:lnTo>
                  <a:lnTo>
                    <a:pt x="334642" y="1715104"/>
                  </a:lnTo>
                  <a:lnTo>
                    <a:pt x="260277" y="1724149"/>
                  </a:lnTo>
                  <a:lnTo>
                    <a:pt x="185912" y="1741933"/>
                  </a:lnTo>
                  <a:lnTo>
                    <a:pt x="148729" y="1754415"/>
                  </a:lnTo>
                  <a:lnTo>
                    <a:pt x="111547" y="1769455"/>
                  </a:lnTo>
                  <a:lnTo>
                    <a:pt x="74364" y="1787179"/>
                  </a:lnTo>
                  <a:lnTo>
                    <a:pt x="37182" y="1807712"/>
                  </a:lnTo>
                  <a:lnTo>
                    <a:pt x="0" y="1831178"/>
                  </a:lnTo>
                  <a:lnTo>
                    <a:pt x="0" y="117694"/>
                  </a:lnTo>
                  <a:close/>
                </a:path>
              </a:pathLst>
            </a:custGeom>
            <a:ln w="19812">
              <a:solidFill>
                <a:srgbClr val="611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3384" y="1453972"/>
            <a:ext cx="3465829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sz="2400" b="1" u="none" dirty="0">
                <a:latin typeface="Trebuchet MS"/>
                <a:cs typeface="Trebuchet MS"/>
              </a:rPr>
              <a:t>Angiogram</a:t>
            </a:r>
            <a:r>
              <a:rPr sz="2400" b="1" u="none" spc="-125" dirty="0">
                <a:latin typeface="Trebuchet MS"/>
                <a:cs typeface="Trebuchet MS"/>
              </a:rPr>
              <a:t> </a:t>
            </a:r>
            <a:r>
              <a:rPr sz="2400" b="1" u="none" spc="-10" dirty="0">
                <a:latin typeface="Trebuchet MS"/>
                <a:cs typeface="Trebuchet MS"/>
              </a:rPr>
              <a:t>(Aortogram)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u="none" dirty="0">
                <a:latin typeface="Trebuchet MS"/>
                <a:cs typeface="Trebuchet MS"/>
              </a:rPr>
              <a:t>showing</a:t>
            </a:r>
            <a:r>
              <a:rPr sz="2400" b="1" u="none" spc="-65" dirty="0">
                <a:latin typeface="Trebuchet MS"/>
                <a:cs typeface="Trebuchet MS"/>
              </a:rPr>
              <a:t> </a:t>
            </a:r>
            <a:r>
              <a:rPr sz="2400" b="1" u="none" dirty="0">
                <a:latin typeface="Trebuchet MS"/>
                <a:cs typeface="Trebuchet MS"/>
              </a:rPr>
              <a:t>Stenosis</a:t>
            </a:r>
            <a:r>
              <a:rPr sz="2400" b="1" u="none" spc="-40" dirty="0">
                <a:latin typeface="Trebuchet MS"/>
                <a:cs typeface="Trebuchet MS"/>
              </a:rPr>
              <a:t> </a:t>
            </a:r>
            <a:r>
              <a:rPr sz="2400" b="1" u="none" dirty="0">
                <a:latin typeface="Trebuchet MS"/>
                <a:cs typeface="Trebuchet MS"/>
              </a:rPr>
              <a:t>of</a:t>
            </a:r>
            <a:r>
              <a:rPr sz="2400" b="1" u="none" spc="-40" dirty="0">
                <a:latin typeface="Trebuchet MS"/>
                <a:cs typeface="Trebuchet MS"/>
              </a:rPr>
              <a:t> </a:t>
            </a:r>
            <a:r>
              <a:rPr sz="2400" b="1" u="none" spc="-25" dirty="0">
                <a:latin typeface="Trebuchet MS"/>
                <a:cs typeface="Trebuchet MS"/>
              </a:rPr>
              <a:t>SMA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5949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640" y="5921451"/>
            <a:ext cx="11614150" cy="930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3800"/>
              </a:lnSpc>
              <a:spcBef>
                <a:spcPts val="105"/>
              </a:spcBef>
            </a:pP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A.</a:t>
            </a:r>
            <a:r>
              <a:rPr sz="2800" b="1" spc="-6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spc="-20" dirty="0">
                <a:solidFill>
                  <a:srgbClr val="001F5F"/>
                </a:solidFill>
                <a:latin typeface="Trebuchet MS"/>
                <a:cs typeface="Trebuchet MS"/>
              </a:rPr>
              <a:t>cut-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off</a:t>
            </a:r>
            <a:r>
              <a:rPr sz="2800" b="1" spc="-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of</a:t>
            </a:r>
            <a:r>
              <a:rPr sz="2800" b="1" spc="-3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the</a:t>
            </a:r>
            <a:r>
              <a:rPr sz="2800" b="1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middle</a:t>
            </a:r>
            <a:r>
              <a:rPr sz="2800" b="1" spc="-2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colic</a:t>
            </a:r>
            <a:r>
              <a:rPr sz="2800" b="1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spc="-65" dirty="0">
                <a:solidFill>
                  <a:srgbClr val="001F5F"/>
                </a:solidFill>
                <a:latin typeface="Trebuchet MS"/>
                <a:cs typeface="Trebuchet MS"/>
              </a:rPr>
              <a:t>artery,</a:t>
            </a:r>
            <a:r>
              <a:rPr sz="2800" b="1" spc="-1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800" b="1" baseline="-6944" dirty="0">
                <a:solidFill>
                  <a:srgbClr val="001F5F"/>
                </a:solidFill>
                <a:latin typeface="Trebuchet MS"/>
                <a:cs typeface="Trebuchet MS"/>
              </a:rPr>
              <a:t>B.</a:t>
            </a:r>
            <a:r>
              <a:rPr sz="4800" b="1" spc="-75" baseline="-694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800" b="1" baseline="-6944" dirty="0">
                <a:solidFill>
                  <a:srgbClr val="001F5F"/>
                </a:solidFill>
                <a:latin typeface="Trebuchet MS"/>
                <a:cs typeface="Trebuchet MS"/>
              </a:rPr>
              <a:t>Embolism</a:t>
            </a:r>
            <a:r>
              <a:rPr sz="4800" b="1" spc="-44" baseline="-694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800" b="1" baseline="-6944" dirty="0">
                <a:solidFill>
                  <a:srgbClr val="001F5F"/>
                </a:solidFill>
                <a:latin typeface="Trebuchet MS"/>
                <a:cs typeface="Trebuchet MS"/>
              </a:rPr>
              <a:t>of</a:t>
            </a:r>
            <a:r>
              <a:rPr sz="4800" b="1" spc="-44" baseline="-694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800" b="1" baseline="-6944" dirty="0">
                <a:solidFill>
                  <a:srgbClr val="001F5F"/>
                </a:solidFill>
                <a:latin typeface="Trebuchet MS"/>
                <a:cs typeface="Trebuchet MS"/>
              </a:rPr>
              <a:t>SMA</a:t>
            </a:r>
            <a:r>
              <a:rPr sz="4800" b="1" spc="-315" baseline="-694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800" b="1" spc="-15" baseline="-6944" dirty="0">
                <a:solidFill>
                  <a:srgbClr val="001F5F"/>
                </a:solidFill>
                <a:latin typeface="Trebuchet MS"/>
                <a:cs typeface="Trebuchet MS"/>
              </a:rPr>
              <a:t>(arrow).</a:t>
            </a:r>
            <a:endParaRPr sz="4800" baseline="-6944">
              <a:latin typeface="Trebuchet MS"/>
              <a:cs typeface="Trebuchet MS"/>
            </a:endParaRPr>
          </a:p>
          <a:p>
            <a:pPr marL="50800">
              <a:lnSpc>
                <a:spcPts val="3320"/>
              </a:lnSpc>
            </a:pP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due</a:t>
            </a:r>
            <a:r>
              <a:rPr sz="2800" b="1" spc="-7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to</a:t>
            </a:r>
            <a:r>
              <a:rPr sz="2800" b="1" spc="-7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rebuchet MS"/>
                <a:cs typeface="Trebuchet MS"/>
              </a:rPr>
              <a:t>emboli</a:t>
            </a:r>
            <a:r>
              <a:rPr sz="28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rebuchet MS"/>
                <a:cs typeface="Trebuchet MS"/>
              </a:rPr>
              <a:t>(arrow).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55480" y="5949696"/>
            <a:ext cx="6985" cy="908685"/>
          </a:xfrm>
          <a:custGeom>
            <a:avLst/>
            <a:gdLst/>
            <a:ahLst/>
            <a:cxnLst/>
            <a:rect l="l" t="t" r="r" b="b"/>
            <a:pathLst>
              <a:path w="6985" h="908684">
                <a:moveTo>
                  <a:pt x="6686" y="0"/>
                </a:moveTo>
                <a:lnTo>
                  <a:pt x="0" y="908300"/>
                </a:lnTo>
              </a:path>
            </a:pathLst>
          </a:custGeom>
          <a:ln w="57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9555"/>
            <a:ext cx="12192000" cy="58262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955" rIns="0" bIns="0" rtlCol="0">
            <a:spAutoFit/>
          </a:bodyPr>
          <a:lstStyle/>
          <a:p>
            <a:pPr marL="5715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CT</a:t>
            </a:r>
            <a:r>
              <a:rPr sz="3200" b="1" spc="-1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Angiogram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showing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partial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thrombosis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of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SMA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5803" y="0"/>
            <a:ext cx="6515100" cy="683971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32816" y="1025652"/>
            <a:ext cx="2856230" cy="2013585"/>
            <a:chOff x="432816" y="1025652"/>
            <a:chExt cx="2856230" cy="2013585"/>
          </a:xfrm>
        </p:grpSpPr>
        <p:sp>
          <p:nvSpPr>
            <p:cNvPr id="4" name="object 4"/>
            <p:cNvSpPr/>
            <p:nvPr/>
          </p:nvSpPr>
          <p:spPr>
            <a:xfrm>
              <a:off x="437388" y="1030224"/>
              <a:ext cx="2847340" cy="2004060"/>
            </a:xfrm>
            <a:custGeom>
              <a:avLst/>
              <a:gdLst/>
              <a:ahLst/>
              <a:cxnLst/>
              <a:rect l="l" t="t" r="r" b="b"/>
              <a:pathLst>
                <a:path w="2847340" h="2004060">
                  <a:moveTo>
                    <a:pt x="2512822" y="0"/>
                  </a:moveTo>
                  <a:lnTo>
                    <a:pt x="334022" y="0"/>
                  </a:lnTo>
                  <a:lnTo>
                    <a:pt x="284662" y="3622"/>
                  </a:lnTo>
                  <a:lnTo>
                    <a:pt x="237550" y="14146"/>
                  </a:lnTo>
                  <a:lnTo>
                    <a:pt x="193205" y="31054"/>
                  </a:lnTo>
                  <a:lnTo>
                    <a:pt x="152141" y="53827"/>
                  </a:lnTo>
                  <a:lnTo>
                    <a:pt x="114877" y="81948"/>
                  </a:lnTo>
                  <a:lnTo>
                    <a:pt x="81928" y="114901"/>
                  </a:lnTo>
                  <a:lnTo>
                    <a:pt x="53811" y="152166"/>
                  </a:lnTo>
                  <a:lnTo>
                    <a:pt x="31044" y="193227"/>
                  </a:lnTo>
                  <a:lnTo>
                    <a:pt x="14141" y="237567"/>
                  </a:lnTo>
                  <a:lnTo>
                    <a:pt x="3621" y="284667"/>
                  </a:lnTo>
                  <a:lnTo>
                    <a:pt x="0" y="334010"/>
                  </a:lnTo>
                  <a:lnTo>
                    <a:pt x="0" y="1670050"/>
                  </a:lnTo>
                  <a:lnTo>
                    <a:pt x="3621" y="1719392"/>
                  </a:lnTo>
                  <a:lnTo>
                    <a:pt x="14141" y="1766492"/>
                  </a:lnTo>
                  <a:lnTo>
                    <a:pt x="31044" y="1810832"/>
                  </a:lnTo>
                  <a:lnTo>
                    <a:pt x="53811" y="1851893"/>
                  </a:lnTo>
                  <a:lnTo>
                    <a:pt x="81928" y="1889158"/>
                  </a:lnTo>
                  <a:lnTo>
                    <a:pt x="114877" y="1922111"/>
                  </a:lnTo>
                  <a:lnTo>
                    <a:pt x="152141" y="1950232"/>
                  </a:lnTo>
                  <a:lnTo>
                    <a:pt x="193205" y="1973005"/>
                  </a:lnTo>
                  <a:lnTo>
                    <a:pt x="237550" y="1989913"/>
                  </a:lnTo>
                  <a:lnTo>
                    <a:pt x="284662" y="2000437"/>
                  </a:lnTo>
                  <a:lnTo>
                    <a:pt x="334022" y="2004060"/>
                  </a:lnTo>
                  <a:lnTo>
                    <a:pt x="2512822" y="2004060"/>
                  </a:lnTo>
                  <a:lnTo>
                    <a:pt x="2562164" y="2000437"/>
                  </a:lnTo>
                  <a:lnTo>
                    <a:pt x="2609264" y="1989913"/>
                  </a:lnTo>
                  <a:lnTo>
                    <a:pt x="2653604" y="1973005"/>
                  </a:lnTo>
                  <a:lnTo>
                    <a:pt x="2694665" y="1950232"/>
                  </a:lnTo>
                  <a:lnTo>
                    <a:pt x="2731930" y="1922111"/>
                  </a:lnTo>
                  <a:lnTo>
                    <a:pt x="2764883" y="1889158"/>
                  </a:lnTo>
                  <a:lnTo>
                    <a:pt x="2793004" y="1851893"/>
                  </a:lnTo>
                  <a:lnTo>
                    <a:pt x="2815777" y="1810832"/>
                  </a:lnTo>
                  <a:lnTo>
                    <a:pt x="2832685" y="1766492"/>
                  </a:lnTo>
                  <a:lnTo>
                    <a:pt x="2843209" y="1719392"/>
                  </a:lnTo>
                  <a:lnTo>
                    <a:pt x="2846832" y="1670050"/>
                  </a:lnTo>
                  <a:lnTo>
                    <a:pt x="2846832" y="334010"/>
                  </a:lnTo>
                  <a:lnTo>
                    <a:pt x="2843209" y="284667"/>
                  </a:lnTo>
                  <a:lnTo>
                    <a:pt x="2832685" y="237567"/>
                  </a:lnTo>
                  <a:lnTo>
                    <a:pt x="2815777" y="193227"/>
                  </a:lnTo>
                  <a:lnTo>
                    <a:pt x="2793004" y="152166"/>
                  </a:lnTo>
                  <a:lnTo>
                    <a:pt x="2764883" y="114901"/>
                  </a:lnTo>
                  <a:lnTo>
                    <a:pt x="2731930" y="81948"/>
                  </a:lnTo>
                  <a:lnTo>
                    <a:pt x="2694665" y="53827"/>
                  </a:lnTo>
                  <a:lnTo>
                    <a:pt x="2653604" y="31054"/>
                  </a:lnTo>
                  <a:lnTo>
                    <a:pt x="2609264" y="14146"/>
                  </a:lnTo>
                  <a:lnTo>
                    <a:pt x="2562164" y="3622"/>
                  </a:lnTo>
                  <a:lnTo>
                    <a:pt x="2512822" y="0"/>
                  </a:lnTo>
                  <a:close/>
                </a:path>
              </a:pathLst>
            </a:custGeom>
            <a:solidFill>
              <a:srgbClr val="F5C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7388" y="1030224"/>
              <a:ext cx="2847340" cy="2004060"/>
            </a:xfrm>
            <a:custGeom>
              <a:avLst/>
              <a:gdLst/>
              <a:ahLst/>
              <a:cxnLst/>
              <a:rect l="l" t="t" r="r" b="b"/>
              <a:pathLst>
                <a:path w="2847340" h="2004060">
                  <a:moveTo>
                    <a:pt x="0" y="334010"/>
                  </a:moveTo>
                  <a:lnTo>
                    <a:pt x="3621" y="284667"/>
                  </a:lnTo>
                  <a:lnTo>
                    <a:pt x="14141" y="237567"/>
                  </a:lnTo>
                  <a:lnTo>
                    <a:pt x="31044" y="193227"/>
                  </a:lnTo>
                  <a:lnTo>
                    <a:pt x="53811" y="152166"/>
                  </a:lnTo>
                  <a:lnTo>
                    <a:pt x="81928" y="114901"/>
                  </a:lnTo>
                  <a:lnTo>
                    <a:pt x="114877" y="81948"/>
                  </a:lnTo>
                  <a:lnTo>
                    <a:pt x="152141" y="53827"/>
                  </a:lnTo>
                  <a:lnTo>
                    <a:pt x="193205" y="31054"/>
                  </a:lnTo>
                  <a:lnTo>
                    <a:pt x="237550" y="14146"/>
                  </a:lnTo>
                  <a:lnTo>
                    <a:pt x="284662" y="3622"/>
                  </a:lnTo>
                  <a:lnTo>
                    <a:pt x="334022" y="0"/>
                  </a:lnTo>
                  <a:lnTo>
                    <a:pt x="2512822" y="0"/>
                  </a:lnTo>
                  <a:lnTo>
                    <a:pt x="2562164" y="3622"/>
                  </a:lnTo>
                  <a:lnTo>
                    <a:pt x="2609264" y="14146"/>
                  </a:lnTo>
                  <a:lnTo>
                    <a:pt x="2653604" y="31054"/>
                  </a:lnTo>
                  <a:lnTo>
                    <a:pt x="2694665" y="53827"/>
                  </a:lnTo>
                  <a:lnTo>
                    <a:pt x="2731930" y="81948"/>
                  </a:lnTo>
                  <a:lnTo>
                    <a:pt x="2764883" y="114901"/>
                  </a:lnTo>
                  <a:lnTo>
                    <a:pt x="2793004" y="152166"/>
                  </a:lnTo>
                  <a:lnTo>
                    <a:pt x="2815777" y="193227"/>
                  </a:lnTo>
                  <a:lnTo>
                    <a:pt x="2832685" y="237567"/>
                  </a:lnTo>
                  <a:lnTo>
                    <a:pt x="2843209" y="284667"/>
                  </a:lnTo>
                  <a:lnTo>
                    <a:pt x="2846832" y="334010"/>
                  </a:lnTo>
                  <a:lnTo>
                    <a:pt x="2846832" y="1670050"/>
                  </a:lnTo>
                  <a:lnTo>
                    <a:pt x="2843209" y="1719392"/>
                  </a:lnTo>
                  <a:lnTo>
                    <a:pt x="2832685" y="1766492"/>
                  </a:lnTo>
                  <a:lnTo>
                    <a:pt x="2815777" y="1810832"/>
                  </a:lnTo>
                  <a:lnTo>
                    <a:pt x="2793004" y="1851893"/>
                  </a:lnTo>
                  <a:lnTo>
                    <a:pt x="2764883" y="1889158"/>
                  </a:lnTo>
                  <a:lnTo>
                    <a:pt x="2731930" y="1922111"/>
                  </a:lnTo>
                  <a:lnTo>
                    <a:pt x="2694665" y="1950232"/>
                  </a:lnTo>
                  <a:lnTo>
                    <a:pt x="2653604" y="1973005"/>
                  </a:lnTo>
                  <a:lnTo>
                    <a:pt x="2609264" y="1989913"/>
                  </a:lnTo>
                  <a:lnTo>
                    <a:pt x="2562164" y="2000437"/>
                  </a:lnTo>
                  <a:lnTo>
                    <a:pt x="2512822" y="2004060"/>
                  </a:lnTo>
                  <a:lnTo>
                    <a:pt x="334022" y="2004060"/>
                  </a:lnTo>
                  <a:lnTo>
                    <a:pt x="284662" y="2000437"/>
                  </a:lnTo>
                  <a:lnTo>
                    <a:pt x="237550" y="1989913"/>
                  </a:lnTo>
                  <a:lnTo>
                    <a:pt x="193205" y="1973005"/>
                  </a:lnTo>
                  <a:lnTo>
                    <a:pt x="152141" y="1950232"/>
                  </a:lnTo>
                  <a:lnTo>
                    <a:pt x="114877" y="1922111"/>
                  </a:lnTo>
                  <a:lnTo>
                    <a:pt x="81928" y="1889158"/>
                  </a:lnTo>
                  <a:lnTo>
                    <a:pt x="53811" y="1851893"/>
                  </a:lnTo>
                  <a:lnTo>
                    <a:pt x="31044" y="1810832"/>
                  </a:lnTo>
                  <a:lnTo>
                    <a:pt x="14141" y="1766492"/>
                  </a:lnTo>
                  <a:lnTo>
                    <a:pt x="3621" y="1719392"/>
                  </a:lnTo>
                  <a:lnTo>
                    <a:pt x="0" y="1670050"/>
                  </a:lnTo>
                  <a:lnTo>
                    <a:pt x="0" y="33401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6303" y="1582673"/>
            <a:ext cx="26301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9695" algn="ctr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001F5F"/>
                </a:solidFill>
                <a:latin typeface="Trebuchet MS"/>
                <a:cs typeface="Trebuchet MS"/>
              </a:rPr>
              <a:t>3D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solidFill>
                  <a:srgbClr val="001F5F"/>
                </a:solidFill>
                <a:latin typeface="Trebuchet MS"/>
                <a:cs typeface="Trebuchet MS"/>
              </a:rPr>
              <a:t>CT-Angiography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552" y="0"/>
            <a:ext cx="6143244" cy="685799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8495" y="1278636"/>
            <a:ext cx="5184775" cy="3587750"/>
            <a:chOff x="158495" y="1278636"/>
            <a:chExt cx="5184775" cy="3587750"/>
          </a:xfrm>
        </p:grpSpPr>
        <p:sp>
          <p:nvSpPr>
            <p:cNvPr id="4" name="object 4"/>
            <p:cNvSpPr/>
            <p:nvPr/>
          </p:nvSpPr>
          <p:spPr>
            <a:xfrm>
              <a:off x="168401" y="1511554"/>
              <a:ext cx="5165090" cy="3345179"/>
            </a:xfrm>
            <a:custGeom>
              <a:avLst/>
              <a:gdLst/>
              <a:ahLst/>
              <a:cxnLst/>
              <a:rect l="l" t="t" r="r" b="b"/>
              <a:pathLst>
                <a:path w="5165090" h="3345179">
                  <a:moveTo>
                    <a:pt x="5164836" y="0"/>
                  </a:moveTo>
                  <a:lnTo>
                    <a:pt x="5160306" y="44909"/>
                  </a:lnTo>
                  <a:lnTo>
                    <a:pt x="5147313" y="86742"/>
                  </a:lnTo>
                  <a:lnTo>
                    <a:pt x="5126755" y="124602"/>
                  </a:lnTo>
                  <a:lnTo>
                    <a:pt x="5099526" y="157591"/>
                  </a:lnTo>
                  <a:lnTo>
                    <a:pt x="5066522" y="184811"/>
                  </a:lnTo>
                  <a:lnTo>
                    <a:pt x="5028640" y="205364"/>
                  </a:lnTo>
                  <a:lnTo>
                    <a:pt x="4986775" y="218355"/>
                  </a:lnTo>
                  <a:lnTo>
                    <a:pt x="4941824" y="222885"/>
                  </a:lnTo>
                  <a:lnTo>
                    <a:pt x="222973" y="222885"/>
                  </a:lnTo>
                  <a:lnTo>
                    <a:pt x="178038" y="227420"/>
                  </a:lnTo>
                  <a:lnTo>
                    <a:pt x="136184" y="240424"/>
                  </a:lnTo>
                  <a:lnTo>
                    <a:pt x="98309" y="260999"/>
                  </a:lnTo>
                  <a:lnTo>
                    <a:pt x="65309" y="288242"/>
                  </a:lnTo>
                  <a:lnTo>
                    <a:pt x="38081" y="321254"/>
                  </a:lnTo>
                  <a:lnTo>
                    <a:pt x="17523" y="359134"/>
                  </a:lnTo>
                  <a:lnTo>
                    <a:pt x="4530" y="400981"/>
                  </a:lnTo>
                  <a:lnTo>
                    <a:pt x="0" y="445897"/>
                  </a:lnTo>
                  <a:lnTo>
                    <a:pt x="0" y="3121660"/>
                  </a:lnTo>
                  <a:lnTo>
                    <a:pt x="4530" y="3166611"/>
                  </a:lnTo>
                  <a:lnTo>
                    <a:pt x="17523" y="3208476"/>
                  </a:lnTo>
                  <a:lnTo>
                    <a:pt x="38081" y="3246358"/>
                  </a:lnTo>
                  <a:lnTo>
                    <a:pt x="65309" y="3279362"/>
                  </a:lnTo>
                  <a:lnTo>
                    <a:pt x="98309" y="3306591"/>
                  </a:lnTo>
                  <a:lnTo>
                    <a:pt x="136184" y="3327149"/>
                  </a:lnTo>
                  <a:lnTo>
                    <a:pt x="178038" y="3340142"/>
                  </a:lnTo>
                  <a:lnTo>
                    <a:pt x="222973" y="3344672"/>
                  </a:lnTo>
                  <a:lnTo>
                    <a:pt x="267913" y="3340142"/>
                  </a:lnTo>
                  <a:lnTo>
                    <a:pt x="309770" y="3327149"/>
                  </a:lnTo>
                  <a:lnTo>
                    <a:pt x="347647" y="3306591"/>
                  </a:lnTo>
                  <a:lnTo>
                    <a:pt x="380649" y="3279362"/>
                  </a:lnTo>
                  <a:lnTo>
                    <a:pt x="407877" y="3246358"/>
                  </a:lnTo>
                  <a:lnTo>
                    <a:pt x="428437" y="3208476"/>
                  </a:lnTo>
                  <a:lnTo>
                    <a:pt x="441430" y="3166611"/>
                  </a:lnTo>
                  <a:lnTo>
                    <a:pt x="445960" y="3121660"/>
                  </a:lnTo>
                  <a:lnTo>
                    <a:pt x="445960" y="2898775"/>
                  </a:lnTo>
                  <a:lnTo>
                    <a:pt x="4941824" y="2898775"/>
                  </a:lnTo>
                  <a:lnTo>
                    <a:pt x="4986775" y="2894239"/>
                  </a:lnTo>
                  <a:lnTo>
                    <a:pt x="5028640" y="2881235"/>
                  </a:lnTo>
                  <a:lnTo>
                    <a:pt x="5066522" y="2860660"/>
                  </a:lnTo>
                  <a:lnTo>
                    <a:pt x="5099526" y="2833417"/>
                  </a:lnTo>
                  <a:lnTo>
                    <a:pt x="5126755" y="2800405"/>
                  </a:lnTo>
                  <a:lnTo>
                    <a:pt x="5147313" y="2762525"/>
                  </a:lnTo>
                  <a:lnTo>
                    <a:pt x="5160306" y="2720678"/>
                  </a:lnTo>
                  <a:lnTo>
                    <a:pt x="5164836" y="2675763"/>
                  </a:lnTo>
                  <a:lnTo>
                    <a:pt x="5164836" y="668909"/>
                  </a:lnTo>
                  <a:lnTo>
                    <a:pt x="222973" y="668909"/>
                  </a:lnTo>
                  <a:lnTo>
                    <a:pt x="222973" y="445897"/>
                  </a:lnTo>
                  <a:lnTo>
                    <a:pt x="231734" y="402488"/>
                  </a:lnTo>
                  <a:lnTo>
                    <a:pt x="255627" y="367045"/>
                  </a:lnTo>
                  <a:lnTo>
                    <a:pt x="291066" y="343152"/>
                  </a:lnTo>
                  <a:lnTo>
                    <a:pt x="334467" y="334391"/>
                  </a:lnTo>
                  <a:lnTo>
                    <a:pt x="5164836" y="334391"/>
                  </a:lnTo>
                  <a:lnTo>
                    <a:pt x="5164836" y="0"/>
                  </a:lnTo>
                  <a:close/>
                </a:path>
                <a:path w="5165090" h="3345179">
                  <a:moveTo>
                    <a:pt x="5164836" y="334391"/>
                  </a:moveTo>
                  <a:lnTo>
                    <a:pt x="334467" y="334391"/>
                  </a:lnTo>
                  <a:lnTo>
                    <a:pt x="377862" y="343152"/>
                  </a:lnTo>
                  <a:lnTo>
                    <a:pt x="413302" y="367045"/>
                  </a:lnTo>
                  <a:lnTo>
                    <a:pt x="437197" y="402488"/>
                  </a:lnTo>
                  <a:lnTo>
                    <a:pt x="445960" y="445897"/>
                  </a:lnTo>
                  <a:lnTo>
                    <a:pt x="441430" y="490848"/>
                  </a:lnTo>
                  <a:lnTo>
                    <a:pt x="428437" y="532713"/>
                  </a:lnTo>
                  <a:lnTo>
                    <a:pt x="407877" y="570595"/>
                  </a:lnTo>
                  <a:lnTo>
                    <a:pt x="380649" y="603599"/>
                  </a:lnTo>
                  <a:lnTo>
                    <a:pt x="347647" y="630828"/>
                  </a:lnTo>
                  <a:lnTo>
                    <a:pt x="309770" y="651386"/>
                  </a:lnTo>
                  <a:lnTo>
                    <a:pt x="267913" y="664379"/>
                  </a:lnTo>
                  <a:lnTo>
                    <a:pt x="222973" y="668909"/>
                  </a:lnTo>
                  <a:lnTo>
                    <a:pt x="5164836" y="668909"/>
                  </a:lnTo>
                  <a:lnTo>
                    <a:pt x="5164836" y="334391"/>
                  </a:lnTo>
                  <a:close/>
                </a:path>
                <a:path w="5165090" h="3345179">
                  <a:moveTo>
                    <a:pt x="4718812" y="0"/>
                  </a:moveTo>
                  <a:lnTo>
                    <a:pt x="4718939" y="222885"/>
                  </a:lnTo>
                  <a:lnTo>
                    <a:pt x="4941824" y="222885"/>
                  </a:lnTo>
                  <a:lnTo>
                    <a:pt x="4941824" y="111506"/>
                  </a:lnTo>
                  <a:lnTo>
                    <a:pt x="4830318" y="111506"/>
                  </a:lnTo>
                  <a:lnTo>
                    <a:pt x="4786963" y="102744"/>
                  </a:lnTo>
                  <a:lnTo>
                    <a:pt x="4751514" y="78851"/>
                  </a:lnTo>
                  <a:lnTo>
                    <a:pt x="4727590" y="43408"/>
                  </a:lnTo>
                  <a:lnTo>
                    <a:pt x="4718812" y="0"/>
                  </a:lnTo>
                  <a:close/>
                </a:path>
                <a:path w="5165090" h="3345179">
                  <a:moveTo>
                    <a:pt x="4941824" y="0"/>
                  </a:moveTo>
                  <a:lnTo>
                    <a:pt x="4933062" y="43408"/>
                  </a:lnTo>
                  <a:lnTo>
                    <a:pt x="4909169" y="78851"/>
                  </a:lnTo>
                  <a:lnTo>
                    <a:pt x="4873726" y="102744"/>
                  </a:lnTo>
                  <a:lnTo>
                    <a:pt x="4830318" y="111506"/>
                  </a:lnTo>
                  <a:lnTo>
                    <a:pt x="4941824" y="111506"/>
                  </a:lnTo>
                  <a:lnTo>
                    <a:pt x="4941824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1375" y="1288542"/>
              <a:ext cx="4942205" cy="892175"/>
            </a:xfrm>
            <a:custGeom>
              <a:avLst/>
              <a:gdLst/>
              <a:ahLst/>
              <a:cxnLst/>
              <a:rect l="l" t="t" r="r" b="b"/>
              <a:pathLst>
                <a:path w="4942205" h="892175">
                  <a:moveTo>
                    <a:pt x="111493" y="557403"/>
                  </a:moveTo>
                  <a:lnTo>
                    <a:pt x="68092" y="566164"/>
                  </a:lnTo>
                  <a:lnTo>
                    <a:pt x="32653" y="590057"/>
                  </a:lnTo>
                  <a:lnTo>
                    <a:pt x="8760" y="625500"/>
                  </a:lnTo>
                  <a:lnTo>
                    <a:pt x="0" y="668909"/>
                  </a:lnTo>
                  <a:lnTo>
                    <a:pt x="0" y="891921"/>
                  </a:lnTo>
                  <a:lnTo>
                    <a:pt x="44939" y="887391"/>
                  </a:lnTo>
                  <a:lnTo>
                    <a:pt x="86796" y="874398"/>
                  </a:lnTo>
                  <a:lnTo>
                    <a:pt x="124673" y="853840"/>
                  </a:lnTo>
                  <a:lnTo>
                    <a:pt x="157675" y="826611"/>
                  </a:lnTo>
                  <a:lnTo>
                    <a:pt x="184903" y="793607"/>
                  </a:lnTo>
                  <a:lnTo>
                    <a:pt x="205463" y="755725"/>
                  </a:lnTo>
                  <a:lnTo>
                    <a:pt x="218456" y="713860"/>
                  </a:lnTo>
                  <a:lnTo>
                    <a:pt x="222986" y="668909"/>
                  </a:lnTo>
                  <a:lnTo>
                    <a:pt x="214223" y="625500"/>
                  </a:lnTo>
                  <a:lnTo>
                    <a:pt x="190328" y="590057"/>
                  </a:lnTo>
                  <a:lnTo>
                    <a:pt x="154888" y="566164"/>
                  </a:lnTo>
                  <a:lnTo>
                    <a:pt x="111493" y="557403"/>
                  </a:lnTo>
                  <a:close/>
                </a:path>
                <a:path w="4942205" h="892175">
                  <a:moveTo>
                    <a:pt x="4941862" y="223012"/>
                  </a:moveTo>
                  <a:lnTo>
                    <a:pt x="4718850" y="223012"/>
                  </a:lnTo>
                  <a:lnTo>
                    <a:pt x="4718850" y="445897"/>
                  </a:lnTo>
                  <a:lnTo>
                    <a:pt x="4763801" y="441367"/>
                  </a:lnTo>
                  <a:lnTo>
                    <a:pt x="4805666" y="428376"/>
                  </a:lnTo>
                  <a:lnTo>
                    <a:pt x="4843548" y="407823"/>
                  </a:lnTo>
                  <a:lnTo>
                    <a:pt x="4876552" y="380603"/>
                  </a:lnTo>
                  <a:lnTo>
                    <a:pt x="4903781" y="347614"/>
                  </a:lnTo>
                  <a:lnTo>
                    <a:pt x="4924340" y="309754"/>
                  </a:lnTo>
                  <a:lnTo>
                    <a:pt x="4937332" y="267921"/>
                  </a:lnTo>
                  <a:lnTo>
                    <a:pt x="4941862" y="223012"/>
                  </a:lnTo>
                  <a:close/>
                </a:path>
                <a:path w="4942205" h="892175">
                  <a:moveTo>
                    <a:pt x="4718850" y="0"/>
                  </a:moveTo>
                  <a:lnTo>
                    <a:pt x="4673940" y="4529"/>
                  </a:lnTo>
                  <a:lnTo>
                    <a:pt x="4632107" y="17522"/>
                  </a:lnTo>
                  <a:lnTo>
                    <a:pt x="4594247" y="38080"/>
                  </a:lnTo>
                  <a:lnTo>
                    <a:pt x="4561258" y="65309"/>
                  </a:lnTo>
                  <a:lnTo>
                    <a:pt x="4534039" y="98313"/>
                  </a:lnTo>
                  <a:lnTo>
                    <a:pt x="4513485" y="136195"/>
                  </a:lnTo>
                  <a:lnTo>
                    <a:pt x="4500494" y="178060"/>
                  </a:lnTo>
                  <a:lnTo>
                    <a:pt x="4495965" y="223012"/>
                  </a:lnTo>
                  <a:lnTo>
                    <a:pt x="4504724" y="266420"/>
                  </a:lnTo>
                  <a:lnTo>
                    <a:pt x="4528604" y="301863"/>
                  </a:lnTo>
                  <a:lnTo>
                    <a:pt x="4564009" y="325756"/>
                  </a:lnTo>
                  <a:lnTo>
                    <a:pt x="4607344" y="334518"/>
                  </a:lnTo>
                  <a:lnTo>
                    <a:pt x="4650752" y="325756"/>
                  </a:lnTo>
                  <a:lnTo>
                    <a:pt x="4686195" y="301863"/>
                  </a:lnTo>
                  <a:lnTo>
                    <a:pt x="4710089" y="266420"/>
                  </a:lnTo>
                  <a:lnTo>
                    <a:pt x="4718850" y="223012"/>
                  </a:lnTo>
                  <a:lnTo>
                    <a:pt x="4941862" y="223012"/>
                  </a:lnTo>
                  <a:lnTo>
                    <a:pt x="4937332" y="178060"/>
                  </a:lnTo>
                  <a:lnTo>
                    <a:pt x="4924340" y="136195"/>
                  </a:lnTo>
                  <a:lnTo>
                    <a:pt x="4903781" y="98313"/>
                  </a:lnTo>
                  <a:lnTo>
                    <a:pt x="4876552" y="65309"/>
                  </a:lnTo>
                  <a:lnTo>
                    <a:pt x="4843548" y="38080"/>
                  </a:lnTo>
                  <a:lnTo>
                    <a:pt x="4805666" y="17522"/>
                  </a:lnTo>
                  <a:lnTo>
                    <a:pt x="4763801" y="4529"/>
                  </a:lnTo>
                  <a:lnTo>
                    <a:pt x="4718850" y="0"/>
                  </a:lnTo>
                  <a:close/>
                </a:path>
              </a:pathLst>
            </a:custGeom>
            <a:solidFill>
              <a:srgbClr val="C5B6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8401" y="1288542"/>
              <a:ext cx="5165090" cy="3568065"/>
            </a:xfrm>
            <a:custGeom>
              <a:avLst/>
              <a:gdLst/>
              <a:ahLst/>
              <a:cxnLst/>
              <a:rect l="l" t="t" r="r" b="b"/>
              <a:pathLst>
                <a:path w="5165090" h="3568065">
                  <a:moveTo>
                    <a:pt x="0" y="668909"/>
                  </a:moveTo>
                  <a:lnTo>
                    <a:pt x="4530" y="623993"/>
                  </a:lnTo>
                  <a:lnTo>
                    <a:pt x="17523" y="582146"/>
                  </a:lnTo>
                  <a:lnTo>
                    <a:pt x="38081" y="544266"/>
                  </a:lnTo>
                  <a:lnTo>
                    <a:pt x="65309" y="511254"/>
                  </a:lnTo>
                  <a:lnTo>
                    <a:pt x="98309" y="484011"/>
                  </a:lnTo>
                  <a:lnTo>
                    <a:pt x="136184" y="463436"/>
                  </a:lnTo>
                  <a:lnTo>
                    <a:pt x="178038" y="450432"/>
                  </a:lnTo>
                  <a:lnTo>
                    <a:pt x="222973" y="445897"/>
                  </a:lnTo>
                  <a:lnTo>
                    <a:pt x="4718939" y="445897"/>
                  </a:lnTo>
                  <a:lnTo>
                    <a:pt x="4718939" y="223012"/>
                  </a:lnTo>
                  <a:lnTo>
                    <a:pt x="4723468" y="178060"/>
                  </a:lnTo>
                  <a:lnTo>
                    <a:pt x="4736459" y="136195"/>
                  </a:lnTo>
                  <a:lnTo>
                    <a:pt x="4757012" y="98313"/>
                  </a:lnTo>
                  <a:lnTo>
                    <a:pt x="4784232" y="65309"/>
                  </a:lnTo>
                  <a:lnTo>
                    <a:pt x="4817221" y="38080"/>
                  </a:lnTo>
                  <a:lnTo>
                    <a:pt x="4855081" y="17522"/>
                  </a:lnTo>
                  <a:lnTo>
                    <a:pt x="4896914" y="4529"/>
                  </a:lnTo>
                  <a:lnTo>
                    <a:pt x="4941824" y="0"/>
                  </a:lnTo>
                  <a:lnTo>
                    <a:pt x="4986775" y="4529"/>
                  </a:lnTo>
                  <a:lnTo>
                    <a:pt x="5028640" y="17522"/>
                  </a:lnTo>
                  <a:lnTo>
                    <a:pt x="5066522" y="38080"/>
                  </a:lnTo>
                  <a:lnTo>
                    <a:pt x="5099526" y="65309"/>
                  </a:lnTo>
                  <a:lnTo>
                    <a:pt x="5126755" y="98313"/>
                  </a:lnTo>
                  <a:lnTo>
                    <a:pt x="5147313" y="136195"/>
                  </a:lnTo>
                  <a:lnTo>
                    <a:pt x="5160306" y="178060"/>
                  </a:lnTo>
                  <a:lnTo>
                    <a:pt x="5164836" y="223012"/>
                  </a:lnTo>
                  <a:lnTo>
                    <a:pt x="5164836" y="2898775"/>
                  </a:lnTo>
                  <a:lnTo>
                    <a:pt x="5160306" y="2943690"/>
                  </a:lnTo>
                  <a:lnTo>
                    <a:pt x="5147313" y="2985537"/>
                  </a:lnTo>
                  <a:lnTo>
                    <a:pt x="5126755" y="3023417"/>
                  </a:lnTo>
                  <a:lnTo>
                    <a:pt x="5099526" y="3056429"/>
                  </a:lnTo>
                  <a:lnTo>
                    <a:pt x="5066522" y="3083672"/>
                  </a:lnTo>
                  <a:lnTo>
                    <a:pt x="5028640" y="3104247"/>
                  </a:lnTo>
                  <a:lnTo>
                    <a:pt x="4986775" y="3117251"/>
                  </a:lnTo>
                  <a:lnTo>
                    <a:pt x="4941824" y="3121787"/>
                  </a:lnTo>
                  <a:lnTo>
                    <a:pt x="445960" y="3121787"/>
                  </a:lnTo>
                  <a:lnTo>
                    <a:pt x="445960" y="3344672"/>
                  </a:lnTo>
                  <a:lnTo>
                    <a:pt x="441430" y="3389623"/>
                  </a:lnTo>
                  <a:lnTo>
                    <a:pt x="428437" y="3431488"/>
                  </a:lnTo>
                  <a:lnTo>
                    <a:pt x="407877" y="3469370"/>
                  </a:lnTo>
                  <a:lnTo>
                    <a:pt x="380649" y="3502374"/>
                  </a:lnTo>
                  <a:lnTo>
                    <a:pt x="347647" y="3529603"/>
                  </a:lnTo>
                  <a:lnTo>
                    <a:pt x="309770" y="3550161"/>
                  </a:lnTo>
                  <a:lnTo>
                    <a:pt x="267913" y="3563154"/>
                  </a:lnTo>
                  <a:lnTo>
                    <a:pt x="222973" y="3567684"/>
                  </a:lnTo>
                  <a:lnTo>
                    <a:pt x="178038" y="3563154"/>
                  </a:lnTo>
                  <a:lnTo>
                    <a:pt x="136184" y="3550161"/>
                  </a:lnTo>
                  <a:lnTo>
                    <a:pt x="98309" y="3529603"/>
                  </a:lnTo>
                  <a:lnTo>
                    <a:pt x="65309" y="3502374"/>
                  </a:lnTo>
                  <a:lnTo>
                    <a:pt x="38081" y="3469370"/>
                  </a:lnTo>
                  <a:lnTo>
                    <a:pt x="17523" y="3431488"/>
                  </a:lnTo>
                  <a:lnTo>
                    <a:pt x="4530" y="3389623"/>
                  </a:lnTo>
                  <a:lnTo>
                    <a:pt x="0" y="3344672"/>
                  </a:lnTo>
                  <a:lnTo>
                    <a:pt x="0" y="668909"/>
                  </a:lnTo>
                  <a:close/>
                </a:path>
                <a:path w="5165090" h="3568065">
                  <a:moveTo>
                    <a:pt x="4718939" y="445897"/>
                  </a:moveTo>
                  <a:lnTo>
                    <a:pt x="4941824" y="445897"/>
                  </a:lnTo>
                  <a:lnTo>
                    <a:pt x="4986775" y="441367"/>
                  </a:lnTo>
                  <a:lnTo>
                    <a:pt x="5028640" y="428376"/>
                  </a:lnTo>
                  <a:lnTo>
                    <a:pt x="5066522" y="407823"/>
                  </a:lnTo>
                  <a:lnTo>
                    <a:pt x="5099526" y="380603"/>
                  </a:lnTo>
                  <a:lnTo>
                    <a:pt x="5126755" y="347614"/>
                  </a:lnTo>
                  <a:lnTo>
                    <a:pt x="5147313" y="309754"/>
                  </a:lnTo>
                  <a:lnTo>
                    <a:pt x="5160306" y="267921"/>
                  </a:lnTo>
                  <a:lnTo>
                    <a:pt x="5164836" y="22301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7307" y="1501647"/>
              <a:ext cx="242823" cy="2426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8401" y="1845944"/>
              <a:ext cx="446405" cy="2564765"/>
            </a:xfrm>
            <a:custGeom>
              <a:avLst/>
              <a:gdLst/>
              <a:ahLst/>
              <a:cxnLst/>
              <a:rect l="l" t="t" r="r" b="b"/>
              <a:pathLst>
                <a:path w="446405" h="2564765">
                  <a:moveTo>
                    <a:pt x="222973" y="334517"/>
                  </a:moveTo>
                  <a:lnTo>
                    <a:pt x="222973" y="111505"/>
                  </a:lnTo>
                  <a:lnTo>
                    <a:pt x="231736" y="68097"/>
                  </a:lnTo>
                  <a:lnTo>
                    <a:pt x="255631" y="32654"/>
                  </a:lnTo>
                  <a:lnTo>
                    <a:pt x="291071" y="8761"/>
                  </a:lnTo>
                  <a:lnTo>
                    <a:pt x="334467" y="0"/>
                  </a:lnTo>
                  <a:lnTo>
                    <a:pt x="377868" y="8761"/>
                  </a:lnTo>
                  <a:lnTo>
                    <a:pt x="413307" y="32654"/>
                  </a:lnTo>
                  <a:lnTo>
                    <a:pt x="437199" y="68097"/>
                  </a:lnTo>
                  <a:lnTo>
                    <a:pt x="445960" y="111505"/>
                  </a:lnTo>
                  <a:lnTo>
                    <a:pt x="441430" y="156457"/>
                  </a:lnTo>
                  <a:lnTo>
                    <a:pt x="428439" y="198322"/>
                  </a:lnTo>
                  <a:lnTo>
                    <a:pt x="407881" y="236204"/>
                  </a:lnTo>
                  <a:lnTo>
                    <a:pt x="380655" y="269208"/>
                  </a:lnTo>
                  <a:lnTo>
                    <a:pt x="347656" y="296437"/>
                  </a:lnTo>
                  <a:lnTo>
                    <a:pt x="309780" y="316995"/>
                  </a:lnTo>
                  <a:lnTo>
                    <a:pt x="267925" y="329988"/>
                  </a:lnTo>
                  <a:lnTo>
                    <a:pt x="222986" y="334517"/>
                  </a:lnTo>
                  <a:lnTo>
                    <a:pt x="178047" y="329988"/>
                  </a:lnTo>
                  <a:lnTo>
                    <a:pt x="136190" y="316995"/>
                  </a:lnTo>
                  <a:lnTo>
                    <a:pt x="98312" y="296437"/>
                  </a:lnTo>
                  <a:lnTo>
                    <a:pt x="65311" y="269208"/>
                  </a:lnTo>
                  <a:lnTo>
                    <a:pt x="38082" y="236204"/>
                  </a:lnTo>
                  <a:lnTo>
                    <a:pt x="17523" y="198322"/>
                  </a:lnTo>
                  <a:lnTo>
                    <a:pt x="4530" y="156457"/>
                  </a:lnTo>
                  <a:lnTo>
                    <a:pt x="0" y="111505"/>
                  </a:lnTo>
                </a:path>
                <a:path w="446405" h="2564765">
                  <a:moveTo>
                    <a:pt x="445960" y="111505"/>
                  </a:moveTo>
                  <a:lnTo>
                    <a:pt x="445960" y="2564384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20039" y="2105405"/>
            <a:ext cx="4281170" cy="191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2400" u="none" dirty="0"/>
              <a:t>Superior</a:t>
            </a:r>
            <a:r>
              <a:rPr sz="2400" u="none" spc="-60" dirty="0"/>
              <a:t> </a:t>
            </a:r>
            <a:r>
              <a:rPr sz="2400" u="none" spc="-10" dirty="0"/>
              <a:t>Mesenteric </a:t>
            </a:r>
            <a:r>
              <a:rPr sz="2400" u="none" dirty="0"/>
              <a:t>Angiography</a:t>
            </a:r>
            <a:r>
              <a:rPr sz="2400" u="none" spc="-70" dirty="0"/>
              <a:t> </a:t>
            </a:r>
            <a:r>
              <a:rPr sz="2400" u="none" dirty="0"/>
              <a:t>showing</a:t>
            </a:r>
            <a:r>
              <a:rPr sz="2400" u="none" spc="-75" dirty="0"/>
              <a:t> </a:t>
            </a:r>
            <a:r>
              <a:rPr sz="2400" u="none" dirty="0"/>
              <a:t>the</a:t>
            </a:r>
            <a:r>
              <a:rPr sz="2400" u="none" spc="-75" dirty="0"/>
              <a:t> </a:t>
            </a:r>
            <a:r>
              <a:rPr sz="2400" u="none" spc="-10" dirty="0"/>
              <a:t>string </a:t>
            </a:r>
            <a:r>
              <a:rPr sz="2400" u="none" dirty="0"/>
              <a:t>of</a:t>
            </a:r>
            <a:r>
              <a:rPr sz="2400" u="none" spc="-50" dirty="0"/>
              <a:t> </a:t>
            </a:r>
            <a:r>
              <a:rPr sz="2400" b="1" u="none" dirty="0">
                <a:latin typeface="Trebuchet MS"/>
                <a:cs typeface="Trebuchet MS"/>
              </a:rPr>
              <a:t>“</a:t>
            </a:r>
            <a:r>
              <a:rPr sz="2800" b="1" dirty="0">
                <a:latin typeface="Trebuchet MS"/>
                <a:cs typeface="Trebuchet MS"/>
              </a:rPr>
              <a:t>Sausages</a:t>
            </a:r>
            <a:r>
              <a:rPr sz="2800" b="1" spc="-75" dirty="0">
                <a:latin typeface="Trebuchet MS"/>
                <a:cs typeface="Trebuchet MS"/>
              </a:rPr>
              <a:t> </a:t>
            </a:r>
            <a:r>
              <a:rPr sz="2800" b="1" dirty="0">
                <a:latin typeface="Trebuchet MS"/>
                <a:cs typeface="Trebuchet MS"/>
              </a:rPr>
              <a:t>Sign</a:t>
            </a:r>
            <a:r>
              <a:rPr sz="2400" b="1" u="none" dirty="0">
                <a:latin typeface="Trebuchet MS"/>
                <a:cs typeface="Trebuchet MS"/>
              </a:rPr>
              <a:t>”</a:t>
            </a:r>
            <a:r>
              <a:rPr sz="2400" b="1" u="none" spc="-50" dirty="0">
                <a:latin typeface="Trebuchet MS"/>
                <a:cs typeface="Trebuchet MS"/>
              </a:rPr>
              <a:t> </a:t>
            </a:r>
            <a:r>
              <a:rPr sz="2400" u="none" dirty="0"/>
              <a:t>in</a:t>
            </a:r>
            <a:r>
              <a:rPr sz="2400" u="none" spc="-50" dirty="0"/>
              <a:t> a </a:t>
            </a:r>
            <a:r>
              <a:rPr sz="2400" u="none" dirty="0"/>
              <a:t>patient</a:t>
            </a:r>
            <a:r>
              <a:rPr sz="2400" u="none" spc="-30" dirty="0"/>
              <a:t> </a:t>
            </a:r>
            <a:r>
              <a:rPr sz="2400" u="none" dirty="0"/>
              <a:t>of</a:t>
            </a:r>
            <a:r>
              <a:rPr sz="2400" u="none" spc="-35" dirty="0"/>
              <a:t> </a:t>
            </a:r>
            <a:r>
              <a:rPr sz="2400" u="none" spc="-25" dirty="0"/>
              <a:t>Non-</a:t>
            </a:r>
            <a:r>
              <a:rPr sz="2400" u="none" spc="-10" dirty="0"/>
              <a:t>occlusive </a:t>
            </a:r>
            <a:r>
              <a:rPr sz="2400" u="none" dirty="0"/>
              <a:t>mesenteric</a:t>
            </a:r>
            <a:r>
              <a:rPr sz="2400" u="none" spc="-150" dirty="0"/>
              <a:t> </a:t>
            </a:r>
            <a:r>
              <a:rPr sz="2400" u="none" spc="-10" dirty="0"/>
              <a:t>ischaemia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04909" y="1187005"/>
            <a:ext cx="6555105" cy="404495"/>
            <a:chOff x="2704909" y="1187005"/>
            <a:chExt cx="6555105" cy="404495"/>
          </a:xfrm>
        </p:grpSpPr>
        <p:sp>
          <p:nvSpPr>
            <p:cNvPr id="3" name="object 3"/>
            <p:cNvSpPr/>
            <p:nvPr/>
          </p:nvSpPr>
          <p:spPr>
            <a:xfrm>
              <a:off x="2709672" y="1191767"/>
              <a:ext cx="6545580" cy="394970"/>
            </a:xfrm>
            <a:custGeom>
              <a:avLst/>
              <a:gdLst/>
              <a:ahLst/>
              <a:cxnLst/>
              <a:rect l="l" t="t" r="r" b="b"/>
              <a:pathLst>
                <a:path w="6545580" h="394969">
                  <a:moveTo>
                    <a:pt x="6479794" y="0"/>
                  </a:moveTo>
                  <a:lnTo>
                    <a:pt x="65785" y="0"/>
                  </a:lnTo>
                  <a:lnTo>
                    <a:pt x="40183" y="5171"/>
                  </a:lnTo>
                  <a:lnTo>
                    <a:pt x="19272" y="19272"/>
                  </a:lnTo>
                  <a:lnTo>
                    <a:pt x="5171" y="40183"/>
                  </a:lnTo>
                  <a:lnTo>
                    <a:pt x="0" y="65786"/>
                  </a:lnTo>
                  <a:lnTo>
                    <a:pt x="0" y="328930"/>
                  </a:lnTo>
                  <a:lnTo>
                    <a:pt x="5171" y="354532"/>
                  </a:lnTo>
                  <a:lnTo>
                    <a:pt x="19272" y="375443"/>
                  </a:lnTo>
                  <a:lnTo>
                    <a:pt x="40183" y="389544"/>
                  </a:lnTo>
                  <a:lnTo>
                    <a:pt x="65785" y="394716"/>
                  </a:lnTo>
                  <a:lnTo>
                    <a:pt x="6479794" y="394716"/>
                  </a:lnTo>
                  <a:lnTo>
                    <a:pt x="6505396" y="389544"/>
                  </a:lnTo>
                  <a:lnTo>
                    <a:pt x="6526307" y="375443"/>
                  </a:lnTo>
                  <a:lnTo>
                    <a:pt x="6540408" y="354532"/>
                  </a:lnTo>
                  <a:lnTo>
                    <a:pt x="6545580" y="328930"/>
                  </a:lnTo>
                  <a:lnTo>
                    <a:pt x="6545580" y="65786"/>
                  </a:lnTo>
                  <a:lnTo>
                    <a:pt x="6540408" y="40183"/>
                  </a:lnTo>
                  <a:lnTo>
                    <a:pt x="6526307" y="19272"/>
                  </a:lnTo>
                  <a:lnTo>
                    <a:pt x="6505396" y="5171"/>
                  </a:lnTo>
                  <a:lnTo>
                    <a:pt x="647979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09672" y="1191767"/>
              <a:ext cx="6545580" cy="394970"/>
            </a:xfrm>
            <a:custGeom>
              <a:avLst/>
              <a:gdLst/>
              <a:ahLst/>
              <a:cxnLst/>
              <a:rect l="l" t="t" r="r" b="b"/>
              <a:pathLst>
                <a:path w="6545580" h="394969">
                  <a:moveTo>
                    <a:pt x="0" y="65786"/>
                  </a:moveTo>
                  <a:lnTo>
                    <a:pt x="5171" y="40183"/>
                  </a:lnTo>
                  <a:lnTo>
                    <a:pt x="19272" y="19272"/>
                  </a:lnTo>
                  <a:lnTo>
                    <a:pt x="40183" y="5171"/>
                  </a:lnTo>
                  <a:lnTo>
                    <a:pt x="65785" y="0"/>
                  </a:lnTo>
                  <a:lnTo>
                    <a:pt x="6479794" y="0"/>
                  </a:lnTo>
                  <a:lnTo>
                    <a:pt x="6505396" y="5171"/>
                  </a:lnTo>
                  <a:lnTo>
                    <a:pt x="6526307" y="19272"/>
                  </a:lnTo>
                  <a:lnTo>
                    <a:pt x="6540408" y="40183"/>
                  </a:lnTo>
                  <a:lnTo>
                    <a:pt x="6545580" y="65786"/>
                  </a:lnTo>
                  <a:lnTo>
                    <a:pt x="6545580" y="328930"/>
                  </a:lnTo>
                  <a:lnTo>
                    <a:pt x="6540408" y="354532"/>
                  </a:lnTo>
                  <a:lnTo>
                    <a:pt x="6526307" y="375443"/>
                  </a:lnTo>
                  <a:lnTo>
                    <a:pt x="6505396" y="389544"/>
                  </a:lnTo>
                  <a:lnTo>
                    <a:pt x="6479794" y="394716"/>
                  </a:lnTo>
                  <a:lnTo>
                    <a:pt x="65785" y="394716"/>
                  </a:lnTo>
                  <a:lnTo>
                    <a:pt x="40183" y="389544"/>
                  </a:lnTo>
                  <a:lnTo>
                    <a:pt x="19272" y="375443"/>
                  </a:lnTo>
                  <a:lnTo>
                    <a:pt x="5171" y="354532"/>
                  </a:lnTo>
                  <a:lnTo>
                    <a:pt x="0" y="328930"/>
                  </a:lnTo>
                  <a:lnTo>
                    <a:pt x="0" y="657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52114" y="1241552"/>
            <a:ext cx="6061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Patient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presents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severe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001F5F"/>
                </a:solidFill>
                <a:latin typeface="Arial"/>
                <a:cs typeface="Arial"/>
              </a:rPr>
              <a:t>abdominal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pain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consistent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1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001F5F"/>
                </a:solidFill>
                <a:latin typeface="Arial"/>
                <a:cs typeface="Arial"/>
              </a:rPr>
              <a:t>ischemic</a:t>
            </a:r>
            <a:r>
              <a:rPr sz="16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5" dirty="0">
                <a:solidFill>
                  <a:srgbClr val="001F5F"/>
                </a:solidFill>
                <a:latin typeface="Arial"/>
                <a:cs typeface="Arial"/>
              </a:rPr>
              <a:t>bowel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69145" y="1996249"/>
            <a:ext cx="5732145" cy="2000250"/>
            <a:chOff x="3069145" y="1996249"/>
            <a:chExt cx="5732145" cy="2000250"/>
          </a:xfrm>
        </p:grpSpPr>
        <p:sp>
          <p:nvSpPr>
            <p:cNvPr id="7" name="object 7"/>
            <p:cNvSpPr/>
            <p:nvPr/>
          </p:nvSpPr>
          <p:spPr>
            <a:xfrm>
              <a:off x="3073907" y="2001011"/>
              <a:ext cx="5722620" cy="1990725"/>
            </a:xfrm>
            <a:custGeom>
              <a:avLst/>
              <a:gdLst/>
              <a:ahLst/>
              <a:cxnLst/>
              <a:rect l="l" t="t" r="r" b="b"/>
              <a:pathLst>
                <a:path w="5722620" h="1990725">
                  <a:moveTo>
                    <a:pt x="5390896" y="0"/>
                  </a:moveTo>
                  <a:lnTo>
                    <a:pt x="331724" y="0"/>
                  </a:lnTo>
                  <a:lnTo>
                    <a:pt x="282691" y="3595"/>
                  </a:lnTo>
                  <a:lnTo>
                    <a:pt x="235897" y="14040"/>
                  </a:lnTo>
                  <a:lnTo>
                    <a:pt x="191853" y="30822"/>
                  </a:lnTo>
                  <a:lnTo>
                    <a:pt x="151072" y="53428"/>
                  </a:lnTo>
                  <a:lnTo>
                    <a:pt x="114066" y="81347"/>
                  </a:lnTo>
                  <a:lnTo>
                    <a:pt x="81347" y="114066"/>
                  </a:lnTo>
                  <a:lnTo>
                    <a:pt x="53428" y="151072"/>
                  </a:lnTo>
                  <a:lnTo>
                    <a:pt x="30822" y="191853"/>
                  </a:lnTo>
                  <a:lnTo>
                    <a:pt x="14040" y="235897"/>
                  </a:lnTo>
                  <a:lnTo>
                    <a:pt x="3595" y="282691"/>
                  </a:lnTo>
                  <a:lnTo>
                    <a:pt x="0" y="331724"/>
                  </a:lnTo>
                  <a:lnTo>
                    <a:pt x="0" y="1658620"/>
                  </a:lnTo>
                  <a:lnTo>
                    <a:pt x="3595" y="1707652"/>
                  </a:lnTo>
                  <a:lnTo>
                    <a:pt x="14040" y="1754446"/>
                  </a:lnTo>
                  <a:lnTo>
                    <a:pt x="30822" y="1798490"/>
                  </a:lnTo>
                  <a:lnTo>
                    <a:pt x="53428" y="1839271"/>
                  </a:lnTo>
                  <a:lnTo>
                    <a:pt x="81347" y="1876277"/>
                  </a:lnTo>
                  <a:lnTo>
                    <a:pt x="114066" y="1908996"/>
                  </a:lnTo>
                  <a:lnTo>
                    <a:pt x="151072" y="1936915"/>
                  </a:lnTo>
                  <a:lnTo>
                    <a:pt x="191853" y="1959521"/>
                  </a:lnTo>
                  <a:lnTo>
                    <a:pt x="235897" y="1976303"/>
                  </a:lnTo>
                  <a:lnTo>
                    <a:pt x="282691" y="1986748"/>
                  </a:lnTo>
                  <a:lnTo>
                    <a:pt x="331724" y="1990344"/>
                  </a:lnTo>
                  <a:lnTo>
                    <a:pt x="5390896" y="1990344"/>
                  </a:lnTo>
                  <a:lnTo>
                    <a:pt x="5439928" y="1986748"/>
                  </a:lnTo>
                  <a:lnTo>
                    <a:pt x="5486722" y="1976303"/>
                  </a:lnTo>
                  <a:lnTo>
                    <a:pt x="5530766" y="1959521"/>
                  </a:lnTo>
                  <a:lnTo>
                    <a:pt x="5571547" y="1936915"/>
                  </a:lnTo>
                  <a:lnTo>
                    <a:pt x="5608553" y="1908996"/>
                  </a:lnTo>
                  <a:lnTo>
                    <a:pt x="5641272" y="1876277"/>
                  </a:lnTo>
                  <a:lnTo>
                    <a:pt x="5669191" y="1839271"/>
                  </a:lnTo>
                  <a:lnTo>
                    <a:pt x="5691797" y="1798490"/>
                  </a:lnTo>
                  <a:lnTo>
                    <a:pt x="5708579" y="1754446"/>
                  </a:lnTo>
                  <a:lnTo>
                    <a:pt x="5719024" y="1707652"/>
                  </a:lnTo>
                  <a:lnTo>
                    <a:pt x="5722620" y="1658620"/>
                  </a:lnTo>
                  <a:lnTo>
                    <a:pt x="5722620" y="331724"/>
                  </a:lnTo>
                  <a:lnTo>
                    <a:pt x="5719024" y="282691"/>
                  </a:lnTo>
                  <a:lnTo>
                    <a:pt x="5708579" y="235897"/>
                  </a:lnTo>
                  <a:lnTo>
                    <a:pt x="5691797" y="191853"/>
                  </a:lnTo>
                  <a:lnTo>
                    <a:pt x="5669191" y="151072"/>
                  </a:lnTo>
                  <a:lnTo>
                    <a:pt x="5641272" y="114066"/>
                  </a:lnTo>
                  <a:lnTo>
                    <a:pt x="5608553" y="81347"/>
                  </a:lnTo>
                  <a:lnTo>
                    <a:pt x="5571547" y="53428"/>
                  </a:lnTo>
                  <a:lnTo>
                    <a:pt x="5530766" y="30822"/>
                  </a:lnTo>
                  <a:lnTo>
                    <a:pt x="5486722" y="14040"/>
                  </a:lnTo>
                  <a:lnTo>
                    <a:pt x="5439928" y="3595"/>
                  </a:lnTo>
                  <a:lnTo>
                    <a:pt x="53908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3907" y="2001011"/>
              <a:ext cx="5722620" cy="1990725"/>
            </a:xfrm>
            <a:custGeom>
              <a:avLst/>
              <a:gdLst/>
              <a:ahLst/>
              <a:cxnLst/>
              <a:rect l="l" t="t" r="r" b="b"/>
              <a:pathLst>
                <a:path w="5722620" h="1990725">
                  <a:moveTo>
                    <a:pt x="0" y="331724"/>
                  </a:moveTo>
                  <a:lnTo>
                    <a:pt x="3595" y="282691"/>
                  </a:lnTo>
                  <a:lnTo>
                    <a:pt x="14040" y="235897"/>
                  </a:lnTo>
                  <a:lnTo>
                    <a:pt x="30822" y="191853"/>
                  </a:lnTo>
                  <a:lnTo>
                    <a:pt x="53428" y="151072"/>
                  </a:lnTo>
                  <a:lnTo>
                    <a:pt x="81347" y="114066"/>
                  </a:lnTo>
                  <a:lnTo>
                    <a:pt x="114066" y="81347"/>
                  </a:lnTo>
                  <a:lnTo>
                    <a:pt x="151072" y="53428"/>
                  </a:lnTo>
                  <a:lnTo>
                    <a:pt x="191853" y="30822"/>
                  </a:lnTo>
                  <a:lnTo>
                    <a:pt x="235897" y="14040"/>
                  </a:lnTo>
                  <a:lnTo>
                    <a:pt x="282691" y="3595"/>
                  </a:lnTo>
                  <a:lnTo>
                    <a:pt x="331724" y="0"/>
                  </a:lnTo>
                  <a:lnTo>
                    <a:pt x="5390896" y="0"/>
                  </a:lnTo>
                  <a:lnTo>
                    <a:pt x="5439928" y="3595"/>
                  </a:lnTo>
                  <a:lnTo>
                    <a:pt x="5486722" y="14040"/>
                  </a:lnTo>
                  <a:lnTo>
                    <a:pt x="5530766" y="30822"/>
                  </a:lnTo>
                  <a:lnTo>
                    <a:pt x="5571547" y="53428"/>
                  </a:lnTo>
                  <a:lnTo>
                    <a:pt x="5608553" y="81347"/>
                  </a:lnTo>
                  <a:lnTo>
                    <a:pt x="5641272" y="114066"/>
                  </a:lnTo>
                  <a:lnTo>
                    <a:pt x="5669191" y="151072"/>
                  </a:lnTo>
                  <a:lnTo>
                    <a:pt x="5691797" y="191853"/>
                  </a:lnTo>
                  <a:lnTo>
                    <a:pt x="5708579" y="235897"/>
                  </a:lnTo>
                  <a:lnTo>
                    <a:pt x="5719024" y="282691"/>
                  </a:lnTo>
                  <a:lnTo>
                    <a:pt x="5722620" y="331724"/>
                  </a:lnTo>
                  <a:lnTo>
                    <a:pt x="5722620" y="1658620"/>
                  </a:lnTo>
                  <a:lnTo>
                    <a:pt x="5719024" y="1707652"/>
                  </a:lnTo>
                  <a:lnTo>
                    <a:pt x="5708579" y="1754446"/>
                  </a:lnTo>
                  <a:lnTo>
                    <a:pt x="5691797" y="1798490"/>
                  </a:lnTo>
                  <a:lnTo>
                    <a:pt x="5669191" y="1839271"/>
                  </a:lnTo>
                  <a:lnTo>
                    <a:pt x="5641272" y="1876277"/>
                  </a:lnTo>
                  <a:lnTo>
                    <a:pt x="5608553" y="1908996"/>
                  </a:lnTo>
                  <a:lnTo>
                    <a:pt x="5571547" y="1936915"/>
                  </a:lnTo>
                  <a:lnTo>
                    <a:pt x="5530766" y="1959521"/>
                  </a:lnTo>
                  <a:lnTo>
                    <a:pt x="5486722" y="1976303"/>
                  </a:lnTo>
                  <a:lnTo>
                    <a:pt x="5439928" y="1986748"/>
                  </a:lnTo>
                  <a:lnTo>
                    <a:pt x="5390896" y="1990344"/>
                  </a:lnTo>
                  <a:lnTo>
                    <a:pt x="331724" y="1990344"/>
                  </a:lnTo>
                  <a:lnTo>
                    <a:pt x="282691" y="1986748"/>
                  </a:lnTo>
                  <a:lnTo>
                    <a:pt x="235897" y="1976303"/>
                  </a:lnTo>
                  <a:lnTo>
                    <a:pt x="191853" y="1959521"/>
                  </a:lnTo>
                  <a:lnTo>
                    <a:pt x="151072" y="1936915"/>
                  </a:lnTo>
                  <a:lnTo>
                    <a:pt x="114066" y="1908996"/>
                  </a:lnTo>
                  <a:lnTo>
                    <a:pt x="81347" y="1876277"/>
                  </a:lnTo>
                  <a:lnTo>
                    <a:pt x="53428" y="1839271"/>
                  </a:lnTo>
                  <a:lnTo>
                    <a:pt x="30822" y="1798490"/>
                  </a:lnTo>
                  <a:lnTo>
                    <a:pt x="14040" y="1754446"/>
                  </a:lnTo>
                  <a:lnTo>
                    <a:pt x="3595" y="1707652"/>
                  </a:lnTo>
                  <a:lnTo>
                    <a:pt x="0" y="1658620"/>
                  </a:lnTo>
                  <a:lnTo>
                    <a:pt x="0" y="3317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49929" y="2249169"/>
            <a:ext cx="518223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Obtain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history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perform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physical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examination.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Pain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3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out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proportion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physical</a:t>
            </a:r>
            <a:r>
              <a:rPr sz="16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findings</a:t>
            </a:r>
            <a:r>
              <a:rPr sz="16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3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significant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0" dirty="0">
                <a:solidFill>
                  <a:srgbClr val="001F5F"/>
                </a:solidFill>
                <a:latin typeface="Arial"/>
                <a:cs typeface="Arial"/>
              </a:rPr>
              <a:t>clue. </a:t>
            </a:r>
            <a:r>
              <a:rPr sz="1600" b="1" spc="-175" dirty="0">
                <a:solidFill>
                  <a:srgbClr val="001F5F"/>
                </a:solidFill>
                <a:latin typeface="Arial"/>
                <a:cs typeface="Arial"/>
              </a:rPr>
              <a:t>Look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001F5F"/>
                </a:solidFill>
                <a:latin typeface="Arial"/>
                <a:cs typeface="Arial"/>
              </a:rPr>
              <a:t>risk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factors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001F5F"/>
                </a:solidFill>
                <a:latin typeface="Arial"/>
                <a:cs typeface="Arial"/>
              </a:rPr>
              <a:t>acute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mesenteric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ischemia.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70" dirty="0">
                <a:solidFill>
                  <a:srgbClr val="001F5F"/>
                </a:solidFill>
                <a:latin typeface="Arial"/>
                <a:cs typeface="Arial"/>
              </a:rPr>
              <a:t>Order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investigative</a:t>
            </a:r>
            <a:r>
              <a:rPr sz="16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studies: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Laboratory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tests: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50" dirty="0">
                <a:solidFill>
                  <a:srgbClr val="001F5F"/>
                </a:solidFill>
                <a:latin typeface="Arial"/>
                <a:cs typeface="Arial"/>
              </a:rPr>
              <a:t>WBC</a:t>
            </a:r>
            <a:r>
              <a:rPr sz="1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count,</a:t>
            </a:r>
            <a:r>
              <a:rPr sz="16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001F5F"/>
                </a:solidFill>
                <a:latin typeface="Arial"/>
                <a:cs typeface="Arial"/>
              </a:rPr>
              <a:t>lactate,</a:t>
            </a:r>
            <a:r>
              <a:rPr sz="160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AST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Imaging: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001F5F"/>
                </a:solidFill>
                <a:latin typeface="Arial"/>
                <a:cs typeface="Arial"/>
              </a:rPr>
              <a:t>abdominal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X-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ray,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001F5F"/>
                </a:solidFill>
                <a:latin typeface="Arial"/>
                <a:cs typeface="Arial"/>
              </a:rPr>
              <a:t>Doppler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001F5F"/>
                </a:solidFill>
                <a:latin typeface="Arial"/>
                <a:cs typeface="Arial"/>
              </a:rPr>
              <a:t>USG,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001F5F"/>
                </a:solidFill>
                <a:latin typeface="Arial"/>
                <a:cs typeface="Arial"/>
              </a:rPr>
              <a:t>CT-</a:t>
            </a:r>
            <a:r>
              <a:rPr sz="1600" b="1" spc="-175" dirty="0">
                <a:solidFill>
                  <a:srgbClr val="001F5F"/>
                </a:solidFill>
                <a:latin typeface="Arial"/>
                <a:cs typeface="Arial"/>
              </a:rPr>
              <a:t>Angiography,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MRA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2231" y="2295144"/>
            <a:ext cx="2382520" cy="577850"/>
            <a:chOff x="332231" y="2295144"/>
            <a:chExt cx="2382520" cy="577850"/>
          </a:xfrm>
        </p:grpSpPr>
        <p:sp>
          <p:nvSpPr>
            <p:cNvPr id="11" name="object 11"/>
            <p:cNvSpPr/>
            <p:nvPr/>
          </p:nvSpPr>
          <p:spPr>
            <a:xfrm>
              <a:off x="336803" y="2299716"/>
              <a:ext cx="2372995" cy="568960"/>
            </a:xfrm>
            <a:custGeom>
              <a:avLst/>
              <a:gdLst/>
              <a:ahLst/>
              <a:cxnLst/>
              <a:rect l="l" t="t" r="r" b="b"/>
              <a:pathLst>
                <a:path w="2372995" h="568960">
                  <a:moveTo>
                    <a:pt x="2278126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473710"/>
                  </a:lnTo>
                  <a:lnTo>
                    <a:pt x="7445" y="510587"/>
                  </a:lnTo>
                  <a:lnTo>
                    <a:pt x="27749" y="540702"/>
                  </a:lnTo>
                  <a:lnTo>
                    <a:pt x="57864" y="561006"/>
                  </a:lnTo>
                  <a:lnTo>
                    <a:pt x="94741" y="568451"/>
                  </a:lnTo>
                  <a:lnTo>
                    <a:pt x="2278126" y="568451"/>
                  </a:lnTo>
                  <a:lnTo>
                    <a:pt x="2315003" y="561006"/>
                  </a:lnTo>
                  <a:lnTo>
                    <a:pt x="2345118" y="540702"/>
                  </a:lnTo>
                  <a:lnTo>
                    <a:pt x="2365422" y="510587"/>
                  </a:lnTo>
                  <a:lnTo>
                    <a:pt x="2372868" y="473710"/>
                  </a:lnTo>
                  <a:lnTo>
                    <a:pt x="2372868" y="94742"/>
                  </a:lnTo>
                  <a:lnTo>
                    <a:pt x="2365422" y="57864"/>
                  </a:lnTo>
                  <a:lnTo>
                    <a:pt x="2345118" y="27749"/>
                  </a:lnTo>
                  <a:lnTo>
                    <a:pt x="2315003" y="7445"/>
                  </a:lnTo>
                  <a:lnTo>
                    <a:pt x="2278126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803" y="2299716"/>
              <a:ext cx="2372995" cy="568960"/>
            </a:xfrm>
            <a:custGeom>
              <a:avLst/>
              <a:gdLst/>
              <a:ahLst/>
              <a:cxnLst/>
              <a:rect l="l" t="t" r="r" b="b"/>
              <a:pathLst>
                <a:path w="2372995" h="568960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2278126" y="0"/>
                  </a:lnTo>
                  <a:lnTo>
                    <a:pt x="2315003" y="7445"/>
                  </a:lnTo>
                  <a:lnTo>
                    <a:pt x="2345118" y="27749"/>
                  </a:lnTo>
                  <a:lnTo>
                    <a:pt x="2365422" y="57864"/>
                  </a:lnTo>
                  <a:lnTo>
                    <a:pt x="2372868" y="94742"/>
                  </a:lnTo>
                  <a:lnTo>
                    <a:pt x="2372868" y="473710"/>
                  </a:lnTo>
                  <a:lnTo>
                    <a:pt x="2365422" y="510587"/>
                  </a:lnTo>
                  <a:lnTo>
                    <a:pt x="2345118" y="540702"/>
                  </a:lnTo>
                  <a:lnTo>
                    <a:pt x="2315003" y="561006"/>
                  </a:lnTo>
                  <a:lnTo>
                    <a:pt x="2278126" y="568451"/>
                  </a:lnTo>
                  <a:lnTo>
                    <a:pt x="94741" y="568451"/>
                  </a:lnTo>
                  <a:lnTo>
                    <a:pt x="57864" y="561006"/>
                  </a:lnTo>
                  <a:lnTo>
                    <a:pt x="27749" y="540702"/>
                  </a:lnTo>
                  <a:lnTo>
                    <a:pt x="7445" y="510587"/>
                  </a:lnTo>
                  <a:lnTo>
                    <a:pt x="0" y="473710"/>
                  </a:lnTo>
                  <a:lnTo>
                    <a:pt x="0" y="9474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810821" y="2465641"/>
            <a:ext cx="6151245" cy="1943735"/>
            <a:chOff x="5810821" y="2465641"/>
            <a:chExt cx="6151245" cy="1943735"/>
          </a:xfrm>
        </p:grpSpPr>
        <p:sp>
          <p:nvSpPr>
            <p:cNvPr id="14" name="object 14"/>
            <p:cNvSpPr/>
            <p:nvPr/>
          </p:nvSpPr>
          <p:spPr>
            <a:xfrm>
              <a:off x="5815584" y="4026408"/>
              <a:ext cx="238125" cy="378460"/>
            </a:xfrm>
            <a:custGeom>
              <a:avLst/>
              <a:gdLst/>
              <a:ahLst/>
              <a:cxnLst/>
              <a:rect l="l" t="t" r="r" b="b"/>
              <a:pathLst>
                <a:path w="238125" h="378460">
                  <a:moveTo>
                    <a:pt x="178307" y="0"/>
                  </a:moveTo>
                  <a:lnTo>
                    <a:pt x="59436" y="0"/>
                  </a:lnTo>
                  <a:lnTo>
                    <a:pt x="59436" y="298831"/>
                  </a:lnTo>
                  <a:lnTo>
                    <a:pt x="0" y="298831"/>
                  </a:lnTo>
                  <a:lnTo>
                    <a:pt x="118871" y="377952"/>
                  </a:lnTo>
                  <a:lnTo>
                    <a:pt x="237743" y="298831"/>
                  </a:lnTo>
                  <a:lnTo>
                    <a:pt x="178307" y="298831"/>
                  </a:lnTo>
                  <a:lnTo>
                    <a:pt x="178307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5584" y="4026408"/>
              <a:ext cx="238125" cy="378460"/>
            </a:xfrm>
            <a:custGeom>
              <a:avLst/>
              <a:gdLst/>
              <a:ahLst/>
              <a:cxnLst/>
              <a:rect l="l" t="t" r="r" b="b"/>
              <a:pathLst>
                <a:path w="238125" h="378460">
                  <a:moveTo>
                    <a:pt x="0" y="298831"/>
                  </a:moveTo>
                  <a:lnTo>
                    <a:pt x="59436" y="298831"/>
                  </a:lnTo>
                  <a:lnTo>
                    <a:pt x="59436" y="0"/>
                  </a:lnTo>
                  <a:lnTo>
                    <a:pt x="178307" y="0"/>
                  </a:lnTo>
                  <a:lnTo>
                    <a:pt x="178307" y="298831"/>
                  </a:lnTo>
                  <a:lnTo>
                    <a:pt x="237743" y="298831"/>
                  </a:lnTo>
                  <a:lnTo>
                    <a:pt x="118871" y="377952"/>
                  </a:lnTo>
                  <a:lnTo>
                    <a:pt x="0" y="29883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425940" y="2470404"/>
              <a:ext cx="2531745" cy="568960"/>
            </a:xfrm>
            <a:custGeom>
              <a:avLst/>
              <a:gdLst/>
              <a:ahLst/>
              <a:cxnLst/>
              <a:rect l="l" t="t" r="r" b="b"/>
              <a:pathLst>
                <a:path w="2531745" h="568960">
                  <a:moveTo>
                    <a:pt x="2436621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473710"/>
                  </a:lnTo>
                  <a:lnTo>
                    <a:pt x="7445" y="510587"/>
                  </a:lnTo>
                  <a:lnTo>
                    <a:pt x="27749" y="540702"/>
                  </a:lnTo>
                  <a:lnTo>
                    <a:pt x="57864" y="561006"/>
                  </a:lnTo>
                  <a:lnTo>
                    <a:pt x="94741" y="568451"/>
                  </a:lnTo>
                  <a:lnTo>
                    <a:pt x="2436621" y="568451"/>
                  </a:lnTo>
                  <a:lnTo>
                    <a:pt x="2473499" y="561006"/>
                  </a:lnTo>
                  <a:lnTo>
                    <a:pt x="2503614" y="540702"/>
                  </a:lnTo>
                  <a:lnTo>
                    <a:pt x="2523918" y="510587"/>
                  </a:lnTo>
                  <a:lnTo>
                    <a:pt x="2531363" y="473710"/>
                  </a:lnTo>
                  <a:lnTo>
                    <a:pt x="2531363" y="94742"/>
                  </a:lnTo>
                  <a:lnTo>
                    <a:pt x="2523918" y="57864"/>
                  </a:lnTo>
                  <a:lnTo>
                    <a:pt x="2503614" y="27749"/>
                  </a:lnTo>
                  <a:lnTo>
                    <a:pt x="2473499" y="7445"/>
                  </a:lnTo>
                  <a:lnTo>
                    <a:pt x="24366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425940" y="2470404"/>
              <a:ext cx="2531745" cy="568960"/>
            </a:xfrm>
            <a:custGeom>
              <a:avLst/>
              <a:gdLst/>
              <a:ahLst/>
              <a:cxnLst/>
              <a:rect l="l" t="t" r="r" b="b"/>
              <a:pathLst>
                <a:path w="2531745" h="568960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2436621" y="0"/>
                  </a:lnTo>
                  <a:lnTo>
                    <a:pt x="2473499" y="7445"/>
                  </a:lnTo>
                  <a:lnTo>
                    <a:pt x="2503614" y="27749"/>
                  </a:lnTo>
                  <a:lnTo>
                    <a:pt x="2523918" y="57864"/>
                  </a:lnTo>
                  <a:lnTo>
                    <a:pt x="2531363" y="94742"/>
                  </a:lnTo>
                  <a:lnTo>
                    <a:pt x="2531363" y="473710"/>
                  </a:lnTo>
                  <a:lnTo>
                    <a:pt x="2523918" y="510587"/>
                  </a:lnTo>
                  <a:lnTo>
                    <a:pt x="2503614" y="540702"/>
                  </a:lnTo>
                  <a:lnTo>
                    <a:pt x="2473499" y="561006"/>
                  </a:lnTo>
                  <a:lnTo>
                    <a:pt x="2436621" y="568451"/>
                  </a:lnTo>
                  <a:lnTo>
                    <a:pt x="94741" y="568451"/>
                  </a:lnTo>
                  <a:lnTo>
                    <a:pt x="57864" y="561006"/>
                  </a:lnTo>
                  <a:lnTo>
                    <a:pt x="27749" y="540702"/>
                  </a:lnTo>
                  <a:lnTo>
                    <a:pt x="7445" y="510587"/>
                  </a:lnTo>
                  <a:lnTo>
                    <a:pt x="0" y="473710"/>
                  </a:lnTo>
                  <a:lnTo>
                    <a:pt x="0" y="9474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2976" y="2446781"/>
            <a:ext cx="20472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Peritoneal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sign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3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001F5F"/>
                </a:solidFill>
                <a:latin typeface="Arial"/>
                <a:cs typeface="Arial"/>
              </a:rPr>
              <a:t>present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01276" y="2617088"/>
            <a:ext cx="1985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001F5F"/>
                </a:solidFill>
                <a:latin typeface="Arial"/>
                <a:cs typeface="Arial"/>
              </a:rPr>
              <a:t>Peritoneal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001F5F"/>
                </a:solidFill>
                <a:latin typeface="Arial"/>
                <a:cs typeface="Arial"/>
              </a:rPr>
              <a:t>sign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3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001F5F"/>
                </a:solidFill>
                <a:latin typeface="Arial"/>
                <a:cs typeface="Arial"/>
              </a:rPr>
              <a:t>absent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0789" y="1587055"/>
            <a:ext cx="9556115" cy="3041650"/>
            <a:chOff x="220789" y="1587055"/>
            <a:chExt cx="9556115" cy="3041650"/>
          </a:xfrm>
        </p:grpSpPr>
        <p:sp>
          <p:nvSpPr>
            <p:cNvPr id="21" name="object 21"/>
            <p:cNvSpPr/>
            <p:nvPr/>
          </p:nvSpPr>
          <p:spPr>
            <a:xfrm>
              <a:off x="2145791" y="1591817"/>
              <a:ext cx="529590" cy="585470"/>
            </a:xfrm>
            <a:custGeom>
              <a:avLst/>
              <a:gdLst/>
              <a:ahLst/>
              <a:cxnLst/>
              <a:rect l="l" t="t" r="r" b="b"/>
              <a:pathLst>
                <a:path w="529589" h="585469">
                  <a:moveTo>
                    <a:pt x="377189" y="0"/>
                  </a:moveTo>
                  <a:lnTo>
                    <a:pt x="76072" y="367030"/>
                  </a:lnTo>
                  <a:lnTo>
                    <a:pt x="0" y="304546"/>
                  </a:lnTo>
                  <a:lnTo>
                    <a:pt x="24002" y="585470"/>
                  </a:lnTo>
                  <a:lnTo>
                    <a:pt x="304038" y="554101"/>
                  </a:lnTo>
                  <a:lnTo>
                    <a:pt x="228091" y="491744"/>
                  </a:lnTo>
                  <a:lnTo>
                    <a:pt x="529208" y="124841"/>
                  </a:lnTo>
                  <a:lnTo>
                    <a:pt x="377189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45791" y="1591817"/>
              <a:ext cx="529590" cy="585470"/>
            </a:xfrm>
            <a:custGeom>
              <a:avLst/>
              <a:gdLst/>
              <a:ahLst/>
              <a:cxnLst/>
              <a:rect l="l" t="t" r="r" b="b"/>
              <a:pathLst>
                <a:path w="529589" h="585469">
                  <a:moveTo>
                    <a:pt x="24002" y="585470"/>
                  </a:moveTo>
                  <a:lnTo>
                    <a:pt x="0" y="304546"/>
                  </a:lnTo>
                  <a:lnTo>
                    <a:pt x="76072" y="367030"/>
                  </a:lnTo>
                  <a:lnTo>
                    <a:pt x="377189" y="0"/>
                  </a:lnTo>
                  <a:lnTo>
                    <a:pt x="529208" y="124841"/>
                  </a:lnTo>
                  <a:lnTo>
                    <a:pt x="228091" y="491744"/>
                  </a:lnTo>
                  <a:lnTo>
                    <a:pt x="304038" y="554101"/>
                  </a:lnTo>
                  <a:lnTo>
                    <a:pt x="24002" y="585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841867" y="2807207"/>
              <a:ext cx="549275" cy="391795"/>
            </a:xfrm>
            <a:custGeom>
              <a:avLst/>
              <a:gdLst/>
              <a:ahLst/>
              <a:cxnLst/>
              <a:rect l="l" t="t" r="r" b="b"/>
              <a:pathLst>
                <a:path w="549275" h="391794">
                  <a:moveTo>
                    <a:pt x="480313" y="0"/>
                  </a:moveTo>
                  <a:lnTo>
                    <a:pt x="156590" y="125983"/>
                  </a:lnTo>
                  <a:lnTo>
                    <a:pt x="122174" y="37337"/>
                  </a:lnTo>
                  <a:lnTo>
                    <a:pt x="0" y="288925"/>
                  </a:lnTo>
                  <a:lnTo>
                    <a:pt x="259968" y="391667"/>
                  </a:lnTo>
                  <a:lnTo>
                    <a:pt x="225551" y="303149"/>
                  </a:lnTo>
                  <a:lnTo>
                    <a:pt x="549148" y="177164"/>
                  </a:lnTo>
                  <a:lnTo>
                    <a:pt x="480313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841867" y="2807207"/>
              <a:ext cx="549275" cy="391795"/>
            </a:xfrm>
            <a:custGeom>
              <a:avLst/>
              <a:gdLst/>
              <a:ahLst/>
              <a:cxnLst/>
              <a:rect l="l" t="t" r="r" b="b"/>
              <a:pathLst>
                <a:path w="549275" h="391794">
                  <a:moveTo>
                    <a:pt x="549148" y="177164"/>
                  </a:moveTo>
                  <a:lnTo>
                    <a:pt x="225551" y="303149"/>
                  </a:lnTo>
                  <a:lnTo>
                    <a:pt x="259968" y="391667"/>
                  </a:lnTo>
                  <a:lnTo>
                    <a:pt x="0" y="288925"/>
                  </a:lnTo>
                  <a:lnTo>
                    <a:pt x="122174" y="37337"/>
                  </a:lnTo>
                  <a:lnTo>
                    <a:pt x="156590" y="125983"/>
                  </a:lnTo>
                  <a:lnTo>
                    <a:pt x="480313" y="0"/>
                  </a:lnTo>
                  <a:lnTo>
                    <a:pt x="549148" y="1771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78544" y="1686305"/>
              <a:ext cx="593090" cy="577850"/>
            </a:xfrm>
            <a:custGeom>
              <a:avLst/>
              <a:gdLst/>
              <a:ahLst/>
              <a:cxnLst/>
              <a:rect l="l" t="t" r="r" b="b"/>
              <a:pathLst>
                <a:path w="593090" h="577850">
                  <a:moveTo>
                    <a:pt x="134620" y="0"/>
                  </a:moveTo>
                  <a:lnTo>
                    <a:pt x="0" y="146939"/>
                  </a:lnTo>
                  <a:lnTo>
                    <a:pt x="390016" y="504317"/>
                  </a:lnTo>
                  <a:lnTo>
                    <a:pt x="322706" y="577850"/>
                  </a:lnTo>
                  <a:lnTo>
                    <a:pt x="593089" y="555244"/>
                  </a:lnTo>
                  <a:lnTo>
                    <a:pt x="591947" y="283845"/>
                  </a:lnTo>
                  <a:lnTo>
                    <a:pt x="524636" y="357378"/>
                  </a:lnTo>
                  <a:lnTo>
                    <a:pt x="134620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78544" y="1686305"/>
              <a:ext cx="593090" cy="577850"/>
            </a:xfrm>
            <a:custGeom>
              <a:avLst/>
              <a:gdLst/>
              <a:ahLst/>
              <a:cxnLst/>
              <a:rect l="l" t="t" r="r" b="b"/>
              <a:pathLst>
                <a:path w="593090" h="577850">
                  <a:moveTo>
                    <a:pt x="322706" y="577850"/>
                  </a:moveTo>
                  <a:lnTo>
                    <a:pt x="390016" y="504317"/>
                  </a:lnTo>
                  <a:lnTo>
                    <a:pt x="0" y="146939"/>
                  </a:lnTo>
                  <a:lnTo>
                    <a:pt x="134620" y="0"/>
                  </a:lnTo>
                  <a:lnTo>
                    <a:pt x="524636" y="357378"/>
                  </a:lnTo>
                  <a:lnTo>
                    <a:pt x="591947" y="283845"/>
                  </a:lnTo>
                  <a:lnTo>
                    <a:pt x="593089" y="555244"/>
                  </a:lnTo>
                  <a:lnTo>
                    <a:pt x="322706" y="5778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5552" y="3592067"/>
              <a:ext cx="2595880" cy="1031875"/>
            </a:xfrm>
            <a:custGeom>
              <a:avLst/>
              <a:gdLst/>
              <a:ahLst/>
              <a:cxnLst/>
              <a:rect l="l" t="t" r="r" b="b"/>
              <a:pathLst>
                <a:path w="2595880" h="1031875">
                  <a:moveTo>
                    <a:pt x="2423414" y="0"/>
                  </a:moveTo>
                  <a:lnTo>
                    <a:pt x="171958" y="0"/>
                  </a:lnTo>
                  <a:lnTo>
                    <a:pt x="126244" y="6140"/>
                  </a:lnTo>
                  <a:lnTo>
                    <a:pt x="85167" y="23471"/>
                  </a:lnTo>
                  <a:lnTo>
                    <a:pt x="50365" y="50355"/>
                  </a:lnTo>
                  <a:lnTo>
                    <a:pt x="23477" y="85155"/>
                  </a:lnTo>
                  <a:lnTo>
                    <a:pt x="6142" y="126235"/>
                  </a:lnTo>
                  <a:lnTo>
                    <a:pt x="0" y="171958"/>
                  </a:lnTo>
                  <a:lnTo>
                    <a:pt x="0" y="859790"/>
                  </a:lnTo>
                  <a:lnTo>
                    <a:pt x="6142" y="905512"/>
                  </a:lnTo>
                  <a:lnTo>
                    <a:pt x="23477" y="946592"/>
                  </a:lnTo>
                  <a:lnTo>
                    <a:pt x="50365" y="981392"/>
                  </a:lnTo>
                  <a:lnTo>
                    <a:pt x="85167" y="1008276"/>
                  </a:lnTo>
                  <a:lnTo>
                    <a:pt x="126244" y="1025607"/>
                  </a:lnTo>
                  <a:lnTo>
                    <a:pt x="171958" y="1031748"/>
                  </a:lnTo>
                  <a:lnTo>
                    <a:pt x="2423414" y="1031748"/>
                  </a:lnTo>
                  <a:lnTo>
                    <a:pt x="2469136" y="1025607"/>
                  </a:lnTo>
                  <a:lnTo>
                    <a:pt x="2510216" y="1008276"/>
                  </a:lnTo>
                  <a:lnTo>
                    <a:pt x="2545016" y="981392"/>
                  </a:lnTo>
                  <a:lnTo>
                    <a:pt x="2571900" y="946592"/>
                  </a:lnTo>
                  <a:lnTo>
                    <a:pt x="2589231" y="905512"/>
                  </a:lnTo>
                  <a:lnTo>
                    <a:pt x="2595372" y="859790"/>
                  </a:lnTo>
                  <a:lnTo>
                    <a:pt x="2595372" y="171958"/>
                  </a:lnTo>
                  <a:lnTo>
                    <a:pt x="2589231" y="126235"/>
                  </a:lnTo>
                  <a:lnTo>
                    <a:pt x="2571900" y="85155"/>
                  </a:lnTo>
                  <a:lnTo>
                    <a:pt x="2545016" y="50355"/>
                  </a:lnTo>
                  <a:lnTo>
                    <a:pt x="2510216" y="23471"/>
                  </a:lnTo>
                  <a:lnTo>
                    <a:pt x="2469136" y="6140"/>
                  </a:lnTo>
                  <a:lnTo>
                    <a:pt x="2423414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5552" y="3592067"/>
              <a:ext cx="2595880" cy="1031875"/>
            </a:xfrm>
            <a:custGeom>
              <a:avLst/>
              <a:gdLst/>
              <a:ahLst/>
              <a:cxnLst/>
              <a:rect l="l" t="t" r="r" b="b"/>
              <a:pathLst>
                <a:path w="2595880" h="1031875">
                  <a:moveTo>
                    <a:pt x="0" y="171958"/>
                  </a:moveTo>
                  <a:lnTo>
                    <a:pt x="6142" y="126235"/>
                  </a:lnTo>
                  <a:lnTo>
                    <a:pt x="23477" y="85155"/>
                  </a:lnTo>
                  <a:lnTo>
                    <a:pt x="50365" y="50355"/>
                  </a:lnTo>
                  <a:lnTo>
                    <a:pt x="85167" y="23471"/>
                  </a:lnTo>
                  <a:lnTo>
                    <a:pt x="126244" y="6140"/>
                  </a:lnTo>
                  <a:lnTo>
                    <a:pt x="171958" y="0"/>
                  </a:lnTo>
                  <a:lnTo>
                    <a:pt x="2423414" y="0"/>
                  </a:lnTo>
                  <a:lnTo>
                    <a:pt x="2469136" y="6140"/>
                  </a:lnTo>
                  <a:lnTo>
                    <a:pt x="2510216" y="23471"/>
                  </a:lnTo>
                  <a:lnTo>
                    <a:pt x="2545016" y="50355"/>
                  </a:lnTo>
                  <a:lnTo>
                    <a:pt x="2571900" y="85155"/>
                  </a:lnTo>
                  <a:lnTo>
                    <a:pt x="2589231" y="126235"/>
                  </a:lnTo>
                  <a:lnTo>
                    <a:pt x="2595372" y="171958"/>
                  </a:lnTo>
                  <a:lnTo>
                    <a:pt x="2595372" y="859790"/>
                  </a:lnTo>
                  <a:lnTo>
                    <a:pt x="2589231" y="905512"/>
                  </a:lnTo>
                  <a:lnTo>
                    <a:pt x="2571900" y="946592"/>
                  </a:lnTo>
                  <a:lnTo>
                    <a:pt x="2545016" y="981392"/>
                  </a:lnTo>
                  <a:lnTo>
                    <a:pt x="2510216" y="1008276"/>
                  </a:lnTo>
                  <a:lnTo>
                    <a:pt x="2469136" y="1025607"/>
                  </a:lnTo>
                  <a:lnTo>
                    <a:pt x="2423414" y="1031748"/>
                  </a:lnTo>
                  <a:lnTo>
                    <a:pt x="171958" y="1031748"/>
                  </a:lnTo>
                  <a:lnTo>
                    <a:pt x="126244" y="1025607"/>
                  </a:lnTo>
                  <a:lnTo>
                    <a:pt x="85167" y="1008276"/>
                  </a:lnTo>
                  <a:lnTo>
                    <a:pt x="50365" y="981392"/>
                  </a:lnTo>
                  <a:lnTo>
                    <a:pt x="23477" y="946592"/>
                  </a:lnTo>
                  <a:lnTo>
                    <a:pt x="6142" y="905512"/>
                  </a:lnTo>
                  <a:lnTo>
                    <a:pt x="0" y="859790"/>
                  </a:lnTo>
                  <a:lnTo>
                    <a:pt x="0" y="17195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718" rIns="0" bIns="0" rtlCol="0">
            <a:spAutoFit/>
          </a:bodyPr>
          <a:lstStyle/>
          <a:p>
            <a:pPr marL="3401060">
              <a:lnSpc>
                <a:spcPct val="100000"/>
              </a:lnSpc>
              <a:spcBef>
                <a:spcPts val="100"/>
              </a:spcBef>
            </a:pPr>
            <a:r>
              <a:rPr sz="4800" b="1" spc="-10" dirty="0">
                <a:latin typeface="Trebuchet MS"/>
                <a:cs typeface="Trebuchet MS"/>
              </a:rPr>
              <a:t>Management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40429" y="4427982"/>
            <a:ext cx="5085715" cy="2307590"/>
          </a:xfrm>
          <a:prstGeom prst="rect">
            <a:avLst/>
          </a:prstGeom>
          <a:solidFill>
            <a:srgbClr val="B7E995"/>
          </a:solidFill>
          <a:ln w="19811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b="1" u="sng" spc="-1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Acute</a:t>
            </a:r>
            <a:r>
              <a:rPr sz="1800" b="1" u="sng" spc="-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mesenteric</a:t>
            </a:r>
            <a:r>
              <a:rPr sz="1800" b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8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ischemia</a:t>
            </a:r>
            <a:r>
              <a:rPr sz="1800" b="1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established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800">
              <a:latin typeface="Arial"/>
              <a:cs typeface="Arial"/>
            </a:endParaRPr>
          </a:p>
          <a:p>
            <a:pPr marL="144145" marR="139065" algn="ctr">
              <a:lnSpc>
                <a:spcPct val="99900"/>
              </a:lnSpc>
            </a:pPr>
            <a:r>
              <a:rPr sz="1800" b="1" spc="-190" dirty="0">
                <a:solidFill>
                  <a:srgbClr val="001F5F"/>
                </a:solidFill>
                <a:latin typeface="Arial"/>
                <a:cs typeface="Arial"/>
              </a:rPr>
              <a:t>Treat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65" dirty="0">
                <a:solidFill>
                  <a:srgbClr val="001F5F"/>
                </a:solidFill>
                <a:latin typeface="Arial"/>
                <a:cs typeface="Arial"/>
              </a:rPr>
              <a:t>with: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001F5F"/>
                </a:solidFill>
                <a:latin typeface="Arial"/>
                <a:cs typeface="Arial"/>
              </a:rPr>
              <a:t>Moist</a:t>
            </a:r>
            <a:r>
              <a:rPr sz="18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25" dirty="0">
                <a:solidFill>
                  <a:srgbClr val="001F5F"/>
                </a:solidFill>
                <a:latin typeface="Arial"/>
                <a:cs typeface="Arial"/>
              </a:rPr>
              <a:t>O2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8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70" dirty="0">
                <a:solidFill>
                  <a:srgbClr val="001F5F"/>
                </a:solidFill>
                <a:latin typeface="Arial"/>
                <a:cs typeface="Arial"/>
              </a:rPr>
              <a:t>Fluid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75" dirty="0">
                <a:solidFill>
                  <a:srgbClr val="001F5F"/>
                </a:solidFill>
                <a:latin typeface="Arial"/>
                <a:cs typeface="Arial"/>
              </a:rPr>
              <a:t>Resuscitation,</a:t>
            </a:r>
            <a:r>
              <a:rPr sz="18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Naso- </a:t>
            </a:r>
            <a:r>
              <a:rPr sz="1800" b="1" spc="-165" dirty="0">
                <a:solidFill>
                  <a:srgbClr val="001F5F"/>
                </a:solidFill>
                <a:latin typeface="Arial"/>
                <a:cs typeface="Arial"/>
              </a:rPr>
              <a:t>Gastric</a:t>
            </a:r>
            <a:r>
              <a:rPr sz="18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1F5F"/>
                </a:solidFill>
                <a:latin typeface="Arial"/>
                <a:cs typeface="Arial"/>
              </a:rPr>
              <a:t>decompression,</a:t>
            </a:r>
            <a:r>
              <a:rPr sz="18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001F5F"/>
                </a:solidFill>
                <a:latin typeface="Arial"/>
                <a:cs typeface="Arial"/>
              </a:rPr>
              <a:t>Broad</a:t>
            </a:r>
            <a:r>
              <a:rPr sz="18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1F5F"/>
                </a:solidFill>
                <a:latin typeface="Arial"/>
                <a:cs typeface="Arial"/>
              </a:rPr>
              <a:t>Spectrum</a:t>
            </a:r>
            <a:r>
              <a:rPr sz="1800" b="1" spc="-90" dirty="0">
                <a:solidFill>
                  <a:srgbClr val="001F5F"/>
                </a:solidFill>
                <a:latin typeface="Arial"/>
                <a:cs typeface="Arial"/>
              </a:rPr>
              <a:t> Antibiotics, </a:t>
            </a:r>
            <a:r>
              <a:rPr sz="1800" b="1" spc="-200" dirty="0">
                <a:solidFill>
                  <a:srgbClr val="001F5F"/>
                </a:solidFill>
                <a:latin typeface="Arial"/>
                <a:cs typeface="Arial"/>
              </a:rPr>
              <a:t>Bowel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65" dirty="0">
                <a:solidFill>
                  <a:srgbClr val="001F5F"/>
                </a:solidFill>
                <a:latin typeface="Arial"/>
                <a:cs typeface="Arial"/>
              </a:rPr>
              <a:t>rest,Stop</a:t>
            </a:r>
            <a:r>
              <a:rPr sz="18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1F5F"/>
                </a:solidFill>
                <a:latin typeface="Arial"/>
                <a:cs typeface="Arial"/>
              </a:rPr>
              <a:t>Vasopressor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1F5F"/>
                </a:solidFill>
                <a:latin typeface="Arial"/>
                <a:cs typeface="Arial"/>
              </a:rPr>
              <a:t>drugs/Digitalis,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1F5F"/>
                </a:solidFill>
                <a:latin typeface="Arial"/>
                <a:cs typeface="Arial"/>
              </a:rPr>
              <a:t>Invasive </a:t>
            </a:r>
            <a:r>
              <a:rPr sz="1800" b="1" spc="-210" dirty="0">
                <a:solidFill>
                  <a:srgbClr val="001F5F"/>
                </a:solidFill>
                <a:latin typeface="Arial"/>
                <a:cs typeface="Arial"/>
              </a:rPr>
              <a:t>haemodynamic</a:t>
            </a:r>
            <a:r>
              <a:rPr sz="18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75" dirty="0">
                <a:solidFill>
                  <a:srgbClr val="001F5F"/>
                </a:solidFill>
                <a:latin typeface="Arial"/>
                <a:cs typeface="Arial"/>
              </a:rPr>
              <a:t>monitoring,</a:t>
            </a:r>
            <a:r>
              <a:rPr sz="18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001F5F"/>
                </a:solidFill>
                <a:latin typeface="Arial"/>
                <a:cs typeface="Arial"/>
              </a:rPr>
              <a:t>Treat</a:t>
            </a:r>
            <a:r>
              <a:rPr sz="18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001F5F"/>
                </a:solidFill>
                <a:latin typeface="Arial"/>
                <a:cs typeface="Arial"/>
              </a:rPr>
              <a:t>Arrhythmia</a:t>
            </a:r>
            <a:r>
              <a:rPr sz="18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8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001F5F"/>
                </a:solidFill>
                <a:latin typeface="Arial"/>
                <a:cs typeface="Arial"/>
              </a:rPr>
              <a:t>Heart </a:t>
            </a:r>
            <a:r>
              <a:rPr sz="1800" b="1" spc="-145" dirty="0">
                <a:solidFill>
                  <a:srgbClr val="001F5F"/>
                </a:solidFill>
                <a:latin typeface="Arial"/>
                <a:cs typeface="Arial"/>
              </a:rPr>
              <a:t>failure,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rebuchet MS"/>
                <a:cs typeface="Trebuchet MS"/>
              </a:rPr>
              <a:t>IV</a:t>
            </a:r>
            <a:r>
              <a:rPr sz="1800" b="1" spc="-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rebuchet MS"/>
                <a:cs typeface="Trebuchet MS"/>
              </a:rPr>
              <a:t>HEPARIN</a:t>
            </a:r>
            <a:r>
              <a:rPr sz="1800" b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rebuchet MS"/>
                <a:cs typeface="Trebuchet MS"/>
              </a:rPr>
              <a:t>5000IU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5843" y="3726941"/>
            <a:ext cx="169481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u="sng" spc="-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Laparotomy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25" dirty="0">
                <a:solidFill>
                  <a:srgbClr val="001F5F"/>
                </a:solidFill>
                <a:latin typeface="Arial"/>
                <a:cs typeface="Arial"/>
              </a:rPr>
              <a:t>+/-</a:t>
            </a:r>
            <a:r>
              <a:rPr sz="16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Arial"/>
                <a:cs typeface="Arial"/>
              </a:rPr>
              <a:t>Revascularisation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25" dirty="0">
                <a:solidFill>
                  <a:srgbClr val="001F5F"/>
                </a:solidFill>
                <a:latin typeface="Arial"/>
                <a:cs typeface="Arial"/>
              </a:rPr>
              <a:t>+/-</a:t>
            </a:r>
            <a:r>
              <a:rPr sz="16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001F5F"/>
                </a:solidFill>
                <a:latin typeface="Arial"/>
                <a:cs typeface="Arial"/>
              </a:rPr>
              <a:t>Bowel</a:t>
            </a:r>
            <a:r>
              <a:rPr sz="1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60" dirty="0">
                <a:solidFill>
                  <a:srgbClr val="001F5F"/>
                </a:solidFill>
                <a:latin typeface="Arial"/>
                <a:cs typeface="Arial"/>
              </a:rPr>
              <a:t>Resection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96924" y="2979420"/>
            <a:ext cx="356870" cy="570230"/>
            <a:chOff x="1296924" y="2979420"/>
            <a:chExt cx="356870" cy="570230"/>
          </a:xfrm>
        </p:grpSpPr>
        <p:sp>
          <p:nvSpPr>
            <p:cNvPr id="33" name="object 33"/>
            <p:cNvSpPr/>
            <p:nvPr/>
          </p:nvSpPr>
          <p:spPr>
            <a:xfrm>
              <a:off x="1301496" y="2983992"/>
              <a:ext cx="347980" cy="561340"/>
            </a:xfrm>
            <a:custGeom>
              <a:avLst/>
              <a:gdLst/>
              <a:ahLst/>
              <a:cxnLst/>
              <a:rect l="l" t="t" r="r" b="b"/>
              <a:pathLst>
                <a:path w="347980" h="561339">
                  <a:moveTo>
                    <a:pt x="260603" y="0"/>
                  </a:moveTo>
                  <a:lnTo>
                    <a:pt x="86867" y="0"/>
                  </a:lnTo>
                  <a:lnTo>
                    <a:pt x="86867" y="445262"/>
                  </a:lnTo>
                  <a:lnTo>
                    <a:pt x="0" y="445262"/>
                  </a:lnTo>
                  <a:lnTo>
                    <a:pt x="173735" y="560832"/>
                  </a:lnTo>
                  <a:lnTo>
                    <a:pt x="347472" y="445262"/>
                  </a:lnTo>
                  <a:lnTo>
                    <a:pt x="260603" y="445262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01496" y="2983992"/>
              <a:ext cx="347980" cy="561340"/>
            </a:xfrm>
            <a:custGeom>
              <a:avLst/>
              <a:gdLst/>
              <a:ahLst/>
              <a:cxnLst/>
              <a:rect l="l" t="t" r="r" b="b"/>
              <a:pathLst>
                <a:path w="347980" h="561339">
                  <a:moveTo>
                    <a:pt x="0" y="445262"/>
                  </a:moveTo>
                  <a:lnTo>
                    <a:pt x="86867" y="445262"/>
                  </a:lnTo>
                  <a:lnTo>
                    <a:pt x="86867" y="0"/>
                  </a:lnTo>
                  <a:lnTo>
                    <a:pt x="260603" y="0"/>
                  </a:lnTo>
                  <a:lnTo>
                    <a:pt x="260603" y="445262"/>
                  </a:lnTo>
                  <a:lnTo>
                    <a:pt x="347472" y="445262"/>
                  </a:lnTo>
                  <a:lnTo>
                    <a:pt x="173735" y="560832"/>
                  </a:lnTo>
                  <a:lnTo>
                    <a:pt x="0" y="4452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2708" y="474674"/>
            <a:ext cx="7188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none" dirty="0">
                <a:latin typeface="Trebuchet MS"/>
                <a:cs typeface="Trebuchet MS"/>
              </a:rPr>
              <a:t>Definitive</a:t>
            </a:r>
            <a:r>
              <a:rPr sz="4000" b="1" u="none" spc="-90" dirty="0">
                <a:latin typeface="Trebuchet MS"/>
                <a:cs typeface="Trebuchet MS"/>
              </a:rPr>
              <a:t> </a:t>
            </a:r>
            <a:r>
              <a:rPr sz="4000" b="1" u="none" dirty="0">
                <a:latin typeface="Trebuchet MS"/>
                <a:cs typeface="Trebuchet MS"/>
              </a:rPr>
              <a:t>surgical</a:t>
            </a:r>
            <a:r>
              <a:rPr sz="4000" b="1" u="none" spc="-75" dirty="0">
                <a:latin typeface="Trebuchet MS"/>
                <a:cs typeface="Trebuchet MS"/>
              </a:rPr>
              <a:t> </a:t>
            </a:r>
            <a:r>
              <a:rPr sz="4000" b="1" u="none" spc="-10" dirty="0">
                <a:latin typeface="Trebuchet MS"/>
                <a:cs typeface="Trebuchet MS"/>
              </a:rPr>
              <a:t>exploration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3283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5"/>
              </a:spcBef>
            </a:pPr>
            <a:r>
              <a:rPr dirty="0"/>
              <a:t>Midline</a:t>
            </a:r>
            <a:r>
              <a:rPr spc="-95" dirty="0"/>
              <a:t> </a:t>
            </a:r>
            <a:r>
              <a:rPr spc="-10" dirty="0"/>
              <a:t>laparotomy</a:t>
            </a:r>
          </a:p>
          <a:p>
            <a:pPr marL="919480" indent="-422909">
              <a:lnSpc>
                <a:spcPct val="100000"/>
              </a:lnSpc>
              <a:spcBef>
                <a:spcPts val="3470"/>
              </a:spcBef>
              <a:buAutoNum type="arabicPeriod"/>
              <a:tabLst>
                <a:tab pos="920115" algn="l"/>
              </a:tabLst>
            </a:pPr>
            <a:r>
              <a:rPr sz="2800" u="none" dirty="0">
                <a:solidFill>
                  <a:srgbClr val="61170D"/>
                </a:solidFill>
              </a:rPr>
              <a:t>Assessment</a:t>
            </a:r>
            <a:r>
              <a:rPr sz="2800" u="none" spc="-85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of</a:t>
            </a:r>
            <a:r>
              <a:rPr sz="2800" u="none" spc="-105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bowel</a:t>
            </a:r>
            <a:r>
              <a:rPr sz="2800" u="none" spc="-80" dirty="0">
                <a:solidFill>
                  <a:srgbClr val="61170D"/>
                </a:solidFill>
              </a:rPr>
              <a:t> </a:t>
            </a:r>
            <a:r>
              <a:rPr sz="2800" u="none" spc="-10" dirty="0">
                <a:solidFill>
                  <a:srgbClr val="61170D"/>
                </a:solidFill>
              </a:rPr>
              <a:t>viability</a:t>
            </a:r>
            <a:endParaRPr sz="2800"/>
          </a:p>
          <a:p>
            <a:pPr marL="939165" indent="-442595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939800" algn="l"/>
              </a:tabLst>
            </a:pPr>
            <a:r>
              <a:rPr sz="2800" u="none" dirty="0">
                <a:solidFill>
                  <a:srgbClr val="61170D"/>
                </a:solidFill>
              </a:rPr>
              <a:t>Determination</a:t>
            </a:r>
            <a:r>
              <a:rPr sz="2800" u="none" spc="-90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of</a:t>
            </a:r>
            <a:r>
              <a:rPr sz="2800" u="none" spc="-120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underlying</a:t>
            </a:r>
            <a:r>
              <a:rPr sz="2800" u="none" spc="-130" dirty="0">
                <a:solidFill>
                  <a:srgbClr val="61170D"/>
                </a:solidFill>
              </a:rPr>
              <a:t> </a:t>
            </a:r>
            <a:r>
              <a:rPr sz="2800" u="none" spc="-10" dirty="0">
                <a:solidFill>
                  <a:srgbClr val="61170D"/>
                </a:solidFill>
              </a:rPr>
              <a:t>cause</a:t>
            </a:r>
            <a:endParaRPr sz="2800"/>
          </a:p>
          <a:p>
            <a:pPr marL="939165" indent="-442595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939800" algn="l"/>
              </a:tabLst>
            </a:pPr>
            <a:r>
              <a:rPr sz="2800" u="none" dirty="0">
                <a:solidFill>
                  <a:srgbClr val="61170D"/>
                </a:solidFill>
              </a:rPr>
              <a:t>Mesenteric</a:t>
            </a:r>
            <a:r>
              <a:rPr sz="2800" u="none" spc="-175" dirty="0">
                <a:solidFill>
                  <a:srgbClr val="61170D"/>
                </a:solidFill>
              </a:rPr>
              <a:t> </a:t>
            </a:r>
            <a:r>
              <a:rPr sz="2800" u="none" spc="-10" dirty="0">
                <a:solidFill>
                  <a:srgbClr val="61170D"/>
                </a:solidFill>
              </a:rPr>
              <a:t>revascularization</a:t>
            </a:r>
            <a:endParaRPr sz="2800"/>
          </a:p>
          <a:p>
            <a:pPr marL="939165" indent="-442595">
              <a:lnSpc>
                <a:spcPct val="100000"/>
              </a:lnSpc>
              <a:spcBef>
                <a:spcPts val="1685"/>
              </a:spcBef>
              <a:buAutoNum type="arabicPeriod"/>
              <a:tabLst>
                <a:tab pos="939800" algn="l"/>
              </a:tabLst>
            </a:pPr>
            <a:r>
              <a:rPr sz="2800" u="none" dirty="0">
                <a:solidFill>
                  <a:srgbClr val="61170D"/>
                </a:solidFill>
              </a:rPr>
              <a:t>Resection</a:t>
            </a:r>
            <a:r>
              <a:rPr sz="2800" u="none" spc="-70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of</a:t>
            </a:r>
            <a:r>
              <a:rPr sz="2800" u="none" spc="-90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necrotic</a:t>
            </a:r>
            <a:r>
              <a:rPr sz="2800" u="none" spc="-80" dirty="0">
                <a:solidFill>
                  <a:srgbClr val="61170D"/>
                </a:solidFill>
              </a:rPr>
              <a:t> </a:t>
            </a:r>
            <a:r>
              <a:rPr sz="2800" u="none" spc="-10" dirty="0">
                <a:solidFill>
                  <a:srgbClr val="61170D"/>
                </a:solidFill>
              </a:rPr>
              <a:t>bowel</a:t>
            </a:r>
            <a:endParaRPr sz="2800"/>
          </a:p>
          <a:p>
            <a:pPr marL="939165" indent="-442595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939800" algn="l"/>
              </a:tabLst>
            </a:pPr>
            <a:r>
              <a:rPr sz="2800" u="none" dirty="0">
                <a:solidFill>
                  <a:srgbClr val="61170D"/>
                </a:solidFill>
              </a:rPr>
              <a:t>Second</a:t>
            </a:r>
            <a:r>
              <a:rPr sz="2800" u="none" spc="-65" dirty="0">
                <a:solidFill>
                  <a:srgbClr val="61170D"/>
                </a:solidFill>
              </a:rPr>
              <a:t> </a:t>
            </a:r>
            <a:r>
              <a:rPr sz="2800" u="none" dirty="0">
                <a:solidFill>
                  <a:srgbClr val="61170D"/>
                </a:solidFill>
              </a:rPr>
              <a:t>look</a:t>
            </a:r>
            <a:r>
              <a:rPr sz="2800" u="none" spc="-80" dirty="0">
                <a:solidFill>
                  <a:srgbClr val="61170D"/>
                </a:solidFill>
              </a:rPr>
              <a:t> </a:t>
            </a:r>
            <a:r>
              <a:rPr sz="2800" u="none" spc="-10" dirty="0">
                <a:solidFill>
                  <a:srgbClr val="61170D"/>
                </a:solidFill>
              </a:rPr>
              <a:t>laparotomy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6068" y="1598674"/>
            <a:ext cx="3265931" cy="5259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522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100"/>
              </a:spcBef>
            </a:pPr>
            <a:r>
              <a:rPr b="1" u="none" dirty="0">
                <a:latin typeface="Trebuchet MS"/>
                <a:cs typeface="Trebuchet MS"/>
              </a:rPr>
              <a:t>Assessment</a:t>
            </a:r>
            <a:r>
              <a:rPr b="1" u="none" spc="-105" dirty="0">
                <a:latin typeface="Trebuchet MS"/>
                <a:cs typeface="Trebuchet MS"/>
              </a:rPr>
              <a:t> </a:t>
            </a:r>
            <a:r>
              <a:rPr b="1" u="none" dirty="0">
                <a:latin typeface="Trebuchet MS"/>
                <a:cs typeface="Trebuchet MS"/>
              </a:rPr>
              <a:t>of</a:t>
            </a:r>
            <a:r>
              <a:rPr b="1" u="none" spc="-110" dirty="0">
                <a:latin typeface="Trebuchet MS"/>
                <a:cs typeface="Trebuchet MS"/>
              </a:rPr>
              <a:t> </a:t>
            </a:r>
            <a:r>
              <a:rPr b="1" u="none" dirty="0">
                <a:latin typeface="Trebuchet MS"/>
                <a:cs typeface="Trebuchet MS"/>
              </a:rPr>
              <a:t>bowel</a:t>
            </a:r>
            <a:r>
              <a:rPr b="1" u="none" spc="-105" dirty="0">
                <a:latin typeface="Trebuchet MS"/>
                <a:cs typeface="Trebuchet MS"/>
              </a:rPr>
              <a:t> </a:t>
            </a:r>
            <a:r>
              <a:rPr b="1" u="none" spc="-10" dirty="0">
                <a:latin typeface="Trebuchet MS"/>
                <a:cs typeface="Trebuchet MS"/>
              </a:rPr>
              <a:t>viability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0168" y="1076705"/>
            <a:ext cx="7344409" cy="496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indent="-296545">
              <a:lnSpc>
                <a:spcPct val="100000"/>
              </a:lnSpc>
              <a:spcBef>
                <a:spcPts val="100"/>
              </a:spcBef>
              <a:buSzPct val="97916"/>
              <a:buAutoNum type="arabicPeriod"/>
              <a:tabLst>
                <a:tab pos="302260" algn="l"/>
              </a:tabLst>
            </a:pPr>
            <a:r>
              <a:rPr sz="24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Clinical</a:t>
            </a:r>
            <a:r>
              <a:rPr sz="24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Judgment</a:t>
            </a:r>
            <a:endParaRPr sz="2400">
              <a:latin typeface="Trebuchet MS"/>
              <a:cs typeface="Trebuchet MS"/>
            </a:endParaRPr>
          </a:p>
          <a:p>
            <a:pPr marL="332740" lvl="1" indent="-168275">
              <a:lnSpc>
                <a:spcPct val="100000"/>
              </a:lnSpc>
              <a:spcBef>
                <a:spcPts val="15"/>
              </a:spcBef>
              <a:buChar char="-"/>
              <a:tabLst>
                <a:tab pos="332740" algn="l"/>
              </a:tabLst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pink</a:t>
            </a:r>
            <a:r>
              <a:rPr sz="2000" spc="-2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serosa</a:t>
            </a:r>
            <a:endParaRPr sz="2000">
              <a:latin typeface="Trebuchet MS"/>
              <a:cs typeface="Trebuchet MS"/>
            </a:endParaRPr>
          </a:p>
          <a:p>
            <a:pPr marL="332740" lvl="1" indent="-168275">
              <a:lnSpc>
                <a:spcPct val="100000"/>
              </a:lnSpc>
              <a:buChar char="-"/>
              <a:tabLst>
                <a:tab pos="332740" algn="l"/>
              </a:tabLst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visible</a:t>
            </a:r>
            <a:r>
              <a:rPr sz="2000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peristalsis</a:t>
            </a:r>
            <a:endParaRPr sz="2000">
              <a:latin typeface="Trebuchet MS"/>
              <a:cs typeface="Trebuchet MS"/>
            </a:endParaRPr>
          </a:p>
          <a:p>
            <a:pPr marL="332740" lvl="1" indent="-168275">
              <a:lnSpc>
                <a:spcPct val="100000"/>
              </a:lnSpc>
              <a:buChar char="-"/>
              <a:tabLst>
                <a:tab pos="332740" algn="l"/>
              </a:tabLst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positive</a:t>
            </a:r>
            <a:r>
              <a:rPr sz="2000" spc="-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pulsations</a:t>
            </a:r>
            <a:endParaRPr sz="2000">
              <a:latin typeface="Trebuchet MS"/>
              <a:cs typeface="Trebuchet MS"/>
            </a:endParaRPr>
          </a:p>
          <a:p>
            <a:pPr marL="332740" lvl="1" indent="-168275">
              <a:lnSpc>
                <a:spcPct val="100000"/>
              </a:lnSpc>
              <a:buChar char="-"/>
              <a:tabLst>
                <a:tab pos="332740" algn="l"/>
              </a:tabLst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bleeding</a:t>
            </a:r>
            <a:r>
              <a:rPr sz="2000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from</a:t>
            </a:r>
            <a:r>
              <a:rPr sz="2000" spc="-3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cut</a:t>
            </a:r>
            <a:r>
              <a:rPr sz="2000" spc="-1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edges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2000">
              <a:latin typeface="Trebuchet MS"/>
              <a:cs typeface="Trebuchet MS"/>
            </a:endParaRPr>
          </a:p>
          <a:p>
            <a:pPr marL="1228090">
              <a:lnSpc>
                <a:spcPct val="100000"/>
              </a:lnSpc>
            </a:pP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2.</a:t>
            </a:r>
            <a:r>
              <a:rPr sz="24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Doppler</a:t>
            </a:r>
            <a:r>
              <a:rPr sz="240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USG</a:t>
            </a:r>
            <a:endParaRPr sz="2400">
              <a:latin typeface="Trebuchet MS"/>
              <a:cs typeface="Trebuchet MS"/>
            </a:endParaRPr>
          </a:p>
          <a:p>
            <a:pPr marL="1228090" marR="850265" indent="152400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-</a:t>
            </a:r>
            <a:r>
              <a:rPr sz="2000" spc="-2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hand-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held</a:t>
            </a:r>
            <a:r>
              <a:rPr sz="2000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Doppler(Detects</a:t>
            </a:r>
            <a:r>
              <a:rPr sz="2000" spc="-5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anti-mesenteric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blood</a:t>
            </a:r>
            <a:r>
              <a:rPr sz="2000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flow)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000">
              <a:latin typeface="Trebuchet MS"/>
              <a:cs typeface="Trebuchet MS"/>
            </a:endParaRPr>
          </a:p>
          <a:p>
            <a:pPr marL="1744980">
              <a:lnSpc>
                <a:spcPct val="100000"/>
              </a:lnSpc>
            </a:pP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3.</a:t>
            </a:r>
            <a:r>
              <a:rPr sz="24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Fluorescein</a:t>
            </a:r>
            <a:endParaRPr sz="2400">
              <a:latin typeface="Trebuchet MS"/>
              <a:cs typeface="Trebuchet MS"/>
            </a:endParaRPr>
          </a:p>
          <a:p>
            <a:pPr marL="1973580" marR="344805" indent="-76200">
              <a:lnSpc>
                <a:spcPct val="100000"/>
              </a:lnSpc>
              <a:spcBef>
                <a:spcPts val="15"/>
              </a:spcBef>
            </a:pPr>
            <a:r>
              <a:rPr sz="2000" spc="-20" dirty="0">
                <a:solidFill>
                  <a:srgbClr val="61170D"/>
                </a:solidFill>
                <a:latin typeface="Trebuchet MS"/>
                <a:cs typeface="Trebuchet MS"/>
              </a:rPr>
              <a:t>-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Injection</a:t>
            </a:r>
            <a:r>
              <a:rPr sz="2000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of</a:t>
            </a:r>
            <a:r>
              <a:rPr sz="2000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IV</a:t>
            </a:r>
            <a:r>
              <a:rPr sz="2000" spc="-3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Sodium</a:t>
            </a:r>
            <a:r>
              <a:rPr sz="2000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fluorescein(1gm)</a:t>
            </a:r>
            <a:r>
              <a:rPr sz="2000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61170D"/>
                </a:solidFill>
                <a:latin typeface="Trebuchet MS"/>
                <a:cs typeface="Trebuchet MS"/>
              </a:rPr>
              <a:t>and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inspection</a:t>
            </a:r>
            <a:r>
              <a:rPr sz="2000" spc="-7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under</a:t>
            </a:r>
            <a:r>
              <a:rPr sz="2000" spc="-7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61170D"/>
                </a:solidFill>
                <a:latin typeface="Trebuchet MS"/>
                <a:cs typeface="Trebuchet MS"/>
              </a:rPr>
              <a:t>Wood’s</a:t>
            </a:r>
            <a:r>
              <a:rPr sz="2000" spc="-5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61170D"/>
                </a:solidFill>
                <a:latin typeface="Trebuchet MS"/>
                <a:cs typeface="Trebuchet MS"/>
              </a:rPr>
              <a:t>lamp</a:t>
            </a:r>
            <a:endParaRPr sz="2000">
              <a:latin typeface="Trebuchet MS"/>
              <a:cs typeface="Trebuchet MS"/>
            </a:endParaRPr>
          </a:p>
          <a:p>
            <a:pPr marL="17449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(Viable</a:t>
            </a:r>
            <a:r>
              <a:rPr sz="2000" spc="-45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bowel</a:t>
            </a:r>
            <a:r>
              <a:rPr sz="2000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has</a:t>
            </a:r>
            <a:r>
              <a:rPr sz="2000" spc="-4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smooth,</a:t>
            </a:r>
            <a:r>
              <a:rPr sz="2000" spc="-6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61170D"/>
                </a:solidFill>
                <a:latin typeface="Trebuchet MS"/>
                <a:cs typeface="Trebuchet MS"/>
              </a:rPr>
              <a:t>uniform</a:t>
            </a:r>
            <a:r>
              <a:rPr sz="2000" spc="-60" dirty="0">
                <a:solidFill>
                  <a:srgbClr val="61170D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61170D"/>
                </a:solidFill>
                <a:latin typeface="Trebuchet MS"/>
                <a:cs typeface="Trebuchet MS"/>
              </a:rPr>
              <a:t>fluorescence)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5383" y="0"/>
            <a:ext cx="3323844" cy="6850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5379" rIns="0" bIns="0" rtlCol="0">
            <a:spAutoFit/>
          </a:bodyPr>
          <a:lstStyle/>
          <a:p>
            <a:pPr marL="1257300">
              <a:lnSpc>
                <a:spcPct val="100000"/>
              </a:lnSpc>
              <a:spcBef>
                <a:spcPts val="100"/>
              </a:spcBef>
            </a:pPr>
            <a:r>
              <a:rPr b="1" u="none" dirty="0">
                <a:latin typeface="Trebuchet MS"/>
                <a:cs typeface="Trebuchet MS"/>
              </a:rPr>
              <a:t>Assessment</a:t>
            </a:r>
            <a:r>
              <a:rPr b="1" u="none" spc="-50" dirty="0">
                <a:latin typeface="Trebuchet MS"/>
                <a:cs typeface="Trebuchet MS"/>
              </a:rPr>
              <a:t> </a:t>
            </a:r>
            <a:r>
              <a:rPr b="1" u="none" dirty="0">
                <a:latin typeface="Trebuchet MS"/>
                <a:cs typeface="Trebuchet MS"/>
              </a:rPr>
              <a:t>of</a:t>
            </a:r>
            <a:r>
              <a:rPr b="1" u="none" spc="-75" dirty="0">
                <a:latin typeface="Trebuchet MS"/>
                <a:cs typeface="Trebuchet MS"/>
              </a:rPr>
              <a:t> </a:t>
            </a:r>
            <a:r>
              <a:rPr b="1" u="none" dirty="0">
                <a:latin typeface="Trebuchet MS"/>
                <a:cs typeface="Trebuchet MS"/>
              </a:rPr>
              <a:t>bowel</a:t>
            </a:r>
            <a:r>
              <a:rPr b="1" u="none" spc="-75" dirty="0">
                <a:latin typeface="Trebuchet MS"/>
                <a:cs typeface="Trebuchet MS"/>
              </a:rPr>
              <a:t> </a:t>
            </a:r>
            <a:r>
              <a:rPr b="1" u="none" spc="-10" dirty="0">
                <a:latin typeface="Trebuchet MS"/>
                <a:cs typeface="Trebuchet MS"/>
              </a:rPr>
              <a:t>viability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01111" y="925830"/>
            <a:ext cx="4218940" cy="1009015"/>
            <a:chOff x="2801111" y="925830"/>
            <a:chExt cx="4218940" cy="1009015"/>
          </a:xfrm>
        </p:grpSpPr>
        <p:sp>
          <p:nvSpPr>
            <p:cNvPr id="4" name="object 4"/>
            <p:cNvSpPr/>
            <p:nvPr/>
          </p:nvSpPr>
          <p:spPr>
            <a:xfrm>
              <a:off x="4874513" y="925830"/>
              <a:ext cx="0" cy="506095"/>
            </a:xfrm>
            <a:custGeom>
              <a:avLst/>
              <a:gdLst/>
              <a:ahLst/>
              <a:cxnLst/>
              <a:rect l="l" t="t" r="r" b="b"/>
              <a:pathLst>
                <a:path h="506094">
                  <a:moveTo>
                    <a:pt x="0" y="0"/>
                  </a:moveTo>
                  <a:lnTo>
                    <a:pt x="0" y="505968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01112" y="1431797"/>
              <a:ext cx="4218940" cy="502920"/>
            </a:xfrm>
            <a:custGeom>
              <a:avLst/>
              <a:gdLst/>
              <a:ahLst/>
              <a:cxnLst/>
              <a:rect l="l" t="t" r="r" b="b"/>
              <a:pathLst>
                <a:path w="4218940" h="502919">
                  <a:moveTo>
                    <a:pt x="114300" y="388620"/>
                  </a:moveTo>
                  <a:lnTo>
                    <a:pt x="76200" y="388620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388620"/>
                  </a:lnTo>
                  <a:lnTo>
                    <a:pt x="0" y="388620"/>
                  </a:lnTo>
                  <a:lnTo>
                    <a:pt x="57150" y="502920"/>
                  </a:lnTo>
                  <a:lnTo>
                    <a:pt x="104775" y="407670"/>
                  </a:lnTo>
                  <a:lnTo>
                    <a:pt x="114300" y="388620"/>
                  </a:lnTo>
                  <a:close/>
                </a:path>
                <a:path w="4218940" h="502919">
                  <a:moveTo>
                    <a:pt x="4218432" y="388620"/>
                  </a:moveTo>
                  <a:lnTo>
                    <a:pt x="4180332" y="388620"/>
                  </a:lnTo>
                  <a:lnTo>
                    <a:pt x="4180332" y="0"/>
                  </a:lnTo>
                  <a:lnTo>
                    <a:pt x="4142232" y="0"/>
                  </a:lnTo>
                  <a:lnTo>
                    <a:pt x="4142232" y="388620"/>
                  </a:lnTo>
                  <a:lnTo>
                    <a:pt x="4104132" y="388620"/>
                  </a:lnTo>
                  <a:lnTo>
                    <a:pt x="4161282" y="502920"/>
                  </a:lnTo>
                  <a:lnTo>
                    <a:pt x="4208907" y="407670"/>
                  </a:lnTo>
                  <a:lnTo>
                    <a:pt x="4218432" y="3886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58261" y="1431798"/>
              <a:ext cx="4104640" cy="1905"/>
            </a:xfrm>
            <a:custGeom>
              <a:avLst/>
              <a:gdLst/>
              <a:ahLst/>
              <a:cxnLst/>
              <a:rect l="l" t="t" r="r" b="b"/>
              <a:pathLst>
                <a:path w="4104640" h="1905">
                  <a:moveTo>
                    <a:pt x="4104132" y="152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88973" y="1977389"/>
            <a:ext cx="242824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rebuchet MS"/>
                <a:cs typeface="Trebuchet MS"/>
              </a:rPr>
              <a:t>Necrotic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bowel</a:t>
            </a:r>
            <a:endParaRPr sz="2800">
              <a:latin typeface="Trebuchet MS"/>
              <a:cs typeface="Trebuchet MS"/>
            </a:endParaRPr>
          </a:p>
          <a:p>
            <a:pPr marL="24765" algn="ctr">
              <a:lnSpc>
                <a:spcPct val="100000"/>
              </a:lnSpc>
              <a:spcBef>
                <a:spcPts val="15"/>
              </a:spcBef>
            </a:pPr>
            <a:r>
              <a:rPr sz="2400" spc="-10" dirty="0">
                <a:latin typeface="Trebuchet MS"/>
                <a:cs typeface="Trebuchet MS"/>
              </a:rPr>
              <a:t>(Gangrenous)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3990" y="3657676"/>
            <a:ext cx="227139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462915" indent="635"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rebuchet MS"/>
                <a:cs typeface="Trebuchet MS"/>
              </a:rPr>
              <a:t>Extensive Infarction </a:t>
            </a:r>
            <a:r>
              <a:rPr sz="2400" spc="-25" dirty="0">
                <a:latin typeface="Trebuchet MS"/>
                <a:cs typeface="Trebuchet MS"/>
              </a:rPr>
              <a:t>Or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Frankly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Necrotic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9316" y="3657676"/>
            <a:ext cx="1062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rebuchet MS"/>
                <a:cs typeface="Trebuchet MS"/>
              </a:rPr>
              <a:t>Limited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9316" y="4024121"/>
            <a:ext cx="1358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rebuchet MS"/>
                <a:cs typeface="Trebuchet MS"/>
              </a:rPr>
              <a:t>infarction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72150" y="1975180"/>
            <a:ext cx="32639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Equivocal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viability</a:t>
            </a:r>
            <a:endParaRPr sz="2400">
              <a:latin typeface="Trebuchet MS"/>
              <a:cs typeface="Trebuchet MS"/>
            </a:endParaRPr>
          </a:p>
          <a:p>
            <a:pPr marL="12700" marR="5080" indent="145669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latin typeface="Trebuchet MS"/>
                <a:cs typeface="Trebuchet MS"/>
              </a:rPr>
              <a:t>Or Marginally-</a:t>
            </a:r>
            <a:r>
              <a:rPr sz="2400" dirty="0">
                <a:latin typeface="Trebuchet MS"/>
                <a:cs typeface="Trebuchet MS"/>
              </a:rPr>
              <a:t>viable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bowel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17014" y="2826892"/>
            <a:ext cx="1800225" cy="807085"/>
          </a:xfrm>
          <a:custGeom>
            <a:avLst/>
            <a:gdLst/>
            <a:ahLst/>
            <a:cxnLst/>
            <a:rect l="l" t="t" r="r" b="b"/>
            <a:pathLst>
              <a:path w="1800225" h="807085">
                <a:moveTo>
                  <a:pt x="1799844" y="807085"/>
                </a:moveTo>
                <a:lnTo>
                  <a:pt x="1779727" y="760095"/>
                </a:lnTo>
                <a:lnTo>
                  <a:pt x="1749552" y="689610"/>
                </a:lnTo>
                <a:lnTo>
                  <a:pt x="1724926" y="718667"/>
                </a:lnTo>
                <a:lnTo>
                  <a:pt x="876427" y="127"/>
                </a:lnTo>
                <a:lnTo>
                  <a:pt x="864108" y="14605"/>
                </a:lnTo>
                <a:lnTo>
                  <a:pt x="851916" y="0"/>
                </a:lnTo>
                <a:lnTo>
                  <a:pt x="75539" y="647598"/>
                </a:lnTo>
                <a:lnTo>
                  <a:pt x="51181" y="618363"/>
                </a:lnTo>
                <a:lnTo>
                  <a:pt x="0" y="735457"/>
                </a:lnTo>
                <a:lnTo>
                  <a:pt x="124333" y="706120"/>
                </a:lnTo>
                <a:lnTo>
                  <a:pt x="110147" y="689102"/>
                </a:lnTo>
                <a:lnTo>
                  <a:pt x="99961" y="676897"/>
                </a:lnTo>
                <a:lnTo>
                  <a:pt x="864019" y="39458"/>
                </a:lnTo>
                <a:lnTo>
                  <a:pt x="1700288" y="747750"/>
                </a:lnTo>
                <a:lnTo>
                  <a:pt x="1675638" y="776859"/>
                </a:lnTo>
                <a:lnTo>
                  <a:pt x="1799844" y="80708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32119" y="5184394"/>
            <a:ext cx="24053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rebuchet MS"/>
                <a:cs typeface="Trebuchet MS"/>
              </a:rPr>
              <a:t>Revascularization procedures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11090" y="3286505"/>
            <a:ext cx="2139315" cy="1873250"/>
            <a:chOff x="4911090" y="3286505"/>
            <a:chExt cx="2139315" cy="1873250"/>
          </a:xfrm>
        </p:grpSpPr>
        <p:sp>
          <p:nvSpPr>
            <p:cNvPr id="15" name="object 15"/>
            <p:cNvSpPr/>
            <p:nvPr/>
          </p:nvSpPr>
          <p:spPr>
            <a:xfrm>
              <a:off x="6935724" y="3286505"/>
              <a:ext cx="114300" cy="1873250"/>
            </a:xfrm>
            <a:custGeom>
              <a:avLst/>
              <a:gdLst/>
              <a:ahLst/>
              <a:cxnLst/>
              <a:rect l="l" t="t" r="r" b="b"/>
              <a:pathLst>
                <a:path w="114300" h="1873250">
                  <a:moveTo>
                    <a:pt x="38100" y="1758696"/>
                  </a:moveTo>
                  <a:lnTo>
                    <a:pt x="0" y="1758696"/>
                  </a:lnTo>
                  <a:lnTo>
                    <a:pt x="57150" y="1872996"/>
                  </a:lnTo>
                  <a:lnTo>
                    <a:pt x="104775" y="1777746"/>
                  </a:lnTo>
                  <a:lnTo>
                    <a:pt x="38100" y="1777746"/>
                  </a:lnTo>
                  <a:lnTo>
                    <a:pt x="38100" y="1758696"/>
                  </a:lnTo>
                  <a:close/>
                </a:path>
                <a:path w="114300" h="1873250">
                  <a:moveTo>
                    <a:pt x="76200" y="0"/>
                  </a:moveTo>
                  <a:lnTo>
                    <a:pt x="38100" y="0"/>
                  </a:lnTo>
                  <a:lnTo>
                    <a:pt x="38100" y="1777746"/>
                  </a:lnTo>
                  <a:lnTo>
                    <a:pt x="76200" y="1777746"/>
                  </a:lnTo>
                  <a:lnTo>
                    <a:pt x="76200" y="0"/>
                  </a:lnTo>
                  <a:close/>
                </a:path>
                <a:path w="114300" h="1873250">
                  <a:moveTo>
                    <a:pt x="114300" y="1758696"/>
                  </a:moveTo>
                  <a:lnTo>
                    <a:pt x="76200" y="1758696"/>
                  </a:lnTo>
                  <a:lnTo>
                    <a:pt x="76200" y="1777746"/>
                  </a:lnTo>
                  <a:lnTo>
                    <a:pt x="104775" y="1777746"/>
                  </a:lnTo>
                  <a:lnTo>
                    <a:pt x="114300" y="1758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11090" y="3902201"/>
              <a:ext cx="2086610" cy="0"/>
            </a:xfrm>
            <a:custGeom>
              <a:avLst/>
              <a:gdLst/>
              <a:ahLst/>
              <a:cxnLst/>
              <a:rect l="l" t="t" r="r" b="b"/>
              <a:pathLst>
                <a:path w="2086609">
                  <a:moveTo>
                    <a:pt x="0" y="0"/>
                  </a:moveTo>
                  <a:lnTo>
                    <a:pt x="208635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322576" y="5246370"/>
            <a:ext cx="114300" cy="649605"/>
          </a:xfrm>
          <a:custGeom>
            <a:avLst/>
            <a:gdLst/>
            <a:ahLst/>
            <a:cxnLst/>
            <a:rect l="l" t="t" r="r" b="b"/>
            <a:pathLst>
              <a:path w="114300" h="649604">
                <a:moveTo>
                  <a:pt x="38100" y="534923"/>
                </a:moveTo>
                <a:lnTo>
                  <a:pt x="0" y="534923"/>
                </a:lnTo>
                <a:lnTo>
                  <a:pt x="57150" y="649223"/>
                </a:lnTo>
                <a:lnTo>
                  <a:pt x="104775" y="553973"/>
                </a:lnTo>
                <a:lnTo>
                  <a:pt x="38100" y="553973"/>
                </a:lnTo>
                <a:lnTo>
                  <a:pt x="38100" y="534923"/>
                </a:lnTo>
                <a:close/>
              </a:path>
              <a:path w="114300" h="649604">
                <a:moveTo>
                  <a:pt x="76200" y="0"/>
                </a:moveTo>
                <a:lnTo>
                  <a:pt x="38100" y="0"/>
                </a:lnTo>
                <a:lnTo>
                  <a:pt x="38100" y="553973"/>
                </a:lnTo>
                <a:lnTo>
                  <a:pt x="76200" y="553973"/>
                </a:lnTo>
                <a:lnTo>
                  <a:pt x="76200" y="0"/>
                </a:lnTo>
                <a:close/>
              </a:path>
              <a:path w="114300" h="649604">
                <a:moveTo>
                  <a:pt x="114300" y="534923"/>
                </a:moveTo>
                <a:lnTo>
                  <a:pt x="76200" y="534923"/>
                </a:lnTo>
                <a:lnTo>
                  <a:pt x="76200" y="553973"/>
                </a:lnTo>
                <a:lnTo>
                  <a:pt x="104775" y="553973"/>
                </a:lnTo>
                <a:lnTo>
                  <a:pt x="114300" y="5349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96492" y="6001613"/>
            <a:ext cx="2246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Bowel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Resection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768081" y="4636770"/>
            <a:ext cx="779780" cy="470534"/>
          </a:xfrm>
          <a:custGeom>
            <a:avLst/>
            <a:gdLst/>
            <a:ahLst/>
            <a:cxnLst/>
            <a:rect l="l" t="t" r="r" b="b"/>
            <a:pathLst>
              <a:path w="779779" h="470535">
                <a:moveTo>
                  <a:pt x="671152" y="41697"/>
                </a:moveTo>
                <a:lnTo>
                  <a:pt x="0" y="437768"/>
                </a:lnTo>
                <a:lnTo>
                  <a:pt x="19303" y="470534"/>
                </a:lnTo>
                <a:lnTo>
                  <a:pt x="690500" y="74437"/>
                </a:lnTo>
                <a:lnTo>
                  <a:pt x="671152" y="41697"/>
                </a:lnTo>
                <a:close/>
              </a:path>
              <a:path w="779779" h="470535">
                <a:moveTo>
                  <a:pt x="758592" y="32003"/>
                </a:moveTo>
                <a:lnTo>
                  <a:pt x="687577" y="32003"/>
                </a:lnTo>
                <a:lnTo>
                  <a:pt x="706882" y="64769"/>
                </a:lnTo>
                <a:lnTo>
                  <a:pt x="690500" y="74437"/>
                </a:lnTo>
                <a:lnTo>
                  <a:pt x="709929" y="107314"/>
                </a:lnTo>
                <a:lnTo>
                  <a:pt x="758592" y="32003"/>
                </a:lnTo>
                <a:close/>
              </a:path>
              <a:path w="779779" h="470535">
                <a:moveTo>
                  <a:pt x="687577" y="32003"/>
                </a:moveTo>
                <a:lnTo>
                  <a:pt x="671152" y="41697"/>
                </a:lnTo>
                <a:lnTo>
                  <a:pt x="690500" y="74437"/>
                </a:lnTo>
                <a:lnTo>
                  <a:pt x="706882" y="64769"/>
                </a:lnTo>
                <a:lnTo>
                  <a:pt x="687577" y="32003"/>
                </a:lnTo>
                <a:close/>
              </a:path>
              <a:path w="779779" h="470535">
                <a:moveTo>
                  <a:pt x="779272" y="0"/>
                </a:moveTo>
                <a:lnTo>
                  <a:pt x="651764" y="8889"/>
                </a:lnTo>
                <a:lnTo>
                  <a:pt x="671152" y="41697"/>
                </a:lnTo>
                <a:lnTo>
                  <a:pt x="687577" y="32003"/>
                </a:lnTo>
                <a:lnTo>
                  <a:pt x="758592" y="32003"/>
                </a:lnTo>
                <a:lnTo>
                  <a:pt x="7792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66047" y="3323844"/>
            <a:ext cx="2806065" cy="156972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6839" marR="105410" algn="ctr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latin typeface="Trebuchet MS"/>
                <a:cs typeface="Trebuchet MS"/>
              </a:rPr>
              <a:t>Allow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30</a:t>
            </a:r>
            <a:r>
              <a:rPr sz="2400" spc="-3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mins </a:t>
            </a:r>
            <a:r>
              <a:rPr sz="2400" spc="-10" dirty="0">
                <a:latin typeface="Trebuchet MS"/>
                <a:cs typeface="Trebuchet MS"/>
              </a:rPr>
              <a:t>intraoperatively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to </a:t>
            </a:r>
            <a:r>
              <a:rPr sz="2400" dirty="0">
                <a:latin typeface="Trebuchet MS"/>
                <a:cs typeface="Trebuchet MS"/>
              </a:rPr>
              <a:t>assess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bowel viability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873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Resection</a:t>
            </a:r>
            <a:r>
              <a:rPr spc="-135" dirty="0"/>
              <a:t> </a:t>
            </a:r>
            <a:r>
              <a:rPr dirty="0"/>
              <a:t>of</a:t>
            </a:r>
            <a:r>
              <a:rPr spc="-125" dirty="0"/>
              <a:t> </a:t>
            </a:r>
            <a:r>
              <a:rPr dirty="0"/>
              <a:t>Necrotic</a:t>
            </a:r>
            <a:r>
              <a:rPr spc="-125" dirty="0"/>
              <a:t> </a:t>
            </a:r>
            <a:r>
              <a:rPr spc="-10" dirty="0"/>
              <a:t>Bowel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1984" y="1258366"/>
            <a:ext cx="5852160" cy="3345179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922212"/>
                </a:solidFill>
                <a:latin typeface="Trebuchet MS"/>
                <a:cs typeface="Trebuchet MS"/>
              </a:rPr>
              <a:t>Frankly</a:t>
            </a:r>
            <a:r>
              <a:rPr sz="2800" b="1" spc="-9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922212"/>
                </a:solidFill>
                <a:latin typeface="Trebuchet MS"/>
                <a:cs typeface="Trebuchet MS"/>
              </a:rPr>
              <a:t>necrotic</a:t>
            </a:r>
            <a:r>
              <a:rPr sz="2800" b="1" spc="-7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922212"/>
                </a:solidFill>
                <a:latin typeface="Trebuchet MS"/>
                <a:cs typeface="Trebuchet MS"/>
              </a:rPr>
              <a:t>bowel</a:t>
            </a:r>
            <a:r>
              <a:rPr sz="2800" b="1" spc="-9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922212"/>
                </a:solidFill>
                <a:latin typeface="Trebuchet MS"/>
                <a:cs typeface="Trebuchet MS"/>
              </a:rPr>
              <a:t>segments</a:t>
            </a:r>
            <a:endParaRPr sz="2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30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5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Resection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50"/>
              </a:spcBef>
            </a:pPr>
            <a:endParaRPr sz="2000">
              <a:latin typeface="Trebuchet MS"/>
              <a:cs typeface="Trebuchet MS"/>
            </a:endParaRPr>
          </a:p>
          <a:p>
            <a:pPr marL="355600" marR="24765" indent="-343535">
              <a:lnSpc>
                <a:spcPct val="100000"/>
              </a:lnSpc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922212"/>
                </a:solidFill>
                <a:latin typeface="Trebuchet MS"/>
                <a:cs typeface="Trebuchet MS"/>
              </a:rPr>
              <a:t>Marginal-</a:t>
            </a:r>
            <a:r>
              <a:rPr sz="2800" b="1" dirty="0">
                <a:solidFill>
                  <a:srgbClr val="922212"/>
                </a:solidFill>
                <a:latin typeface="Trebuchet MS"/>
                <a:cs typeface="Trebuchet MS"/>
              </a:rPr>
              <a:t>viable</a:t>
            </a:r>
            <a:r>
              <a:rPr sz="2800" b="1" spc="-4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922212"/>
                </a:solidFill>
                <a:latin typeface="Trebuchet MS"/>
                <a:cs typeface="Trebuchet MS"/>
              </a:rPr>
              <a:t>bowel</a:t>
            </a:r>
            <a:r>
              <a:rPr sz="2800" b="1" spc="-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922212"/>
                </a:solidFill>
                <a:latin typeface="Trebuchet MS"/>
                <a:cs typeface="Trebuchet MS"/>
              </a:rPr>
              <a:t>(Equivocal viability)</a:t>
            </a:r>
            <a:endParaRPr sz="2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35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latin typeface="Trebuchet MS"/>
                <a:cs typeface="Trebuchet MS"/>
              </a:rPr>
              <a:t>may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improve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over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hours</a:t>
            </a:r>
            <a:endParaRPr sz="20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994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latin typeface="Trebuchet MS"/>
                <a:cs typeface="Trebuchet MS"/>
              </a:rPr>
              <a:t>consider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second-</a:t>
            </a:r>
            <a:r>
              <a:rPr sz="2000" dirty="0">
                <a:latin typeface="Trebuchet MS"/>
                <a:cs typeface="Trebuchet MS"/>
              </a:rPr>
              <a:t>look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laparotomy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6783" y="1417319"/>
            <a:ext cx="4331208" cy="3811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4390" y="6389319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Arial"/>
                <a:cs typeface="Arial"/>
              </a:rPr>
              <a:t>44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After</a:t>
            </a:r>
            <a:r>
              <a:rPr b="1" spc="-2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revascularization</a:t>
            </a:r>
          </a:p>
          <a:p>
            <a:pPr marL="3810" algn="ctr">
              <a:lnSpc>
                <a:spcPct val="100000"/>
              </a:lnSpc>
              <a:spcBef>
                <a:spcPts val="60"/>
              </a:spcBef>
            </a:pPr>
            <a:r>
              <a:rPr sz="1800" u="none" dirty="0"/>
              <a:t>(embolectomy</a:t>
            </a:r>
            <a:r>
              <a:rPr sz="1800" u="none" spc="-55" dirty="0"/>
              <a:t> </a:t>
            </a:r>
            <a:r>
              <a:rPr sz="1800" u="none" dirty="0"/>
              <a:t>or</a:t>
            </a:r>
            <a:r>
              <a:rPr sz="1800" u="none" spc="-55" dirty="0"/>
              <a:t> </a:t>
            </a:r>
            <a:r>
              <a:rPr sz="1800" u="none" spc="-10" dirty="0"/>
              <a:t>bypass)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1270253" y="1944751"/>
            <a:ext cx="7273925" cy="14344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>
              <a:lnSpc>
                <a:spcPct val="100600"/>
              </a:lnSpc>
              <a:spcBef>
                <a:spcPts val="75"/>
              </a:spcBef>
            </a:pPr>
            <a:r>
              <a:rPr sz="28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3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Consider</a:t>
            </a:r>
            <a:r>
              <a:rPr sz="3600" b="1" u="sng" spc="3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3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postrevascularization</a:t>
            </a:r>
            <a:r>
              <a:rPr sz="3600" b="1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papaverine</a:t>
            </a:r>
            <a:r>
              <a:rPr sz="2000" spc="-10" dirty="0">
                <a:latin typeface="Trebuchet MS"/>
                <a:cs typeface="Trebuchet MS"/>
              </a:rPr>
              <a:t>.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(arterial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spasm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may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persist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even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after </a:t>
            </a:r>
            <a:r>
              <a:rPr sz="2000" dirty="0">
                <a:latin typeface="Trebuchet MS"/>
                <a:cs typeface="Trebuchet MS"/>
              </a:rPr>
              <a:t>embolectomy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or</a:t>
            </a:r>
            <a:r>
              <a:rPr sz="2000" spc="-10" dirty="0">
                <a:latin typeface="Trebuchet MS"/>
                <a:cs typeface="Trebuchet MS"/>
              </a:rPr>
              <a:t> thrombectomy)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0480" y="294259"/>
            <a:ext cx="66732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u="none" dirty="0"/>
              <a:t>Who</a:t>
            </a:r>
            <a:r>
              <a:rPr sz="4000" u="none" spc="-100" dirty="0"/>
              <a:t> </a:t>
            </a:r>
            <a:r>
              <a:rPr sz="4000" u="none" dirty="0"/>
              <a:t>should</a:t>
            </a:r>
            <a:r>
              <a:rPr sz="4000" u="none" spc="-105" dirty="0"/>
              <a:t> </a:t>
            </a:r>
            <a:r>
              <a:rPr sz="4000" u="none" dirty="0"/>
              <a:t>have</a:t>
            </a:r>
            <a:r>
              <a:rPr sz="4000" u="none" spc="-105" dirty="0"/>
              <a:t> </a:t>
            </a:r>
            <a:r>
              <a:rPr sz="4000" u="none" dirty="0"/>
              <a:t>second</a:t>
            </a:r>
            <a:r>
              <a:rPr sz="4000" u="none" spc="-100" dirty="0"/>
              <a:t> </a:t>
            </a:r>
            <a:r>
              <a:rPr sz="4000" u="none" spc="-20" dirty="0"/>
              <a:t>look </a:t>
            </a:r>
            <a:r>
              <a:rPr sz="4000" u="none" spc="-10" dirty="0"/>
              <a:t>laparotomy?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205890" y="1985517"/>
            <a:ext cx="679132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Some surgeons</a:t>
            </a:r>
            <a:r>
              <a:rPr sz="2400" b="1" spc="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advocate</a:t>
            </a:r>
            <a:r>
              <a:rPr sz="2400" b="1" spc="-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routine</a:t>
            </a:r>
            <a:r>
              <a:rPr sz="2400" b="1" spc="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C42E1A"/>
                </a:solidFill>
                <a:latin typeface="Trebuchet MS"/>
                <a:cs typeface="Trebuchet MS"/>
              </a:rPr>
              <a:t>second-look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laparotomy</a:t>
            </a:r>
            <a:r>
              <a:rPr sz="2400" b="1" spc="-2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at</a:t>
            </a:r>
            <a:r>
              <a:rPr sz="2400" b="1" spc="-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C42E1A"/>
                </a:solidFill>
                <a:latin typeface="Trebuchet MS"/>
                <a:cs typeface="Trebuchet MS"/>
              </a:rPr>
              <a:t>24-</a:t>
            </a:r>
            <a:r>
              <a:rPr sz="2400" b="1" spc="-20" dirty="0">
                <a:solidFill>
                  <a:srgbClr val="C42E1A"/>
                </a:solidFill>
                <a:latin typeface="Trebuchet MS"/>
                <a:cs typeface="Trebuchet MS"/>
              </a:rPr>
              <a:t>48hr</a:t>
            </a:r>
            <a:endParaRPr sz="2400">
              <a:latin typeface="Trebuchet MS"/>
              <a:cs typeface="Trebuchet MS"/>
            </a:endParaRPr>
          </a:p>
          <a:p>
            <a:pPr marL="469265">
              <a:lnSpc>
                <a:spcPct val="100000"/>
              </a:lnSpc>
              <a:spcBef>
                <a:spcPts val="1015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3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Claimed</a:t>
            </a:r>
            <a:r>
              <a:rPr sz="20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reduced</a:t>
            </a:r>
            <a:r>
              <a:rPr sz="20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mortality</a:t>
            </a:r>
            <a:r>
              <a:rPr sz="2000" b="1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Trebuchet MS"/>
                <a:cs typeface="Trebuchet MS"/>
              </a:rPr>
              <a:t>rate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7061" y="3994226"/>
            <a:ext cx="7785734" cy="1861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53085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Other</a:t>
            </a:r>
            <a:r>
              <a:rPr sz="2400" b="1" spc="-2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adopt</a:t>
            </a:r>
            <a:r>
              <a:rPr sz="2400" b="1" spc="-2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</a:t>
            </a:r>
            <a:r>
              <a:rPr sz="2400" b="1" spc="-4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selective</a:t>
            </a:r>
            <a:r>
              <a:rPr sz="2400" b="1" spc="-3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approach</a:t>
            </a:r>
            <a:r>
              <a:rPr sz="2400" b="1" spc="-3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and</a:t>
            </a:r>
            <a:r>
              <a:rPr sz="2400" b="1" spc="-4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perform</a:t>
            </a:r>
            <a:r>
              <a:rPr sz="2400" b="1" spc="-2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spc="-50" dirty="0">
                <a:solidFill>
                  <a:srgbClr val="C42E1A"/>
                </a:solidFill>
                <a:latin typeface="Trebuchet MS"/>
                <a:cs typeface="Trebuchet MS"/>
              </a:rPr>
              <a:t>a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second</a:t>
            </a:r>
            <a:r>
              <a:rPr sz="2400" b="1" spc="-4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laparotomy</a:t>
            </a:r>
            <a:r>
              <a:rPr sz="2400" b="1" spc="-3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when</a:t>
            </a:r>
            <a:r>
              <a:rPr sz="2400" b="1" spc="-5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C42E1A"/>
                </a:solidFill>
                <a:latin typeface="Trebuchet MS"/>
                <a:cs typeface="Trebuchet MS"/>
              </a:rPr>
              <a:t>patient</a:t>
            </a:r>
            <a:r>
              <a:rPr sz="2400" b="1" spc="-5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C42E1A"/>
                </a:solidFill>
                <a:latin typeface="Trebuchet MS"/>
                <a:cs typeface="Trebuchet MS"/>
              </a:rPr>
              <a:t>deterioates clinically.</a:t>
            </a:r>
            <a:endParaRPr sz="24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15"/>
              </a:spcBef>
            </a:pPr>
            <a:r>
              <a:rPr sz="160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spc="32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0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avoid</a:t>
            </a:r>
            <a:r>
              <a:rPr sz="20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unnecessary</a:t>
            </a:r>
            <a:r>
              <a:rPr sz="2000" b="1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second</a:t>
            </a:r>
            <a:r>
              <a:rPr sz="20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operation</a:t>
            </a:r>
            <a:r>
              <a:rPr sz="2000" b="1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if</a:t>
            </a:r>
            <a:r>
              <a:rPr sz="20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rebuchet MS"/>
                <a:cs typeface="Trebuchet MS"/>
              </a:rPr>
              <a:t>patient</a:t>
            </a:r>
            <a:r>
              <a:rPr sz="2000" b="1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rebuchet MS"/>
                <a:cs typeface="Trebuchet MS"/>
              </a:rPr>
              <a:t>remains</a:t>
            </a:r>
            <a:endParaRPr sz="2000">
              <a:latin typeface="Trebuchet MS"/>
              <a:cs typeface="Trebuchet MS"/>
            </a:endParaRPr>
          </a:p>
          <a:p>
            <a:pPr marL="756285">
              <a:lnSpc>
                <a:spcPct val="100000"/>
              </a:lnSpc>
            </a:pPr>
            <a:r>
              <a:rPr sz="2000" b="1" spc="-20" dirty="0">
                <a:solidFill>
                  <a:srgbClr val="404040"/>
                </a:solidFill>
                <a:latin typeface="Trebuchet MS"/>
                <a:cs typeface="Trebuchet MS"/>
              </a:rPr>
              <a:t>well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5561" y="87833"/>
            <a:ext cx="4932680" cy="113157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86360">
              <a:lnSpc>
                <a:spcPct val="101499"/>
              </a:lnSpc>
              <a:spcBef>
                <a:spcPts val="35"/>
              </a:spcBef>
            </a:pPr>
            <a:r>
              <a:rPr u="none" dirty="0"/>
              <a:t>Alternative</a:t>
            </a:r>
            <a:r>
              <a:rPr u="none" spc="-65" dirty="0"/>
              <a:t> </a:t>
            </a:r>
            <a:r>
              <a:rPr u="none" dirty="0"/>
              <a:t>to</a:t>
            </a:r>
            <a:r>
              <a:rPr u="none" spc="-35" dirty="0"/>
              <a:t> </a:t>
            </a:r>
            <a:r>
              <a:rPr u="none" spc="-10" dirty="0"/>
              <a:t>surgery… </a:t>
            </a:r>
            <a:r>
              <a:rPr dirty="0"/>
              <a:t>Endovascular</a:t>
            </a:r>
            <a:r>
              <a:rPr spc="-65" dirty="0"/>
              <a:t> </a:t>
            </a:r>
            <a:r>
              <a:rPr spc="-10" dirty="0"/>
              <a:t>therapy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67193" y="2144077"/>
            <a:ext cx="3364229" cy="471805"/>
            <a:chOff x="1167193" y="2144077"/>
            <a:chExt cx="3364229" cy="471805"/>
          </a:xfrm>
        </p:grpSpPr>
        <p:sp>
          <p:nvSpPr>
            <p:cNvPr id="4" name="object 4"/>
            <p:cNvSpPr/>
            <p:nvPr/>
          </p:nvSpPr>
          <p:spPr>
            <a:xfrm>
              <a:off x="1171955" y="2148839"/>
              <a:ext cx="3354704" cy="462280"/>
            </a:xfrm>
            <a:custGeom>
              <a:avLst/>
              <a:gdLst/>
              <a:ahLst/>
              <a:cxnLst/>
              <a:rect l="l" t="t" r="r" b="b"/>
              <a:pathLst>
                <a:path w="3354704" h="462280">
                  <a:moveTo>
                    <a:pt x="3354324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3354324" y="461772"/>
                  </a:lnTo>
                  <a:lnTo>
                    <a:pt x="3354324" y="0"/>
                  </a:lnTo>
                  <a:close/>
                </a:path>
              </a:pathLst>
            </a:custGeom>
            <a:solidFill>
              <a:srgbClr val="F5E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1955" y="2148839"/>
              <a:ext cx="3354704" cy="462280"/>
            </a:xfrm>
            <a:custGeom>
              <a:avLst/>
              <a:gdLst/>
              <a:ahLst/>
              <a:cxnLst/>
              <a:rect l="l" t="t" r="r" b="b"/>
              <a:pathLst>
                <a:path w="3354704" h="462280">
                  <a:moveTo>
                    <a:pt x="0" y="461772"/>
                  </a:moveTo>
                  <a:lnTo>
                    <a:pt x="3354324" y="461772"/>
                  </a:lnTo>
                  <a:lnTo>
                    <a:pt x="3354324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76527" y="2172715"/>
            <a:ext cx="33451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rebuchet MS"/>
                <a:cs typeface="Trebuchet MS"/>
              </a:rPr>
              <a:t>Acute</a:t>
            </a:r>
            <a:r>
              <a:rPr sz="2400" b="1" spc="-3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SMA</a:t>
            </a:r>
            <a:r>
              <a:rPr sz="2400" b="1" spc="-15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thrombosis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64523" y="2246376"/>
            <a:ext cx="920750" cy="462280"/>
          </a:xfrm>
          <a:prstGeom prst="rect">
            <a:avLst/>
          </a:prstGeom>
          <a:solidFill>
            <a:srgbClr val="F5E2A4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2400" b="1" spc="-20" dirty="0">
                <a:latin typeface="Trebuchet MS"/>
                <a:cs typeface="Trebuchet MS"/>
              </a:rPr>
              <a:t>NOMI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8216" y="3325495"/>
            <a:ext cx="4332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Percutaneous</a:t>
            </a:r>
            <a:r>
              <a:rPr sz="2400" b="1" spc="-15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transluminal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Balloon</a:t>
            </a:r>
            <a:r>
              <a:rPr sz="2400" b="1" spc="-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rebuchet MS"/>
                <a:cs typeface="Trebuchet MS"/>
              </a:rPr>
              <a:t>angioplasty</a:t>
            </a:r>
            <a:r>
              <a:rPr sz="2400" b="1" spc="-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1F5F"/>
                </a:solidFill>
                <a:latin typeface="Microsoft JhengHei"/>
                <a:cs typeface="Microsoft JhengHei"/>
              </a:rPr>
              <a:t>±</a:t>
            </a:r>
            <a:r>
              <a:rPr sz="2400" b="1" spc="90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Trebuchet MS"/>
                <a:cs typeface="Trebuchet MS"/>
              </a:rPr>
              <a:t>stenting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59348" y="3393694"/>
            <a:ext cx="1810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Transarterial Thrombolysis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28507" y="3038094"/>
            <a:ext cx="29273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675" marR="5080" indent="-56261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  <a:latin typeface="Trebuchet MS"/>
                <a:cs typeface="Trebuchet MS"/>
              </a:rPr>
              <a:t>Transarterial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infusion </a:t>
            </a:r>
            <a:r>
              <a:rPr sz="2400" dirty="0">
                <a:solidFill>
                  <a:srgbClr val="001F5F"/>
                </a:solidFill>
                <a:latin typeface="Trebuchet MS"/>
                <a:cs typeface="Trebuchet MS"/>
              </a:rPr>
              <a:t>of 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vasodilator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69907" y="2704338"/>
            <a:ext cx="114300" cy="360045"/>
          </a:xfrm>
          <a:custGeom>
            <a:avLst/>
            <a:gdLst/>
            <a:ahLst/>
            <a:cxnLst/>
            <a:rect l="l" t="t" r="r" b="b"/>
            <a:pathLst>
              <a:path w="114300" h="360044">
                <a:moveTo>
                  <a:pt x="38100" y="245363"/>
                </a:moveTo>
                <a:lnTo>
                  <a:pt x="0" y="245363"/>
                </a:lnTo>
                <a:lnTo>
                  <a:pt x="57150" y="359663"/>
                </a:lnTo>
                <a:lnTo>
                  <a:pt x="104775" y="264413"/>
                </a:lnTo>
                <a:lnTo>
                  <a:pt x="38100" y="264413"/>
                </a:lnTo>
                <a:lnTo>
                  <a:pt x="38100" y="245363"/>
                </a:lnTo>
                <a:close/>
              </a:path>
              <a:path w="114300" h="360044">
                <a:moveTo>
                  <a:pt x="76200" y="0"/>
                </a:moveTo>
                <a:lnTo>
                  <a:pt x="38100" y="0"/>
                </a:lnTo>
                <a:lnTo>
                  <a:pt x="38100" y="264413"/>
                </a:lnTo>
                <a:lnTo>
                  <a:pt x="76200" y="264413"/>
                </a:lnTo>
                <a:lnTo>
                  <a:pt x="76200" y="0"/>
                </a:lnTo>
                <a:close/>
              </a:path>
              <a:path w="114300" h="360044">
                <a:moveTo>
                  <a:pt x="114300" y="245363"/>
                </a:moveTo>
                <a:lnTo>
                  <a:pt x="76200" y="245363"/>
                </a:lnTo>
                <a:lnTo>
                  <a:pt x="76200" y="264413"/>
                </a:lnTo>
                <a:lnTo>
                  <a:pt x="104775" y="264413"/>
                </a:lnTo>
                <a:lnTo>
                  <a:pt x="114300" y="2453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690116" y="761"/>
            <a:ext cx="10490835" cy="3427729"/>
            <a:chOff x="1690116" y="761"/>
            <a:chExt cx="10490835" cy="3427729"/>
          </a:xfrm>
        </p:grpSpPr>
        <p:sp>
          <p:nvSpPr>
            <p:cNvPr id="13" name="object 13"/>
            <p:cNvSpPr/>
            <p:nvPr/>
          </p:nvSpPr>
          <p:spPr>
            <a:xfrm>
              <a:off x="2827782" y="1357122"/>
              <a:ext cx="4320540" cy="504825"/>
            </a:xfrm>
            <a:custGeom>
              <a:avLst/>
              <a:gdLst/>
              <a:ahLst/>
              <a:cxnLst/>
              <a:rect l="l" t="t" r="r" b="b"/>
              <a:pathLst>
                <a:path w="4320540" h="504825">
                  <a:moveTo>
                    <a:pt x="2087880" y="0"/>
                  </a:moveTo>
                  <a:lnTo>
                    <a:pt x="2087880" y="504443"/>
                  </a:lnTo>
                </a:path>
                <a:path w="4320540" h="504825">
                  <a:moveTo>
                    <a:pt x="4320540" y="504443"/>
                  </a:moveTo>
                  <a:lnTo>
                    <a:pt x="0" y="50444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90116" y="1861565"/>
              <a:ext cx="7588250" cy="1567180"/>
            </a:xfrm>
            <a:custGeom>
              <a:avLst/>
              <a:gdLst/>
              <a:ahLst/>
              <a:cxnLst/>
              <a:rect l="l" t="t" r="r" b="b"/>
              <a:pathLst>
                <a:path w="7588250" h="1567179">
                  <a:moveTo>
                    <a:pt x="114300" y="1397508"/>
                  </a:moveTo>
                  <a:lnTo>
                    <a:pt x="76200" y="1397508"/>
                  </a:lnTo>
                  <a:lnTo>
                    <a:pt x="76200" y="1152144"/>
                  </a:lnTo>
                  <a:lnTo>
                    <a:pt x="38100" y="1152144"/>
                  </a:lnTo>
                  <a:lnTo>
                    <a:pt x="38100" y="1397508"/>
                  </a:lnTo>
                  <a:lnTo>
                    <a:pt x="0" y="1397508"/>
                  </a:lnTo>
                  <a:lnTo>
                    <a:pt x="57150" y="1511808"/>
                  </a:lnTo>
                  <a:lnTo>
                    <a:pt x="104775" y="1416558"/>
                  </a:lnTo>
                  <a:lnTo>
                    <a:pt x="114300" y="1397508"/>
                  </a:lnTo>
                  <a:close/>
                </a:path>
                <a:path w="7588250" h="1567179">
                  <a:moveTo>
                    <a:pt x="1194816" y="245364"/>
                  </a:moveTo>
                  <a:lnTo>
                    <a:pt x="1156716" y="245364"/>
                  </a:lnTo>
                  <a:lnTo>
                    <a:pt x="1156716" y="0"/>
                  </a:lnTo>
                  <a:lnTo>
                    <a:pt x="1118616" y="0"/>
                  </a:lnTo>
                  <a:lnTo>
                    <a:pt x="1118616" y="245364"/>
                  </a:lnTo>
                  <a:lnTo>
                    <a:pt x="1080516" y="245364"/>
                  </a:lnTo>
                  <a:lnTo>
                    <a:pt x="1137666" y="359664"/>
                  </a:lnTo>
                  <a:lnTo>
                    <a:pt x="1185291" y="264414"/>
                  </a:lnTo>
                  <a:lnTo>
                    <a:pt x="1194816" y="245364"/>
                  </a:lnTo>
                  <a:close/>
                </a:path>
                <a:path w="7588250" h="1567179">
                  <a:moveTo>
                    <a:pt x="4863084" y="1452372"/>
                  </a:moveTo>
                  <a:lnTo>
                    <a:pt x="4824984" y="1452372"/>
                  </a:lnTo>
                  <a:lnTo>
                    <a:pt x="4824984" y="1135380"/>
                  </a:lnTo>
                  <a:lnTo>
                    <a:pt x="4786884" y="1135380"/>
                  </a:lnTo>
                  <a:lnTo>
                    <a:pt x="4786884" y="1452372"/>
                  </a:lnTo>
                  <a:lnTo>
                    <a:pt x="4748784" y="1452372"/>
                  </a:lnTo>
                  <a:lnTo>
                    <a:pt x="4805934" y="1566672"/>
                  </a:lnTo>
                  <a:lnTo>
                    <a:pt x="4853559" y="1471422"/>
                  </a:lnTo>
                  <a:lnTo>
                    <a:pt x="4863084" y="1452372"/>
                  </a:lnTo>
                  <a:close/>
                </a:path>
                <a:path w="7588250" h="1567179">
                  <a:moveTo>
                    <a:pt x="7587996" y="245364"/>
                  </a:moveTo>
                  <a:lnTo>
                    <a:pt x="7549896" y="245364"/>
                  </a:lnTo>
                  <a:lnTo>
                    <a:pt x="7549896" y="0"/>
                  </a:lnTo>
                  <a:lnTo>
                    <a:pt x="7511796" y="0"/>
                  </a:lnTo>
                  <a:lnTo>
                    <a:pt x="7511796" y="245364"/>
                  </a:lnTo>
                  <a:lnTo>
                    <a:pt x="7473696" y="245364"/>
                  </a:lnTo>
                  <a:lnTo>
                    <a:pt x="7530846" y="359664"/>
                  </a:lnTo>
                  <a:lnTo>
                    <a:pt x="7578471" y="264414"/>
                  </a:lnTo>
                  <a:lnTo>
                    <a:pt x="7587996" y="2453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47266" y="1861566"/>
              <a:ext cx="7487920" cy="1152525"/>
            </a:xfrm>
            <a:custGeom>
              <a:avLst/>
              <a:gdLst/>
              <a:ahLst/>
              <a:cxnLst/>
              <a:rect l="l" t="t" r="r" b="b"/>
              <a:pathLst>
                <a:path w="7487920" h="1152525">
                  <a:moveTo>
                    <a:pt x="3313176" y="1152144"/>
                  </a:moveTo>
                  <a:lnTo>
                    <a:pt x="0" y="1152144"/>
                  </a:lnTo>
                </a:path>
                <a:path w="7487920" h="1152525">
                  <a:moveTo>
                    <a:pt x="1152144" y="720851"/>
                  </a:moveTo>
                  <a:lnTo>
                    <a:pt x="1152144" y="1152144"/>
                  </a:lnTo>
                </a:path>
                <a:path w="7487920" h="1152525">
                  <a:moveTo>
                    <a:pt x="7487411" y="0"/>
                  </a:moveTo>
                  <a:lnTo>
                    <a:pt x="3168396" y="0"/>
                  </a:lnTo>
                </a:path>
                <a:path w="7487920" h="1152525">
                  <a:moveTo>
                    <a:pt x="4751832" y="1152144"/>
                  </a:moveTo>
                  <a:lnTo>
                    <a:pt x="1438656" y="1152144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39177" y="761"/>
              <a:ext cx="5041900" cy="1384300"/>
            </a:xfrm>
            <a:custGeom>
              <a:avLst/>
              <a:gdLst/>
              <a:ahLst/>
              <a:cxnLst/>
              <a:rect l="l" t="t" r="r" b="b"/>
              <a:pathLst>
                <a:path w="5041900" h="1384300">
                  <a:moveTo>
                    <a:pt x="5041391" y="0"/>
                  </a:moveTo>
                  <a:lnTo>
                    <a:pt x="0" y="0"/>
                  </a:lnTo>
                  <a:lnTo>
                    <a:pt x="0" y="1383792"/>
                  </a:lnTo>
                  <a:lnTo>
                    <a:pt x="5041391" y="1383792"/>
                  </a:lnTo>
                  <a:lnTo>
                    <a:pt x="504139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139178" y="761"/>
            <a:ext cx="5041900" cy="13843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 marL="485775" marR="1565275" indent="-203200">
              <a:lnSpc>
                <a:spcPts val="2590"/>
              </a:lnSpc>
              <a:spcBef>
                <a:spcPts val="80"/>
              </a:spcBef>
            </a:pPr>
            <a:r>
              <a:rPr sz="1800" dirty="0">
                <a:solidFill>
                  <a:srgbClr val="539F20"/>
                </a:solidFill>
                <a:latin typeface="Arial"/>
                <a:cs typeface="Arial"/>
              </a:rPr>
              <a:t>Limited</a:t>
            </a:r>
            <a:r>
              <a:rPr sz="1800" spc="-15" dirty="0">
                <a:solidFill>
                  <a:srgbClr val="539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39F20"/>
                </a:solidFill>
                <a:latin typeface="Arial"/>
                <a:cs typeface="Arial"/>
              </a:rPr>
              <a:t>use</a:t>
            </a:r>
            <a:r>
              <a:rPr sz="1800" spc="-30" dirty="0">
                <a:solidFill>
                  <a:srgbClr val="539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39F20"/>
                </a:solidFill>
                <a:latin typeface="Arial"/>
                <a:cs typeface="Arial"/>
              </a:rPr>
              <a:t>in</a:t>
            </a:r>
            <a:r>
              <a:rPr sz="1800" spc="-20" dirty="0">
                <a:solidFill>
                  <a:srgbClr val="539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39F20"/>
                </a:solidFill>
                <a:latin typeface="Arial"/>
                <a:cs typeface="Arial"/>
              </a:rPr>
              <a:t>acute</a:t>
            </a:r>
            <a:r>
              <a:rPr sz="1800" spc="-10" dirty="0">
                <a:solidFill>
                  <a:srgbClr val="539F20"/>
                </a:solidFill>
                <a:latin typeface="Arial"/>
                <a:cs typeface="Arial"/>
              </a:rPr>
              <a:t> situations </a:t>
            </a:r>
            <a:r>
              <a:rPr sz="1800" dirty="0">
                <a:latin typeface="Arial"/>
                <a:cs typeface="Arial"/>
              </a:rPr>
              <a:t>Cannot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assess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bowel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viability</a:t>
            </a:r>
            <a:endParaRPr sz="1800">
              <a:latin typeface="Arial"/>
              <a:cs typeface="Arial"/>
            </a:endParaRPr>
          </a:p>
          <a:p>
            <a:pPr marL="485775" marR="857885">
              <a:lnSpc>
                <a:spcPct val="100000"/>
              </a:lnSpc>
              <a:spcBef>
                <a:spcPts val="280"/>
              </a:spcBef>
            </a:pPr>
            <a:r>
              <a:rPr sz="1800" dirty="0">
                <a:latin typeface="Arial"/>
                <a:cs typeface="Arial"/>
              </a:rPr>
              <a:t>Only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indicated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early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cases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without </a:t>
            </a:r>
            <a:r>
              <a:rPr sz="1800" dirty="0">
                <a:latin typeface="Arial"/>
                <a:cs typeface="Arial"/>
              </a:rPr>
              <a:t>bowel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infarction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123942"/>
            <a:ext cx="5885687" cy="267766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8123" y="4131562"/>
            <a:ext cx="5103875" cy="2726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22630"/>
            <a:ext cx="705865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Trebuchet MS"/>
                <a:cs typeface="Trebuchet MS"/>
              </a:rPr>
              <a:t>Management</a:t>
            </a:r>
            <a:r>
              <a:rPr sz="4000" b="1" spc="-114" dirty="0">
                <a:latin typeface="Trebuchet MS"/>
                <a:cs typeface="Trebuchet MS"/>
              </a:rPr>
              <a:t> </a:t>
            </a:r>
            <a:r>
              <a:rPr sz="4000" b="1" dirty="0">
                <a:latin typeface="Trebuchet MS"/>
                <a:cs typeface="Trebuchet MS"/>
              </a:rPr>
              <a:t>of</a:t>
            </a:r>
            <a:r>
              <a:rPr sz="4000" b="1" spc="-135" dirty="0">
                <a:latin typeface="Trebuchet MS"/>
                <a:cs typeface="Trebuchet MS"/>
              </a:rPr>
              <a:t> </a:t>
            </a:r>
            <a:r>
              <a:rPr sz="4000" b="1" spc="-30" dirty="0">
                <a:latin typeface="Trebuchet MS"/>
                <a:cs typeface="Trebuchet MS"/>
              </a:rPr>
              <a:t>non-</a:t>
            </a:r>
            <a:r>
              <a:rPr sz="4000" b="1" spc="-10" dirty="0">
                <a:latin typeface="Trebuchet MS"/>
                <a:cs typeface="Trebuchet MS"/>
              </a:rPr>
              <a:t>occlusive</a:t>
            </a:r>
            <a:r>
              <a:rPr sz="4000" b="1" u="none" spc="-10" dirty="0">
                <a:latin typeface="Trebuchet MS"/>
                <a:cs typeface="Trebuchet MS"/>
              </a:rPr>
              <a:t> </a:t>
            </a:r>
            <a:r>
              <a:rPr sz="4000" b="1" dirty="0">
                <a:latin typeface="Trebuchet MS"/>
                <a:cs typeface="Trebuchet MS"/>
              </a:rPr>
              <a:t>mesenteric</a:t>
            </a:r>
            <a:r>
              <a:rPr sz="4000" b="1" spc="-195" dirty="0">
                <a:latin typeface="Trebuchet MS"/>
                <a:cs typeface="Trebuchet MS"/>
              </a:rPr>
              <a:t> </a:t>
            </a:r>
            <a:r>
              <a:rPr sz="4000" b="1" spc="-10" dirty="0">
                <a:latin typeface="Trebuchet MS"/>
                <a:cs typeface="Trebuchet MS"/>
              </a:rPr>
              <a:t>ischemia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4832" y="2032508"/>
            <a:ext cx="6938645" cy="3515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Correct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underlying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condition.</a:t>
            </a:r>
            <a:endParaRPr sz="2400">
              <a:latin typeface="Trebuchet MS"/>
              <a:cs typeface="Trebuchet MS"/>
            </a:endParaRPr>
          </a:p>
          <a:p>
            <a:pPr marL="355600" marR="202565" indent="-342900">
              <a:lnSpc>
                <a:spcPct val="15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Optimize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fluid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status,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improve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cardiac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output, </a:t>
            </a:r>
            <a:r>
              <a:rPr sz="2400" dirty="0">
                <a:latin typeface="Trebuchet MS"/>
                <a:cs typeface="Trebuchet MS"/>
              </a:rPr>
              <a:t>and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eliminate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vasopressors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(alpha-</a:t>
            </a:r>
            <a:r>
              <a:rPr sz="2400" spc="-10" dirty="0">
                <a:latin typeface="Trebuchet MS"/>
                <a:cs typeface="Trebuchet MS"/>
              </a:rPr>
              <a:t>blocker)</a:t>
            </a:r>
            <a:endParaRPr sz="24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5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Consider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catheter-</a:t>
            </a:r>
            <a:r>
              <a:rPr sz="2400" dirty="0">
                <a:latin typeface="Trebuchet MS"/>
                <a:cs typeface="Trebuchet MS"/>
              </a:rPr>
              <a:t>directed </a:t>
            </a:r>
            <a:r>
              <a:rPr sz="2400" spc="-25" dirty="0">
                <a:latin typeface="Trebuchet MS"/>
                <a:cs typeface="Trebuchet MS"/>
              </a:rPr>
              <a:t>intra-</a:t>
            </a:r>
            <a:r>
              <a:rPr sz="2400" spc="-10" dirty="0">
                <a:latin typeface="Trebuchet MS"/>
                <a:cs typeface="Trebuchet MS"/>
              </a:rPr>
              <a:t>arterial </a:t>
            </a:r>
            <a:r>
              <a:rPr sz="2400" dirty="0">
                <a:latin typeface="Trebuchet MS"/>
                <a:cs typeface="Trebuchet MS"/>
              </a:rPr>
              <a:t>infusion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vasodilator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(papaverine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30-</a:t>
            </a:r>
            <a:r>
              <a:rPr sz="2400" spc="-10" dirty="0">
                <a:latin typeface="Trebuchet MS"/>
                <a:cs typeface="Trebuchet MS"/>
              </a:rPr>
              <a:t>60mg/hr)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4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Laparotomy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if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peritoneal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signs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develop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6118" y="5995822"/>
            <a:ext cx="513080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1400" dirty="0">
                <a:latin typeface="Garamond"/>
                <a:cs typeface="Garamond"/>
              </a:rPr>
              <a:t>Bradbury</a:t>
            </a:r>
            <a:r>
              <a:rPr sz="1400" spc="-4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et</a:t>
            </a:r>
            <a:r>
              <a:rPr sz="1400" spc="-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al</a:t>
            </a:r>
            <a:r>
              <a:rPr sz="1400" spc="-1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The</a:t>
            </a:r>
            <a:r>
              <a:rPr sz="1400" spc="-2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British</a:t>
            </a:r>
            <a:r>
              <a:rPr sz="1400" spc="-30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Journal</a:t>
            </a:r>
            <a:r>
              <a:rPr sz="1400" spc="-3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of</a:t>
            </a:r>
            <a:r>
              <a:rPr sz="1400" spc="160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Surgery</a:t>
            </a:r>
            <a:r>
              <a:rPr sz="1400" spc="5" dirty="0">
                <a:latin typeface="Garamond"/>
                <a:cs typeface="Garamond"/>
              </a:rPr>
              <a:t> </a:t>
            </a:r>
            <a:r>
              <a:rPr sz="1400" spc="-20" dirty="0">
                <a:latin typeface="Garamond"/>
                <a:cs typeface="Garamond"/>
              </a:rPr>
              <a:t>Vol</a:t>
            </a:r>
            <a:r>
              <a:rPr sz="1400" spc="-2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82(11),</a:t>
            </a:r>
            <a:r>
              <a:rPr sz="1400" spc="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November</a:t>
            </a:r>
            <a:r>
              <a:rPr sz="1400" spc="-45" dirty="0">
                <a:latin typeface="Garamond"/>
                <a:cs typeface="Garamond"/>
              </a:rPr>
              <a:t> </a:t>
            </a:r>
            <a:r>
              <a:rPr sz="1400" spc="-20" dirty="0">
                <a:latin typeface="Garamond"/>
                <a:cs typeface="Garamond"/>
              </a:rPr>
              <a:t>1995 </a:t>
            </a:r>
            <a:r>
              <a:rPr sz="1400" dirty="0">
                <a:latin typeface="Garamond"/>
                <a:cs typeface="Garamond"/>
              </a:rPr>
              <a:t>ACS</a:t>
            </a:r>
            <a:r>
              <a:rPr sz="1400" spc="-20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surgery</a:t>
            </a:r>
            <a:r>
              <a:rPr sz="1400" spc="-2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: principles</a:t>
            </a:r>
            <a:r>
              <a:rPr sz="1400" spc="-45" dirty="0">
                <a:latin typeface="Garamond"/>
                <a:cs typeface="Garamond"/>
              </a:rPr>
              <a:t> </a:t>
            </a:r>
            <a:r>
              <a:rPr sz="1400" dirty="0">
                <a:latin typeface="Garamond"/>
                <a:cs typeface="Garamond"/>
              </a:rPr>
              <a:t>and </a:t>
            </a:r>
            <a:r>
              <a:rPr sz="1400" spc="-10" dirty="0">
                <a:latin typeface="Garamond"/>
                <a:cs typeface="Garamond"/>
              </a:rPr>
              <a:t>practice</a:t>
            </a:r>
            <a:endParaRPr sz="1400">
              <a:latin typeface="Garamond"/>
              <a:cs typeface="Garamond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9683" y="1345751"/>
            <a:ext cx="3457717" cy="3797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0" y="8890"/>
            <a:ext cx="3643629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u="none" spc="-10" dirty="0">
                <a:latin typeface="Trebuchet MS"/>
                <a:cs typeface="Trebuchet MS"/>
              </a:rPr>
              <a:t>Summary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85719" y="966216"/>
            <a:ext cx="3618229" cy="82550"/>
          </a:xfrm>
          <a:custGeom>
            <a:avLst/>
            <a:gdLst/>
            <a:ahLst/>
            <a:cxnLst/>
            <a:rect l="l" t="t" r="r" b="b"/>
            <a:pathLst>
              <a:path w="3618229" h="82550">
                <a:moveTo>
                  <a:pt x="3617976" y="0"/>
                </a:moveTo>
                <a:lnTo>
                  <a:pt x="0" y="0"/>
                </a:lnTo>
                <a:lnTo>
                  <a:pt x="0" y="82296"/>
                </a:lnTo>
                <a:lnTo>
                  <a:pt x="3617976" y="82296"/>
                </a:lnTo>
                <a:lnTo>
                  <a:pt x="36179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0116" y="977899"/>
            <a:ext cx="10594975" cy="560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Acute</a:t>
            </a:r>
            <a:r>
              <a:rPr sz="2400" b="1" spc="-1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Mesenteric</a:t>
            </a:r>
            <a:r>
              <a:rPr sz="2400" b="1" spc="-3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Ischaemia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r>
              <a:rPr sz="2400" b="1" spc="-1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an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abdominal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emergency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both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if</a:t>
            </a:r>
            <a:r>
              <a:rPr sz="2400" b="1" spc="-1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physical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signs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are</a:t>
            </a:r>
            <a:r>
              <a:rPr sz="2400" b="1" spc="-1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present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or</a:t>
            </a:r>
            <a:r>
              <a:rPr sz="2400" b="1" spc="-2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absent.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3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We</a:t>
            </a:r>
            <a:r>
              <a:rPr sz="2400" b="1" spc="-3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have</a:t>
            </a:r>
            <a:r>
              <a:rPr sz="2400" b="1" spc="-4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very</a:t>
            </a:r>
            <a:r>
              <a:rPr sz="2400" b="1" spc="-4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less</a:t>
            </a:r>
            <a:r>
              <a:rPr sz="2400" b="1" spc="-4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time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for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investigation,</a:t>
            </a:r>
            <a:r>
              <a:rPr sz="2400" b="1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so</a:t>
            </a:r>
            <a:r>
              <a:rPr sz="2400" b="1" spc="-3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assessing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clinically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endParaRPr sz="24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important.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5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Every</a:t>
            </a:r>
            <a:r>
              <a:rPr sz="2400" b="1" spc="-4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minute</a:t>
            </a:r>
            <a:r>
              <a:rPr sz="2400" b="1" spc="-4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we</a:t>
            </a:r>
            <a:r>
              <a:rPr sz="2400" b="1" spc="-25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waste</a:t>
            </a:r>
            <a:r>
              <a:rPr sz="2400" b="1" spc="-4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r>
              <a:rPr sz="2400" b="1" spc="-2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every</a:t>
            </a:r>
            <a:r>
              <a:rPr sz="2400" b="1" spc="-4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centimeter</a:t>
            </a:r>
            <a:r>
              <a:rPr sz="2400" b="1" spc="-45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of</a:t>
            </a:r>
            <a:r>
              <a:rPr sz="2400" b="1" spc="-15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small</a:t>
            </a:r>
            <a:r>
              <a:rPr sz="2400" b="1" spc="-15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bowel</a:t>
            </a:r>
            <a:r>
              <a:rPr sz="2400" b="1" spc="-15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mtClean="0">
                <a:solidFill>
                  <a:srgbClr val="922212"/>
                </a:solidFill>
                <a:latin typeface="Trebuchet MS"/>
                <a:cs typeface="Trebuchet MS"/>
              </a:rPr>
              <a:t>we</a:t>
            </a:r>
            <a:r>
              <a:rPr sz="2400" b="1" spc="-40" smtClean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10" smtClean="0">
                <a:solidFill>
                  <a:srgbClr val="922212"/>
                </a:solidFill>
                <a:latin typeface="Trebuchet MS"/>
                <a:cs typeface="Trebuchet MS"/>
              </a:rPr>
              <a:t>loose.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4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Angiography</a:t>
            </a:r>
            <a:r>
              <a:rPr sz="2400" b="1" spc="-5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diagnostic</a:t>
            </a:r>
            <a:r>
              <a:rPr sz="2400" b="1" spc="-4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as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well</a:t>
            </a:r>
            <a:r>
              <a:rPr sz="2400" b="1" spc="-3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as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therapeutic.</a:t>
            </a:r>
            <a:endParaRPr sz="2400">
              <a:latin typeface="Trebuchet MS"/>
              <a:cs typeface="Trebuchet MS"/>
            </a:endParaRPr>
          </a:p>
          <a:p>
            <a:pPr marL="355600" marR="92710" indent="-342900">
              <a:lnSpc>
                <a:spcPct val="15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Preoperative</a:t>
            </a:r>
            <a:r>
              <a:rPr sz="2400" b="1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heparin</a:t>
            </a:r>
            <a:r>
              <a:rPr sz="2400" b="1" spc="-7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infusion</a:t>
            </a:r>
            <a:r>
              <a:rPr sz="2400" b="1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and</a:t>
            </a:r>
            <a:r>
              <a:rPr sz="2400" b="1" spc="-6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postoperative</a:t>
            </a:r>
            <a:r>
              <a:rPr sz="2400" b="1" spc="-3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papaverine</a:t>
            </a:r>
            <a:r>
              <a:rPr sz="2400" b="1" spc="-8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infusion</a:t>
            </a:r>
            <a:r>
              <a:rPr sz="2400" b="1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is </a:t>
            </a:r>
            <a:r>
              <a:rPr sz="2400" b="1" spc="-10" dirty="0">
                <a:solidFill>
                  <a:srgbClr val="922212"/>
                </a:solidFill>
                <a:latin typeface="Trebuchet MS"/>
                <a:cs typeface="Trebuchet MS"/>
              </a:rPr>
              <a:t>must.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5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Still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Prognosis</a:t>
            </a:r>
            <a:r>
              <a:rPr sz="2400" b="1" spc="-3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Poor</a:t>
            </a:r>
            <a:r>
              <a:rPr sz="2400" b="1" spc="-4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&amp;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Mortality</a:t>
            </a:r>
            <a:r>
              <a:rPr sz="2400" b="1" spc="-55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is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High</a:t>
            </a:r>
            <a:r>
              <a:rPr sz="2400" b="1" spc="-6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922212"/>
                </a:solidFill>
                <a:latin typeface="Trebuchet MS"/>
                <a:cs typeface="Trebuchet MS"/>
              </a:rPr>
              <a:t>as</a:t>
            </a:r>
            <a:r>
              <a:rPr sz="2400" b="1" spc="-50" dirty="0">
                <a:solidFill>
                  <a:srgbClr val="922212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922212"/>
                </a:solidFill>
                <a:latin typeface="Trebuchet MS"/>
                <a:cs typeface="Trebuchet MS"/>
              </a:rPr>
              <a:t>80%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ytimg.com/vi/pMLvv2vJnD0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0"/>
            <a:ext cx="12733863" cy="7162799"/>
          </a:xfrm>
          <a:prstGeom prst="rect">
            <a:avLst/>
          </a:prstGeom>
          <a:noFill/>
        </p:spPr>
      </p:pic>
      <p:pic>
        <p:nvPicPr>
          <p:cNvPr id="5124" name="Picture 4" descr="What's The 'Napoleon' Meme On TikTok? The 'There Is Nothing We Can Do'  Trend Explained | Know Your M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05000"/>
            <a:ext cx="78486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2161" y="356489"/>
            <a:ext cx="7333615" cy="6123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33525" marR="5080" indent="-1521460">
              <a:lnSpc>
                <a:spcPct val="100000"/>
              </a:lnSpc>
              <a:spcBef>
                <a:spcPts val="105"/>
              </a:spcBef>
            </a:pPr>
            <a:r>
              <a:rPr sz="20000" b="1" u="none" spc="-10" dirty="0">
                <a:latin typeface="Trebuchet MS"/>
                <a:cs typeface="Trebuchet MS"/>
              </a:rPr>
              <a:t>Thank </a:t>
            </a:r>
            <a:r>
              <a:rPr sz="20000" b="1" u="none" spc="-1875" dirty="0">
                <a:latin typeface="Trebuchet MS"/>
                <a:cs typeface="Trebuchet MS"/>
              </a:rPr>
              <a:t>Y</a:t>
            </a:r>
            <a:r>
              <a:rPr sz="20000" b="1" u="none" spc="-25" dirty="0">
                <a:latin typeface="Trebuchet MS"/>
                <a:cs typeface="Trebuchet MS"/>
              </a:rPr>
              <a:t>ou</a:t>
            </a:r>
            <a:endParaRPr sz="20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BEBE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946</Words>
  <Application>Microsoft Office PowerPoint</Application>
  <PresentationFormat>Произвольный</PresentationFormat>
  <Paragraphs>270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Office Theme</vt:lpstr>
      <vt:lpstr>Mesenteric Thrombosis</vt:lpstr>
      <vt:lpstr>Anatomy</vt:lpstr>
      <vt:lpstr>Definition of Acute Mesentery ischamia (mesentery thrombosis) :</vt:lpstr>
      <vt:lpstr>Mesenteric thrombosis</vt:lpstr>
      <vt:lpstr>SMA Occlusion</vt:lpstr>
      <vt:lpstr>Acute Mesenteric Ischemia due to Embolism</vt:lpstr>
      <vt:lpstr>Acute Mesentery thrombosis due to nonocclusive disease</vt:lpstr>
      <vt:lpstr>Cause</vt:lpstr>
      <vt:lpstr>Symptoms</vt:lpstr>
      <vt:lpstr>Symptoms</vt:lpstr>
      <vt:lpstr>Pathophysiology</vt:lpstr>
      <vt:lpstr>Слайд 12</vt:lpstr>
      <vt:lpstr>Investigation (Preliminary)</vt:lpstr>
      <vt:lpstr>Straight X-ray Abdomen (Erect Posture)</vt:lpstr>
      <vt:lpstr>Thumb-printing Sign (Signifying Bowel wall oedema and thickening)</vt:lpstr>
      <vt:lpstr>Gas in the Portal Vein</vt:lpstr>
      <vt:lpstr>Doppler USG</vt:lpstr>
      <vt:lpstr>CECT abdomen</vt:lpstr>
      <vt:lpstr>Bowel Wall Oedema</vt:lpstr>
      <vt:lpstr>CECT showing in Extensive Portal Venous Gas</vt:lpstr>
      <vt:lpstr> SMA occlusion with embolus</vt:lpstr>
      <vt:lpstr>SMA thrombosis</vt:lpstr>
      <vt:lpstr>Слайд 23</vt:lpstr>
      <vt:lpstr>CECT showing Pneumoperitonium</vt:lpstr>
      <vt:lpstr>Angiography – Gold Standard</vt:lpstr>
      <vt:lpstr>SMA on Angiography</vt:lpstr>
      <vt:lpstr>IMA on Angiography</vt:lpstr>
      <vt:lpstr>Angiogram (Aortogram) showing Stenosis of SMA</vt:lpstr>
      <vt:lpstr>Слайд 29</vt:lpstr>
      <vt:lpstr>CT Angiogram showing partial thrombosis of SMA</vt:lpstr>
      <vt:lpstr>Слайд 31</vt:lpstr>
      <vt:lpstr>Superior Mesenteric Angiography showing the string of “Sausages Sign” in a patient of Non-occlusive mesenteric ischaemia</vt:lpstr>
      <vt:lpstr>Management</vt:lpstr>
      <vt:lpstr>Definitive surgical exploration</vt:lpstr>
      <vt:lpstr>Assessment of bowel viability</vt:lpstr>
      <vt:lpstr>Assessment of bowel viability</vt:lpstr>
      <vt:lpstr>Resection of Necrotic Bowel</vt:lpstr>
      <vt:lpstr>After revascularization (embolectomy or bypass)</vt:lpstr>
      <vt:lpstr>Who should have second look laparotomy?</vt:lpstr>
      <vt:lpstr>Alternative to surgery… Endovascular therapy</vt:lpstr>
      <vt:lpstr>Management of non-occlusive mesenteric ischemia</vt:lpstr>
      <vt:lpstr>Summary</vt:lpstr>
      <vt:lpstr>Слайд 43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Mesenteric Thrombosis</dc:title>
  <cp:lastModifiedBy>Admin</cp:lastModifiedBy>
  <cp:revision>10</cp:revision>
  <dcterms:created xsi:type="dcterms:W3CDTF">2023-10-01T18:12:55Z</dcterms:created>
  <dcterms:modified xsi:type="dcterms:W3CDTF">2023-10-01T19:28:17Z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2023-10-01T00:00:00Z</vt:filetime>
  </property>
  <property fmtid="{D5CDD505-2E9C-101B-9397-08002B2CF9AE}" pid="5" name="Producer">
    <vt:lpwstr>Microsoft® PowerPoint® 2013</vt:lpwstr>
  </property>
</Properties>
</file>