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docProps/custom.xml" ContentType="application/vnd.openxmlformats-officedocument.custom-propertie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Default Extension="png" ContentType="image/png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6"/>
  </p:notesMasterIdLst>
  <p:sldIdLst>
    <p:sldId id="256" r:id="rId2"/>
    <p:sldId id="258" r:id="rId3"/>
    <p:sldId id="259" r:id="rId4"/>
    <p:sldId id="261" r:id="rId5"/>
    <p:sldId id="262" r:id="rId6"/>
    <p:sldId id="263" r:id="rId7"/>
    <p:sldId id="264" r:id="rId8"/>
    <p:sldId id="265" r:id="rId9"/>
    <p:sldId id="266" r:id="rId10"/>
    <p:sldId id="268" r:id="rId11"/>
    <p:sldId id="269" r:id="rId12"/>
    <p:sldId id="270" r:id="rId13"/>
    <p:sldId id="271" r:id="rId14"/>
    <p:sldId id="272" r:id="rId15"/>
    <p:sldId id="273" r:id="rId16"/>
    <p:sldId id="274" r:id="rId17"/>
    <p:sldId id="275" r:id="rId18"/>
    <p:sldId id="276" r:id="rId19"/>
    <p:sldId id="277" r:id="rId20"/>
    <p:sldId id="278" r:id="rId21"/>
    <p:sldId id="279" r:id="rId22"/>
    <p:sldId id="280" r:id="rId23"/>
    <p:sldId id="281" r:id="rId24"/>
    <p:sldId id="282" r:id="rId25"/>
    <p:sldId id="283" r:id="rId26"/>
    <p:sldId id="284" r:id="rId27"/>
    <p:sldId id="285" r:id="rId28"/>
    <p:sldId id="286" r:id="rId29"/>
    <p:sldId id="287" r:id="rId30"/>
    <p:sldId id="288" r:id="rId31"/>
    <p:sldId id="289" r:id="rId32"/>
    <p:sldId id="290" r:id="rId33"/>
    <p:sldId id="291" r:id="rId34"/>
    <p:sldId id="292" r:id="rId35"/>
  </p:sldIdLst>
  <p:sldSz cx="9144000" cy="6858000" type="screen4x3"/>
  <p:notesSz cx="9144000" cy="685800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83" d="100"/>
          <a:sy n="83" d="100"/>
        </p:scale>
        <p:origin x="-1426" y="-77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D3BAAD5-B0C2-4203-8D05-5AEA1D7D23DF}" type="datetimeFigureOut">
              <a:rPr lang="ru-RU" smtClean="0"/>
              <a:t>05.10.2023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4350"/>
            <a:ext cx="3429000" cy="25717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5180013" y="6513513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FFC161C-237B-4DD5-B9FB-140E4587909D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b="1" dirty="0" smtClean="0">
                <a:solidFill>
                  <a:srgbClr val="001F5F"/>
                </a:solidFill>
                <a:latin typeface="+mn-lt"/>
                <a:cs typeface="Calibri"/>
              </a:rPr>
              <a:t>ICU – intensive care medicine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FFC161C-237B-4DD5-B9FB-140E4587909D}" type="slidenum">
              <a:rPr lang="ru-RU" smtClean="0"/>
              <a:t>9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5400" b="1" i="0">
                <a:solidFill>
                  <a:srgbClr val="006FC0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00" b="1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888888"/>
                </a:solidFill>
                <a:latin typeface="Calibri"/>
                <a:cs typeface="Calibri"/>
              </a:defRPr>
            </a:lvl1pPr>
          </a:lstStyle>
          <a:p>
            <a:pPr marL="12700">
              <a:lnSpc>
                <a:spcPts val="1240"/>
              </a:lnSpc>
            </a:pPr>
            <a:r>
              <a:rPr spc="-10" dirty="0"/>
              <a:t>20/01/2016</a:t>
            </a: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888888"/>
                </a:solidFill>
                <a:latin typeface="Arial"/>
                <a:cs typeface="Arial"/>
              </a:defRPr>
            </a:lvl1pPr>
          </a:lstStyle>
          <a:p>
            <a:pPr marL="38100">
              <a:lnSpc>
                <a:spcPts val="1430"/>
              </a:lnSpc>
            </a:pPr>
            <a:fld id="{81D60167-4931-47E6-BA6A-407CBD079E47}" type="slidenum">
              <a:rPr spc="-50" dirty="0"/>
              <a:pPr marL="38100">
                <a:lnSpc>
                  <a:spcPts val="1430"/>
                </a:lnSpc>
              </a:pPr>
              <a:t>‹#›</a:t>
            </a:fld>
            <a:endParaRPr spc="-50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5400" b="1" i="0">
                <a:solidFill>
                  <a:srgbClr val="006FC0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3200" b="1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888888"/>
                </a:solidFill>
                <a:latin typeface="Calibri"/>
                <a:cs typeface="Calibri"/>
              </a:defRPr>
            </a:lvl1pPr>
          </a:lstStyle>
          <a:p>
            <a:pPr marL="12700">
              <a:lnSpc>
                <a:spcPts val="1240"/>
              </a:lnSpc>
            </a:pPr>
            <a:r>
              <a:rPr spc="-10" dirty="0"/>
              <a:t>20/01/2016</a:t>
            </a: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888888"/>
                </a:solidFill>
                <a:latin typeface="Arial"/>
                <a:cs typeface="Arial"/>
              </a:defRPr>
            </a:lvl1pPr>
          </a:lstStyle>
          <a:p>
            <a:pPr marL="38100">
              <a:lnSpc>
                <a:spcPts val="1430"/>
              </a:lnSpc>
            </a:pPr>
            <a:fld id="{81D60167-4931-47E6-BA6A-407CBD079E47}" type="slidenum">
              <a:rPr spc="-50" dirty="0"/>
              <a:pPr marL="38100">
                <a:lnSpc>
                  <a:spcPts val="1430"/>
                </a:lnSpc>
              </a:pPr>
              <a:t>‹#›</a:t>
            </a:fld>
            <a:endParaRPr spc="-50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5400" b="1" i="0">
                <a:solidFill>
                  <a:srgbClr val="006FC0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888888"/>
                </a:solidFill>
                <a:latin typeface="Calibri"/>
                <a:cs typeface="Calibri"/>
              </a:defRPr>
            </a:lvl1pPr>
          </a:lstStyle>
          <a:p>
            <a:pPr marL="12700">
              <a:lnSpc>
                <a:spcPts val="1240"/>
              </a:lnSpc>
            </a:pPr>
            <a:r>
              <a:rPr spc="-10" dirty="0"/>
              <a:t>20/01/2016</a:t>
            </a:r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888888"/>
                </a:solidFill>
                <a:latin typeface="Arial"/>
                <a:cs typeface="Arial"/>
              </a:defRPr>
            </a:lvl1pPr>
          </a:lstStyle>
          <a:p>
            <a:pPr marL="38100">
              <a:lnSpc>
                <a:spcPts val="1430"/>
              </a:lnSpc>
            </a:pPr>
            <a:fld id="{81D60167-4931-47E6-BA6A-407CBD079E47}" type="slidenum">
              <a:rPr spc="-50" dirty="0"/>
              <a:pPr marL="38100">
                <a:lnSpc>
                  <a:spcPts val="1430"/>
                </a:lnSpc>
              </a:pPr>
              <a:t>‹#›</a:t>
            </a:fld>
            <a:endParaRPr spc="-50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5400" b="1" i="0">
                <a:solidFill>
                  <a:srgbClr val="006FC0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888888"/>
                </a:solidFill>
                <a:latin typeface="Calibri"/>
                <a:cs typeface="Calibri"/>
              </a:defRPr>
            </a:lvl1pPr>
          </a:lstStyle>
          <a:p>
            <a:pPr marL="12700">
              <a:lnSpc>
                <a:spcPts val="1240"/>
              </a:lnSpc>
            </a:pPr>
            <a:r>
              <a:rPr spc="-10" dirty="0"/>
              <a:t>20/01/2016</a:t>
            </a: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888888"/>
                </a:solidFill>
                <a:latin typeface="Arial"/>
                <a:cs typeface="Arial"/>
              </a:defRPr>
            </a:lvl1pPr>
          </a:lstStyle>
          <a:p>
            <a:pPr marL="38100">
              <a:lnSpc>
                <a:spcPts val="1430"/>
              </a:lnSpc>
            </a:pPr>
            <a:fld id="{81D60167-4931-47E6-BA6A-407CBD079E47}" type="slidenum">
              <a:rPr spc="-50" dirty="0"/>
              <a:pPr marL="38100">
                <a:lnSpc>
                  <a:spcPts val="1430"/>
                </a:lnSpc>
              </a:pPr>
              <a:t>‹#›</a:t>
            </a:fld>
            <a:endParaRPr spc="-50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888888"/>
                </a:solidFill>
                <a:latin typeface="Calibri"/>
                <a:cs typeface="Calibri"/>
              </a:defRPr>
            </a:lvl1pPr>
          </a:lstStyle>
          <a:p>
            <a:pPr marL="12700">
              <a:lnSpc>
                <a:spcPts val="1240"/>
              </a:lnSpc>
            </a:pPr>
            <a:r>
              <a:rPr spc="-10" dirty="0"/>
              <a:t>20/01/2016</a:t>
            </a:r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888888"/>
                </a:solidFill>
                <a:latin typeface="Arial"/>
                <a:cs typeface="Arial"/>
              </a:defRPr>
            </a:lvl1pPr>
          </a:lstStyle>
          <a:p>
            <a:pPr marL="38100">
              <a:lnSpc>
                <a:spcPts val="1430"/>
              </a:lnSpc>
            </a:pPr>
            <a:fld id="{81D60167-4931-47E6-BA6A-407CBD079E47}" type="slidenum">
              <a:rPr spc="-50" dirty="0"/>
              <a:pPr marL="38100">
                <a:lnSpc>
                  <a:spcPts val="1430"/>
                </a:lnSpc>
              </a:pPr>
              <a:t>‹#›</a:t>
            </a:fld>
            <a:endParaRPr spc="-50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756310" y="327786"/>
            <a:ext cx="7631379" cy="9398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5400" b="1" i="0">
                <a:solidFill>
                  <a:srgbClr val="006FC0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535940" y="1646936"/>
            <a:ext cx="7135495" cy="43186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00" b="1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7843266" y="6464680"/>
            <a:ext cx="766445" cy="17843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0" i="0">
                <a:solidFill>
                  <a:srgbClr val="888888"/>
                </a:solidFill>
                <a:latin typeface="Calibri"/>
                <a:cs typeface="Calibri"/>
              </a:defRPr>
            </a:lvl1pPr>
          </a:lstStyle>
          <a:p>
            <a:pPr marL="12700">
              <a:lnSpc>
                <a:spcPts val="1240"/>
              </a:lnSpc>
            </a:pPr>
            <a:r>
              <a:rPr spc="-10" dirty="0"/>
              <a:t>20/01/2016</a:t>
            </a: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12063" y="6445541"/>
            <a:ext cx="259715" cy="19621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0" i="0">
                <a:solidFill>
                  <a:srgbClr val="888888"/>
                </a:solidFill>
                <a:latin typeface="Arial"/>
                <a:cs typeface="Arial"/>
              </a:defRPr>
            </a:lvl1pPr>
          </a:lstStyle>
          <a:p>
            <a:pPr marL="38100">
              <a:lnSpc>
                <a:spcPts val="1430"/>
              </a:lnSpc>
            </a:pPr>
            <a:fld id="{81D60167-4931-47E6-BA6A-407CBD079E47}" type="slidenum">
              <a:rPr spc="-50" dirty="0"/>
              <a:pPr marL="38100">
                <a:lnSpc>
                  <a:spcPts val="1430"/>
                </a:lnSpc>
              </a:pPr>
              <a:t>‹#›</a:t>
            </a:fld>
            <a:endParaRPr spc="-50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18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30.png"/><Relationship Id="rId7" Type="http://schemas.openxmlformats.org/officeDocument/2006/relationships/image" Target="../media/image34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10" Type="http://schemas.openxmlformats.org/officeDocument/2006/relationships/image" Target="../media/image37.png"/><Relationship Id="rId4" Type="http://schemas.openxmlformats.org/officeDocument/2006/relationships/image" Target="../media/image31.png"/><Relationship Id="rId9" Type="http://schemas.openxmlformats.org/officeDocument/2006/relationships/image" Target="../media/image36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image" Target="../media/image39.png"/><Relationship Id="rId7" Type="http://schemas.openxmlformats.org/officeDocument/2006/relationships/image" Target="../media/image43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4.jpeg"/><Relationship Id="rId5" Type="http://schemas.openxmlformats.org/officeDocument/2006/relationships/image" Target="../media/image53.png"/><Relationship Id="rId4" Type="http://schemas.openxmlformats.org/officeDocument/2006/relationships/image" Target="../media/image5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58.jpeg"/><Relationship Id="rId4" Type="http://schemas.openxmlformats.org/officeDocument/2006/relationships/image" Target="../media/image57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6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64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e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5.jpeg"/><Relationship Id="rId4" Type="http://schemas.openxmlformats.org/officeDocument/2006/relationships/image" Target="../media/image74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2.png"/><Relationship Id="rId3" Type="http://schemas.openxmlformats.org/officeDocument/2006/relationships/image" Target="../media/image77.png"/><Relationship Id="rId7" Type="http://schemas.openxmlformats.org/officeDocument/2006/relationships/image" Target="../media/image81.png"/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0.png"/><Relationship Id="rId5" Type="http://schemas.openxmlformats.org/officeDocument/2006/relationships/image" Target="../media/image79.png"/><Relationship Id="rId4" Type="http://schemas.openxmlformats.org/officeDocument/2006/relationships/image" Target="../media/image78.png"/><Relationship Id="rId9" Type="http://schemas.openxmlformats.org/officeDocument/2006/relationships/image" Target="../media/image83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jpeg"/><Relationship Id="rId2" Type="http://schemas.openxmlformats.org/officeDocument/2006/relationships/image" Target="../media/image84.jpeg"/><Relationship Id="rId1" Type="http://schemas.openxmlformats.org/officeDocument/2006/relationships/slideLayout" Target="../slideLayouts/slideLayout5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jpeg"/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jpeg"/><Relationship Id="rId2" Type="http://schemas.openxmlformats.org/officeDocument/2006/relationships/image" Target="../media/image88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png"/><Relationship Id="rId2" Type="http://schemas.openxmlformats.org/officeDocument/2006/relationships/image" Target="../media/image90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png"/><Relationship Id="rId2" Type="http://schemas.openxmlformats.org/officeDocument/2006/relationships/image" Target="../media/image92.png"/><Relationship Id="rId1" Type="http://schemas.openxmlformats.org/officeDocument/2006/relationships/slideLayout" Target="../slideLayouts/slideLayout5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png"/><Relationship Id="rId2" Type="http://schemas.openxmlformats.org/officeDocument/2006/relationships/image" Target="../media/image94.png"/><Relationship Id="rId1" Type="http://schemas.openxmlformats.org/officeDocument/2006/relationships/slideLayout" Target="../slideLayouts/slideLayout5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6.jpe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80872" y="2526530"/>
            <a:ext cx="6692274" cy="715844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17144" y="2277871"/>
            <a:ext cx="6750684" cy="939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0" dirty="0">
                <a:solidFill>
                  <a:srgbClr val="FF0066"/>
                </a:solidFill>
              </a:rPr>
              <a:t>Pulmonary</a:t>
            </a:r>
            <a:r>
              <a:rPr sz="6000" spc="-265" dirty="0">
                <a:solidFill>
                  <a:srgbClr val="FF0066"/>
                </a:solidFill>
              </a:rPr>
              <a:t> </a:t>
            </a:r>
            <a:r>
              <a:rPr sz="6000" spc="-10" dirty="0">
                <a:solidFill>
                  <a:srgbClr val="FF0066"/>
                </a:solidFill>
              </a:rPr>
              <a:t>Embolism</a:t>
            </a:r>
            <a:endParaRPr sz="6000"/>
          </a:p>
        </p:txBody>
      </p:sp>
      <p:sp>
        <p:nvSpPr>
          <p:cNvPr id="13" name="object 13"/>
          <p:cNvSpPr txBox="1"/>
          <p:nvPr/>
        </p:nvSpPr>
        <p:spPr>
          <a:xfrm>
            <a:off x="537463" y="6431076"/>
            <a:ext cx="110489" cy="208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50" dirty="0">
                <a:solidFill>
                  <a:srgbClr val="888888"/>
                </a:solidFill>
                <a:latin typeface="Arial"/>
                <a:cs typeface="Arial"/>
              </a:rPr>
              <a:t>1</a:t>
            </a:r>
            <a:endParaRPr sz="1200">
              <a:latin typeface="Arial"/>
              <a:cs typeface="Arial"/>
            </a:endParaRPr>
          </a:p>
        </p:txBody>
      </p:sp>
      <p:pic>
        <p:nvPicPr>
          <p:cNvPr id="14" name="object 1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019543" y="2465832"/>
            <a:ext cx="2016252" cy="3051048"/>
          </a:xfrm>
          <a:prstGeom prst="rect">
            <a:avLst/>
          </a:prstGeom>
        </p:spPr>
      </p:pic>
      <p:pic>
        <p:nvPicPr>
          <p:cNvPr id="15" name="Picture 4" descr="Одеський національний медичний університет — Вікіпедія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1284941" cy="1896844"/>
          </a:xfrm>
          <a:prstGeom prst="rect">
            <a:avLst/>
          </a:prstGeom>
          <a:noFill/>
        </p:spPr>
      </p:pic>
      <p:sp>
        <p:nvSpPr>
          <p:cNvPr id="16" name="object 2"/>
          <p:cNvSpPr txBox="1"/>
          <p:nvPr/>
        </p:nvSpPr>
        <p:spPr>
          <a:xfrm>
            <a:off x="1066800" y="3733800"/>
            <a:ext cx="5078222" cy="2388346"/>
          </a:xfrm>
          <a:prstGeom prst="rect">
            <a:avLst/>
          </a:prstGeom>
        </p:spPr>
        <p:txBody>
          <a:bodyPr vert="horz" wrap="square" lIns="0" tIns="60960" rIns="0" bIns="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dirty="0"/>
              <a:t>Odessa National Medical University</a:t>
            </a:r>
          </a:p>
          <a:p>
            <a:pPr algn="ctr" rtl="0">
              <a:spcBef>
                <a:spcPct val="20000"/>
              </a:spcBef>
            </a:pPr>
            <a:r>
              <a:rPr lang="en-US" sz="2800" dirty="0"/>
              <a:t>Assistant Professor, </a:t>
            </a:r>
            <a:r>
              <a:rPr lang="en-US" sz="2800" dirty="0" smtClean="0"/>
              <a:t>PhD, </a:t>
            </a:r>
            <a:r>
              <a:rPr lang="en-US" sz="2800" dirty="0" err="1" smtClean="0"/>
              <a:t>Oleksandr</a:t>
            </a:r>
            <a:r>
              <a:rPr lang="en-US" sz="2800" dirty="0" smtClean="0"/>
              <a:t> </a:t>
            </a:r>
            <a:r>
              <a:rPr lang="en-US" sz="2800" dirty="0" err="1" smtClean="0"/>
              <a:t>Chaika</a:t>
            </a:r>
            <a:endParaRPr lang="en-US" sz="2800" dirty="0"/>
          </a:p>
          <a:p>
            <a:pPr algn="ctr" rtl="0">
              <a:spcBef>
                <a:spcPct val="20000"/>
              </a:spcBef>
            </a:pPr>
            <a:r>
              <a:rPr lang="en-US" sz="2800" dirty="0"/>
              <a:t>    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839518" y="636913"/>
            <a:ext cx="5515637" cy="561177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13284" rIns="0" bIns="0" rtlCol="0">
            <a:spAutoFit/>
          </a:bodyPr>
          <a:lstStyle/>
          <a:p>
            <a:pPr marL="1040765">
              <a:lnSpc>
                <a:spcPct val="100000"/>
              </a:lnSpc>
              <a:spcBef>
                <a:spcPts val="100"/>
              </a:spcBef>
            </a:pPr>
            <a:r>
              <a:rPr sz="4800" dirty="0">
                <a:solidFill>
                  <a:srgbClr val="FF0066"/>
                </a:solidFill>
              </a:rPr>
              <a:t>Pulmonary</a:t>
            </a:r>
            <a:r>
              <a:rPr sz="4800" spc="-55" dirty="0">
                <a:solidFill>
                  <a:srgbClr val="FF0066"/>
                </a:solidFill>
              </a:rPr>
              <a:t> </a:t>
            </a:r>
            <a:r>
              <a:rPr sz="4800" spc="-10" dirty="0">
                <a:solidFill>
                  <a:srgbClr val="FF0066"/>
                </a:solidFill>
              </a:rPr>
              <a:t>circulation</a:t>
            </a:r>
            <a:endParaRPr sz="4800"/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84276" y="1724305"/>
            <a:ext cx="7454332" cy="4503002"/>
          </a:xfrm>
          <a:prstGeom prst="rect">
            <a:avLst/>
          </a:prstGeom>
        </p:spPr>
      </p:pic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430"/>
              </a:lnSpc>
            </a:pPr>
            <a:fld id="{81D60167-4931-47E6-BA6A-407CBD079E47}" type="slidenum">
              <a:rPr spc="-50" dirty="0"/>
              <a:pPr marL="38100">
                <a:lnSpc>
                  <a:spcPts val="1430"/>
                </a:lnSpc>
              </a:pPr>
              <a:t>2</a:t>
            </a:fld>
            <a:endParaRPr spc="-5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586609" y="608259"/>
            <a:ext cx="6026021" cy="637851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62991" rIns="0" bIns="0" rtlCol="0">
            <a:spAutoFit/>
          </a:bodyPr>
          <a:lstStyle/>
          <a:p>
            <a:pPr marL="786765">
              <a:lnSpc>
                <a:spcPct val="100000"/>
              </a:lnSpc>
              <a:spcBef>
                <a:spcPts val="100"/>
              </a:spcBef>
            </a:pPr>
            <a:r>
              <a:rPr dirty="0">
                <a:solidFill>
                  <a:srgbClr val="FF0066"/>
                </a:solidFill>
              </a:rPr>
              <a:t>Pulmonary</a:t>
            </a:r>
            <a:r>
              <a:rPr spc="-55" dirty="0">
                <a:solidFill>
                  <a:srgbClr val="FF0066"/>
                </a:solidFill>
              </a:rPr>
              <a:t> </a:t>
            </a:r>
            <a:r>
              <a:rPr spc="-10" dirty="0">
                <a:solidFill>
                  <a:srgbClr val="FF0066"/>
                </a:solidFill>
              </a:rPr>
              <a:t>Embolism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535940" y="1509941"/>
            <a:ext cx="8008620" cy="33432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866775" indent="342265">
              <a:lnSpc>
                <a:spcPct val="120100"/>
              </a:lnSpc>
              <a:spcBef>
                <a:spcPts val="100"/>
              </a:spcBef>
              <a:buFont typeface="Arial"/>
              <a:buChar char="•"/>
              <a:tabLst>
                <a:tab pos="354965" algn="l"/>
              </a:tabLst>
            </a:pPr>
            <a:r>
              <a:rPr sz="3200" dirty="0">
                <a:latin typeface="Calibri"/>
                <a:cs typeface="Calibri"/>
              </a:rPr>
              <a:t>Occlusion</a:t>
            </a:r>
            <a:r>
              <a:rPr sz="3200" spc="-6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of</a:t>
            </a:r>
            <a:r>
              <a:rPr sz="3200" spc="-5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a</a:t>
            </a:r>
            <a:r>
              <a:rPr sz="3200" spc="-6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pulmonary</a:t>
            </a:r>
            <a:r>
              <a:rPr sz="3200" spc="-2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artery(ies)</a:t>
            </a:r>
            <a:r>
              <a:rPr sz="3200" spc="-6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by</a:t>
            </a:r>
            <a:r>
              <a:rPr sz="3200" spc="-75" dirty="0">
                <a:latin typeface="Calibri"/>
                <a:cs typeface="Calibri"/>
              </a:rPr>
              <a:t> </a:t>
            </a:r>
            <a:r>
              <a:rPr sz="3200" spc="-50" dirty="0">
                <a:latin typeface="Calibri"/>
                <a:cs typeface="Calibri"/>
              </a:rPr>
              <a:t>a </a:t>
            </a:r>
            <a:r>
              <a:rPr sz="3200" dirty="0">
                <a:latin typeface="Calibri"/>
                <a:cs typeface="Calibri"/>
              </a:rPr>
              <a:t>blood</a:t>
            </a:r>
            <a:r>
              <a:rPr sz="3200" spc="-100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clot.</a:t>
            </a:r>
            <a:endParaRPr sz="3200">
              <a:latin typeface="Calibri"/>
              <a:cs typeface="Calibri"/>
            </a:endParaRPr>
          </a:p>
          <a:p>
            <a:pPr marL="355600" marR="5080" indent="-342900">
              <a:lnSpc>
                <a:spcPct val="100000"/>
              </a:lnSpc>
              <a:spcBef>
                <a:spcPts val="765"/>
              </a:spcBef>
              <a:buFont typeface="Arial"/>
              <a:buChar char="•"/>
              <a:tabLst>
                <a:tab pos="355600" algn="l"/>
              </a:tabLst>
            </a:pPr>
            <a:r>
              <a:rPr sz="3200" dirty="0">
                <a:latin typeface="Calibri"/>
                <a:cs typeface="Calibri"/>
              </a:rPr>
              <a:t>Results</a:t>
            </a:r>
            <a:r>
              <a:rPr sz="3200" spc="-9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from</a:t>
            </a:r>
            <a:r>
              <a:rPr sz="3200" spc="-95" dirty="0">
                <a:latin typeface="Calibri"/>
                <a:cs typeface="Calibri"/>
              </a:rPr>
              <a:t> </a:t>
            </a:r>
            <a:r>
              <a:rPr sz="3200" spc="-50" dirty="0">
                <a:latin typeface="Calibri"/>
                <a:cs typeface="Calibri"/>
              </a:rPr>
              <a:t>DVTs</a:t>
            </a:r>
            <a:r>
              <a:rPr sz="3200" spc="-10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that</a:t>
            </a:r>
            <a:r>
              <a:rPr sz="3200" spc="-9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have</a:t>
            </a:r>
            <a:r>
              <a:rPr sz="3200" spc="-9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broken</a:t>
            </a:r>
            <a:r>
              <a:rPr sz="3200" spc="-10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off</a:t>
            </a:r>
            <a:r>
              <a:rPr sz="3200" spc="-100" dirty="0">
                <a:latin typeface="Calibri"/>
                <a:cs typeface="Calibri"/>
              </a:rPr>
              <a:t> </a:t>
            </a:r>
            <a:r>
              <a:rPr sz="3200" spc="-25" dirty="0">
                <a:latin typeface="Calibri"/>
                <a:cs typeface="Calibri"/>
              </a:rPr>
              <a:t>and </a:t>
            </a:r>
            <a:r>
              <a:rPr sz="3200" spc="-10" dirty="0">
                <a:latin typeface="Calibri"/>
                <a:cs typeface="Calibri"/>
              </a:rPr>
              <a:t>travelled</a:t>
            </a:r>
            <a:r>
              <a:rPr sz="3200" spc="-6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to</a:t>
            </a:r>
            <a:r>
              <a:rPr sz="3200" spc="-6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the</a:t>
            </a:r>
            <a:r>
              <a:rPr sz="3200" spc="-6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pulmonary</a:t>
            </a:r>
            <a:r>
              <a:rPr sz="3200" spc="-3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arterial</a:t>
            </a:r>
            <a:r>
              <a:rPr sz="3200" spc="-6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circulation.</a:t>
            </a:r>
            <a:endParaRPr sz="3200">
              <a:latin typeface="Calibri"/>
              <a:cs typeface="Calibri"/>
            </a:endParaRPr>
          </a:p>
          <a:p>
            <a:pPr marL="355600" marR="94615" indent="-342900">
              <a:lnSpc>
                <a:spcPct val="100000"/>
              </a:lnSpc>
              <a:spcBef>
                <a:spcPts val="770"/>
              </a:spcBef>
              <a:buFont typeface="Arial"/>
              <a:buChar char="•"/>
              <a:tabLst>
                <a:tab pos="355600" algn="l"/>
              </a:tabLst>
            </a:pPr>
            <a:r>
              <a:rPr sz="3200" dirty="0">
                <a:latin typeface="Calibri"/>
                <a:cs typeface="Calibri"/>
              </a:rPr>
              <a:t>PE</a:t>
            </a:r>
            <a:r>
              <a:rPr sz="3200" spc="-2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is</a:t>
            </a:r>
            <a:r>
              <a:rPr sz="3200" spc="-2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one</a:t>
            </a:r>
            <a:r>
              <a:rPr sz="3200" spc="-2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of</a:t>
            </a:r>
            <a:r>
              <a:rPr sz="3200" spc="-2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the</a:t>
            </a:r>
            <a:r>
              <a:rPr sz="3200" spc="-1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leading</a:t>
            </a:r>
            <a:r>
              <a:rPr sz="3200" spc="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causes</a:t>
            </a:r>
            <a:r>
              <a:rPr sz="3200" spc="-2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of</a:t>
            </a:r>
            <a:r>
              <a:rPr sz="3200" spc="-10" dirty="0">
                <a:latin typeface="Calibri"/>
                <a:cs typeface="Calibri"/>
              </a:rPr>
              <a:t> preventable </a:t>
            </a:r>
            <a:r>
              <a:rPr sz="3200" dirty="0">
                <a:latin typeface="Calibri"/>
                <a:cs typeface="Calibri"/>
              </a:rPr>
              <a:t>deaths</a:t>
            </a:r>
            <a:r>
              <a:rPr sz="3200" spc="-9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in</a:t>
            </a:r>
            <a:r>
              <a:rPr sz="3200" spc="-80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hospitalized</a:t>
            </a:r>
            <a:r>
              <a:rPr sz="3200" spc="-70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patients.</a:t>
            </a:r>
            <a:endParaRPr sz="3200">
              <a:latin typeface="Calibri"/>
              <a:cs typeface="Calibri"/>
            </a:endParaRPr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551676" y="4507991"/>
            <a:ext cx="2592323" cy="2350008"/>
          </a:xfrm>
          <a:prstGeom prst="rect">
            <a:avLst/>
          </a:prstGeom>
        </p:spPr>
      </p:pic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430"/>
              </a:lnSpc>
            </a:pPr>
            <a:fld id="{81D60167-4931-47E6-BA6A-407CBD079E47}" type="slidenum">
              <a:rPr spc="-50" dirty="0"/>
              <a:pPr marL="38100">
                <a:lnSpc>
                  <a:spcPts val="1430"/>
                </a:lnSpc>
              </a:pPr>
              <a:t>3</a:t>
            </a:fld>
            <a:endParaRPr spc="-5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624123" y="636819"/>
            <a:ext cx="1930439" cy="495049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597402" y="378078"/>
            <a:ext cx="1951355" cy="848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0" dirty="0">
                <a:solidFill>
                  <a:srgbClr val="FF0066"/>
                </a:solidFill>
              </a:rPr>
              <a:t>Source</a:t>
            </a:r>
          </a:p>
        </p:txBody>
      </p:sp>
      <p:grpSp>
        <p:nvGrpSpPr>
          <p:cNvPr id="4" name="object 4"/>
          <p:cNvGrpSpPr/>
          <p:nvPr/>
        </p:nvGrpSpPr>
        <p:grpSpPr>
          <a:xfrm>
            <a:off x="284988" y="1618488"/>
            <a:ext cx="6118860" cy="1612900"/>
            <a:chOff x="284988" y="1618488"/>
            <a:chExt cx="6118860" cy="1612900"/>
          </a:xfrm>
        </p:grpSpPr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69534" y="1975396"/>
              <a:ext cx="151758" cy="152707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09600" y="1618488"/>
              <a:ext cx="1356360" cy="1008888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84988" y="2244852"/>
              <a:ext cx="720852" cy="944880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09600" y="2221992"/>
              <a:ext cx="5794248" cy="1008888"/>
            </a:xfrm>
            <a:prstGeom prst="rect">
              <a:avLst/>
            </a:prstGeom>
          </p:spPr>
        </p:pic>
      </p:grpSp>
      <p:sp>
        <p:nvSpPr>
          <p:cNvPr id="9" name="object 9"/>
          <p:cNvSpPr txBox="1"/>
          <p:nvPr/>
        </p:nvSpPr>
        <p:spPr>
          <a:xfrm>
            <a:off x="535940" y="1667637"/>
            <a:ext cx="5572760" cy="4523105"/>
          </a:xfrm>
          <a:prstGeom prst="rect">
            <a:avLst/>
          </a:prstGeom>
        </p:spPr>
        <p:txBody>
          <a:bodyPr vert="horz" wrap="square" lIns="0" tIns="67310" rIns="0" bIns="0" rtlCol="0">
            <a:spAutoFit/>
          </a:bodyPr>
          <a:lstStyle/>
          <a:p>
            <a:pPr marL="354965" indent="-342265">
              <a:lnSpc>
                <a:spcPct val="100000"/>
              </a:lnSpc>
              <a:spcBef>
                <a:spcPts val="530"/>
              </a:spcBef>
              <a:buFont typeface="Arial"/>
              <a:buChar char="•"/>
              <a:tabLst>
                <a:tab pos="354965" algn="l"/>
              </a:tabLst>
            </a:pPr>
            <a:r>
              <a:rPr sz="3600" spc="-25" dirty="0">
                <a:latin typeface="Calibri"/>
                <a:cs typeface="Calibri"/>
              </a:rPr>
              <a:t>DVT</a:t>
            </a:r>
            <a:endParaRPr sz="3600">
              <a:latin typeface="Calibri"/>
              <a:cs typeface="Calibri"/>
            </a:endParaRPr>
          </a:p>
          <a:p>
            <a:pPr marL="354965" indent="-342265">
              <a:lnSpc>
                <a:spcPct val="100000"/>
              </a:lnSpc>
              <a:spcBef>
                <a:spcPts val="430"/>
              </a:spcBef>
              <a:buFont typeface="Arial"/>
              <a:buChar char="•"/>
              <a:tabLst>
                <a:tab pos="354965" algn="l"/>
              </a:tabLst>
            </a:pPr>
            <a:r>
              <a:rPr sz="3600" dirty="0">
                <a:latin typeface="Calibri"/>
                <a:cs typeface="Calibri"/>
              </a:rPr>
              <a:t>IEC</a:t>
            </a:r>
            <a:r>
              <a:rPr sz="3600" spc="-20" dirty="0">
                <a:latin typeface="Calibri"/>
                <a:cs typeface="Calibri"/>
              </a:rPr>
              <a:t> </a:t>
            </a:r>
            <a:r>
              <a:rPr sz="3600" dirty="0">
                <a:latin typeface="Calibri"/>
                <a:cs typeface="Calibri"/>
              </a:rPr>
              <a:t>of</a:t>
            </a:r>
            <a:r>
              <a:rPr sz="3600" spc="-40" dirty="0">
                <a:latin typeface="Calibri"/>
                <a:cs typeface="Calibri"/>
              </a:rPr>
              <a:t> </a:t>
            </a:r>
            <a:r>
              <a:rPr sz="3600" dirty="0">
                <a:latin typeface="Calibri"/>
                <a:cs typeface="Calibri"/>
              </a:rPr>
              <a:t>the</a:t>
            </a:r>
            <a:r>
              <a:rPr sz="3600" spc="-30" dirty="0">
                <a:latin typeface="Calibri"/>
                <a:cs typeface="Calibri"/>
              </a:rPr>
              <a:t> </a:t>
            </a:r>
            <a:r>
              <a:rPr sz="3600" dirty="0">
                <a:latin typeface="Calibri"/>
                <a:cs typeface="Calibri"/>
              </a:rPr>
              <a:t>right</a:t>
            </a:r>
            <a:r>
              <a:rPr sz="3600" spc="-50" dirty="0">
                <a:latin typeface="Calibri"/>
                <a:cs typeface="Calibri"/>
              </a:rPr>
              <a:t> </a:t>
            </a:r>
            <a:r>
              <a:rPr sz="3600" dirty="0">
                <a:latin typeface="Calibri"/>
                <a:cs typeface="Calibri"/>
              </a:rPr>
              <a:t>side</a:t>
            </a:r>
            <a:r>
              <a:rPr sz="3600" spc="-30" dirty="0">
                <a:latin typeface="Calibri"/>
                <a:cs typeface="Calibri"/>
              </a:rPr>
              <a:t> </a:t>
            </a:r>
            <a:r>
              <a:rPr sz="3600" dirty="0">
                <a:latin typeface="Calibri"/>
                <a:cs typeface="Calibri"/>
              </a:rPr>
              <a:t>of</a:t>
            </a:r>
            <a:r>
              <a:rPr sz="3600" spc="-30" dirty="0">
                <a:latin typeface="Calibri"/>
                <a:cs typeface="Calibri"/>
              </a:rPr>
              <a:t> </a:t>
            </a:r>
            <a:r>
              <a:rPr sz="3600" spc="-10" dirty="0">
                <a:latin typeface="Calibri"/>
                <a:cs typeface="Calibri"/>
              </a:rPr>
              <a:t>heart</a:t>
            </a:r>
            <a:endParaRPr sz="36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775"/>
              </a:spcBef>
              <a:buFont typeface="Arial"/>
              <a:buChar char="•"/>
            </a:pPr>
            <a:endParaRPr sz="3600">
              <a:latin typeface="Calibri"/>
              <a:cs typeface="Calibri"/>
            </a:endParaRPr>
          </a:p>
          <a:p>
            <a:pPr marL="354965" indent="-342265">
              <a:lnSpc>
                <a:spcPct val="100000"/>
              </a:lnSpc>
              <a:buFont typeface="Arial"/>
              <a:buChar char="•"/>
              <a:tabLst>
                <a:tab pos="354965" algn="l"/>
              </a:tabLst>
            </a:pPr>
            <a:r>
              <a:rPr sz="3200" dirty="0">
                <a:latin typeface="Calibri"/>
                <a:cs typeface="Calibri"/>
              </a:rPr>
              <a:t>Air </a:t>
            </a:r>
            <a:r>
              <a:rPr sz="3200" spc="-10" dirty="0">
                <a:latin typeface="Calibri"/>
                <a:cs typeface="Calibri"/>
              </a:rPr>
              <a:t>embolism</a:t>
            </a:r>
            <a:endParaRPr sz="3200">
              <a:latin typeface="Calibri"/>
              <a:cs typeface="Calibri"/>
            </a:endParaRPr>
          </a:p>
          <a:p>
            <a:pPr marL="354965" indent="-342265">
              <a:lnSpc>
                <a:spcPct val="100000"/>
              </a:lnSpc>
              <a:spcBef>
                <a:spcPts val="385"/>
              </a:spcBef>
              <a:buFont typeface="Arial"/>
              <a:buChar char="•"/>
              <a:tabLst>
                <a:tab pos="354965" algn="l"/>
              </a:tabLst>
            </a:pPr>
            <a:r>
              <a:rPr sz="3200" dirty="0">
                <a:latin typeface="Calibri"/>
                <a:cs typeface="Calibri"/>
              </a:rPr>
              <a:t>Fat</a:t>
            </a:r>
            <a:r>
              <a:rPr sz="3200" spc="-14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embolism</a:t>
            </a:r>
            <a:endParaRPr sz="3200">
              <a:latin typeface="Calibri"/>
              <a:cs typeface="Calibri"/>
            </a:endParaRPr>
          </a:p>
          <a:p>
            <a:pPr marL="354965" indent="-342265">
              <a:lnSpc>
                <a:spcPct val="100000"/>
              </a:lnSpc>
              <a:spcBef>
                <a:spcPts val="385"/>
              </a:spcBef>
              <a:buFont typeface="Arial"/>
              <a:buChar char="•"/>
              <a:tabLst>
                <a:tab pos="354965" algn="l"/>
              </a:tabLst>
            </a:pPr>
            <a:r>
              <a:rPr sz="3200" dirty="0">
                <a:latin typeface="Calibri"/>
                <a:cs typeface="Calibri"/>
              </a:rPr>
              <a:t>Amniotic</a:t>
            </a:r>
            <a:r>
              <a:rPr sz="3200" spc="-9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fluid</a:t>
            </a:r>
            <a:r>
              <a:rPr sz="3200" spc="-80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embolism</a:t>
            </a:r>
            <a:endParaRPr sz="3200">
              <a:latin typeface="Calibri"/>
              <a:cs typeface="Calibri"/>
            </a:endParaRPr>
          </a:p>
          <a:p>
            <a:pPr marL="354965" indent="-342265">
              <a:lnSpc>
                <a:spcPct val="100000"/>
              </a:lnSpc>
              <a:spcBef>
                <a:spcPts val="385"/>
              </a:spcBef>
              <a:buFont typeface="Arial"/>
              <a:buChar char="•"/>
              <a:tabLst>
                <a:tab pos="354965" algn="l"/>
              </a:tabLst>
            </a:pPr>
            <a:r>
              <a:rPr sz="3200" dirty="0">
                <a:latin typeface="Calibri"/>
                <a:cs typeface="Calibri"/>
              </a:rPr>
              <a:t>Septic</a:t>
            </a:r>
            <a:r>
              <a:rPr sz="3200" spc="-30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embolism</a:t>
            </a:r>
            <a:endParaRPr sz="3200">
              <a:latin typeface="Calibri"/>
              <a:cs typeface="Calibri"/>
            </a:endParaRPr>
          </a:p>
          <a:p>
            <a:pPr marL="354965" indent="-342265">
              <a:lnSpc>
                <a:spcPct val="100000"/>
              </a:lnSpc>
              <a:spcBef>
                <a:spcPts val="384"/>
              </a:spcBef>
              <a:buFont typeface="Arial"/>
              <a:buChar char="•"/>
              <a:tabLst>
                <a:tab pos="354965" algn="l"/>
              </a:tabLst>
            </a:pPr>
            <a:r>
              <a:rPr sz="3200" spc="-10" dirty="0">
                <a:latin typeface="Calibri"/>
                <a:cs typeface="Calibri"/>
              </a:rPr>
              <a:t>Tumor</a:t>
            </a:r>
            <a:r>
              <a:rPr sz="3200" spc="-15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embolism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10" name="object 10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430"/>
              </a:lnSpc>
            </a:pPr>
            <a:fld id="{81D60167-4931-47E6-BA6A-407CBD079E47}" type="slidenum">
              <a:rPr spc="-50" dirty="0"/>
              <a:pPr marL="38100">
                <a:lnSpc>
                  <a:spcPts val="1430"/>
                </a:lnSpc>
              </a:pPr>
              <a:t>4</a:t>
            </a:fld>
            <a:endParaRPr spc="-5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946441" y="608259"/>
            <a:ext cx="3325422" cy="523609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890266" y="378078"/>
            <a:ext cx="3368040" cy="848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>
                <a:solidFill>
                  <a:srgbClr val="FF0066"/>
                </a:solidFill>
              </a:rPr>
              <a:t>Risk</a:t>
            </a:r>
            <a:r>
              <a:rPr spc="-5" dirty="0">
                <a:solidFill>
                  <a:srgbClr val="FF0066"/>
                </a:solidFill>
              </a:rPr>
              <a:t> </a:t>
            </a:r>
            <a:r>
              <a:rPr spc="-35" dirty="0">
                <a:solidFill>
                  <a:srgbClr val="FF0066"/>
                </a:solidFill>
              </a:rPr>
              <a:t>Factors</a:t>
            </a:r>
          </a:p>
        </p:txBody>
      </p:sp>
      <p:grpSp>
        <p:nvGrpSpPr>
          <p:cNvPr id="4" name="object 4"/>
          <p:cNvGrpSpPr/>
          <p:nvPr/>
        </p:nvGrpSpPr>
        <p:grpSpPr>
          <a:xfrm>
            <a:off x="568384" y="1517903"/>
            <a:ext cx="3107690" cy="899160"/>
            <a:chOff x="568384" y="1517903"/>
            <a:chExt cx="3107690" cy="899160"/>
          </a:xfrm>
        </p:grpSpPr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68384" y="1833077"/>
              <a:ext cx="132722" cy="134077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40080" y="1517903"/>
              <a:ext cx="1894332" cy="899160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001012" y="1517903"/>
              <a:ext cx="611124" cy="899160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078736" y="1517903"/>
              <a:ext cx="1597152" cy="899160"/>
            </a:xfrm>
            <a:prstGeom prst="rect">
              <a:avLst/>
            </a:prstGeom>
          </p:spPr>
        </p:pic>
      </p:grpSp>
      <p:sp>
        <p:nvSpPr>
          <p:cNvPr id="9" name="object 9"/>
          <p:cNvSpPr txBox="1"/>
          <p:nvPr/>
        </p:nvSpPr>
        <p:spPr>
          <a:xfrm>
            <a:off x="535940" y="1607261"/>
            <a:ext cx="2872105" cy="514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4965" indent="-342265">
              <a:lnSpc>
                <a:spcPct val="100000"/>
              </a:lnSpc>
              <a:spcBef>
                <a:spcPts val="105"/>
              </a:spcBef>
              <a:buFont typeface="Arial"/>
              <a:buChar char="•"/>
              <a:tabLst>
                <a:tab pos="354965" algn="l"/>
              </a:tabLst>
            </a:pPr>
            <a:r>
              <a:rPr sz="3200" spc="-10" dirty="0">
                <a:solidFill>
                  <a:srgbClr val="006FC0"/>
                </a:solidFill>
                <a:latin typeface="Calibri"/>
                <a:cs typeface="Calibri"/>
              </a:rPr>
              <a:t>Virchow’s</a:t>
            </a:r>
            <a:r>
              <a:rPr sz="3200" spc="-110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3200" spc="-30" dirty="0">
                <a:solidFill>
                  <a:srgbClr val="006FC0"/>
                </a:solidFill>
                <a:latin typeface="Calibri"/>
                <a:cs typeface="Calibri"/>
              </a:rPr>
              <a:t>Triad</a:t>
            </a:r>
            <a:endParaRPr sz="3200">
              <a:latin typeface="Calibri"/>
              <a:cs typeface="Calibri"/>
            </a:endParaRPr>
          </a:p>
        </p:txBody>
      </p:sp>
      <p:pic>
        <p:nvPicPr>
          <p:cNvPr id="10" name="object 10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2412492" y="2060448"/>
            <a:ext cx="5183124" cy="4396740"/>
          </a:xfrm>
          <a:prstGeom prst="rect">
            <a:avLst/>
          </a:prstGeom>
        </p:spPr>
      </p:pic>
      <p:sp>
        <p:nvSpPr>
          <p:cNvPr id="11" name="object 11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430"/>
              </a:lnSpc>
            </a:pPr>
            <a:fld id="{81D60167-4931-47E6-BA6A-407CBD079E47}" type="slidenum">
              <a:rPr spc="-50" dirty="0"/>
              <a:pPr marL="38100">
                <a:lnSpc>
                  <a:spcPts val="1430"/>
                </a:lnSpc>
              </a:pPr>
              <a:t>5</a:t>
            </a:fld>
            <a:endParaRPr spc="-5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946441" y="608259"/>
            <a:ext cx="3325422" cy="523609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890266" y="378078"/>
            <a:ext cx="3368040" cy="848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>
                <a:solidFill>
                  <a:srgbClr val="FF0066"/>
                </a:solidFill>
              </a:rPr>
              <a:t>Risk</a:t>
            </a:r>
            <a:r>
              <a:rPr spc="-5" dirty="0">
                <a:solidFill>
                  <a:srgbClr val="FF0066"/>
                </a:solidFill>
              </a:rPr>
              <a:t> </a:t>
            </a:r>
            <a:r>
              <a:rPr spc="-35" dirty="0">
                <a:solidFill>
                  <a:srgbClr val="FF0066"/>
                </a:solidFill>
              </a:rPr>
              <a:t>Factors</a:t>
            </a:r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430"/>
              </a:lnSpc>
            </a:pPr>
            <a:fld id="{81D60167-4931-47E6-BA6A-407CBD079E47}" type="slidenum">
              <a:rPr spc="-50" dirty="0"/>
              <a:pPr marL="38100">
                <a:lnSpc>
                  <a:spcPts val="1430"/>
                </a:lnSpc>
              </a:pPr>
              <a:t>6</a:t>
            </a:fld>
            <a:endParaRPr spc="-50" dirty="0"/>
          </a:p>
        </p:txBody>
      </p:sp>
      <p:sp>
        <p:nvSpPr>
          <p:cNvPr id="4" name="object 4"/>
          <p:cNvSpPr txBox="1"/>
          <p:nvPr/>
        </p:nvSpPr>
        <p:spPr>
          <a:xfrm>
            <a:off x="535940" y="1607261"/>
            <a:ext cx="7700009" cy="3830954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5600" marR="1176655" indent="-342900">
              <a:lnSpc>
                <a:spcPct val="100000"/>
              </a:lnSpc>
              <a:spcBef>
                <a:spcPts val="105"/>
              </a:spcBef>
              <a:buFont typeface="Arial"/>
              <a:buChar char="•"/>
              <a:tabLst>
                <a:tab pos="355600" algn="l"/>
              </a:tabLst>
            </a:pPr>
            <a:r>
              <a:rPr sz="3200" dirty="0">
                <a:latin typeface="Calibri"/>
                <a:cs typeface="Calibri"/>
              </a:rPr>
              <a:t>VTE</a:t>
            </a:r>
            <a:r>
              <a:rPr sz="3200" spc="-5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is</a:t>
            </a:r>
            <a:r>
              <a:rPr sz="3200" spc="-5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most</a:t>
            </a:r>
            <a:r>
              <a:rPr sz="3200" spc="-5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prevalent</a:t>
            </a:r>
            <a:r>
              <a:rPr sz="3200" spc="-5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in</a:t>
            </a:r>
            <a:r>
              <a:rPr sz="3200" spc="-4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three</a:t>
            </a:r>
            <a:r>
              <a:rPr sz="3200" spc="-60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clinical conditions:</a:t>
            </a:r>
            <a:endParaRPr sz="32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470"/>
              </a:spcBef>
            </a:pPr>
            <a:endParaRPr sz="3200">
              <a:latin typeface="Calibri"/>
              <a:cs typeface="Calibri"/>
            </a:endParaRPr>
          </a:p>
          <a:p>
            <a:pPr marL="527685" marR="594360" indent="-515620">
              <a:lnSpc>
                <a:spcPct val="100000"/>
              </a:lnSpc>
              <a:spcBef>
                <a:spcPts val="5"/>
              </a:spcBef>
              <a:buAutoNum type="arabicPeriod"/>
              <a:tabLst>
                <a:tab pos="527685" algn="l"/>
              </a:tabLst>
            </a:pPr>
            <a:r>
              <a:rPr sz="3200" dirty="0">
                <a:latin typeface="Calibri"/>
                <a:cs typeface="Calibri"/>
              </a:rPr>
              <a:t>Major</a:t>
            </a:r>
            <a:r>
              <a:rPr sz="3200" spc="-4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surgery</a:t>
            </a:r>
            <a:r>
              <a:rPr sz="3200" spc="-4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(particularly</a:t>
            </a:r>
            <a:r>
              <a:rPr sz="3200" spc="-2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if</a:t>
            </a:r>
            <a:r>
              <a:rPr sz="3200" spc="-6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it</a:t>
            </a:r>
            <a:r>
              <a:rPr sz="3200" spc="-4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is</a:t>
            </a:r>
            <a:r>
              <a:rPr sz="3200" spc="-4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cancer </a:t>
            </a:r>
            <a:r>
              <a:rPr sz="3200" dirty="0">
                <a:latin typeface="Calibri"/>
                <a:cs typeface="Calibri"/>
              </a:rPr>
              <a:t>related</a:t>
            </a:r>
            <a:r>
              <a:rPr sz="3200" spc="-6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or</a:t>
            </a:r>
            <a:r>
              <a:rPr sz="3200" spc="-70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involves</a:t>
            </a:r>
            <a:r>
              <a:rPr sz="3200" spc="-5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the</a:t>
            </a:r>
            <a:r>
              <a:rPr sz="3200" spc="-5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hip</a:t>
            </a:r>
            <a:r>
              <a:rPr sz="3200" spc="-4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or</a:t>
            </a:r>
            <a:r>
              <a:rPr sz="3200" spc="-6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knee)</a:t>
            </a:r>
            <a:endParaRPr sz="3200">
              <a:latin typeface="Calibri"/>
              <a:cs typeface="Calibri"/>
            </a:endParaRPr>
          </a:p>
          <a:p>
            <a:pPr marL="527685" indent="-514984">
              <a:lnSpc>
                <a:spcPct val="100000"/>
              </a:lnSpc>
              <a:spcBef>
                <a:spcPts val="770"/>
              </a:spcBef>
              <a:buAutoNum type="arabicPeriod"/>
              <a:tabLst>
                <a:tab pos="527685" algn="l"/>
              </a:tabLst>
            </a:pPr>
            <a:r>
              <a:rPr sz="3200" dirty="0">
                <a:latin typeface="Calibri"/>
                <a:cs typeface="Calibri"/>
              </a:rPr>
              <a:t>Acute</a:t>
            </a:r>
            <a:r>
              <a:rPr sz="3200" spc="-5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stroke</a:t>
            </a:r>
            <a:endParaRPr sz="3200">
              <a:latin typeface="Calibri"/>
              <a:cs typeface="Calibri"/>
            </a:endParaRPr>
          </a:p>
          <a:p>
            <a:pPr marL="527685" indent="-514984">
              <a:lnSpc>
                <a:spcPct val="100000"/>
              </a:lnSpc>
              <a:spcBef>
                <a:spcPts val="765"/>
              </a:spcBef>
              <a:buAutoNum type="arabicPeriod"/>
              <a:tabLst>
                <a:tab pos="527685" algn="l"/>
              </a:tabLst>
            </a:pPr>
            <a:r>
              <a:rPr sz="3200" dirty="0">
                <a:latin typeface="Calibri"/>
                <a:cs typeface="Calibri"/>
              </a:rPr>
              <a:t>Major</a:t>
            </a:r>
            <a:r>
              <a:rPr sz="3200" spc="-8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trauma</a:t>
            </a:r>
            <a:r>
              <a:rPr sz="3200" spc="-8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(especially</a:t>
            </a:r>
            <a:r>
              <a:rPr sz="3200" spc="-8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spinal</a:t>
            </a:r>
            <a:r>
              <a:rPr sz="3200" spc="-6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cord</a:t>
            </a:r>
            <a:r>
              <a:rPr sz="3200" spc="-8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injury)</a:t>
            </a:r>
            <a:endParaRPr sz="3200">
              <a:latin typeface="Calibri"/>
              <a:cs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946441" y="608259"/>
            <a:ext cx="3325422" cy="523609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890266" y="378078"/>
            <a:ext cx="3368040" cy="848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>
                <a:solidFill>
                  <a:srgbClr val="FF0066"/>
                </a:solidFill>
              </a:rPr>
              <a:t>Risk</a:t>
            </a:r>
            <a:r>
              <a:rPr spc="-5" dirty="0">
                <a:solidFill>
                  <a:srgbClr val="FF0066"/>
                </a:solidFill>
              </a:rPr>
              <a:t> </a:t>
            </a:r>
            <a:r>
              <a:rPr spc="-35" dirty="0">
                <a:solidFill>
                  <a:srgbClr val="FF0066"/>
                </a:solidFill>
              </a:rPr>
              <a:t>Factors</a:t>
            </a:r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430"/>
              </a:lnSpc>
            </a:pPr>
            <a:fld id="{81D60167-4931-47E6-BA6A-407CBD079E47}" type="slidenum">
              <a:rPr spc="-50" dirty="0"/>
              <a:pPr marL="38100">
                <a:lnSpc>
                  <a:spcPts val="1430"/>
                </a:lnSpc>
              </a:pPr>
              <a:t>7</a:t>
            </a:fld>
            <a:endParaRPr spc="-50" dirty="0"/>
          </a:p>
        </p:txBody>
      </p:sp>
      <p:sp>
        <p:nvSpPr>
          <p:cNvPr id="4" name="object 4"/>
          <p:cNvSpPr txBox="1"/>
          <p:nvPr/>
        </p:nvSpPr>
        <p:spPr>
          <a:xfrm>
            <a:off x="546303" y="1494282"/>
            <a:ext cx="7319009" cy="45523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4965" indent="-342265">
              <a:lnSpc>
                <a:spcPct val="100000"/>
              </a:lnSpc>
              <a:spcBef>
                <a:spcPts val="100"/>
              </a:spcBef>
              <a:buFont typeface="Arial"/>
              <a:buChar char="•"/>
              <a:tabLst>
                <a:tab pos="354965" algn="l"/>
              </a:tabLst>
            </a:pPr>
            <a:r>
              <a:rPr sz="2700" dirty="0">
                <a:latin typeface="Calibri"/>
                <a:cs typeface="Calibri"/>
              </a:rPr>
              <a:t>Prior</a:t>
            </a:r>
            <a:r>
              <a:rPr sz="2700" spc="-50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DVT</a:t>
            </a:r>
            <a:r>
              <a:rPr sz="2700" spc="-45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or</a:t>
            </a:r>
            <a:r>
              <a:rPr sz="2700" spc="-45" dirty="0">
                <a:latin typeface="Calibri"/>
                <a:cs typeface="Calibri"/>
              </a:rPr>
              <a:t> </a:t>
            </a:r>
            <a:r>
              <a:rPr sz="2700" spc="-25" dirty="0">
                <a:latin typeface="Calibri"/>
                <a:cs typeface="Calibri"/>
              </a:rPr>
              <a:t>PE</a:t>
            </a:r>
            <a:endParaRPr sz="2700">
              <a:latin typeface="Calibri"/>
              <a:cs typeface="Calibri"/>
            </a:endParaRPr>
          </a:p>
          <a:p>
            <a:pPr marL="354965" indent="-342265">
              <a:lnSpc>
                <a:spcPct val="100000"/>
              </a:lnSpc>
              <a:buFont typeface="Arial"/>
              <a:buChar char="•"/>
              <a:tabLst>
                <a:tab pos="354965" algn="l"/>
              </a:tabLst>
            </a:pPr>
            <a:r>
              <a:rPr sz="2700" dirty="0">
                <a:latin typeface="Calibri"/>
                <a:cs typeface="Calibri"/>
              </a:rPr>
              <a:t>Congestive</a:t>
            </a:r>
            <a:r>
              <a:rPr sz="2700" spc="-70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Heart</a:t>
            </a:r>
            <a:r>
              <a:rPr sz="2700" spc="-80" dirty="0">
                <a:latin typeface="Calibri"/>
                <a:cs typeface="Calibri"/>
              </a:rPr>
              <a:t> </a:t>
            </a:r>
            <a:r>
              <a:rPr sz="2700" spc="-10" dirty="0">
                <a:latin typeface="Calibri"/>
                <a:cs typeface="Calibri"/>
              </a:rPr>
              <a:t>Failure</a:t>
            </a:r>
            <a:endParaRPr sz="2700">
              <a:latin typeface="Calibri"/>
              <a:cs typeface="Calibri"/>
            </a:endParaRPr>
          </a:p>
          <a:p>
            <a:pPr marL="354965" indent="-342265">
              <a:lnSpc>
                <a:spcPct val="100000"/>
              </a:lnSpc>
              <a:buFont typeface="Arial"/>
              <a:buChar char="•"/>
              <a:tabLst>
                <a:tab pos="354965" algn="l"/>
              </a:tabLst>
            </a:pPr>
            <a:r>
              <a:rPr sz="2700" spc="-10" dirty="0">
                <a:latin typeface="Calibri"/>
                <a:cs typeface="Calibri"/>
              </a:rPr>
              <a:t>Malignancy</a:t>
            </a:r>
            <a:endParaRPr sz="2700">
              <a:latin typeface="Calibri"/>
              <a:cs typeface="Calibri"/>
            </a:endParaRPr>
          </a:p>
          <a:p>
            <a:pPr marL="354965" indent="-342265">
              <a:lnSpc>
                <a:spcPct val="100000"/>
              </a:lnSpc>
              <a:buFont typeface="Arial"/>
              <a:buChar char="•"/>
              <a:tabLst>
                <a:tab pos="354965" algn="l"/>
              </a:tabLst>
            </a:pPr>
            <a:r>
              <a:rPr sz="2700" spc="-10" dirty="0">
                <a:latin typeface="Calibri"/>
                <a:cs typeface="Calibri"/>
              </a:rPr>
              <a:t>Obesity</a:t>
            </a:r>
            <a:endParaRPr sz="2700">
              <a:latin typeface="Calibri"/>
              <a:cs typeface="Calibri"/>
            </a:endParaRPr>
          </a:p>
          <a:p>
            <a:pPr marL="354965" indent="-342265">
              <a:lnSpc>
                <a:spcPct val="100000"/>
              </a:lnSpc>
              <a:buFont typeface="Arial"/>
              <a:buChar char="•"/>
              <a:tabLst>
                <a:tab pos="354965" algn="l"/>
              </a:tabLst>
            </a:pPr>
            <a:r>
              <a:rPr sz="2700" spc="-10" dirty="0">
                <a:latin typeface="Calibri"/>
                <a:cs typeface="Calibri"/>
              </a:rPr>
              <a:t>smoking</a:t>
            </a:r>
            <a:endParaRPr sz="2700">
              <a:latin typeface="Calibri"/>
              <a:cs typeface="Calibri"/>
            </a:endParaRPr>
          </a:p>
          <a:p>
            <a:pPr marL="354965" indent="-342265">
              <a:lnSpc>
                <a:spcPct val="100000"/>
              </a:lnSpc>
              <a:buFont typeface="Arial"/>
              <a:buChar char="•"/>
              <a:tabLst>
                <a:tab pos="354965" algn="l"/>
                <a:tab pos="1809750" algn="l"/>
              </a:tabLst>
            </a:pPr>
            <a:r>
              <a:rPr sz="2700" spc="-10" dirty="0">
                <a:latin typeface="Calibri"/>
                <a:cs typeface="Calibri"/>
              </a:rPr>
              <a:t>Estrogen,</a:t>
            </a:r>
            <a:r>
              <a:rPr sz="2700" dirty="0">
                <a:latin typeface="Calibri"/>
                <a:cs typeface="Calibri"/>
              </a:rPr>
              <a:t>	</a:t>
            </a:r>
            <a:r>
              <a:rPr sz="2700" spc="-70" dirty="0">
                <a:latin typeface="Calibri"/>
                <a:cs typeface="Calibri"/>
              </a:rPr>
              <a:t>OCP,</a:t>
            </a:r>
            <a:r>
              <a:rPr sz="2700" spc="-75" dirty="0">
                <a:latin typeface="Calibri"/>
                <a:cs typeface="Calibri"/>
              </a:rPr>
              <a:t> </a:t>
            </a:r>
            <a:r>
              <a:rPr sz="2700" spc="-25" dirty="0">
                <a:latin typeface="Calibri"/>
                <a:cs typeface="Calibri"/>
              </a:rPr>
              <a:t>HRT</a:t>
            </a:r>
            <a:endParaRPr sz="2700">
              <a:latin typeface="Calibri"/>
              <a:cs typeface="Calibri"/>
            </a:endParaRPr>
          </a:p>
          <a:p>
            <a:pPr marL="354965" indent="-342265">
              <a:lnSpc>
                <a:spcPct val="100000"/>
              </a:lnSpc>
              <a:buFont typeface="Arial"/>
              <a:buChar char="•"/>
              <a:tabLst>
                <a:tab pos="354965" algn="l"/>
              </a:tabLst>
            </a:pPr>
            <a:r>
              <a:rPr sz="2700" spc="-10" dirty="0">
                <a:latin typeface="Calibri"/>
                <a:cs typeface="Calibri"/>
              </a:rPr>
              <a:t>Pregnancy</a:t>
            </a:r>
            <a:endParaRPr sz="2700">
              <a:latin typeface="Calibri"/>
              <a:cs typeface="Calibri"/>
            </a:endParaRPr>
          </a:p>
          <a:p>
            <a:pPr marL="354965" indent="-342265">
              <a:lnSpc>
                <a:spcPct val="100000"/>
              </a:lnSpc>
              <a:buFont typeface="Arial"/>
              <a:buChar char="•"/>
              <a:tabLst>
                <a:tab pos="354965" algn="l"/>
              </a:tabLst>
            </a:pPr>
            <a:r>
              <a:rPr sz="2700" dirty="0">
                <a:latin typeface="Calibri"/>
                <a:cs typeface="Calibri"/>
              </a:rPr>
              <a:t>Lower</a:t>
            </a:r>
            <a:r>
              <a:rPr sz="2700" spc="-55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limbs</a:t>
            </a:r>
            <a:r>
              <a:rPr sz="2700" spc="-50" dirty="0">
                <a:latin typeface="Calibri"/>
                <a:cs typeface="Calibri"/>
              </a:rPr>
              <a:t> </a:t>
            </a:r>
            <a:r>
              <a:rPr sz="2700" spc="-10" dirty="0">
                <a:latin typeface="Calibri"/>
                <a:cs typeface="Calibri"/>
              </a:rPr>
              <a:t>injury</a:t>
            </a:r>
            <a:endParaRPr sz="2700">
              <a:latin typeface="Calibri"/>
              <a:cs typeface="Calibri"/>
            </a:endParaRPr>
          </a:p>
          <a:p>
            <a:pPr marL="354965" indent="-342265">
              <a:lnSpc>
                <a:spcPct val="100000"/>
              </a:lnSpc>
              <a:buFont typeface="Arial"/>
              <a:buChar char="•"/>
              <a:tabLst>
                <a:tab pos="354965" algn="l"/>
              </a:tabLst>
            </a:pPr>
            <a:r>
              <a:rPr sz="2700" dirty="0">
                <a:latin typeface="Calibri"/>
                <a:cs typeface="Calibri"/>
              </a:rPr>
              <a:t>Orthopedic</a:t>
            </a:r>
            <a:r>
              <a:rPr sz="2700" spc="-45" dirty="0">
                <a:latin typeface="Calibri"/>
                <a:cs typeface="Calibri"/>
              </a:rPr>
              <a:t> </a:t>
            </a:r>
            <a:r>
              <a:rPr sz="2700" spc="-10" dirty="0">
                <a:latin typeface="Calibri"/>
                <a:cs typeface="Calibri"/>
              </a:rPr>
              <a:t>Surgery</a:t>
            </a:r>
            <a:endParaRPr sz="2700">
              <a:latin typeface="Calibri"/>
              <a:cs typeface="Calibri"/>
            </a:endParaRPr>
          </a:p>
          <a:p>
            <a:pPr marL="354965" indent="-342265">
              <a:lnSpc>
                <a:spcPct val="100000"/>
              </a:lnSpc>
              <a:buFont typeface="Arial"/>
              <a:buChar char="•"/>
              <a:tabLst>
                <a:tab pos="354965" algn="l"/>
              </a:tabLst>
            </a:pPr>
            <a:r>
              <a:rPr sz="2700" dirty="0">
                <a:latin typeface="Calibri"/>
                <a:cs typeface="Calibri"/>
              </a:rPr>
              <a:t>Prolonged</a:t>
            </a:r>
            <a:r>
              <a:rPr sz="2700" spc="-80" dirty="0">
                <a:latin typeface="Calibri"/>
                <a:cs typeface="Calibri"/>
              </a:rPr>
              <a:t> </a:t>
            </a:r>
            <a:r>
              <a:rPr sz="2700" spc="-10" dirty="0">
                <a:latin typeface="Calibri"/>
                <a:cs typeface="Calibri"/>
              </a:rPr>
              <a:t>immobilization,</a:t>
            </a:r>
            <a:r>
              <a:rPr sz="2700" spc="-80" dirty="0">
                <a:latin typeface="Calibri"/>
                <a:cs typeface="Calibri"/>
              </a:rPr>
              <a:t> </a:t>
            </a:r>
            <a:r>
              <a:rPr sz="2700" spc="-10" dirty="0">
                <a:latin typeface="Calibri"/>
                <a:cs typeface="Calibri"/>
              </a:rPr>
              <a:t>travel</a:t>
            </a:r>
            <a:endParaRPr sz="2700">
              <a:latin typeface="Calibri"/>
              <a:cs typeface="Calibri"/>
            </a:endParaRPr>
          </a:p>
          <a:p>
            <a:pPr marL="354965" indent="-342265">
              <a:lnSpc>
                <a:spcPct val="100000"/>
              </a:lnSpc>
              <a:spcBef>
                <a:spcPts val="5"/>
              </a:spcBef>
              <a:buFont typeface="Arial"/>
              <a:buChar char="•"/>
              <a:tabLst>
                <a:tab pos="354965" algn="l"/>
              </a:tabLst>
            </a:pPr>
            <a:r>
              <a:rPr sz="2700" dirty="0">
                <a:latin typeface="Calibri"/>
                <a:cs typeface="Calibri"/>
              </a:rPr>
              <a:t>Surgery</a:t>
            </a:r>
            <a:r>
              <a:rPr sz="2700" spc="-60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requiring</a:t>
            </a:r>
            <a:r>
              <a:rPr sz="2700" spc="-70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&gt;</a:t>
            </a:r>
            <a:r>
              <a:rPr sz="2700" spc="-55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30</a:t>
            </a:r>
            <a:r>
              <a:rPr sz="2700" spc="-75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minutes</a:t>
            </a:r>
            <a:r>
              <a:rPr sz="2700" spc="-80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general</a:t>
            </a:r>
            <a:r>
              <a:rPr sz="2700" spc="-60" dirty="0">
                <a:latin typeface="Calibri"/>
                <a:cs typeface="Calibri"/>
              </a:rPr>
              <a:t> </a:t>
            </a:r>
            <a:r>
              <a:rPr sz="2700" spc="-10" dirty="0">
                <a:latin typeface="Calibri"/>
                <a:cs typeface="Calibri"/>
              </a:rPr>
              <a:t>anesthesia</a:t>
            </a:r>
            <a:endParaRPr sz="2700">
              <a:latin typeface="Calibri"/>
              <a:cs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320233" y="563880"/>
            <a:ext cx="4847590" cy="917575"/>
            <a:chOff x="2320233" y="563880"/>
            <a:chExt cx="4847590" cy="91757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320233" y="608259"/>
              <a:ext cx="3326537" cy="523609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518404" y="563880"/>
              <a:ext cx="1353311" cy="917448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320027" y="563880"/>
              <a:ext cx="629412" cy="917448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397751" y="563880"/>
              <a:ext cx="769620" cy="917448"/>
            </a:xfrm>
            <a:prstGeom prst="rect">
              <a:avLst/>
            </a:prstGeom>
          </p:spPr>
        </p:pic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62991" rIns="0" bIns="0" rtlCol="0">
            <a:spAutoFit/>
          </a:bodyPr>
          <a:lstStyle/>
          <a:p>
            <a:pPr marL="1520190">
              <a:lnSpc>
                <a:spcPct val="100000"/>
              </a:lnSpc>
              <a:spcBef>
                <a:spcPts val="100"/>
              </a:spcBef>
            </a:pPr>
            <a:r>
              <a:rPr dirty="0">
                <a:solidFill>
                  <a:srgbClr val="FF0066"/>
                </a:solidFill>
              </a:rPr>
              <a:t>Risk</a:t>
            </a:r>
            <a:r>
              <a:rPr spc="-140" dirty="0">
                <a:solidFill>
                  <a:srgbClr val="FF0066"/>
                </a:solidFill>
              </a:rPr>
              <a:t> </a:t>
            </a:r>
            <a:r>
              <a:rPr spc="-20" dirty="0">
                <a:solidFill>
                  <a:srgbClr val="FF0066"/>
                </a:solidFill>
              </a:rPr>
              <a:t>Factors</a:t>
            </a:r>
            <a:r>
              <a:rPr spc="-130" dirty="0">
                <a:solidFill>
                  <a:srgbClr val="FF0066"/>
                </a:solidFill>
              </a:rPr>
              <a:t> </a:t>
            </a:r>
            <a:r>
              <a:rPr sz="3200" spc="-10" dirty="0">
                <a:solidFill>
                  <a:srgbClr val="FF0066"/>
                </a:solidFill>
              </a:rPr>
              <a:t>Cont’d</a:t>
            </a:r>
            <a:endParaRPr sz="3200"/>
          </a:p>
        </p:txBody>
      </p:sp>
      <p:sp>
        <p:nvSpPr>
          <p:cNvPr id="9" name="object 9"/>
          <p:cNvSpPr txBox="1"/>
          <p:nvPr/>
        </p:nvSpPr>
        <p:spPr>
          <a:xfrm>
            <a:off x="537463" y="6445541"/>
            <a:ext cx="196215" cy="1962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30"/>
              </a:lnSpc>
            </a:pPr>
            <a:r>
              <a:rPr sz="1200" spc="-25" dirty="0">
                <a:solidFill>
                  <a:srgbClr val="888888"/>
                </a:solidFill>
                <a:latin typeface="Arial"/>
                <a:cs typeface="Arial"/>
              </a:rPr>
              <a:t>10</a:t>
            </a:r>
            <a:endParaRPr sz="12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35940" y="1709750"/>
            <a:ext cx="5366385" cy="45986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4965" indent="-342265">
              <a:lnSpc>
                <a:spcPct val="100000"/>
              </a:lnSpc>
              <a:spcBef>
                <a:spcPts val="100"/>
              </a:spcBef>
              <a:buFont typeface="Arial"/>
              <a:buChar char="•"/>
              <a:tabLst>
                <a:tab pos="354965" algn="l"/>
              </a:tabLst>
            </a:pPr>
            <a:r>
              <a:rPr sz="3000" dirty="0">
                <a:latin typeface="Calibri"/>
                <a:cs typeface="Calibri"/>
              </a:rPr>
              <a:t>Age</a:t>
            </a:r>
            <a:r>
              <a:rPr sz="3000" spc="-2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&gt;</a:t>
            </a:r>
            <a:r>
              <a:rPr sz="3000" spc="-30" dirty="0">
                <a:latin typeface="Calibri"/>
                <a:cs typeface="Calibri"/>
              </a:rPr>
              <a:t> </a:t>
            </a:r>
            <a:r>
              <a:rPr sz="3000" spc="-25" dirty="0">
                <a:latin typeface="Calibri"/>
                <a:cs typeface="Calibri"/>
              </a:rPr>
              <a:t>40</a:t>
            </a:r>
            <a:endParaRPr sz="3000">
              <a:latin typeface="Calibri"/>
              <a:cs typeface="Calibri"/>
            </a:endParaRPr>
          </a:p>
          <a:p>
            <a:pPr marL="354965" indent="-342265">
              <a:lnSpc>
                <a:spcPct val="100000"/>
              </a:lnSpc>
              <a:spcBef>
                <a:spcPts val="5"/>
              </a:spcBef>
              <a:buFont typeface="Arial"/>
              <a:buChar char="•"/>
              <a:tabLst>
                <a:tab pos="354965" algn="l"/>
              </a:tabLst>
            </a:pPr>
            <a:r>
              <a:rPr sz="3000" dirty="0">
                <a:latin typeface="Calibri"/>
                <a:cs typeface="Calibri"/>
              </a:rPr>
              <a:t>Venous</a:t>
            </a:r>
            <a:r>
              <a:rPr sz="3000" spc="-165" dirty="0">
                <a:latin typeface="Calibri"/>
                <a:cs typeface="Calibri"/>
              </a:rPr>
              <a:t> </a:t>
            </a:r>
            <a:r>
              <a:rPr sz="3000" spc="-10" dirty="0">
                <a:latin typeface="Calibri"/>
                <a:cs typeface="Calibri"/>
              </a:rPr>
              <a:t>Stasis</a:t>
            </a:r>
            <a:endParaRPr sz="3000">
              <a:latin typeface="Calibri"/>
              <a:cs typeface="Calibri"/>
            </a:endParaRPr>
          </a:p>
          <a:p>
            <a:pPr marL="354965" indent="-342265">
              <a:lnSpc>
                <a:spcPct val="100000"/>
              </a:lnSpc>
              <a:buFont typeface="Arial"/>
              <a:buChar char="•"/>
              <a:tabLst>
                <a:tab pos="354965" algn="l"/>
              </a:tabLst>
            </a:pPr>
            <a:r>
              <a:rPr sz="3000" dirty="0">
                <a:latin typeface="Calibri"/>
                <a:cs typeface="Calibri"/>
              </a:rPr>
              <a:t>Factor</a:t>
            </a:r>
            <a:r>
              <a:rPr sz="3000" spc="-6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V</a:t>
            </a:r>
            <a:r>
              <a:rPr sz="3000" spc="-5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Leiden</a:t>
            </a:r>
            <a:r>
              <a:rPr sz="3000" spc="-55" dirty="0">
                <a:latin typeface="Calibri"/>
                <a:cs typeface="Calibri"/>
              </a:rPr>
              <a:t> </a:t>
            </a:r>
            <a:r>
              <a:rPr sz="3000" spc="-10" dirty="0">
                <a:latin typeface="Calibri"/>
                <a:cs typeface="Calibri"/>
              </a:rPr>
              <a:t>mutation</a:t>
            </a:r>
            <a:endParaRPr sz="3000">
              <a:latin typeface="Calibri"/>
              <a:cs typeface="Calibri"/>
            </a:endParaRPr>
          </a:p>
          <a:p>
            <a:pPr marL="354965" indent="-342265">
              <a:lnSpc>
                <a:spcPct val="100000"/>
              </a:lnSpc>
              <a:buFont typeface="Arial"/>
              <a:buChar char="•"/>
              <a:tabLst>
                <a:tab pos="354965" algn="l"/>
              </a:tabLst>
            </a:pPr>
            <a:r>
              <a:rPr sz="3000" dirty="0">
                <a:latin typeface="Calibri"/>
                <a:cs typeface="Calibri"/>
              </a:rPr>
              <a:t>Protein</a:t>
            </a:r>
            <a:r>
              <a:rPr sz="3000" spc="-8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C</a:t>
            </a:r>
            <a:r>
              <a:rPr sz="3000" spc="-80" dirty="0">
                <a:latin typeface="Calibri"/>
                <a:cs typeface="Calibri"/>
              </a:rPr>
              <a:t> </a:t>
            </a:r>
            <a:r>
              <a:rPr sz="3000" spc="-10" dirty="0">
                <a:latin typeface="Calibri"/>
                <a:cs typeface="Calibri"/>
              </a:rPr>
              <a:t>deficiency</a:t>
            </a:r>
            <a:endParaRPr sz="3000">
              <a:latin typeface="Calibri"/>
              <a:cs typeface="Calibri"/>
            </a:endParaRPr>
          </a:p>
          <a:p>
            <a:pPr marL="354965" indent="-342265">
              <a:lnSpc>
                <a:spcPct val="100000"/>
              </a:lnSpc>
              <a:buFont typeface="Arial"/>
              <a:buChar char="•"/>
              <a:tabLst>
                <a:tab pos="354965" algn="l"/>
              </a:tabLst>
            </a:pPr>
            <a:r>
              <a:rPr sz="3000" dirty="0">
                <a:latin typeface="Calibri"/>
                <a:cs typeface="Calibri"/>
              </a:rPr>
              <a:t>Protein</a:t>
            </a:r>
            <a:r>
              <a:rPr sz="3000" spc="-7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S</a:t>
            </a:r>
            <a:r>
              <a:rPr sz="3000" spc="-55" dirty="0">
                <a:latin typeface="Calibri"/>
                <a:cs typeface="Calibri"/>
              </a:rPr>
              <a:t> </a:t>
            </a:r>
            <a:r>
              <a:rPr sz="3000" spc="-10" dirty="0">
                <a:latin typeface="Calibri"/>
                <a:cs typeface="Calibri"/>
              </a:rPr>
              <a:t>deficiency</a:t>
            </a:r>
            <a:endParaRPr sz="3000">
              <a:latin typeface="Calibri"/>
              <a:cs typeface="Calibri"/>
            </a:endParaRPr>
          </a:p>
          <a:p>
            <a:pPr marL="354965" indent="-342265">
              <a:lnSpc>
                <a:spcPct val="100000"/>
              </a:lnSpc>
              <a:buFont typeface="Arial"/>
              <a:buChar char="•"/>
              <a:tabLst>
                <a:tab pos="354965" algn="l"/>
              </a:tabLst>
            </a:pPr>
            <a:r>
              <a:rPr sz="3000" spc="-10" dirty="0">
                <a:latin typeface="Calibri"/>
                <a:cs typeface="Calibri"/>
              </a:rPr>
              <a:t>Antithrombin</a:t>
            </a:r>
            <a:r>
              <a:rPr sz="3000" spc="-55" dirty="0">
                <a:latin typeface="Calibri"/>
                <a:cs typeface="Calibri"/>
              </a:rPr>
              <a:t> </a:t>
            </a:r>
            <a:r>
              <a:rPr sz="3000" spc="-10" dirty="0">
                <a:latin typeface="Calibri"/>
                <a:cs typeface="Calibri"/>
              </a:rPr>
              <a:t>deficiency</a:t>
            </a:r>
            <a:endParaRPr sz="3000">
              <a:latin typeface="Calibri"/>
              <a:cs typeface="Calibri"/>
            </a:endParaRPr>
          </a:p>
          <a:p>
            <a:pPr marL="354965" indent="-342265">
              <a:lnSpc>
                <a:spcPct val="100000"/>
              </a:lnSpc>
              <a:buFont typeface="Arial"/>
              <a:buChar char="•"/>
              <a:tabLst>
                <a:tab pos="354965" algn="l"/>
              </a:tabLst>
            </a:pPr>
            <a:r>
              <a:rPr sz="3000" spc="-10" dirty="0">
                <a:latin typeface="Calibri"/>
                <a:cs typeface="Calibri"/>
              </a:rPr>
              <a:t>Prothrombin</a:t>
            </a:r>
            <a:r>
              <a:rPr sz="3000" spc="-114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G20210A</a:t>
            </a:r>
            <a:r>
              <a:rPr sz="3000" spc="-100" dirty="0">
                <a:latin typeface="Calibri"/>
                <a:cs typeface="Calibri"/>
              </a:rPr>
              <a:t> </a:t>
            </a:r>
            <a:r>
              <a:rPr sz="3000" spc="-10" dirty="0">
                <a:latin typeface="Calibri"/>
                <a:cs typeface="Calibri"/>
              </a:rPr>
              <a:t>mutation</a:t>
            </a:r>
            <a:endParaRPr sz="3000">
              <a:latin typeface="Calibri"/>
              <a:cs typeface="Calibri"/>
            </a:endParaRPr>
          </a:p>
          <a:p>
            <a:pPr marL="354965" indent="-342265">
              <a:lnSpc>
                <a:spcPct val="100000"/>
              </a:lnSpc>
              <a:buFont typeface="Arial"/>
              <a:buChar char="•"/>
              <a:tabLst>
                <a:tab pos="354965" algn="l"/>
              </a:tabLst>
            </a:pPr>
            <a:r>
              <a:rPr sz="3000" spc="-10" dirty="0">
                <a:latin typeface="Calibri"/>
                <a:cs typeface="Calibri"/>
              </a:rPr>
              <a:t>Anticardiolipin</a:t>
            </a:r>
            <a:r>
              <a:rPr sz="3000" spc="-20" dirty="0">
                <a:latin typeface="Calibri"/>
                <a:cs typeface="Calibri"/>
              </a:rPr>
              <a:t> </a:t>
            </a:r>
            <a:r>
              <a:rPr sz="3000" spc="-10" dirty="0">
                <a:latin typeface="Calibri"/>
                <a:cs typeface="Calibri"/>
              </a:rPr>
              <a:t>antibodies</a:t>
            </a:r>
            <a:endParaRPr sz="3000">
              <a:latin typeface="Calibri"/>
              <a:cs typeface="Calibri"/>
            </a:endParaRPr>
          </a:p>
          <a:p>
            <a:pPr marL="354965" indent="-342265">
              <a:lnSpc>
                <a:spcPct val="100000"/>
              </a:lnSpc>
              <a:spcBef>
                <a:spcPts val="5"/>
              </a:spcBef>
              <a:buFont typeface="Arial"/>
              <a:buChar char="•"/>
              <a:tabLst>
                <a:tab pos="354965" algn="l"/>
              </a:tabLst>
            </a:pPr>
            <a:r>
              <a:rPr sz="3000" dirty="0">
                <a:latin typeface="Calibri"/>
                <a:cs typeface="Calibri"/>
              </a:rPr>
              <a:t>SLE,</a:t>
            </a:r>
            <a:r>
              <a:rPr sz="3000" spc="-15" dirty="0">
                <a:latin typeface="Calibri"/>
                <a:cs typeface="Calibri"/>
              </a:rPr>
              <a:t> </a:t>
            </a:r>
            <a:r>
              <a:rPr sz="3000" spc="-25" dirty="0">
                <a:latin typeface="Calibri"/>
                <a:cs typeface="Calibri"/>
              </a:rPr>
              <a:t>APS</a:t>
            </a:r>
            <a:endParaRPr sz="3000">
              <a:latin typeface="Calibri"/>
              <a:cs typeface="Calibri"/>
            </a:endParaRPr>
          </a:p>
          <a:p>
            <a:pPr marL="354965" indent="-342265">
              <a:lnSpc>
                <a:spcPct val="100000"/>
              </a:lnSpc>
              <a:buFont typeface="Arial"/>
              <a:buChar char="•"/>
              <a:tabLst>
                <a:tab pos="354965" algn="l"/>
              </a:tabLst>
            </a:pPr>
            <a:r>
              <a:rPr sz="3000" spc="-10" dirty="0">
                <a:latin typeface="Calibri"/>
                <a:cs typeface="Calibri"/>
              </a:rPr>
              <a:t>Hyperhomocystinemia</a:t>
            </a:r>
            <a:endParaRPr sz="3000">
              <a:latin typeface="Calibri"/>
              <a:cs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320233" y="563880"/>
            <a:ext cx="4847590" cy="917575"/>
            <a:chOff x="2320233" y="563880"/>
            <a:chExt cx="4847590" cy="917575"/>
          </a:xfrm>
        </p:grpSpPr>
        <p:pic>
          <p:nvPicPr>
            <p:cNvPr id="3" name="object 3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320233" y="608259"/>
              <a:ext cx="3326537" cy="523609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518404" y="563880"/>
              <a:ext cx="1353311" cy="917448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320027" y="563880"/>
              <a:ext cx="629412" cy="917448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397751" y="563880"/>
              <a:ext cx="769620" cy="917448"/>
            </a:xfrm>
            <a:prstGeom prst="rect">
              <a:avLst/>
            </a:prstGeom>
          </p:spPr>
        </p:pic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62991" rIns="0" bIns="0" rtlCol="0">
            <a:spAutoFit/>
          </a:bodyPr>
          <a:lstStyle/>
          <a:p>
            <a:pPr marL="1520190">
              <a:lnSpc>
                <a:spcPct val="100000"/>
              </a:lnSpc>
              <a:spcBef>
                <a:spcPts val="100"/>
              </a:spcBef>
            </a:pPr>
            <a:r>
              <a:rPr dirty="0">
                <a:solidFill>
                  <a:srgbClr val="FF0066"/>
                </a:solidFill>
              </a:rPr>
              <a:t>Risk</a:t>
            </a:r>
            <a:r>
              <a:rPr spc="-140" dirty="0">
                <a:solidFill>
                  <a:srgbClr val="FF0066"/>
                </a:solidFill>
              </a:rPr>
              <a:t> </a:t>
            </a:r>
            <a:r>
              <a:rPr spc="-20" dirty="0">
                <a:solidFill>
                  <a:srgbClr val="FF0066"/>
                </a:solidFill>
              </a:rPr>
              <a:t>Factors</a:t>
            </a:r>
            <a:r>
              <a:rPr spc="-130" dirty="0">
                <a:solidFill>
                  <a:srgbClr val="FF0066"/>
                </a:solidFill>
              </a:rPr>
              <a:t> </a:t>
            </a:r>
            <a:r>
              <a:rPr sz="3200" spc="-10" dirty="0">
                <a:solidFill>
                  <a:srgbClr val="FF0066"/>
                </a:solidFill>
              </a:rPr>
              <a:t>Cont’d</a:t>
            </a:r>
            <a:endParaRPr sz="3200"/>
          </a:p>
        </p:txBody>
      </p:sp>
      <p:sp>
        <p:nvSpPr>
          <p:cNvPr id="9" name="object 9"/>
          <p:cNvSpPr txBox="1"/>
          <p:nvPr/>
        </p:nvSpPr>
        <p:spPr>
          <a:xfrm>
            <a:off x="537463" y="6445541"/>
            <a:ext cx="175260" cy="1962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30"/>
              </a:lnSpc>
            </a:pPr>
            <a:r>
              <a:rPr sz="1200" spc="-55" dirty="0">
                <a:solidFill>
                  <a:srgbClr val="888888"/>
                </a:solidFill>
                <a:latin typeface="Arial"/>
                <a:cs typeface="Arial"/>
              </a:rPr>
              <a:t>11</a:t>
            </a:r>
            <a:endParaRPr sz="12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35940" y="1715770"/>
            <a:ext cx="6971665" cy="36512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b="1" dirty="0">
                <a:solidFill>
                  <a:srgbClr val="001F5F"/>
                </a:solidFill>
                <a:latin typeface="Calibri"/>
                <a:cs typeface="Calibri"/>
              </a:rPr>
              <a:t>ICU-</a:t>
            </a:r>
            <a:r>
              <a:rPr sz="3600" b="1" spc="-10" dirty="0">
                <a:solidFill>
                  <a:srgbClr val="001F5F"/>
                </a:solidFill>
                <a:latin typeface="Calibri"/>
                <a:cs typeface="Calibri"/>
              </a:rPr>
              <a:t>related</a:t>
            </a:r>
            <a:r>
              <a:rPr sz="3600" b="1" spc="-14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3600" b="1" spc="-10" dirty="0">
                <a:solidFill>
                  <a:srgbClr val="001F5F"/>
                </a:solidFill>
                <a:latin typeface="Calibri"/>
                <a:cs typeface="Calibri"/>
              </a:rPr>
              <a:t>factors:</a:t>
            </a:r>
            <a:endParaRPr sz="36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655"/>
              </a:spcBef>
            </a:pPr>
            <a:endParaRPr sz="3600">
              <a:latin typeface="Calibri"/>
              <a:cs typeface="Calibri"/>
            </a:endParaRPr>
          </a:p>
          <a:p>
            <a:pPr marL="354965" indent="-342265">
              <a:lnSpc>
                <a:spcPct val="100000"/>
              </a:lnSpc>
              <a:buFont typeface="Arial"/>
              <a:buChar char="•"/>
              <a:tabLst>
                <a:tab pos="354965" algn="l"/>
              </a:tabLst>
            </a:pPr>
            <a:r>
              <a:rPr sz="3600" spc="-10" dirty="0">
                <a:latin typeface="Calibri"/>
                <a:cs typeface="Calibri"/>
              </a:rPr>
              <a:t>Immobility</a:t>
            </a:r>
            <a:endParaRPr sz="3600">
              <a:latin typeface="Calibri"/>
              <a:cs typeface="Calibri"/>
            </a:endParaRPr>
          </a:p>
          <a:p>
            <a:pPr marL="354965" indent="-342265">
              <a:lnSpc>
                <a:spcPct val="100000"/>
              </a:lnSpc>
              <a:spcBef>
                <a:spcPts val="795"/>
              </a:spcBef>
              <a:buFont typeface="Arial"/>
              <a:buChar char="•"/>
              <a:tabLst>
                <a:tab pos="354965" algn="l"/>
              </a:tabLst>
            </a:pPr>
            <a:r>
              <a:rPr sz="3200" dirty="0">
                <a:latin typeface="Calibri"/>
                <a:cs typeface="Calibri"/>
              </a:rPr>
              <a:t>Neuromuscular</a:t>
            </a:r>
            <a:r>
              <a:rPr sz="3200" spc="-7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paralysis</a:t>
            </a:r>
            <a:r>
              <a:rPr sz="3200" spc="-80" dirty="0">
                <a:latin typeface="Calibri"/>
                <a:cs typeface="Calibri"/>
              </a:rPr>
              <a:t> </a:t>
            </a:r>
            <a:r>
              <a:rPr sz="3200" spc="-30" dirty="0">
                <a:latin typeface="Calibri"/>
                <a:cs typeface="Calibri"/>
              </a:rPr>
              <a:t>(drug-</a:t>
            </a:r>
            <a:r>
              <a:rPr sz="3200" spc="-10" dirty="0">
                <a:latin typeface="Calibri"/>
                <a:cs typeface="Calibri"/>
              </a:rPr>
              <a:t>induced)</a:t>
            </a:r>
            <a:endParaRPr sz="3200">
              <a:latin typeface="Calibri"/>
              <a:cs typeface="Calibri"/>
            </a:endParaRPr>
          </a:p>
          <a:p>
            <a:pPr marL="354965" indent="-342265">
              <a:lnSpc>
                <a:spcPct val="100000"/>
              </a:lnSpc>
              <a:spcBef>
                <a:spcPts val="770"/>
              </a:spcBef>
              <a:buFont typeface="Arial"/>
              <a:buChar char="•"/>
              <a:tabLst>
                <a:tab pos="354965" algn="l"/>
              </a:tabLst>
            </a:pPr>
            <a:r>
              <a:rPr sz="3200" dirty="0">
                <a:latin typeface="Calibri"/>
                <a:cs typeface="Calibri"/>
              </a:rPr>
              <a:t>Central</a:t>
            </a:r>
            <a:r>
              <a:rPr sz="3200" spc="-11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venous</a:t>
            </a:r>
            <a:r>
              <a:rPr sz="3200" spc="-110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catheters</a:t>
            </a:r>
            <a:endParaRPr sz="3200">
              <a:latin typeface="Calibri"/>
              <a:cs typeface="Calibri"/>
            </a:endParaRPr>
          </a:p>
          <a:p>
            <a:pPr marL="354965" indent="-342265">
              <a:lnSpc>
                <a:spcPct val="100000"/>
              </a:lnSpc>
              <a:spcBef>
                <a:spcPts val="770"/>
              </a:spcBef>
              <a:buFont typeface="Arial"/>
              <a:buChar char="•"/>
              <a:tabLst>
                <a:tab pos="354965" algn="l"/>
              </a:tabLst>
            </a:pPr>
            <a:r>
              <a:rPr sz="3200" dirty="0">
                <a:latin typeface="Calibri"/>
                <a:cs typeface="Calibri"/>
              </a:rPr>
              <a:t>Severe</a:t>
            </a:r>
            <a:r>
              <a:rPr sz="3200" spc="-114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sepsis</a:t>
            </a:r>
            <a:endParaRPr sz="3200">
              <a:latin typeface="Calibri"/>
              <a:cs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object 4"/>
          <p:cNvGrpSpPr/>
          <p:nvPr/>
        </p:nvGrpSpPr>
        <p:grpSpPr>
          <a:xfrm>
            <a:off x="567145" y="1476755"/>
            <a:ext cx="1927860" cy="845819"/>
            <a:chOff x="567145" y="1476755"/>
            <a:chExt cx="1927860" cy="845819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67145" y="1773917"/>
              <a:ext cx="124532" cy="133157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53796" y="1476755"/>
              <a:ext cx="1840992" cy="845820"/>
            </a:xfrm>
            <a:prstGeom prst="rect">
              <a:avLst/>
            </a:prstGeom>
          </p:spPr>
        </p:pic>
      </p:grpSp>
      <p:grpSp>
        <p:nvGrpSpPr>
          <p:cNvPr id="7" name="object 7"/>
          <p:cNvGrpSpPr/>
          <p:nvPr/>
        </p:nvGrpSpPr>
        <p:grpSpPr>
          <a:xfrm>
            <a:off x="567145" y="2482595"/>
            <a:ext cx="2402205" cy="845819"/>
            <a:chOff x="567145" y="2482595"/>
            <a:chExt cx="2402205" cy="845819"/>
          </a:xfrm>
        </p:grpSpPr>
        <p:pic>
          <p:nvPicPr>
            <p:cNvPr id="8" name="object 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67145" y="2779757"/>
              <a:ext cx="124532" cy="133157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53796" y="2482595"/>
              <a:ext cx="2314956" cy="845819"/>
            </a:xfrm>
            <a:prstGeom prst="rect">
              <a:avLst/>
            </a:prstGeom>
          </p:spPr>
        </p:pic>
      </p:grpSp>
      <p:grpSp>
        <p:nvGrpSpPr>
          <p:cNvPr id="10" name="object 10"/>
          <p:cNvGrpSpPr/>
          <p:nvPr/>
        </p:nvGrpSpPr>
        <p:grpSpPr>
          <a:xfrm>
            <a:off x="567145" y="3899915"/>
            <a:ext cx="2353310" cy="845819"/>
            <a:chOff x="567145" y="3899915"/>
            <a:chExt cx="2353310" cy="845819"/>
          </a:xfrm>
        </p:grpSpPr>
        <p:pic>
          <p:nvPicPr>
            <p:cNvPr id="11" name="object 11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67145" y="4197077"/>
              <a:ext cx="124532" cy="133157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53796" y="3899915"/>
              <a:ext cx="2266188" cy="845819"/>
            </a:xfrm>
            <a:prstGeom prst="rect">
              <a:avLst/>
            </a:prstGeom>
          </p:spPr>
        </p:pic>
      </p:grpSp>
      <p:sp>
        <p:nvSpPr>
          <p:cNvPr id="13" name="object 13"/>
          <p:cNvSpPr txBox="1"/>
          <p:nvPr/>
        </p:nvSpPr>
        <p:spPr>
          <a:xfrm>
            <a:off x="535940" y="1563065"/>
            <a:ext cx="7913370" cy="47358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4965" indent="-342265">
              <a:lnSpc>
                <a:spcPct val="100000"/>
              </a:lnSpc>
              <a:spcBef>
                <a:spcPts val="100"/>
              </a:spcBef>
              <a:buFont typeface="Arial"/>
              <a:buChar char="•"/>
              <a:tabLst>
                <a:tab pos="354965" algn="l"/>
              </a:tabLst>
            </a:pPr>
            <a:r>
              <a:rPr sz="3000" b="1" dirty="0">
                <a:solidFill>
                  <a:srgbClr val="006FC0"/>
                </a:solidFill>
                <a:latin typeface="Calibri"/>
                <a:cs typeface="Calibri"/>
              </a:rPr>
              <a:t>Small</a:t>
            </a:r>
            <a:r>
              <a:rPr sz="3000" b="1" spc="-35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3000" b="1" dirty="0">
                <a:solidFill>
                  <a:srgbClr val="006FC0"/>
                </a:solidFill>
                <a:latin typeface="Calibri"/>
                <a:cs typeface="Calibri"/>
              </a:rPr>
              <a:t>PE</a:t>
            </a:r>
            <a:r>
              <a:rPr sz="3000" dirty="0">
                <a:latin typeface="Calibri"/>
                <a:cs typeface="Calibri"/>
              </a:rPr>
              <a:t>:</a:t>
            </a:r>
            <a:r>
              <a:rPr sz="3000" spc="-30" dirty="0">
                <a:latin typeface="Calibri"/>
                <a:cs typeface="Calibri"/>
              </a:rPr>
              <a:t> </a:t>
            </a:r>
            <a:r>
              <a:rPr sz="3000" spc="-20" dirty="0">
                <a:latin typeface="Calibri"/>
                <a:cs typeface="Calibri"/>
              </a:rPr>
              <a:t>Asymptomatic,</a:t>
            </a:r>
            <a:r>
              <a:rPr sz="3000" spc="-7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SOB,</a:t>
            </a:r>
            <a:r>
              <a:rPr sz="3000" spc="-4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chest</a:t>
            </a:r>
            <a:r>
              <a:rPr sz="3000" spc="-45" dirty="0">
                <a:latin typeface="Calibri"/>
                <a:cs typeface="Calibri"/>
              </a:rPr>
              <a:t> </a:t>
            </a:r>
            <a:r>
              <a:rPr sz="3000" spc="-10" dirty="0">
                <a:latin typeface="Calibri"/>
                <a:cs typeface="Calibri"/>
              </a:rPr>
              <a:t>discomfort.</a:t>
            </a:r>
            <a:endParaRPr sz="30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070"/>
              </a:spcBef>
              <a:buFont typeface="Arial"/>
              <a:buChar char="•"/>
            </a:pPr>
            <a:endParaRPr sz="3000">
              <a:latin typeface="Calibri"/>
              <a:cs typeface="Calibri"/>
            </a:endParaRPr>
          </a:p>
          <a:p>
            <a:pPr marL="355600" marR="382905" indent="-342900">
              <a:lnSpc>
                <a:spcPts val="3240"/>
              </a:lnSpc>
              <a:buFont typeface="Arial"/>
              <a:buChar char="•"/>
              <a:tabLst>
                <a:tab pos="355600" algn="l"/>
              </a:tabLst>
            </a:pPr>
            <a:r>
              <a:rPr sz="3000" b="1" dirty="0">
                <a:solidFill>
                  <a:srgbClr val="006FC0"/>
                </a:solidFill>
                <a:latin typeface="Calibri"/>
                <a:cs typeface="Calibri"/>
              </a:rPr>
              <a:t>Medium</a:t>
            </a:r>
            <a:r>
              <a:rPr sz="3000" b="1" spc="-80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3000" b="1" dirty="0">
                <a:solidFill>
                  <a:srgbClr val="006FC0"/>
                </a:solidFill>
                <a:latin typeface="Calibri"/>
                <a:cs typeface="Calibri"/>
              </a:rPr>
              <a:t>PE</a:t>
            </a:r>
            <a:r>
              <a:rPr sz="3000" dirty="0">
                <a:latin typeface="Calibri"/>
                <a:cs typeface="Calibri"/>
              </a:rPr>
              <a:t>:</a:t>
            </a:r>
            <a:r>
              <a:rPr sz="3000" spc="-7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SOB,</a:t>
            </a:r>
            <a:r>
              <a:rPr sz="3000" spc="-85" dirty="0">
                <a:latin typeface="Calibri"/>
                <a:cs typeface="Calibri"/>
              </a:rPr>
              <a:t> </a:t>
            </a:r>
            <a:r>
              <a:rPr sz="3000" spc="-10" dirty="0">
                <a:latin typeface="Calibri"/>
                <a:cs typeface="Calibri"/>
              </a:rPr>
              <a:t>Haemoptysis,</a:t>
            </a:r>
            <a:r>
              <a:rPr sz="3000" spc="-7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Pleuritic</a:t>
            </a:r>
            <a:r>
              <a:rPr sz="3000" spc="-60" dirty="0">
                <a:latin typeface="Calibri"/>
                <a:cs typeface="Calibri"/>
              </a:rPr>
              <a:t> </a:t>
            </a:r>
            <a:r>
              <a:rPr sz="3000" spc="-10" dirty="0">
                <a:latin typeface="Calibri"/>
                <a:cs typeface="Calibri"/>
              </a:rPr>
              <a:t>chest </a:t>
            </a:r>
            <a:r>
              <a:rPr sz="3000" dirty="0">
                <a:latin typeface="Calibri"/>
                <a:cs typeface="Calibri"/>
              </a:rPr>
              <a:t>pain,</a:t>
            </a:r>
            <a:r>
              <a:rPr sz="3000" spc="-55" dirty="0">
                <a:latin typeface="Calibri"/>
                <a:cs typeface="Calibri"/>
              </a:rPr>
              <a:t> </a:t>
            </a:r>
            <a:r>
              <a:rPr sz="3000" spc="-35" dirty="0">
                <a:latin typeface="Calibri"/>
                <a:cs typeface="Calibri"/>
              </a:rPr>
              <a:t>Tachycardia,</a:t>
            </a:r>
            <a:r>
              <a:rPr sz="3000" spc="-100" dirty="0">
                <a:latin typeface="Calibri"/>
                <a:cs typeface="Calibri"/>
              </a:rPr>
              <a:t> </a:t>
            </a:r>
            <a:r>
              <a:rPr sz="3000" spc="-30" dirty="0">
                <a:latin typeface="Calibri"/>
                <a:cs typeface="Calibri"/>
              </a:rPr>
              <a:t>Tachypnea,</a:t>
            </a:r>
            <a:r>
              <a:rPr sz="3000" spc="-5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Pleural</a:t>
            </a:r>
            <a:r>
              <a:rPr sz="3000" spc="-45" dirty="0">
                <a:latin typeface="Calibri"/>
                <a:cs typeface="Calibri"/>
              </a:rPr>
              <a:t> </a:t>
            </a:r>
            <a:r>
              <a:rPr sz="3000" spc="-20" dirty="0">
                <a:latin typeface="Calibri"/>
                <a:cs typeface="Calibri"/>
              </a:rPr>
              <a:t>rub.</a:t>
            </a:r>
            <a:endParaRPr sz="30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019"/>
              </a:spcBef>
              <a:buFont typeface="Arial"/>
              <a:buChar char="•"/>
            </a:pPr>
            <a:endParaRPr sz="3000">
              <a:latin typeface="Calibri"/>
              <a:cs typeface="Calibri"/>
            </a:endParaRPr>
          </a:p>
          <a:p>
            <a:pPr marL="355600" marR="5080" indent="-342900">
              <a:lnSpc>
                <a:spcPts val="3240"/>
              </a:lnSpc>
              <a:buFont typeface="Arial"/>
              <a:buChar char="•"/>
              <a:tabLst>
                <a:tab pos="355600" algn="l"/>
              </a:tabLst>
            </a:pPr>
            <a:r>
              <a:rPr sz="3000" b="1" dirty="0">
                <a:solidFill>
                  <a:srgbClr val="006FC0"/>
                </a:solidFill>
                <a:latin typeface="Calibri"/>
                <a:cs typeface="Calibri"/>
              </a:rPr>
              <a:t>Massive</a:t>
            </a:r>
            <a:r>
              <a:rPr sz="3000" b="1" spc="-50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3000" b="1" dirty="0">
                <a:solidFill>
                  <a:srgbClr val="006FC0"/>
                </a:solidFill>
                <a:latin typeface="Calibri"/>
                <a:cs typeface="Calibri"/>
              </a:rPr>
              <a:t>PE</a:t>
            </a:r>
            <a:r>
              <a:rPr sz="3000" dirty="0">
                <a:latin typeface="Calibri"/>
                <a:cs typeface="Calibri"/>
              </a:rPr>
              <a:t>:</a:t>
            </a:r>
            <a:r>
              <a:rPr sz="3000" spc="-6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Death,</a:t>
            </a:r>
            <a:r>
              <a:rPr sz="3000" spc="-7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Shock,</a:t>
            </a:r>
            <a:r>
              <a:rPr sz="3000" spc="-7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Severe</a:t>
            </a:r>
            <a:r>
              <a:rPr sz="3000" spc="-9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central</a:t>
            </a:r>
            <a:r>
              <a:rPr sz="3000" spc="-75" dirty="0">
                <a:latin typeface="Calibri"/>
                <a:cs typeface="Calibri"/>
              </a:rPr>
              <a:t> </a:t>
            </a:r>
            <a:r>
              <a:rPr sz="3000" spc="-10" dirty="0">
                <a:latin typeface="Calibri"/>
                <a:cs typeface="Calibri"/>
              </a:rPr>
              <a:t>chest </a:t>
            </a:r>
            <a:r>
              <a:rPr sz="3000" dirty="0">
                <a:latin typeface="Calibri"/>
                <a:cs typeface="Calibri"/>
              </a:rPr>
              <a:t>pain,</a:t>
            </a:r>
            <a:r>
              <a:rPr sz="3000" spc="-7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Syncope,</a:t>
            </a:r>
            <a:r>
              <a:rPr sz="3000" spc="-75" dirty="0">
                <a:latin typeface="Calibri"/>
                <a:cs typeface="Calibri"/>
              </a:rPr>
              <a:t> </a:t>
            </a:r>
            <a:r>
              <a:rPr sz="3000" spc="-40" dirty="0">
                <a:latin typeface="Calibri"/>
                <a:cs typeface="Calibri"/>
              </a:rPr>
              <a:t>Pallor,</a:t>
            </a:r>
            <a:r>
              <a:rPr sz="3000" spc="-7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Sweating,</a:t>
            </a:r>
            <a:r>
              <a:rPr sz="3000" spc="-9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Central</a:t>
            </a:r>
            <a:r>
              <a:rPr sz="3000" spc="-70" dirty="0">
                <a:latin typeface="Calibri"/>
                <a:cs typeface="Calibri"/>
              </a:rPr>
              <a:t> </a:t>
            </a:r>
            <a:r>
              <a:rPr sz="3000" spc="-10" dirty="0">
                <a:latin typeface="Calibri"/>
                <a:cs typeface="Calibri"/>
              </a:rPr>
              <a:t>cyanosis, </a:t>
            </a:r>
            <a:r>
              <a:rPr sz="3000" dirty="0">
                <a:latin typeface="Calibri"/>
                <a:cs typeface="Calibri"/>
              </a:rPr>
              <a:t>Elevated</a:t>
            </a:r>
            <a:r>
              <a:rPr sz="3000" spc="-90" dirty="0">
                <a:latin typeface="Calibri"/>
                <a:cs typeface="Calibri"/>
              </a:rPr>
              <a:t> </a:t>
            </a:r>
            <a:r>
              <a:rPr sz="3000" spc="-80" dirty="0">
                <a:latin typeface="Calibri"/>
                <a:cs typeface="Calibri"/>
              </a:rPr>
              <a:t>JVP,</a:t>
            </a:r>
            <a:r>
              <a:rPr sz="3000" spc="-6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Loud</a:t>
            </a:r>
            <a:r>
              <a:rPr sz="3000" spc="-7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P2,</a:t>
            </a:r>
            <a:r>
              <a:rPr sz="3000" spc="-6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S2</a:t>
            </a:r>
            <a:r>
              <a:rPr sz="3000" spc="-7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split,</a:t>
            </a:r>
            <a:r>
              <a:rPr sz="3000" spc="-6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gallop</a:t>
            </a:r>
            <a:r>
              <a:rPr sz="3000" spc="-70" dirty="0">
                <a:latin typeface="Calibri"/>
                <a:cs typeface="Calibri"/>
              </a:rPr>
              <a:t> </a:t>
            </a:r>
            <a:r>
              <a:rPr sz="3000" spc="-10" dirty="0">
                <a:latin typeface="Calibri"/>
                <a:cs typeface="Calibri"/>
              </a:rPr>
              <a:t>rhythm.</a:t>
            </a:r>
            <a:endParaRPr sz="30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610"/>
              </a:spcBef>
              <a:buFont typeface="Arial"/>
              <a:buChar char="•"/>
            </a:pPr>
            <a:endParaRPr sz="3000">
              <a:latin typeface="Calibri"/>
              <a:cs typeface="Calibri"/>
            </a:endParaRPr>
          </a:p>
          <a:p>
            <a:pPr marL="354965" indent="-342265">
              <a:lnSpc>
                <a:spcPct val="100000"/>
              </a:lnSpc>
              <a:buFont typeface="Arial"/>
              <a:buChar char="•"/>
              <a:tabLst>
                <a:tab pos="354965" algn="l"/>
              </a:tabLst>
            </a:pPr>
            <a:r>
              <a:rPr sz="3000" spc="-25" dirty="0">
                <a:latin typeface="Calibri"/>
                <a:cs typeface="Calibri"/>
              </a:rPr>
              <a:t>DVT</a:t>
            </a:r>
            <a:endParaRPr sz="3000">
              <a:latin typeface="Calibri"/>
              <a:cs typeface="Calibri"/>
            </a:endParaRPr>
          </a:p>
        </p:txBody>
      </p:sp>
      <p:sp>
        <p:nvSpPr>
          <p:cNvPr id="14" name="object 1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430"/>
              </a:lnSpc>
            </a:pPr>
            <a:r>
              <a:rPr spc="-25" dirty="0"/>
              <a:t>13</a:t>
            </a:r>
          </a:p>
        </p:txBody>
      </p:sp>
      <p:sp>
        <p:nvSpPr>
          <p:cNvPr id="19" name="object 2"/>
          <p:cNvSpPr txBox="1"/>
          <p:nvPr/>
        </p:nvSpPr>
        <p:spPr>
          <a:xfrm>
            <a:off x="1828800" y="152400"/>
            <a:ext cx="5078222" cy="677108"/>
          </a:xfrm>
          <a:prstGeom prst="rect">
            <a:avLst/>
          </a:prstGeom>
        </p:spPr>
        <p:txBody>
          <a:bodyPr vert="horz" wrap="square" lIns="0" tIns="60960" rIns="0" bIns="0" rtlCol="0">
            <a:spAutoFit/>
          </a:bodyPr>
          <a:lstStyle/>
          <a:p>
            <a:pPr algn="ctr" rtl="0">
              <a:spcBef>
                <a:spcPct val="20000"/>
              </a:spcBef>
            </a:pPr>
            <a:r>
              <a:rPr lang="en-US" sz="4000" b="1" dirty="0" smtClean="0">
                <a:solidFill>
                  <a:srgbClr val="0070C0"/>
                </a:solidFill>
              </a:rPr>
              <a:t>Symptoms</a:t>
            </a:r>
            <a:r>
              <a:rPr lang="en-US" sz="2800" dirty="0" smtClean="0">
                <a:solidFill>
                  <a:srgbClr val="0070C0"/>
                </a:solidFill>
              </a:rPr>
              <a:t>     </a:t>
            </a:r>
            <a:endParaRPr lang="en-US" sz="2800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30453" y="577334"/>
            <a:ext cx="6760426" cy="715844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29895">
              <a:lnSpc>
                <a:spcPct val="100000"/>
              </a:lnSpc>
              <a:spcBef>
                <a:spcPts val="100"/>
              </a:spcBef>
            </a:pPr>
            <a:r>
              <a:rPr sz="6000" spc="-10" dirty="0">
                <a:solidFill>
                  <a:srgbClr val="FF0066"/>
                </a:solidFill>
              </a:rPr>
              <a:t>Differential</a:t>
            </a:r>
            <a:r>
              <a:rPr sz="6000" spc="-320" dirty="0">
                <a:solidFill>
                  <a:srgbClr val="FF0066"/>
                </a:solidFill>
              </a:rPr>
              <a:t> </a:t>
            </a:r>
            <a:r>
              <a:rPr sz="6000" spc="-10" dirty="0">
                <a:solidFill>
                  <a:srgbClr val="FF0066"/>
                </a:solidFill>
              </a:rPr>
              <a:t>Diagnosis</a:t>
            </a:r>
            <a:endParaRPr sz="6000"/>
          </a:p>
        </p:txBody>
      </p:sp>
      <p:sp>
        <p:nvSpPr>
          <p:cNvPr id="4" name="object 4"/>
          <p:cNvSpPr txBox="1"/>
          <p:nvPr/>
        </p:nvSpPr>
        <p:spPr>
          <a:xfrm>
            <a:off x="535940" y="1622269"/>
            <a:ext cx="3896995" cy="3578544"/>
          </a:xfrm>
          <a:prstGeom prst="rect">
            <a:avLst/>
          </a:prstGeom>
        </p:spPr>
        <p:txBody>
          <a:bodyPr vert="horz" wrap="square" lIns="0" tIns="109855" rIns="0" bIns="0" rtlCol="0">
            <a:spAutoFit/>
          </a:bodyPr>
          <a:lstStyle/>
          <a:p>
            <a:pPr marL="354965" indent="-342265">
              <a:lnSpc>
                <a:spcPct val="100000"/>
              </a:lnSpc>
              <a:spcBef>
                <a:spcPts val="865"/>
              </a:spcBef>
              <a:buFont typeface="Arial"/>
              <a:buChar char="•"/>
              <a:tabLst>
                <a:tab pos="354965" algn="l"/>
              </a:tabLst>
            </a:pPr>
            <a:r>
              <a:rPr sz="3200" dirty="0">
                <a:latin typeface="Calibri"/>
                <a:cs typeface="Calibri"/>
              </a:rPr>
              <a:t>Myocardial</a:t>
            </a:r>
            <a:r>
              <a:rPr sz="3200" spc="-150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Infraction</a:t>
            </a:r>
            <a:endParaRPr sz="3200">
              <a:latin typeface="Calibri"/>
              <a:cs typeface="Calibri"/>
            </a:endParaRPr>
          </a:p>
          <a:p>
            <a:pPr marL="354965" indent="-342265">
              <a:lnSpc>
                <a:spcPct val="100000"/>
              </a:lnSpc>
              <a:spcBef>
                <a:spcPts val="765"/>
              </a:spcBef>
              <a:buFont typeface="Arial"/>
              <a:buChar char="•"/>
              <a:tabLst>
                <a:tab pos="354965" algn="l"/>
              </a:tabLst>
            </a:pPr>
            <a:r>
              <a:rPr sz="3200" spc="-10" dirty="0">
                <a:latin typeface="Calibri"/>
                <a:cs typeface="Calibri"/>
              </a:rPr>
              <a:t>Pleurisy</a:t>
            </a:r>
            <a:endParaRPr sz="3200">
              <a:latin typeface="Calibri"/>
              <a:cs typeface="Calibri"/>
            </a:endParaRPr>
          </a:p>
          <a:p>
            <a:pPr marL="447040" indent="-434340">
              <a:lnSpc>
                <a:spcPct val="100000"/>
              </a:lnSpc>
              <a:spcBef>
                <a:spcPts val="770"/>
              </a:spcBef>
              <a:buFont typeface="Arial"/>
              <a:buChar char="•"/>
              <a:tabLst>
                <a:tab pos="447040" algn="l"/>
              </a:tabLst>
            </a:pPr>
            <a:r>
              <a:rPr sz="3200" spc="-10" dirty="0">
                <a:latin typeface="Calibri"/>
                <a:cs typeface="Calibri"/>
              </a:rPr>
              <a:t>Pneumonia</a:t>
            </a:r>
            <a:endParaRPr sz="3200">
              <a:latin typeface="Calibri"/>
              <a:cs typeface="Calibri"/>
            </a:endParaRPr>
          </a:p>
          <a:p>
            <a:pPr marL="354965" indent="-342265">
              <a:lnSpc>
                <a:spcPct val="100000"/>
              </a:lnSpc>
              <a:spcBef>
                <a:spcPts val="770"/>
              </a:spcBef>
              <a:buFont typeface="Arial"/>
              <a:buChar char="•"/>
              <a:tabLst>
                <a:tab pos="354965" algn="l"/>
              </a:tabLst>
            </a:pPr>
            <a:r>
              <a:rPr sz="3200" spc="-10" dirty="0">
                <a:latin typeface="Calibri"/>
                <a:cs typeface="Calibri"/>
              </a:rPr>
              <a:t>Bronchitis</a:t>
            </a:r>
            <a:endParaRPr sz="3200">
              <a:latin typeface="Calibri"/>
              <a:cs typeface="Calibri"/>
            </a:endParaRPr>
          </a:p>
          <a:p>
            <a:pPr marL="354965" indent="-342265">
              <a:lnSpc>
                <a:spcPct val="100000"/>
              </a:lnSpc>
              <a:spcBef>
                <a:spcPts val="770"/>
              </a:spcBef>
              <a:buFont typeface="Arial"/>
              <a:buChar char="•"/>
              <a:tabLst>
                <a:tab pos="354965" algn="l"/>
              </a:tabLst>
            </a:pPr>
            <a:r>
              <a:rPr sz="3200" spc="-10" dirty="0">
                <a:latin typeface="Calibri"/>
                <a:cs typeface="Calibri"/>
              </a:rPr>
              <a:t>Pneumothorax</a:t>
            </a:r>
            <a:endParaRPr sz="3200">
              <a:latin typeface="Calibri"/>
              <a:cs typeface="Calibri"/>
            </a:endParaRPr>
          </a:p>
          <a:p>
            <a:pPr marL="354965" indent="-342265">
              <a:lnSpc>
                <a:spcPct val="100000"/>
              </a:lnSpc>
              <a:spcBef>
                <a:spcPts val="770"/>
              </a:spcBef>
              <a:buFont typeface="Arial"/>
              <a:buChar char="•"/>
              <a:tabLst>
                <a:tab pos="354965" algn="l"/>
              </a:tabLst>
            </a:pPr>
            <a:r>
              <a:rPr sz="3200" spc="-10" smtClean="0">
                <a:latin typeface="Calibri"/>
                <a:cs typeface="Calibri"/>
              </a:rPr>
              <a:t>Costochondritis</a:t>
            </a:r>
            <a:endParaRPr sz="3200">
              <a:latin typeface="Calibri"/>
              <a:cs typeface="Calibri"/>
            </a:endParaRPr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724144" y="2643794"/>
            <a:ext cx="2822448" cy="3377529"/>
          </a:xfrm>
          <a:prstGeom prst="rect">
            <a:avLst/>
          </a:prstGeom>
        </p:spPr>
      </p:pic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430"/>
              </a:lnSpc>
            </a:pPr>
            <a:r>
              <a:rPr spc="-25" dirty="0"/>
              <a:t>14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221881" y="566237"/>
            <a:ext cx="4790146" cy="763905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153792" y="277495"/>
            <a:ext cx="4845050" cy="1031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600" spc="-30" dirty="0">
                <a:solidFill>
                  <a:srgbClr val="FF0066"/>
                </a:solidFill>
              </a:rPr>
              <a:t>Investigations</a:t>
            </a:r>
            <a:endParaRPr sz="6600"/>
          </a:p>
        </p:txBody>
      </p:sp>
      <p:grpSp>
        <p:nvGrpSpPr>
          <p:cNvPr id="4" name="object 4"/>
          <p:cNvGrpSpPr/>
          <p:nvPr/>
        </p:nvGrpSpPr>
        <p:grpSpPr>
          <a:xfrm>
            <a:off x="297179" y="1703256"/>
            <a:ext cx="7234555" cy="1256665"/>
            <a:chOff x="297179" y="1703256"/>
            <a:chExt cx="7234555" cy="1256665"/>
          </a:xfrm>
        </p:grpSpPr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80638" y="1703256"/>
              <a:ext cx="2169031" cy="437819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41020" y="2063495"/>
              <a:ext cx="2238756" cy="79248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97179" y="2060447"/>
              <a:ext cx="7234428" cy="899160"/>
            </a:xfrm>
            <a:prstGeom prst="rect">
              <a:avLst/>
            </a:prstGeom>
          </p:spPr>
        </p:pic>
      </p:grpSp>
      <p:grpSp>
        <p:nvGrpSpPr>
          <p:cNvPr id="8" name="object 8"/>
          <p:cNvGrpSpPr/>
          <p:nvPr/>
        </p:nvGrpSpPr>
        <p:grpSpPr>
          <a:xfrm>
            <a:off x="553212" y="3133344"/>
            <a:ext cx="1769745" cy="899160"/>
            <a:chOff x="553212" y="3133344"/>
            <a:chExt cx="1769745" cy="899160"/>
          </a:xfrm>
        </p:grpSpPr>
        <p:pic>
          <p:nvPicPr>
            <p:cNvPr id="9" name="object 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73005" y="3382047"/>
              <a:ext cx="256803" cy="296531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53212" y="3133344"/>
              <a:ext cx="658368" cy="899159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678180" y="3133344"/>
              <a:ext cx="1531620" cy="899159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676400" y="3133344"/>
              <a:ext cx="646176" cy="899159"/>
            </a:xfrm>
            <a:prstGeom prst="rect">
              <a:avLst/>
            </a:prstGeom>
          </p:spPr>
        </p:pic>
      </p:grpSp>
      <p:sp>
        <p:nvSpPr>
          <p:cNvPr id="13" name="object 13"/>
          <p:cNvSpPr txBox="1"/>
          <p:nvPr/>
        </p:nvSpPr>
        <p:spPr>
          <a:xfrm>
            <a:off x="535940" y="1490730"/>
            <a:ext cx="7465059" cy="4295775"/>
          </a:xfrm>
          <a:prstGeom prst="rect">
            <a:avLst/>
          </a:prstGeom>
        </p:spPr>
        <p:txBody>
          <a:bodyPr vert="horz" wrap="square" lIns="0" tIns="711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60"/>
              </a:spcBef>
            </a:pPr>
            <a:r>
              <a:rPr sz="3600" b="1" u="sng" spc="-10" dirty="0">
                <a:solidFill>
                  <a:srgbClr val="006FC0"/>
                </a:solidFill>
                <a:uFill>
                  <a:solidFill>
                    <a:srgbClr val="006FC0"/>
                  </a:solidFill>
                </a:uFill>
                <a:latin typeface="Calibri"/>
                <a:cs typeface="Calibri"/>
              </a:rPr>
              <a:t>Laboratory:</a:t>
            </a:r>
            <a:endParaRPr sz="36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415"/>
              </a:spcBef>
            </a:pPr>
            <a:r>
              <a:rPr sz="3200" b="1" dirty="0">
                <a:latin typeface="Calibri"/>
                <a:cs typeface="Calibri"/>
              </a:rPr>
              <a:t>CBC,</a:t>
            </a:r>
            <a:r>
              <a:rPr sz="3200" b="1" spc="-45" dirty="0">
                <a:latin typeface="Calibri"/>
                <a:cs typeface="Calibri"/>
              </a:rPr>
              <a:t> </a:t>
            </a:r>
            <a:r>
              <a:rPr sz="3200" b="1" dirty="0">
                <a:latin typeface="Calibri"/>
                <a:cs typeface="Calibri"/>
              </a:rPr>
              <a:t>Coagulation</a:t>
            </a:r>
            <a:r>
              <a:rPr sz="3200" b="1" spc="-70" dirty="0">
                <a:latin typeface="Calibri"/>
                <a:cs typeface="Calibri"/>
              </a:rPr>
              <a:t> </a:t>
            </a:r>
            <a:r>
              <a:rPr sz="3200" b="1" dirty="0">
                <a:latin typeface="Calibri"/>
                <a:cs typeface="Calibri"/>
              </a:rPr>
              <a:t>profile,</a:t>
            </a:r>
            <a:r>
              <a:rPr sz="3200" b="1" spc="-95" dirty="0">
                <a:latin typeface="Calibri"/>
                <a:cs typeface="Calibri"/>
              </a:rPr>
              <a:t> </a:t>
            </a:r>
            <a:r>
              <a:rPr sz="3200" b="1" dirty="0">
                <a:latin typeface="Calibri"/>
                <a:cs typeface="Calibri"/>
              </a:rPr>
              <a:t>ESR,</a:t>
            </a:r>
            <a:r>
              <a:rPr sz="3200" b="1" spc="-60" dirty="0">
                <a:latin typeface="Calibri"/>
                <a:cs typeface="Calibri"/>
              </a:rPr>
              <a:t> </a:t>
            </a:r>
            <a:r>
              <a:rPr sz="3200" b="1" dirty="0">
                <a:latin typeface="Calibri"/>
                <a:cs typeface="Calibri"/>
              </a:rPr>
              <a:t>LDH,</a:t>
            </a:r>
            <a:r>
              <a:rPr sz="3200" b="1" spc="-60" dirty="0">
                <a:latin typeface="Calibri"/>
                <a:cs typeface="Calibri"/>
              </a:rPr>
              <a:t> </a:t>
            </a:r>
            <a:r>
              <a:rPr sz="3200" b="1" spc="-25" dirty="0">
                <a:latin typeface="Calibri"/>
                <a:cs typeface="Calibri"/>
              </a:rPr>
              <a:t>ABG</a:t>
            </a:r>
            <a:endParaRPr sz="32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705"/>
              </a:spcBef>
            </a:pPr>
            <a:endParaRPr sz="3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3200" b="1" spc="-10" dirty="0">
                <a:latin typeface="Calibri"/>
                <a:cs typeface="Calibri"/>
              </a:rPr>
              <a:t>D-dimer:</a:t>
            </a:r>
            <a:endParaRPr sz="3200">
              <a:latin typeface="Calibri"/>
              <a:cs typeface="Calibri"/>
            </a:endParaRPr>
          </a:p>
          <a:p>
            <a:pPr marL="354965" indent="-342265">
              <a:lnSpc>
                <a:spcPct val="100000"/>
              </a:lnSpc>
              <a:spcBef>
                <a:spcPts val="385"/>
              </a:spcBef>
              <a:buFont typeface="Arial"/>
              <a:buChar char="•"/>
              <a:tabLst>
                <a:tab pos="354965" algn="l"/>
              </a:tabLst>
            </a:pPr>
            <a:r>
              <a:rPr sz="3200" dirty="0">
                <a:latin typeface="Calibri"/>
                <a:cs typeface="Calibri"/>
              </a:rPr>
              <a:t>Sensitive</a:t>
            </a:r>
            <a:r>
              <a:rPr sz="3200" spc="-5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but</a:t>
            </a:r>
            <a:r>
              <a:rPr sz="3200" spc="-4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not</a:t>
            </a:r>
            <a:r>
              <a:rPr sz="3200" spc="-5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specific</a:t>
            </a:r>
            <a:endParaRPr sz="3200">
              <a:latin typeface="Calibri"/>
              <a:cs typeface="Calibri"/>
            </a:endParaRPr>
          </a:p>
          <a:p>
            <a:pPr marL="355600" marR="5080" indent="-342900">
              <a:lnSpc>
                <a:spcPts val="3460"/>
              </a:lnSpc>
              <a:spcBef>
                <a:spcPts val="815"/>
              </a:spcBef>
              <a:buFont typeface="Arial"/>
              <a:buChar char="•"/>
              <a:tabLst>
                <a:tab pos="355600" algn="l"/>
              </a:tabLst>
            </a:pPr>
            <a:r>
              <a:rPr sz="3200" dirty="0">
                <a:latin typeface="Calibri"/>
                <a:cs typeface="Calibri"/>
              </a:rPr>
              <a:t>Up</a:t>
            </a:r>
            <a:r>
              <a:rPr sz="3200" spc="-6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to</a:t>
            </a:r>
            <a:r>
              <a:rPr sz="3200" spc="-5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80%</a:t>
            </a:r>
            <a:r>
              <a:rPr sz="3200" spc="-6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of</a:t>
            </a:r>
            <a:r>
              <a:rPr sz="3200" spc="-6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ICU</a:t>
            </a:r>
            <a:r>
              <a:rPr sz="3200" spc="-5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patients</a:t>
            </a:r>
            <a:r>
              <a:rPr sz="3200" spc="-5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have</a:t>
            </a:r>
            <a:r>
              <a:rPr sz="3200" spc="-60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elevated</a:t>
            </a:r>
            <a:r>
              <a:rPr sz="3200" spc="-75" dirty="0">
                <a:latin typeface="Calibri"/>
                <a:cs typeface="Calibri"/>
              </a:rPr>
              <a:t> </a:t>
            </a:r>
            <a:r>
              <a:rPr sz="3200" spc="-25" dirty="0">
                <a:latin typeface="Calibri"/>
                <a:cs typeface="Calibri"/>
              </a:rPr>
              <a:t>D- </a:t>
            </a:r>
            <a:r>
              <a:rPr sz="3200" dirty="0">
                <a:latin typeface="Calibri"/>
                <a:cs typeface="Calibri"/>
              </a:rPr>
              <a:t>dimer</a:t>
            </a:r>
            <a:r>
              <a:rPr sz="3200" spc="-3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in</a:t>
            </a:r>
            <a:r>
              <a:rPr sz="3200" spc="-2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the</a:t>
            </a:r>
            <a:r>
              <a:rPr sz="3200" spc="-3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absence</a:t>
            </a:r>
            <a:r>
              <a:rPr sz="3200" spc="-2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of</a:t>
            </a:r>
            <a:r>
              <a:rPr sz="3200" spc="-25" dirty="0">
                <a:latin typeface="Calibri"/>
                <a:cs typeface="Calibri"/>
              </a:rPr>
              <a:t> VTE</a:t>
            </a:r>
            <a:endParaRPr sz="3200">
              <a:latin typeface="Calibri"/>
              <a:cs typeface="Calibri"/>
            </a:endParaRPr>
          </a:p>
          <a:p>
            <a:pPr marL="354965" indent="-342265">
              <a:lnSpc>
                <a:spcPct val="100000"/>
              </a:lnSpc>
              <a:spcBef>
                <a:spcPts val="330"/>
              </a:spcBef>
              <a:buFont typeface="Arial"/>
              <a:buChar char="•"/>
              <a:tabLst>
                <a:tab pos="354965" algn="l"/>
              </a:tabLst>
            </a:pPr>
            <a:r>
              <a:rPr sz="3200" dirty="0">
                <a:latin typeface="Calibri"/>
                <a:cs typeface="Calibri"/>
              </a:rPr>
              <a:t>More</a:t>
            </a:r>
            <a:r>
              <a:rPr sz="3200" spc="-7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than</a:t>
            </a:r>
            <a:r>
              <a:rPr sz="3200" spc="-5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500</a:t>
            </a:r>
            <a:r>
              <a:rPr sz="3200" spc="-40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Mg/mL</a:t>
            </a:r>
            <a:endParaRPr sz="3200">
              <a:latin typeface="Calibri"/>
              <a:cs typeface="Calibri"/>
            </a:endParaRPr>
          </a:p>
        </p:txBody>
      </p:sp>
      <p:pic>
        <p:nvPicPr>
          <p:cNvPr id="14" name="object 14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7703819" y="5042915"/>
            <a:ext cx="1440179" cy="1815083"/>
          </a:xfrm>
          <a:prstGeom prst="rect">
            <a:avLst/>
          </a:prstGeom>
        </p:spPr>
      </p:pic>
      <p:sp>
        <p:nvSpPr>
          <p:cNvPr id="15" name="object 1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430"/>
              </a:lnSpc>
            </a:pPr>
            <a:r>
              <a:rPr spc="-25" dirty="0"/>
              <a:t>15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871326" y="284988"/>
            <a:ext cx="7825105" cy="1341120"/>
            <a:chOff x="871326" y="284988"/>
            <a:chExt cx="7825105" cy="134112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71326" y="636913"/>
              <a:ext cx="2131354" cy="466062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590800" y="284988"/>
              <a:ext cx="978408" cy="1341119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776728" y="284988"/>
              <a:ext cx="2851404" cy="1341119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835652" y="284988"/>
              <a:ext cx="1205484" cy="1341119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248655" y="284988"/>
              <a:ext cx="1239012" cy="1341119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695187" y="284988"/>
              <a:ext cx="3000756" cy="1341119"/>
            </a:xfrm>
            <a:prstGeom prst="rect">
              <a:avLst/>
            </a:prstGeom>
          </p:spPr>
        </p:pic>
      </p:grp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13284" rIns="0" bIns="0" rtlCol="0">
            <a:spAutoFit/>
          </a:bodyPr>
          <a:lstStyle/>
          <a:p>
            <a:pPr marL="111125">
              <a:lnSpc>
                <a:spcPct val="100000"/>
              </a:lnSpc>
              <a:spcBef>
                <a:spcPts val="100"/>
              </a:spcBef>
            </a:pPr>
            <a:r>
              <a:rPr sz="4800" spc="-30" dirty="0">
                <a:solidFill>
                  <a:srgbClr val="FF0066"/>
                </a:solidFill>
              </a:rPr>
              <a:t>Alveolar-</a:t>
            </a:r>
            <a:r>
              <a:rPr sz="4800" dirty="0">
                <a:solidFill>
                  <a:srgbClr val="FF0066"/>
                </a:solidFill>
              </a:rPr>
              <a:t>Arterial</a:t>
            </a:r>
            <a:r>
              <a:rPr sz="4800" spc="-5" dirty="0">
                <a:solidFill>
                  <a:srgbClr val="FF0066"/>
                </a:solidFill>
              </a:rPr>
              <a:t> </a:t>
            </a:r>
            <a:r>
              <a:rPr sz="4800" dirty="0">
                <a:solidFill>
                  <a:srgbClr val="FF0066"/>
                </a:solidFill>
              </a:rPr>
              <a:t>O2</a:t>
            </a:r>
            <a:r>
              <a:rPr sz="4800" spc="-60" dirty="0">
                <a:solidFill>
                  <a:srgbClr val="FF0066"/>
                </a:solidFill>
              </a:rPr>
              <a:t> </a:t>
            </a:r>
            <a:r>
              <a:rPr sz="4800" spc="-10" dirty="0">
                <a:solidFill>
                  <a:srgbClr val="FF0066"/>
                </a:solidFill>
              </a:rPr>
              <a:t>Gradient</a:t>
            </a:r>
            <a:endParaRPr sz="4800"/>
          </a:p>
        </p:txBody>
      </p:sp>
      <p:sp>
        <p:nvSpPr>
          <p:cNvPr id="10" name="object 10"/>
          <p:cNvSpPr txBox="1"/>
          <p:nvPr/>
        </p:nvSpPr>
        <p:spPr>
          <a:xfrm>
            <a:off x="535940" y="1607261"/>
            <a:ext cx="7188834" cy="151638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5600" marR="5080" indent="-342900">
              <a:lnSpc>
                <a:spcPct val="100000"/>
              </a:lnSpc>
              <a:spcBef>
                <a:spcPts val="105"/>
              </a:spcBef>
              <a:buFont typeface="Arial"/>
              <a:buChar char="•"/>
              <a:tabLst>
                <a:tab pos="355600" algn="l"/>
              </a:tabLst>
            </a:pPr>
            <a:r>
              <a:rPr sz="3200" b="1" dirty="0">
                <a:latin typeface="Calibri"/>
                <a:cs typeface="Calibri"/>
              </a:rPr>
              <a:t>A-a</a:t>
            </a:r>
            <a:r>
              <a:rPr sz="3200" b="1" spc="-70" dirty="0">
                <a:latin typeface="Calibri"/>
                <a:cs typeface="Calibri"/>
              </a:rPr>
              <a:t> </a:t>
            </a:r>
            <a:r>
              <a:rPr sz="3200" b="1" dirty="0">
                <a:latin typeface="Calibri"/>
                <a:cs typeface="Calibri"/>
              </a:rPr>
              <a:t>O2</a:t>
            </a:r>
            <a:r>
              <a:rPr sz="3200" b="1" spc="-55" dirty="0">
                <a:latin typeface="Calibri"/>
                <a:cs typeface="Calibri"/>
              </a:rPr>
              <a:t> </a:t>
            </a:r>
            <a:r>
              <a:rPr sz="3200" b="1" dirty="0">
                <a:latin typeface="Calibri"/>
                <a:cs typeface="Calibri"/>
              </a:rPr>
              <a:t>gradient</a:t>
            </a:r>
            <a:r>
              <a:rPr sz="3200" b="1" spc="-60" dirty="0">
                <a:latin typeface="Calibri"/>
                <a:cs typeface="Calibri"/>
              </a:rPr>
              <a:t> </a:t>
            </a:r>
            <a:r>
              <a:rPr sz="3200" b="1" dirty="0">
                <a:latin typeface="Calibri"/>
                <a:cs typeface="Calibri"/>
              </a:rPr>
              <a:t>=</a:t>
            </a:r>
            <a:r>
              <a:rPr sz="3200" b="1" spc="-45" dirty="0">
                <a:latin typeface="Calibri"/>
                <a:cs typeface="Calibri"/>
              </a:rPr>
              <a:t> </a:t>
            </a:r>
            <a:r>
              <a:rPr sz="3200" b="1" dirty="0">
                <a:latin typeface="Calibri"/>
                <a:cs typeface="Calibri"/>
              </a:rPr>
              <a:t>PaO2</a:t>
            </a:r>
            <a:r>
              <a:rPr sz="3200" b="1" spc="-65" dirty="0">
                <a:latin typeface="Calibri"/>
                <a:cs typeface="Calibri"/>
              </a:rPr>
              <a:t> </a:t>
            </a:r>
            <a:r>
              <a:rPr sz="3200" b="1" dirty="0">
                <a:latin typeface="Calibri"/>
                <a:cs typeface="Calibri"/>
              </a:rPr>
              <a:t>(alveolar)</a:t>
            </a:r>
            <a:r>
              <a:rPr sz="3200" b="1" spc="-50" dirty="0">
                <a:latin typeface="Calibri"/>
                <a:cs typeface="Calibri"/>
              </a:rPr>
              <a:t> </a:t>
            </a:r>
            <a:r>
              <a:rPr sz="3200" b="1" dirty="0">
                <a:latin typeface="Calibri"/>
                <a:cs typeface="Calibri"/>
              </a:rPr>
              <a:t>-</a:t>
            </a:r>
            <a:r>
              <a:rPr sz="3200" b="1" spc="-55" dirty="0">
                <a:latin typeface="Calibri"/>
                <a:cs typeface="Calibri"/>
              </a:rPr>
              <a:t> </a:t>
            </a:r>
            <a:r>
              <a:rPr sz="3200" b="1" spc="-20" dirty="0">
                <a:latin typeface="Calibri"/>
                <a:cs typeface="Calibri"/>
              </a:rPr>
              <a:t>PaO2 </a:t>
            </a:r>
            <a:r>
              <a:rPr sz="3200" b="1" spc="-10" dirty="0">
                <a:latin typeface="Calibri"/>
                <a:cs typeface="Calibri"/>
              </a:rPr>
              <a:t>(arterial)</a:t>
            </a:r>
            <a:endParaRPr sz="3200">
              <a:latin typeface="Calibri"/>
              <a:cs typeface="Calibri"/>
            </a:endParaRPr>
          </a:p>
          <a:p>
            <a:pPr marL="354965" indent="-342265">
              <a:lnSpc>
                <a:spcPct val="100000"/>
              </a:lnSpc>
              <a:spcBef>
                <a:spcPts val="690"/>
              </a:spcBef>
              <a:buFont typeface="Arial"/>
              <a:buChar char="•"/>
              <a:tabLst>
                <a:tab pos="354965" algn="l"/>
              </a:tabLst>
            </a:pPr>
            <a:r>
              <a:rPr sz="2800" spc="-10" dirty="0">
                <a:latin typeface="Calibri"/>
                <a:cs typeface="Calibri"/>
              </a:rPr>
              <a:t>Gradient</a:t>
            </a:r>
            <a:r>
              <a:rPr sz="2800" spc="-3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&gt;</a:t>
            </a:r>
            <a:r>
              <a:rPr sz="2800" spc="-45" dirty="0">
                <a:latin typeface="Calibri"/>
                <a:cs typeface="Calibri"/>
              </a:rPr>
              <a:t> </a:t>
            </a:r>
            <a:r>
              <a:rPr sz="2800" spc="-25" dirty="0">
                <a:latin typeface="Calibri"/>
                <a:cs typeface="Calibri"/>
              </a:rPr>
              <a:t>15-</a:t>
            </a:r>
            <a:r>
              <a:rPr sz="2800" dirty="0">
                <a:latin typeface="Calibri"/>
                <a:cs typeface="Calibri"/>
              </a:rPr>
              <a:t>20 is</a:t>
            </a:r>
            <a:r>
              <a:rPr sz="2800" spc="-5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considered</a:t>
            </a:r>
            <a:r>
              <a:rPr sz="2800" spc="-2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abnormal.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537463" y="6431076"/>
            <a:ext cx="196215" cy="208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25" dirty="0">
                <a:solidFill>
                  <a:srgbClr val="888888"/>
                </a:solidFill>
                <a:latin typeface="Arial"/>
                <a:cs typeface="Arial"/>
              </a:rPr>
              <a:t>16</a:t>
            </a:r>
            <a:endParaRPr sz="1200">
              <a:latin typeface="Arial"/>
              <a:cs typeface="Arial"/>
            </a:endParaRPr>
          </a:p>
        </p:txBody>
      </p:sp>
      <p:pic>
        <p:nvPicPr>
          <p:cNvPr id="12" name="object 12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4638933" y="3497575"/>
            <a:ext cx="4250255" cy="309525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007675" y="765167"/>
            <a:ext cx="1313427" cy="601575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3939666" y="456691"/>
            <a:ext cx="1393825" cy="1031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600" b="1" spc="-35" dirty="0">
                <a:solidFill>
                  <a:srgbClr val="FF0066"/>
                </a:solidFill>
                <a:latin typeface="Calibri"/>
                <a:cs typeface="Calibri"/>
              </a:rPr>
              <a:t>ECG</a:t>
            </a:r>
            <a:endParaRPr sz="6600">
              <a:latin typeface="Calibri"/>
              <a:cs typeface="Calibri"/>
            </a:endParaRP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11123" y="1629155"/>
            <a:ext cx="7993380" cy="4590288"/>
          </a:xfrm>
          <a:prstGeom prst="rect">
            <a:avLst/>
          </a:prstGeom>
        </p:spPr>
      </p:pic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430"/>
              </a:lnSpc>
            </a:pPr>
            <a:r>
              <a:rPr spc="-25" dirty="0"/>
              <a:t>17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85923" y="596423"/>
            <a:ext cx="7049500" cy="696755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029106" y="327786"/>
            <a:ext cx="7089775" cy="939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0" dirty="0">
                <a:solidFill>
                  <a:srgbClr val="FF0066"/>
                </a:solidFill>
              </a:rPr>
              <a:t>Imaging</a:t>
            </a:r>
            <a:r>
              <a:rPr sz="6000" spc="-220" dirty="0">
                <a:solidFill>
                  <a:srgbClr val="FF0066"/>
                </a:solidFill>
              </a:rPr>
              <a:t> </a:t>
            </a:r>
            <a:r>
              <a:rPr sz="6000" spc="-10" dirty="0">
                <a:solidFill>
                  <a:srgbClr val="FF0066"/>
                </a:solidFill>
              </a:rPr>
              <a:t>Investigations</a:t>
            </a:r>
            <a:endParaRPr sz="6000"/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72311" y="1484375"/>
            <a:ext cx="7560564" cy="4968240"/>
          </a:xfrm>
          <a:prstGeom prst="rect">
            <a:avLst/>
          </a:prstGeom>
        </p:spPr>
      </p:pic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430"/>
              </a:lnSpc>
            </a:pPr>
            <a:r>
              <a:rPr spc="-25" dirty="0"/>
              <a:t>18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763267" y="217931"/>
            <a:ext cx="6193790" cy="6152515"/>
            <a:chOff x="1763267" y="217931"/>
            <a:chExt cx="6193790" cy="615251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763267" y="217931"/>
              <a:ext cx="6193535" cy="6151911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1980437" y="4005834"/>
              <a:ext cx="647700" cy="626745"/>
            </a:xfrm>
            <a:custGeom>
              <a:avLst/>
              <a:gdLst/>
              <a:ahLst/>
              <a:cxnLst/>
              <a:rect l="l" t="t" r="r" b="b"/>
              <a:pathLst>
                <a:path w="647700" h="626745">
                  <a:moveTo>
                    <a:pt x="323850" y="0"/>
                  </a:moveTo>
                  <a:lnTo>
                    <a:pt x="247395" y="239268"/>
                  </a:lnTo>
                  <a:lnTo>
                    <a:pt x="0" y="239268"/>
                  </a:lnTo>
                  <a:lnTo>
                    <a:pt x="200151" y="387096"/>
                  </a:lnTo>
                  <a:lnTo>
                    <a:pt x="123698" y="626364"/>
                  </a:lnTo>
                  <a:lnTo>
                    <a:pt x="323850" y="478536"/>
                  </a:lnTo>
                  <a:lnTo>
                    <a:pt x="524001" y="626364"/>
                  </a:lnTo>
                  <a:lnTo>
                    <a:pt x="447548" y="387096"/>
                  </a:lnTo>
                  <a:lnTo>
                    <a:pt x="647700" y="239268"/>
                  </a:lnTo>
                  <a:lnTo>
                    <a:pt x="400304" y="239268"/>
                  </a:lnTo>
                  <a:lnTo>
                    <a:pt x="32385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1980437" y="4005834"/>
              <a:ext cx="647700" cy="626745"/>
            </a:xfrm>
            <a:custGeom>
              <a:avLst/>
              <a:gdLst/>
              <a:ahLst/>
              <a:cxnLst/>
              <a:rect l="l" t="t" r="r" b="b"/>
              <a:pathLst>
                <a:path w="647700" h="626745">
                  <a:moveTo>
                    <a:pt x="0" y="239268"/>
                  </a:moveTo>
                  <a:lnTo>
                    <a:pt x="247395" y="239268"/>
                  </a:lnTo>
                  <a:lnTo>
                    <a:pt x="323850" y="0"/>
                  </a:lnTo>
                  <a:lnTo>
                    <a:pt x="400304" y="239268"/>
                  </a:lnTo>
                  <a:lnTo>
                    <a:pt x="647700" y="239268"/>
                  </a:lnTo>
                  <a:lnTo>
                    <a:pt x="447548" y="387096"/>
                  </a:lnTo>
                  <a:lnTo>
                    <a:pt x="524001" y="626364"/>
                  </a:lnTo>
                  <a:lnTo>
                    <a:pt x="323850" y="478536"/>
                  </a:lnTo>
                  <a:lnTo>
                    <a:pt x="123698" y="626364"/>
                  </a:lnTo>
                  <a:lnTo>
                    <a:pt x="200151" y="387096"/>
                  </a:lnTo>
                  <a:lnTo>
                    <a:pt x="0" y="239268"/>
                  </a:lnTo>
                  <a:close/>
                </a:path>
              </a:pathLst>
            </a:custGeom>
            <a:ln w="25908">
              <a:solidFill>
                <a:srgbClr val="F7954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430"/>
              </a:lnSpc>
            </a:pPr>
            <a:r>
              <a:rPr spc="-25" dirty="0"/>
              <a:t>19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991563" y="217931"/>
            <a:ext cx="5645785" cy="1504315"/>
            <a:chOff x="1991563" y="217931"/>
            <a:chExt cx="5645785" cy="150431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991563" y="608259"/>
              <a:ext cx="3518392" cy="523609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052059" y="217931"/>
              <a:ext cx="1025651" cy="1504187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190744" y="217931"/>
              <a:ext cx="1159764" cy="1504187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614416" y="217931"/>
              <a:ext cx="2022347" cy="1504187"/>
            </a:xfrm>
            <a:prstGeom prst="rect">
              <a:avLst/>
            </a:prstGeom>
          </p:spPr>
        </p:pic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62991" rIns="0" bIns="0" rtlCol="0">
            <a:spAutoFit/>
          </a:bodyPr>
          <a:lstStyle/>
          <a:p>
            <a:pPr marL="1219200">
              <a:lnSpc>
                <a:spcPct val="100000"/>
              </a:lnSpc>
              <a:spcBef>
                <a:spcPts val="100"/>
              </a:spcBef>
            </a:pPr>
            <a:r>
              <a:rPr spc="-40" dirty="0"/>
              <a:t>Westermark’s</a:t>
            </a:r>
            <a:r>
              <a:rPr spc="-240" dirty="0"/>
              <a:t> </a:t>
            </a:r>
            <a:r>
              <a:rPr spc="-20" dirty="0"/>
              <a:t>sign</a:t>
            </a:r>
          </a:p>
        </p:txBody>
      </p:sp>
      <p:grpSp>
        <p:nvGrpSpPr>
          <p:cNvPr id="8" name="object 8"/>
          <p:cNvGrpSpPr/>
          <p:nvPr/>
        </p:nvGrpSpPr>
        <p:grpSpPr>
          <a:xfrm>
            <a:off x="1620011" y="1487422"/>
            <a:ext cx="5608320" cy="5253355"/>
            <a:chOff x="1620011" y="1487422"/>
            <a:chExt cx="5608320" cy="5253355"/>
          </a:xfrm>
        </p:grpSpPr>
        <p:pic>
          <p:nvPicPr>
            <p:cNvPr id="9" name="object 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620011" y="1487422"/>
              <a:ext cx="5472684" cy="5253228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6660641" y="3501389"/>
              <a:ext cx="554990" cy="626745"/>
            </a:xfrm>
            <a:custGeom>
              <a:avLst/>
              <a:gdLst/>
              <a:ahLst/>
              <a:cxnLst/>
              <a:rect l="l" t="t" r="r" b="b"/>
              <a:pathLst>
                <a:path w="554990" h="626745">
                  <a:moveTo>
                    <a:pt x="277367" y="0"/>
                  </a:moveTo>
                  <a:lnTo>
                    <a:pt x="211835" y="239268"/>
                  </a:lnTo>
                  <a:lnTo>
                    <a:pt x="0" y="239268"/>
                  </a:lnTo>
                  <a:lnTo>
                    <a:pt x="171450" y="387096"/>
                  </a:lnTo>
                  <a:lnTo>
                    <a:pt x="105917" y="626364"/>
                  </a:lnTo>
                  <a:lnTo>
                    <a:pt x="277367" y="478536"/>
                  </a:lnTo>
                  <a:lnTo>
                    <a:pt x="448817" y="626364"/>
                  </a:lnTo>
                  <a:lnTo>
                    <a:pt x="383285" y="387096"/>
                  </a:lnTo>
                  <a:lnTo>
                    <a:pt x="554735" y="239268"/>
                  </a:lnTo>
                  <a:lnTo>
                    <a:pt x="342900" y="239268"/>
                  </a:lnTo>
                  <a:lnTo>
                    <a:pt x="27736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6660641" y="3501389"/>
              <a:ext cx="554990" cy="626745"/>
            </a:xfrm>
            <a:custGeom>
              <a:avLst/>
              <a:gdLst/>
              <a:ahLst/>
              <a:cxnLst/>
              <a:rect l="l" t="t" r="r" b="b"/>
              <a:pathLst>
                <a:path w="554990" h="626745">
                  <a:moveTo>
                    <a:pt x="0" y="239268"/>
                  </a:moveTo>
                  <a:lnTo>
                    <a:pt x="211835" y="239268"/>
                  </a:lnTo>
                  <a:lnTo>
                    <a:pt x="277367" y="0"/>
                  </a:lnTo>
                  <a:lnTo>
                    <a:pt x="342900" y="239268"/>
                  </a:lnTo>
                  <a:lnTo>
                    <a:pt x="554735" y="239268"/>
                  </a:lnTo>
                  <a:lnTo>
                    <a:pt x="383285" y="387096"/>
                  </a:lnTo>
                  <a:lnTo>
                    <a:pt x="448817" y="626364"/>
                  </a:lnTo>
                  <a:lnTo>
                    <a:pt x="277367" y="478536"/>
                  </a:lnTo>
                  <a:lnTo>
                    <a:pt x="105917" y="626364"/>
                  </a:lnTo>
                  <a:lnTo>
                    <a:pt x="171450" y="387096"/>
                  </a:lnTo>
                  <a:lnTo>
                    <a:pt x="0" y="239268"/>
                  </a:lnTo>
                  <a:close/>
                </a:path>
              </a:pathLst>
            </a:custGeom>
            <a:ln w="25908">
              <a:solidFill>
                <a:srgbClr val="F7954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" name="object 12"/>
          <p:cNvSpPr txBox="1"/>
          <p:nvPr/>
        </p:nvSpPr>
        <p:spPr>
          <a:xfrm>
            <a:off x="537463" y="6445541"/>
            <a:ext cx="196215" cy="1962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30"/>
              </a:lnSpc>
            </a:pPr>
            <a:r>
              <a:rPr sz="1200" spc="-25" dirty="0">
                <a:solidFill>
                  <a:srgbClr val="888888"/>
                </a:solidFill>
                <a:latin typeface="Arial"/>
                <a:cs typeface="Arial"/>
              </a:rPr>
              <a:t>20</a:t>
            </a:r>
            <a:endParaRPr sz="120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716280" y="412885"/>
            <a:ext cx="7752715" cy="1720850"/>
            <a:chOff x="716280" y="412885"/>
            <a:chExt cx="7752715" cy="172085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283439" y="412885"/>
              <a:ext cx="6633059" cy="561177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16280" y="792480"/>
              <a:ext cx="5006340" cy="1341120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068824" y="792480"/>
              <a:ext cx="3400044" cy="1341120"/>
            </a:xfrm>
            <a:prstGeom prst="rect">
              <a:avLst/>
            </a:prstGeom>
          </p:spPr>
        </p:pic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1080922" y="203961"/>
            <a:ext cx="6983730" cy="14890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47320">
              <a:lnSpc>
                <a:spcPct val="100000"/>
              </a:lnSpc>
              <a:spcBef>
                <a:spcPts val="100"/>
              </a:spcBef>
              <a:tabLst>
                <a:tab pos="5066665" algn="l"/>
              </a:tabLst>
            </a:pPr>
            <a:r>
              <a:rPr sz="4800" dirty="0">
                <a:solidFill>
                  <a:srgbClr val="FF0066"/>
                </a:solidFill>
              </a:rPr>
              <a:t>Lower</a:t>
            </a:r>
            <a:r>
              <a:rPr sz="4800" spc="-55" dirty="0">
                <a:solidFill>
                  <a:srgbClr val="FF0066"/>
                </a:solidFill>
              </a:rPr>
              <a:t> </a:t>
            </a:r>
            <a:r>
              <a:rPr sz="4800" dirty="0">
                <a:solidFill>
                  <a:srgbClr val="FF0066"/>
                </a:solidFill>
              </a:rPr>
              <a:t>limb</a:t>
            </a:r>
            <a:r>
              <a:rPr sz="4800" spc="-50" dirty="0">
                <a:solidFill>
                  <a:srgbClr val="FF0066"/>
                </a:solidFill>
              </a:rPr>
              <a:t> </a:t>
            </a:r>
            <a:r>
              <a:rPr sz="4800" spc="-10" dirty="0">
                <a:solidFill>
                  <a:srgbClr val="FF0066"/>
                </a:solidFill>
              </a:rPr>
              <a:t>venous</a:t>
            </a:r>
            <a:r>
              <a:rPr sz="4800" dirty="0">
                <a:solidFill>
                  <a:srgbClr val="FF0066"/>
                </a:solidFill>
              </a:rPr>
              <a:t>	</a:t>
            </a:r>
            <a:r>
              <a:rPr sz="4800" spc="-10" dirty="0">
                <a:solidFill>
                  <a:srgbClr val="FF0066"/>
                </a:solidFill>
              </a:rPr>
              <a:t>system </a:t>
            </a:r>
            <a:r>
              <a:rPr sz="4800" spc="-20" dirty="0">
                <a:solidFill>
                  <a:srgbClr val="FF0066"/>
                </a:solidFill>
              </a:rPr>
              <a:t>Ultrasonography</a:t>
            </a:r>
            <a:r>
              <a:rPr sz="4800" spc="-80" dirty="0">
                <a:solidFill>
                  <a:srgbClr val="FF0066"/>
                </a:solidFill>
              </a:rPr>
              <a:t> </a:t>
            </a:r>
            <a:r>
              <a:rPr sz="4800" dirty="0">
                <a:solidFill>
                  <a:srgbClr val="FF0066"/>
                </a:solidFill>
              </a:rPr>
              <a:t>&amp;</a:t>
            </a:r>
            <a:r>
              <a:rPr sz="4800" spc="-114" dirty="0">
                <a:solidFill>
                  <a:srgbClr val="FF0066"/>
                </a:solidFill>
              </a:rPr>
              <a:t> </a:t>
            </a:r>
            <a:r>
              <a:rPr sz="4800" spc="-10" dirty="0">
                <a:solidFill>
                  <a:srgbClr val="FF0066"/>
                </a:solidFill>
              </a:rPr>
              <a:t>Doppler</a:t>
            </a:r>
            <a:endParaRPr sz="4800"/>
          </a:p>
        </p:txBody>
      </p:sp>
      <p:pic>
        <p:nvPicPr>
          <p:cNvPr id="7" name="object 7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836420" y="2218943"/>
            <a:ext cx="5399532" cy="3874008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537463" y="6445541"/>
            <a:ext cx="196215" cy="1962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30"/>
              </a:lnSpc>
            </a:pPr>
            <a:r>
              <a:rPr sz="1200" spc="-25" dirty="0">
                <a:solidFill>
                  <a:srgbClr val="888888"/>
                </a:solidFill>
                <a:latin typeface="Arial"/>
                <a:cs typeface="Arial"/>
              </a:rPr>
              <a:t>21</a:t>
            </a:r>
            <a:endParaRPr sz="120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28600" y="1706879"/>
            <a:ext cx="4114800" cy="3810000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724400" y="1702307"/>
            <a:ext cx="4191000" cy="3886200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90564" y="465398"/>
            <a:ext cx="7797546" cy="647372"/>
          </a:xfrm>
          <a:prstGeom prst="rect">
            <a:avLst/>
          </a:prstGeom>
        </p:spPr>
      </p:pic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672490" y="263778"/>
            <a:ext cx="7802880" cy="848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25" dirty="0">
                <a:solidFill>
                  <a:srgbClr val="FF0066"/>
                </a:solidFill>
              </a:rPr>
              <a:t>Ventilation/Perfusion</a:t>
            </a:r>
            <a:r>
              <a:rPr spc="-140" dirty="0">
                <a:solidFill>
                  <a:srgbClr val="FF0066"/>
                </a:solidFill>
              </a:rPr>
              <a:t> </a:t>
            </a:r>
            <a:r>
              <a:rPr spc="-10" dirty="0">
                <a:solidFill>
                  <a:srgbClr val="FF0066"/>
                </a:solidFill>
              </a:rPr>
              <a:t>Ratio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23850" y="682490"/>
            <a:ext cx="8582025" cy="715844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77774" y="432892"/>
            <a:ext cx="8585200" cy="9404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0" dirty="0">
                <a:solidFill>
                  <a:srgbClr val="FF0066"/>
                </a:solidFill>
              </a:rPr>
              <a:t>CT</a:t>
            </a:r>
            <a:r>
              <a:rPr sz="6000" spc="-25" dirty="0">
                <a:solidFill>
                  <a:srgbClr val="FF0066"/>
                </a:solidFill>
              </a:rPr>
              <a:t> </a:t>
            </a:r>
            <a:r>
              <a:rPr sz="6000" dirty="0">
                <a:solidFill>
                  <a:srgbClr val="FF0066"/>
                </a:solidFill>
              </a:rPr>
              <a:t>Pulmonary</a:t>
            </a:r>
            <a:r>
              <a:rPr sz="6000" spc="-20" dirty="0">
                <a:solidFill>
                  <a:srgbClr val="FF0066"/>
                </a:solidFill>
              </a:rPr>
              <a:t> </a:t>
            </a:r>
            <a:r>
              <a:rPr sz="6000" spc="-25" dirty="0">
                <a:solidFill>
                  <a:srgbClr val="FF0066"/>
                </a:solidFill>
              </a:rPr>
              <a:t>Angiography</a:t>
            </a:r>
            <a:endParaRPr sz="6000"/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5051" y="1845563"/>
            <a:ext cx="4536947" cy="3816096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715255" y="1845564"/>
            <a:ext cx="4363211" cy="3762756"/>
          </a:xfrm>
          <a:prstGeom prst="rect">
            <a:avLst/>
          </a:prstGeom>
        </p:spPr>
      </p:pic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430"/>
              </a:lnSpc>
            </a:pPr>
            <a:r>
              <a:rPr spc="-25" dirty="0"/>
              <a:t>23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13190" y="577334"/>
            <a:ext cx="7602972" cy="715844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0" dirty="0">
                <a:solidFill>
                  <a:srgbClr val="FF0066"/>
                </a:solidFill>
              </a:rPr>
              <a:t>Pulmonary</a:t>
            </a:r>
            <a:r>
              <a:rPr sz="6000" spc="-265" dirty="0">
                <a:solidFill>
                  <a:srgbClr val="FF0066"/>
                </a:solidFill>
              </a:rPr>
              <a:t> </a:t>
            </a:r>
            <a:r>
              <a:rPr sz="6000" spc="-10" dirty="0">
                <a:solidFill>
                  <a:srgbClr val="FF0066"/>
                </a:solidFill>
              </a:rPr>
              <a:t>Angiography</a:t>
            </a:r>
            <a:endParaRPr sz="6000"/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763267" y="1905000"/>
            <a:ext cx="5658611" cy="4547616"/>
          </a:xfrm>
          <a:prstGeom prst="rect">
            <a:avLst/>
          </a:prstGeom>
        </p:spPr>
      </p:pic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430"/>
              </a:lnSpc>
            </a:pPr>
            <a:r>
              <a:rPr spc="-25" dirty="0"/>
              <a:t>24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636653" y="556688"/>
            <a:ext cx="3932030" cy="639770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597657" y="277495"/>
            <a:ext cx="3953510" cy="1031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600" dirty="0">
                <a:solidFill>
                  <a:srgbClr val="FF0066"/>
                </a:solidFill>
              </a:rPr>
              <a:t>Other</a:t>
            </a:r>
            <a:r>
              <a:rPr sz="6600" spc="-200" dirty="0">
                <a:solidFill>
                  <a:srgbClr val="FF0066"/>
                </a:solidFill>
              </a:rPr>
              <a:t> </a:t>
            </a:r>
            <a:r>
              <a:rPr sz="6600" spc="-545" dirty="0">
                <a:solidFill>
                  <a:srgbClr val="FF0066"/>
                </a:solidFill>
              </a:rPr>
              <a:t>T</a:t>
            </a:r>
            <a:r>
              <a:rPr sz="6600" spc="40" dirty="0">
                <a:solidFill>
                  <a:srgbClr val="FF0066"/>
                </a:solidFill>
              </a:rPr>
              <a:t>e</a:t>
            </a:r>
            <a:r>
              <a:rPr sz="6600" spc="-40" dirty="0">
                <a:solidFill>
                  <a:srgbClr val="FF0066"/>
                </a:solidFill>
              </a:rPr>
              <a:t>s</a:t>
            </a:r>
            <a:r>
              <a:rPr sz="6600" spc="40" dirty="0">
                <a:solidFill>
                  <a:srgbClr val="FF0066"/>
                </a:solidFill>
              </a:rPr>
              <a:t>ts</a:t>
            </a:r>
            <a:endParaRPr sz="6600"/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430"/>
              </a:lnSpc>
            </a:pPr>
            <a:r>
              <a:rPr spc="-25" dirty="0"/>
              <a:t>25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535940" y="2193163"/>
            <a:ext cx="3312160" cy="16846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4965" indent="-342265">
              <a:lnSpc>
                <a:spcPct val="100000"/>
              </a:lnSpc>
              <a:spcBef>
                <a:spcPts val="105"/>
              </a:spcBef>
              <a:buFont typeface="Arial"/>
              <a:buChar char="•"/>
              <a:tabLst>
                <a:tab pos="354965" algn="l"/>
              </a:tabLst>
            </a:pPr>
            <a:r>
              <a:rPr sz="3200" spc="-10" dirty="0">
                <a:latin typeface="Calibri"/>
                <a:cs typeface="Calibri"/>
              </a:rPr>
              <a:t>Echocardiography</a:t>
            </a:r>
            <a:endParaRPr sz="32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465"/>
              </a:spcBef>
              <a:buFont typeface="Arial"/>
              <a:buChar char="•"/>
            </a:pPr>
            <a:endParaRPr sz="3200">
              <a:latin typeface="Calibri"/>
              <a:cs typeface="Calibri"/>
            </a:endParaRPr>
          </a:p>
          <a:p>
            <a:pPr marL="354965" indent="-342265">
              <a:lnSpc>
                <a:spcPct val="100000"/>
              </a:lnSpc>
              <a:buFont typeface="Arial"/>
              <a:buChar char="•"/>
              <a:tabLst>
                <a:tab pos="354965" algn="l"/>
              </a:tabLst>
            </a:pPr>
            <a:r>
              <a:rPr sz="3200" dirty="0">
                <a:latin typeface="Calibri"/>
                <a:cs typeface="Calibri"/>
              </a:rPr>
              <a:t>Cardiac</a:t>
            </a:r>
            <a:r>
              <a:rPr sz="3200" spc="-114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troponin</a:t>
            </a:r>
            <a:endParaRPr sz="3200">
              <a:latin typeface="Calibri"/>
              <a:cs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501495" y="615513"/>
            <a:ext cx="4218343" cy="677666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445257" y="327786"/>
            <a:ext cx="4258310" cy="939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0" spc="-10" dirty="0">
                <a:solidFill>
                  <a:srgbClr val="FF0066"/>
                </a:solidFill>
              </a:rPr>
              <a:t>Management</a:t>
            </a:r>
            <a:endParaRPr sz="6000"/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430"/>
              </a:lnSpc>
            </a:pPr>
            <a:r>
              <a:rPr spc="-25" dirty="0"/>
              <a:t>26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535940" y="2006854"/>
            <a:ext cx="6806565" cy="21723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4965" indent="-342265">
              <a:lnSpc>
                <a:spcPct val="100000"/>
              </a:lnSpc>
              <a:spcBef>
                <a:spcPts val="105"/>
              </a:spcBef>
              <a:buFont typeface="Arial"/>
              <a:buChar char="•"/>
              <a:tabLst>
                <a:tab pos="354965" algn="l"/>
              </a:tabLst>
            </a:pPr>
            <a:r>
              <a:rPr sz="3200" dirty="0">
                <a:latin typeface="Calibri"/>
                <a:cs typeface="Calibri"/>
              </a:rPr>
              <a:t>Emergency</a:t>
            </a:r>
            <a:r>
              <a:rPr sz="3200" spc="-90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management</a:t>
            </a:r>
            <a:endParaRPr sz="32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470"/>
              </a:spcBef>
              <a:buFont typeface="Arial"/>
              <a:buChar char="•"/>
            </a:pPr>
            <a:endParaRPr sz="3200">
              <a:latin typeface="Calibri"/>
              <a:cs typeface="Calibri"/>
            </a:endParaRPr>
          </a:p>
          <a:p>
            <a:pPr marL="355600" marR="5080" indent="-342900">
              <a:lnSpc>
                <a:spcPct val="100000"/>
              </a:lnSpc>
              <a:buFont typeface="Arial"/>
              <a:buChar char="•"/>
              <a:tabLst>
                <a:tab pos="355600" algn="l"/>
              </a:tabLst>
            </a:pPr>
            <a:r>
              <a:rPr sz="3200" dirty="0">
                <a:latin typeface="Calibri"/>
                <a:cs typeface="Calibri"/>
              </a:rPr>
              <a:t>Further</a:t>
            </a:r>
            <a:r>
              <a:rPr sz="3200" spc="-7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management:</a:t>
            </a:r>
            <a:r>
              <a:rPr sz="3200" spc="-70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Anticoagulation, </a:t>
            </a:r>
            <a:r>
              <a:rPr sz="3200" dirty="0">
                <a:latin typeface="Calibri"/>
                <a:cs typeface="Calibri"/>
              </a:rPr>
              <a:t>Thrombolysis,</a:t>
            </a:r>
            <a:r>
              <a:rPr sz="3200" spc="-12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......</a:t>
            </a:r>
            <a:endParaRPr sz="3200">
              <a:latin typeface="Calibri"/>
              <a:cs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509492" y="596423"/>
            <a:ext cx="4183313" cy="563131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708785">
              <a:lnSpc>
                <a:spcPct val="100000"/>
              </a:lnSpc>
              <a:spcBef>
                <a:spcPts val="100"/>
              </a:spcBef>
            </a:pPr>
            <a:r>
              <a:rPr sz="6000" spc="-20" dirty="0"/>
              <a:t>Resuscitation</a:t>
            </a:r>
            <a:endParaRPr sz="6000"/>
          </a:p>
        </p:txBody>
      </p:sp>
      <p:sp>
        <p:nvSpPr>
          <p:cNvPr id="4" name="object 4"/>
          <p:cNvSpPr txBox="1"/>
          <p:nvPr/>
        </p:nvSpPr>
        <p:spPr>
          <a:xfrm>
            <a:off x="535940" y="1509941"/>
            <a:ext cx="7863205" cy="3928745"/>
          </a:xfrm>
          <a:prstGeom prst="rect">
            <a:avLst/>
          </a:prstGeom>
        </p:spPr>
        <p:txBody>
          <a:bodyPr vert="horz" wrap="square" lIns="0" tIns="110489" rIns="0" bIns="0" rtlCol="0">
            <a:spAutoFit/>
          </a:bodyPr>
          <a:lstStyle/>
          <a:p>
            <a:pPr marL="354965" indent="-342265">
              <a:lnSpc>
                <a:spcPct val="100000"/>
              </a:lnSpc>
              <a:spcBef>
                <a:spcPts val="869"/>
              </a:spcBef>
              <a:buFont typeface="Arial"/>
              <a:buChar char="•"/>
              <a:tabLst>
                <a:tab pos="354965" algn="l"/>
              </a:tabLst>
            </a:pPr>
            <a:r>
              <a:rPr sz="3200" spc="-25" dirty="0">
                <a:latin typeface="Calibri"/>
                <a:cs typeface="Calibri"/>
              </a:rPr>
              <a:t>ABC</a:t>
            </a:r>
            <a:endParaRPr sz="3200">
              <a:latin typeface="Calibri"/>
              <a:cs typeface="Calibri"/>
            </a:endParaRPr>
          </a:p>
          <a:p>
            <a:pPr marL="354965" indent="-342265">
              <a:lnSpc>
                <a:spcPct val="100000"/>
              </a:lnSpc>
              <a:spcBef>
                <a:spcPts val="770"/>
              </a:spcBef>
              <a:buFont typeface="Arial"/>
              <a:buChar char="•"/>
              <a:tabLst>
                <a:tab pos="354965" algn="l"/>
              </a:tabLst>
            </a:pPr>
            <a:r>
              <a:rPr sz="3200" dirty="0">
                <a:latin typeface="Calibri"/>
                <a:cs typeface="Calibri"/>
              </a:rPr>
              <a:t>Oxygen</a:t>
            </a:r>
            <a:r>
              <a:rPr sz="3200" spc="-125" dirty="0">
                <a:latin typeface="Calibri"/>
                <a:cs typeface="Calibri"/>
              </a:rPr>
              <a:t> </a:t>
            </a:r>
            <a:r>
              <a:rPr sz="3200" spc="-20" dirty="0">
                <a:latin typeface="Calibri"/>
                <a:cs typeface="Calibri"/>
              </a:rPr>
              <a:t>100%</a:t>
            </a:r>
            <a:endParaRPr sz="3200">
              <a:latin typeface="Calibri"/>
              <a:cs typeface="Calibri"/>
            </a:endParaRPr>
          </a:p>
          <a:p>
            <a:pPr marL="355600" marR="635000" indent="-342900">
              <a:lnSpc>
                <a:spcPct val="100000"/>
              </a:lnSpc>
              <a:spcBef>
                <a:spcPts val="770"/>
              </a:spcBef>
              <a:buFont typeface="Arial"/>
              <a:buChar char="•"/>
              <a:tabLst>
                <a:tab pos="355600" algn="l"/>
              </a:tabLst>
            </a:pPr>
            <a:r>
              <a:rPr sz="3200" dirty="0">
                <a:latin typeface="Calibri"/>
                <a:cs typeface="Calibri"/>
              </a:rPr>
              <a:t>IV</a:t>
            </a:r>
            <a:r>
              <a:rPr sz="3200" spc="-4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access.</a:t>
            </a:r>
            <a:r>
              <a:rPr sz="3200" spc="-3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Send</a:t>
            </a:r>
            <a:r>
              <a:rPr sz="3200" spc="-2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baseline</a:t>
            </a:r>
            <a:r>
              <a:rPr sz="3200" spc="-2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bloods,</a:t>
            </a:r>
            <a:r>
              <a:rPr sz="3200" spc="-10" dirty="0">
                <a:latin typeface="Calibri"/>
                <a:cs typeface="Calibri"/>
              </a:rPr>
              <a:t> including </a:t>
            </a:r>
            <a:r>
              <a:rPr sz="3200" dirty="0">
                <a:latin typeface="Calibri"/>
                <a:cs typeface="Calibri"/>
              </a:rPr>
              <a:t>clotting</a:t>
            </a:r>
            <a:r>
              <a:rPr sz="3200" spc="-9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profile.</a:t>
            </a:r>
            <a:r>
              <a:rPr sz="3200" spc="-10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Perform</a:t>
            </a:r>
            <a:r>
              <a:rPr sz="3200" spc="-120" dirty="0">
                <a:latin typeface="Calibri"/>
                <a:cs typeface="Calibri"/>
              </a:rPr>
              <a:t> </a:t>
            </a:r>
            <a:r>
              <a:rPr sz="3200" spc="-25" dirty="0">
                <a:latin typeface="Calibri"/>
                <a:cs typeface="Calibri"/>
              </a:rPr>
              <a:t>ECG</a:t>
            </a:r>
            <a:endParaRPr sz="3200">
              <a:latin typeface="Calibri"/>
              <a:cs typeface="Calibri"/>
            </a:endParaRPr>
          </a:p>
          <a:p>
            <a:pPr marL="354965" indent="-342265">
              <a:lnSpc>
                <a:spcPct val="100000"/>
              </a:lnSpc>
              <a:spcBef>
                <a:spcPts val="770"/>
              </a:spcBef>
              <a:buFont typeface="Arial"/>
              <a:buChar char="•"/>
              <a:tabLst>
                <a:tab pos="354965" algn="l"/>
              </a:tabLst>
            </a:pPr>
            <a:r>
              <a:rPr sz="3200" dirty="0">
                <a:latin typeface="Calibri"/>
                <a:cs typeface="Calibri"/>
              </a:rPr>
              <a:t>Analgesia:</a:t>
            </a:r>
            <a:r>
              <a:rPr sz="3200" spc="-100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Pethidine,</a:t>
            </a:r>
            <a:r>
              <a:rPr sz="3200" spc="-8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Morphine</a:t>
            </a:r>
            <a:r>
              <a:rPr sz="3200" spc="-80" dirty="0">
                <a:latin typeface="Calibri"/>
                <a:cs typeface="Calibri"/>
              </a:rPr>
              <a:t> </a:t>
            </a:r>
            <a:r>
              <a:rPr sz="3200" spc="-20" dirty="0">
                <a:latin typeface="Calibri"/>
                <a:cs typeface="Calibri"/>
              </a:rPr>
              <a:t>5-</a:t>
            </a:r>
            <a:r>
              <a:rPr sz="3200" dirty="0">
                <a:latin typeface="Calibri"/>
                <a:cs typeface="Calibri"/>
              </a:rPr>
              <a:t>10</a:t>
            </a:r>
            <a:r>
              <a:rPr sz="3200" spc="-8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mg</a:t>
            </a:r>
            <a:r>
              <a:rPr sz="3200" spc="-90" dirty="0">
                <a:latin typeface="Calibri"/>
                <a:cs typeface="Calibri"/>
              </a:rPr>
              <a:t> </a:t>
            </a:r>
            <a:r>
              <a:rPr sz="3200" spc="-25" dirty="0">
                <a:latin typeface="Calibri"/>
                <a:cs typeface="Calibri"/>
              </a:rPr>
              <a:t>IV</a:t>
            </a:r>
            <a:endParaRPr sz="3200">
              <a:latin typeface="Calibri"/>
              <a:cs typeface="Calibri"/>
            </a:endParaRPr>
          </a:p>
          <a:p>
            <a:pPr marL="355600" marR="5080" indent="-342900">
              <a:lnSpc>
                <a:spcPct val="100000"/>
              </a:lnSpc>
              <a:spcBef>
                <a:spcPts val="770"/>
              </a:spcBef>
              <a:buFont typeface="Arial"/>
              <a:buChar char="•"/>
              <a:tabLst>
                <a:tab pos="355600" algn="l"/>
              </a:tabLst>
            </a:pPr>
            <a:r>
              <a:rPr sz="3200" dirty="0">
                <a:latin typeface="Calibri"/>
                <a:cs typeface="Calibri"/>
              </a:rPr>
              <a:t>Management</a:t>
            </a:r>
            <a:r>
              <a:rPr sz="3200" spc="-9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of</a:t>
            </a:r>
            <a:r>
              <a:rPr sz="3200" spc="-11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cardiogenic</a:t>
            </a:r>
            <a:r>
              <a:rPr sz="3200" spc="-9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shock</a:t>
            </a:r>
            <a:r>
              <a:rPr sz="3200" spc="-9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(fluids</a:t>
            </a:r>
            <a:r>
              <a:rPr sz="3200" spc="-75" dirty="0">
                <a:latin typeface="Calibri"/>
                <a:cs typeface="Calibri"/>
              </a:rPr>
              <a:t> </a:t>
            </a:r>
            <a:r>
              <a:rPr sz="3200" spc="-25" dirty="0">
                <a:latin typeface="Calibri"/>
                <a:cs typeface="Calibri"/>
              </a:rPr>
              <a:t>and </a:t>
            </a:r>
            <a:r>
              <a:rPr sz="3200" dirty="0">
                <a:latin typeface="Calibri"/>
                <a:cs typeface="Calibri"/>
              </a:rPr>
              <a:t>inotropes-</a:t>
            </a:r>
            <a:r>
              <a:rPr sz="3200" spc="-110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Dobutamine)</a:t>
            </a:r>
            <a:endParaRPr sz="3200">
              <a:latin typeface="Calibri"/>
              <a:cs typeface="Calibri"/>
            </a:endParaRPr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083808" y="5327903"/>
            <a:ext cx="3060191" cy="1530095"/>
          </a:xfrm>
          <a:prstGeom prst="rect">
            <a:avLst/>
          </a:prstGeom>
        </p:spPr>
      </p:pic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430"/>
              </a:lnSpc>
            </a:pPr>
            <a:r>
              <a:rPr spc="-25" dirty="0"/>
              <a:t>27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447929" y="608259"/>
            <a:ext cx="6292336" cy="637851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62991" rIns="0" bIns="0" rtlCol="0">
            <a:spAutoFit/>
          </a:bodyPr>
          <a:lstStyle/>
          <a:p>
            <a:pPr marL="685800">
              <a:lnSpc>
                <a:spcPct val="100000"/>
              </a:lnSpc>
              <a:spcBef>
                <a:spcPts val="100"/>
              </a:spcBef>
            </a:pPr>
            <a:r>
              <a:rPr dirty="0"/>
              <a:t>Thrombolytic</a:t>
            </a:r>
            <a:r>
              <a:rPr spc="-170" dirty="0"/>
              <a:t> </a:t>
            </a:r>
            <a:r>
              <a:rPr spc="-10" dirty="0"/>
              <a:t>Therapy</a:t>
            </a:r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430"/>
              </a:lnSpc>
            </a:pPr>
            <a:r>
              <a:rPr spc="-25" dirty="0"/>
              <a:t>28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535940" y="1607261"/>
            <a:ext cx="8011795" cy="43192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4965" indent="-342265">
              <a:lnSpc>
                <a:spcPct val="100000"/>
              </a:lnSpc>
              <a:spcBef>
                <a:spcPts val="105"/>
              </a:spcBef>
              <a:buFont typeface="Arial"/>
              <a:buChar char="•"/>
              <a:tabLst>
                <a:tab pos="354965" algn="l"/>
              </a:tabLst>
            </a:pPr>
            <a:r>
              <a:rPr sz="3200" dirty="0">
                <a:latin typeface="Calibri"/>
                <a:cs typeface="Calibri"/>
              </a:rPr>
              <a:t>Streptokinase,</a:t>
            </a:r>
            <a:r>
              <a:rPr sz="3200" spc="-13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Urokinase,</a:t>
            </a:r>
            <a:r>
              <a:rPr sz="3200" spc="-110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Alteplase</a:t>
            </a:r>
            <a:endParaRPr sz="3200">
              <a:latin typeface="Calibri"/>
              <a:cs typeface="Calibri"/>
            </a:endParaRPr>
          </a:p>
          <a:p>
            <a:pPr marL="355600">
              <a:lnSpc>
                <a:spcPct val="100000"/>
              </a:lnSpc>
              <a:spcBef>
                <a:spcPts val="5"/>
              </a:spcBef>
            </a:pPr>
            <a:r>
              <a:rPr sz="3200" spc="-10" dirty="0">
                <a:latin typeface="Calibri"/>
                <a:cs typeface="Calibri"/>
              </a:rPr>
              <a:t>,Recombinant</a:t>
            </a:r>
            <a:r>
              <a:rPr sz="3200" spc="-11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tissue</a:t>
            </a:r>
            <a:r>
              <a:rPr sz="3200" spc="-13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plasminogen</a:t>
            </a:r>
            <a:r>
              <a:rPr sz="3200" spc="-100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activator</a:t>
            </a:r>
            <a:endParaRPr sz="32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465"/>
              </a:spcBef>
            </a:pPr>
            <a:endParaRPr sz="3200">
              <a:latin typeface="Calibri"/>
              <a:cs typeface="Calibri"/>
            </a:endParaRPr>
          </a:p>
          <a:p>
            <a:pPr marL="354965" indent="-342265">
              <a:lnSpc>
                <a:spcPct val="100000"/>
              </a:lnSpc>
              <a:spcBef>
                <a:spcPts val="5"/>
              </a:spcBef>
              <a:buFont typeface="Arial"/>
              <a:buChar char="•"/>
              <a:tabLst>
                <a:tab pos="354965" algn="l"/>
              </a:tabLst>
            </a:pPr>
            <a:r>
              <a:rPr sz="3200" dirty="0">
                <a:latin typeface="Calibri"/>
                <a:cs typeface="Calibri"/>
              </a:rPr>
              <a:t>Streptokinase</a:t>
            </a:r>
            <a:r>
              <a:rPr sz="3200" spc="-7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250,000</a:t>
            </a:r>
            <a:r>
              <a:rPr sz="3200" spc="-1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U</a:t>
            </a:r>
            <a:r>
              <a:rPr sz="3200" spc="-5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over</a:t>
            </a:r>
            <a:r>
              <a:rPr sz="3200" spc="-6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30</a:t>
            </a:r>
            <a:r>
              <a:rPr sz="3200" spc="-45" dirty="0">
                <a:latin typeface="Calibri"/>
                <a:cs typeface="Calibri"/>
              </a:rPr>
              <a:t> </a:t>
            </a:r>
            <a:r>
              <a:rPr sz="3200" spc="-20" dirty="0">
                <a:latin typeface="Calibri"/>
                <a:cs typeface="Calibri"/>
              </a:rPr>
              <a:t>mins</a:t>
            </a:r>
            <a:endParaRPr sz="32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470"/>
              </a:spcBef>
              <a:buFont typeface="Arial"/>
              <a:buChar char="•"/>
            </a:pPr>
            <a:endParaRPr sz="3200">
              <a:latin typeface="Calibri"/>
              <a:cs typeface="Calibri"/>
            </a:endParaRPr>
          </a:p>
          <a:p>
            <a:pPr marL="355600" marR="5080" indent="-342900">
              <a:lnSpc>
                <a:spcPct val="100000"/>
              </a:lnSpc>
              <a:buFont typeface="Arial"/>
              <a:buChar char="•"/>
              <a:tabLst>
                <a:tab pos="355600" algn="l"/>
              </a:tabLst>
            </a:pPr>
            <a:r>
              <a:rPr sz="3200" dirty="0">
                <a:latin typeface="Calibri"/>
                <a:cs typeface="Calibri"/>
              </a:rPr>
              <a:t>Aim</a:t>
            </a:r>
            <a:r>
              <a:rPr sz="3200" spc="-8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to:</a:t>
            </a:r>
            <a:r>
              <a:rPr sz="3200" spc="-8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Relieve</a:t>
            </a:r>
            <a:r>
              <a:rPr sz="3200" spc="-9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pulmonary</a:t>
            </a:r>
            <a:r>
              <a:rPr sz="3200" spc="-5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vasculature </a:t>
            </a:r>
            <a:r>
              <a:rPr sz="3200" dirty="0">
                <a:latin typeface="Calibri"/>
                <a:cs typeface="Calibri"/>
              </a:rPr>
              <a:t>obstruction,</a:t>
            </a:r>
            <a:r>
              <a:rPr sz="3200" spc="-8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Improve</a:t>
            </a:r>
            <a:r>
              <a:rPr sz="3200" spc="-9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right</a:t>
            </a:r>
            <a:r>
              <a:rPr sz="3200" spc="-10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ventricular</a:t>
            </a:r>
            <a:r>
              <a:rPr sz="3200" spc="-100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efficacy, </a:t>
            </a:r>
            <a:r>
              <a:rPr sz="3200" dirty="0">
                <a:latin typeface="Calibri"/>
                <a:cs typeface="Calibri"/>
              </a:rPr>
              <a:t>Correct</a:t>
            </a:r>
            <a:r>
              <a:rPr sz="3200" spc="-8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the</a:t>
            </a:r>
            <a:r>
              <a:rPr sz="3200" spc="-6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hemodynamic</a:t>
            </a:r>
            <a:r>
              <a:rPr sz="3200" spc="-5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instability.</a:t>
            </a:r>
            <a:endParaRPr sz="3200">
              <a:latin typeface="Calibri"/>
              <a:cs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59855" y="608259"/>
            <a:ext cx="6468484" cy="637851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62991" rIns="0" bIns="0" rtlCol="0">
            <a:spAutoFit/>
          </a:bodyPr>
          <a:lstStyle/>
          <a:p>
            <a:pPr marL="597535">
              <a:lnSpc>
                <a:spcPct val="100000"/>
              </a:lnSpc>
              <a:spcBef>
                <a:spcPts val="100"/>
              </a:spcBef>
            </a:pPr>
            <a:r>
              <a:rPr dirty="0"/>
              <a:t>Anticoagulant</a:t>
            </a:r>
            <a:r>
              <a:rPr spc="-300" dirty="0"/>
              <a:t> </a:t>
            </a:r>
            <a:r>
              <a:rPr spc="-10" dirty="0"/>
              <a:t>Therapy</a:t>
            </a:r>
          </a:p>
        </p:txBody>
      </p:sp>
      <p:grpSp>
        <p:nvGrpSpPr>
          <p:cNvPr id="4" name="object 4"/>
          <p:cNvGrpSpPr/>
          <p:nvPr/>
        </p:nvGrpSpPr>
        <p:grpSpPr>
          <a:xfrm>
            <a:off x="541019" y="1822502"/>
            <a:ext cx="1559560" cy="430530"/>
            <a:chOff x="541019" y="1822502"/>
            <a:chExt cx="1559560" cy="430530"/>
          </a:xfrm>
        </p:grpSpPr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71886" y="1822502"/>
              <a:ext cx="1497319" cy="428301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41019" y="2173223"/>
              <a:ext cx="1559052" cy="79248"/>
            </a:xfrm>
            <a:prstGeom prst="rect">
              <a:avLst/>
            </a:prstGeom>
          </p:spPr>
        </p:pic>
      </p:grpSp>
      <p:sp>
        <p:nvSpPr>
          <p:cNvPr id="7" name="object 7"/>
          <p:cNvSpPr txBox="1"/>
          <p:nvPr/>
        </p:nvSpPr>
        <p:spPr>
          <a:xfrm>
            <a:off x="535940" y="1603071"/>
            <a:ext cx="6042660" cy="4293870"/>
          </a:xfrm>
          <a:prstGeom prst="rect">
            <a:avLst/>
          </a:prstGeom>
        </p:spPr>
        <p:txBody>
          <a:bodyPr vert="horz" wrap="square" lIns="0" tIns="7048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55"/>
              </a:spcBef>
            </a:pPr>
            <a:r>
              <a:rPr sz="3600" b="1" u="sng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Heparin</a:t>
            </a:r>
            <a:endParaRPr sz="3600">
              <a:latin typeface="Calibri"/>
              <a:cs typeface="Calibri"/>
            </a:endParaRPr>
          </a:p>
          <a:p>
            <a:pPr marL="12700" marR="5080" indent="342265">
              <a:lnSpc>
                <a:spcPct val="110100"/>
              </a:lnSpc>
              <a:spcBef>
                <a:spcPts val="25"/>
              </a:spcBef>
              <a:buFont typeface="Arial"/>
              <a:buChar char="•"/>
              <a:tabLst>
                <a:tab pos="354965" algn="l"/>
              </a:tabLst>
            </a:pPr>
            <a:r>
              <a:rPr sz="3200" spc="-10" dirty="0">
                <a:latin typeface="Calibri"/>
                <a:cs typeface="Calibri"/>
              </a:rPr>
              <a:t>5000-</a:t>
            </a:r>
            <a:r>
              <a:rPr sz="3200" dirty="0">
                <a:latin typeface="Calibri"/>
                <a:cs typeface="Calibri"/>
              </a:rPr>
              <a:t>10000 Units IV</a:t>
            </a:r>
            <a:r>
              <a:rPr sz="3200" spc="-2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Loading</a:t>
            </a:r>
            <a:r>
              <a:rPr sz="3200" spc="-5" dirty="0">
                <a:latin typeface="Calibri"/>
                <a:cs typeface="Calibri"/>
              </a:rPr>
              <a:t> </a:t>
            </a:r>
            <a:r>
              <a:rPr sz="3200" spc="-20" dirty="0">
                <a:latin typeface="Calibri"/>
                <a:cs typeface="Calibri"/>
              </a:rPr>
              <a:t>Dose </a:t>
            </a:r>
            <a:r>
              <a:rPr sz="3200" dirty="0">
                <a:latin typeface="Calibri"/>
                <a:cs typeface="Calibri"/>
              </a:rPr>
              <a:t>Then</a:t>
            </a:r>
            <a:r>
              <a:rPr sz="3200" spc="-7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1000</a:t>
            </a:r>
            <a:r>
              <a:rPr sz="3200" spc="-6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Units/hr</a:t>
            </a:r>
            <a:r>
              <a:rPr sz="3200" spc="-5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IV</a:t>
            </a:r>
            <a:r>
              <a:rPr sz="3200" spc="-8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infusion</a:t>
            </a:r>
            <a:r>
              <a:rPr sz="3200" spc="-45" dirty="0">
                <a:latin typeface="Calibri"/>
                <a:cs typeface="Calibri"/>
              </a:rPr>
              <a:t> </a:t>
            </a:r>
            <a:r>
              <a:rPr sz="3200" spc="-20" dirty="0">
                <a:latin typeface="Calibri"/>
                <a:cs typeface="Calibri"/>
              </a:rPr>
              <a:t>drip</a:t>
            </a:r>
            <a:endParaRPr sz="32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130"/>
              </a:spcBef>
              <a:buFont typeface="Arial"/>
              <a:buChar char="•"/>
            </a:pPr>
            <a:endParaRPr sz="3200">
              <a:latin typeface="Calibri"/>
              <a:cs typeface="Calibri"/>
            </a:endParaRPr>
          </a:p>
          <a:p>
            <a:pPr marL="355600" marR="145415" indent="-342900">
              <a:lnSpc>
                <a:spcPts val="3460"/>
              </a:lnSpc>
              <a:buFont typeface="Arial"/>
              <a:buChar char="•"/>
              <a:tabLst>
                <a:tab pos="355600" algn="l"/>
              </a:tabLst>
            </a:pPr>
            <a:r>
              <a:rPr sz="3200" dirty="0">
                <a:latin typeface="Calibri"/>
                <a:cs typeface="Calibri"/>
              </a:rPr>
              <a:t>Duration:</a:t>
            </a:r>
            <a:r>
              <a:rPr sz="3200" spc="-70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7-</a:t>
            </a:r>
            <a:r>
              <a:rPr sz="3200" dirty="0">
                <a:latin typeface="Calibri"/>
                <a:cs typeface="Calibri"/>
              </a:rPr>
              <a:t>10</a:t>
            </a:r>
            <a:r>
              <a:rPr sz="3200" spc="-6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days</a:t>
            </a:r>
            <a:r>
              <a:rPr sz="3200" spc="-7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OR</a:t>
            </a:r>
            <a:r>
              <a:rPr sz="3200" spc="-6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till</a:t>
            </a:r>
            <a:r>
              <a:rPr sz="3200" spc="-6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clinical improvement</a:t>
            </a:r>
            <a:endParaRPr sz="32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650"/>
              </a:spcBef>
              <a:buFont typeface="Arial"/>
              <a:buChar char="•"/>
            </a:pPr>
            <a:endParaRPr sz="3200">
              <a:latin typeface="Calibri"/>
              <a:cs typeface="Calibri"/>
            </a:endParaRPr>
          </a:p>
          <a:p>
            <a:pPr marL="354965" indent="-342265">
              <a:lnSpc>
                <a:spcPct val="100000"/>
              </a:lnSpc>
              <a:buFont typeface="Arial"/>
              <a:buChar char="•"/>
              <a:tabLst>
                <a:tab pos="354965" algn="l"/>
              </a:tabLst>
            </a:pPr>
            <a:r>
              <a:rPr sz="3200" dirty="0">
                <a:latin typeface="Calibri"/>
                <a:cs typeface="Calibri"/>
              </a:rPr>
              <a:t>Follow</a:t>
            </a:r>
            <a:r>
              <a:rPr sz="3200" spc="-2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up</a:t>
            </a:r>
            <a:r>
              <a:rPr sz="3200" spc="-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by</a:t>
            </a:r>
            <a:r>
              <a:rPr sz="3200" spc="-1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PTT</a:t>
            </a:r>
            <a:r>
              <a:rPr sz="3200" spc="-20" dirty="0">
                <a:latin typeface="Calibri"/>
                <a:cs typeface="Calibri"/>
              </a:rPr>
              <a:t> </a:t>
            </a:r>
            <a:r>
              <a:rPr sz="3200" spc="-25" dirty="0">
                <a:latin typeface="Calibri"/>
                <a:cs typeface="Calibri"/>
              </a:rPr>
              <a:t>(1.5-</a:t>
            </a:r>
            <a:r>
              <a:rPr sz="3200" spc="-20" dirty="0">
                <a:latin typeface="Calibri"/>
                <a:cs typeface="Calibri"/>
              </a:rPr>
              <a:t>2.5)</a:t>
            </a:r>
            <a:endParaRPr sz="3200">
              <a:latin typeface="Calibri"/>
              <a:cs typeface="Calibri"/>
            </a:endParaRPr>
          </a:p>
        </p:txBody>
      </p:sp>
      <p:pic>
        <p:nvPicPr>
          <p:cNvPr id="8" name="object 8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7452359" y="3717034"/>
            <a:ext cx="1583436" cy="3089148"/>
          </a:xfrm>
          <a:prstGeom prst="rect">
            <a:avLst/>
          </a:prstGeom>
        </p:spPr>
      </p:pic>
      <p:sp>
        <p:nvSpPr>
          <p:cNvPr id="9" name="object 9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430"/>
              </a:lnSpc>
            </a:pPr>
            <a:r>
              <a:rPr spc="-25" dirty="0"/>
              <a:t>29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870366" y="608259"/>
            <a:ext cx="7647305" cy="784860"/>
            <a:chOff x="870366" y="608259"/>
            <a:chExt cx="7647305" cy="78486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70366" y="608259"/>
              <a:ext cx="6473703" cy="637851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266431" y="688848"/>
              <a:ext cx="1028700" cy="704088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865363" y="688848"/>
              <a:ext cx="489203" cy="704088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924799" y="688848"/>
              <a:ext cx="592835" cy="704088"/>
            </a:xfrm>
            <a:prstGeom prst="rect">
              <a:avLst/>
            </a:prstGeom>
          </p:spPr>
        </p:pic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62991" rIns="0" bIns="0" rtlCol="0">
            <a:spAutoFit/>
          </a:bodyPr>
          <a:lstStyle/>
          <a:p>
            <a:pPr marL="108585">
              <a:lnSpc>
                <a:spcPct val="100000"/>
              </a:lnSpc>
              <a:spcBef>
                <a:spcPts val="100"/>
              </a:spcBef>
            </a:pPr>
            <a:r>
              <a:rPr dirty="0"/>
              <a:t>Anticoagulant</a:t>
            </a:r>
            <a:r>
              <a:rPr spc="-265" dirty="0"/>
              <a:t> </a:t>
            </a:r>
            <a:r>
              <a:rPr dirty="0"/>
              <a:t>Therapy</a:t>
            </a:r>
            <a:r>
              <a:rPr spc="-235" dirty="0"/>
              <a:t> </a:t>
            </a:r>
            <a:r>
              <a:rPr sz="2400" spc="-10" dirty="0"/>
              <a:t>Cont’d</a:t>
            </a:r>
            <a:endParaRPr sz="2400"/>
          </a:p>
        </p:txBody>
      </p:sp>
      <p:grpSp>
        <p:nvGrpSpPr>
          <p:cNvPr id="8" name="object 8"/>
          <p:cNvGrpSpPr/>
          <p:nvPr/>
        </p:nvGrpSpPr>
        <p:grpSpPr>
          <a:xfrm>
            <a:off x="569534" y="1684020"/>
            <a:ext cx="2308225" cy="1009015"/>
            <a:chOff x="569534" y="1684020"/>
            <a:chExt cx="2308225" cy="1009015"/>
          </a:xfrm>
        </p:grpSpPr>
        <p:pic>
          <p:nvPicPr>
            <p:cNvPr id="9" name="object 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69534" y="2040928"/>
              <a:ext cx="151758" cy="152707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609600" y="1684020"/>
              <a:ext cx="2267712" cy="1008888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883920" y="2301240"/>
              <a:ext cx="1719072" cy="79248"/>
            </a:xfrm>
            <a:prstGeom prst="rect">
              <a:avLst/>
            </a:prstGeom>
          </p:spPr>
        </p:pic>
      </p:grpSp>
      <p:sp>
        <p:nvSpPr>
          <p:cNvPr id="12" name="object 12"/>
          <p:cNvSpPr txBox="1"/>
          <p:nvPr/>
        </p:nvSpPr>
        <p:spPr>
          <a:xfrm>
            <a:off x="535940" y="1674165"/>
            <a:ext cx="7896859" cy="4203700"/>
          </a:xfrm>
          <a:prstGeom prst="rect">
            <a:avLst/>
          </a:prstGeom>
        </p:spPr>
        <p:txBody>
          <a:bodyPr vert="horz" wrap="square" lIns="0" tIns="126365" rIns="0" bIns="0" rtlCol="0">
            <a:spAutoFit/>
          </a:bodyPr>
          <a:lstStyle/>
          <a:p>
            <a:pPr marL="354965" indent="-342265">
              <a:lnSpc>
                <a:spcPct val="100000"/>
              </a:lnSpc>
              <a:spcBef>
                <a:spcPts val="995"/>
              </a:spcBef>
              <a:buFont typeface="Arial"/>
              <a:buChar char="•"/>
              <a:tabLst>
                <a:tab pos="354965" algn="l"/>
              </a:tabLst>
            </a:pPr>
            <a:r>
              <a:rPr sz="3600" b="1" u="sng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Warfarin</a:t>
            </a:r>
            <a:endParaRPr sz="3600">
              <a:latin typeface="Calibri"/>
              <a:cs typeface="Calibri"/>
            </a:endParaRPr>
          </a:p>
          <a:p>
            <a:pPr marL="354965" indent="-342265">
              <a:lnSpc>
                <a:spcPct val="100000"/>
              </a:lnSpc>
              <a:spcBef>
                <a:spcPts val="795"/>
              </a:spcBef>
              <a:buFont typeface="Arial"/>
              <a:buChar char="•"/>
              <a:tabLst>
                <a:tab pos="354965" algn="l"/>
              </a:tabLst>
            </a:pPr>
            <a:r>
              <a:rPr sz="3200" spc="-20" dirty="0">
                <a:latin typeface="Calibri"/>
                <a:cs typeface="Calibri"/>
              </a:rPr>
              <a:t>2.5-</a:t>
            </a:r>
            <a:r>
              <a:rPr sz="3200" dirty="0">
                <a:latin typeface="Calibri"/>
                <a:cs typeface="Calibri"/>
              </a:rPr>
              <a:t>7.5</a:t>
            </a:r>
            <a:r>
              <a:rPr sz="3200" spc="-2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mg/day</a:t>
            </a:r>
            <a:r>
              <a:rPr sz="3200" spc="-20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Orally</a:t>
            </a:r>
            <a:endParaRPr sz="3200">
              <a:latin typeface="Calibri"/>
              <a:cs typeface="Calibri"/>
            </a:endParaRPr>
          </a:p>
          <a:p>
            <a:pPr marL="354965" indent="-342265">
              <a:lnSpc>
                <a:spcPct val="100000"/>
              </a:lnSpc>
              <a:spcBef>
                <a:spcPts val="770"/>
              </a:spcBef>
              <a:buFont typeface="Arial"/>
              <a:buChar char="•"/>
              <a:tabLst>
                <a:tab pos="354965" algn="l"/>
              </a:tabLst>
            </a:pPr>
            <a:r>
              <a:rPr sz="3200" dirty="0">
                <a:latin typeface="Calibri"/>
                <a:cs typeface="Calibri"/>
              </a:rPr>
              <a:t>Started</a:t>
            </a:r>
            <a:r>
              <a:rPr sz="3200" spc="-9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with</a:t>
            </a:r>
            <a:r>
              <a:rPr sz="3200" spc="-8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Heparin</a:t>
            </a:r>
            <a:r>
              <a:rPr sz="3200" spc="-80" dirty="0">
                <a:latin typeface="Calibri"/>
                <a:cs typeface="Calibri"/>
              </a:rPr>
              <a:t> </a:t>
            </a:r>
            <a:r>
              <a:rPr sz="3200" spc="-25" dirty="0">
                <a:latin typeface="Calibri"/>
                <a:cs typeface="Calibri"/>
              </a:rPr>
              <a:t>(5-</a:t>
            </a:r>
            <a:r>
              <a:rPr sz="3200" dirty="0">
                <a:latin typeface="Calibri"/>
                <a:cs typeface="Calibri"/>
              </a:rPr>
              <a:t>7</a:t>
            </a:r>
            <a:r>
              <a:rPr sz="3200" spc="-8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days</a:t>
            </a:r>
            <a:r>
              <a:rPr sz="3200" spc="-9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to</a:t>
            </a:r>
            <a:r>
              <a:rPr sz="3200" spc="-9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start</a:t>
            </a:r>
            <a:r>
              <a:rPr sz="3200" spc="-90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acting)</a:t>
            </a:r>
            <a:endParaRPr sz="32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470"/>
              </a:spcBef>
              <a:buFont typeface="Arial"/>
              <a:buChar char="•"/>
            </a:pPr>
            <a:endParaRPr sz="3200">
              <a:latin typeface="Calibri"/>
              <a:cs typeface="Calibri"/>
            </a:endParaRPr>
          </a:p>
          <a:p>
            <a:pPr marL="354965" indent="-342265">
              <a:lnSpc>
                <a:spcPct val="100000"/>
              </a:lnSpc>
              <a:buFont typeface="Arial"/>
              <a:buChar char="•"/>
              <a:tabLst>
                <a:tab pos="354965" algn="l"/>
              </a:tabLst>
            </a:pPr>
            <a:r>
              <a:rPr sz="3200" spc="-10" dirty="0">
                <a:latin typeface="Calibri"/>
                <a:cs typeface="Calibri"/>
              </a:rPr>
              <a:t>Duration:</a:t>
            </a:r>
            <a:r>
              <a:rPr sz="3200" spc="-60" dirty="0">
                <a:latin typeface="Calibri"/>
                <a:cs typeface="Calibri"/>
              </a:rPr>
              <a:t> </a:t>
            </a:r>
            <a:r>
              <a:rPr sz="3200" spc="-20" dirty="0">
                <a:latin typeface="Calibri"/>
                <a:cs typeface="Calibri"/>
              </a:rPr>
              <a:t>3-</a:t>
            </a:r>
            <a:r>
              <a:rPr sz="3200" dirty="0">
                <a:latin typeface="Calibri"/>
                <a:cs typeface="Calibri"/>
              </a:rPr>
              <a:t>6</a:t>
            </a:r>
            <a:r>
              <a:rPr sz="3200" spc="-60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months</a:t>
            </a:r>
            <a:endParaRPr sz="32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475"/>
              </a:spcBef>
              <a:buFont typeface="Arial"/>
              <a:buChar char="•"/>
            </a:pPr>
            <a:endParaRPr sz="3200">
              <a:latin typeface="Calibri"/>
              <a:cs typeface="Calibri"/>
            </a:endParaRPr>
          </a:p>
          <a:p>
            <a:pPr marL="354965" indent="-342265">
              <a:lnSpc>
                <a:spcPct val="100000"/>
              </a:lnSpc>
              <a:buFont typeface="Arial"/>
              <a:buChar char="•"/>
              <a:tabLst>
                <a:tab pos="354965" algn="l"/>
              </a:tabLst>
            </a:pPr>
            <a:r>
              <a:rPr sz="3200" dirty="0">
                <a:latin typeface="Calibri"/>
                <a:cs typeface="Calibri"/>
              </a:rPr>
              <a:t>Monitor</a:t>
            </a:r>
            <a:r>
              <a:rPr sz="3200" spc="-2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INR</a:t>
            </a:r>
            <a:r>
              <a:rPr sz="3200" spc="-45" dirty="0">
                <a:latin typeface="Calibri"/>
                <a:cs typeface="Calibri"/>
              </a:rPr>
              <a:t> </a:t>
            </a:r>
            <a:r>
              <a:rPr sz="3200" spc="-30" dirty="0">
                <a:latin typeface="Calibri"/>
                <a:cs typeface="Calibri"/>
              </a:rPr>
              <a:t>(2-</a:t>
            </a:r>
            <a:r>
              <a:rPr sz="3200" spc="-25" dirty="0">
                <a:latin typeface="Calibri"/>
                <a:cs typeface="Calibri"/>
              </a:rPr>
              <a:t>3)</a:t>
            </a:r>
            <a:endParaRPr sz="3200">
              <a:latin typeface="Calibri"/>
              <a:cs typeface="Calibri"/>
            </a:endParaRPr>
          </a:p>
        </p:txBody>
      </p:sp>
      <p:pic>
        <p:nvPicPr>
          <p:cNvPr id="13" name="object 13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5770409" y="4221479"/>
            <a:ext cx="2947345" cy="2138560"/>
          </a:xfrm>
          <a:prstGeom prst="rect">
            <a:avLst/>
          </a:prstGeom>
        </p:spPr>
      </p:pic>
      <p:sp>
        <p:nvSpPr>
          <p:cNvPr id="14" name="object 14"/>
          <p:cNvSpPr txBox="1"/>
          <p:nvPr/>
        </p:nvSpPr>
        <p:spPr>
          <a:xfrm>
            <a:off x="537463" y="6445541"/>
            <a:ext cx="196215" cy="1962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30"/>
              </a:lnSpc>
            </a:pPr>
            <a:r>
              <a:rPr sz="1200" spc="-25" dirty="0">
                <a:solidFill>
                  <a:srgbClr val="888888"/>
                </a:solidFill>
                <a:latin typeface="Arial"/>
                <a:cs typeface="Arial"/>
              </a:rPr>
              <a:t>30</a:t>
            </a:r>
            <a:endParaRPr sz="120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35940" y="339978"/>
            <a:ext cx="6363335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4965" indent="-342265">
              <a:lnSpc>
                <a:spcPct val="100000"/>
              </a:lnSpc>
              <a:spcBef>
                <a:spcPts val="100"/>
              </a:spcBef>
              <a:buFont typeface="Arial"/>
              <a:buChar char="•"/>
              <a:tabLst>
                <a:tab pos="354965" algn="l"/>
              </a:tabLst>
            </a:pPr>
            <a:r>
              <a:rPr sz="3200" dirty="0">
                <a:solidFill>
                  <a:srgbClr val="006FC0"/>
                </a:solidFill>
                <a:latin typeface="Calibri"/>
                <a:cs typeface="Calibri"/>
              </a:rPr>
              <a:t>Recurrent</a:t>
            </a:r>
            <a:r>
              <a:rPr sz="3200" spc="-110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3200" dirty="0">
                <a:solidFill>
                  <a:srgbClr val="006FC0"/>
                </a:solidFill>
                <a:latin typeface="Calibri"/>
                <a:cs typeface="Calibri"/>
              </a:rPr>
              <a:t>DVT</a:t>
            </a:r>
            <a:r>
              <a:rPr sz="3200" spc="-85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3200" dirty="0">
                <a:solidFill>
                  <a:srgbClr val="006FC0"/>
                </a:solidFill>
                <a:latin typeface="Calibri"/>
                <a:cs typeface="Calibri"/>
              </a:rPr>
              <a:t>&amp;</a:t>
            </a:r>
            <a:r>
              <a:rPr sz="3200" spc="-85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3200" dirty="0">
                <a:solidFill>
                  <a:srgbClr val="006FC0"/>
                </a:solidFill>
                <a:latin typeface="Calibri"/>
                <a:cs typeface="Calibri"/>
              </a:rPr>
              <a:t>PE:</a:t>
            </a:r>
            <a:r>
              <a:rPr sz="3200" spc="-90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3200" spc="-10" dirty="0">
                <a:solidFill>
                  <a:srgbClr val="006FC0"/>
                </a:solidFill>
                <a:latin typeface="Calibri"/>
                <a:cs typeface="Calibri"/>
              </a:rPr>
              <a:t>Vena</a:t>
            </a:r>
            <a:r>
              <a:rPr sz="3200" spc="-95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3200" dirty="0">
                <a:solidFill>
                  <a:srgbClr val="006FC0"/>
                </a:solidFill>
                <a:latin typeface="Calibri"/>
                <a:cs typeface="Calibri"/>
              </a:rPr>
              <a:t>cava</a:t>
            </a:r>
            <a:r>
              <a:rPr sz="3200" spc="-100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3200" spc="-10" dirty="0">
                <a:solidFill>
                  <a:srgbClr val="006FC0"/>
                </a:solidFill>
                <a:latin typeface="Calibri"/>
                <a:cs typeface="Calibri"/>
              </a:rPr>
              <a:t>filter</a:t>
            </a:r>
            <a:endParaRPr sz="3200">
              <a:latin typeface="Calibri"/>
              <a:cs typeface="Calibri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05027" y="1196339"/>
            <a:ext cx="3606800" cy="5422900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003291" y="1700783"/>
            <a:ext cx="2880360" cy="4509516"/>
          </a:xfrm>
          <a:prstGeom prst="rect">
            <a:avLst/>
          </a:prstGeom>
        </p:spPr>
      </p:pic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430"/>
              </a:lnSpc>
            </a:pPr>
            <a:r>
              <a:rPr spc="-25" dirty="0"/>
              <a:t>31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667121" y="608259"/>
            <a:ext cx="3893556" cy="637851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611373" y="378078"/>
            <a:ext cx="3928110" cy="848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0" dirty="0"/>
              <a:t>Embolectomy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535940" y="1509941"/>
            <a:ext cx="4857115" cy="2367915"/>
          </a:xfrm>
          <a:prstGeom prst="rect">
            <a:avLst/>
          </a:prstGeom>
        </p:spPr>
        <p:txBody>
          <a:bodyPr vert="horz" wrap="square" lIns="0" tIns="110489" rIns="0" bIns="0" rtlCol="0">
            <a:spAutoFit/>
          </a:bodyPr>
          <a:lstStyle/>
          <a:p>
            <a:pPr marL="354965" indent="-342265">
              <a:lnSpc>
                <a:spcPct val="100000"/>
              </a:lnSpc>
              <a:spcBef>
                <a:spcPts val="869"/>
              </a:spcBef>
              <a:buFont typeface="Arial"/>
              <a:buChar char="•"/>
              <a:tabLst>
                <a:tab pos="354965" algn="l"/>
              </a:tabLst>
            </a:pPr>
            <a:r>
              <a:rPr sz="3200" dirty="0">
                <a:latin typeface="Calibri"/>
                <a:cs typeface="Calibri"/>
              </a:rPr>
              <a:t>Surgical</a:t>
            </a:r>
            <a:r>
              <a:rPr sz="3200" spc="-110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Embolectomy</a:t>
            </a:r>
            <a:endParaRPr sz="3200">
              <a:latin typeface="Calibri"/>
              <a:cs typeface="Calibri"/>
            </a:endParaRPr>
          </a:p>
          <a:p>
            <a:pPr marL="354965" indent="-342265">
              <a:lnSpc>
                <a:spcPct val="100000"/>
              </a:lnSpc>
              <a:spcBef>
                <a:spcPts val="770"/>
              </a:spcBef>
              <a:buFont typeface="Arial"/>
              <a:buChar char="•"/>
              <a:tabLst>
                <a:tab pos="354965" algn="l"/>
              </a:tabLst>
            </a:pPr>
            <a:r>
              <a:rPr sz="3200" dirty="0">
                <a:latin typeface="Calibri"/>
                <a:cs typeface="Calibri"/>
              </a:rPr>
              <a:t>Catheter</a:t>
            </a:r>
            <a:r>
              <a:rPr sz="3200" spc="-13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Embolectomy</a:t>
            </a:r>
            <a:endParaRPr sz="32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470"/>
              </a:spcBef>
              <a:buFont typeface="Arial"/>
              <a:buChar char="•"/>
            </a:pPr>
            <a:endParaRPr sz="3200">
              <a:latin typeface="Calibri"/>
              <a:cs typeface="Calibri"/>
            </a:endParaRPr>
          </a:p>
          <a:p>
            <a:pPr marL="354965" indent="-342265">
              <a:lnSpc>
                <a:spcPct val="100000"/>
              </a:lnSpc>
              <a:buFont typeface="Arial"/>
              <a:buChar char="•"/>
              <a:tabLst>
                <a:tab pos="354965" algn="l"/>
              </a:tabLst>
            </a:pPr>
            <a:r>
              <a:rPr sz="3200" dirty="0">
                <a:latin typeface="Calibri"/>
                <a:cs typeface="Calibri"/>
              </a:rPr>
              <a:t>Massive</a:t>
            </a:r>
            <a:r>
              <a:rPr sz="3200" spc="-95" dirty="0">
                <a:latin typeface="Calibri"/>
                <a:cs typeface="Calibri"/>
              </a:rPr>
              <a:t> </a:t>
            </a:r>
            <a:r>
              <a:rPr sz="3200" spc="-35" dirty="0">
                <a:latin typeface="Calibri"/>
                <a:cs typeface="Calibri"/>
              </a:rPr>
              <a:t>life-</a:t>
            </a:r>
            <a:r>
              <a:rPr sz="3200" dirty="0">
                <a:latin typeface="Calibri"/>
                <a:cs typeface="Calibri"/>
              </a:rPr>
              <a:t>threatening</a:t>
            </a:r>
            <a:r>
              <a:rPr sz="3200" spc="-80" dirty="0">
                <a:latin typeface="Calibri"/>
                <a:cs typeface="Calibri"/>
              </a:rPr>
              <a:t> </a:t>
            </a:r>
            <a:r>
              <a:rPr sz="3200" spc="-25" dirty="0">
                <a:latin typeface="Calibri"/>
                <a:cs typeface="Calibri"/>
              </a:rPr>
              <a:t>PE</a:t>
            </a:r>
            <a:endParaRPr sz="3200">
              <a:latin typeface="Calibri"/>
              <a:cs typeface="Calibri"/>
            </a:endParaRPr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507735" y="2276855"/>
            <a:ext cx="3506723" cy="3648455"/>
          </a:xfrm>
          <a:prstGeom prst="rect">
            <a:avLst/>
          </a:prstGeom>
        </p:spPr>
      </p:pic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430"/>
              </a:lnSpc>
            </a:pPr>
            <a:r>
              <a:rPr spc="-25" dirty="0"/>
              <a:t>32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140008" y="556688"/>
            <a:ext cx="4923799" cy="773453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100833" y="277495"/>
            <a:ext cx="4943475" cy="1031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600" spc="-10" dirty="0">
                <a:solidFill>
                  <a:srgbClr val="FF0066"/>
                </a:solidFill>
              </a:rPr>
              <a:t>Complications</a:t>
            </a:r>
            <a:endParaRPr sz="6600"/>
          </a:p>
        </p:txBody>
      </p:sp>
      <p:sp>
        <p:nvSpPr>
          <p:cNvPr id="4" name="object 4"/>
          <p:cNvSpPr txBox="1"/>
          <p:nvPr/>
        </p:nvSpPr>
        <p:spPr>
          <a:xfrm>
            <a:off x="535940" y="2096236"/>
            <a:ext cx="5795010" cy="2952115"/>
          </a:xfrm>
          <a:prstGeom prst="rect">
            <a:avLst/>
          </a:prstGeom>
        </p:spPr>
        <p:txBody>
          <a:bodyPr vert="horz" wrap="square" lIns="0" tIns="109855" rIns="0" bIns="0" rtlCol="0">
            <a:spAutoFit/>
          </a:bodyPr>
          <a:lstStyle/>
          <a:p>
            <a:pPr marL="354965" indent="-342265">
              <a:lnSpc>
                <a:spcPct val="100000"/>
              </a:lnSpc>
              <a:spcBef>
                <a:spcPts val="865"/>
              </a:spcBef>
              <a:buFont typeface="Arial"/>
              <a:buChar char="•"/>
              <a:tabLst>
                <a:tab pos="354965" algn="l"/>
              </a:tabLst>
            </a:pPr>
            <a:r>
              <a:rPr sz="3200" spc="-10" dirty="0">
                <a:latin typeface="Calibri"/>
                <a:cs typeface="Calibri"/>
              </a:rPr>
              <a:t>Instant</a:t>
            </a:r>
            <a:r>
              <a:rPr sz="3200" spc="-120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Death</a:t>
            </a:r>
            <a:endParaRPr sz="3200">
              <a:latin typeface="Calibri"/>
              <a:cs typeface="Calibri"/>
            </a:endParaRPr>
          </a:p>
          <a:p>
            <a:pPr marL="354965" indent="-342265">
              <a:lnSpc>
                <a:spcPct val="100000"/>
              </a:lnSpc>
              <a:spcBef>
                <a:spcPts val="770"/>
              </a:spcBef>
              <a:buFont typeface="Arial"/>
              <a:buChar char="•"/>
              <a:tabLst>
                <a:tab pos="354965" algn="l"/>
              </a:tabLst>
            </a:pPr>
            <a:r>
              <a:rPr sz="3200" dirty="0">
                <a:latin typeface="Calibri"/>
                <a:cs typeface="Calibri"/>
              </a:rPr>
              <a:t>Chronic</a:t>
            </a:r>
            <a:r>
              <a:rPr sz="3200" spc="-9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pulmonary</a:t>
            </a:r>
            <a:r>
              <a:rPr sz="3200" spc="-70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hypertension</a:t>
            </a:r>
            <a:endParaRPr sz="3200">
              <a:latin typeface="Calibri"/>
              <a:cs typeface="Calibri"/>
            </a:endParaRPr>
          </a:p>
          <a:p>
            <a:pPr marL="354965" indent="-342265">
              <a:lnSpc>
                <a:spcPct val="100000"/>
              </a:lnSpc>
              <a:spcBef>
                <a:spcPts val="765"/>
              </a:spcBef>
              <a:buFont typeface="Arial"/>
              <a:buChar char="•"/>
              <a:tabLst>
                <a:tab pos="354965" algn="l"/>
              </a:tabLst>
            </a:pPr>
            <a:r>
              <a:rPr sz="3200" spc="-10" dirty="0">
                <a:latin typeface="Calibri"/>
                <a:cs typeface="Calibri"/>
              </a:rPr>
              <a:t>Respiratory</a:t>
            </a:r>
            <a:r>
              <a:rPr sz="3200" spc="-10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failure</a:t>
            </a:r>
            <a:endParaRPr sz="3200">
              <a:latin typeface="Calibri"/>
              <a:cs typeface="Calibri"/>
            </a:endParaRPr>
          </a:p>
          <a:p>
            <a:pPr marL="354965" indent="-342265">
              <a:lnSpc>
                <a:spcPct val="100000"/>
              </a:lnSpc>
              <a:spcBef>
                <a:spcPts val="770"/>
              </a:spcBef>
              <a:buFont typeface="Arial"/>
              <a:buChar char="•"/>
              <a:tabLst>
                <a:tab pos="354965" algn="l"/>
              </a:tabLst>
            </a:pPr>
            <a:r>
              <a:rPr sz="3200" spc="-10" dirty="0">
                <a:latin typeface="Calibri"/>
                <a:cs typeface="Calibri"/>
              </a:rPr>
              <a:t>Congestive</a:t>
            </a:r>
            <a:r>
              <a:rPr sz="3200" spc="-4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heart</a:t>
            </a:r>
            <a:r>
              <a:rPr sz="3200" spc="-3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failure</a:t>
            </a:r>
            <a:endParaRPr sz="3200">
              <a:latin typeface="Calibri"/>
              <a:cs typeface="Calibri"/>
            </a:endParaRPr>
          </a:p>
          <a:p>
            <a:pPr marL="354965" indent="-342265">
              <a:lnSpc>
                <a:spcPct val="100000"/>
              </a:lnSpc>
              <a:spcBef>
                <a:spcPts val="770"/>
              </a:spcBef>
              <a:buFont typeface="Arial"/>
              <a:buChar char="•"/>
              <a:tabLst>
                <a:tab pos="354965" algn="l"/>
              </a:tabLst>
            </a:pPr>
            <a:r>
              <a:rPr sz="3200" spc="-10" dirty="0">
                <a:latin typeface="Calibri"/>
                <a:cs typeface="Calibri"/>
              </a:rPr>
              <a:t>Recurrence</a:t>
            </a:r>
            <a:endParaRPr sz="3200">
              <a:latin typeface="Calibri"/>
              <a:cs typeface="Calibri"/>
            </a:endParaRPr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228588" y="3429000"/>
            <a:ext cx="2592323" cy="2750820"/>
          </a:xfrm>
          <a:prstGeom prst="rect">
            <a:avLst/>
          </a:prstGeom>
        </p:spPr>
      </p:pic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430"/>
              </a:lnSpc>
            </a:pPr>
            <a:r>
              <a:rPr spc="-25" dirty="0"/>
              <a:t>33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727558" y="566237"/>
            <a:ext cx="3750216" cy="630221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660142" y="277495"/>
            <a:ext cx="3830954" cy="1031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600" spc="-25" dirty="0">
                <a:solidFill>
                  <a:srgbClr val="FF0066"/>
                </a:solidFill>
              </a:rPr>
              <a:t>Prevention</a:t>
            </a:r>
            <a:endParaRPr sz="6600"/>
          </a:p>
        </p:txBody>
      </p:sp>
      <p:sp>
        <p:nvSpPr>
          <p:cNvPr id="4" name="object 4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5600" marR="5080" indent="-342900">
              <a:lnSpc>
                <a:spcPct val="100000"/>
              </a:lnSpc>
              <a:spcBef>
                <a:spcPts val="105"/>
              </a:spcBef>
              <a:buFont typeface="Arial"/>
              <a:buChar char="•"/>
              <a:tabLst>
                <a:tab pos="355600" algn="l"/>
              </a:tabLst>
            </a:pPr>
            <a:r>
              <a:rPr dirty="0"/>
              <a:t>Prophylaxis</a:t>
            </a:r>
            <a:r>
              <a:rPr spc="-75" dirty="0"/>
              <a:t> </a:t>
            </a:r>
            <a:r>
              <a:rPr dirty="0"/>
              <a:t>is</a:t>
            </a:r>
            <a:r>
              <a:rPr spc="-25" dirty="0"/>
              <a:t> </a:t>
            </a:r>
            <a:r>
              <a:rPr dirty="0"/>
              <a:t>the</a:t>
            </a:r>
            <a:r>
              <a:rPr spc="-35" dirty="0"/>
              <a:t> </a:t>
            </a:r>
            <a:r>
              <a:rPr dirty="0"/>
              <a:t>single</a:t>
            </a:r>
            <a:r>
              <a:rPr spc="-60" dirty="0"/>
              <a:t> </a:t>
            </a:r>
            <a:r>
              <a:rPr dirty="0"/>
              <a:t>most</a:t>
            </a:r>
            <a:r>
              <a:rPr spc="-30" dirty="0"/>
              <a:t> </a:t>
            </a:r>
            <a:r>
              <a:rPr spc="-10" dirty="0"/>
              <a:t>important </a:t>
            </a:r>
            <a:r>
              <a:rPr dirty="0"/>
              <a:t>measure</a:t>
            </a:r>
            <a:r>
              <a:rPr spc="-80" dirty="0"/>
              <a:t> </a:t>
            </a:r>
            <a:r>
              <a:rPr dirty="0"/>
              <a:t>for</a:t>
            </a:r>
            <a:r>
              <a:rPr spc="-60" dirty="0"/>
              <a:t> </a:t>
            </a:r>
            <a:r>
              <a:rPr dirty="0"/>
              <a:t>ensuring</a:t>
            </a:r>
            <a:r>
              <a:rPr spc="-75" dirty="0"/>
              <a:t> </a:t>
            </a:r>
            <a:r>
              <a:rPr dirty="0"/>
              <a:t>patient</a:t>
            </a:r>
            <a:r>
              <a:rPr spc="-95" dirty="0"/>
              <a:t> </a:t>
            </a:r>
            <a:r>
              <a:rPr dirty="0"/>
              <a:t>safety</a:t>
            </a:r>
            <a:r>
              <a:rPr spc="-60" dirty="0"/>
              <a:t> </a:t>
            </a:r>
            <a:r>
              <a:rPr spc="-25" dirty="0"/>
              <a:t>in </a:t>
            </a:r>
            <a:r>
              <a:rPr dirty="0"/>
              <a:t>hospitalized</a:t>
            </a:r>
            <a:r>
              <a:rPr spc="-145" dirty="0"/>
              <a:t> </a:t>
            </a:r>
            <a:r>
              <a:rPr spc="-10" dirty="0"/>
              <a:t>patients</a:t>
            </a:r>
          </a:p>
          <a:p>
            <a:pPr>
              <a:lnSpc>
                <a:spcPct val="100000"/>
              </a:lnSpc>
              <a:spcBef>
                <a:spcPts val="1470"/>
              </a:spcBef>
              <a:buFont typeface="Arial"/>
              <a:buChar char="•"/>
            </a:pPr>
            <a:endParaRPr/>
          </a:p>
          <a:p>
            <a:pPr marL="355600" marR="1608455" indent="-342900">
              <a:lnSpc>
                <a:spcPct val="100000"/>
              </a:lnSpc>
              <a:buFont typeface="Arial"/>
              <a:buChar char="•"/>
              <a:tabLst>
                <a:tab pos="355600" algn="l"/>
              </a:tabLst>
            </a:pPr>
            <a:r>
              <a:rPr b="0" dirty="0">
                <a:latin typeface="Calibri"/>
                <a:cs typeface="Calibri"/>
              </a:rPr>
              <a:t>Compressive</a:t>
            </a:r>
            <a:r>
              <a:rPr b="0" spc="-114" dirty="0">
                <a:latin typeface="Calibri"/>
                <a:cs typeface="Calibri"/>
              </a:rPr>
              <a:t> </a:t>
            </a:r>
            <a:r>
              <a:rPr b="0" dirty="0">
                <a:latin typeface="Calibri"/>
                <a:cs typeface="Calibri"/>
              </a:rPr>
              <a:t>stockings,</a:t>
            </a:r>
            <a:r>
              <a:rPr b="0" spc="-110" dirty="0">
                <a:latin typeface="Calibri"/>
                <a:cs typeface="Calibri"/>
              </a:rPr>
              <a:t> </a:t>
            </a:r>
            <a:r>
              <a:rPr b="0" spc="-10" dirty="0">
                <a:latin typeface="Calibri"/>
                <a:cs typeface="Calibri"/>
              </a:rPr>
              <a:t>Aspirin, Anticoagulation</a:t>
            </a:r>
          </a:p>
          <a:p>
            <a:pPr marL="354965" indent="-342265">
              <a:lnSpc>
                <a:spcPct val="100000"/>
              </a:lnSpc>
              <a:spcBef>
                <a:spcPts val="770"/>
              </a:spcBef>
              <a:buFont typeface="Arial"/>
              <a:buChar char="•"/>
              <a:tabLst>
                <a:tab pos="354965" algn="l"/>
              </a:tabLst>
            </a:pPr>
            <a:r>
              <a:rPr b="0" dirty="0">
                <a:latin typeface="Calibri"/>
                <a:cs typeface="Calibri"/>
              </a:rPr>
              <a:t>Management</a:t>
            </a:r>
            <a:r>
              <a:rPr b="0" spc="-55" dirty="0">
                <a:latin typeface="Calibri"/>
                <a:cs typeface="Calibri"/>
              </a:rPr>
              <a:t> </a:t>
            </a:r>
            <a:r>
              <a:rPr b="0" dirty="0">
                <a:latin typeface="Calibri"/>
                <a:cs typeface="Calibri"/>
              </a:rPr>
              <a:t>of</a:t>
            </a:r>
            <a:r>
              <a:rPr b="0" spc="-50" dirty="0">
                <a:latin typeface="Calibri"/>
                <a:cs typeface="Calibri"/>
              </a:rPr>
              <a:t> </a:t>
            </a:r>
            <a:r>
              <a:rPr b="0" dirty="0">
                <a:latin typeface="Calibri"/>
                <a:cs typeface="Calibri"/>
              </a:rPr>
              <a:t>risk</a:t>
            </a:r>
            <a:r>
              <a:rPr b="0" spc="-55" dirty="0">
                <a:latin typeface="Calibri"/>
                <a:cs typeface="Calibri"/>
              </a:rPr>
              <a:t> </a:t>
            </a:r>
            <a:r>
              <a:rPr b="0" spc="-10" dirty="0">
                <a:latin typeface="Calibri"/>
                <a:cs typeface="Calibri"/>
              </a:rPr>
              <a:t>factors</a:t>
            </a:r>
          </a:p>
          <a:p>
            <a:pPr marL="354965" indent="-342265">
              <a:lnSpc>
                <a:spcPct val="100000"/>
              </a:lnSpc>
              <a:spcBef>
                <a:spcPts val="770"/>
              </a:spcBef>
              <a:buFont typeface="Arial"/>
              <a:buChar char="•"/>
              <a:tabLst>
                <a:tab pos="354965" algn="l"/>
              </a:tabLst>
            </a:pPr>
            <a:r>
              <a:rPr b="0" dirty="0">
                <a:latin typeface="Calibri"/>
                <a:cs typeface="Calibri"/>
              </a:rPr>
              <a:t>Follow</a:t>
            </a:r>
            <a:r>
              <a:rPr b="0" spc="-60" dirty="0">
                <a:latin typeface="Calibri"/>
                <a:cs typeface="Calibri"/>
              </a:rPr>
              <a:t> </a:t>
            </a:r>
            <a:r>
              <a:rPr b="0" spc="-25" dirty="0">
                <a:latin typeface="Calibri"/>
                <a:cs typeface="Calibri"/>
              </a:rPr>
              <a:t>up</a:t>
            </a:r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626381" y="3683695"/>
            <a:ext cx="1906494" cy="1895240"/>
          </a:xfrm>
          <a:prstGeom prst="rect">
            <a:avLst/>
          </a:prstGeom>
        </p:spPr>
      </p:pic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430"/>
              </a:lnSpc>
            </a:pPr>
            <a:r>
              <a:rPr spc="-25" dirty="0"/>
              <a:t>34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9143999" cy="5300472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5300470"/>
              <a:ext cx="9108946" cy="1557528"/>
            </a:xfrm>
            <a:prstGeom prst="rect">
              <a:avLst/>
            </a:prstGeom>
          </p:spPr>
        </p:pic>
      </p:grpSp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430"/>
              </a:lnSpc>
            </a:pPr>
            <a:r>
              <a:rPr spc="-25" dirty="0"/>
              <a:t>35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3998" cy="3860292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4509515"/>
            <a:ext cx="9143998" cy="2087880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430"/>
              </a:lnSpc>
            </a:pPr>
            <a:r>
              <a:rPr spc="-25" dirty="0"/>
              <a:t>36</a:t>
            </a:r>
          </a:p>
        </p:txBody>
      </p:sp>
      <p:sp>
        <p:nvSpPr>
          <p:cNvPr id="5" name="object 5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r>
              <a:rPr spc="-10" dirty="0"/>
              <a:t>20/01/2016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430"/>
              </a:lnSpc>
            </a:pPr>
            <a:r>
              <a:rPr spc="-25" dirty="0"/>
              <a:t>37</a:t>
            </a:r>
          </a:p>
        </p:txBody>
      </p:sp>
      <p:sp>
        <p:nvSpPr>
          <p:cNvPr id="3078" name="AutoShape 6" descr="blob:https://web.telegram.org/5e4525a5-28a2-4e1c-9544-4c9ec2c2c79c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080" name="AutoShape 8" descr="blob:https://web.telegram.org/5e4525a5-28a2-4e1c-9544-4c9ec2c2c79c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082" name="AutoShape 10" descr="blob:https://web.telegram.org/5e4525a5-28a2-4e1c-9544-4c9ec2c2c79c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3" name="Рисунок 12" descr="5e4525a5-28a2-4e1c-9544-4c9ec2c2c79c.jf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0"/>
            <a:ext cx="9113057" cy="57912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40</TotalTime>
  <Words>566</Words>
  <Application>Microsoft Office PowerPoint</Application>
  <PresentationFormat>Экран (4:3)</PresentationFormat>
  <Paragraphs>179</Paragraphs>
  <Slides>34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34</vt:i4>
      </vt:variant>
    </vt:vector>
  </HeadingPairs>
  <TitlesOfParts>
    <vt:vector size="35" baseType="lpstr">
      <vt:lpstr>Office Theme</vt:lpstr>
      <vt:lpstr>Pulmonary Embolism</vt:lpstr>
      <vt:lpstr>Pulmonary circulation</vt:lpstr>
      <vt:lpstr>Pulmonary Embolism</vt:lpstr>
      <vt:lpstr>Source</vt:lpstr>
      <vt:lpstr>Risk Factors</vt:lpstr>
      <vt:lpstr>Risk Factors</vt:lpstr>
      <vt:lpstr>Risk Factors</vt:lpstr>
      <vt:lpstr>Risk Factors Cont’d</vt:lpstr>
      <vt:lpstr>Risk Factors Cont’d</vt:lpstr>
      <vt:lpstr>Слайд 10</vt:lpstr>
      <vt:lpstr>Differential Diagnosis</vt:lpstr>
      <vt:lpstr>Investigations</vt:lpstr>
      <vt:lpstr>Alveolar-Arterial O2 Gradient</vt:lpstr>
      <vt:lpstr>Слайд 14</vt:lpstr>
      <vt:lpstr>Imaging Investigations</vt:lpstr>
      <vt:lpstr>Слайд 16</vt:lpstr>
      <vt:lpstr>Westermark’s sign</vt:lpstr>
      <vt:lpstr>Lower limb venous system Ultrasonography &amp; Doppler</vt:lpstr>
      <vt:lpstr>Ventilation/Perfusion Ratio</vt:lpstr>
      <vt:lpstr>CT Pulmonary Angiography</vt:lpstr>
      <vt:lpstr>Pulmonary Angiography</vt:lpstr>
      <vt:lpstr>Other Tests</vt:lpstr>
      <vt:lpstr>Management</vt:lpstr>
      <vt:lpstr>Resuscitation</vt:lpstr>
      <vt:lpstr>Thrombolytic Therapy</vt:lpstr>
      <vt:lpstr>Anticoagulant Therapy</vt:lpstr>
      <vt:lpstr>Anticoagulant Therapy Cont’d</vt:lpstr>
      <vt:lpstr>Слайд 28</vt:lpstr>
      <vt:lpstr>Embolectomy</vt:lpstr>
      <vt:lpstr>Complications</vt:lpstr>
      <vt:lpstr>Prevention</vt:lpstr>
      <vt:lpstr>Слайд 32</vt:lpstr>
      <vt:lpstr>Слайд 33</vt:lpstr>
      <vt:lpstr>Слайд 34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Pulmonary Embolism</dc:title>
  <cp:lastModifiedBy>Admin</cp:lastModifiedBy>
  <cp:revision>5</cp:revision>
  <dcterms:created xsi:type="dcterms:W3CDTF">2023-10-04T20:51:28Z</dcterms:created>
  <dcterms:modified xsi:type="dcterms:W3CDTF">2023-10-04T21:40:18Z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2016-01-20T00:00:00Z</vt:filetime>
  </property>
  <property fmtid="{D5CDD505-2E9C-101B-9397-08002B2CF9AE}" pid="3" name="Creator">
    <vt:lpwstr>Microsoft® PowerPoint® 2013</vt:lpwstr>
  </property>
  <property fmtid="{D5CDD505-2E9C-101B-9397-08002B2CF9AE}" pid="4" name="LastSaved">
    <vt:filetime>2023-10-04T00:00:00Z</vt:filetime>
  </property>
  <property fmtid="{D5CDD505-2E9C-101B-9397-08002B2CF9AE}" pid="5" name="Producer">
    <vt:lpwstr>Microsoft® PowerPoint® 2013</vt:lpwstr>
  </property>
</Properties>
</file>