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0" r:id="rId27"/>
    <p:sldId id="283" r:id="rId28"/>
  </p:sldIdLst>
  <p:sldSz cx="9144000" cy="5143500" type="screen16x9"/>
  <p:notesSz cx="9144000" cy="5143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634" y="-8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AE7A5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3A38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AE7A5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3A38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AE7A5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AE7A5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2239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582923" y="1551432"/>
            <a:ext cx="5561330" cy="3592195"/>
          </a:xfrm>
          <a:custGeom>
            <a:avLst/>
            <a:gdLst/>
            <a:ahLst/>
            <a:cxnLst/>
            <a:rect l="l" t="t" r="r" b="b"/>
            <a:pathLst>
              <a:path w="5561330" h="3592195">
                <a:moveTo>
                  <a:pt x="5561076" y="0"/>
                </a:moveTo>
                <a:lnTo>
                  <a:pt x="0" y="3592067"/>
                </a:lnTo>
                <a:lnTo>
                  <a:pt x="5561076" y="3592067"/>
                </a:lnTo>
                <a:lnTo>
                  <a:pt x="5561076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2823972"/>
            <a:ext cx="7370445" cy="2319655"/>
          </a:xfrm>
          <a:custGeom>
            <a:avLst/>
            <a:gdLst/>
            <a:ahLst/>
            <a:cxnLst/>
            <a:rect l="l" t="t" r="r" b="b"/>
            <a:pathLst>
              <a:path w="7370445" h="2319654">
                <a:moveTo>
                  <a:pt x="0" y="0"/>
                </a:moveTo>
                <a:lnTo>
                  <a:pt x="0" y="2319527"/>
                </a:lnTo>
                <a:lnTo>
                  <a:pt x="7370064" y="2319527"/>
                </a:lnTo>
                <a:lnTo>
                  <a:pt x="0" y="0"/>
                </a:lnTo>
                <a:close/>
              </a:path>
            </a:pathLst>
          </a:custGeom>
          <a:solidFill>
            <a:srgbClr val="C4A05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2239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582923" y="1551432"/>
            <a:ext cx="5561330" cy="3592195"/>
          </a:xfrm>
          <a:custGeom>
            <a:avLst/>
            <a:gdLst/>
            <a:ahLst/>
            <a:cxnLst/>
            <a:rect l="l" t="t" r="r" b="b"/>
            <a:pathLst>
              <a:path w="5561330" h="3592195">
                <a:moveTo>
                  <a:pt x="5561076" y="0"/>
                </a:moveTo>
                <a:lnTo>
                  <a:pt x="0" y="3592067"/>
                </a:lnTo>
                <a:lnTo>
                  <a:pt x="5561076" y="3592067"/>
                </a:lnTo>
                <a:lnTo>
                  <a:pt x="5561076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2823972"/>
            <a:ext cx="7370445" cy="2319655"/>
          </a:xfrm>
          <a:custGeom>
            <a:avLst/>
            <a:gdLst/>
            <a:ahLst/>
            <a:cxnLst/>
            <a:rect l="l" t="t" r="r" b="b"/>
            <a:pathLst>
              <a:path w="7370445" h="2319654">
                <a:moveTo>
                  <a:pt x="0" y="0"/>
                </a:moveTo>
                <a:lnTo>
                  <a:pt x="0" y="2319527"/>
                </a:lnTo>
                <a:lnTo>
                  <a:pt x="7370064" y="2319527"/>
                </a:lnTo>
                <a:lnTo>
                  <a:pt x="0" y="0"/>
                </a:lnTo>
                <a:close/>
              </a:path>
            </a:pathLst>
          </a:custGeom>
          <a:solidFill>
            <a:srgbClr val="C4A05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202692" y="205740"/>
            <a:ext cx="8738870" cy="4732020"/>
          </a:xfrm>
          <a:custGeom>
            <a:avLst/>
            <a:gdLst/>
            <a:ahLst/>
            <a:cxnLst/>
            <a:rect l="l" t="t" r="r" b="b"/>
            <a:pathLst>
              <a:path w="8738870" h="4732020">
                <a:moveTo>
                  <a:pt x="8738616" y="0"/>
                </a:moveTo>
                <a:lnTo>
                  <a:pt x="0" y="0"/>
                </a:lnTo>
                <a:lnTo>
                  <a:pt x="0" y="4732020"/>
                </a:lnTo>
                <a:lnTo>
                  <a:pt x="8738616" y="4732020"/>
                </a:lnTo>
                <a:lnTo>
                  <a:pt x="87386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7516" y="245440"/>
            <a:ext cx="7528966" cy="912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AE7A5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24534" y="1113790"/>
            <a:ext cx="5150485" cy="19704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3A38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63DF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4" name="object 4"/>
            <p:cNvSpPr/>
            <p:nvPr/>
          </p:nvSpPr>
          <p:spPr>
            <a:xfrm>
              <a:off x="0" y="2823972"/>
              <a:ext cx="7370445" cy="2319655"/>
            </a:xfrm>
            <a:custGeom>
              <a:avLst/>
              <a:gdLst/>
              <a:ahLst/>
              <a:cxnLst/>
              <a:rect l="l" t="t" r="r" b="b"/>
              <a:pathLst>
                <a:path w="7370445" h="2319654">
                  <a:moveTo>
                    <a:pt x="0" y="0"/>
                  </a:moveTo>
                  <a:lnTo>
                    <a:pt x="0" y="2319527"/>
                  </a:lnTo>
                  <a:lnTo>
                    <a:pt x="7370064" y="23195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82923" y="1551432"/>
              <a:ext cx="5561330" cy="3592195"/>
            </a:xfrm>
            <a:custGeom>
              <a:avLst/>
              <a:gdLst/>
              <a:ahLst/>
              <a:cxnLst/>
              <a:rect l="l" t="t" r="r" b="b"/>
              <a:pathLst>
                <a:path w="5561330" h="3592195">
                  <a:moveTo>
                    <a:pt x="5561076" y="0"/>
                  </a:moveTo>
                  <a:lnTo>
                    <a:pt x="0" y="3592067"/>
                  </a:lnTo>
                  <a:lnTo>
                    <a:pt x="5561076" y="3592067"/>
                  </a:lnTo>
                  <a:lnTo>
                    <a:pt x="5561076" y="0"/>
                  </a:lnTo>
                  <a:close/>
                </a:path>
              </a:pathLst>
            </a:custGeom>
            <a:solidFill>
              <a:srgbClr val="C4A0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058155" y="0"/>
              <a:ext cx="4086225" cy="2052955"/>
            </a:xfrm>
            <a:custGeom>
              <a:avLst/>
              <a:gdLst/>
              <a:ahLst/>
              <a:cxnLst/>
              <a:rect l="l" t="t" r="r" b="b"/>
              <a:pathLst>
                <a:path w="4086225" h="2052955">
                  <a:moveTo>
                    <a:pt x="4085844" y="0"/>
                  </a:moveTo>
                  <a:lnTo>
                    <a:pt x="0" y="0"/>
                  </a:lnTo>
                  <a:lnTo>
                    <a:pt x="4085844" y="2052827"/>
                  </a:lnTo>
                  <a:lnTo>
                    <a:pt x="4085844" y="0"/>
                  </a:lnTo>
                  <a:close/>
                </a:path>
              </a:pathLst>
            </a:custGeom>
            <a:solidFill>
              <a:srgbClr val="2239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02692" y="0"/>
              <a:ext cx="8738870" cy="4937760"/>
            </a:xfrm>
            <a:custGeom>
              <a:avLst/>
              <a:gdLst/>
              <a:ahLst/>
              <a:cxnLst/>
              <a:rect l="l" t="t" r="r" b="b"/>
              <a:pathLst>
                <a:path w="8738870" h="4937760">
                  <a:moveTo>
                    <a:pt x="8738616" y="205740"/>
                  </a:moveTo>
                  <a:lnTo>
                    <a:pt x="1987575" y="205740"/>
                  </a:lnTo>
                  <a:lnTo>
                    <a:pt x="2302764" y="0"/>
                  </a:lnTo>
                  <a:lnTo>
                    <a:pt x="2162429" y="0"/>
                  </a:lnTo>
                  <a:lnTo>
                    <a:pt x="1847240" y="205740"/>
                  </a:lnTo>
                  <a:lnTo>
                    <a:pt x="1733067" y="205740"/>
                  </a:lnTo>
                  <a:lnTo>
                    <a:pt x="2048256" y="0"/>
                  </a:lnTo>
                  <a:lnTo>
                    <a:pt x="1907921" y="0"/>
                  </a:lnTo>
                  <a:lnTo>
                    <a:pt x="1592732" y="205740"/>
                  </a:lnTo>
                  <a:lnTo>
                    <a:pt x="1478559" y="205740"/>
                  </a:lnTo>
                  <a:lnTo>
                    <a:pt x="1793748" y="0"/>
                  </a:lnTo>
                  <a:lnTo>
                    <a:pt x="1653413" y="0"/>
                  </a:lnTo>
                  <a:lnTo>
                    <a:pt x="1338224" y="205740"/>
                  </a:lnTo>
                  <a:lnTo>
                    <a:pt x="0" y="205740"/>
                  </a:lnTo>
                  <a:lnTo>
                    <a:pt x="0" y="4937760"/>
                  </a:lnTo>
                  <a:lnTo>
                    <a:pt x="8738616" y="4937760"/>
                  </a:lnTo>
                  <a:lnTo>
                    <a:pt x="8738616" y="2057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05256" y="0"/>
              <a:ext cx="2251075" cy="1045844"/>
            </a:xfrm>
            <a:custGeom>
              <a:avLst/>
              <a:gdLst/>
              <a:ahLst/>
              <a:cxnLst/>
              <a:rect l="l" t="t" r="r" b="b"/>
              <a:pathLst>
                <a:path w="2251075" h="1045844">
                  <a:moveTo>
                    <a:pt x="1741932" y="0"/>
                  </a:moveTo>
                  <a:lnTo>
                    <a:pt x="1601597" y="0"/>
                  </a:lnTo>
                  <a:lnTo>
                    <a:pt x="0" y="1045464"/>
                  </a:lnTo>
                  <a:lnTo>
                    <a:pt x="140360" y="1045464"/>
                  </a:lnTo>
                  <a:lnTo>
                    <a:pt x="1741932" y="0"/>
                  </a:lnTo>
                  <a:close/>
                </a:path>
                <a:path w="2251075" h="1045844">
                  <a:moveTo>
                    <a:pt x="1996440" y="0"/>
                  </a:moveTo>
                  <a:lnTo>
                    <a:pt x="1856105" y="0"/>
                  </a:lnTo>
                  <a:lnTo>
                    <a:pt x="254508" y="1045464"/>
                  </a:lnTo>
                  <a:lnTo>
                    <a:pt x="394843" y="1045464"/>
                  </a:lnTo>
                  <a:lnTo>
                    <a:pt x="1996440" y="0"/>
                  </a:lnTo>
                  <a:close/>
                </a:path>
                <a:path w="2251075" h="1045844">
                  <a:moveTo>
                    <a:pt x="2250948" y="0"/>
                  </a:moveTo>
                  <a:lnTo>
                    <a:pt x="2110613" y="0"/>
                  </a:lnTo>
                  <a:lnTo>
                    <a:pt x="509016" y="1045464"/>
                  </a:lnTo>
                  <a:lnTo>
                    <a:pt x="649351" y="1045464"/>
                  </a:lnTo>
                  <a:lnTo>
                    <a:pt x="2250948" y="0"/>
                  </a:lnTo>
                  <a:close/>
                </a:path>
              </a:pathLst>
            </a:custGeom>
            <a:solidFill>
              <a:srgbClr val="163D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057644" y="4571"/>
              <a:ext cx="1851660" cy="753110"/>
            </a:xfrm>
            <a:custGeom>
              <a:avLst/>
              <a:gdLst/>
              <a:ahLst/>
              <a:cxnLst/>
              <a:rect l="l" t="t" r="r" b="b"/>
              <a:pathLst>
                <a:path w="1851659" h="753110">
                  <a:moveTo>
                    <a:pt x="1249680" y="0"/>
                  </a:moveTo>
                  <a:lnTo>
                    <a:pt x="1189736" y="0"/>
                  </a:lnTo>
                  <a:lnTo>
                    <a:pt x="0" y="752856"/>
                  </a:lnTo>
                  <a:lnTo>
                    <a:pt x="59944" y="752856"/>
                  </a:lnTo>
                  <a:lnTo>
                    <a:pt x="1249680" y="0"/>
                  </a:lnTo>
                  <a:close/>
                </a:path>
                <a:path w="1851659" h="753110">
                  <a:moveTo>
                    <a:pt x="1549908" y="0"/>
                  </a:moveTo>
                  <a:lnTo>
                    <a:pt x="1489964" y="0"/>
                  </a:lnTo>
                  <a:lnTo>
                    <a:pt x="300228" y="752856"/>
                  </a:lnTo>
                  <a:lnTo>
                    <a:pt x="360172" y="752856"/>
                  </a:lnTo>
                  <a:lnTo>
                    <a:pt x="1549908" y="0"/>
                  </a:lnTo>
                  <a:close/>
                </a:path>
                <a:path w="1851659" h="753110">
                  <a:moveTo>
                    <a:pt x="1851660" y="0"/>
                  </a:moveTo>
                  <a:lnTo>
                    <a:pt x="1791716" y="0"/>
                  </a:lnTo>
                  <a:lnTo>
                    <a:pt x="601980" y="752856"/>
                  </a:lnTo>
                  <a:lnTo>
                    <a:pt x="661924" y="752856"/>
                  </a:lnTo>
                  <a:lnTo>
                    <a:pt x="1851660" y="0"/>
                  </a:lnTo>
                  <a:close/>
                </a:path>
              </a:pathLst>
            </a:custGeom>
            <a:solidFill>
              <a:srgbClr val="2239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553200" y="4218432"/>
              <a:ext cx="2390140" cy="925194"/>
            </a:xfrm>
            <a:custGeom>
              <a:avLst/>
              <a:gdLst/>
              <a:ahLst/>
              <a:cxnLst/>
              <a:rect l="l" t="t" r="r" b="b"/>
              <a:pathLst>
                <a:path w="2390140" h="925195">
                  <a:moveTo>
                    <a:pt x="1612392" y="0"/>
                  </a:moveTo>
                  <a:lnTo>
                    <a:pt x="1461770" y="0"/>
                  </a:lnTo>
                  <a:lnTo>
                    <a:pt x="0" y="925068"/>
                  </a:lnTo>
                  <a:lnTo>
                    <a:pt x="150622" y="925068"/>
                  </a:lnTo>
                  <a:lnTo>
                    <a:pt x="1612392" y="0"/>
                  </a:lnTo>
                  <a:close/>
                </a:path>
                <a:path w="2390140" h="925195">
                  <a:moveTo>
                    <a:pt x="2001012" y="0"/>
                  </a:moveTo>
                  <a:lnTo>
                    <a:pt x="1850390" y="0"/>
                  </a:lnTo>
                  <a:lnTo>
                    <a:pt x="388620" y="925068"/>
                  </a:lnTo>
                  <a:lnTo>
                    <a:pt x="539242" y="925068"/>
                  </a:lnTo>
                  <a:lnTo>
                    <a:pt x="2001012" y="0"/>
                  </a:lnTo>
                  <a:close/>
                </a:path>
                <a:path w="2390140" h="925195">
                  <a:moveTo>
                    <a:pt x="2389632" y="0"/>
                  </a:moveTo>
                  <a:lnTo>
                    <a:pt x="2239010" y="0"/>
                  </a:lnTo>
                  <a:lnTo>
                    <a:pt x="777240" y="925068"/>
                  </a:lnTo>
                  <a:lnTo>
                    <a:pt x="927862" y="925068"/>
                  </a:lnTo>
                  <a:lnTo>
                    <a:pt x="23896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99644" y="4055364"/>
              <a:ext cx="2795270" cy="1083945"/>
            </a:xfrm>
            <a:custGeom>
              <a:avLst/>
              <a:gdLst/>
              <a:ahLst/>
              <a:cxnLst/>
              <a:rect l="l" t="t" r="r" b="b"/>
              <a:pathLst>
                <a:path w="2795270" h="1083945">
                  <a:moveTo>
                    <a:pt x="1885188" y="0"/>
                  </a:moveTo>
                  <a:lnTo>
                    <a:pt x="1712341" y="0"/>
                  </a:lnTo>
                  <a:lnTo>
                    <a:pt x="0" y="1083564"/>
                  </a:lnTo>
                  <a:lnTo>
                    <a:pt x="172897" y="1083564"/>
                  </a:lnTo>
                  <a:lnTo>
                    <a:pt x="1885188" y="0"/>
                  </a:lnTo>
                  <a:close/>
                </a:path>
                <a:path w="2795270" h="1083945">
                  <a:moveTo>
                    <a:pt x="2340864" y="0"/>
                  </a:moveTo>
                  <a:lnTo>
                    <a:pt x="2166493" y="0"/>
                  </a:lnTo>
                  <a:lnTo>
                    <a:pt x="454152" y="1083564"/>
                  </a:lnTo>
                  <a:lnTo>
                    <a:pt x="628573" y="1083564"/>
                  </a:lnTo>
                  <a:lnTo>
                    <a:pt x="2340864" y="0"/>
                  </a:lnTo>
                  <a:close/>
                </a:path>
                <a:path w="2795270" h="1083945">
                  <a:moveTo>
                    <a:pt x="2795016" y="0"/>
                  </a:moveTo>
                  <a:lnTo>
                    <a:pt x="2620645" y="0"/>
                  </a:lnTo>
                  <a:lnTo>
                    <a:pt x="908304" y="1083564"/>
                  </a:lnTo>
                  <a:lnTo>
                    <a:pt x="1082675" y="1083564"/>
                  </a:lnTo>
                  <a:lnTo>
                    <a:pt x="2795016" y="0"/>
                  </a:lnTo>
                  <a:close/>
                </a:path>
              </a:pathLst>
            </a:custGeom>
            <a:solidFill>
              <a:srgbClr val="007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00887" y="2429636"/>
            <a:ext cx="6720205" cy="94551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>
              <a:lnSpc>
                <a:spcPts val="3529"/>
              </a:lnSpc>
              <a:spcBef>
                <a:spcPts val="370"/>
              </a:spcBef>
            </a:pPr>
            <a:r>
              <a:rPr sz="3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Aneurysms</a:t>
            </a:r>
            <a:r>
              <a:rPr sz="3100" u="sng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3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of</a:t>
            </a:r>
            <a:r>
              <a:rPr sz="3100" u="sng" spc="-8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3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the</a:t>
            </a:r>
            <a:r>
              <a:rPr sz="3100" u="sng" spc="-8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3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aorta</a:t>
            </a:r>
            <a:r>
              <a:rPr sz="3100" u="sng" spc="-5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3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and</a:t>
            </a:r>
            <a:r>
              <a:rPr sz="3100" u="sng" spc="-7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3100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peripheral</a:t>
            </a:r>
            <a:r>
              <a:rPr sz="310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100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arteries.</a:t>
            </a:r>
            <a:endParaRPr sz="3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86400" y="3640937"/>
            <a:ext cx="2628646" cy="1466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Odessa National Medical University</a:t>
            </a:r>
          </a:p>
          <a:p>
            <a:pPr algn="ctr" rtl="0">
              <a:spcBef>
                <a:spcPct val="20000"/>
              </a:spcBef>
            </a:pPr>
            <a:r>
              <a:rPr lang="en-US" dirty="0" smtClean="0"/>
              <a:t>Assistant Professor, PhD, </a:t>
            </a:r>
            <a:r>
              <a:rPr lang="en-US" dirty="0" err="1" smtClean="0"/>
              <a:t>Oleksandr</a:t>
            </a:r>
            <a:r>
              <a:rPr lang="en-US" dirty="0" smtClean="0"/>
              <a:t> </a:t>
            </a:r>
            <a:r>
              <a:rPr lang="en-US" dirty="0" err="1" smtClean="0"/>
              <a:t>Chaika</a:t>
            </a:r>
            <a:endParaRPr lang="en-US" dirty="0" smtClean="0"/>
          </a:p>
          <a:p>
            <a:pPr algn="ctr">
              <a:lnSpc>
                <a:spcPct val="100000"/>
              </a:lnSpc>
              <a:spcBef>
                <a:spcPts val="100"/>
              </a:spcBef>
              <a:tabLst>
                <a:tab pos="446405" algn="l"/>
              </a:tabLst>
            </a:pPr>
            <a:endParaRPr sz="1800">
              <a:latin typeface="Calibri"/>
              <a:cs typeface="Calibri"/>
            </a:endParaRPr>
          </a:p>
        </p:txBody>
      </p:sp>
      <p:pic>
        <p:nvPicPr>
          <p:cNvPr id="16" name="Picture 4" descr="Одеський національний медичний університет — Вікіпеді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84941" cy="18968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8042" y="881583"/>
            <a:ext cx="188722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-65" dirty="0"/>
              <a:t>Aneurysm</a:t>
            </a:r>
            <a:endParaRPr sz="3100"/>
          </a:p>
        </p:txBody>
      </p:sp>
      <p:sp>
        <p:nvSpPr>
          <p:cNvPr id="3" name="object 3"/>
          <p:cNvSpPr/>
          <p:nvPr/>
        </p:nvSpPr>
        <p:spPr>
          <a:xfrm>
            <a:off x="910577" y="1319530"/>
            <a:ext cx="1861185" cy="10795"/>
          </a:xfrm>
          <a:custGeom>
            <a:avLst/>
            <a:gdLst/>
            <a:ahLst/>
            <a:cxnLst/>
            <a:rect l="l" t="t" r="r" b="b"/>
            <a:pathLst>
              <a:path w="1861185" h="10794">
                <a:moveTo>
                  <a:pt x="1860816" y="0"/>
                </a:moveTo>
                <a:lnTo>
                  <a:pt x="0" y="0"/>
                </a:lnTo>
                <a:lnTo>
                  <a:pt x="0" y="10668"/>
                </a:lnTo>
                <a:lnTo>
                  <a:pt x="1860816" y="10668"/>
                </a:lnTo>
                <a:lnTo>
                  <a:pt x="1860816" y="0"/>
                </a:lnTo>
                <a:close/>
              </a:path>
            </a:pathLst>
          </a:custGeom>
          <a:solidFill>
            <a:srgbClr val="AE7A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40714" y="2075764"/>
            <a:ext cx="4193540" cy="671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720" indent="-322580">
              <a:lnSpc>
                <a:spcPct val="100000"/>
              </a:lnSpc>
              <a:spcBef>
                <a:spcPts val="100"/>
              </a:spcBef>
              <a:buChar char="●"/>
              <a:tabLst>
                <a:tab pos="426720" algn="l"/>
              </a:tabLst>
            </a:pPr>
            <a:r>
              <a:rPr sz="1500" dirty="0">
                <a:solidFill>
                  <a:srgbClr val="223944"/>
                </a:solidFill>
                <a:latin typeface="Calibri"/>
                <a:cs typeface="Calibri"/>
              </a:rPr>
              <a:t>An</a:t>
            </a:r>
            <a:r>
              <a:rPr sz="15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23944"/>
                </a:solidFill>
                <a:latin typeface="Calibri"/>
                <a:cs typeface="Calibri"/>
              </a:rPr>
              <a:t>aneurysm</a:t>
            </a:r>
            <a:r>
              <a:rPr sz="15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23944"/>
                </a:solidFill>
                <a:latin typeface="Calibri"/>
                <a:cs typeface="Calibri"/>
              </a:rPr>
              <a:t>is</a:t>
            </a:r>
            <a:r>
              <a:rPr sz="1500" spc="-1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23944"/>
                </a:solidFill>
                <a:latin typeface="Calibri"/>
                <a:cs typeface="Calibri"/>
              </a:rPr>
              <a:t>a</a:t>
            </a:r>
            <a:r>
              <a:rPr sz="1500" spc="-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23944"/>
                </a:solidFill>
                <a:latin typeface="Calibri"/>
                <a:cs typeface="Calibri"/>
              </a:rPr>
              <a:t>distention</a:t>
            </a:r>
            <a:r>
              <a:rPr sz="15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23944"/>
                </a:solidFill>
                <a:latin typeface="Calibri"/>
                <a:cs typeface="Calibri"/>
              </a:rPr>
              <a:t>of</a:t>
            </a:r>
            <a:r>
              <a:rPr sz="1500" spc="-1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23944"/>
                </a:solidFill>
                <a:latin typeface="Calibri"/>
                <a:cs typeface="Calibri"/>
              </a:rPr>
              <a:t>an</a:t>
            </a:r>
            <a:r>
              <a:rPr sz="15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23944"/>
                </a:solidFill>
                <a:latin typeface="Calibri"/>
                <a:cs typeface="Calibri"/>
              </a:rPr>
              <a:t>artery</a:t>
            </a:r>
            <a:r>
              <a:rPr sz="15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223944"/>
                </a:solidFill>
                <a:latin typeface="Calibri"/>
                <a:cs typeface="Calibri"/>
              </a:rPr>
              <a:t>brought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80"/>
              </a:spcBef>
            </a:pPr>
            <a:r>
              <a:rPr sz="1500" dirty="0">
                <a:solidFill>
                  <a:srgbClr val="223944"/>
                </a:solidFill>
                <a:latin typeface="Calibri"/>
                <a:cs typeface="Calibri"/>
              </a:rPr>
              <a:t>by</a:t>
            </a:r>
            <a:r>
              <a:rPr sz="15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23944"/>
                </a:solidFill>
                <a:latin typeface="Calibri"/>
                <a:cs typeface="Calibri"/>
              </a:rPr>
              <a:t>a</a:t>
            </a:r>
            <a:r>
              <a:rPr sz="15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23944"/>
                </a:solidFill>
                <a:latin typeface="Calibri"/>
                <a:cs typeface="Calibri"/>
              </a:rPr>
              <a:t>weakening/</a:t>
            </a:r>
            <a:r>
              <a:rPr sz="15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23944"/>
                </a:solidFill>
                <a:latin typeface="Calibri"/>
                <a:cs typeface="Calibri"/>
              </a:rPr>
              <a:t>destruction</a:t>
            </a:r>
            <a:r>
              <a:rPr sz="1500" spc="-4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23944"/>
                </a:solidFill>
                <a:latin typeface="Calibri"/>
                <a:cs typeface="Calibri"/>
              </a:rPr>
              <a:t>of</a:t>
            </a:r>
            <a:r>
              <a:rPr sz="15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5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23944"/>
                </a:solidFill>
                <a:latin typeface="Calibri"/>
                <a:cs typeface="Calibri"/>
              </a:rPr>
              <a:t>arterial</a:t>
            </a:r>
            <a:r>
              <a:rPr sz="15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223944"/>
                </a:solidFill>
                <a:latin typeface="Calibri"/>
                <a:cs typeface="Calibri"/>
              </a:rPr>
              <a:t>wall.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2154" y="3323335"/>
            <a:ext cx="40671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100"/>
              </a:spcBef>
              <a:buChar char="●"/>
              <a:tabLst>
                <a:tab pos="335280" algn="l"/>
              </a:tabLst>
            </a:pPr>
            <a:r>
              <a:rPr sz="1500" dirty="0">
                <a:solidFill>
                  <a:srgbClr val="223944"/>
                </a:solidFill>
                <a:latin typeface="Calibri"/>
                <a:cs typeface="Calibri"/>
              </a:rPr>
              <a:t>An</a:t>
            </a:r>
            <a:r>
              <a:rPr sz="15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23944"/>
                </a:solidFill>
                <a:latin typeface="Calibri"/>
                <a:cs typeface="Calibri"/>
              </a:rPr>
              <a:t>aneurysm</a:t>
            </a:r>
            <a:r>
              <a:rPr sz="15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23944"/>
                </a:solidFill>
                <a:latin typeface="Calibri"/>
                <a:cs typeface="Calibri"/>
              </a:rPr>
              <a:t>is</a:t>
            </a:r>
            <a:r>
              <a:rPr sz="15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23944"/>
                </a:solidFill>
                <a:latin typeface="Calibri"/>
                <a:cs typeface="Calibri"/>
              </a:rPr>
              <a:t>a</a:t>
            </a:r>
            <a:r>
              <a:rPr sz="15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23944"/>
                </a:solidFill>
                <a:latin typeface="Calibri"/>
                <a:cs typeface="Calibri"/>
              </a:rPr>
              <a:t>balloon-like</a:t>
            </a:r>
            <a:r>
              <a:rPr sz="15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23944"/>
                </a:solidFill>
                <a:latin typeface="Calibri"/>
                <a:cs typeface="Calibri"/>
              </a:rPr>
              <a:t>bulge</a:t>
            </a:r>
            <a:r>
              <a:rPr sz="15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23944"/>
                </a:solidFill>
                <a:latin typeface="Calibri"/>
                <a:cs typeface="Calibri"/>
              </a:rPr>
              <a:t>in</a:t>
            </a:r>
            <a:r>
              <a:rPr sz="1500" spc="-1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23944"/>
                </a:solidFill>
                <a:latin typeface="Calibri"/>
                <a:cs typeface="Calibri"/>
              </a:rPr>
              <a:t>an</a:t>
            </a:r>
            <a:r>
              <a:rPr sz="15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223944"/>
                </a:solidFill>
                <a:latin typeface="Calibri"/>
                <a:cs typeface="Calibri"/>
              </a:rPr>
              <a:t>artery.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95315" y="1639823"/>
            <a:ext cx="3336036" cy="3150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5358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105"/>
              </a:spcBef>
            </a:pPr>
            <a:r>
              <a:rPr spc="-50" dirty="0"/>
              <a:t>Types</a:t>
            </a:r>
            <a:r>
              <a:rPr spc="-105" dirty="0"/>
              <a:t> </a:t>
            </a:r>
            <a:r>
              <a:rPr dirty="0"/>
              <a:t>of</a:t>
            </a:r>
            <a:r>
              <a:rPr spc="-120" dirty="0"/>
              <a:t> </a:t>
            </a:r>
            <a:r>
              <a:rPr spc="-70" dirty="0"/>
              <a:t>Aneurysms</a:t>
            </a:r>
          </a:p>
        </p:txBody>
      </p:sp>
      <p:sp>
        <p:nvSpPr>
          <p:cNvPr id="3" name="object 3"/>
          <p:cNvSpPr/>
          <p:nvPr/>
        </p:nvSpPr>
        <p:spPr>
          <a:xfrm>
            <a:off x="910577" y="988694"/>
            <a:ext cx="3854450" cy="10795"/>
          </a:xfrm>
          <a:custGeom>
            <a:avLst/>
            <a:gdLst/>
            <a:ahLst/>
            <a:cxnLst/>
            <a:rect l="l" t="t" r="r" b="b"/>
            <a:pathLst>
              <a:path w="3854450" h="10794">
                <a:moveTo>
                  <a:pt x="3854208" y="0"/>
                </a:moveTo>
                <a:lnTo>
                  <a:pt x="0" y="0"/>
                </a:lnTo>
                <a:lnTo>
                  <a:pt x="0" y="10667"/>
                </a:lnTo>
                <a:lnTo>
                  <a:pt x="3854208" y="10667"/>
                </a:lnTo>
                <a:lnTo>
                  <a:pt x="3854208" y="0"/>
                </a:lnTo>
                <a:close/>
              </a:path>
            </a:pathLst>
          </a:custGeom>
          <a:solidFill>
            <a:srgbClr val="AE7A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97877" y="1545463"/>
            <a:ext cx="4223385" cy="22091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9070" indent="-17907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179070" algn="l"/>
              </a:tabLst>
            </a:pPr>
            <a:r>
              <a:rPr sz="1700" b="1" u="sng" spc="-10" dirty="0">
                <a:solidFill>
                  <a:srgbClr val="AE7A51"/>
                </a:solidFill>
                <a:uFill>
                  <a:solidFill>
                    <a:srgbClr val="AE7A51"/>
                  </a:solidFill>
                </a:uFill>
                <a:latin typeface="Calibri"/>
                <a:cs typeface="Calibri"/>
              </a:rPr>
              <a:t> </a:t>
            </a:r>
            <a:r>
              <a:rPr sz="1700" b="1" u="sng" dirty="0">
                <a:solidFill>
                  <a:srgbClr val="AE7A51"/>
                </a:solidFill>
                <a:uFill>
                  <a:solidFill>
                    <a:srgbClr val="AE7A51"/>
                  </a:solidFill>
                </a:uFill>
                <a:latin typeface="Calibri"/>
                <a:cs typeface="Calibri"/>
              </a:rPr>
              <a:t>Aortic</a:t>
            </a:r>
            <a:r>
              <a:rPr sz="1700" b="1" u="sng" spc="-30" dirty="0">
                <a:solidFill>
                  <a:srgbClr val="AE7A51"/>
                </a:solidFill>
                <a:uFill>
                  <a:solidFill>
                    <a:srgbClr val="AE7A51"/>
                  </a:solidFill>
                </a:uFill>
                <a:latin typeface="Calibri"/>
                <a:cs typeface="Calibri"/>
              </a:rPr>
              <a:t> </a:t>
            </a:r>
            <a:r>
              <a:rPr sz="1700" b="1" u="sng" spc="-10" dirty="0">
                <a:solidFill>
                  <a:srgbClr val="AE7A51"/>
                </a:solidFill>
                <a:uFill>
                  <a:solidFill>
                    <a:srgbClr val="AE7A51"/>
                  </a:solidFill>
                </a:uFill>
                <a:latin typeface="Calibri"/>
                <a:cs typeface="Calibri"/>
              </a:rPr>
              <a:t>aneurysm</a:t>
            </a:r>
            <a:endParaRPr sz="1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90"/>
              </a:spcBef>
            </a:pP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There</a:t>
            </a:r>
            <a:r>
              <a:rPr sz="13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are</a:t>
            </a:r>
            <a:r>
              <a:rPr sz="13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two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types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of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aortic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aneurysm</a:t>
            </a:r>
            <a:endParaRPr sz="1300">
              <a:latin typeface="Calibri"/>
              <a:cs typeface="Calibri"/>
            </a:endParaRPr>
          </a:p>
          <a:p>
            <a:pPr marL="469900" lvl="1" indent="-316865">
              <a:lnSpc>
                <a:spcPct val="100000"/>
              </a:lnSpc>
              <a:spcBef>
                <a:spcPts val="1435"/>
              </a:spcBef>
              <a:buChar char="●"/>
              <a:tabLst>
                <a:tab pos="469900" algn="l"/>
              </a:tabLst>
            </a:pPr>
            <a:r>
              <a:rPr sz="1400" dirty="0">
                <a:solidFill>
                  <a:srgbClr val="223944"/>
                </a:solidFill>
                <a:latin typeface="Calibri"/>
                <a:cs typeface="Calibri"/>
              </a:rPr>
              <a:t>Abdominal</a:t>
            </a:r>
            <a:r>
              <a:rPr sz="14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23944"/>
                </a:solidFill>
                <a:latin typeface="Calibri"/>
                <a:cs typeface="Calibri"/>
              </a:rPr>
              <a:t>aortic</a:t>
            </a:r>
            <a:r>
              <a:rPr sz="1400" spc="-4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23944"/>
                </a:solidFill>
                <a:latin typeface="Calibri"/>
                <a:cs typeface="Calibri"/>
              </a:rPr>
              <a:t>aneurysm</a:t>
            </a:r>
            <a:endParaRPr sz="1400">
              <a:latin typeface="Calibri"/>
              <a:cs typeface="Calibri"/>
            </a:endParaRPr>
          </a:p>
          <a:p>
            <a:pPr marL="469900" lvl="1" indent="-311150">
              <a:lnSpc>
                <a:spcPct val="100000"/>
              </a:lnSpc>
              <a:spcBef>
                <a:spcPts val="254"/>
              </a:spcBef>
              <a:buSzPct val="92857"/>
              <a:buChar char="●"/>
              <a:tabLst>
                <a:tab pos="469900" algn="l"/>
              </a:tabLst>
            </a:pPr>
            <a:r>
              <a:rPr sz="1400" dirty="0">
                <a:solidFill>
                  <a:srgbClr val="223944"/>
                </a:solidFill>
                <a:latin typeface="Calibri"/>
                <a:cs typeface="Calibri"/>
              </a:rPr>
              <a:t>Thoracic</a:t>
            </a:r>
            <a:r>
              <a:rPr sz="14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23944"/>
                </a:solidFill>
                <a:latin typeface="Calibri"/>
                <a:cs typeface="Calibri"/>
              </a:rPr>
              <a:t>aortic</a:t>
            </a:r>
            <a:r>
              <a:rPr sz="14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23944"/>
                </a:solidFill>
                <a:latin typeface="Calibri"/>
                <a:cs typeface="Calibri"/>
              </a:rPr>
              <a:t>aneurysm</a:t>
            </a:r>
            <a:endParaRPr sz="1400">
              <a:latin typeface="Calibri"/>
              <a:cs typeface="Calibri"/>
            </a:endParaRPr>
          </a:p>
          <a:p>
            <a:pPr marL="179070" indent="-179070">
              <a:lnSpc>
                <a:spcPct val="100000"/>
              </a:lnSpc>
              <a:spcBef>
                <a:spcPts val="1465"/>
              </a:spcBef>
              <a:buAutoNum type="arabicPeriod" startAt="2"/>
              <a:tabLst>
                <a:tab pos="179070" algn="l"/>
              </a:tabLst>
            </a:pPr>
            <a:r>
              <a:rPr sz="1700" b="1" u="sng" spc="-30" dirty="0">
                <a:solidFill>
                  <a:srgbClr val="AE7A51"/>
                </a:solidFill>
                <a:uFill>
                  <a:solidFill>
                    <a:srgbClr val="AE7A51"/>
                  </a:solidFill>
                </a:uFill>
                <a:latin typeface="Calibri"/>
                <a:cs typeface="Calibri"/>
              </a:rPr>
              <a:t> </a:t>
            </a:r>
            <a:r>
              <a:rPr sz="1700" b="1" u="sng" dirty="0">
                <a:solidFill>
                  <a:srgbClr val="AE7A51"/>
                </a:solidFill>
                <a:uFill>
                  <a:solidFill>
                    <a:srgbClr val="AE7A51"/>
                  </a:solidFill>
                </a:uFill>
                <a:latin typeface="Calibri"/>
                <a:cs typeface="Calibri"/>
              </a:rPr>
              <a:t>Cerebral</a:t>
            </a:r>
            <a:r>
              <a:rPr sz="1700" b="1" u="sng" spc="-40" dirty="0">
                <a:solidFill>
                  <a:srgbClr val="AE7A51"/>
                </a:solidFill>
                <a:uFill>
                  <a:solidFill>
                    <a:srgbClr val="AE7A51"/>
                  </a:solidFill>
                </a:uFill>
                <a:latin typeface="Calibri"/>
                <a:cs typeface="Calibri"/>
              </a:rPr>
              <a:t> </a:t>
            </a:r>
            <a:r>
              <a:rPr sz="1700" b="1" u="sng" dirty="0">
                <a:solidFill>
                  <a:srgbClr val="AE7A51"/>
                </a:solidFill>
                <a:uFill>
                  <a:solidFill>
                    <a:srgbClr val="AE7A51"/>
                  </a:solidFill>
                </a:uFill>
                <a:latin typeface="Calibri"/>
                <a:cs typeface="Calibri"/>
              </a:rPr>
              <a:t>aneurysm</a:t>
            </a:r>
            <a:r>
              <a:rPr sz="1700" b="1" spc="-25" dirty="0">
                <a:solidFill>
                  <a:srgbClr val="AE7A51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-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occurs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in</a:t>
            </a:r>
            <a:r>
              <a:rPr sz="1300" spc="-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an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artery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in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300" spc="-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brain.</a:t>
            </a:r>
            <a:endParaRPr sz="1300">
              <a:latin typeface="Calibri"/>
              <a:cs typeface="Calibri"/>
            </a:endParaRPr>
          </a:p>
          <a:p>
            <a:pPr marL="179070" indent="-179070">
              <a:lnSpc>
                <a:spcPct val="100000"/>
              </a:lnSpc>
              <a:spcBef>
                <a:spcPts val="1500"/>
              </a:spcBef>
              <a:buAutoNum type="arabicPeriod" startAt="2"/>
              <a:tabLst>
                <a:tab pos="179070" algn="l"/>
              </a:tabLst>
            </a:pPr>
            <a:r>
              <a:rPr sz="1700" b="1" u="sng" spc="-25" dirty="0">
                <a:solidFill>
                  <a:srgbClr val="AE7A51"/>
                </a:solidFill>
                <a:uFill>
                  <a:solidFill>
                    <a:srgbClr val="AE7A51"/>
                  </a:solidFill>
                </a:uFill>
                <a:latin typeface="Calibri"/>
                <a:cs typeface="Calibri"/>
              </a:rPr>
              <a:t> </a:t>
            </a:r>
            <a:r>
              <a:rPr sz="1700" b="1" u="sng" dirty="0">
                <a:solidFill>
                  <a:srgbClr val="AE7A51"/>
                </a:solidFill>
                <a:uFill>
                  <a:solidFill>
                    <a:srgbClr val="AE7A51"/>
                  </a:solidFill>
                </a:uFill>
                <a:latin typeface="Calibri"/>
                <a:cs typeface="Calibri"/>
              </a:rPr>
              <a:t>Others:</a:t>
            </a:r>
            <a:r>
              <a:rPr sz="1700" b="1" u="sng" spc="-45" dirty="0">
                <a:solidFill>
                  <a:srgbClr val="AE7A51"/>
                </a:solidFill>
                <a:uFill>
                  <a:solidFill>
                    <a:srgbClr val="AE7A51"/>
                  </a:solidFill>
                </a:uFill>
                <a:latin typeface="Calibri"/>
                <a:cs typeface="Calibri"/>
              </a:rPr>
              <a:t> </a:t>
            </a:r>
            <a:r>
              <a:rPr sz="1700" b="1" u="sng" dirty="0">
                <a:solidFill>
                  <a:srgbClr val="AE7A51"/>
                </a:solidFill>
                <a:uFill>
                  <a:solidFill>
                    <a:srgbClr val="AE7A51"/>
                  </a:solidFill>
                </a:uFill>
                <a:latin typeface="Calibri"/>
                <a:cs typeface="Calibri"/>
              </a:rPr>
              <a:t>Peripheral</a:t>
            </a:r>
            <a:r>
              <a:rPr sz="1700" b="1" u="sng" spc="-50" dirty="0">
                <a:solidFill>
                  <a:srgbClr val="AE7A51"/>
                </a:solidFill>
                <a:uFill>
                  <a:solidFill>
                    <a:srgbClr val="AE7A51"/>
                  </a:solidFill>
                </a:uFill>
                <a:latin typeface="Calibri"/>
                <a:cs typeface="Calibri"/>
              </a:rPr>
              <a:t> </a:t>
            </a:r>
            <a:r>
              <a:rPr sz="1700" b="1" u="sng" spc="-10" dirty="0">
                <a:solidFill>
                  <a:srgbClr val="AE7A51"/>
                </a:solidFill>
                <a:uFill>
                  <a:solidFill>
                    <a:srgbClr val="AE7A51"/>
                  </a:solidFill>
                </a:uFill>
                <a:latin typeface="Calibri"/>
                <a:cs typeface="Calibri"/>
              </a:rPr>
              <a:t>Aneurysm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2692" y="205740"/>
            <a:ext cx="8738870" cy="4732020"/>
          </a:xfrm>
          <a:custGeom>
            <a:avLst/>
            <a:gdLst/>
            <a:ahLst/>
            <a:cxnLst/>
            <a:rect l="l" t="t" r="r" b="b"/>
            <a:pathLst>
              <a:path w="8738870" h="4732020">
                <a:moveTo>
                  <a:pt x="8738616" y="0"/>
                </a:moveTo>
                <a:lnTo>
                  <a:pt x="0" y="0"/>
                </a:lnTo>
                <a:lnTo>
                  <a:pt x="0" y="4732020"/>
                </a:lnTo>
                <a:lnTo>
                  <a:pt x="8738616" y="4732020"/>
                </a:lnTo>
                <a:lnTo>
                  <a:pt x="87386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8527" y="682751"/>
            <a:ext cx="5414772" cy="37566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8042" y="1051052"/>
            <a:ext cx="3229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solidFill>
                  <a:srgbClr val="00796B"/>
                </a:solidFill>
                <a:uFill>
                  <a:solidFill>
                    <a:srgbClr val="00796B"/>
                  </a:solidFill>
                </a:uFill>
              </a:rPr>
              <a:t>Abdominal</a:t>
            </a:r>
            <a:r>
              <a:rPr sz="1800" u="sng" spc="-85" dirty="0">
                <a:solidFill>
                  <a:srgbClr val="00796B"/>
                </a:solidFill>
                <a:uFill>
                  <a:solidFill>
                    <a:srgbClr val="00796B"/>
                  </a:solidFill>
                </a:uFill>
              </a:rPr>
              <a:t> </a:t>
            </a:r>
            <a:r>
              <a:rPr sz="1800" u="sng" dirty="0">
                <a:solidFill>
                  <a:srgbClr val="00796B"/>
                </a:solidFill>
                <a:uFill>
                  <a:solidFill>
                    <a:srgbClr val="00796B"/>
                  </a:solidFill>
                </a:uFill>
              </a:rPr>
              <a:t>Aortic</a:t>
            </a:r>
            <a:r>
              <a:rPr sz="1800" u="sng" spc="-75" dirty="0">
                <a:solidFill>
                  <a:srgbClr val="00796B"/>
                </a:solidFill>
                <a:uFill>
                  <a:solidFill>
                    <a:srgbClr val="00796B"/>
                  </a:solidFill>
                </a:uFill>
              </a:rPr>
              <a:t> </a:t>
            </a:r>
            <a:r>
              <a:rPr sz="1800" u="sng" spc="-10" dirty="0">
                <a:solidFill>
                  <a:srgbClr val="00796B"/>
                </a:solidFill>
                <a:uFill>
                  <a:solidFill>
                    <a:srgbClr val="00796B"/>
                  </a:solidFill>
                </a:uFill>
              </a:rPr>
              <a:t>Aneurysms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898042" y="1486255"/>
            <a:ext cx="7158355" cy="516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An</a:t>
            </a:r>
            <a:r>
              <a:rPr sz="1400" spc="-2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aneurysm</a:t>
            </a:r>
            <a:r>
              <a:rPr sz="14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that</a:t>
            </a:r>
            <a:r>
              <a:rPr sz="14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occurs</a:t>
            </a:r>
            <a:r>
              <a:rPr sz="14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in</a:t>
            </a:r>
            <a:r>
              <a:rPr sz="1400" spc="-2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4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abdominal</a:t>
            </a:r>
            <a:r>
              <a:rPr sz="14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portion</a:t>
            </a:r>
            <a:r>
              <a:rPr sz="14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of</a:t>
            </a:r>
            <a:r>
              <a:rPr sz="1400" spc="-2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4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aorta</a:t>
            </a:r>
            <a:r>
              <a:rPr sz="1400" spc="-5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is</a:t>
            </a:r>
            <a:r>
              <a:rPr sz="1400" spc="-1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called</a:t>
            </a:r>
            <a:r>
              <a:rPr sz="14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an</a:t>
            </a:r>
            <a:r>
              <a:rPr sz="14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abdominal</a:t>
            </a:r>
            <a:r>
              <a:rPr sz="14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A3835"/>
                </a:solidFill>
                <a:latin typeface="Arial"/>
                <a:cs typeface="Arial"/>
              </a:rPr>
              <a:t>aortic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aneurysm</a:t>
            </a:r>
            <a:r>
              <a:rPr sz="14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(AAA).</a:t>
            </a:r>
            <a:r>
              <a:rPr sz="14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Most</a:t>
            </a:r>
            <a:r>
              <a:rPr sz="14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aortic</a:t>
            </a:r>
            <a:r>
              <a:rPr sz="14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aneurysms</a:t>
            </a:r>
            <a:r>
              <a:rPr sz="14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are</a:t>
            </a:r>
            <a:r>
              <a:rPr sz="14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A3835"/>
                </a:solidFill>
                <a:latin typeface="Arial"/>
                <a:cs typeface="Arial"/>
              </a:rPr>
              <a:t>AAAs.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8042" y="2560447"/>
            <a:ext cx="7143750" cy="95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sng" dirty="0">
                <a:solidFill>
                  <a:srgbClr val="00796B"/>
                </a:solidFill>
                <a:uFill>
                  <a:solidFill>
                    <a:srgbClr val="00796B"/>
                  </a:solidFill>
                </a:uFill>
                <a:latin typeface="Arial"/>
                <a:cs typeface="Arial"/>
              </a:rPr>
              <a:t>Thoracic</a:t>
            </a:r>
            <a:r>
              <a:rPr sz="1800" b="1" u="sng" spc="-80" dirty="0">
                <a:solidFill>
                  <a:srgbClr val="00796B"/>
                </a:solidFill>
                <a:uFill>
                  <a:solidFill>
                    <a:srgbClr val="00796B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00796B"/>
                </a:solidFill>
                <a:uFill>
                  <a:solidFill>
                    <a:srgbClr val="00796B"/>
                  </a:solidFill>
                </a:uFill>
                <a:latin typeface="Arial"/>
                <a:cs typeface="Arial"/>
              </a:rPr>
              <a:t>Aortic</a:t>
            </a:r>
            <a:r>
              <a:rPr sz="1800" b="1" u="sng" spc="-35" dirty="0">
                <a:solidFill>
                  <a:srgbClr val="00796B"/>
                </a:solidFill>
                <a:uFill>
                  <a:solidFill>
                    <a:srgbClr val="00796B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solidFill>
                  <a:srgbClr val="00796B"/>
                </a:solidFill>
                <a:uFill>
                  <a:solidFill>
                    <a:srgbClr val="00796B"/>
                  </a:solidFill>
                </a:uFill>
                <a:latin typeface="Arial"/>
                <a:cs typeface="Arial"/>
              </a:rPr>
              <a:t>Aneurysms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14999"/>
              </a:lnSpc>
              <a:spcBef>
                <a:spcPts val="1260"/>
              </a:spcBef>
            </a:pP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An</a:t>
            </a:r>
            <a:r>
              <a:rPr sz="1400" spc="-2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aneurysm</a:t>
            </a:r>
            <a:r>
              <a:rPr sz="14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that</a:t>
            </a:r>
            <a:r>
              <a:rPr sz="14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occurs</a:t>
            </a:r>
            <a:r>
              <a:rPr sz="14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in</a:t>
            </a:r>
            <a:r>
              <a:rPr sz="1400" spc="-2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4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chest</a:t>
            </a:r>
            <a:r>
              <a:rPr sz="14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portion</a:t>
            </a:r>
            <a:r>
              <a:rPr sz="14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of</a:t>
            </a:r>
            <a:r>
              <a:rPr sz="1400" spc="-1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4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aorta</a:t>
            </a:r>
            <a:r>
              <a:rPr sz="14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(above</a:t>
            </a:r>
            <a:r>
              <a:rPr sz="1400" spc="-2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4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diaphragm)</a:t>
            </a:r>
            <a:r>
              <a:rPr sz="14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is</a:t>
            </a:r>
            <a:r>
              <a:rPr sz="1400" spc="-1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called</a:t>
            </a:r>
            <a:r>
              <a:rPr sz="14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spc="-50" dirty="0">
                <a:solidFill>
                  <a:srgbClr val="3A3835"/>
                </a:solidFill>
                <a:latin typeface="Arial"/>
                <a:cs typeface="Arial"/>
              </a:rPr>
              <a:t>a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thoracic</a:t>
            </a:r>
            <a:r>
              <a:rPr sz="14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aortic</a:t>
            </a:r>
            <a:r>
              <a:rPr sz="14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aneurysm</a:t>
            </a:r>
            <a:r>
              <a:rPr sz="14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A3835"/>
                </a:solidFill>
                <a:latin typeface="Arial"/>
                <a:cs typeface="Arial"/>
              </a:rPr>
              <a:t>(TAA).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8042" y="1012012"/>
            <a:ext cx="212725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u="sng" dirty="0">
                <a:solidFill>
                  <a:srgbClr val="00796B"/>
                </a:solidFill>
                <a:uFill>
                  <a:solidFill>
                    <a:srgbClr val="00796B"/>
                  </a:solidFill>
                </a:uFill>
              </a:rPr>
              <a:t>Brain</a:t>
            </a:r>
            <a:r>
              <a:rPr sz="2000" u="sng" spc="-20" dirty="0">
                <a:solidFill>
                  <a:srgbClr val="00796B"/>
                </a:solidFill>
                <a:uFill>
                  <a:solidFill>
                    <a:srgbClr val="00796B"/>
                  </a:solidFill>
                </a:uFill>
              </a:rPr>
              <a:t> </a:t>
            </a:r>
            <a:r>
              <a:rPr sz="2000" u="sng" spc="-10" dirty="0">
                <a:solidFill>
                  <a:srgbClr val="00796B"/>
                </a:solidFill>
                <a:uFill>
                  <a:solidFill>
                    <a:srgbClr val="00796B"/>
                  </a:solidFill>
                </a:uFill>
              </a:rPr>
              <a:t>Aneurysms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898042" y="1481175"/>
            <a:ext cx="7207884" cy="2364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2710" algn="just">
              <a:lnSpc>
                <a:spcPct val="114999"/>
              </a:lnSpc>
              <a:spcBef>
                <a:spcPts val="100"/>
              </a:spcBef>
            </a:pPr>
            <a:r>
              <a:rPr sz="1400" dirty="0">
                <a:solidFill>
                  <a:srgbClr val="223944"/>
                </a:solidFill>
                <a:latin typeface="Arial"/>
                <a:cs typeface="Arial"/>
              </a:rPr>
              <a:t>Aneurysms</a:t>
            </a:r>
            <a:r>
              <a:rPr sz="1400" spc="-35" dirty="0">
                <a:solidFill>
                  <a:srgbClr val="223944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in</a:t>
            </a:r>
            <a:r>
              <a:rPr sz="14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4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arteries</a:t>
            </a:r>
            <a:r>
              <a:rPr sz="14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of</a:t>
            </a:r>
            <a:r>
              <a:rPr sz="14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4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brain</a:t>
            </a:r>
            <a:r>
              <a:rPr sz="14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are</a:t>
            </a:r>
            <a:r>
              <a:rPr sz="14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called</a:t>
            </a:r>
            <a:r>
              <a:rPr sz="14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cereberal</a:t>
            </a:r>
            <a:r>
              <a:rPr sz="14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aneurysms</a:t>
            </a:r>
            <a:r>
              <a:rPr sz="14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or</a:t>
            </a:r>
            <a:r>
              <a:rPr sz="14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brain</a:t>
            </a:r>
            <a:r>
              <a:rPr sz="14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A3835"/>
                </a:solidFill>
                <a:latin typeface="Arial"/>
                <a:cs typeface="Arial"/>
              </a:rPr>
              <a:t>aneurysms.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Brain</a:t>
            </a:r>
            <a:r>
              <a:rPr sz="14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aneurysms</a:t>
            </a:r>
            <a:r>
              <a:rPr sz="14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also</a:t>
            </a:r>
            <a:r>
              <a:rPr sz="14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are</a:t>
            </a:r>
            <a:r>
              <a:rPr sz="14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called</a:t>
            </a:r>
            <a:r>
              <a:rPr sz="14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berry</a:t>
            </a:r>
            <a:r>
              <a:rPr sz="14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aneurysms</a:t>
            </a:r>
            <a:r>
              <a:rPr sz="14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because</a:t>
            </a:r>
            <a:r>
              <a:rPr sz="1400" spc="-5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they're</a:t>
            </a:r>
            <a:r>
              <a:rPr sz="14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often</a:t>
            </a:r>
            <a:r>
              <a:rPr sz="14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4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size</a:t>
            </a:r>
            <a:r>
              <a:rPr sz="14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of</a:t>
            </a:r>
            <a:r>
              <a:rPr sz="1400" spc="-1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</a:t>
            </a:r>
            <a:r>
              <a:rPr sz="14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A3835"/>
                </a:solidFill>
                <a:latin typeface="Arial"/>
                <a:cs typeface="Arial"/>
              </a:rPr>
              <a:t>small berry.</a:t>
            </a:r>
            <a:endParaRPr sz="14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460"/>
              </a:spcBef>
            </a:pPr>
            <a:r>
              <a:rPr sz="1800" b="1" u="sng" dirty="0">
                <a:solidFill>
                  <a:srgbClr val="00796B"/>
                </a:solidFill>
                <a:uFill>
                  <a:solidFill>
                    <a:srgbClr val="00796B"/>
                  </a:solidFill>
                </a:uFill>
                <a:latin typeface="Arial"/>
                <a:cs typeface="Arial"/>
              </a:rPr>
              <a:t>Peripheral</a:t>
            </a:r>
            <a:r>
              <a:rPr sz="1800" b="1" u="sng" spc="-60" dirty="0">
                <a:solidFill>
                  <a:srgbClr val="00796B"/>
                </a:solidFill>
                <a:uFill>
                  <a:solidFill>
                    <a:srgbClr val="00796B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solidFill>
                  <a:srgbClr val="00796B"/>
                </a:solidFill>
                <a:uFill>
                  <a:solidFill>
                    <a:srgbClr val="00796B"/>
                  </a:solidFill>
                </a:uFill>
                <a:latin typeface="Arial"/>
                <a:cs typeface="Arial"/>
              </a:rPr>
              <a:t>Aneurysms</a:t>
            </a:r>
            <a:endParaRPr sz="1800">
              <a:latin typeface="Arial"/>
              <a:cs typeface="Arial"/>
            </a:endParaRPr>
          </a:p>
          <a:p>
            <a:pPr marL="469265" marR="5080" indent="-317500">
              <a:lnSpc>
                <a:spcPct val="114999"/>
              </a:lnSpc>
              <a:spcBef>
                <a:spcPts val="1265"/>
              </a:spcBef>
              <a:buChar char="●"/>
              <a:tabLst>
                <a:tab pos="469265" algn="l"/>
                <a:tab pos="518159" algn="l"/>
              </a:tabLst>
            </a:pP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	Aneurysms</a:t>
            </a:r>
            <a:r>
              <a:rPr sz="14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that</a:t>
            </a:r>
            <a:r>
              <a:rPr sz="14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occur</a:t>
            </a:r>
            <a:r>
              <a:rPr sz="14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in</a:t>
            </a:r>
            <a:r>
              <a:rPr sz="1400" spc="-1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arteries</a:t>
            </a:r>
            <a:r>
              <a:rPr sz="1400" spc="-5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other</a:t>
            </a:r>
            <a:r>
              <a:rPr sz="14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than</a:t>
            </a:r>
            <a:r>
              <a:rPr sz="14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4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aorta</a:t>
            </a:r>
            <a:r>
              <a:rPr sz="14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and</a:t>
            </a:r>
            <a:r>
              <a:rPr sz="14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4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brain</a:t>
            </a:r>
            <a:r>
              <a:rPr sz="14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arteries</a:t>
            </a:r>
            <a:r>
              <a:rPr sz="1400" spc="-5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are</a:t>
            </a:r>
            <a:r>
              <a:rPr sz="14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A3835"/>
                </a:solidFill>
                <a:latin typeface="Arial"/>
                <a:cs typeface="Arial"/>
              </a:rPr>
              <a:t>called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peripheral</a:t>
            </a:r>
            <a:r>
              <a:rPr sz="1400" spc="-9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A3835"/>
                </a:solidFill>
                <a:latin typeface="Arial"/>
                <a:cs typeface="Arial"/>
              </a:rPr>
              <a:t>aneurysms.</a:t>
            </a:r>
            <a:endParaRPr sz="1400">
              <a:latin typeface="Arial"/>
              <a:cs typeface="Arial"/>
            </a:endParaRPr>
          </a:p>
          <a:p>
            <a:pPr marL="469265" marR="19685" indent="-317500">
              <a:lnSpc>
                <a:spcPct val="114999"/>
              </a:lnSpc>
              <a:buChar char="●"/>
              <a:tabLst>
                <a:tab pos="469265" algn="l"/>
              </a:tabLst>
            </a:pP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Common</a:t>
            </a:r>
            <a:r>
              <a:rPr sz="14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locations</a:t>
            </a:r>
            <a:r>
              <a:rPr sz="1400" spc="-6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for</a:t>
            </a:r>
            <a:r>
              <a:rPr sz="14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peripheral</a:t>
            </a:r>
            <a:r>
              <a:rPr sz="14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aneurysms</a:t>
            </a:r>
            <a:r>
              <a:rPr sz="14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include</a:t>
            </a:r>
            <a:r>
              <a:rPr sz="1400" spc="-5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4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popliteal,</a:t>
            </a:r>
            <a:r>
              <a:rPr sz="1400" spc="-6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femoral</a:t>
            </a:r>
            <a:r>
              <a:rPr sz="14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835"/>
                </a:solidFill>
                <a:latin typeface="Arial"/>
                <a:cs typeface="Arial"/>
              </a:rPr>
              <a:t>and</a:t>
            </a:r>
            <a:r>
              <a:rPr sz="14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A3835"/>
                </a:solidFill>
                <a:latin typeface="Arial"/>
                <a:cs typeface="Arial"/>
              </a:rPr>
              <a:t>carotid arteries.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03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u="sng" spc="-10" dirty="0">
                <a:uFill>
                  <a:solidFill>
                    <a:srgbClr val="AE7A51"/>
                  </a:solidFill>
                </a:uFill>
              </a:rPr>
              <a:t>Abdominal</a:t>
            </a:r>
            <a:r>
              <a:rPr sz="2100" u="sng" spc="-130" dirty="0">
                <a:uFill>
                  <a:solidFill>
                    <a:srgbClr val="AE7A51"/>
                  </a:solidFill>
                </a:uFill>
              </a:rPr>
              <a:t> </a:t>
            </a:r>
            <a:r>
              <a:rPr sz="2100" u="sng" spc="-10" dirty="0">
                <a:uFill>
                  <a:solidFill>
                    <a:srgbClr val="AE7A51"/>
                  </a:solidFill>
                </a:uFill>
              </a:rPr>
              <a:t>Aortic</a:t>
            </a:r>
            <a:r>
              <a:rPr sz="2100" u="sng" spc="-140" dirty="0">
                <a:uFill>
                  <a:solidFill>
                    <a:srgbClr val="AE7A51"/>
                  </a:solidFill>
                </a:uFill>
              </a:rPr>
              <a:t> </a:t>
            </a:r>
            <a:r>
              <a:rPr sz="2100" u="sng" spc="-25" dirty="0">
                <a:uFill>
                  <a:solidFill>
                    <a:srgbClr val="AE7A51"/>
                  </a:solidFill>
                </a:uFill>
              </a:rPr>
              <a:t>Aneurysm</a:t>
            </a:r>
            <a:endParaRPr sz="21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4715" y="714755"/>
            <a:ext cx="3895344" cy="371398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0" y="323088"/>
            <a:ext cx="3947159" cy="41574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451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105"/>
              </a:spcBef>
            </a:pPr>
            <a:r>
              <a:rPr spc="-40" dirty="0"/>
              <a:t>Brain</a:t>
            </a:r>
            <a:r>
              <a:rPr spc="-180" dirty="0"/>
              <a:t> </a:t>
            </a:r>
            <a:r>
              <a:rPr spc="-50" dirty="0"/>
              <a:t>Aneurysm</a:t>
            </a:r>
          </a:p>
        </p:txBody>
      </p:sp>
      <p:sp>
        <p:nvSpPr>
          <p:cNvPr id="3" name="object 3"/>
          <p:cNvSpPr/>
          <p:nvPr/>
        </p:nvSpPr>
        <p:spPr>
          <a:xfrm>
            <a:off x="910577" y="847978"/>
            <a:ext cx="3037840" cy="10795"/>
          </a:xfrm>
          <a:custGeom>
            <a:avLst/>
            <a:gdLst/>
            <a:ahLst/>
            <a:cxnLst/>
            <a:rect l="l" t="t" r="r" b="b"/>
            <a:pathLst>
              <a:path w="3037840" h="10794">
                <a:moveTo>
                  <a:pt x="3037344" y="0"/>
                </a:moveTo>
                <a:lnTo>
                  <a:pt x="0" y="0"/>
                </a:lnTo>
                <a:lnTo>
                  <a:pt x="0" y="10668"/>
                </a:lnTo>
                <a:lnTo>
                  <a:pt x="3037344" y="10668"/>
                </a:lnTo>
                <a:lnTo>
                  <a:pt x="3037344" y="0"/>
                </a:lnTo>
                <a:close/>
              </a:path>
            </a:pathLst>
          </a:custGeom>
          <a:solidFill>
            <a:srgbClr val="AE7A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52344" y="996696"/>
            <a:ext cx="3968496" cy="34427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399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105"/>
              </a:spcBef>
            </a:pPr>
            <a:r>
              <a:rPr spc="-25" dirty="0"/>
              <a:t>Peripheral</a:t>
            </a:r>
            <a:r>
              <a:rPr spc="-125" dirty="0"/>
              <a:t> </a:t>
            </a:r>
            <a:r>
              <a:rPr spc="-40" dirty="0"/>
              <a:t>Aneurysm</a:t>
            </a:r>
          </a:p>
        </p:txBody>
      </p:sp>
      <p:sp>
        <p:nvSpPr>
          <p:cNvPr id="3" name="object 3"/>
          <p:cNvSpPr/>
          <p:nvPr/>
        </p:nvSpPr>
        <p:spPr>
          <a:xfrm>
            <a:off x="910577" y="836167"/>
            <a:ext cx="3997960" cy="10795"/>
          </a:xfrm>
          <a:custGeom>
            <a:avLst/>
            <a:gdLst/>
            <a:ahLst/>
            <a:cxnLst/>
            <a:rect l="l" t="t" r="r" b="b"/>
            <a:pathLst>
              <a:path w="3997960" h="10794">
                <a:moveTo>
                  <a:pt x="3997464" y="0"/>
                </a:moveTo>
                <a:lnTo>
                  <a:pt x="0" y="0"/>
                </a:lnTo>
                <a:lnTo>
                  <a:pt x="0" y="10668"/>
                </a:lnTo>
                <a:lnTo>
                  <a:pt x="3997464" y="10668"/>
                </a:lnTo>
                <a:lnTo>
                  <a:pt x="3997464" y="0"/>
                </a:lnTo>
                <a:close/>
              </a:path>
            </a:pathLst>
          </a:custGeom>
          <a:solidFill>
            <a:srgbClr val="AE7A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6755" y="986027"/>
            <a:ext cx="6190488" cy="31714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8042" y="371347"/>
            <a:ext cx="13785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14" dirty="0"/>
              <a:t>Causes</a:t>
            </a:r>
          </a:p>
        </p:txBody>
      </p:sp>
      <p:sp>
        <p:nvSpPr>
          <p:cNvPr id="3" name="object 3"/>
          <p:cNvSpPr/>
          <p:nvPr/>
        </p:nvSpPr>
        <p:spPr>
          <a:xfrm>
            <a:off x="910577" y="822578"/>
            <a:ext cx="1353820" cy="10795"/>
          </a:xfrm>
          <a:custGeom>
            <a:avLst/>
            <a:gdLst/>
            <a:ahLst/>
            <a:cxnLst/>
            <a:rect l="l" t="t" r="r" b="b"/>
            <a:pathLst>
              <a:path w="1353820" h="10794">
                <a:moveTo>
                  <a:pt x="1353312" y="0"/>
                </a:moveTo>
                <a:lnTo>
                  <a:pt x="0" y="0"/>
                </a:lnTo>
                <a:lnTo>
                  <a:pt x="0" y="10667"/>
                </a:lnTo>
                <a:lnTo>
                  <a:pt x="1353312" y="10667"/>
                </a:lnTo>
                <a:lnTo>
                  <a:pt x="1353312" y="0"/>
                </a:lnTo>
                <a:close/>
              </a:path>
            </a:pathLst>
          </a:custGeom>
          <a:solidFill>
            <a:srgbClr val="AE7A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98042" y="1133094"/>
            <a:ext cx="37757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u="sng" dirty="0">
                <a:solidFill>
                  <a:srgbClr val="6AA84F"/>
                </a:solidFill>
                <a:uFill>
                  <a:solidFill>
                    <a:srgbClr val="6AA84F"/>
                  </a:solidFill>
                </a:uFill>
                <a:latin typeface="Calibri"/>
                <a:cs typeface="Calibri"/>
              </a:rPr>
              <a:t>Abdominal</a:t>
            </a:r>
            <a:r>
              <a:rPr sz="2000" b="1" u="sng" spc="-75" dirty="0">
                <a:solidFill>
                  <a:srgbClr val="6AA84F"/>
                </a:solidFill>
                <a:uFill>
                  <a:solidFill>
                    <a:srgbClr val="6AA84F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6AA84F"/>
                </a:solidFill>
                <a:uFill>
                  <a:solidFill>
                    <a:srgbClr val="6AA84F"/>
                  </a:solidFill>
                </a:uFill>
                <a:latin typeface="Calibri"/>
                <a:cs typeface="Calibri"/>
              </a:rPr>
              <a:t>aortic</a:t>
            </a:r>
            <a:r>
              <a:rPr sz="2000" b="1" u="sng" spc="-55" dirty="0">
                <a:solidFill>
                  <a:srgbClr val="6AA84F"/>
                </a:solidFill>
                <a:uFill>
                  <a:solidFill>
                    <a:srgbClr val="6AA84F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6AA84F"/>
                </a:solidFill>
                <a:uFill>
                  <a:solidFill>
                    <a:srgbClr val="6AA84F"/>
                  </a:solidFill>
                </a:uFill>
                <a:latin typeface="Calibri"/>
                <a:cs typeface="Calibri"/>
              </a:rPr>
              <a:t>aneurysm</a:t>
            </a:r>
            <a:r>
              <a:rPr sz="2000" b="1" u="sng" spc="-45" dirty="0">
                <a:solidFill>
                  <a:srgbClr val="6AA84F"/>
                </a:solidFill>
                <a:uFill>
                  <a:solidFill>
                    <a:srgbClr val="6AA84F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spc="-10" dirty="0">
                <a:solidFill>
                  <a:srgbClr val="6AA84F"/>
                </a:solidFill>
                <a:uFill>
                  <a:solidFill>
                    <a:srgbClr val="6AA84F"/>
                  </a:solidFill>
                </a:uFill>
                <a:latin typeface="Calibri"/>
                <a:cs typeface="Calibri"/>
              </a:rPr>
              <a:t>causes: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8042" y="1601320"/>
            <a:ext cx="7216775" cy="273367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469265" indent="-310515">
              <a:lnSpc>
                <a:spcPct val="100000"/>
              </a:lnSpc>
              <a:spcBef>
                <a:spcPts val="345"/>
              </a:spcBef>
              <a:buChar char="●"/>
              <a:tabLst>
                <a:tab pos="469265" algn="l"/>
              </a:tabLst>
            </a:pP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Atherosclerosis</a:t>
            </a:r>
            <a:endParaRPr sz="1300">
              <a:latin typeface="Calibri"/>
              <a:cs typeface="Calibri"/>
            </a:endParaRPr>
          </a:p>
          <a:p>
            <a:pPr marL="469265" indent="-310515">
              <a:lnSpc>
                <a:spcPct val="100000"/>
              </a:lnSpc>
              <a:spcBef>
                <a:spcPts val="240"/>
              </a:spcBef>
              <a:buChar char="●"/>
              <a:tabLst>
                <a:tab pos="469265" algn="l"/>
              </a:tabLst>
            </a:pP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Smoking</a:t>
            </a:r>
            <a:endParaRPr sz="1300">
              <a:latin typeface="Calibri"/>
              <a:cs typeface="Calibri"/>
            </a:endParaRPr>
          </a:p>
          <a:p>
            <a:pPr marL="469265" indent="-310515">
              <a:lnSpc>
                <a:spcPct val="100000"/>
              </a:lnSpc>
              <a:spcBef>
                <a:spcPts val="229"/>
              </a:spcBef>
              <a:buChar char="●"/>
              <a:tabLst>
                <a:tab pos="469265" algn="l"/>
              </a:tabLst>
            </a:pP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Hypertension</a:t>
            </a:r>
            <a:endParaRPr sz="1300">
              <a:latin typeface="Calibri"/>
              <a:cs typeface="Calibri"/>
            </a:endParaRPr>
          </a:p>
          <a:p>
            <a:pPr marL="469265" indent="-310515">
              <a:lnSpc>
                <a:spcPct val="100000"/>
              </a:lnSpc>
              <a:spcBef>
                <a:spcPts val="240"/>
              </a:spcBef>
              <a:buChar char="●"/>
              <a:tabLst>
                <a:tab pos="469265" algn="l"/>
              </a:tabLst>
            </a:pP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Vasculitis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(infection</a:t>
            </a:r>
            <a:r>
              <a:rPr sz="13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in</a:t>
            </a:r>
            <a:r>
              <a:rPr sz="1300" spc="-4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3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aorta)</a:t>
            </a:r>
            <a:endParaRPr sz="1300">
              <a:latin typeface="Calibri"/>
              <a:cs typeface="Calibri"/>
            </a:endParaRPr>
          </a:p>
          <a:p>
            <a:pPr marL="469265" indent="-310515">
              <a:lnSpc>
                <a:spcPct val="100000"/>
              </a:lnSpc>
              <a:spcBef>
                <a:spcPts val="225"/>
              </a:spcBef>
              <a:buChar char="●"/>
              <a:tabLst>
                <a:tab pos="469265" algn="l"/>
              </a:tabLst>
            </a:pP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Cocaine</a:t>
            </a:r>
            <a:r>
              <a:rPr sz="13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use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Genetic</a:t>
            </a:r>
            <a:r>
              <a:rPr sz="1300" spc="-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factors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14399"/>
              </a:lnSpc>
              <a:spcBef>
                <a:spcPts val="1120"/>
              </a:spcBef>
            </a:pPr>
            <a:r>
              <a:rPr sz="2000" b="1" u="sng" dirty="0">
                <a:solidFill>
                  <a:srgbClr val="6AA84F"/>
                </a:solidFill>
                <a:uFill>
                  <a:solidFill>
                    <a:srgbClr val="6AA84F"/>
                  </a:solidFill>
                </a:uFill>
                <a:latin typeface="Calibri"/>
                <a:cs typeface="Calibri"/>
              </a:rPr>
              <a:t>Thoracic</a:t>
            </a:r>
            <a:r>
              <a:rPr sz="2000" b="1" u="sng" spc="-60" dirty="0">
                <a:solidFill>
                  <a:srgbClr val="6AA84F"/>
                </a:solidFill>
                <a:uFill>
                  <a:solidFill>
                    <a:srgbClr val="6AA84F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6AA84F"/>
                </a:solidFill>
                <a:uFill>
                  <a:solidFill>
                    <a:srgbClr val="6AA84F"/>
                  </a:solidFill>
                </a:uFill>
                <a:latin typeface="Calibri"/>
                <a:cs typeface="Calibri"/>
              </a:rPr>
              <a:t>aortic</a:t>
            </a:r>
            <a:r>
              <a:rPr sz="2000" b="1" u="sng" spc="-60" dirty="0">
                <a:solidFill>
                  <a:srgbClr val="6AA84F"/>
                </a:solidFill>
                <a:uFill>
                  <a:solidFill>
                    <a:srgbClr val="6AA84F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6AA84F"/>
                </a:solidFill>
                <a:uFill>
                  <a:solidFill>
                    <a:srgbClr val="6AA84F"/>
                  </a:solidFill>
                </a:uFill>
                <a:latin typeface="Calibri"/>
                <a:cs typeface="Calibri"/>
              </a:rPr>
              <a:t>aneurysm</a:t>
            </a:r>
            <a:r>
              <a:rPr sz="2000" b="1" u="sng" spc="-45" dirty="0">
                <a:solidFill>
                  <a:srgbClr val="6AA84F"/>
                </a:solidFill>
                <a:uFill>
                  <a:solidFill>
                    <a:srgbClr val="6AA84F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6AA84F"/>
                </a:solidFill>
                <a:uFill>
                  <a:solidFill>
                    <a:srgbClr val="6AA84F"/>
                  </a:solidFill>
                </a:uFill>
                <a:latin typeface="Calibri"/>
                <a:cs typeface="Calibri"/>
              </a:rPr>
              <a:t>causes:</a:t>
            </a:r>
            <a:r>
              <a:rPr sz="2000" b="1" spc="100" dirty="0">
                <a:solidFill>
                  <a:srgbClr val="6AA8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About 1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in</a:t>
            </a:r>
            <a:r>
              <a:rPr sz="13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4</a:t>
            </a:r>
            <a:r>
              <a:rPr sz="13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aortic</a:t>
            </a:r>
            <a:r>
              <a:rPr sz="13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aneurysms occur</a:t>
            </a:r>
            <a:r>
              <a:rPr sz="13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in</a:t>
            </a:r>
            <a:r>
              <a:rPr sz="13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 thoracic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area</a:t>
            </a:r>
            <a:r>
              <a:rPr sz="13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of</a:t>
            </a:r>
            <a:r>
              <a:rPr sz="13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aorta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(higher</a:t>
            </a:r>
            <a:r>
              <a:rPr sz="13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up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in</a:t>
            </a:r>
            <a:r>
              <a:rPr sz="13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chest).</a:t>
            </a:r>
            <a:r>
              <a:rPr sz="1300" spc="-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Causes</a:t>
            </a:r>
            <a:r>
              <a:rPr sz="13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are</a:t>
            </a:r>
            <a:r>
              <a:rPr sz="13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same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as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with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aortic</a:t>
            </a:r>
            <a:r>
              <a:rPr sz="13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aneurysms,</a:t>
            </a:r>
            <a:r>
              <a:rPr sz="1300" spc="-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plus</a:t>
            </a:r>
            <a:r>
              <a:rPr sz="1300" spc="-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 following below:</a:t>
            </a:r>
            <a:endParaRPr sz="1300">
              <a:latin typeface="Calibri"/>
              <a:cs typeface="Calibri"/>
            </a:endParaRPr>
          </a:p>
          <a:p>
            <a:pPr marL="469265" indent="-310515">
              <a:lnSpc>
                <a:spcPct val="100000"/>
              </a:lnSpc>
              <a:spcBef>
                <a:spcPts val="1440"/>
              </a:spcBef>
              <a:buChar char="●"/>
              <a:tabLst>
                <a:tab pos="469265" algn="l"/>
              </a:tabLst>
            </a:pP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Marfan</a:t>
            </a:r>
            <a:r>
              <a:rPr sz="13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Syndrome</a:t>
            </a:r>
            <a:endParaRPr sz="1300">
              <a:latin typeface="Calibri"/>
              <a:cs typeface="Calibri"/>
            </a:endParaRPr>
          </a:p>
          <a:p>
            <a:pPr marL="469265" indent="-310515">
              <a:lnSpc>
                <a:spcPct val="100000"/>
              </a:lnSpc>
              <a:spcBef>
                <a:spcPts val="229"/>
              </a:spcBef>
              <a:buChar char="●"/>
              <a:tabLst>
                <a:tab pos="469265" algn="l"/>
              </a:tabLst>
            </a:pP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Previous</a:t>
            </a:r>
            <a:r>
              <a:rPr sz="13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aorta</a:t>
            </a:r>
            <a:r>
              <a:rPr sz="13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injury</a:t>
            </a:r>
            <a:r>
              <a:rPr sz="13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Traumatic</a:t>
            </a:r>
            <a:r>
              <a:rPr sz="13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injury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8042" y="465201"/>
            <a:ext cx="43281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0" dirty="0"/>
              <a:t>Clinical</a:t>
            </a:r>
            <a:r>
              <a:rPr spc="-175" dirty="0"/>
              <a:t> </a:t>
            </a:r>
            <a:r>
              <a:rPr spc="-35" dirty="0"/>
              <a:t>manifestations</a:t>
            </a:r>
          </a:p>
        </p:txBody>
      </p:sp>
      <p:sp>
        <p:nvSpPr>
          <p:cNvPr id="3" name="object 3"/>
          <p:cNvSpPr/>
          <p:nvPr/>
        </p:nvSpPr>
        <p:spPr>
          <a:xfrm>
            <a:off x="910577" y="916558"/>
            <a:ext cx="4302760" cy="10795"/>
          </a:xfrm>
          <a:custGeom>
            <a:avLst/>
            <a:gdLst/>
            <a:ahLst/>
            <a:cxnLst/>
            <a:rect l="l" t="t" r="r" b="b"/>
            <a:pathLst>
              <a:path w="4302760" h="10794">
                <a:moveTo>
                  <a:pt x="4302264" y="0"/>
                </a:moveTo>
                <a:lnTo>
                  <a:pt x="0" y="0"/>
                </a:lnTo>
                <a:lnTo>
                  <a:pt x="0" y="10667"/>
                </a:lnTo>
                <a:lnTo>
                  <a:pt x="4302264" y="10667"/>
                </a:lnTo>
                <a:lnTo>
                  <a:pt x="4302264" y="0"/>
                </a:lnTo>
                <a:close/>
              </a:path>
            </a:pathLst>
          </a:custGeom>
          <a:solidFill>
            <a:srgbClr val="AE7A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98042" y="1151889"/>
            <a:ext cx="4855210" cy="3135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00" dirty="0">
                <a:solidFill>
                  <a:srgbClr val="223944"/>
                </a:solidFill>
                <a:latin typeface="Calibri"/>
                <a:cs typeface="Calibri"/>
              </a:rPr>
              <a:t>:</a:t>
            </a:r>
            <a:r>
              <a:rPr sz="9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u="sng" dirty="0">
                <a:solidFill>
                  <a:srgbClr val="D9553E"/>
                </a:solidFill>
                <a:uFill>
                  <a:solidFill>
                    <a:srgbClr val="D9553E"/>
                  </a:solidFill>
                </a:uFill>
                <a:latin typeface="Calibri"/>
                <a:cs typeface="Calibri"/>
              </a:rPr>
              <a:t>Abdominal</a:t>
            </a:r>
            <a:r>
              <a:rPr sz="1700" u="sng" spc="-35" dirty="0">
                <a:solidFill>
                  <a:srgbClr val="D9553E"/>
                </a:solidFill>
                <a:uFill>
                  <a:solidFill>
                    <a:srgbClr val="D9553E"/>
                  </a:solidFill>
                </a:uFill>
                <a:latin typeface="Calibri"/>
                <a:cs typeface="Calibri"/>
              </a:rPr>
              <a:t> </a:t>
            </a:r>
            <a:r>
              <a:rPr sz="1700" u="sng" dirty="0">
                <a:solidFill>
                  <a:srgbClr val="D9553E"/>
                </a:solidFill>
                <a:uFill>
                  <a:solidFill>
                    <a:srgbClr val="D9553E"/>
                  </a:solidFill>
                </a:uFill>
                <a:latin typeface="Calibri"/>
                <a:cs typeface="Calibri"/>
              </a:rPr>
              <a:t>Aortic</a:t>
            </a:r>
            <a:r>
              <a:rPr sz="1700" u="sng" spc="-50" dirty="0">
                <a:solidFill>
                  <a:srgbClr val="D9553E"/>
                </a:solidFill>
                <a:uFill>
                  <a:solidFill>
                    <a:srgbClr val="D9553E"/>
                  </a:solidFill>
                </a:uFill>
                <a:latin typeface="Calibri"/>
                <a:cs typeface="Calibri"/>
              </a:rPr>
              <a:t> </a:t>
            </a:r>
            <a:r>
              <a:rPr sz="1700" u="sng" spc="-10" dirty="0">
                <a:solidFill>
                  <a:srgbClr val="D9553E"/>
                </a:solidFill>
                <a:uFill>
                  <a:solidFill>
                    <a:srgbClr val="D9553E"/>
                  </a:solidFill>
                </a:uFill>
                <a:latin typeface="Calibri"/>
                <a:cs typeface="Calibri"/>
              </a:rPr>
              <a:t>Aneurysms</a:t>
            </a:r>
            <a:endParaRPr sz="1700">
              <a:latin typeface="Calibri"/>
              <a:cs typeface="Calibri"/>
            </a:endParaRPr>
          </a:p>
          <a:p>
            <a:pPr marL="469265" indent="-312420">
              <a:lnSpc>
                <a:spcPct val="100000"/>
              </a:lnSpc>
              <a:spcBef>
                <a:spcPts val="1325"/>
              </a:spcBef>
              <a:buChar char="●"/>
              <a:tabLst>
                <a:tab pos="469265" algn="l"/>
              </a:tabLst>
            </a:pP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A</a:t>
            </a:r>
            <a:r>
              <a:rPr sz="13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throbbing</a:t>
            </a:r>
            <a:r>
              <a:rPr sz="1300" spc="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feeling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in</a:t>
            </a:r>
            <a:r>
              <a:rPr sz="13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300" spc="-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abdomen</a:t>
            </a:r>
            <a:endParaRPr sz="1300">
              <a:latin typeface="Calibri"/>
              <a:cs typeface="Calibri"/>
            </a:endParaRPr>
          </a:p>
          <a:p>
            <a:pPr marL="469265" indent="-312420">
              <a:lnSpc>
                <a:spcPct val="100000"/>
              </a:lnSpc>
              <a:spcBef>
                <a:spcPts val="70"/>
              </a:spcBef>
              <a:buChar char="●"/>
              <a:tabLst>
                <a:tab pos="469265" algn="l"/>
              </a:tabLst>
            </a:pP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Deep</a:t>
            </a:r>
            <a:r>
              <a:rPr sz="1300" spc="-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pain in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back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or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the side of</a:t>
            </a:r>
            <a:r>
              <a:rPr sz="1300" spc="-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the 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abdomen</a:t>
            </a:r>
            <a:endParaRPr sz="1300">
              <a:latin typeface="Calibri"/>
              <a:cs typeface="Calibri"/>
            </a:endParaRPr>
          </a:p>
          <a:p>
            <a:pPr marL="469265" indent="-312420">
              <a:lnSpc>
                <a:spcPct val="100000"/>
              </a:lnSpc>
              <a:spcBef>
                <a:spcPts val="85"/>
              </a:spcBef>
              <a:buChar char="●"/>
              <a:tabLst>
                <a:tab pos="469265" algn="l"/>
              </a:tabLst>
            </a:pP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Steady,</a:t>
            </a:r>
            <a:r>
              <a:rPr sz="13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gnawing</a:t>
            </a:r>
            <a:r>
              <a:rPr sz="13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pain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in</a:t>
            </a:r>
            <a:r>
              <a:rPr sz="13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abdomen that</a:t>
            </a:r>
            <a:r>
              <a:rPr sz="13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lasts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for</a:t>
            </a:r>
            <a:r>
              <a:rPr sz="13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hours</a:t>
            </a:r>
            <a:r>
              <a:rPr sz="13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or</a:t>
            </a:r>
            <a:r>
              <a:rPr sz="13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23944"/>
                </a:solidFill>
                <a:latin typeface="Calibri"/>
                <a:cs typeface="Calibri"/>
              </a:rPr>
              <a:t>days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sz="1400" u="sng" dirty="0">
                <a:solidFill>
                  <a:srgbClr val="3C4593"/>
                </a:solidFill>
                <a:uFill>
                  <a:solidFill>
                    <a:srgbClr val="3C4593"/>
                  </a:solidFill>
                </a:uFill>
                <a:latin typeface="Calibri"/>
                <a:cs typeface="Calibri"/>
              </a:rPr>
              <a:t>If</a:t>
            </a:r>
            <a:r>
              <a:rPr sz="1400" u="sng" spc="-35" dirty="0">
                <a:solidFill>
                  <a:srgbClr val="3C4593"/>
                </a:solidFill>
                <a:uFill>
                  <a:solidFill>
                    <a:srgbClr val="3C4593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solidFill>
                  <a:srgbClr val="3C4593"/>
                </a:solidFill>
                <a:uFill>
                  <a:solidFill>
                    <a:srgbClr val="3C4593"/>
                  </a:solidFill>
                </a:uFill>
                <a:latin typeface="Calibri"/>
                <a:cs typeface="Calibri"/>
              </a:rPr>
              <a:t>an</a:t>
            </a:r>
            <a:r>
              <a:rPr sz="1400" u="sng" spc="-50" dirty="0">
                <a:solidFill>
                  <a:srgbClr val="3C4593"/>
                </a:solidFill>
                <a:uFill>
                  <a:solidFill>
                    <a:srgbClr val="3C4593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solidFill>
                  <a:srgbClr val="3C4593"/>
                </a:solidFill>
                <a:uFill>
                  <a:solidFill>
                    <a:srgbClr val="3C4593"/>
                  </a:solidFill>
                </a:uFill>
                <a:latin typeface="Calibri"/>
                <a:cs typeface="Calibri"/>
              </a:rPr>
              <a:t>AAA</a:t>
            </a:r>
            <a:r>
              <a:rPr sz="1400" u="sng" spc="-30" dirty="0">
                <a:solidFill>
                  <a:srgbClr val="3C4593"/>
                </a:solidFill>
                <a:uFill>
                  <a:solidFill>
                    <a:srgbClr val="3C4593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solidFill>
                  <a:srgbClr val="3C4593"/>
                </a:solidFill>
                <a:uFill>
                  <a:solidFill>
                    <a:srgbClr val="3C4593"/>
                  </a:solidFill>
                </a:uFill>
                <a:latin typeface="Calibri"/>
                <a:cs typeface="Calibri"/>
              </a:rPr>
              <a:t>ruptures,</a:t>
            </a:r>
            <a:r>
              <a:rPr sz="1400" u="sng" spc="-30" dirty="0">
                <a:solidFill>
                  <a:srgbClr val="3C4593"/>
                </a:solidFill>
                <a:uFill>
                  <a:solidFill>
                    <a:srgbClr val="3C4593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solidFill>
                  <a:srgbClr val="3C4593"/>
                </a:solidFill>
                <a:uFill>
                  <a:solidFill>
                    <a:srgbClr val="3C4593"/>
                  </a:solidFill>
                </a:uFill>
                <a:latin typeface="Calibri"/>
                <a:cs typeface="Calibri"/>
              </a:rPr>
              <a:t>symptoms</a:t>
            </a:r>
            <a:r>
              <a:rPr sz="1400" u="sng" spc="-40" dirty="0">
                <a:solidFill>
                  <a:srgbClr val="3C4593"/>
                </a:solidFill>
                <a:uFill>
                  <a:solidFill>
                    <a:srgbClr val="3C4593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solidFill>
                  <a:srgbClr val="3C4593"/>
                </a:solidFill>
                <a:uFill>
                  <a:solidFill>
                    <a:srgbClr val="3C4593"/>
                  </a:solidFill>
                </a:uFill>
                <a:latin typeface="Calibri"/>
                <a:cs typeface="Calibri"/>
              </a:rPr>
              <a:t>may</a:t>
            </a:r>
            <a:r>
              <a:rPr sz="1400" u="sng" spc="-40" dirty="0">
                <a:solidFill>
                  <a:srgbClr val="3C4593"/>
                </a:solidFill>
                <a:uFill>
                  <a:solidFill>
                    <a:srgbClr val="3C4593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solidFill>
                  <a:srgbClr val="3C4593"/>
                </a:solidFill>
                <a:uFill>
                  <a:solidFill>
                    <a:srgbClr val="3C4593"/>
                  </a:solidFill>
                </a:uFill>
                <a:latin typeface="Calibri"/>
                <a:cs typeface="Calibri"/>
              </a:rPr>
              <a:t>include</a:t>
            </a:r>
            <a:r>
              <a:rPr sz="1400" u="sng" spc="-20" dirty="0">
                <a:solidFill>
                  <a:srgbClr val="3C4593"/>
                </a:solidFill>
                <a:uFill>
                  <a:solidFill>
                    <a:srgbClr val="3C4593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50" dirty="0">
                <a:solidFill>
                  <a:srgbClr val="3C4593"/>
                </a:solidFill>
                <a:uFill>
                  <a:solidFill>
                    <a:srgbClr val="3C4593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469265" indent="-304165">
              <a:lnSpc>
                <a:spcPct val="100000"/>
              </a:lnSpc>
              <a:spcBef>
                <a:spcPts val="1305"/>
              </a:spcBef>
              <a:buChar char="●"/>
              <a:tabLst>
                <a:tab pos="469265" algn="l"/>
              </a:tabLst>
            </a:pPr>
            <a:r>
              <a:rPr sz="1200" dirty="0">
                <a:solidFill>
                  <a:srgbClr val="223944"/>
                </a:solidFill>
                <a:latin typeface="Calibri"/>
                <a:cs typeface="Calibri"/>
              </a:rPr>
              <a:t>Sudden,</a:t>
            </a:r>
            <a:r>
              <a:rPr sz="1200" spc="-5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23944"/>
                </a:solidFill>
                <a:latin typeface="Calibri"/>
                <a:cs typeface="Calibri"/>
              </a:rPr>
              <a:t>severe</a:t>
            </a:r>
            <a:r>
              <a:rPr sz="12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23944"/>
                </a:solidFill>
                <a:latin typeface="Calibri"/>
                <a:cs typeface="Calibri"/>
              </a:rPr>
              <a:t>pain</a:t>
            </a:r>
            <a:r>
              <a:rPr sz="12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23944"/>
                </a:solidFill>
                <a:latin typeface="Calibri"/>
                <a:cs typeface="Calibri"/>
              </a:rPr>
              <a:t>in</a:t>
            </a:r>
            <a:r>
              <a:rPr sz="12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23944"/>
                </a:solidFill>
                <a:latin typeface="Calibri"/>
                <a:cs typeface="Calibri"/>
              </a:rPr>
              <a:t>lower</a:t>
            </a:r>
            <a:r>
              <a:rPr sz="1200" spc="-1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23944"/>
                </a:solidFill>
                <a:latin typeface="Calibri"/>
                <a:cs typeface="Calibri"/>
              </a:rPr>
              <a:t>abdomen</a:t>
            </a:r>
            <a:r>
              <a:rPr sz="12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23944"/>
                </a:solidFill>
                <a:latin typeface="Calibri"/>
                <a:cs typeface="Calibri"/>
              </a:rPr>
              <a:t>and</a:t>
            </a:r>
            <a:r>
              <a:rPr sz="12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223944"/>
                </a:solidFill>
                <a:latin typeface="Calibri"/>
                <a:cs typeface="Calibri"/>
              </a:rPr>
              <a:t>back</a:t>
            </a:r>
            <a:endParaRPr sz="1200">
              <a:latin typeface="Calibri"/>
              <a:cs typeface="Calibri"/>
            </a:endParaRPr>
          </a:p>
          <a:p>
            <a:pPr marL="469265" indent="-304165">
              <a:lnSpc>
                <a:spcPct val="100000"/>
              </a:lnSpc>
              <a:spcBef>
                <a:spcPts val="70"/>
              </a:spcBef>
              <a:buChar char="●"/>
              <a:tabLst>
                <a:tab pos="469265" algn="l"/>
              </a:tabLst>
            </a:pPr>
            <a:r>
              <a:rPr sz="1200" dirty="0">
                <a:solidFill>
                  <a:srgbClr val="223944"/>
                </a:solidFill>
                <a:latin typeface="Calibri"/>
                <a:cs typeface="Calibri"/>
              </a:rPr>
              <a:t>Nausea</a:t>
            </a:r>
            <a:r>
              <a:rPr sz="12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23944"/>
                </a:solidFill>
                <a:latin typeface="Calibri"/>
                <a:cs typeface="Calibri"/>
              </a:rPr>
              <a:t>and</a:t>
            </a:r>
            <a:r>
              <a:rPr sz="12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23944"/>
                </a:solidFill>
                <a:latin typeface="Calibri"/>
                <a:cs typeface="Calibri"/>
              </a:rPr>
              <a:t>vomiting</a:t>
            </a:r>
            <a:endParaRPr sz="1200">
              <a:latin typeface="Calibri"/>
              <a:cs typeface="Calibri"/>
            </a:endParaRPr>
          </a:p>
          <a:p>
            <a:pPr marL="504825" indent="-339725">
              <a:lnSpc>
                <a:spcPct val="100000"/>
              </a:lnSpc>
              <a:spcBef>
                <a:spcPts val="75"/>
              </a:spcBef>
              <a:buChar char="●"/>
              <a:tabLst>
                <a:tab pos="504825" algn="l"/>
              </a:tabLst>
            </a:pPr>
            <a:r>
              <a:rPr sz="1200" spc="-10" dirty="0">
                <a:solidFill>
                  <a:srgbClr val="223944"/>
                </a:solidFill>
                <a:latin typeface="Calibri"/>
                <a:cs typeface="Calibri"/>
              </a:rPr>
              <a:t>Constipation</a:t>
            </a:r>
            <a:endParaRPr sz="1200">
              <a:latin typeface="Calibri"/>
              <a:cs typeface="Calibri"/>
            </a:endParaRPr>
          </a:p>
          <a:p>
            <a:pPr marL="469265" indent="-304165">
              <a:lnSpc>
                <a:spcPct val="100000"/>
              </a:lnSpc>
              <a:spcBef>
                <a:spcPts val="70"/>
              </a:spcBef>
              <a:buChar char="●"/>
              <a:tabLst>
                <a:tab pos="469265" algn="l"/>
              </a:tabLst>
            </a:pPr>
            <a:r>
              <a:rPr sz="1200" dirty="0">
                <a:solidFill>
                  <a:srgbClr val="223944"/>
                </a:solidFill>
                <a:latin typeface="Calibri"/>
                <a:cs typeface="Calibri"/>
              </a:rPr>
              <a:t>Problems</a:t>
            </a:r>
            <a:r>
              <a:rPr sz="12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23944"/>
                </a:solidFill>
                <a:latin typeface="Calibri"/>
                <a:cs typeface="Calibri"/>
              </a:rPr>
              <a:t>with</a:t>
            </a:r>
            <a:r>
              <a:rPr sz="12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23944"/>
                </a:solidFill>
                <a:latin typeface="Calibri"/>
                <a:cs typeface="Calibri"/>
              </a:rPr>
              <a:t>urination</a:t>
            </a:r>
            <a:endParaRPr sz="1200">
              <a:latin typeface="Calibri"/>
              <a:cs typeface="Calibri"/>
            </a:endParaRPr>
          </a:p>
          <a:p>
            <a:pPr marL="469265" indent="-304165">
              <a:lnSpc>
                <a:spcPct val="100000"/>
              </a:lnSpc>
              <a:spcBef>
                <a:spcPts val="75"/>
              </a:spcBef>
              <a:buChar char="●"/>
              <a:tabLst>
                <a:tab pos="469265" algn="l"/>
              </a:tabLst>
            </a:pPr>
            <a:r>
              <a:rPr sz="1200" dirty="0">
                <a:solidFill>
                  <a:srgbClr val="223944"/>
                </a:solidFill>
                <a:latin typeface="Calibri"/>
                <a:cs typeface="Calibri"/>
              </a:rPr>
              <a:t>Clammy,</a:t>
            </a:r>
            <a:r>
              <a:rPr sz="12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23944"/>
                </a:solidFill>
                <a:latin typeface="Calibri"/>
                <a:cs typeface="Calibri"/>
              </a:rPr>
              <a:t>sweaty</a:t>
            </a:r>
            <a:r>
              <a:rPr sz="12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223944"/>
                </a:solidFill>
                <a:latin typeface="Calibri"/>
                <a:cs typeface="Calibri"/>
              </a:rPr>
              <a:t>skin</a:t>
            </a:r>
            <a:endParaRPr sz="1200">
              <a:latin typeface="Calibri"/>
              <a:cs typeface="Calibri"/>
            </a:endParaRPr>
          </a:p>
          <a:p>
            <a:pPr marL="469265" indent="-304165">
              <a:lnSpc>
                <a:spcPct val="100000"/>
              </a:lnSpc>
              <a:spcBef>
                <a:spcPts val="75"/>
              </a:spcBef>
              <a:buChar char="●"/>
              <a:tabLst>
                <a:tab pos="469265" algn="l"/>
              </a:tabLst>
            </a:pPr>
            <a:r>
              <a:rPr sz="1200" spc="-10" dirty="0">
                <a:solidFill>
                  <a:srgbClr val="223944"/>
                </a:solidFill>
                <a:latin typeface="Calibri"/>
                <a:cs typeface="Calibri"/>
              </a:rPr>
              <a:t>Light-headedness</a:t>
            </a:r>
            <a:endParaRPr sz="1200">
              <a:latin typeface="Calibri"/>
              <a:cs typeface="Calibri"/>
            </a:endParaRPr>
          </a:p>
          <a:p>
            <a:pPr marL="469265" indent="-304165">
              <a:lnSpc>
                <a:spcPct val="100000"/>
              </a:lnSpc>
              <a:spcBef>
                <a:spcPts val="70"/>
              </a:spcBef>
              <a:buChar char="●"/>
              <a:tabLst>
                <a:tab pos="469265" algn="l"/>
              </a:tabLst>
            </a:pPr>
            <a:r>
              <a:rPr sz="1200" dirty="0">
                <a:solidFill>
                  <a:srgbClr val="223944"/>
                </a:solidFill>
                <a:latin typeface="Calibri"/>
                <a:cs typeface="Calibri"/>
              </a:rPr>
              <a:t>Rapid</a:t>
            </a:r>
            <a:r>
              <a:rPr sz="12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23944"/>
                </a:solidFill>
                <a:latin typeface="Calibri"/>
                <a:cs typeface="Calibri"/>
              </a:rPr>
              <a:t>heart</a:t>
            </a:r>
            <a:r>
              <a:rPr sz="12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23944"/>
                </a:solidFill>
                <a:latin typeface="Calibri"/>
                <a:cs typeface="Calibri"/>
              </a:rPr>
              <a:t>rate</a:t>
            </a:r>
            <a:r>
              <a:rPr sz="12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23944"/>
                </a:solidFill>
                <a:latin typeface="Calibri"/>
                <a:cs typeface="Calibri"/>
              </a:rPr>
              <a:t>when</a:t>
            </a:r>
            <a:r>
              <a:rPr sz="12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23944"/>
                </a:solidFill>
                <a:latin typeface="Calibri"/>
                <a:cs typeface="Calibri"/>
              </a:rPr>
              <a:t>standing</a:t>
            </a:r>
            <a:r>
              <a:rPr sz="1200" spc="-5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223944"/>
                </a:solidFill>
                <a:latin typeface="Calibri"/>
                <a:cs typeface="Calibri"/>
              </a:rPr>
              <a:t>UP</a:t>
            </a:r>
            <a:endParaRPr sz="1200">
              <a:latin typeface="Calibri"/>
              <a:cs typeface="Calibri"/>
            </a:endParaRPr>
          </a:p>
          <a:p>
            <a:pPr marL="469265" indent="-304165">
              <a:lnSpc>
                <a:spcPct val="100000"/>
              </a:lnSpc>
              <a:spcBef>
                <a:spcPts val="70"/>
              </a:spcBef>
              <a:buChar char="●"/>
              <a:tabLst>
                <a:tab pos="469265" algn="l"/>
              </a:tabLst>
            </a:pPr>
            <a:r>
              <a:rPr sz="1200" spc="-20" dirty="0">
                <a:solidFill>
                  <a:srgbClr val="223944"/>
                </a:solidFill>
                <a:latin typeface="Calibri"/>
                <a:cs typeface="Calibri"/>
              </a:rPr>
              <a:t>Shock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8042" y="1100074"/>
            <a:ext cx="27863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0" u="sng" dirty="0">
                <a:solidFill>
                  <a:srgbClr val="D9553E"/>
                </a:solidFill>
                <a:uFill>
                  <a:solidFill>
                    <a:srgbClr val="D9553E"/>
                  </a:solidFill>
                </a:uFill>
                <a:latin typeface="Calibri"/>
                <a:cs typeface="Calibri"/>
              </a:rPr>
              <a:t>Thoracic</a:t>
            </a:r>
            <a:r>
              <a:rPr sz="2000" b="0" u="sng" spc="-40" dirty="0">
                <a:solidFill>
                  <a:srgbClr val="D9553E"/>
                </a:solidFill>
                <a:uFill>
                  <a:solidFill>
                    <a:srgbClr val="D9553E"/>
                  </a:solidFill>
                </a:uFill>
                <a:latin typeface="Calibri"/>
                <a:cs typeface="Calibri"/>
              </a:rPr>
              <a:t> </a:t>
            </a:r>
            <a:r>
              <a:rPr sz="2000" b="0" u="sng" dirty="0">
                <a:solidFill>
                  <a:srgbClr val="D9553E"/>
                </a:solidFill>
                <a:uFill>
                  <a:solidFill>
                    <a:srgbClr val="D9553E"/>
                  </a:solidFill>
                </a:uFill>
                <a:latin typeface="Calibri"/>
                <a:cs typeface="Calibri"/>
              </a:rPr>
              <a:t>Aortic</a:t>
            </a:r>
            <a:r>
              <a:rPr sz="2000" b="0" u="sng" spc="-30" dirty="0">
                <a:solidFill>
                  <a:srgbClr val="D9553E"/>
                </a:solidFill>
                <a:uFill>
                  <a:solidFill>
                    <a:srgbClr val="D9553E"/>
                  </a:solidFill>
                </a:uFill>
                <a:latin typeface="Calibri"/>
                <a:cs typeface="Calibri"/>
              </a:rPr>
              <a:t> </a:t>
            </a:r>
            <a:r>
              <a:rPr sz="2000" b="0" u="sng" spc="-10" dirty="0">
                <a:solidFill>
                  <a:srgbClr val="D9553E"/>
                </a:solidFill>
                <a:uFill>
                  <a:solidFill>
                    <a:srgbClr val="D9553E"/>
                  </a:solidFill>
                </a:uFill>
                <a:latin typeface="Calibri"/>
                <a:cs typeface="Calibri"/>
              </a:rPr>
              <a:t>Aneurysms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98042" y="1565162"/>
            <a:ext cx="6676390" cy="225361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469265" indent="-310515">
              <a:lnSpc>
                <a:spcPct val="100000"/>
              </a:lnSpc>
              <a:spcBef>
                <a:spcPts val="190"/>
              </a:spcBef>
              <a:buChar char="●"/>
              <a:tabLst>
                <a:tab pos="469265" algn="l"/>
              </a:tabLst>
            </a:pP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Pain</a:t>
            </a:r>
            <a:r>
              <a:rPr sz="1300" spc="-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in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jaw,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neck,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back,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or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 chest</a:t>
            </a:r>
            <a:endParaRPr sz="1300">
              <a:latin typeface="Calibri"/>
              <a:cs typeface="Calibri"/>
            </a:endParaRPr>
          </a:p>
          <a:p>
            <a:pPr marL="469265" indent="-310515">
              <a:lnSpc>
                <a:spcPct val="100000"/>
              </a:lnSpc>
              <a:spcBef>
                <a:spcPts val="85"/>
              </a:spcBef>
              <a:buChar char="●"/>
              <a:tabLst>
                <a:tab pos="469265" algn="l"/>
              </a:tabLst>
            </a:pP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Coughing</a:t>
            </a:r>
            <a:r>
              <a:rPr sz="13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and/or</a:t>
            </a:r>
            <a:r>
              <a:rPr sz="13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hoarseness</a:t>
            </a:r>
            <a:endParaRPr sz="1300">
              <a:latin typeface="Calibri"/>
              <a:cs typeface="Calibri"/>
            </a:endParaRPr>
          </a:p>
          <a:p>
            <a:pPr marL="469265" indent="-310515">
              <a:lnSpc>
                <a:spcPct val="100000"/>
              </a:lnSpc>
              <a:spcBef>
                <a:spcPts val="70"/>
              </a:spcBef>
              <a:buChar char="●"/>
              <a:tabLst>
                <a:tab pos="469265" algn="l"/>
              </a:tabLst>
            </a:pP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Shortness</a:t>
            </a:r>
            <a:r>
              <a:rPr sz="13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of</a:t>
            </a:r>
            <a:r>
              <a:rPr sz="13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breath</a:t>
            </a:r>
            <a:r>
              <a:rPr sz="13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and/or</a:t>
            </a:r>
            <a:r>
              <a:rPr sz="13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trouble</a:t>
            </a:r>
            <a:r>
              <a:rPr sz="13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breathing</a:t>
            </a:r>
            <a:r>
              <a:rPr sz="13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or</a:t>
            </a:r>
            <a:r>
              <a:rPr sz="13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swallowing</a:t>
            </a:r>
            <a:endParaRPr sz="1300">
              <a:latin typeface="Calibri"/>
              <a:cs typeface="Calibri"/>
            </a:endParaRPr>
          </a:p>
          <a:p>
            <a:pPr marL="469265" indent="-310515">
              <a:lnSpc>
                <a:spcPct val="100000"/>
              </a:lnSpc>
              <a:spcBef>
                <a:spcPts val="85"/>
              </a:spcBef>
              <a:buChar char="●"/>
              <a:tabLst>
                <a:tab pos="469265" algn="l"/>
              </a:tabLst>
            </a:pP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Loss</a:t>
            </a:r>
            <a:r>
              <a:rPr sz="1300" spc="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of</a:t>
            </a:r>
            <a:r>
              <a:rPr sz="13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voice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60"/>
              </a:spcBef>
            </a:pPr>
            <a:r>
              <a:rPr sz="1600" u="sng" dirty="0">
                <a:solidFill>
                  <a:srgbClr val="3C4593"/>
                </a:solidFill>
                <a:uFill>
                  <a:solidFill>
                    <a:srgbClr val="3C4593"/>
                  </a:solidFill>
                </a:uFill>
                <a:latin typeface="Calibri"/>
                <a:cs typeface="Calibri"/>
              </a:rPr>
              <a:t>If</a:t>
            </a:r>
            <a:r>
              <a:rPr sz="1600" u="sng" spc="-25" dirty="0">
                <a:solidFill>
                  <a:srgbClr val="3C4593"/>
                </a:solidFill>
                <a:uFill>
                  <a:solidFill>
                    <a:srgbClr val="3C4593"/>
                  </a:solidFill>
                </a:uFill>
                <a:latin typeface="Calibri"/>
                <a:cs typeface="Calibri"/>
              </a:rPr>
              <a:t> </a:t>
            </a:r>
            <a:r>
              <a:rPr sz="1600" u="sng" dirty="0">
                <a:solidFill>
                  <a:srgbClr val="3C4593"/>
                </a:solidFill>
                <a:uFill>
                  <a:solidFill>
                    <a:srgbClr val="3C4593"/>
                  </a:solidFill>
                </a:uFill>
                <a:latin typeface="Calibri"/>
                <a:cs typeface="Calibri"/>
              </a:rPr>
              <a:t>a</a:t>
            </a:r>
            <a:r>
              <a:rPr sz="1600" u="sng" spc="-20" dirty="0">
                <a:solidFill>
                  <a:srgbClr val="3C4593"/>
                </a:solidFill>
                <a:uFill>
                  <a:solidFill>
                    <a:srgbClr val="3C4593"/>
                  </a:solidFill>
                </a:uFill>
                <a:latin typeface="Calibri"/>
                <a:cs typeface="Calibri"/>
              </a:rPr>
              <a:t> </a:t>
            </a:r>
            <a:r>
              <a:rPr sz="1600" u="sng" dirty="0">
                <a:solidFill>
                  <a:srgbClr val="3C4593"/>
                </a:solidFill>
                <a:uFill>
                  <a:solidFill>
                    <a:srgbClr val="3C4593"/>
                  </a:solidFill>
                </a:uFill>
                <a:latin typeface="Calibri"/>
                <a:cs typeface="Calibri"/>
              </a:rPr>
              <a:t>TAA</a:t>
            </a:r>
            <a:r>
              <a:rPr sz="1600" u="sng" spc="-15" dirty="0">
                <a:solidFill>
                  <a:srgbClr val="3C4593"/>
                </a:solidFill>
                <a:uFill>
                  <a:solidFill>
                    <a:srgbClr val="3C4593"/>
                  </a:solidFill>
                </a:uFill>
                <a:latin typeface="Calibri"/>
                <a:cs typeface="Calibri"/>
              </a:rPr>
              <a:t> </a:t>
            </a:r>
            <a:r>
              <a:rPr sz="1600" u="sng" dirty="0">
                <a:solidFill>
                  <a:srgbClr val="3C4593"/>
                </a:solidFill>
                <a:uFill>
                  <a:solidFill>
                    <a:srgbClr val="3C4593"/>
                  </a:solidFill>
                </a:uFill>
                <a:latin typeface="Calibri"/>
                <a:cs typeface="Calibri"/>
              </a:rPr>
              <a:t>ruptures or</a:t>
            </a:r>
            <a:r>
              <a:rPr sz="1600" u="sng" spc="-5" dirty="0">
                <a:solidFill>
                  <a:srgbClr val="3C4593"/>
                </a:solidFill>
                <a:uFill>
                  <a:solidFill>
                    <a:srgbClr val="3C4593"/>
                  </a:solidFill>
                </a:uFill>
                <a:latin typeface="Calibri"/>
                <a:cs typeface="Calibri"/>
              </a:rPr>
              <a:t> </a:t>
            </a:r>
            <a:r>
              <a:rPr sz="1600" u="sng" spc="-10" dirty="0">
                <a:solidFill>
                  <a:srgbClr val="3C4593"/>
                </a:solidFill>
                <a:uFill>
                  <a:solidFill>
                    <a:srgbClr val="3C4593"/>
                  </a:solidFill>
                </a:uFill>
                <a:latin typeface="Calibri"/>
                <a:cs typeface="Calibri"/>
              </a:rPr>
              <a:t>dissects</a:t>
            </a:r>
            <a:endParaRPr sz="1600">
              <a:latin typeface="Calibri"/>
              <a:cs typeface="Calibri"/>
            </a:endParaRPr>
          </a:p>
          <a:p>
            <a:pPr marL="469265" marR="5080" indent="-311150">
              <a:lnSpc>
                <a:spcPct val="105400"/>
              </a:lnSpc>
              <a:spcBef>
                <a:spcPts val="1225"/>
              </a:spcBef>
              <a:buChar char="●"/>
              <a:tabLst>
                <a:tab pos="469265" algn="l"/>
              </a:tabLst>
            </a:pP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Sudden,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severe,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sharp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or</a:t>
            </a:r>
            <a:r>
              <a:rPr sz="13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stabbing pain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starting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in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3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upper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back</a:t>
            </a:r>
            <a:r>
              <a:rPr sz="13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and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moving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down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into</a:t>
            </a:r>
            <a:r>
              <a:rPr sz="13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223944"/>
                </a:solidFill>
                <a:latin typeface="Calibri"/>
                <a:cs typeface="Calibri"/>
              </a:rPr>
              <a:t>the </a:t>
            </a: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abdomen.</a:t>
            </a:r>
            <a:endParaRPr sz="1300">
              <a:latin typeface="Calibri"/>
              <a:cs typeface="Calibri"/>
            </a:endParaRPr>
          </a:p>
          <a:p>
            <a:pPr marL="469265" indent="-310515">
              <a:lnSpc>
                <a:spcPct val="100000"/>
              </a:lnSpc>
              <a:spcBef>
                <a:spcPts val="75"/>
              </a:spcBef>
              <a:buChar char="●"/>
              <a:tabLst>
                <a:tab pos="469265" algn="l"/>
              </a:tabLst>
            </a:pP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Pain</a:t>
            </a:r>
            <a:r>
              <a:rPr sz="1300" spc="-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in</a:t>
            </a:r>
            <a:r>
              <a:rPr sz="13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chest</a:t>
            </a:r>
            <a:r>
              <a:rPr sz="13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23944"/>
                </a:solidFill>
                <a:latin typeface="Calibri"/>
                <a:cs typeface="Calibri"/>
              </a:rPr>
              <a:t>and</a:t>
            </a:r>
            <a:r>
              <a:rPr sz="1300" spc="-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23944"/>
                </a:solidFill>
                <a:latin typeface="Calibri"/>
                <a:cs typeface="Calibri"/>
              </a:rPr>
              <a:t>arms</a:t>
            </a:r>
            <a:endParaRPr sz="1300">
              <a:latin typeface="Calibri"/>
              <a:cs typeface="Calibri"/>
            </a:endParaRPr>
          </a:p>
          <a:p>
            <a:pPr marL="469265" indent="-310515">
              <a:lnSpc>
                <a:spcPct val="100000"/>
              </a:lnSpc>
              <a:spcBef>
                <a:spcPts val="85"/>
              </a:spcBef>
              <a:buChar char="●"/>
              <a:tabLst>
                <a:tab pos="469265" algn="l"/>
              </a:tabLst>
            </a:pPr>
            <a:r>
              <a:rPr sz="1300" spc="-10" dirty="0">
                <a:solidFill>
                  <a:srgbClr val="223944"/>
                </a:solidFill>
                <a:latin typeface="Calibri"/>
                <a:cs typeface="Calibri"/>
              </a:rPr>
              <a:t>Shock.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8042" y="245440"/>
            <a:ext cx="22459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95" dirty="0"/>
              <a:t>Risk</a:t>
            </a:r>
            <a:r>
              <a:rPr spc="-125" dirty="0"/>
              <a:t> </a:t>
            </a:r>
            <a:r>
              <a:rPr spc="-45" dirty="0"/>
              <a:t>factors</a:t>
            </a:r>
          </a:p>
        </p:txBody>
      </p:sp>
      <p:sp>
        <p:nvSpPr>
          <p:cNvPr id="3" name="object 3"/>
          <p:cNvSpPr/>
          <p:nvPr/>
        </p:nvSpPr>
        <p:spPr>
          <a:xfrm>
            <a:off x="910577" y="697356"/>
            <a:ext cx="2220595" cy="10795"/>
          </a:xfrm>
          <a:custGeom>
            <a:avLst/>
            <a:gdLst/>
            <a:ahLst/>
            <a:cxnLst/>
            <a:rect l="l" t="t" r="r" b="b"/>
            <a:pathLst>
              <a:path w="2220595" h="10795">
                <a:moveTo>
                  <a:pt x="2220480" y="0"/>
                </a:moveTo>
                <a:lnTo>
                  <a:pt x="0" y="0"/>
                </a:lnTo>
                <a:lnTo>
                  <a:pt x="0" y="10667"/>
                </a:lnTo>
                <a:lnTo>
                  <a:pt x="2220480" y="10667"/>
                </a:lnTo>
                <a:lnTo>
                  <a:pt x="2220480" y="0"/>
                </a:lnTo>
                <a:close/>
              </a:path>
            </a:pathLst>
          </a:custGeom>
          <a:solidFill>
            <a:srgbClr val="AE7A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24534" y="1014226"/>
            <a:ext cx="7207884" cy="367157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342900" indent="-330200">
              <a:lnSpc>
                <a:spcPct val="100000"/>
              </a:lnSpc>
              <a:spcBef>
                <a:spcPts val="385"/>
              </a:spcBef>
              <a:buClr>
                <a:srgbClr val="223944"/>
              </a:buClr>
              <a:buChar char="●"/>
              <a:tabLst>
                <a:tab pos="342900" algn="l"/>
              </a:tabLst>
            </a:pPr>
            <a:r>
              <a:rPr sz="1600" u="sng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Male</a:t>
            </a:r>
            <a:r>
              <a:rPr sz="1600" u="sng" spc="-50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 </a:t>
            </a:r>
            <a:r>
              <a:rPr sz="1600" u="sng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gender</a:t>
            </a:r>
            <a:r>
              <a:rPr sz="1600" u="sng" spc="-5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-</a:t>
            </a:r>
            <a:r>
              <a:rPr sz="16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Men</a:t>
            </a:r>
            <a:r>
              <a:rPr sz="16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are</a:t>
            </a:r>
            <a:r>
              <a:rPr sz="16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more likely</a:t>
            </a:r>
            <a:r>
              <a:rPr sz="16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than</a:t>
            </a:r>
            <a:r>
              <a:rPr sz="16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women to</a:t>
            </a:r>
            <a:r>
              <a:rPr sz="16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have</a:t>
            </a:r>
            <a:r>
              <a:rPr sz="16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aortic</a:t>
            </a:r>
            <a:r>
              <a:rPr sz="16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223944"/>
                </a:solidFill>
                <a:latin typeface="Calibri"/>
                <a:cs typeface="Calibri"/>
              </a:rPr>
              <a:t>aneurysms.</a:t>
            </a:r>
            <a:endParaRPr sz="1600">
              <a:latin typeface="Calibri"/>
              <a:cs typeface="Calibri"/>
            </a:endParaRPr>
          </a:p>
          <a:p>
            <a:pPr marL="342900" indent="-330200">
              <a:lnSpc>
                <a:spcPct val="100000"/>
              </a:lnSpc>
              <a:spcBef>
                <a:spcPts val="285"/>
              </a:spcBef>
              <a:buClr>
                <a:srgbClr val="223944"/>
              </a:buClr>
              <a:buChar char="●"/>
              <a:tabLst>
                <a:tab pos="342900" algn="l"/>
              </a:tabLst>
            </a:pPr>
            <a:r>
              <a:rPr sz="1600" u="sng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Age</a:t>
            </a:r>
            <a:r>
              <a:rPr sz="1600" u="sng" spc="-40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-</a:t>
            </a:r>
            <a:r>
              <a:rPr sz="16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Abdominal</a:t>
            </a:r>
            <a:r>
              <a:rPr sz="16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aortic</a:t>
            </a:r>
            <a:r>
              <a:rPr sz="16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aneurysms</a:t>
            </a:r>
            <a:r>
              <a:rPr sz="16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are</a:t>
            </a:r>
            <a:r>
              <a:rPr sz="16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more</a:t>
            </a:r>
            <a:r>
              <a:rPr sz="1600" spc="-1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likely</a:t>
            </a:r>
            <a:r>
              <a:rPr sz="1600" spc="-5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to</a:t>
            </a:r>
            <a:r>
              <a:rPr sz="16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occur</a:t>
            </a:r>
            <a:r>
              <a:rPr sz="16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in</a:t>
            </a:r>
            <a:r>
              <a:rPr sz="1600" spc="-4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people</a:t>
            </a:r>
            <a:r>
              <a:rPr sz="16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who</a:t>
            </a:r>
            <a:r>
              <a:rPr sz="16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are</a:t>
            </a:r>
            <a:r>
              <a:rPr sz="16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223944"/>
                </a:solidFill>
                <a:latin typeface="Calibri"/>
                <a:cs typeface="Calibri"/>
              </a:rPr>
              <a:t>aged</a:t>
            </a:r>
            <a:endParaRPr sz="1600">
              <a:latin typeface="Calibri"/>
              <a:cs typeface="Calibri"/>
            </a:endParaRPr>
          </a:p>
          <a:p>
            <a:pPr marL="342900">
              <a:lnSpc>
                <a:spcPct val="100000"/>
              </a:lnSpc>
              <a:spcBef>
                <a:spcPts val="290"/>
              </a:spcBef>
            </a:pP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65</a:t>
            </a:r>
            <a:r>
              <a:rPr sz="1600" spc="-1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or</a:t>
            </a:r>
            <a:r>
              <a:rPr sz="1600" spc="-10" dirty="0">
                <a:solidFill>
                  <a:srgbClr val="223944"/>
                </a:solidFill>
                <a:latin typeface="Calibri"/>
                <a:cs typeface="Calibri"/>
              </a:rPr>
              <a:t> older.</a:t>
            </a:r>
            <a:endParaRPr sz="1600">
              <a:latin typeface="Calibri"/>
              <a:cs typeface="Calibri"/>
            </a:endParaRPr>
          </a:p>
          <a:p>
            <a:pPr marL="342900" indent="-330200">
              <a:lnSpc>
                <a:spcPct val="100000"/>
              </a:lnSpc>
              <a:spcBef>
                <a:spcPts val="290"/>
              </a:spcBef>
              <a:buClr>
                <a:srgbClr val="223944"/>
              </a:buClr>
              <a:buChar char="●"/>
              <a:tabLst>
                <a:tab pos="342900" algn="l"/>
              </a:tabLst>
            </a:pPr>
            <a:r>
              <a:rPr sz="1600" u="sng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Smoking</a:t>
            </a:r>
            <a:r>
              <a:rPr sz="1600" spc="-10" dirty="0">
                <a:solidFill>
                  <a:srgbClr val="A64D79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-</a:t>
            </a:r>
            <a:r>
              <a:rPr sz="16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Smoking</a:t>
            </a:r>
            <a:r>
              <a:rPr sz="16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can</a:t>
            </a:r>
            <a:r>
              <a:rPr sz="16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damage</a:t>
            </a:r>
            <a:r>
              <a:rPr sz="1600" spc="-4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and</a:t>
            </a:r>
            <a:r>
              <a:rPr sz="16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weaken</a:t>
            </a:r>
            <a:r>
              <a:rPr sz="16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6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walls</a:t>
            </a:r>
            <a:r>
              <a:rPr sz="16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of</a:t>
            </a:r>
            <a:r>
              <a:rPr sz="16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6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223944"/>
                </a:solidFill>
                <a:latin typeface="Calibri"/>
                <a:cs typeface="Calibri"/>
              </a:rPr>
              <a:t>aorta.</a:t>
            </a:r>
            <a:endParaRPr sz="1600">
              <a:latin typeface="Calibri"/>
              <a:cs typeface="Calibri"/>
            </a:endParaRPr>
          </a:p>
          <a:p>
            <a:pPr marL="342900" marR="47625" indent="-330835">
              <a:lnSpc>
                <a:spcPts val="2210"/>
              </a:lnSpc>
              <a:spcBef>
                <a:spcPts val="120"/>
              </a:spcBef>
              <a:buClr>
                <a:srgbClr val="223944"/>
              </a:buClr>
              <a:buChar char="●"/>
              <a:tabLst>
                <a:tab pos="342900" algn="l"/>
              </a:tabLst>
            </a:pPr>
            <a:r>
              <a:rPr sz="1600" u="sng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Family</a:t>
            </a:r>
            <a:r>
              <a:rPr sz="1600" u="sng" spc="-50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 </a:t>
            </a:r>
            <a:r>
              <a:rPr sz="1600" u="sng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history</a:t>
            </a:r>
            <a:r>
              <a:rPr sz="1600" u="sng" spc="-25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-</a:t>
            </a:r>
            <a:r>
              <a:rPr sz="16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People</a:t>
            </a:r>
            <a:r>
              <a:rPr sz="16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who</a:t>
            </a:r>
            <a:r>
              <a:rPr sz="16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have</a:t>
            </a:r>
            <a:r>
              <a:rPr sz="16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family</a:t>
            </a:r>
            <a:r>
              <a:rPr sz="1600" spc="-5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histories</a:t>
            </a:r>
            <a:r>
              <a:rPr sz="16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of</a:t>
            </a:r>
            <a:r>
              <a:rPr sz="16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aortic</a:t>
            </a:r>
            <a:r>
              <a:rPr sz="16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aneurysms</a:t>
            </a:r>
            <a:r>
              <a:rPr sz="16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are</a:t>
            </a:r>
            <a:r>
              <a:rPr sz="16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at</a:t>
            </a:r>
            <a:r>
              <a:rPr sz="16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223944"/>
                </a:solidFill>
                <a:latin typeface="Calibri"/>
                <a:cs typeface="Calibri"/>
              </a:rPr>
              <a:t>higher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risk</a:t>
            </a:r>
            <a:r>
              <a:rPr sz="16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for</a:t>
            </a:r>
            <a:r>
              <a:rPr sz="16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6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condition,</a:t>
            </a:r>
            <a:r>
              <a:rPr sz="16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and</a:t>
            </a:r>
            <a:r>
              <a:rPr sz="1600" spc="-4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they</a:t>
            </a:r>
            <a:r>
              <a:rPr sz="16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may</a:t>
            </a:r>
            <a:r>
              <a:rPr sz="16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have</a:t>
            </a:r>
            <a:r>
              <a:rPr sz="16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aneurysms</a:t>
            </a:r>
            <a:r>
              <a:rPr sz="1600" spc="-1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before</a:t>
            </a:r>
            <a:r>
              <a:rPr sz="16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6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age</a:t>
            </a:r>
            <a:r>
              <a:rPr sz="16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of</a:t>
            </a:r>
            <a:r>
              <a:rPr sz="1600" spc="-25" dirty="0">
                <a:solidFill>
                  <a:srgbClr val="223944"/>
                </a:solidFill>
                <a:latin typeface="Calibri"/>
                <a:cs typeface="Calibri"/>
              </a:rPr>
              <a:t> 65.</a:t>
            </a:r>
            <a:endParaRPr sz="1600">
              <a:latin typeface="Calibri"/>
              <a:cs typeface="Calibri"/>
            </a:endParaRPr>
          </a:p>
          <a:p>
            <a:pPr marL="342900" indent="-330200">
              <a:lnSpc>
                <a:spcPct val="100000"/>
              </a:lnSpc>
              <a:spcBef>
                <a:spcPts val="165"/>
              </a:spcBef>
              <a:buClr>
                <a:srgbClr val="223944"/>
              </a:buClr>
              <a:buChar char="●"/>
              <a:tabLst>
                <a:tab pos="342900" algn="l"/>
              </a:tabLst>
            </a:pPr>
            <a:r>
              <a:rPr sz="1600" u="sng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History</a:t>
            </a:r>
            <a:r>
              <a:rPr sz="1600" u="sng" spc="-25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 </a:t>
            </a:r>
            <a:r>
              <a:rPr sz="1600" u="sng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of</a:t>
            </a:r>
            <a:r>
              <a:rPr sz="1600" u="sng" spc="-40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 </a:t>
            </a:r>
            <a:r>
              <a:rPr sz="1600" u="sng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aneurysms</a:t>
            </a:r>
            <a:r>
              <a:rPr sz="1600" u="sng" spc="-20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 </a:t>
            </a:r>
            <a:r>
              <a:rPr sz="1600" u="sng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in</a:t>
            </a:r>
            <a:r>
              <a:rPr sz="1600" u="sng" spc="-50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 </a:t>
            </a:r>
            <a:r>
              <a:rPr sz="1600" u="sng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the</a:t>
            </a:r>
            <a:r>
              <a:rPr sz="1600" u="sng" spc="-30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 </a:t>
            </a:r>
            <a:r>
              <a:rPr sz="1600" u="sng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arteries</a:t>
            </a:r>
            <a:r>
              <a:rPr sz="1600" u="sng" spc="-25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 </a:t>
            </a:r>
            <a:r>
              <a:rPr sz="1600" u="sng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of</a:t>
            </a:r>
            <a:r>
              <a:rPr sz="1600" u="sng" spc="-40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 </a:t>
            </a:r>
            <a:r>
              <a:rPr sz="1600" u="sng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the</a:t>
            </a:r>
            <a:r>
              <a:rPr sz="1600" u="sng" spc="-30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 </a:t>
            </a:r>
            <a:r>
              <a:rPr sz="1600" u="sng" spc="-10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legs</a:t>
            </a:r>
            <a:r>
              <a:rPr sz="1600" spc="-10" dirty="0">
                <a:solidFill>
                  <a:srgbClr val="223944"/>
                </a:solidFill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  <a:p>
            <a:pPr marL="342900" marR="5080" indent="-330835">
              <a:lnSpc>
                <a:spcPct val="114999"/>
              </a:lnSpc>
              <a:buClr>
                <a:srgbClr val="223944"/>
              </a:buClr>
              <a:buChar char="●"/>
              <a:tabLst>
                <a:tab pos="342900" algn="l"/>
              </a:tabLst>
            </a:pPr>
            <a:r>
              <a:rPr sz="1600" u="sng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Certain</a:t>
            </a:r>
            <a:r>
              <a:rPr sz="1600" u="sng" spc="-35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 </a:t>
            </a:r>
            <a:r>
              <a:rPr sz="1600" u="sng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diseases</a:t>
            </a:r>
            <a:r>
              <a:rPr sz="1600" u="sng" spc="-35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and</a:t>
            </a:r>
            <a:r>
              <a:rPr sz="16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conditions</a:t>
            </a:r>
            <a:r>
              <a:rPr sz="1600" spc="-4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that</a:t>
            </a:r>
            <a:r>
              <a:rPr sz="16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weaken</a:t>
            </a:r>
            <a:r>
              <a:rPr sz="16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6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walls</a:t>
            </a:r>
            <a:r>
              <a:rPr sz="16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of</a:t>
            </a:r>
            <a:r>
              <a:rPr sz="16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6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aorta.</a:t>
            </a:r>
            <a:r>
              <a:rPr sz="16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Such</a:t>
            </a:r>
            <a:r>
              <a:rPr sz="16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as</a:t>
            </a:r>
            <a:r>
              <a:rPr sz="16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high</a:t>
            </a:r>
            <a:r>
              <a:rPr sz="1600" spc="-5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223944"/>
                </a:solidFill>
                <a:latin typeface="Calibri"/>
                <a:cs typeface="Calibri"/>
              </a:rPr>
              <a:t>BP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and</a:t>
            </a:r>
            <a:r>
              <a:rPr sz="16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223944"/>
                </a:solidFill>
                <a:latin typeface="Calibri"/>
                <a:cs typeface="Calibri"/>
              </a:rPr>
              <a:t>atherosclerosis</a:t>
            </a:r>
            <a:endParaRPr sz="1600">
              <a:latin typeface="Calibri"/>
              <a:cs typeface="Calibri"/>
            </a:endParaRPr>
          </a:p>
          <a:p>
            <a:pPr marL="342900" marR="438784" indent="-330835">
              <a:lnSpc>
                <a:spcPct val="114999"/>
              </a:lnSpc>
              <a:spcBef>
                <a:spcPts val="5"/>
              </a:spcBef>
              <a:buClr>
                <a:srgbClr val="223944"/>
              </a:buClr>
              <a:buChar char="●"/>
              <a:tabLst>
                <a:tab pos="342900" algn="l"/>
              </a:tabLst>
            </a:pPr>
            <a:r>
              <a:rPr sz="1600" u="sng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Having</a:t>
            </a:r>
            <a:r>
              <a:rPr sz="1600" u="sng" spc="-30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 </a:t>
            </a:r>
            <a:r>
              <a:rPr sz="1600" u="sng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a</a:t>
            </a:r>
            <a:r>
              <a:rPr sz="1600" u="sng" spc="-20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 </a:t>
            </a:r>
            <a:r>
              <a:rPr sz="1600" u="sng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bicuspid</a:t>
            </a:r>
            <a:r>
              <a:rPr sz="1600" u="sng" spc="-40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 </a:t>
            </a:r>
            <a:r>
              <a:rPr sz="1600" u="sng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aortic</a:t>
            </a:r>
            <a:r>
              <a:rPr sz="1600" u="sng" spc="-10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 </a:t>
            </a:r>
            <a:r>
              <a:rPr sz="1600" u="sng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valve</a:t>
            </a:r>
            <a:r>
              <a:rPr sz="1600" spc="-15" dirty="0">
                <a:solidFill>
                  <a:srgbClr val="A64D79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-</a:t>
            </a:r>
            <a:r>
              <a:rPr sz="16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can</a:t>
            </a:r>
            <a:r>
              <a:rPr sz="16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raise</a:t>
            </a:r>
            <a:r>
              <a:rPr sz="16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600" spc="-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risk</a:t>
            </a:r>
            <a:r>
              <a:rPr sz="16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of</a:t>
            </a:r>
            <a:r>
              <a:rPr sz="16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having</a:t>
            </a:r>
            <a:r>
              <a:rPr sz="16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</a:t>
            </a:r>
            <a:r>
              <a:rPr sz="16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thoracic</a:t>
            </a:r>
            <a:r>
              <a:rPr sz="1600" spc="-10" dirty="0">
                <a:solidFill>
                  <a:srgbClr val="223944"/>
                </a:solidFill>
                <a:latin typeface="Calibri"/>
                <a:cs typeface="Calibri"/>
              </a:rPr>
              <a:t> aortic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aneurysm.</a:t>
            </a:r>
            <a:r>
              <a:rPr sz="16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</a:t>
            </a:r>
            <a:r>
              <a:rPr sz="16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bicuspid</a:t>
            </a:r>
            <a:r>
              <a:rPr sz="1600" spc="-5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aortic</a:t>
            </a:r>
            <a:r>
              <a:rPr sz="16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valve</a:t>
            </a:r>
            <a:r>
              <a:rPr sz="16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has</a:t>
            </a:r>
            <a:r>
              <a:rPr sz="1600" spc="-4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two</a:t>
            </a:r>
            <a:r>
              <a:rPr sz="1600" spc="-1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leaflets</a:t>
            </a:r>
            <a:r>
              <a:rPr sz="16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instead</a:t>
            </a:r>
            <a:r>
              <a:rPr sz="16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of</a:t>
            </a:r>
            <a:r>
              <a:rPr sz="16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6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typical</a:t>
            </a:r>
            <a:r>
              <a:rPr sz="1600" spc="-4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223944"/>
                </a:solidFill>
                <a:latin typeface="Calibri"/>
                <a:cs typeface="Calibri"/>
              </a:rPr>
              <a:t>three.</a:t>
            </a:r>
            <a:endParaRPr sz="1600">
              <a:latin typeface="Calibri"/>
              <a:cs typeface="Calibri"/>
            </a:endParaRPr>
          </a:p>
          <a:p>
            <a:pPr marL="342900" indent="-330200">
              <a:lnSpc>
                <a:spcPct val="100000"/>
              </a:lnSpc>
              <a:spcBef>
                <a:spcPts val="285"/>
              </a:spcBef>
              <a:buClr>
                <a:srgbClr val="223944"/>
              </a:buClr>
              <a:buChar char="●"/>
              <a:tabLst>
                <a:tab pos="342900" algn="l"/>
              </a:tabLst>
            </a:pPr>
            <a:r>
              <a:rPr sz="1600" u="sng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Car</a:t>
            </a:r>
            <a:r>
              <a:rPr sz="1600" u="sng" spc="-40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 </a:t>
            </a:r>
            <a:r>
              <a:rPr sz="1600" u="sng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accidents</a:t>
            </a:r>
            <a:r>
              <a:rPr sz="1600" u="sng" spc="-35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 </a:t>
            </a:r>
            <a:r>
              <a:rPr sz="1600" u="sng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or</a:t>
            </a:r>
            <a:r>
              <a:rPr sz="1600" u="sng" spc="-15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 </a:t>
            </a:r>
            <a:r>
              <a:rPr sz="1600" u="sng" dirty="0">
                <a:solidFill>
                  <a:srgbClr val="A64D79"/>
                </a:solidFill>
                <a:uFill>
                  <a:solidFill>
                    <a:srgbClr val="A64D79"/>
                  </a:solidFill>
                </a:uFill>
                <a:latin typeface="Calibri"/>
                <a:cs typeface="Calibri"/>
              </a:rPr>
              <a:t>trauma</a:t>
            </a:r>
            <a:r>
              <a:rPr sz="1600" spc="-25" dirty="0">
                <a:solidFill>
                  <a:srgbClr val="A64D79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-</a:t>
            </a:r>
            <a:r>
              <a:rPr sz="16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also</a:t>
            </a:r>
            <a:r>
              <a:rPr sz="16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can</a:t>
            </a:r>
            <a:r>
              <a:rPr sz="16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injure</a:t>
            </a:r>
            <a:r>
              <a:rPr sz="16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6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arteries</a:t>
            </a:r>
            <a:r>
              <a:rPr sz="16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and</a:t>
            </a:r>
            <a:r>
              <a:rPr sz="16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increase</a:t>
            </a:r>
            <a:r>
              <a:rPr sz="16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6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risk</a:t>
            </a:r>
            <a:r>
              <a:rPr sz="16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223944"/>
                </a:solidFill>
                <a:latin typeface="Calibri"/>
                <a:cs typeface="Calibri"/>
              </a:rPr>
              <a:t>for</a:t>
            </a:r>
            <a:endParaRPr sz="1600">
              <a:latin typeface="Calibri"/>
              <a:cs typeface="Calibri"/>
            </a:endParaRPr>
          </a:p>
          <a:p>
            <a:pPr marL="342900">
              <a:lnSpc>
                <a:spcPct val="100000"/>
              </a:lnSpc>
              <a:spcBef>
                <a:spcPts val="290"/>
              </a:spcBef>
            </a:pPr>
            <a:r>
              <a:rPr sz="1600" spc="-10" dirty="0">
                <a:solidFill>
                  <a:srgbClr val="223944"/>
                </a:solidFill>
                <a:latin typeface="Calibri"/>
                <a:cs typeface="Calibri"/>
              </a:rPr>
              <a:t>aneurysms.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8042" y="644144"/>
            <a:ext cx="30670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0" dirty="0"/>
              <a:t>Diagnostic</a:t>
            </a:r>
            <a:r>
              <a:rPr spc="-125" dirty="0"/>
              <a:t> </a:t>
            </a:r>
            <a:r>
              <a:rPr spc="-10" dirty="0"/>
              <a:t>tests</a:t>
            </a:r>
          </a:p>
        </p:txBody>
      </p:sp>
      <p:sp>
        <p:nvSpPr>
          <p:cNvPr id="3" name="object 3"/>
          <p:cNvSpPr/>
          <p:nvPr/>
        </p:nvSpPr>
        <p:spPr>
          <a:xfrm>
            <a:off x="910577" y="1095375"/>
            <a:ext cx="3042285" cy="10795"/>
          </a:xfrm>
          <a:custGeom>
            <a:avLst/>
            <a:gdLst/>
            <a:ahLst/>
            <a:cxnLst/>
            <a:rect l="l" t="t" r="r" b="b"/>
            <a:pathLst>
              <a:path w="3042285" h="10794">
                <a:moveTo>
                  <a:pt x="3041916" y="0"/>
                </a:moveTo>
                <a:lnTo>
                  <a:pt x="0" y="0"/>
                </a:lnTo>
                <a:lnTo>
                  <a:pt x="0" y="10667"/>
                </a:lnTo>
                <a:lnTo>
                  <a:pt x="3041916" y="10667"/>
                </a:lnTo>
                <a:lnTo>
                  <a:pt x="3041916" y="0"/>
                </a:lnTo>
                <a:close/>
              </a:path>
            </a:pathLst>
          </a:custGeom>
          <a:solidFill>
            <a:srgbClr val="AE7A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12342" y="1470233"/>
            <a:ext cx="7094220" cy="28663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425"/>
              </a:spcBef>
              <a:buChar char="●"/>
              <a:tabLst>
                <a:tab pos="354965" algn="l"/>
              </a:tabLst>
            </a:pP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Abdominal</a:t>
            </a:r>
            <a:r>
              <a:rPr sz="18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or</a:t>
            </a:r>
            <a:r>
              <a:rPr sz="18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chest</a:t>
            </a:r>
            <a:r>
              <a:rPr sz="18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X-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ray</a:t>
            </a:r>
            <a:r>
              <a:rPr sz="18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may</a:t>
            </a:r>
            <a:r>
              <a:rPr sz="18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show</a:t>
            </a:r>
            <a:r>
              <a:rPr sz="18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calcification</a:t>
            </a:r>
            <a:r>
              <a:rPr sz="1800" spc="1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that</a:t>
            </a:r>
            <a:r>
              <a:rPr sz="18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outline </a:t>
            </a:r>
            <a:r>
              <a:rPr sz="1800" spc="-10" dirty="0">
                <a:solidFill>
                  <a:srgbClr val="223944"/>
                </a:solidFill>
                <a:latin typeface="Calibri"/>
                <a:cs typeface="Calibri"/>
              </a:rPr>
              <a:t>aneurysm</a:t>
            </a:r>
            <a:endParaRPr sz="1800">
              <a:latin typeface="Calibri"/>
              <a:cs typeface="Calibri"/>
            </a:endParaRPr>
          </a:p>
          <a:p>
            <a:pPr marL="354965" marR="198120" indent="-342900">
              <a:lnSpc>
                <a:spcPct val="114999"/>
              </a:lnSpc>
              <a:spcBef>
                <a:spcPts val="5"/>
              </a:spcBef>
              <a:buClr>
                <a:srgbClr val="223944"/>
              </a:buClr>
              <a:buChar char="●"/>
              <a:tabLst>
                <a:tab pos="354965" algn="l"/>
              </a:tabLst>
            </a:pP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Ultrasound</a:t>
            </a:r>
            <a:r>
              <a:rPr sz="18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sz="18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Echocardiography: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These</a:t>
            </a:r>
            <a:r>
              <a:rPr sz="18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tests</a:t>
            </a:r>
            <a:r>
              <a:rPr sz="1800" spc="-5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can</a:t>
            </a:r>
            <a:r>
              <a:rPr sz="18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show</a:t>
            </a:r>
            <a:r>
              <a:rPr sz="1800" spc="-4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8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size</a:t>
            </a:r>
            <a:r>
              <a:rPr sz="1800" spc="-5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of</a:t>
            </a:r>
            <a:r>
              <a:rPr sz="1800" spc="-5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223944"/>
                </a:solidFill>
                <a:latin typeface="Calibri"/>
                <a:cs typeface="Calibri"/>
              </a:rPr>
              <a:t>an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aortic</a:t>
            </a:r>
            <a:r>
              <a:rPr sz="18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23944"/>
                </a:solidFill>
                <a:latin typeface="Calibri"/>
                <a:cs typeface="Calibri"/>
              </a:rPr>
              <a:t>aneurysm</a:t>
            </a:r>
            <a:endParaRPr sz="1800">
              <a:latin typeface="Calibri"/>
              <a:cs typeface="Calibri"/>
            </a:endParaRPr>
          </a:p>
          <a:p>
            <a:pPr marL="354965" marR="5080" indent="-342900">
              <a:lnSpc>
                <a:spcPts val="2490"/>
              </a:lnSpc>
              <a:spcBef>
                <a:spcPts val="130"/>
              </a:spcBef>
              <a:buClr>
                <a:srgbClr val="223944"/>
              </a:buClr>
              <a:buChar char="●"/>
              <a:tabLst>
                <a:tab pos="354965" algn="l"/>
              </a:tabLst>
            </a:pP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Computed</a:t>
            </a:r>
            <a:r>
              <a:rPr sz="18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Tomography</a:t>
            </a:r>
            <a:r>
              <a:rPr sz="18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Scan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A</a:t>
            </a:r>
            <a:r>
              <a:rPr sz="18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computed</a:t>
            </a:r>
            <a:r>
              <a:rPr sz="18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tomography</a:t>
            </a:r>
            <a:r>
              <a:rPr sz="18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scan,</a:t>
            </a:r>
            <a:r>
              <a:rPr sz="1800" spc="-4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or</a:t>
            </a:r>
            <a:r>
              <a:rPr sz="18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CT</a:t>
            </a:r>
            <a:r>
              <a:rPr sz="18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scan</a:t>
            </a:r>
            <a:r>
              <a:rPr sz="18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223944"/>
                </a:solidFill>
                <a:latin typeface="Calibri"/>
                <a:cs typeface="Calibri"/>
              </a:rPr>
              <a:t>: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CT</a:t>
            </a:r>
            <a:r>
              <a:rPr sz="18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scan</a:t>
            </a:r>
            <a:r>
              <a:rPr sz="18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can</a:t>
            </a:r>
            <a:r>
              <a:rPr sz="18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show</a:t>
            </a:r>
            <a:r>
              <a:rPr sz="18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8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size</a:t>
            </a:r>
            <a:r>
              <a:rPr sz="18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and</a:t>
            </a:r>
            <a:r>
              <a:rPr sz="18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shape</a:t>
            </a:r>
            <a:r>
              <a:rPr sz="18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of</a:t>
            </a:r>
            <a:r>
              <a:rPr sz="18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an</a:t>
            </a:r>
            <a:r>
              <a:rPr sz="18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23944"/>
                </a:solidFill>
                <a:latin typeface="Calibri"/>
                <a:cs typeface="Calibri"/>
              </a:rPr>
              <a:t>aneurysm.</a:t>
            </a:r>
            <a:endParaRPr sz="1800">
              <a:latin typeface="Calibri"/>
              <a:cs typeface="Calibri"/>
            </a:endParaRPr>
          </a:p>
          <a:p>
            <a:pPr marL="354965" marR="211454" indent="-342900">
              <a:lnSpc>
                <a:spcPts val="2480"/>
              </a:lnSpc>
              <a:buClr>
                <a:srgbClr val="223944"/>
              </a:buClr>
              <a:buChar char="●"/>
              <a:tabLst>
                <a:tab pos="354965" algn="l"/>
              </a:tabLst>
            </a:pP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Magnetic</a:t>
            </a:r>
            <a:r>
              <a:rPr sz="18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Resonance</a:t>
            </a:r>
            <a:r>
              <a:rPr sz="18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Imaging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:</a:t>
            </a:r>
            <a:r>
              <a:rPr sz="1800" spc="-5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detect</a:t>
            </a:r>
            <a:r>
              <a:rPr sz="1800" spc="-5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aneurysms</a:t>
            </a:r>
            <a:r>
              <a:rPr sz="1800" spc="-6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and</a:t>
            </a:r>
            <a:r>
              <a:rPr sz="1800" spc="-4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pinpointing</a:t>
            </a:r>
            <a:r>
              <a:rPr sz="18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23944"/>
                </a:solidFill>
                <a:latin typeface="Calibri"/>
                <a:cs typeface="Calibri"/>
              </a:rPr>
              <a:t>their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size</a:t>
            </a:r>
            <a:r>
              <a:rPr sz="18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and</a:t>
            </a:r>
            <a:r>
              <a:rPr sz="18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exact</a:t>
            </a:r>
            <a:r>
              <a:rPr sz="18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23944"/>
                </a:solidFill>
                <a:latin typeface="Calibri"/>
                <a:cs typeface="Calibri"/>
              </a:rPr>
              <a:t>location.</a:t>
            </a:r>
            <a:endParaRPr sz="18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90"/>
              </a:spcBef>
              <a:buClr>
                <a:srgbClr val="223944"/>
              </a:buClr>
              <a:buChar char="●"/>
              <a:tabLst>
                <a:tab pos="354965" algn="l"/>
              </a:tabLst>
            </a:pP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Angiography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:</a:t>
            </a:r>
            <a:r>
              <a:rPr sz="18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This</a:t>
            </a:r>
            <a:r>
              <a:rPr sz="18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test</a:t>
            </a:r>
            <a:r>
              <a:rPr sz="18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shows</a:t>
            </a:r>
            <a:r>
              <a:rPr sz="18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8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amount</a:t>
            </a:r>
            <a:r>
              <a:rPr sz="18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of</a:t>
            </a:r>
            <a:r>
              <a:rPr sz="1800" spc="-1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damage</a:t>
            </a:r>
            <a:r>
              <a:rPr sz="18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and</a:t>
            </a:r>
            <a:r>
              <a:rPr sz="18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blockage</a:t>
            </a:r>
            <a:r>
              <a:rPr sz="18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223944"/>
                </a:solidFill>
                <a:latin typeface="Calibri"/>
                <a:cs typeface="Calibri"/>
              </a:rPr>
              <a:t>in</a:t>
            </a:r>
            <a:endParaRPr sz="180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  <a:spcBef>
                <a:spcPts val="330"/>
              </a:spcBef>
            </a:pPr>
            <a:r>
              <a:rPr sz="1800" dirty="0">
                <a:solidFill>
                  <a:srgbClr val="223944"/>
                </a:solidFill>
                <a:latin typeface="Calibri"/>
                <a:cs typeface="Calibri"/>
              </a:rPr>
              <a:t>blood</a:t>
            </a:r>
            <a:r>
              <a:rPr sz="1800" spc="-5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23944"/>
                </a:solidFill>
                <a:latin typeface="Calibri"/>
                <a:cs typeface="Calibri"/>
              </a:rPr>
              <a:t>vessels.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2692" y="205740"/>
            <a:ext cx="8738870" cy="4732020"/>
          </a:xfrm>
          <a:custGeom>
            <a:avLst/>
            <a:gdLst/>
            <a:ahLst/>
            <a:cxnLst/>
            <a:rect l="l" t="t" r="r" b="b"/>
            <a:pathLst>
              <a:path w="8738870" h="4732020">
                <a:moveTo>
                  <a:pt x="8738616" y="0"/>
                </a:moveTo>
                <a:lnTo>
                  <a:pt x="0" y="0"/>
                </a:lnTo>
                <a:lnTo>
                  <a:pt x="0" y="4732020"/>
                </a:lnTo>
                <a:lnTo>
                  <a:pt x="8738616" y="4732020"/>
                </a:lnTo>
                <a:lnTo>
                  <a:pt x="87386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8400" y="300228"/>
            <a:ext cx="4267200" cy="4268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2692" y="205740"/>
            <a:ext cx="8738870" cy="4732020"/>
          </a:xfrm>
          <a:custGeom>
            <a:avLst/>
            <a:gdLst/>
            <a:ahLst/>
            <a:cxnLst/>
            <a:rect l="l" t="t" r="r" b="b"/>
            <a:pathLst>
              <a:path w="8738870" h="4732020">
                <a:moveTo>
                  <a:pt x="8738616" y="0"/>
                </a:moveTo>
                <a:lnTo>
                  <a:pt x="0" y="0"/>
                </a:lnTo>
                <a:lnTo>
                  <a:pt x="0" y="4732020"/>
                </a:lnTo>
                <a:lnTo>
                  <a:pt x="8738616" y="4732020"/>
                </a:lnTo>
                <a:lnTo>
                  <a:pt x="87386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0739" y="214884"/>
            <a:ext cx="4779264" cy="45217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2692" y="205740"/>
            <a:ext cx="8738870" cy="4732020"/>
          </a:xfrm>
          <a:custGeom>
            <a:avLst/>
            <a:gdLst/>
            <a:ahLst/>
            <a:cxnLst/>
            <a:rect l="l" t="t" r="r" b="b"/>
            <a:pathLst>
              <a:path w="8738870" h="4732020">
                <a:moveTo>
                  <a:pt x="8738616" y="0"/>
                </a:moveTo>
                <a:lnTo>
                  <a:pt x="0" y="0"/>
                </a:lnTo>
                <a:lnTo>
                  <a:pt x="0" y="4732020"/>
                </a:lnTo>
                <a:lnTo>
                  <a:pt x="8738616" y="4732020"/>
                </a:lnTo>
                <a:lnTo>
                  <a:pt x="87386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1635" y="690372"/>
            <a:ext cx="4507992" cy="37627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3400" y="81915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Man, </a:t>
            </a:r>
            <a:r>
              <a:rPr lang="en-US" dirty="0"/>
              <a:t>t</a:t>
            </a:r>
            <a:r>
              <a:rPr lang="en-US" dirty="0" smtClean="0"/>
              <a:t>his abdominal aorta is thick!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2692" y="205740"/>
            <a:ext cx="8738870" cy="4732020"/>
          </a:xfrm>
          <a:custGeom>
            <a:avLst/>
            <a:gdLst/>
            <a:ahLst/>
            <a:cxnLst/>
            <a:rect l="l" t="t" r="r" b="b"/>
            <a:pathLst>
              <a:path w="8738870" h="4732020">
                <a:moveTo>
                  <a:pt x="8738616" y="0"/>
                </a:moveTo>
                <a:lnTo>
                  <a:pt x="0" y="0"/>
                </a:lnTo>
                <a:lnTo>
                  <a:pt x="0" y="4732020"/>
                </a:lnTo>
                <a:lnTo>
                  <a:pt x="8738616" y="4732020"/>
                </a:lnTo>
                <a:lnTo>
                  <a:pt x="87386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9911" y="739139"/>
            <a:ext cx="7505700" cy="36545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934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105"/>
              </a:spcBef>
            </a:pPr>
            <a:r>
              <a:rPr u="sng" spc="-10" dirty="0">
                <a:uFill>
                  <a:solidFill>
                    <a:srgbClr val="AE7A51"/>
                  </a:solidFill>
                </a:uFill>
                <a:latin typeface="Calibri"/>
                <a:cs typeface="Calibri"/>
              </a:rPr>
              <a:t>Management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98042" y="1316863"/>
            <a:ext cx="7172959" cy="1561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7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goals</a:t>
            </a:r>
            <a:r>
              <a:rPr sz="17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of</a:t>
            </a:r>
            <a:r>
              <a:rPr sz="1700" spc="-1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management</a:t>
            </a:r>
            <a:r>
              <a:rPr sz="1700" spc="-4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may</a:t>
            </a:r>
            <a:r>
              <a:rPr sz="1700" spc="-10" dirty="0">
                <a:solidFill>
                  <a:srgbClr val="223944"/>
                </a:solidFill>
                <a:latin typeface="Calibri"/>
                <a:cs typeface="Calibri"/>
              </a:rPr>
              <a:t> include:</a:t>
            </a:r>
            <a:endParaRPr sz="1700">
              <a:latin typeface="Calibri"/>
              <a:cs typeface="Calibri"/>
            </a:endParaRPr>
          </a:p>
          <a:p>
            <a:pPr marL="469265" marR="5080" indent="-330835">
              <a:lnSpc>
                <a:spcPct val="114999"/>
              </a:lnSpc>
              <a:spcBef>
                <a:spcPts val="1215"/>
              </a:spcBef>
              <a:buChar char="●"/>
              <a:tabLst>
                <a:tab pos="469265" algn="l"/>
                <a:tab pos="514984" algn="l"/>
              </a:tabLst>
            </a:pP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	Preventing</a:t>
            </a:r>
            <a:r>
              <a:rPr sz="16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600" spc="-5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aneurysm</a:t>
            </a:r>
            <a:r>
              <a:rPr sz="16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from</a:t>
            </a:r>
            <a:r>
              <a:rPr sz="16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growing</a:t>
            </a:r>
            <a:r>
              <a:rPr sz="16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Preventing</a:t>
            </a:r>
            <a:r>
              <a:rPr sz="16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or</a:t>
            </a:r>
            <a:r>
              <a:rPr sz="16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reversing</a:t>
            </a:r>
            <a:r>
              <a:rPr sz="16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damage</a:t>
            </a:r>
            <a:r>
              <a:rPr sz="1600" spc="-5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to</a:t>
            </a:r>
            <a:r>
              <a:rPr sz="16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223944"/>
                </a:solidFill>
                <a:latin typeface="Calibri"/>
                <a:cs typeface="Calibri"/>
              </a:rPr>
              <a:t>other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body</a:t>
            </a:r>
            <a:r>
              <a:rPr sz="16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223944"/>
                </a:solidFill>
                <a:latin typeface="Calibri"/>
                <a:cs typeface="Calibri"/>
              </a:rPr>
              <a:t>structures</a:t>
            </a:r>
            <a:endParaRPr sz="1600">
              <a:latin typeface="Calibri"/>
              <a:cs typeface="Calibri"/>
            </a:endParaRPr>
          </a:p>
          <a:p>
            <a:pPr marL="469265" indent="-330200">
              <a:lnSpc>
                <a:spcPct val="100000"/>
              </a:lnSpc>
              <a:spcBef>
                <a:spcPts val="290"/>
              </a:spcBef>
              <a:buChar char="●"/>
              <a:tabLst>
                <a:tab pos="469265" algn="l"/>
              </a:tabLst>
            </a:pP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Preventing</a:t>
            </a:r>
            <a:r>
              <a:rPr sz="16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or</a:t>
            </a:r>
            <a:r>
              <a:rPr sz="16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treating</a:t>
            </a:r>
            <a:r>
              <a:rPr sz="16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</a:t>
            </a:r>
            <a:r>
              <a:rPr sz="16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rupture</a:t>
            </a:r>
            <a:r>
              <a:rPr sz="16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or</a:t>
            </a:r>
            <a:r>
              <a:rPr sz="16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223944"/>
                </a:solidFill>
                <a:latin typeface="Calibri"/>
                <a:cs typeface="Calibri"/>
              </a:rPr>
              <a:t>dissection</a:t>
            </a:r>
            <a:endParaRPr sz="1600">
              <a:latin typeface="Calibri"/>
              <a:cs typeface="Calibri"/>
            </a:endParaRPr>
          </a:p>
          <a:p>
            <a:pPr marL="469265" indent="-330200">
              <a:lnSpc>
                <a:spcPct val="100000"/>
              </a:lnSpc>
              <a:spcBef>
                <a:spcPts val="285"/>
              </a:spcBef>
              <a:buChar char="●"/>
              <a:tabLst>
                <a:tab pos="469265" algn="l"/>
              </a:tabLst>
            </a:pP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Allowing</a:t>
            </a:r>
            <a:r>
              <a:rPr sz="16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6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pt.</a:t>
            </a:r>
            <a:r>
              <a:rPr sz="16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to</a:t>
            </a:r>
            <a:r>
              <a:rPr sz="16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continue</a:t>
            </a:r>
            <a:r>
              <a:rPr sz="1600" spc="-1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doing</a:t>
            </a:r>
            <a:r>
              <a:rPr sz="16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their</a:t>
            </a:r>
            <a:r>
              <a:rPr sz="16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normal</a:t>
            </a:r>
            <a:r>
              <a:rPr sz="16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23944"/>
                </a:solidFill>
                <a:latin typeface="Calibri"/>
                <a:cs typeface="Calibri"/>
              </a:rPr>
              <a:t>daily</a:t>
            </a:r>
            <a:r>
              <a:rPr sz="16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223944"/>
                </a:solidFill>
                <a:latin typeface="Calibri"/>
                <a:cs typeface="Calibri"/>
              </a:rPr>
              <a:t>activities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8042" y="461009"/>
            <a:ext cx="40779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Medical</a:t>
            </a:r>
            <a:r>
              <a:rPr spc="-204" dirty="0"/>
              <a:t> </a:t>
            </a:r>
            <a:r>
              <a:rPr spc="-10" dirty="0"/>
              <a:t>management</a:t>
            </a:r>
          </a:p>
        </p:txBody>
      </p:sp>
      <p:sp>
        <p:nvSpPr>
          <p:cNvPr id="3" name="object 3"/>
          <p:cNvSpPr/>
          <p:nvPr/>
        </p:nvSpPr>
        <p:spPr>
          <a:xfrm>
            <a:off x="910577" y="912367"/>
            <a:ext cx="4052570" cy="10795"/>
          </a:xfrm>
          <a:custGeom>
            <a:avLst/>
            <a:gdLst/>
            <a:ahLst/>
            <a:cxnLst/>
            <a:rect l="l" t="t" r="r" b="b"/>
            <a:pathLst>
              <a:path w="4052570" h="10794">
                <a:moveTo>
                  <a:pt x="4052328" y="0"/>
                </a:moveTo>
                <a:lnTo>
                  <a:pt x="0" y="0"/>
                </a:lnTo>
                <a:lnTo>
                  <a:pt x="0" y="10668"/>
                </a:lnTo>
                <a:lnTo>
                  <a:pt x="4052328" y="10668"/>
                </a:lnTo>
                <a:lnTo>
                  <a:pt x="4052328" y="0"/>
                </a:lnTo>
                <a:close/>
              </a:path>
            </a:pathLst>
          </a:custGeom>
          <a:solidFill>
            <a:srgbClr val="AE7A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98042" y="1242771"/>
            <a:ext cx="7294245" cy="1833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u="sng" dirty="0">
                <a:solidFill>
                  <a:srgbClr val="0A5293"/>
                </a:solidFill>
                <a:uFill>
                  <a:solidFill>
                    <a:srgbClr val="0A5293"/>
                  </a:solidFill>
                </a:uFill>
                <a:latin typeface="Calibri"/>
                <a:cs typeface="Calibri"/>
              </a:rPr>
              <a:t>In</a:t>
            </a:r>
            <a:r>
              <a:rPr sz="2000" u="sng" spc="-25" dirty="0">
                <a:solidFill>
                  <a:srgbClr val="0A5293"/>
                </a:solidFill>
                <a:uFill>
                  <a:solidFill>
                    <a:srgbClr val="0A5293"/>
                  </a:solidFill>
                </a:uFill>
                <a:latin typeface="Calibri"/>
                <a:cs typeface="Calibri"/>
              </a:rPr>
              <a:t> </a:t>
            </a:r>
            <a:r>
              <a:rPr sz="2000" u="sng" dirty="0">
                <a:solidFill>
                  <a:srgbClr val="0A5293"/>
                </a:solidFill>
                <a:uFill>
                  <a:solidFill>
                    <a:srgbClr val="0A5293"/>
                  </a:solidFill>
                </a:uFill>
                <a:latin typeface="Calibri"/>
                <a:cs typeface="Calibri"/>
              </a:rPr>
              <a:t>aortic</a:t>
            </a:r>
            <a:r>
              <a:rPr sz="2000" u="sng" spc="-15" dirty="0">
                <a:solidFill>
                  <a:srgbClr val="0A5293"/>
                </a:solidFill>
                <a:uFill>
                  <a:solidFill>
                    <a:srgbClr val="0A5293"/>
                  </a:solidFill>
                </a:uFill>
                <a:latin typeface="Calibri"/>
                <a:cs typeface="Calibri"/>
              </a:rPr>
              <a:t> </a:t>
            </a:r>
            <a:r>
              <a:rPr sz="2000" u="sng" spc="-10" dirty="0">
                <a:solidFill>
                  <a:srgbClr val="0A5293"/>
                </a:solidFill>
                <a:uFill>
                  <a:solidFill>
                    <a:srgbClr val="0A5293"/>
                  </a:solidFill>
                </a:uFill>
                <a:latin typeface="Calibri"/>
                <a:cs typeface="Calibri"/>
              </a:rPr>
              <a:t>aneurysm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14700"/>
              </a:lnSpc>
              <a:spcBef>
                <a:spcPts val="1250"/>
              </a:spcBef>
            </a:pP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Medicines</a:t>
            </a:r>
            <a:r>
              <a:rPr sz="1700" spc="-4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are</a:t>
            </a:r>
            <a:r>
              <a:rPr sz="17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used</a:t>
            </a:r>
            <a:r>
              <a:rPr sz="1700" spc="-4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to</a:t>
            </a:r>
            <a:r>
              <a:rPr sz="1700" spc="-1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lower</a:t>
            </a:r>
            <a:r>
              <a:rPr sz="17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blood</a:t>
            </a:r>
            <a:r>
              <a:rPr sz="1700" spc="-4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pressure,</a:t>
            </a:r>
            <a:r>
              <a:rPr sz="17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relax</a:t>
            </a:r>
            <a:r>
              <a:rPr sz="1700" spc="-4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blood</a:t>
            </a:r>
            <a:r>
              <a:rPr sz="17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vessels,</a:t>
            </a:r>
            <a:r>
              <a:rPr sz="1700" spc="-4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and</a:t>
            </a:r>
            <a:r>
              <a:rPr sz="1700" spc="-3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lower</a:t>
            </a:r>
            <a:r>
              <a:rPr sz="17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700" spc="-20" dirty="0">
                <a:solidFill>
                  <a:srgbClr val="223944"/>
                </a:solidFill>
                <a:latin typeface="Calibri"/>
                <a:cs typeface="Calibri"/>
              </a:rPr>
              <a:t> risk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that</a:t>
            </a:r>
            <a:r>
              <a:rPr sz="17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7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aneurysm</a:t>
            </a:r>
            <a:r>
              <a:rPr sz="1700" spc="-4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will</a:t>
            </a:r>
            <a:r>
              <a:rPr sz="1700" spc="-5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rupture</a:t>
            </a:r>
            <a:r>
              <a:rPr sz="1700" spc="-5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23944"/>
                </a:solidFill>
                <a:latin typeface="Calibri"/>
                <a:cs typeface="Calibri"/>
              </a:rPr>
              <a:t>(burst).</a:t>
            </a:r>
            <a:endParaRPr sz="1700">
              <a:latin typeface="Calibri"/>
              <a:cs typeface="Calibri"/>
            </a:endParaRPr>
          </a:p>
          <a:p>
            <a:pPr marL="12700" marR="387350">
              <a:lnSpc>
                <a:spcPct val="114700"/>
              </a:lnSpc>
              <a:spcBef>
                <a:spcPts val="1215"/>
              </a:spcBef>
            </a:pP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Beta</a:t>
            </a:r>
            <a:r>
              <a:rPr sz="17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blockers</a:t>
            </a:r>
            <a:r>
              <a:rPr sz="1700" spc="-6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and</a:t>
            </a:r>
            <a:r>
              <a:rPr sz="17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calcium</a:t>
            </a:r>
            <a:r>
              <a:rPr sz="17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channel</a:t>
            </a:r>
            <a:r>
              <a:rPr sz="17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blockers</a:t>
            </a:r>
            <a:r>
              <a:rPr sz="1700" spc="-6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are</a:t>
            </a:r>
            <a:r>
              <a:rPr sz="1700" spc="-3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the</a:t>
            </a:r>
            <a:r>
              <a:rPr sz="1700" spc="-25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medicines</a:t>
            </a:r>
            <a:r>
              <a:rPr sz="1700" spc="-2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23944"/>
                </a:solidFill>
                <a:latin typeface="Calibri"/>
                <a:cs typeface="Calibri"/>
              </a:rPr>
              <a:t>most</a:t>
            </a:r>
            <a:r>
              <a:rPr sz="1700" spc="-40" dirty="0">
                <a:solidFill>
                  <a:srgbClr val="22394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23944"/>
                </a:solidFill>
                <a:latin typeface="Calibri"/>
                <a:cs typeface="Calibri"/>
              </a:rPr>
              <a:t>commonly used.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4878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105"/>
              </a:spcBef>
            </a:pPr>
            <a:r>
              <a:rPr spc="-45" dirty="0"/>
              <a:t>Surgical</a:t>
            </a:r>
            <a:r>
              <a:rPr spc="-145" dirty="0"/>
              <a:t> </a:t>
            </a:r>
            <a:r>
              <a:rPr spc="-20" dirty="0"/>
              <a:t>management</a:t>
            </a:r>
          </a:p>
        </p:txBody>
      </p:sp>
      <p:sp>
        <p:nvSpPr>
          <p:cNvPr id="3" name="object 3"/>
          <p:cNvSpPr/>
          <p:nvPr/>
        </p:nvSpPr>
        <p:spPr>
          <a:xfrm>
            <a:off x="910577" y="858774"/>
            <a:ext cx="4131945" cy="10795"/>
          </a:xfrm>
          <a:custGeom>
            <a:avLst/>
            <a:gdLst/>
            <a:ahLst/>
            <a:cxnLst/>
            <a:rect l="l" t="t" r="r" b="b"/>
            <a:pathLst>
              <a:path w="4131945" h="10794">
                <a:moveTo>
                  <a:pt x="4131576" y="0"/>
                </a:moveTo>
                <a:lnTo>
                  <a:pt x="0" y="0"/>
                </a:lnTo>
                <a:lnTo>
                  <a:pt x="0" y="10667"/>
                </a:lnTo>
                <a:lnTo>
                  <a:pt x="4131576" y="10667"/>
                </a:lnTo>
                <a:lnTo>
                  <a:pt x="4131576" y="0"/>
                </a:lnTo>
                <a:close/>
              </a:path>
            </a:pathLst>
          </a:custGeom>
          <a:solidFill>
            <a:srgbClr val="AE7A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98042" y="1178178"/>
            <a:ext cx="7252970" cy="187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2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3A3835"/>
                </a:solidFill>
                <a:latin typeface="Arial"/>
                <a:cs typeface="Arial"/>
              </a:rPr>
              <a:t>two</a:t>
            </a:r>
            <a:r>
              <a:rPr sz="1200" spc="-1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3A3835"/>
                </a:solidFill>
                <a:latin typeface="Arial"/>
                <a:cs typeface="Arial"/>
              </a:rPr>
              <a:t>main</a:t>
            </a:r>
            <a:r>
              <a:rPr sz="12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3A3835"/>
                </a:solidFill>
                <a:latin typeface="Arial"/>
                <a:cs typeface="Arial"/>
              </a:rPr>
              <a:t>types</a:t>
            </a:r>
            <a:r>
              <a:rPr sz="1200" spc="-1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3A3835"/>
                </a:solidFill>
                <a:latin typeface="Arial"/>
                <a:cs typeface="Arial"/>
              </a:rPr>
              <a:t>of</a:t>
            </a:r>
            <a:r>
              <a:rPr sz="12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3A3835"/>
                </a:solidFill>
                <a:latin typeface="Arial"/>
                <a:cs typeface="Arial"/>
              </a:rPr>
              <a:t>surgery</a:t>
            </a:r>
            <a:r>
              <a:rPr sz="1200" spc="-2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3A3835"/>
                </a:solidFill>
                <a:latin typeface="Arial"/>
                <a:cs typeface="Arial"/>
              </a:rPr>
              <a:t>to</a:t>
            </a:r>
            <a:r>
              <a:rPr sz="12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3A3835"/>
                </a:solidFill>
                <a:latin typeface="Arial"/>
                <a:cs typeface="Arial"/>
              </a:rPr>
              <a:t>repair</a:t>
            </a:r>
            <a:r>
              <a:rPr sz="12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3A3835"/>
                </a:solidFill>
                <a:latin typeface="Arial"/>
                <a:cs typeface="Arial"/>
              </a:rPr>
              <a:t>aortic</a:t>
            </a:r>
            <a:r>
              <a:rPr sz="12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3A3835"/>
                </a:solidFill>
                <a:latin typeface="Arial"/>
                <a:cs typeface="Arial"/>
              </a:rPr>
              <a:t>aneurysms</a:t>
            </a:r>
            <a:r>
              <a:rPr sz="12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3A3835"/>
                </a:solidFill>
                <a:latin typeface="Arial"/>
                <a:cs typeface="Arial"/>
              </a:rPr>
              <a:t>are: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u="sng" dirty="0">
                <a:solidFill>
                  <a:srgbClr val="9900FF"/>
                </a:solidFill>
                <a:uFill>
                  <a:solidFill>
                    <a:srgbClr val="9900FF"/>
                  </a:solidFill>
                </a:uFill>
                <a:latin typeface="Arial"/>
                <a:cs typeface="Arial"/>
              </a:rPr>
              <a:t>1.</a:t>
            </a:r>
            <a:r>
              <a:rPr sz="1800" u="sng" spc="-40" dirty="0">
                <a:solidFill>
                  <a:srgbClr val="9900FF"/>
                </a:solidFill>
                <a:uFill>
                  <a:solidFill>
                    <a:srgbClr val="9900FF"/>
                  </a:solidFill>
                </a:uFill>
                <a:latin typeface="Arial"/>
                <a:cs typeface="Arial"/>
              </a:rPr>
              <a:t> </a:t>
            </a:r>
            <a:r>
              <a:rPr sz="1800" u="sng" dirty="0">
                <a:solidFill>
                  <a:srgbClr val="9900FF"/>
                </a:solidFill>
                <a:uFill>
                  <a:solidFill>
                    <a:srgbClr val="9900FF"/>
                  </a:solidFill>
                </a:uFill>
                <a:latin typeface="Arial"/>
                <a:cs typeface="Arial"/>
              </a:rPr>
              <a:t>Open</a:t>
            </a:r>
            <a:r>
              <a:rPr sz="1800" u="sng" spc="-30" dirty="0">
                <a:solidFill>
                  <a:srgbClr val="9900FF"/>
                </a:solidFill>
                <a:uFill>
                  <a:solidFill>
                    <a:srgbClr val="9900FF"/>
                  </a:solidFill>
                </a:uFill>
                <a:latin typeface="Arial"/>
                <a:cs typeface="Arial"/>
              </a:rPr>
              <a:t> </a:t>
            </a:r>
            <a:r>
              <a:rPr sz="1800" u="sng" dirty="0">
                <a:solidFill>
                  <a:srgbClr val="9900FF"/>
                </a:solidFill>
                <a:uFill>
                  <a:solidFill>
                    <a:srgbClr val="9900FF"/>
                  </a:solidFill>
                </a:uFill>
                <a:latin typeface="Arial"/>
                <a:cs typeface="Arial"/>
              </a:rPr>
              <a:t>Abdominal</a:t>
            </a:r>
            <a:r>
              <a:rPr sz="1800" u="sng" spc="-10" dirty="0">
                <a:solidFill>
                  <a:srgbClr val="9900FF"/>
                </a:solidFill>
                <a:uFill>
                  <a:solidFill>
                    <a:srgbClr val="9900FF"/>
                  </a:solidFill>
                </a:uFill>
                <a:latin typeface="Arial"/>
                <a:cs typeface="Arial"/>
              </a:rPr>
              <a:t> </a:t>
            </a:r>
            <a:r>
              <a:rPr sz="1800" u="sng" dirty="0">
                <a:solidFill>
                  <a:srgbClr val="9900FF"/>
                </a:solidFill>
                <a:uFill>
                  <a:solidFill>
                    <a:srgbClr val="9900FF"/>
                  </a:solidFill>
                </a:uFill>
                <a:latin typeface="Arial"/>
                <a:cs typeface="Arial"/>
              </a:rPr>
              <a:t>or</a:t>
            </a:r>
            <a:r>
              <a:rPr sz="1800" u="sng" spc="-25" dirty="0">
                <a:solidFill>
                  <a:srgbClr val="9900FF"/>
                </a:solidFill>
                <a:uFill>
                  <a:solidFill>
                    <a:srgbClr val="9900FF"/>
                  </a:solidFill>
                </a:uFill>
                <a:latin typeface="Arial"/>
                <a:cs typeface="Arial"/>
              </a:rPr>
              <a:t> </a:t>
            </a:r>
            <a:r>
              <a:rPr sz="1800" u="sng" dirty="0">
                <a:solidFill>
                  <a:srgbClr val="9900FF"/>
                </a:solidFill>
                <a:uFill>
                  <a:solidFill>
                    <a:srgbClr val="9900FF"/>
                  </a:solidFill>
                </a:uFill>
                <a:latin typeface="Arial"/>
                <a:cs typeface="Arial"/>
              </a:rPr>
              <a:t>Open</a:t>
            </a:r>
            <a:r>
              <a:rPr sz="1800" u="sng" spc="-30" dirty="0">
                <a:solidFill>
                  <a:srgbClr val="9900FF"/>
                </a:solidFill>
                <a:uFill>
                  <a:solidFill>
                    <a:srgbClr val="9900FF"/>
                  </a:solidFill>
                </a:uFill>
                <a:latin typeface="Arial"/>
                <a:cs typeface="Arial"/>
              </a:rPr>
              <a:t> </a:t>
            </a:r>
            <a:r>
              <a:rPr sz="1800" u="sng" dirty="0">
                <a:solidFill>
                  <a:srgbClr val="9900FF"/>
                </a:solidFill>
                <a:uFill>
                  <a:solidFill>
                    <a:srgbClr val="9900FF"/>
                  </a:solidFill>
                </a:uFill>
                <a:latin typeface="Arial"/>
                <a:cs typeface="Arial"/>
              </a:rPr>
              <a:t>Chest</a:t>
            </a:r>
            <a:r>
              <a:rPr sz="1800" u="sng" spc="-10" dirty="0">
                <a:solidFill>
                  <a:srgbClr val="9900FF"/>
                </a:solidFill>
                <a:uFill>
                  <a:solidFill>
                    <a:srgbClr val="9900FF"/>
                  </a:solidFill>
                </a:uFill>
                <a:latin typeface="Arial"/>
                <a:cs typeface="Arial"/>
              </a:rPr>
              <a:t> Repair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15100"/>
              </a:lnSpc>
              <a:spcBef>
                <a:spcPts val="1245"/>
              </a:spcBef>
            </a:pP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In</a:t>
            </a:r>
            <a:r>
              <a:rPr sz="15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aortic</a:t>
            </a:r>
            <a:r>
              <a:rPr sz="1500" spc="-6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aneurysms,</a:t>
            </a:r>
            <a:r>
              <a:rPr sz="1500" spc="-6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open</a:t>
            </a:r>
            <a:r>
              <a:rPr sz="15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abdominal</a:t>
            </a:r>
            <a:r>
              <a:rPr sz="15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or</a:t>
            </a:r>
            <a:r>
              <a:rPr sz="1500" spc="-5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open</a:t>
            </a:r>
            <a:r>
              <a:rPr sz="15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chest</a:t>
            </a:r>
            <a:r>
              <a:rPr sz="1500" spc="-7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repair.</a:t>
            </a:r>
            <a:r>
              <a:rPr sz="1500" spc="-5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This</a:t>
            </a:r>
            <a:r>
              <a:rPr sz="15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surgery</a:t>
            </a:r>
            <a:r>
              <a:rPr sz="1500" spc="-6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involves</a:t>
            </a:r>
            <a:r>
              <a:rPr sz="15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spc="-50" dirty="0">
                <a:solidFill>
                  <a:srgbClr val="3A3835"/>
                </a:solidFill>
                <a:latin typeface="Arial"/>
                <a:cs typeface="Arial"/>
              </a:rPr>
              <a:t>a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major</a:t>
            </a:r>
            <a:r>
              <a:rPr sz="15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incision</a:t>
            </a:r>
            <a:r>
              <a:rPr sz="15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(cut)</a:t>
            </a:r>
            <a:r>
              <a:rPr sz="1500" spc="-5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in</a:t>
            </a:r>
            <a:r>
              <a:rPr sz="15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5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abdomen</a:t>
            </a:r>
            <a:r>
              <a:rPr sz="15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or</a:t>
            </a:r>
            <a:r>
              <a:rPr sz="15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chest.</a:t>
            </a:r>
            <a:r>
              <a:rPr sz="1500" spc="3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General</a:t>
            </a:r>
            <a:r>
              <a:rPr sz="1500" spc="-5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anesthesia</a:t>
            </a:r>
            <a:r>
              <a:rPr sz="1500" spc="-6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is</a:t>
            </a:r>
            <a:r>
              <a:rPr sz="15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used</a:t>
            </a:r>
            <a:r>
              <a:rPr sz="15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during</a:t>
            </a:r>
            <a:r>
              <a:rPr sz="15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3A3835"/>
                </a:solidFill>
                <a:latin typeface="Arial"/>
                <a:cs typeface="Arial"/>
              </a:rPr>
              <a:t>this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procedure.</a:t>
            </a:r>
            <a:r>
              <a:rPr sz="1500" spc="-7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During</a:t>
            </a:r>
            <a:r>
              <a:rPr sz="15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5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surgery,</a:t>
            </a:r>
            <a:r>
              <a:rPr sz="1500" spc="-5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5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aneurysm</a:t>
            </a:r>
            <a:r>
              <a:rPr sz="15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is</a:t>
            </a:r>
            <a:r>
              <a:rPr sz="15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removed.</a:t>
            </a:r>
            <a:r>
              <a:rPr sz="15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Then,</a:t>
            </a:r>
            <a:r>
              <a:rPr sz="15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5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section</a:t>
            </a:r>
            <a:r>
              <a:rPr sz="1500" spc="-6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of</a:t>
            </a:r>
            <a:r>
              <a:rPr sz="15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aorta</a:t>
            </a:r>
            <a:r>
              <a:rPr sz="1500" spc="-6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3A3835"/>
                </a:solidFill>
                <a:latin typeface="Arial"/>
                <a:cs typeface="Arial"/>
              </a:rPr>
              <a:t>is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replaced</a:t>
            </a:r>
            <a:r>
              <a:rPr sz="15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with</a:t>
            </a:r>
            <a:r>
              <a:rPr sz="15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a</a:t>
            </a:r>
            <a:r>
              <a:rPr sz="15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graft</a:t>
            </a:r>
            <a:r>
              <a:rPr sz="1500" spc="-5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made</a:t>
            </a:r>
            <a:r>
              <a:rPr sz="15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of</a:t>
            </a:r>
            <a:r>
              <a:rPr sz="15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material</a:t>
            </a:r>
            <a:r>
              <a:rPr sz="15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such</a:t>
            </a:r>
            <a:r>
              <a:rPr sz="15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as</a:t>
            </a:r>
            <a:r>
              <a:rPr sz="15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Dacronor</a:t>
            </a:r>
            <a:r>
              <a:rPr sz="15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3A3835"/>
                </a:solidFill>
                <a:latin typeface="Arial"/>
                <a:cs typeface="Arial"/>
              </a:rPr>
              <a:t>Teflon.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2393" y="1243965"/>
            <a:ext cx="2398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u="sng" dirty="0">
                <a:solidFill>
                  <a:srgbClr val="9900FF"/>
                </a:solidFill>
                <a:uFill>
                  <a:solidFill>
                    <a:srgbClr val="9900FF"/>
                  </a:solidFill>
                </a:uFill>
                <a:latin typeface="Arial"/>
                <a:cs typeface="Arial"/>
              </a:rPr>
              <a:t>2.</a:t>
            </a:r>
            <a:r>
              <a:rPr sz="1800" b="0" u="sng" spc="-35" dirty="0">
                <a:solidFill>
                  <a:srgbClr val="9900FF"/>
                </a:solidFill>
                <a:uFill>
                  <a:solidFill>
                    <a:srgbClr val="9900FF"/>
                  </a:solidFill>
                </a:uFill>
                <a:latin typeface="Arial"/>
                <a:cs typeface="Arial"/>
              </a:rPr>
              <a:t> </a:t>
            </a:r>
            <a:r>
              <a:rPr sz="1800" b="0" u="sng" dirty="0">
                <a:solidFill>
                  <a:srgbClr val="9900FF"/>
                </a:solidFill>
                <a:uFill>
                  <a:solidFill>
                    <a:srgbClr val="9900FF"/>
                  </a:solidFill>
                </a:uFill>
                <a:latin typeface="Arial"/>
                <a:cs typeface="Arial"/>
              </a:rPr>
              <a:t>Endovascular</a:t>
            </a:r>
            <a:r>
              <a:rPr sz="1800" b="0" u="sng" spc="-20" dirty="0">
                <a:solidFill>
                  <a:srgbClr val="9900FF"/>
                </a:solidFill>
                <a:uFill>
                  <a:solidFill>
                    <a:srgbClr val="9900FF"/>
                  </a:solidFill>
                </a:uFill>
                <a:latin typeface="Arial"/>
                <a:cs typeface="Arial"/>
              </a:rPr>
              <a:t> </a:t>
            </a:r>
            <a:r>
              <a:rPr sz="1800" b="0" u="sng" spc="-10" dirty="0">
                <a:solidFill>
                  <a:srgbClr val="9900FF"/>
                </a:solidFill>
                <a:uFill>
                  <a:solidFill>
                    <a:srgbClr val="9900FF"/>
                  </a:solidFill>
                </a:uFill>
                <a:latin typeface="Arial"/>
                <a:cs typeface="Arial"/>
              </a:rPr>
              <a:t>Repair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393" y="1675637"/>
            <a:ext cx="7323455" cy="18669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5"/>
              </a:spcBef>
            </a:pP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In</a:t>
            </a:r>
            <a:r>
              <a:rPr sz="15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3A3835"/>
                </a:solidFill>
                <a:latin typeface="Arial"/>
                <a:cs typeface="Arial"/>
              </a:rPr>
              <a:t>endovascular</a:t>
            </a:r>
            <a:r>
              <a:rPr sz="15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repair,</a:t>
            </a:r>
            <a:r>
              <a:rPr sz="15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5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aneurysm</a:t>
            </a:r>
            <a:r>
              <a:rPr sz="15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isn't</a:t>
            </a:r>
            <a:r>
              <a:rPr sz="15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removed.</a:t>
            </a:r>
            <a:r>
              <a:rPr sz="15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Instead,</a:t>
            </a:r>
            <a:r>
              <a:rPr sz="15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a</a:t>
            </a:r>
            <a:r>
              <a:rPr sz="15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graft</a:t>
            </a:r>
            <a:r>
              <a:rPr sz="15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is</a:t>
            </a:r>
            <a:r>
              <a:rPr sz="15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inserted</a:t>
            </a:r>
            <a:r>
              <a:rPr sz="15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into</a:t>
            </a:r>
            <a:r>
              <a:rPr sz="1500" spc="-25" dirty="0">
                <a:solidFill>
                  <a:srgbClr val="3A3835"/>
                </a:solidFill>
                <a:latin typeface="Arial"/>
                <a:cs typeface="Arial"/>
              </a:rPr>
              <a:t> the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aorta</a:t>
            </a:r>
            <a:r>
              <a:rPr sz="15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to</a:t>
            </a:r>
            <a:r>
              <a:rPr sz="15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strengthen</a:t>
            </a:r>
            <a:r>
              <a:rPr sz="1500" spc="-6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it.</a:t>
            </a:r>
            <a:r>
              <a:rPr sz="1500" spc="36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5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surgeon</a:t>
            </a:r>
            <a:r>
              <a:rPr sz="15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first</a:t>
            </a:r>
            <a:r>
              <a:rPr sz="15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inserts</a:t>
            </a:r>
            <a:r>
              <a:rPr sz="15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a</a:t>
            </a:r>
            <a:r>
              <a:rPr sz="15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catheter</a:t>
            </a:r>
            <a:r>
              <a:rPr sz="15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into</a:t>
            </a:r>
            <a:r>
              <a:rPr sz="15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an</a:t>
            </a:r>
            <a:r>
              <a:rPr sz="1500" spc="-2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artery</a:t>
            </a:r>
            <a:r>
              <a:rPr sz="15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in</a:t>
            </a:r>
            <a:r>
              <a:rPr sz="1500" spc="-1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5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3A3835"/>
                </a:solidFill>
                <a:latin typeface="Arial"/>
                <a:cs typeface="Arial"/>
              </a:rPr>
              <a:t>groin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(upper</a:t>
            </a:r>
            <a:r>
              <a:rPr sz="15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thigh)</a:t>
            </a:r>
            <a:r>
              <a:rPr sz="15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and</a:t>
            </a:r>
            <a:r>
              <a:rPr sz="15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threads</a:t>
            </a:r>
            <a:r>
              <a:rPr sz="15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it</a:t>
            </a:r>
            <a:r>
              <a:rPr sz="15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to</a:t>
            </a:r>
            <a:r>
              <a:rPr sz="15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5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aneurysm.</a:t>
            </a:r>
            <a:r>
              <a:rPr sz="15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Then,</a:t>
            </a:r>
            <a:r>
              <a:rPr sz="15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using</a:t>
            </a:r>
            <a:r>
              <a:rPr sz="15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an</a:t>
            </a:r>
            <a:r>
              <a:rPr sz="15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x</a:t>
            </a:r>
            <a:r>
              <a:rPr sz="15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ray</a:t>
            </a:r>
            <a:r>
              <a:rPr sz="15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to</a:t>
            </a:r>
            <a:r>
              <a:rPr sz="15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see</a:t>
            </a:r>
            <a:r>
              <a:rPr sz="15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5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3A3835"/>
                </a:solidFill>
                <a:latin typeface="Arial"/>
                <a:cs typeface="Arial"/>
              </a:rPr>
              <a:t>artery,</a:t>
            </a:r>
            <a:r>
              <a:rPr sz="1500" spc="50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5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surgeon</a:t>
            </a:r>
            <a:r>
              <a:rPr sz="15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threads</a:t>
            </a:r>
            <a:r>
              <a:rPr sz="15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5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graft</a:t>
            </a:r>
            <a:r>
              <a:rPr sz="15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(also</a:t>
            </a:r>
            <a:r>
              <a:rPr sz="15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called</a:t>
            </a:r>
            <a:r>
              <a:rPr sz="15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a</a:t>
            </a:r>
            <a:r>
              <a:rPr sz="1500" spc="-2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stent</a:t>
            </a:r>
            <a:r>
              <a:rPr sz="15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graft)</a:t>
            </a:r>
            <a:r>
              <a:rPr sz="15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into</a:t>
            </a:r>
            <a:r>
              <a:rPr sz="15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5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aorta</a:t>
            </a:r>
            <a:r>
              <a:rPr sz="15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to</a:t>
            </a:r>
            <a:r>
              <a:rPr sz="15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5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3A3835"/>
                </a:solidFill>
                <a:latin typeface="Arial"/>
                <a:cs typeface="Arial"/>
              </a:rPr>
              <a:t>aneurysm.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5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graft</a:t>
            </a:r>
            <a:r>
              <a:rPr sz="15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is</a:t>
            </a:r>
            <a:r>
              <a:rPr sz="15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then</a:t>
            </a:r>
            <a:r>
              <a:rPr sz="15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expanded</a:t>
            </a:r>
            <a:r>
              <a:rPr sz="1500" spc="-2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inside</a:t>
            </a:r>
            <a:r>
              <a:rPr sz="15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5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aorta</a:t>
            </a:r>
            <a:r>
              <a:rPr sz="15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and</a:t>
            </a:r>
            <a:r>
              <a:rPr sz="15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fastened</a:t>
            </a:r>
            <a:r>
              <a:rPr sz="1500" spc="-5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in</a:t>
            </a:r>
            <a:r>
              <a:rPr sz="15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place</a:t>
            </a:r>
            <a:r>
              <a:rPr sz="15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to</a:t>
            </a:r>
            <a:r>
              <a:rPr sz="15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form</a:t>
            </a:r>
            <a:r>
              <a:rPr sz="15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a</a:t>
            </a:r>
            <a:r>
              <a:rPr sz="1500" spc="-2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3A3835"/>
                </a:solidFill>
                <a:latin typeface="Arial"/>
                <a:cs typeface="Arial"/>
              </a:rPr>
              <a:t>stable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channel</a:t>
            </a:r>
            <a:r>
              <a:rPr sz="15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for</a:t>
            </a:r>
            <a:r>
              <a:rPr sz="15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blood</a:t>
            </a:r>
            <a:r>
              <a:rPr sz="15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flow.</a:t>
            </a:r>
            <a:r>
              <a:rPr sz="15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5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graft</a:t>
            </a:r>
            <a:r>
              <a:rPr sz="1500" spc="-6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reinforces</a:t>
            </a:r>
            <a:r>
              <a:rPr sz="1500" spc="-7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5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weakened</a:t>
            </a:r>
            <a:r>
              <a:rPr sz="15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section</a:t>
            </a:r>
            <a:r>
              <a:rPr sz="1500" spc="-5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of</a:t>
            </a:r>
            <a:r>
              <a:rPr sz="15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5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aorta.</a:t>
            </a:r>
            <a:r>
              <a:rPr sz="1500" spc="-6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3A3835"/>
                </a:solidFill>
                <a:latin typeface="Arial"/>
                <a:cs typeface="Arial"/>
              </a:rPr>
              <a:t>This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helps</a:t>
            </a:r>
            <a:r>
              <a:rPr sz="1500" spc="-6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prevent</a:t>
            </a:r>
            <a:r>
              <a:rPr sz="15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5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aneurysm</a:t>
            </a:r>
            <a:r>
              <a:rPr sz="15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A3835"/>
                </a:solidFill>
                <a:latin typeface="Arial"/>
                <a:cs typeface="Arial"/>
              </a:rPr>
              <a:t>from</a:t>
            </a:r>
            <a:r>
              <a:rPr sz="1500" spc="-5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3A3835"/>
                </a:solidFill>
                <a:latin typeface="Arial"/>
                <a:cs typeface="Arial"/>
              </a:rPr>
              <a:t>rupturing.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2692" y="205740"/>
            <a:ext cx="8738870" cy="4732020"/>
          </a:xfrm>
          <a:custGeom>
            <a:avLst/>
            <a:gdLst/>
            <a:ahLst/>
            <a:cxnLst/>
            <a:rect l="l" t="t" r="r" b="b"/>
            <a:pathLst>
              <a:path w="8738870" h="4732020">
                <a:moveTo>
                  <a:pt x="8738616" y="0"/>
                </a:moveTo>
                <a:lnTo>
                  <a:pt x="0" y="0"/>
                </a:lnTo>
                <a:lnTo>
                  <a:pt x="0" y="4732020"/>
                </a:lnTo>
                <a:lnTo>
                  <a:pt x="8738616" y="4732020"/>
                </a:lnTo>
                <a:lnTo>
                  <a:pt x="87386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236" y="621791"/>
            <a:ext cx="8282940" cy="36972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2692" y="205740"/>
            <a:ext cx="8738870" cy="4732020"/>
          </a:xfrm>
          <a:custGeom>
            <a:avLst/>
            <a:gdLst/>
            <a:ahLst/>
            <a:cxnLst/>
            <a:rect l="l" t="t" r="r" b="b"/>
            <a:pathLst>
              <a:path w="8738870" h="4732020">
                <a:moveTo>
                  <a:pt x="8738616" y="0"/>
                </a:moveTo>
                <a:lnTo>
                  <a:pt x="0" y="0"/>
                </a:lnTo>
                <a:lnTo>
                  <a:pt x="0" y="4732020"/>
                </a:lnTo>
                <a:lnTo>
                  <a:pt x="8738616" y="4732020"/>
                </a:lnTo>
                <a:lnTo>
                  <a:pt x="87386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1407" y="845819"/>
            <a:ext cx="4994148" cy="35935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8042" y="354279"/>
            <a:ext cx="271780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65" dirty="0"/>
              <a:t>Complications</a:t>
            </a:r>
          </a:p>
        </p:txBody>
      </p:sp>
      <p:sp>
        <p:nvSpPr>
          <p:cNvPr id="3" name="object 3"/>
          <p:cNvSpPr/>
          <p:nvPr/>
        </p:nvSpPr>
        <p:spPr>
          <a:xfrm>
            <a:off x="910577" y="806069"/>
            <a:ext cx="2691765" cy="10795"/>
          </a:xfrm>
          <a:custGeom>
            <a:avLst/>
            <a:gdLst/>
            <a:ahLst/>
            <a:cxnLst/>
            <a:rect l="l" t="t" r="r" b="b"/>
            <a:pathLst>
              <a:path w="2691765" h="10794">
                <a:moveTo>
                  <a:pt x="2691396" y="0"/>
                </a:moveTo>
                <a:lnTo>
                  <a:pt x="0" y="0"/>
                </a:lnTo>
                <a:lnTo>
                  <a:pt x="0" y="10667"/>
                </a:lnTo>
                <a:lnTo>
                  <a:pt x="2691396" y="10667"/>
                </a:lnTo>
                <a:lnTo>
                  <a:pt x="2691396" y="0"/>
                </a:lnTo>
                <a:close/>
              </a:path>
            </a:pathLst>
          </a:custGeom>
          <a:solidFill>
            <a:srgbClr val="AE7A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42900" algn="l"/>
              </a:tabLst>
            </a:pPr>
            <a:r>
              <a:rPr spc="-50" dirty="0">
                <a:latin typeface="Segoe UI Symbol"/>
                <a:cs typeface="Segoe UI Symbol"/>
              </a:rPr>
              <a:t>❏</a:t>
            </a:r>
            <a:r>
              <a:rPr dirty="0">
                <a:latin typeface="Segoe UI Symbol"/>
                <a:cs typeface="Segoe UI Symbol"/>
              </a:rPr>
              <a:t>	</a:t>
            </a:r>
            <a:r>
              <a:rPr spc="-10" dirty="0"/>
              <a:t>Haemorrhage</a:t>
            </a:r>
            <a:r>
              <a:rPr spc="-5" dirty="0"/>
              <a:t> </a:t>
            </a:r>
            <a:r>
              <a:rPr dirty="0"/>
              <a:t>leading</a:t>
            </a:r>
            <a:r>
              <a:rPr spc="-35" dirty="0"/>
              <a:t> </a:t>
            </a:r>
            <a:r>
              <a:rPr dirty="0"/>
              <a:t>to</a:t>
            </a:r>
            <a:r>
              <a:rPr spc="-15" dirty="0"/>
              <a:t> </a:t>
            </a:r>
            <a:r>
              <a:rPr dirty="0"/>
              <a:t>shock</a:t>
            </a:r>
            <a:r>
              <a:rPr spc="-30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dirty="0"/>
              <a:t>even</a:t>
            </a:r>
            <a:r>
              <a:rPr spc="-15" dirty="0"/>
              <a:t> </a:t>
            </a:r>
            <a:r>
              <a:rPr spc="-10" dirty="0"/>
              <a:t>death</a:t>
            </a:r>
          </a:p>
          <a:p>
            <a:pPr marL="12700">
              <a:lnSpc>
                <a:spcPct val="100000"/>
              </a:lnSpc>
              <a:tabLst>
                <a:tab pos="342900" algn="l"/>
              </a:tabLst>
            </a:pPr>
            <a:r>
              <a:rPr spc="-50" dirty="0">
                <a:latin typeface="Segoe UI Symbol"/>
                <a:cs typeface="Segoe UI Symbol"/>
              </a:rPr>
              <a:t>❏</a:t>
            </a:r>
            <a:r>
              <a:rPr dirty="0">
                <a:latin typeface="Segoe UI Symbol"/>
                <a:cs typeface="Segoe UI Symbol"/>
              </a:rPr>
              <a:t>	</a:t>
            </a:r>
            <a:r>
              <a:rPr dirty="0"/>
              <a:t>Myocardial</a:t>
            </a:r>
            <a:r>
              <a:rPr spc="-65" dirty="0"/>
              <a:t> </a:t>
            </a:r>
            <a:r>
              <a:rPr spc="-10" dirty="0"/>
              <a:t>ischemia</a:t>
            </a:r>
          </a:p>
          <a:p>
            <a:pPr marL="12700">
              <a:lnSpc>
                <a:spcPct val="100000"/>
              </a:lnSpc>
              <a:tabLst>
                <a:tab pos="342900" algn="l"/>
              </a:tabLst>
            </a:pPr>
            <a:r>
              <a:rPr spc="-50" dirty="0">
                <a:latin typeface="Segoe UI Symbol"/>
                <a:cs typeface="Segoe UI Symbol"/>
              </a:rPr>
              <a:t>❏</a:t>
            </a:r>
            <a:r>
              <a:rPr dirty="0">
                <a:latin typeface="Segoe UI Symbol"/>
                <a:cs typeface="Segoe UI Symbol"/>
              </a:rPr>
              <a:t>	</a:t>
            </a:r>
            <a:r>
              <a:rPr spc="-10" dirty="0"/>
              <a:t>Stroke</a:t>
            </a:r>
          </a:p>
          <a:p>
            <a:pPr marL="12700">
              <a:lnSpc>
                <a:spcPct val="100000"/>
              </a:lnSpc>
              <a:tabLst>
                <a:tab pos="342900" algn="l"/>
              </a:tabLst>
            </a:pPr>
            <a:r>
              <a:rPr spc="-50" dirty="0">
                <a:latin typeface="Segoe UI Symbol"/>
                <a:cs typeface="Segoe UI Symbol"/>
              </a:rPr>
              <a:t>❏</a:t>
            </a:r>
            <a:r>
              <a:rPr dirty="0">
                <a:latin typeface="Segoe UI Symbol"/>
                <a:cs typeface="Segoe UI Symbol"/>
              </a:rPr>
              <a:t>	</a:t>
            </a:r>
            <a:r>
              <a:rPr dirty="0"/>
              <a:t>Paraplegia</a:t>
            </a:r>
            <a:r>
              <a:rPr spc="-55" dirty="0"/>
              <a:t> </a:t>
            </a:r>
            <a:r>
              <a:rPr dirty="0"/>
              <a:t>due</a:t>
            </a:r>
            <a:r>
              <a:rPr spc="-40" dirty="0"/>
              <a:t> </a:t>
            </a:r>
            <a:r>
              <a:rPr dirty="0"/>
              <a:t>to</a:t>
            </a:r>
            <a:r>
              <a:rPr spc="-30" dirty="0"/>
              <a:t> </a:t>
            </a:r>
            <a:r>
              <a:rPr dirty="0"/>
              <a:t>interruption</a:t>
            </a:r>
            <a:r>
              <a:rPr spc="-25" dirty="0"/>
              <a:t> </a:t>
            </a:r>
            <a:r>
              <a:rPr dirty="0"/>
              <a:t>of</a:t>
            </a:r>
            <a:r>
              <a:rPr spc="-30" dirty="0"/>
              <a:t> </a:t>
            </a:r>
            <a:r>
              <a:rPr dirty="0"/>
              <a:t>anterior</a:t>
            </a:r>
            <a:r>
              <a:rPr spc="-20" dirty="0"/>
              <a:t> </a:t>
            </a:r>
            <a:r>
              <a:rPr dirty="0"/>
              <a:t>spinal</a:t>
            </a:r>
            <a:r>
              <a:rPr spc="-60" dirty="0"/>
              <a:t> </a:t>
            </a:r>
            <a:r>
              <a:rPr spc="-10" dirty="0"/>
              <a:t>artery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342900" algn="l"/>
              </a:tabLst>
            </a:pPr>
            <a:r>
              <a:rPr spc="-50" dirty="0">
                <a:latin typeface="Segoe UI Symbol"/>
                <a:cs typeface="Segoe UI Symbol"/>
              </a:rPr>
              <a:t>❏</a:t>
            </a:r>
            <a:r>
              <a:rPr dirty="0">
                <a:latin typeface="Segoe UI Symbol"/>
                <a:cs typeface="Segoe UI Symbol"/>
              </a:rPr>
              <a:t>	</a:t>
            </a:r>
            <a:r>
              <a:rPr dirty="0"/>
              <a:t>Abdominal</a:t>
            </a:r>
            <a:r>
              <a:rPr spc="-55" dirty="0"/>
              <a:t> </a:t>
            </a:r>
            <a:r>
              <a:rPr spc="-10" dirty="0"/>
              <a:t>ischemia</a:t>
            </a:r>
          </a:p>
          <a:p>
            <a:pPr marL="12700">
              <a:lnSpc>
                <a:spcPct val="100000"/>
              </a:lnSpc>
              <a:tabLst>
                <a:tab pos="342900" algn="l"/>
              </a:tabLst>
            </a:pPr>
            <a:r>
              <a:rPr spc="-50" dirty="0">
                <a:latin typeface="Segoe UI Symbol"/>
                <a:cs typeface="Segoe UI Symbol"/>
              </a:rPr>
              <a:t>❏</a:t>
            </a:r>
            <a:r>
              <a:rPr dirty="0">
                <a:latin typeface="Segoe UI Symbol"/>
                <a:cs typeface="Segoe UI Symbol"/>
              </a:rPr>
              <a:t>	</a:t>
            </a:r>
            <a:r>
              <a:rPr dirty="0"/>
              <a:t>Graft</a:t>
            </a:r>
            <a:r>
              <a:rPr spc="-20" dirty="0"/>
              <a:t> </a:t>
            </a:r>
            <a:r>
              <a:rPr dirty="0"/>
              <a:t>occlusion</a:t>
            </a:r>
            <a:r>
              <a:rPr spc="-65" dirty="0"/>
              <a:t> </a:t>
            </a:r>
            <a:r>
              <a:rPr dirty="0"/>
              <a:t>Graft</a:t>
            </a:r>
            <a:r>
              <a:rPr spc="-10" dirty="0"/>
              <a:t> infection</a:t>
            </a:r>
          </a:p>
          <a:p>
            <a:pPr marL="12700">
              <a:lnSpc>
                <a:spcPts val="1895"/>
              </a:lnSpc>
              <a:tabLst>
                <a:tab pos="342900" algn="l"/>
              </a:tabLst>
            </a:pPr>
            <a:r>
              <a:rPr spc="-50" dirty="0">
                <a:latin typeface="Segoe UI Symbol"/>
                <a:cs typeface="Segoe UI Symbol"/>
              </a:rPr>
              <a:t>❏</a:t>
            </a:r>
            <a:r>
              <a:rPr dirty="0">
                <a:latin typeface="Segoe UI Symbol"/>
                <a:cs typeface="Segoe UI Symbol"/>
              </a:rPr>
              <a:t>	</a:t>
            </a:r>
            <a:r>
              <a:rPr dirty="0"/>
              <a:t>Acute</a:t>
            </a:r>
            <a:r>
              <a:rPr spc="-50" dirty="0"/>
              <a:t> </a:t>
            </a:r>
            <a:r>
              <a:rPr dirty="0"/>
              <a:t>renal</a:t>
            </a:r>
            <a:r>
              <a:rPr spc="-40" dirty="0"/>
              <a:t> </a:t>
            </a:r>
            <a:r>
              <a:rPr spc="-10" dirty="0"/>
              <a:t>failure</a:t>
            </a:r>
          </a:p>
          <a:p>
            <a:pPr marL="12700">
              <a:lnSpc>
                <a:spcPts val="1895"/>
              </a:lnSpc>
              <a:tabLst>
                <a:tab pos="342900" algn="l"/>
              </a:tabLst>
            </a:pPr>
            <a:r>
              <a:rPr spc="-50" dirty="0">
                <a:latin typeface="Segoe UI Symbol"/>
                <a:cs typeface="Segoe UI Symbol"/>
              </a:rPr>
              <a:t>❏</a:t>
            </a:r>
            <a:r>
              <a:rPr dirty="0">
                <a:latin typeface="Segoe UI Symbol"/>
                <a:cs typeface="Segoe UI Symbol"/>
              </a:rPr>
              <a:t>	</a:t>
            </a:r>
            <a:r>
              <a:rPr dirty="0"/>
              <a:t>Lower</a:t>
            </a:r>
            <a:r>
              <a:rPr spc="-50" dirty="0"/>
              <a:t> </a:t>
            </a:r>
            <a:r>
              <a:rPr dirty="0"/>
              <a:t>extremity</a:t>
            </a:r>
            <a:r>
              <a:rPr spc="-40" dirty="0"/>
              <a:t> </a:t>
            </a:r>
            <a:r>
              <a:rPr dirty="0"/>
              <a:t>ischemia</a:t>
            </a:r>
            <a:r>
              <a:rPr spc="-75" dirty="0"/>
              <a:t> </a:t>
            </a:r>
            <a:r>
              <a:rPr spc="-50" dirty="0"/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6214" rIns="0" bIns="0" rtlCol="0">
            <a:spAutoFit/>
          </a:bodyPr>
          <a:lstStyle/>
          <a:p>
            <a:pPr marL="146050">
              <a:lnSpc>
                <a:spcPct val="100000"/>
              </a:lnSpc>
              <a:spcBef>
                <a:spcPts val="105"/>
              </a:spcBef>
            </a:pPr>
            <a:r>
              <a:rPr spc="-35" dirty="0"/>
              <a:t>Prevention</a:t>
            </a:r>
          </a:p>
        </p:txBody>
      </p:sp>
      <p:sp>
        <p:nvSpPr>
          <p:cNvPr id="3" name="object 3"/>
          <p:cNvSpPr/>
          <p:nvPr/>
        </p:nvSpPr>
        <p:spPr>
          <a:xfrm>
            <a:off x="953452" y="880110"/>
            <a:ext cx="2052955" cy="10795"/>
          </a:xfrm>
          <a:custGeom>
            <a:avLst/>
            <a:gdLst/>
            <a:ahLst/>
            <a:cxnLst/>
            <a:rect l="l" t="t" r="r" b="b"/>
            <a:pathLst>
              <a:path w="2052955" h="10794">
                <a:moveTo>
                  <a:pt x="2052764" y="0"/>
                </a:moveTo>
                <a:lnTo>
                  <a:pt x="0" y="0"/>
                </a:lnTo>
                <a:lnTo>
                  <a:pt x="0" y="10667"/>
                </a:lnTo>
                <a:lnTo>
                  <a:pt x="2052764" y="10667"/>
                </a:lnTo>
                <a:lnTo>
                  <a:pt x="2052764" y="0"/>
                </a:lnTo>
                <a:close/>
              </a:path>
            </a:pathLst>
          </a:custGeom>
          <a:solidFill>
            <a:srgbClr val="AE7A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98042" y="1294638"/>
            <a:ext cx="7257415" cy="28632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69570">
              <a:lnSpc>
                <a:spcPct val="100000"/>
              </a:lnSpc>
              <a:spcBef>
                <a:spcPts val="105"/>
              </a:spcBef>
            </a:pP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A</a:t>
            </a:r>
            <a:r>
              <a:rPr sz="17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large</a:t>
            </a:r>
            <a:r>
              <a:rPr sz="17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percentage</a:t>
            </a:r>
            <a:r>
              <a:rPr sz="17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of</a:t>
            </a:r>
            <a:r>
              <a:rPr sz="17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aneurysms</a:t>
            </a:r>
            <a:r>
              <a:rPr sz="17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are</a:t>
            </a:r>
            <a:r>
              <a:rPr sz="17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caused</a:t>
            </a:r>
            <a:r>
              <a:rPr sz="17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by</a:t>
            </a:r>
            <a:r>
              <a:rPr sz="17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arteriosclerosis.</a:t>
            </a:r>
            <a:r>
              <a:rPr sz="1700" spc="-6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spc="-25" dirty="0">
                <a:solidFill>
                  <a:srgbClr val="3A3835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following</a:t>
            </a:r>
            <a:r>
              <a:rPr sz="17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steps</a:t>
            </a:r>
            <a:r>
              <a:rPr sz="17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will</a:t>
            </a:r>
            <a:r>
              <a:rPr sz="17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help</a:t>
            </a:r>
            <a:r>
              <a:rPr sz="1700" spc="-2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prevent</a:t>
            </a:r>
            <a:r>
              <a:rPr sz="17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700" spc="-1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development</a:t>
            </a:r>
            <a:r>
              <a:rPr sz="17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of</a:t>
            </a:r>
            <a:r>
              <a:rPr sz="17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arteriosclerosis</a:t>
            </a:r>
            <a:r>
              <a:rPr sz="17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spc="-25" dirty="0">
                <a:solidFill>
                  <a:srgbClr val="3A3835"/>
                </a:solidFill>
                <a:latin typeface="Arial"/>
                <a:cs typeface="Arial"/>
              </a:rPr>
              <a:t>and </a:t>
            </a:r>
            <a:r>
              <a:rPr sz="1700" spc="-10" dirty="0">
                <a:solidFill>
                  <a:srgbClr val="3A3835"/>
                </a:solidFill>
                <a:latin typeface="Arial"/>
                <a:cs typeface="Arial"/>
              </a:rPr>
              <a:t>aneurysms:</a:t>
            </a:r>
            <a:endParaRPr sz="1700">
              <a:latin typeface="Arial"/>
              <a:cs typeface="Arial"/>
            </a:endParaRPr>
          </a:p>
          <a:p>
            <a:pPr marL="469265" indent="-336550">
              <a:lnSpc>
                <a:spcPct val="100000"/>
              </a:lnSpc>
              <a:buChar char="●"/>
              <a:tabLst>
                <a:tab pos="469265" algn="l"/>
              </a:tabLst>
            </a:pP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Quit</a:t>
            </a:r>
            <a:r>
              <a:rPr sz="1700" spc="-2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spc="-10" dirty="0">
                <a:solidFill>
                  <a:srgbClr val="3A3835"/>
                </a:solidFill>
                <a:latin typeface="Arial"/>
                <a:cs typeface="Arial"/>
              </a:rPr>
              <a:t>smoking</a:t>
            </a:r>
            <a:endParaRPr sz="1700">
              <a:latin typeface="Arial"/>
              <a:cs typeface="Arial"/>
            </a:endParaRPr>
          </a:p>
          <a:p>
            <a:pPr marL="469265" indent="-336550">
              <a:lnSpc>
                <a:spcPct val="100000"/>
              </a:lnSpc>
              <a:buChar char="●"/>
              <a:tabLst>
                <a:tab pos="469265" algn="l"/>
              </a:tabLst>
            </a:pP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Keep</a:t>
            </a:r>
            <a:r>
              <a:rPr sz="17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blood</a:t>
            </a:r>
            <a:r>
              <a:rPr sz="17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pressure</a:t>
            </a:r>
            <a:r>
              <a:rPr sz="17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under</a:t>
            </a:r>
            <a:r>
              <a:rPr sz="17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spc="-10" dirty="0">
                <a:solidFill>
                  <a:srgbClr val="3A3835"/>
                </a:solidFill>
                <a:latin typeface="Arial"/>
                <a:cs typeface="Arial"/>
              </a:rPr>
              <a:t>control</a:t>
            </a:r>
            <a:endParaRPr sz="1700">
              <a:latin typeface="Arial"/>
              <a:cs typeface="Arial"/>
            </a:endParaRPr>
          </a:p>
          <a:p>
            <a:pPr marL="469265" indent="-336550">
              <a:lnSpc>
                <a:spcPct val="100000"/>
              </a:lnSpc>
              <a:buChar char="●"/>
              <a:tabLst>
                <a:tab pos="469265" algn="l"/>
              </a:tabLst>
            </a:pP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Keep</a:t>
            </a:r>
            <a:r>
              <a:rPr sz="17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blood</a:t>
            </a:r>
            <a:r>
              <a:rPr sz="17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cholesterol</a:t>
            </a:r>
            <a:r>
              <a:rPr sz="17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levels</a:t>
            </a:r>
            <a:r>
              <a:rPr sz="17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under</a:t>
            </a:r>
            <a:r>
              <a:rPr sz="17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spc="-10" dirty="0">
                <a:solidFill>
                  <a:srgbClr val="3A3835"/>
                </a:solidFill>
                <a:latin typeface="Arial"/>
                <a:cs typeface="Arial"/>
              </a:rPr>
              <a:t>control</a:t>
            </a:r>
            <a:endParaRPr sz="1700">
              <a:latin typeface="Arial"/>
              <a:cs typeface="Arial"/>
            </a:endParaRPr>
          </a:p>
          <a:p>
            <a:pPr marL="469265" marR="5080" indent="-337185">
              <a:lnSpc>
                <a:spcPct val="100000"/>
              </a:lnSpc>
              <a:buChar char="●"/>
              <a:tabLst>
                <a:tab pos="469265" algn="l"/>
              </a:tabLst>
            </a:pP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Eat</a:t>
            </a:r>
            <a:r>
              <a:rPr sz="17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a</a:t>
            </a:r>
            <a:r>
              <a:rPr sz="17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healthy,</a:t>
            </a:r>
            <a:r>
              <a:rPr sz="1700" spc="-2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well</a:t>
            </a:r>
            <a:r>
              <a:rPr sz="17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balanced</a:t>
            </a:r>
            <a:r>
              <a:rPr sz="17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diet,</a:t>
            </a:r>
            <a:r>
              <a:rPr sz="17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rich</a:t>
            </a:r>
            <a:r>
              <a:rPr sz="1700" spc="-5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in</a:t>
            </a:r>
            <a:r>
              <a:rPr sz="17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fruit</a:t>
            </a:r>
            <a:r>
              <a:rPr sz="17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and</a:t>
            </a:r>
            <a:r>
              <a:rPr sz="17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vegetables,</a:t>
            </a:r>
            <a:r>
              <a:rPr sz="17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spc="-10" dirty="0">
                <a:solidFill>
                  <a:srgbClr val="3A3835"/>
                </a:solidFill>
                <a:latin typeface="Arial"/>
                <a:cs typeface="Arial"/>
              </a:rPr>
              <a:t>unrefined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carbohydrate,</a:t>
            </a:r>
            <a:r>
              <a:rPr sz="17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dietary</a:t>
            </a:r>
            <a:r>
              <a:rPr sz="17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fiber,</a:t>
            </a:r>
            <a:r>
              <a:rPr sz="1700" spc="-5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good</a:t>
            </a:r>
            <a:r>
              <a:rPr sz="17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quality</a:t>
            </a:r>
            <a:r>
              <a:rPr sz="1700" spc="-6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fats,</a:t>
            </a:r>
            <a:r>
              <a:rPr sz="17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and</a:t>
            </a:r>
            <a:r>
              <a:rPr sz="17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lean</a:t>
            </a:r>
            <a:r>
              <a:rPr sz="1700" spc="-5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spc="-10" dirty="0">
                <a:solidFill>
                  <a:srgbClr val="3A3835"/>
                </a:solidFill>
                <a:latin typeface="Arial"/>
                <a:cs typeface="Arial"/>
              </a:rPr>
              <a:t>protein</a:t>
            </a:r>
            <a:endParaRPr sz="1700">
              <a:latin typeface="Arial"/>
              <a:cs typeface="Arial"/>
            </a:endParaRPr>
          </a:p>
          <a:p>
            <a:pPr marL="469265" indent="-336550">
              <a:lnSpc>
                <a:spcPct val="100000"/>
              </a:lnSpc>
              <a:buChar char="●"/>
              <a:tabLst>
                <a:tab pos="469265" algn="l"/>
              </a:tabLst>
            </a:pP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Keep</a:t>
            </a:r>
            <a:r>
              <a:rPr sz="17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bodyweight</a:t>
            </a:r>
            <a:r>
              <a:rPr sz="1700" spc="-1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within</a:t>
            </a:r>
            <a:r>
              <a:rPr sz="1700" spc="-4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the</a:t>
            </a:r>
            <a:r>
              <a:rPr sz="17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ideal</a:t>
            </a:r>
            <a:r>
              <a:rPr sz="1700" spc="-5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limits</a:t>
            </a:r>
            <a:r>
              <a:rPr sz="1700" spc="-6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for</a:t>
            </a:r>
            <a:r>
              <a:rPr sz="17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spc="-10" dirty="0">
                <a:solidFill>
                  <a:srgbClr val="3A3835"/>
                </a:solidFill>
                <a:latin typeface="Arial"/>
                <a:cs typeface="Arial"/>
              </a:rPr>
              <a:t>height</a:t>
            </a:r>
            <a:endParaRPr sz="1700">
              <a:latin typeface="Arial"/>
              <a:cs typeface="Arial"/>
            </a:endParaRPr>
          </a:p>
          <a:p>
            <a:pPr marL="469265" indent="-336550">
              <a:lnSpc>
                <a:spcPts val="1985"/>
              </a:lnSpc>
              <a:buChar char="●"/>
              <a:tabLst>
                <a:tab pos="469265" algn="l"/>
              </a:tabLst>
            </a:pP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Get</a:t>
            </a:r>
            <a:r>
              <a:rPr sz="1700" spc="-1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at</a:t>
            </a:r>
            <a:r>
              <a:rPr sz="1700" spc="-2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least</a:t>
            </a:r>
            <a:r>
              <a:rPr sz="17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7</a:t>
            </a:r>
            <a:r>
              <a:rPr sz="1700" spc="-2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hours</a:t>
            </a:r>
            <a:r>
              <a:rPr sz="1700" spc="-2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of</a:t>
            </a:r>
            <a:r>
              <a:rPr sz="1700" spc="-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good</a:t>
            </a:r>
            <a:r>
              <a:rPr sz="1700" spc="-2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quality</a:t>
            </a:r>
            <a:r>
              <a:rPr sz="1700" spc="-3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sleep</a:t>
            </a:r>
            <a:r>
              <a:rPr sz="1700" spc="-2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each</a:t>
            </a:r>
            <a:r>
              <a:rPr sz="1700" spc="-20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spc="-10" dirty="0">
                <a:solidFill>
                  <a:srgbClr val="3A3835"/>
                </a:solidFill>
                <a:latin typeface="Arial"/>
                <a:cs typeface="Arial"/>
              </a:rPr>
              <a:t>night</a:t>
            </a:r>
            <a:endParaRPr sz="1700">
              <a:latin typeface="Arial"/>
              <a:cs typeface="Arial"/>
            </a:endParaRPr>
          </a:p>
          <a:p>
            <a:pPr marL="469265" indent="-336550">
              <a:lnSpc>
                <a:spcPts val="1985"/>
              </a:lnSpc>
              <a:buChar char="●"/>
              <a:tabLst>
                <a:tab pos="469265" algn="l"/>
              </a:tabLst>
            </a:pP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Keep</a:t>
            </a:r>
            <a:r>
              <a:rPr sz="17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yourself</a:t>
            </a:r>
            <a:r>
              <a:rPr sz="1700" spc="-3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3A3835"/>
                </a:solidFill>
                <a:latin typeface="Arial"/>
                <a:cs typeface="Arial"/>
              </a:rPr>
              <a:t>physically</a:t>
            </a:r>
            <a:r>
              <a:rPr sz="1700" spc="-45" dirty="0">
                <a:solidFill>
                  <a:srgbClr val="3A3835"/>
                </a:solidFill>
                <a:latin typeface="Arial"/>
                <a:cs typeface="Arial"/>
              </a:rPr>
              <a:t> </a:t>
            </a:r>
            <a:r>
              <a:rPr sz="1700" spc="-10" dirty="0">
                <a:solidFill>
                  <a:srgbClr val="3A3835"/>
                </a:solidFill>
                <a:latin typeface="Arial"/>
                <a:cs typeface="Arial"/>
              </a:rPr>
              <a:t>active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wolf theme 12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514350"/>
            <a:ext cx="4114800" cy="39136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965</Words>
  <Application>Microsoft Office PowerPoint</Application>
  <PresentationFormat>Экран (16:9)</PresentationFormat>
  <Paragraphs>112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Office Theme</vt:lpstr>
      <vt:lpstr>Слайд 1</vt:lpstr>
      <vt:lpstr>Aneurysm</vt:lpstr>
      <vt:lpstr>Types of Aneurysms</vt:lpstr>
      <vt:lpstr>Слайд 4</vt:lpstr>
      <vt:lpstr>Abdominal Aortic Aneurysms</vt:lpstr>
      <vt:lpstr>Brain Aneurysms</vt:lpstr>
      <vt:lpstr>Abdominal Aortic Aneurysm</vt:lpstr>
      <vt:lpstr>Brain Aneurysm</vt:lpstr>
      <vt:lpstr>Peripheral Aneurysm</vt:lpstr>
      <vt:lpstr>Causes</vt:lpstr>
      <vt:lpstr>Clinical manifestations</vt:lpstr>
      <vt:lpstr>Thoracic Aortic Aneurysms</vt:lpstr>
      <vt:lpstr>Risk factors</vt:lpstr>
      <vt:lpstr>Diagnostic tests</vt:lpstr>
      <vt:lpstr>Слайд 15</vt:lpstr>
      <vt:lpstr>Слайд 16</vt:lpstr>
      <vt:lpstr>Слайд 17</vt:lpstr>
      <vt:lpstr>Слайд 18</vt:lpstr>
      <vt:lpstr>Management</vt:lpstr>
      <vt:lpstr>Medical management</vt:lpstr>
      <vt:lpstr>Surgical management</vt:lpstr>
      <vt:lpstr>2. Endovascular Repair</vt:lpstr>
      <vt:lpstr>Слайд 23</vt:lpstr>
      <vt:lpstr>Слайд 24</vt:lpstr>
      <vt:lpstr>Complications</vt:lpstr>
      <vt:lpstr>Prevention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5</cp:revision>
  <dcterms:created xsi:type="dcterms:W3CDTF">2023-10-04T22:31:39Z</dcterms:created>
  <dcterms:modified xsi:type="dcterms:W3CDTF">2023-10-05T02:52:40Z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2022-10-25T00:00:00Z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2023-10-04T00:00:00Z</vt:filetime>
  </property>
  <property fmtid="{D5CDD505-2E9C-101B-9397-08002B2CF9AE}" pid="5" name="Producer">
    <vt:lpwstr>Microsoft® PowerPoint® 2013</vt:lpwstr>
  </property>
</Properties>
</file>