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70" r:id="rId9"/>
    <p:sldId id="271" r:id="rId10"/>
    <p:sldId id="272" r:id="rId11"/>
    <p:sldId id="268" r:id="rId12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107" autoAdjust="0"/>
    <p:restoredTop sz="94660"/>
  </p:normalViewPr>
  <p:slideViewPr>
    <p:cSldViewPr>
      <p:cViewPr varScale="1">
        <p:scale>
          <a:sx n="83" d="100"/>
          <a:sy n="83" d="100"/>
        </p:scale>
        <p:origin x="-1498" y="-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3B3B3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 u="heavy">
                <a:solidFill>
                  <a:srgbClr val="89ACAE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B3B3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0" u="heavy">
                <a:solidFill>
                  <a:srgbClr val="89ACAE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B3B3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2068" y="2078416"/>
            <a:ext cx="3655695" cy="3642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rgbClr val="11111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611655" y="2078416"/>
            <a:ext cx="3532504" cy="3634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rgbClr val="11111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B3B3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3860" cy="59261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6494" y="1260235"/>
            <a:ext cx="4819650" cy="6743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3B3B3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4974" y="2215827"/>
            <a:ext cx="7981950" cy="3696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 u="heavy">
                <a:solidFill>
                  <a:srgbClr val="89ACAE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4057650"/>
            <a:chOff x="0" y="0"/>
            <a:chExt cx="9144000" cy="4057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405742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14600" y="3976640"/>
              <a:ext cx="3729990" cy="72390"/>
            </a:xfrm>
            <a:custGeom>
              <a:avLst/>
              <a:gdLst/>
              <a:ahLst/>
              <a:cxnLst/>
              <a:rect l="l" t="t" r="r" b="b"/>
              <a:pathLst>
                <a:path w="3729990" h="72389">
                  <a:moveTo>
                    <a:pt x="0" y="0"/>
                  </a:moveTo>
                  <a:lnTo>
                    <a:pt x="3729399" y="0"/>
                  </a:lnTo>
                  <a:lnTo>
                    <a:pt x="3729399" y="71809"/>
                  </a:lnTo>
                  <a:lnTo>
                    <a:pt x="0" y="718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2"/>
          <p:cNvSpPr txBox="1"/>
          <p:nvPr/>
        </p:nvSpPr>
        <p:spPr>
          <a:xfrm>
            <a:off x="4065778" y="4469654"/>
            <a:ext cx="5078222" cy="2388346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Odessa National Medical University</a:t>
            </a:r>
          </a:p>
          <a:p>
            <a:pPr algn="ctr" rtl="0">
              <a:spcBef>
                <a:spcPct val="20000"/>
              </a:spcBef>
            </a:pPr>
            <a:r>
              <a:rPr lang="en-US" sz="2800" dirty="0"/>
              <a:t>Assistant Professor, </a:t>
            </a:r>
            <a:r>
              <a:rPr lang="en-US" sz="2800" dirty="0" smtClean="0"/>
              <a:t>PhD, </a:t>
            </a:r>
            <a:r>
              <a:rPr lang="en-US" sz="2800" dirty="0" err="1" smtClean="0"/>
              <a:t>Oleksandr</a:t>
            </a:r>
            <a:r>
              <a:rPr lang="en-US" sz="2800" dirty="0" smtClean="0"/>
              <a:t> </a:t>
            </a:r>
            <a:r>
              <a:rPr lang="en-US" sz="2800" dirty="0" err="1" smtClean="0"/>
              <a:t>Chaika</a:t>
            </a:r>
            <a:endParaRPr lang="en-US" sz="2800" dirty="0"/>
          </a:p>
          <a:p>
            <a:pPr algn="ctr" rtl="0">
              <a:spcBef>
                <a:spcPct val="20000"/>
              </a:spcBef>
            </a:pPr>
            <a:r>
              <a:rPr lang="en-US" sz="2800" dirty="0"/>
              <a:t>     </a:t>
            </a:r>
          </a:p>
        </p:txBody>
      </p:sp>
      <p:pic>
        <p:nvPicPr>
          <p:cNvPr id="7" name="Picture 4" descr="Одеський національний медичний університет — Вікіпеді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84941" cy="1896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5931" cy="59261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1279" y="1220948"/>
            <a:ext cx="2357681" cy="371614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83048" y="1382520"/>
            <a:ext cx="2330787" cy="16157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38224" y="3213663"/>
            <a:ext cx="2303894" cy="134642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21411" y="1292758"/>
            <a:ext cx="2689371" cy="324938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40361" y="5173857"/>
            <a:ext cx="55626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95" dirty="0">
                <a:solidFill>
                  <a:srgbClr val="0E0E0E"/>
                </a:solidFill>
                <a:latin typeface="Times New Roman"/>
                <a:cs typeface="Times New Roman"/>
              </a:rPr>
              <a:t>DVТ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10445" y="5080355"/>
            <a:ext cx="306324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spc="180" dirty="0">
                <a:solidFill>
                  <a:srgbClr val="0E0E0E"/>
                </a:solidFill>
                <a:latin typeface="Times New Roman"/>
                <a:cs typeface="Times New Roman"/>
              </a:rPr>
              <a:t>Post</a:t>
            </a:r>
            <a:r>
              <a:rPr sz="1950" spc="-75" dirty="0">
                <a:solidFill>
                  <a:srgbClr val="0E0E0E"/>
                </a:solidFill>
                <a:latin typeface="Times New Roman"/>
                <a:cs typeface="Times New Roman"/>
              </a:rPr>
              <a:t> </a:t>
            </a:r>
            <a:r>
              <a:rPr sz="1950" spc="185" dirty="0">
                <a:solidFill>
                  <a:srgbClr val="0E0E0E"/>
                </a:solidFill>
                <a:latin typeface="Times New Roman"/>
                <a:cs typeface="Times New Roman"/>
              </a:rPr>
              <a:t>thombotic</a:t>
            </a:r>
            <a:r>
              <a:rPr sz="1950" spc="-155" dirty="0">
                <a:solidFill>
                  <a:srgbClr val="0E0E0E"/>
                </a:solidFill>
                <a:latin typeface="Times New Roman"/>
                <a:cs typeface="Times New Roman"/>
              </a:rPr>
              <a:t> </a:t>
            </a:r>
            <a:r>
              <a:rPr sz="1950" spc="204" dirty="0">
                <a:solidFill>
                  <a:srgbClr val="0E0E0E"/>
                </a:solidFill>
                <a:latin typeface="Times New Roman"/>
                <a:cs typeface="Times New Roman"/>
              </a:rPr>
              <a:t>syndrome</a:t>
            </a:r>
            <a:endParaRPr sz="1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950" spc="-360" dirty="0">
                <a:solidFill>
                  <a:srgbClr val="41414D"/>
                </a:solidFill>
              </a:rPr>
              <a:t>Risk</a:t>
            </a:r>
            <a:r>
              <a:rPr sz="3950" spc="165" dirty="0">
                <a:solidFill>
                  <a:srgbClr val="41414D"/>
                </a:solidFill>
              </a:rPr>
              <a:t> </a:t>
            </a:r>
            <a:r>
              <a:rPr sz="4300" spc="-110" dirty="0">
                <a:solidFill>
                  <a:srgbClr val="41414D"/>
                </a:solidFill>
                <a:latin typeface="Times New Roman"/>
                <a:cs typeface="Times New Roman"/>
              </a:rPr>
              <a:t>f</a:t>
            </a:r>
            <a:r>
              <a:rPr sz="3950" spc="-110" dirty="0">
                <a:solidFill>
                  <a:srgbClr val="41414D"/>
                </a:solidFill>
              </a:rPr>
              <a:t>actors</a:t>
            </a:r>
            <a:endParaRPr sz="39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8700" y="2214256"/>
            <a:ext cx="5647055" cy="280860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253365" indent="-240665">
              <a:lnSpc>
                <a:spcPct val="100000"/>
              </a:lnSpc>
              <a:spcBef>
                <a:spcPts val="280"/>
              </a:spcBef>
              <a:buClr>
                <a:srgbClr val="935097"/>
              </a:buClr>
              <a:buChar char="•"/>
              <a:tabLst>
                <a:tab pos="253365" algn="l"/>
              </a:tabLst>
            </a:pPr>
            <a:r>
              <a:rPr sz="2850" dirty="0">
                <a:solidFill>
                  <a:srgbClr val="0C0C0C"/>
                </a:solidFill>
                <a:latin typeface="Times New Roman"/>
                <a:cs typeface="Times New Roman"/>
              </a:rPr>
              <a:t>Age</a:t>
            </a:r>
            <a:r>
              <a:rPr sz="2850" spc="90" dirty="0">
                <a:solidFill>
                  <a:srgbClr val="0C0C0C"/>
                </a:solidFill>
                <a:latin typeface="Times New Roman"/>
                <a:cs typeface="Times New Roman"/>
              </a:rPr>
              <a:t> &gt;65</a:t>
            </a:r>
            <a:endParaRPr sz="2850">
              <a:latin typeface="Times New Roman"/>
              <a:cs typeface="Times New Roman"/>
            </a:endParaRPr>
          </a:p>
          <a:p>
            <a:pPr marL="260985" indent="-248285">
              <a:lnSpc>
                <a:spcPct val="100000"/>
              </a:lnSpc>
              <a:spcBef>
                <a:spcPts val="185"/>
              </a:spcBef>
              <a:buClr>
                <a:srgbClr val="935097"/>
              </a:buClr>
              <a:buChar char="•"/>
              <a:tabLst>
                <a:tab pos="260985" algn="l"/>
              </a:tabLst>
            </a:pPr>
            <a:r>
              <a:rPr sz="2850" spc="-25" dirty="0">
                <a:solidFill>
                  <a:srgbClr val="0C0C0C"/>
                </a:solidFill>
                <a:latin typeface="Times New Roman"/>
                <a:cs typeface="Times New Roman"/>
              </a:rPr>
              <a:t>Sex</a:t>
            </a:r>
            <a:endParaRPr sz="2850">
              <a:latin typeface="Times New Roman"/>
              <a:cs typeface="Times New Roman"/>
            </a:endParaRPr>
          </a:p>
          <a:p>
            <a:pPr marL="276225" indent="-263525">
              <a:lnSpc>
                <a:spcPct val="100000"/>
              </a:lnSpc>
              <a:spcBef>
                <a:spcPts val="254"/>
              </a:spcBef>
              <a:buClr>
                <a:srgbClr val="935097"/>
              </a:buClr>
              <a:buChar char="•"/>
              <a:tabLst>
                <a:tab pos="276225" algn="l"/>
              </a:tabLst>
            </a:pPr>
            <a:r>
              <a:rPr sz="2850" spc="60" dirty="0">
                <a:solidFill>
                  <a:srgbClr val="0C0C0C"/>
                </a:solidFill>
                <a:latin typeface="Times New Roman"/>
                <a:cs typeface="Times New Roman"/>
              </a:rPr>
              <a:t>Location</a:t>
            </a:r>
            <a:r>
              <a:rPr sz="2850" spc="11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dirty="0">
                <a:solidFill>
                  <a:srgbClr val="0C0C0C"/>
                </a:solidFill>
                <a:latin typeface="Times New Roman"/>
                <a:cs typeface="Times New Roman"/>
              </a:rPr>
              <a:t>of</a:t>
            </a:r>
            <a:r>
              <a:rPr sz="2850" spc="14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-25" dirty="0">
                <a:solidFill>
                  <a:srgbClr val="0C0C0C"/>
                </a:solidFill>
                <a:latin typeface="Times New Roman"/>
                <a:cs typeface="Times New Roman"/>
              </a:rPr>
              <a:t>DVГ</a:t>
            </a:r>
            <a:endParaRPr sz="2850">
              <a:latin typeface="Times New Roman"/>
              <a:cs typeface="Times New Roman"/>
            </a:endParaRPr>
          </a:p>
          <a:p>
            <a:pPr marL="276860" indent="-264160">
              <a:lnSpc>
                <a:spcPct val="100000"/>
              </a:lnSpc>
              <a:spcBef>
                <a:spcPts val="259"/>
              </a:spcBef>
              <a:buClr>
                <a:srgbClr val="935097"/>
              </a:buClr>
              <a:buChar char="•"/>
              <a:tabLst>
                <a:tab pos="276860" algn="l"/>
              </a:tabLst>
            </a:pPr>
            <a:r>
              <a:rPr sz="2850" spc="105" dirty="0">
                <a:solidFill>
                  <a:srgbClr val="0C0C0C"/>
                </a:solidFill>
                <a:latin typeface="Times New Roman"/>
                <a:cs typeface="Times New Roman"/>
              </a:rPr>
              <a:t>Recurrent</a:t>
            </a:r>
            <a:r>
              <a:rPr sz="2850" spc="28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-25" dirty="0">
                <a:solidFill>
                  <a:srgbClr val="0C0C0C"/>
                </a:solidFill>
                <a:latin typeface="Times New Roman"/>
                <a:cs typeface="Times New Roman"/>
              </a:rPr>
              <a:t>DVГ</a:t>
            </a:r>
            <a:endParaRPr sz="2850">
              <a:latin typeface="Times New Roman"/>
              <a:cs typeface="Times New Roman"/>
            </a:endParaRPr>
          </a:p>
          <a:p>
            <a:pPr marL="276225" indent="-263525">
              <a:lnSpc>
                <a:spcPct val="100000"/>
              </a:lnSpc>
              <a:spcBef>
                <a:spcPts val="180"/>
              </a:spcBef>
              <a:buClr>
                <a:srgbClr val="935097"/>
              </a:buClr>
              <a:buChar char="•"/>
              <a:tabLst>
                <a:tab pos="276225" algn="l"/>
              </a:tabLst>
            </a:pPr>
            <a:r>
              <a:rPr sz="2850" dirty="0">
                <a:solidFill>
                  <a:srgbClr val="0C0C0C"/>
                </a:solidFill>
                <a:latin typeface="Times New Roman"/>
                <a:cs typeface="Times New Roman"/>
              </a:rPr>
              <a:t>Lack</a:t>
            </a:r>
            <a:r>
              <a:rPr sz="2850" spc="-3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dirty="0">
                <a:solidFill>
                  <a:srgbClr val="0C0C0C"/>
                </a:solidFill>
                <a:latin typeface="Times New Roman"/>
                <a:cs typeface="Times New Roman"/>
              </a:rPr>
              <a:t>of</a:t>
            </a:r>
            <a:r>
              <a:rPr sz="2850" spc="-6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114" dirty="0">
                <a:solidFill>
                  <a:srgbClr val="0C0C0C"/>
                </a:solidFill>
                <a:latin typeface="Times New Roman"/>
                <a:cs typeface="Times New Roman"/>
              </a:rPr>
              <a:t>long-</a:t>
            </a:r>
            <a:r>
              <a:rPr sz="2850" spc="125" dirty="0">
                <a:solidFill>
                  <a:srgbClr val="0C0C0C"/>
                </a:solidFill>
                <a:latin typeface="Times New Roman"/>
                <a:cs typeface="Times New Roman"/>
              </a:rPr>
              <a:t>term</a:t>
            </a:r>
            <a:r>
              <a:rPr sz="2850" spc="20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114" dirty="0">
                <a:solidFill>
                  <a:srgbClr val="0C0C0C"/>
                </a:solidFill>
                <a:latin typeface="Times New Roman"/>
                <a:cs typeface="Times New Roman"/>
              </a:rPr>
              <a:t>anticoagulation</a:t>
            </a:r>
            <a:endParaRPr sz="2850">
              <a:latin typeface="Times New Roman"/>
              <a:cs typeface="Times New Roman"/>
            </a:endParaRPr>
          </a:p>
          <a:p>
            <a:pPr marL="261620" indent="-248920">
              <a:lnSpc>
                <a:spcPct val="100000"/>
              </a:lnSpc>
              <a:spcBef>
                <a:spcPts val="330"/>
              </a:spcBef>
              <a:buClr>
                <a:srgbClr val="935097"/>
              </a:buClr>
              <a:buChar char="•"/>
              <a:tabLst>
                <a:tab pos="261620" algn="l"/>
              </a:tabLst>
            </a:pPr>
            <a:r>
              <a:rPr sz="2850" spc="65" dirty="0">
                <a:solidFill>
                  <a:srgbClr val="0C0C0C"/>
                </a:solidFill>
                <a:latin typeface="Times New Roman"/>
                <a:cs typeface="Times New Roman"/>
              </a:rPr>
              <a:t>Obesity</a:t>
            </a:r>
            <a:endParaRPr sz="2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429" y="1956996"/>
            <a:ext cx="1694303" cy="342890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01741" y="1992901"/>
            <a:ext cx="1380543" cy="33930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69151" y="2226283"/>
            <a:ext cx="1380543" cy="314166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75198" y="2477616"/>
            <a:ext cx="932315" cy="265695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729395" y="1289408"/>
            <a:ext cx="896619" cy="46863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97815" marR="5080" indent="-285750">
              <a:lnSpc>
                <a:spcPts val="1630"/>
              </a:lnSpc>
              <a:spcBef>
                <a:spcPts val="345"/>
              </a:spcBef>
            </a:pPr>
            <a:r>
              <a:rPr sz="1550" spc="-229" dirty="0">
                <a:solidFill>
                  <a:srgbClr val="595959"/>
                </a:solidFill>
                <a:latin typeface="Arial"/>
                <a:cs typeface="Arial"/>
              </a:rPr>
              <a:t>Normal</a:t>
            </a:r>
            <a:r>
              <a:rPr sz="1550" spc="-17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550" spc="-275" dirty="0">
                <a:solidFill>
                  <a:srgbClr val="595959"/>
                </a:solidFill>
                <a:latin typeface="Arial"/>
                <a:cs typeface="Arial"/>
              </a:rPr>
              <a:t>В:lood</a:t>
            </a:r>
            <a:r>
              <a:rPr sz="1550" spc="5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550" spc="-380" dirty="0">
                <a:solidFill>
                  <a:srgbClr val="595959"/>
                </a:solidFill>
                <a:latin typeface="Arial"/>
                <a:cs typeface="Arial"/>
              </a:rPr>
              <a:t>F1ow</a:t>
            </a:r>
            <a:endParaRPr sz="15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55333" y="1274074"/>
            <a:ext cx="831850" cy="485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25" algn="ctr">
              <a:lnSpc>
                <a:spcPts val="1810"/>
              </a:lnSpc>
              <a:spcBef>
                <a:spcPts val="100"/>
              </a:spcBef>
            </a:pPr>
            <a:r>
              <a:rPr sz="1600" b="0" spc="-320" dirty="0">
                <a:solidFill>
                  <a:srgbClr val="595959"/>
                </a:solidFill>
                <a:latin typeface="Arial"/>
                <a:cs typeface="Arial"/>
              </a:rPr>
              <a:t>Damage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ts val="1810"/>
              </a:lnSpc>
            </a:pPr>
            <a:r>
              <a:rPr sz="1500" b="0" spc="-254" dirty="0">
                <a:solidFill>
                  <a:srgbClr val="595959"/>
                </a:solidFill>
                <a:latin typeface="Arial"/>
                <a:cs typeface="Arial"/>
              </a:rPr>
              <a:t>1о</a:t>
            </a:r>
            <a:r>
              <a:rPr sz="1500" b="0" spc="-204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600" b="0" spc="-229" dirty="0">
                <a:solidFill>
                  <a:srgbClr val="595959"/>
                </a:solidFill>
                <a:latin typeface="Arial"/>
                <a:cs typeface="Arial"/>
              </a:rPr>
              <a:t>Les</a:t>
            </a:r>
            <a:r>
              <a:rPr sz="1600" b="0" spc="-19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500" b="0" spc="-265" dirty="0">
                <a:solidFill>
                  <a:srgbClr val="595959"/>
                </a:solidFill>
                <a:latin typeface="Arial"/>
                <a:cs typeface="Arial"/>
              </a:rPr>
              <a:t>Veif15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0930" y="1268837"/>
            <a:ext cx="1441450" cy="1087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09" algn="ctr">
              <a:lnSpc>
                <a:spcPts val="1650"/>
              </a:lnSpc>
              <a:spcBef>
                <a:spcPts val="100"/>
              </a:spcBef>
            </a:pPr>
            <a:r>
              <a:rPr sz="1500" spc="-130" dirty="0">
                <a:solidFill>
                  <a:srgbClr val="595959"/>
                </a:solidFill>
                <a:latin typeface="Arial"/>
                <a:cs typeface="Arial"/>
              </a:rPr>
              <a:t>VЭl'l'eВесоmез</a:t>
            </a:r>
            <a:endParaRPr sz="1500">
              <a:latin typeface="Arial"/>
              <a:cs typeface="Arial"/>
            </a:endParaRPr>
          </a:p>
          <a:p>
            <a:pPr marL="71120" algn="ctr">
              <a:lnSpc>
                <a:spcPts val="1610"/>
              </a:lnSpc>
            </a:pPr>
            <a:r>
              <a:rPr sz="1550" spc="-175" dirty="0">
                <a:solidFill>
                  <a:srgbClr val="595959"/>
                </a:solidFill>
                <a:latin typeface="Arial"/>
                <a:cs typeface="Arial"/>
              </a:rPr>
              <a:t>Leaky</a:t>
            </a:r>
            <a:r>
              <a:rPr sz="1550" spc="-175" dirty="0">
                <a:solidFill>
                  <a:srgbClr val="898989"/>
                </a:solidFill>
                <a:latin typeface="Arial"/>
                <a:cs typeface="Arial"/>
              </a:rPr>
              <a:t>,</a:t>
            </a:r>
            <a:r>
              <a:rPr sz="1550" spc="-175" dirty="0">
                <a:solidFill>
                  <a:srgbClr val="595959"/>
                </a:solidFill>
                <a:latin typeface="Arial"/>
                <a:cs typeface="Arial"/>
              </a:rPr>
              <a:t>AIIO'Мn9</a:t>
            </a:r>
            <a:endParaRPr sz="1550">
              <a:latin typeface="Arial"/>
              <a:cs typeface="Arial"/>
            </a:endParaRPr>
          </a:p>
          <a:p>
            <a:pPr marL="36195" algn="ctr">
              <a:lnSpc>
                <a:spcPts val="1635"/>
              </a:lnSpc>
            </a:pPr>
            <a:r>
              <a:rPr sz="1450" spc="-165" dirty="0">
                <a:solidFill>
                  <a:srgbClr val="595959"/>
                </a:solidFill>
                <a:latin typeface="Arial"/>
                <a:cs typeface="Arial"/>
              </a:rPr>
              <a:t>Fluio</a:t>
            </a:r>
            <a:r>
              <a:rPr sz="1450" spc="-7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450" spc="-105" dirty="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sz="1450" spc="-24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450" spc="-140" dirty="0">
                <a:solidFill>
                  <a:srgbClr val="595959"/>
                </a:solidFill>
                <a:latin typeface="Arial"/>
                <a:cs typeface="Arial"/>
              </a:rPr>
              <a:t>PassThrough</a:t>
            </a: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  <a:tabLst>
                <a:tab pos="394970" algn="l"/>
              </a:tabLst>
            </a:pPr>
            <a:r>
              <a:rPr sz="2500" spc="-450" dirty="0">
                <a:solidFill>
                  <a:srgbClr val="181818"/>
                </a:solidFill>
                <a:latin typeface="Arial"/>
                <a:cs typeface="Arial"/>
              </a:rPr>
              <a:t>С</a:t>
            </a:r>
            <a:r>
              <a:rPr sz="2500" dirty="0">
                <a:solidFill>
                  <a:srgbClr val="181818"/>
                </a:solidFill>
                <a:latin typeface="Arial"/>
                <a:cs typeface="Arial"/>
              </a:rPr>
              <a:t>	</a:t>
            </a:r>
            <a:r>
              <a:rPr sz="2500" spc="-200" dirty="0">
                <a:solidFill>
                  <a:srgbClr val="595959"/>
                </a:solidFill>
                <a:latin typeface="Arial"/>
                <a:cs typeface="Arial"/>
              </a:rPr>
              <a:t>-</a:t>
            </a:r>
            <a:r>
              <a:rPr sz="2500" spc="-50" dirty="0">
                <a:solidFill>
                  <a:srgbClr val="595959"/>
                </a:solidFill>
                <a:latin typeface="Arial"/>
                <a:cs typeface="Arial"/>
              </a:rPr>
              <a:t>-</a:t>
            </a:r>
            <a:endParaRPr sz="25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372007" y="1273993"/>
            <a:ext cx="18415" cy="260350"/>
          </a:xfrm>
          <a:custGeom>
            <a:avLst/>
            <a:gdLst/>
            <a:ahLst/>
            <a:cxnLst/>
            <a:rect l="l" t="t" r="r" b="b"/>
            <a:pathLst>
              <a:path w="18414" h="260350">
                <a:moveTo>
                  <a:pt x="17929" y="260224"/>
                </a:moveTo>
                <a:lnTo>
                  <a:pt x="0" y="260224"/>
                </a:lnTo>
                <a:lnTo>
                  <a:pt x="0" y="0"/>
                </a:lnTo>
                <a:lnTo>
                  <a:pt x="17929" y="0"/>
                </a:lnTo>
                <a:lnTo>
                  <a:pt x="17929" y="260224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275486" y="1262479"/>
            <a:ext cx="119316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80" dirty="0">
                <a:solidFill>
                  <a:srgbClr val="3F3F3F"/>
                </a:solidFill>
                <a:latin typeface="Arial"/>
                <a:cs typeface="Arial"/>
              </a:rPr>
              <a:t>L</a:t>
            </a:r>
            <a:r>
              <a:rPr sz="1500" spc="-180" dirty="0">
                <a:solidFill>
                  <a:srgbClr val="B3B3B3"/>
                </a:solidFill>
                <a:latin typeface="Arial"/>
                <a:cs typeface="Arial"/>
              </a:rPr>
              <a:t>.</a:t>
            </a:r>
            <a:r>
              <a:rPr sz="1500" spc="-180" dirty="0">
                <a:solidFill>
                  <a:srgbClr val="595959"/>
                </a:solidFill>
                <a:latin typeface="Arial"/>
                <a:cs typeface="Arial"/>
              </a:rPr>
              <a:t>eg</a:t>
            </a:r>
            <a:r>
              <a:rPr sz="1550" spc="-180" dirty="0">
                <a:solidFill>
                  <a:srgbClr val="595959"/>
                </a:solidFill>
                <a:latin typeface="Arial"/>
                <a:cs typeface="Arial"/>
              </a:rPr>
              <a:t>Paii'I</a:t>
            </a:r>
            <a:r>
              <a:rPr sz="1550" spc="-180" dirty="0">
                <a:solidFill>
                  <a:srgbClr val="9A9A9A"/>
                </a:solidFill>
                <a:latin typeface="Arial"/>
                <a:cs typeface="Arial"/>
              </a:rPr>
              <a:t>,</a:t>
            </a:r>
            <a:r>
              <a:rPr sz="1500" spc="-180" dirty="0">
                <a:solidFill>
                  <a:srgbClr val="595959"/>
                </a:solidFill>
                <a:latin typeface="Arial"/>
                <a:cs typeface="Arial"/>
              </a:rPr>
              <a:t>Sw.elling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34703" y="1459956"/>
            <a:ext cx="890269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spc="-170" dirty="0">
                <a:solidFill>
                  <a:srgbClr val="595959"/>
                </a:solidFill>
                <a:latin typeface="Arial"/>
                <a:cs typeface="Arial"/>
              </a:rPr>
              <a:t>anclRedneм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45626" y="1949533"/>
            <a:ext cx="21844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340" dirty="0">
                <a:solidFill>
                  <a:srgbClr val="181818"/>
                </a:solidFill>
                <a:latin typeface="Arial"/>
                <a:cs typeface="Arial"/>
              </a:rPr>
              <a:t>D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918585" algn="l"/>
              </a:tabLst>
            </a:pPr>
            <a:r>
              <a:rPr sz="4250" spc="-550" dirty="0">
                <a:solidFill>
                  <a:srgbClr val="42424F"/>
                </a:solidFill>
                <a:latin typeface="Times New Roman"/>
                <a:cs typeface="Times New Roman"/>
              </a:rPr>
              <a:t>PTS</a:t>
            </a:r>
            <a:r>
              <a:rPr sz="4250" spc="200" dirty="0">
                <a:solidFill>
                  <a:srgbClr val="42424F"/>
                </a:solidFill>
                <a:latin typeface="Times New Roman"/>
                <a:cs typeface="Times New Roman"/>
              </a:rPr>
              <a:t> </a:t>
            </a:r>
            <a:r>
              <a:rPr sz="3650" dirty="0">
                <a:solidFill>
                  <a:srgbClr val="42424F"/>
                </a:solidFill>
              </a:rPr>
              <a:t>vs</a:t>
            </a:r>
            <a:r>
              <a:rPr sz="3650" spc="-220" dirty="0">
                <a:solidFill>
                  <a:srgbClr val="42424F"/>
                </a:solidFill>
              </a:rPr>
              <a:t> </a:t>
            </a:r>
            <a:r>
              <a:rPr sz="3650" spc="60" dirty="0">
                <a:solidFill>
                  <a:srgbClr val="42424F"/>
                </a:solidFill>
              </a:rPr>
              <a:t>recurrent</a:t>
            </a:r>
            <a:r>
              <a:rPr sz="3650" dirty="0">
                <a:solidFill>
                  <a:srgbClr val="42424F"/>
                </a:solidFill>
              </a:rPr>
              <a:t>	</a:t>
            </a:r>
            <a:r>
              <a:rPr sz="4250" spc="-720" dirty="0">
                <a:solidFill>
                  <a:srgbClr val="42424F"/>
                </a:solidFill>
                <a:latin typeface="Times New Roman"/>
                <a:cs typeface="Times New Roman"/>
              </a:rPr>
              <a:t>DVT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1870" y="4723925"/>
            <a:ext cx="882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solidFill>
                  <a:srgbClr val="597C7C"/>
                </a:solidFill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6974" y="2187325"/>
            <a:ext cx="7610475" cy="320357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2850" dirty="0">
                <a:solidFill>
                  <a:srgbClr val="0C0C0C"/>
                </a:solidFill>
                <a:latin typeface="Times New Roman"/>
                <a:cs typeface="Times New Roman"/>
              </a:rPr>
              <a:t>Over</a:t>
            </a:r>
            <a:r>
              <a:rPr sz="2850" spc="18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110" dirty="0">
                <a:solidFill>
                  <a:srgbClr val="0C0C0C"/>
                </a:solidFill>
                <a:latin typeface="Times New Roman"/>
                <a:cs typeface="Times New Roman"/>
              </a:rPr>
              <a:t>24h</a:t>
            </a:r>
            <a:r>
              <a:rPr sz="2850" spc="-3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165" dirty="0">
                <a:solidFill>
                  <a:srgbClr val="0C0C0C"/>
                </a:solidFill>
                <a:latin typeface="Times New Roman"/>
                <a:cs typeface="Times New Roman"/>
              </a:rPr>
              <a:t>span</a:t>
            </a:r>
            <a:r>
              <a:rPr sz="2850" spc="13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-10" dirty="0">
                <a:solidFill>
                  <a:srgbClr val="0C0C0C"/>
                </a:solidFill>
                <a:latin typeface="Times New Roman"/>
                <a:cs typeface="Times New Roman"/>
              </a:rPr>
              <a:t>(DVТ):</a:t>
            </a:r>
            <a:endParaRPr sz="2850">
              <a:latin typeface="Times New Roman"/>
              <a:cs typeface="Times New Roman"/>
            </a:endParaRPr>
          </a:p>
          <a:p>
            <a:pPr marL="278130" indent="-264160">
              <a:lnSpc>
                <a:spcPct val="100000"/>
              </a:lnSpc>
              <a:spcBef>
                <a:spcPts val="254"/>
              </a:spcBef>
              <a:buClr>
                <a:srgbClr val="935297"/>
              </a:buClr>
              <a:buChar char="•"/>
              <a:tabLst>
                <a:tab pos="278130" algn="l"/>
              </a:tabLst>
            </a:pPr>
            <a:r>
              <a:rPr sz="2850" spc="110" dirty="0">
                <a:solidFill>
                  <a:srgbClr val="0C0C0C"/>
                </a:solidFill>
                <a:latin typeface="Times New Roman"/>
                <a:cs typeface="Times New Roman"/>
              </a:rPr>
              <a:t>Dramatic</a:t>
            </a:r>
            <a:r>
              <a:rPr sz="2850" spc="-1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125" dirty="0">
                <a:solidFill>
                  <a:srgbClr val="0C0C0C"/>
                </a:solidFill>
                <a:latin typeface="Times New Roman"/>
                <a:cs typeface="Times New Roman"/>
              </a:rPr>
              <a:t>onset</a:t>
            </a:r>
            <a:r>
              <a:rPr sz="2850" spc="4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dirty="0">
                <a:solidFill>
                  <a:srgbClr val="0C0C0C"/>
                </a:solidFill>
                <a:latin typeface="Times New Roman"/>
                <a:cs typeface="Times New Roman"/>
              </a:rPr>
              <a:t>of</a:t>
            </a:r>
            <a:r>
              <a:rPr sz="2850" spc="7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100" dirty="0">
                <a:solidFill>
                  <a:srgbClr val="0C0C0C"/>
                </a:solidFill>
                <a:latin typeface="Times New Roman"/>
                <a:cs typeface="Times New Roman"/>
              </a:rPr>
              <a:t>pain</a:t>
            </a:r>
            <a:endParaRPr sz="2850">
              <a:latin typeface="Times New Roman"/>
              <a:cs typeface="Times New Roman"/>
            </a:endParaRPr>
          </a:p>
          <a:p>
            <a:pPr marL="278765" indent="-264795">
              <a:lnSpc>
                <a:spcPct val="100000"/>
              </a:lnSpc>
              <a:spcBef>
                <a:spcPts val="254"/>
              </a:spcBef>
              <a:buClr>
                <a:srgbClr val="935297"/>
              </a:buClr>
              <a:buChar char="•"/>
              <a:tabLst>
                <a:tab pos="278765" algn="l"/>
              </a:tabLst>
            </a:pPr>
            <a:r>
              <a:rPr sz="2850" spc="105" dirty="0">
                <a:solidFill>
                  <a:srgbClr val="0C0C0C"/>
                </a:solidFill>
                <a:latin typeface="Times New Roman"/>
                <a:cs typeface="Times New Roman"/>
              </a:rPr>
              <a:t>Persistent</a:t>
            </a:r>
            <a:r>
              <a:rPr sz="2850" spc="9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60" dirty="0">
                <a:solidFill>
                  <a:srgbClr val="0C0C0C"/>
                </a:solidFill>
                <a:latin typeface="Times New Roman"/>
                <a:cs typeface="Times New Roman"/>
              </a:rPr>
              <a:t>swelling</a:t>
            </a:r>
            <a:endParaRPr sz="28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0"/>
              </a:spcBef>
              <a:buClr>
                <a:srgbClr val="935297"/>
              </a:buClr>
              <a:buFont typeface="Times New Roman"/>
              <a:buChar char="•"/>
            </a:pPr>
            <a:endParaRPr sz="2850">
              <a:latin typeface="Times New Roman"/>
              <a:cs typeface="Times New Roman"/>
            </a:endParaRPr>
          </a:p>
          <a:p>
            <a:pPr marL="278130" indent="-264160">
              <a:lnSpc>
                <a:spcPct val="100000"/>
              </a:lnSpc>
              <a:buClr>
                <a:srgbClr val="935297"/>
              </a:buClr>
              <a:buChar char="•"/>
              <a:tabLst>
                <a:tab pos="278130" algn="l"/>
              </a:tabLst>
            </a:pPr>
            <a:r>
              <a:rPr sz="2850" spc="55" dirty="0">
                <a:solidFill>
                  <a:srgbClr val="0C0C0C"/>
                </a:solidFill>
                <a:latin typeface="Times New Roman"/>
                <a:cs typeface="Times New Roman"/>
              </a:rPr>
              <a:t>Duplex</a:t>
            </a:r>
            <a:r>
              <a:rPr sz="2850" spc="7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120" dirty="0">
                <a:solidFill>
                  <a:srgbClr val="0C0C0C"/>
                </a:solidFill>
                <a:latin typeface="Times New Roman"/>
                <a:cs typeface="Times New Roman"/>
              </a:rPr>
              <a:t>ultrasound</a:t>
            </a:r>
            <a:endParaRPr sz="2850">
              <a:latin typeface="Times New Roman"/>
              <a:cs typeface="Times New Roman"/>
            </a:endParaRPr>
          </a:p>
          <a:p>
            <a:pPr marL="554355" marR="5080" indent="3175">
              <a:lnSpc>
                <a:spcPts val="3110"/>
              </a:lnSpc>
              <a:spcBef>
                <a:spcPts val="480"/>
              </a:spcBef>
            </a:pPr>
            <a:r>
              <a:rPr sz="2850" spc="-80" dirty="0">
                <a:solidFill>
                  <a:srgbClr val="597C7C"/>
                </a:solidFill>
                <a:latin typeface="Times New Roman"/>
                <a:cs typeface="Times New Roman"/>
              </a:rPr>
              <a:t>Мау</a:t>
            </a:r>
            <a:r>
              <a:rPr sz="2850" spc="-60" dirty="0">
                <a:solidFill>
                  <a:srgbClr val="597C7C"/>
                </a:solidFill>
                <a:latin typeface="Times New Roman"/>
                <a:cs typeface="Times New Roman"/>
              </a:rPr>
              <a:t> </a:t>
            </a:r>
            <a:r>
              <a:rPr sz="2850" spc="-10" dirty="0">
                <a:solidFill>
                  <a:srgbClr val="597C7C"/>
                </a:solidFill>
                <a:latin typeface="Times New Roman"/>
                <a:cs typeface="Times New Roman"/>
              </a:rPr>
              <a:t>difficult</a:t>
            </a:r>
            <a:r>
              <a:rPr sz="2850" spc="70" dirty="0">
                <a:solidFill>
                  <a:srgbClr val="597C7C"/>
                </a:solidFill>
                <a:latin typeface="Times New Roman"/>
                <a:cs typeface="Times New Roman"/>
              </a:rPr>
              <a:t> </a:t>
            </a:r>
            <a:r>
              <a:rPr sz="2850" spc="95" dirty="0">
                <a:solidFill>
                  <a:srgbClr val="597C7C"/>
                </a:solidFill>
                <a:latin typeface="Times New Roman"/>
                <a:cs typeface="Times New Roman"/>
              </a:rPr>
              <a:t>to</a:t>
            </a:r>
            <a:r>
              <a:rPr sz="2850" spc="-155" dirty="0">
                <a:solidFill>
                  <a:srgbClr val="597C7C"/>
                </a:solidFill>
                <a:latin typeface="Times New Roman"/>
                <a:cs typeface="Times New Roman"/>
              </a:rPr>
              <a:t> </a:t>
            </a:r>
            <a:r>
              <a:rPr sz="2850" dirty="0">
                <a:solidFill>
                  <a:srgbClr val="597C7C"/>
                </a:solidFill>
                <a:latin typeface="Times New Roman"/>
                <a:cs typeface="Times New Roman"/>
              </a:rPr>
              <a:t>distinguish</a:t>
            </a:r>
            <a:r>
              <a:rPr sz="2850" spc="-60" dirty="0">
                <a:solidFill>
                  <a:srgbClr val="597C7C"/>
                </a:solidFill>
                <a:latin typeface="Times New Roman"/>
                <a:cs typeface="Times New Roman"/>
              </a:rPr>
              <a:t> </a:t>
            </a:r>
            <a:r>
              <a:rPr sz="2850" spc="75" dirty="0">
                <a:solidFill>
                  <a:srgbClr val="597C7C"/>
                </a:solidFill>
                <a:latin typeface="Times New Roman"/>
                <a:cs typeface="Times New Roman"/>
              </a:rPr>
              <a:t>due</a:t>
            </a:r>
            <a:r>
              <a:rPr sz="2850" spc="-130" dirty="0">
                <a:solidFill>
                  <a:srgbClr val="597C7C"/>
                </a:solidFill>
                <a:latin typeface="Times New Roman"/>
                <a:cs typeface="Times New Roman"/>
              </a:rPr>
              <a:t> </a:t>
            </a:r>
            <a:r>
              <a:rPr sz="2850" spc="95" dirty="0">
                <a:solidFill>
                  <a:srgbClr val="597C7C"/>
                </a:solidFill>
                <a:latin typeface="Times New Roman"/>
                <a:cs typeface="Times New Roman"/>
              </a:rPr>
              <a:t>to</a:t>
            </a:r>
            <a:r>
              <a:rPr sz="2850" spc="-160" dirty="0">
                <a:solidFill>
                  <a:srgbClr val="597C7C"/>
                </a:solidFill>
                <a:latin typeface="Times New Roman"/>
                <a:cs typeface="Times New Roman"/>
              </a:rPr>
              <a:t> </a:t>
            </a:r>
            <a:r>
              <a:rPr sz="2850" spc="-10" dirty="0">
                <a:solidFill>
                  <a:srgbClr val="597C7C"/>
                </a:solidFill>
                <a:latin typeface="Times New Roman"/>
                <a:cs typeface="Times New Roman"/>
              </a:rPr>
              <a:t>abnormalities </a:t>
            </a:r>
            <a:r>
              <a:rPr sz="2850" dirty="0">
                <a:solidFill>
                  <a:srgbClr val="597C7C"/>
                </a:solidFill>
                <a:latin typeface="Times New Roman"/>
                <a:cs typeface="Times New Roman"/>
              </a:rPr>
              <a:t>still</a:t>
            </a:r>
            <a:r>
              <a:rPr sz="2850" spc="10" dirty="0">
                <a:solidFill>
                  <a:srgbClr val="597C7C"/>
                </a:solidFill>
                <a:latin typeface="Times New Roman"/>
                <a:cs typeface="Times New Roman"/>
              </a:rPr>
              <a:t> </a:t>
            </a:r>
            <a:r>
              <a:rPr sz="2850" dirty="0">
                <a:solidFill>
                  <a:srgbClr val="597C7C"/>
                </a:solidFill>
                <a:latin typeface="Times New Roman"/>
                <a:cs typeface="Times New Roman"/>
              </a:rPr>
              <a:t>present</a:t>
            </a:r>
            <a:r>
              <a:rPr sz="2850" spc="110" dirty="0">
                <a:solidFill>
                  <a:srgbClr val="597C7C"/>
                </a:solidFill>
                <a:latin typeface="Times New Roman"/>
                <a:cs typeface="Times New Roman"/>
              </a:rPr>
              <a:t> </a:t>
            </a:r>
            <a:r>
              <a:rPr sz="2850" spc="55" dirty="0">
                <a:solidFill>
                  <a:srgbClr val="597C7C"/>
                </a:solidFill>
                <a:latin typeface="Times New Roman"/>
                <a:cs typeface="Times New Roman"/>
              </a:rPr>
              <a:t>in</a:t>
            </a:r>
            <a:r>
              <a:rPr sz="2850" spc="-40" dirty="0">
                <a:solidFill>
                  <a:srgbClr val="597C7C"/>
                </a:solidFill>
                <a:latin typeface="Times New Roman"/>
                <a:cs typeface="Times New Roman"/>
              </a:rPr>
              <a:t> </a:t>
            </a:r>
            <a:r>
              <a:rPr sz="2850" spc="75" dirty="0">
                <a:solidFill>
                  <a:srgbClr val="597C7C"/>
                </a:solidFill>
                <a:latin typeface="Times New Roman"/>
                <a:cs typeface="Times New Roman"/>
              </a:rPr>
              <a:t>the</a:t>
            </a:r>
            <a:r>
              <a:rPr sz="2850" spc="-155" dirty="0">
                <a:solidFill>
                  <a:srgbClr val="597C7C"/>
                </a:solidFill>
                <a:latin typeface="Times New Roman"/>
                <a:cs typeface="Times New Roman"/>
              </a:rPr>
              <a:t> </a:t>
            </a:r>
            <a:r>
              <a:rPr sz="2850" dirty="0">
                <a:solidFill>
                  <a:srgbClr val="597C7C"/>
                </a:solidFill>
                <a:latin typeface="Times New Roman"/>
                <a:cs typeface="Times New Roman"/>
              </a:rPr>
              <a:t>venous</a:t>
            </a:r>
            <a:r>
              <a:rPr sz="2850" spc="-35" dirty="0">
                <a:solidFill>
                  <a:srgbClr val="597C7C"/>
                </a:solidFill>
                <a:latin typeface="Times New Roman"/>
                <a:cs typeface="Times New Roman"/>
              </a:rPr>
              <a:t> </a:t>
            </a:r>
            <a:r>
              <a:rPr sz="2850" spc="-10" dirty="0">
                <a:solidFill>
                  <a:srgbClr val="597C7C"/>
                </a:solidFill>
                <a:latin typeface="Times New Roman"/>
                <a:cs typeface="Times New Roman"/>
              </a:rPr>
              <a:t>segment</a:t>
            </a:r>
            <a:endParaRPr sz="2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860" cy="57466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464807" y="740722"/>
            <a:ext cx="1699260" cy="525145"/>
            <a:chOff x="3464807" y="740722"/>
            <a:chExt cx="1699260" cy="525145"/>
          </a:xfrm>
        </p:grpSpPr>
        <p:sp>
          <p:nvSpPr>
            <p:cNvPr id="4" name="object 4"/>
            <p:cNvSpPr/>
            <p:nvPr/>
          </p:nvSpPr>
          <p:spPr>
            <a:xfrm>
              <a:off x="3469289" y="754186"/>
              <a:ext cx="1694814" cy="502920"/>
            </a:xfrm>
            <a:custGeom>
              <a:avLst/>
              <a:gdLst/>
              <a:ahLst/>
              <a:cxnLst/>
              <a:rect l="l" t="t" r="r" b="b"/>
              <a:pathLst>
                <a:path w="1694814" h="502919">
                  <a:moveTo>
                    <a:pt x="8964" y="502666"/>
                  </a:moveTo>
                  <a:lnTo>
                    <a:pt x="8964" y="0"/>
                  </a:lnTo>
                </a:path>
                <a:path w="1694814" h="502919">
                  <a:moveTo>
                    <a:pt x="0" y="0"/>
                  </a:moveTo>
                  <a:lnTo>
                    <a:pt x="1694303" y="0"/>
                  </a:lnTo>
                </a:path>
              </a:pathLst>
            </a:custGeom>
            <a:ln w="269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69289" y="1256853"/>
              <a:ext cx="1694814" cy="0"/>
            </a:xfrm>
            <a:custGeom>
              <a:avLst/>
              <a:gdLst/>
              <a:ahLst/>
              <a:cxnLst/>
              <a:rect l="l" t="t" r="r" b="b"/>
              <a:pathLst>
                <a:path w="1694814">
                  <a:moveTo>
                    <a:pt x="0" y="0"/>
                  </a:moveTo>
                  <a:lnTo>
                    <a:pt x="1694303" y="0"/>
                  </a:lnTo>
                </a:path>
              </a:pathLst>
            </a:custGeom>
            <a:ln w="89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45664" y="745210"/>
              <a:ext cx="0" cy="520700"/>
            </a:xfrm>
            <a:custGeom>
              <a:avLst/>
              <a:gdLst/>
              <a:ahLst/>
              <a:cxnLst/>
              <a:rect l="l" t="t" r="r" b="b"/>
              <a:pathLst>
                <a:path h="520700">
                  <a:moveTo>
                    <a:pt x="0" y="520619"/>
                  </a:moveTo>
                  <a:lnTo>
                    <a:pt x="0" y="0"/>
                  </a:lnTo>
                </a:path>
              </a:pathLst>
            </a:custGeom>
            <a:ln w="26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2958308" y="1472282"/>
            <a:ext cx="2877820" cy="0"/>
          </a:xfrm>
          <a:custGeom>
            <a:avLst/>
            <a:gdLst/>
            <a:ahLst/>
            <a:cxnLst/>
            <a:rect l="l" t="t" r="r" b="b"/>
            <a:pathLst>
              <a:path w="2877820">
                <a:moveTo>
                  <a:pt x="0" y="0"/>
                </a:moveTo>
                <a:lnTo>
                  <a:pt x="2877626" y="0"/>
                </a:lnTo>
              </a:path>
            </a:pathLst>
          </a:custGeom>
          <a:ln w="89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4934996" y="1683223"/>
            <a:ext cx="1699260" cy="1468120"/>
            <a:chOff x="4934996" y="1683223"/>
            <a:chExt cx="1699260" cy="1468120"/>
          </a:xfrm>
        </p:grpSpPr>
        <p:sp>
          <p:nvSpPr>
            <p:cNvPr id="9" name="object 9"/>
            <p:cNvSpPr/>
            <p:nvPr/>
          </p:nvSpPr>
          <p:spPr>
            <a:xfrm>
              <a:off x="4948443" y="1687711"/>
              <a:ext cx="1667510" cy="0"/>
            </a:xfrm>
            <a:custGeom>
              <a:avLst/>
              <a:gdLst/>
              <a:ahLst/>
              <a:cxnLst/>
              <a:rect l="l" t="t" r="r" b="b"/>
              <a:pathLst>
                <a:path w="1667509">
                  <a:moveTo>
                    <a:pt x="0" y="0"/>
                  </a:moveTo>
                  <a:lnTo>
                    <a:pt x="1667410" y="0"/>
                  </a:lnTo>
                </a:path>
              </a:pathLst>
            </a:custGeom>
            <a:ln w="89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48443" y="1687711"/>
              <a:ext cx="0" cy="467359"/>
            </a:xfrm>
            <a:custGeom>
              <a:avLst/>
              <a:gdLst/>
              <a:ahLst/>
              <a:cxnLst/>
              <a:rect l="l" t="t" r="r" b="b"/>
              <a:pathLst>
                <a:path h="467360">
                  <a:moveTo>
                    <a:pt x="0" y="466762"/>
                  </a:moveTo>
                  <a:lnTo>
                    <a:pt x="0" y="0"/>
                  </a:lnTo>
                </a:path>
              </a:pathLst>
            </a:custGeom>
            <a:ln w="26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39478" y="2154473"/>
              <a:ext cx="206375" cy="0"/>
            </a:xfrm>
            <a:custGeom>
              <a:avLst/>
              <a:gdLst/>
              <a:ahLst/>
              <a:cxnLst/>
              <a:rect l="l" t="t" r="r" b="b"/>
              <a:pathLst>
                <a:path w="206375">
                  <a:moveTo>
                    <a:pt x="0" y="0"/>
                  </a:moveTo>
                  <a:lnTo>
                    <a:pt x="206185" y="0"/>
                  </a:lnTo>
                </a:path>
              </a:pathLst>
            </a:custGeom>
            <a:ln w="179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45664" y="1687711"/>
              <a:ext cx="1488440" cy="1032510"/>
            </a:xfrm>
            <a:custGeom>
              <a:avLst/>
              <a:gdLst/>
              <a:ahLst/>
              <a:cxnLst/>
              <a:rect l="l" t="t" r="r" b="b"/>
              <a:pathLst>
                <a:path w="1488440" h="1032510">
                  <a:moveTo>
                    <a:pt x="0" y="466762"/>
                  </a:moveTo>
                  <a:lnTo>
                    <a:pt x="1488117" y="466762"/>
                  </a:lnTo>
                </a:path>
                <a:path w="1488440" h="1032510">
                  <a:moveTo>
                    <a:pt x="1470189" y="484714"/>
                  </a:moveTo>
                  <a:lnTo>
                    <a:pt x="1470189" y="0"/>
                  </a:lnTo>
                </a:path>
                <a:path w="1488440" h="1032510">
                  <a:moveTo>
                    <a:pt x="690271" y="1032261"/>
                  </a:moveTo>
                  <a:lnTo>
                    <a:pt x="690271" y="457786"/>
                  </a:lnTo>
                </a:path>
              </a:pathLst>
            </a:custGeom>
            <a:ln w="269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48443" y="2710998"/>
              <a:ext cx="1667510" cy="0"/>
            </a:xfrm>
            <a:custGeom>
              <a:avLst/>
              <a:gdLst/>
              <a:ahLst/>
              <a:cxnLst/>
              <a:rect l="l" t="t" r="r" b="b"/>
              <a:pathLst>
                <a:path w="1667509">
                  <a:moveTo>
                    <a:pt x="0" y="0"/>
                  </a:moveTo>
                  <a:lnTo>
                    <a:pt x="1667410" y="0"/>
                  </a:lnTo>
                </a:path>
              </a:pathLst>
            </a:custGeom>
            <a:ln w="89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48443" y="2710998"/>
              <a:ext cx="1667510" cy="440055"/>
            </a:xfrm>
            <a:custGeom>
              <a:avLst/>
              <a:gdLst/>
              <a:ahLst/>
              <a:cxnLst/>
              <a:rect l="l" t="t" r="r" b="b"/>
              <a:pathLst>
                <a:path w="1667509" h="440055">
                  <a:moveTo>
                    <a:pt x="0" y="430856"/>
                  </a:moveTo>
                  <a:lnTo>
                    <a:pt x="0" y="0"/>
                  </a:lnTo>
                </a:path>
                <a:path w="1667509" h="440055">
                  <a:moveTo>
                    <a:pt x="1667410" y="439833"/>
                  </a:moveTo>
                  <a:lnTo>
                    <a:pt x="1667410" y="0"/>
                  </a:lnTo>
                </a:path>
              </a:pathLst>
            </a:custGeom>
            <a:ln w="269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2079780" y="3141854"/>
            <a:ext cx="1658620" cy="0"/>
          </a:xfrm>
          <a:custGeom>
            <a:avLst/>
            <a:gdLst/>
            <a:ahLst/>
            <a:cxnLst/>
            <a:rect l="l" t="t" r="r" b="b"/>
            <a:pathLst>
              <a:path w="1658620">
                <a:moveTo>
                  <a:pt x="0" y="0"/>
                </a:moveTo>
                <a:lnTo>
                  <a:pt x="1658445" y="0"/>
                </a:lnTo>
              </a:path>
            </a:pathLst>
          </a:custGeom>
          <a:ln w="89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939479" y="3141854"/>
            <a:ext cx="1694814" cy="0"/>
          </a:xfrm>
          <a:custGeom>
            <a:avLst/>
            <a:gdLst/>
            <a:ahLst/>
            <a:cxnLst/>
            <a:rect l="l" t="t" r="r" b="b"/>
            <a:pathLst>
              <a:path w="1694815">
                <a:moveTo>
                  <a:pt x="0" y="0"/>
                </a:moveTo>
                <a:lnTo>
                  <a:pt x="1694303" y="0"/>
                </a:lnTo>
              </a:path>
            </a:pathLst>
          </a:custGeom>
          <a:ln w="89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2066333" y="3141854"/>
            <a:ext cx="1690370" cy="476250"/>
            <a:chOff x="2066333" y="3141854"/>
            <a:chExt cx="1690370" cy="476250"/>
          </a:xfrm>
        </p:grpSpPr>
        <p:sp>
          <p:nvSpPr>
            <p:cNvPr id="18" name="object 18"/>
            <p:cNvSpPr/>
            <p:nvPr/>
          </p:nvSpPr>
          <p:spPr>
            <a:xfrm>
              <a:off x="2070815" y="3608617"/>
              <a:ext cx="1685925" cy="0"/>
            </a:xfrm>
            <a:custGeom>
              <a:avLst/>
              <a:gdLst/>
              <a:ahLst/>
              <a:cxnLst/>
              <a:rect l="l" t="t" r="r" b="b"/>
              <a:pathLst>
                <a:path w="1685925">
                  <a:moveTo>
                    <a:pt x="0" y="0"/>
                  </a:moveTo>
                  <a:lnTo>
                    <a:pt x="1685339" y="0"/>
                  </a:lnTo>
                </a:path>
              </a:pathLst>
            </a:custGeom>
            <a:ln w="89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79780" y="3141854"/>
              <a:ext cx="1658620" cy="476250"/>
            </a:xfrm>
            <a:custGeom>
              <a:avLst/>
              <a:gdLst/>
              <a:ahLst/>
              <a:cxnLst/>
              <a:rect l="l" t="t" r="r" b="b"/>
              <a:pathLst>
                <a:path w="1658620" h="476250">
                  <a:moveTo>
                    <a:pt x="0" y="475738"/>
                  </a:moveTo>
                  <a:lnTo>
                    <a:pt x="0" y="0"/>
                  </a:lnTo>
                </a:path>
                <a:path w="1658620" h="476250">
                  <a:moveTo>
                    <a:pt x="1658445" y="475738"/>
                  </a:moveTo>
                  <a:lnTo>
                    <a:pt x="1658445" y="0"/>
                  </a:lnTo>
                </a:path>
              </a:pathLst>
            </a:custGeom>
            <a:ln w="269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5835935" y="3141854"/>
            <a:ext cx="0" cy="835025"/>
          </a:xfrm>
          <a:custGeom>
            <a:avLst/>
            <a:gdLst/>
            <a:ahLst/>
            <a:cxnLst/>
            <a:rect l="l" t="t" r="r" b="b"/>
            <a:pathLst>
              <a:path h="835025">
                <a:moveTo>
                  <a:pt x="0" y="834786"/>
                </a:moveTo>
                <a:lnTo>
                  <a:pt x="0" y="0"/>
                </a:lnTo>
              </a:path>
            </a:pathLst>
          </a:custGeom>
          <a:ln w="89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2944861" y="3608617"/>
            <a:ext cx="2900045" cy="363855"/>
            <a:chOff x="2944861" y="3608617"/>
            <a:chExt cx="2900045" cy="363855"/>
          </a:xfrm>
        </p:grpSpPr>
        <p:sp>
          <p:nvSpPr>
            <p:cNvPr id="22" name="object 22"/>
            <p:cNvSpPr/>
            <p:nvPr/>
          </p:nvSpPr>
          <p:spPr>
            <a:xfrm>
              <a:off x="2958308" y="3608617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9048"/>
                  </a:moveTo>
                  <a:lnTo>
                    <a:pt x="0" y="0"/>
                  </a:lnTo>
                </a:path>
              </a:pathLst>
            </a:custGeom>
            <a:ln w="26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49343" y="3967665"/>
              <a:ext cx="2895600" cy="0"/>
            </a:xfrm>
            <a:custGeom>
              <a:avLst/>
              <a:gdLst/>
              <a:ahLst/>
              <a:cxnLst/>
              <a:rect l="l" t="t" r="r" b="b"/>
              <a:pathLst>
                <a:path w="2895600">
                  <a:moveTo>
                    <a:pt x="0" y="0"/>
                  </a:moveTo>
                  <a:lnTo>
                    <a:pt x="2895556" y="0"/>
                  </a:lnTo>
                </a:path>
              </a:pathLst>
            </a:custGeom>
            <a:ln w="89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2958308" y="4928118"/>
            <a:ext cx="2725420" cy="0"/>
          </a:xfrm>
          <a:custGeom>
            <a:avLst/>
            <a:gdLst/>
            <a:ahLst/>
            <a:cxnLst/>
            <a:rect l="l" t="t" r="r" b="b"/>
            <a:pathLst>
              <a:path w="2725420">
                <a:moveTo>
                  <a:pt x="0" y="0"/>
                </a:moveTo>
                <a:lnTo>
                  <a:pt x="2725229" y="0"/>
                </a:lnTo>
              </a:path>
            </a:pathLst>
          </a:custGeom>
          <a:ln w="89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2079780" y="5201892"/>
            <a:ext cx="1658620" cy="27305"/>
            <a:chOff x="2079780" y="5201892"/>
            <a:chExt cx="1658620" cy="27305"/>
          </a:xfrm>
        </p:grpSpPr>
        <p:sp>
          <p:nvSpPr>
            <p:cNvPr id="26" name="object 26"/>
            <p:cNvSpPr/>
            <p:nvPr/>
          </p:nvSpPr>
          <p:spPr>
            <a:xfrm>
              <a:off x="2079780" y="5215356"/>
              <a:ext cx="878840" cy="0"/>
            </a:xfrm>
            <a:custGeom>
              <a:avLst/>
              <a:gdLst/>
              <a:ahLst/>
              <a:cxnLst/>
              <a:rect l="l" t="t" r="r" b="b"/>
              <a:pathLst>
                <a:path w="878839">
                  <a:moveTo>
                    <a:pt x="0" y="0"/>
                  </a:moveTo>
                  <a:lnTo>
                    <a:pt x="878528" y="0"/>
                  </a:lnTo>
                </a:path>
              </a:pathLst>
            </a:custGeom>
            <a:ln w="89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58308" y="5215356"/>
              <a:ext cx="780415" cy="0"/>
            </a:xfrm>
            <a:custGeom>
              <a:avLst/>
              <a:gdLst/>
              <a:ahLst/>
              <a:cxnLst/>
              <a:rect l="l" t="t" r="r" b="b"/>
              <a:pathLst>
                <a:path w="780414">
                  <a:moveTo>
                    <a:pt x="0" y="0"/>
                  </a:moveTo>
                  <a:lnTo>
                    <a:pt x="779916" y="0"/>
                  </a:lnTo>
                </a:path>
              </a:pathLst>
            </a:custGeom>
            <a:ln w="269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4805009" y="4928118"/>
            <a:ext cx="1658620" cy="296545"/>
            <a:chOff x="4805009" y="4928118"/>
            <a:chExt cx="1658620" cy="296545"/>
          </a:xfrm>
        </p:grpSpPr>
        <p:sp>
          <p:nvSpPr>
            <p:cNvPr id="29" name="object 29"/>
            <p:cNvSpPr/>
            <p:nvPr/>
          </p:nvSpPr>
          <p:spPr>
            <a:xfrm>
              <a:off x="4805009" y="5215356"/>
              <a:ext cx="1658620" cy="0"/>
            </a:xfrm>
            <a:custGeom>
              <a:avLst/>
              <a:gdLst/>
              <a:ahLst/>
              <a:cxnLst/>
              <a:rect l="l" t="t" r="r" b="b"/>
              <a:pathLst>
                <a:path w="1658620">
                  <a:moveTo>
                    <a:pt x="0" y="0"/>
                  </a:moveTo>
                  <a:lnTo>
                    <a:pt x="1658446" y="0"/>
                  </a:lnTo>
                </a:path>
              </a:pathLst>
            </a:custGeom>
            <a:ln w="89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683538" y="4928118"/>
              <a:ext cx="0" cy="296545"/>
            </a:xfrm>
            <a:custGeom>
              <a:avLst/>
              <a:gdLst/>
              <a:ahLst/>
              <a:cxnLst/>
              <a:rect l="l" t="t" r="r" b="b"/>
              <a:pathLst>
                <a:path h="296545">
                  <a:moveTo>
                    <a:pt x="0" y="296214"/>
                  </a:moveTo>
                  <a:lnTo>
                    <a:pt x="0" y="0"/>
                  </a:lnTo>
                </a:path>
              </a:pathLst>
            </a:custGeom>
            <a:ln w="26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2079780" y="5215356"/>
            <a:ext cx="0" cy="224790"/>
          </a:xfrm>
          <a:custGeom>
            <a:avLst/>
            <a:gdLst/>
            <a:ahLst/>
            <a:cxnLst/>
            <a:rect l="l" t="t" r="r" b="b"/>
            <a:pathLst>
              <a:path h="224789">
                <a:moveTo>
                  <a:pt x="0" y="224405"/>
                </a:moveTo>
                <a:lnTo>
                  <a:pt x="0" y="0"/>
                </a:lnTo>
              </a:path>
            </a:pathLst>
          </a:custGeom>
          <a:ln w="179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738225" y="5206381"/>
            <a:ext cx="0" cy="485140"/>
          </a:xfrm>
          <a:custGeom>
            <a:avLst/>
            <a:gdLst/>
            <a:ahLst/>
            <a:cxnLst/>
            <a:rect l="l" t="t" r="r" b="b"/>
            <a:pathLst>
              <a:path h="485139">
                <a:moveTo>
                  <a:pt x="0" y="484714"/>
                </a:moveTo>
                <a:lnTo>
                  <a:pt x="0" y="0"/>
                </a:lnTo>
              </a:path>
            </a:pathLst>
          </a:custGeom>
          <a:ln w="268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05009" y="5215356"/>
            <a:ext cx="0" cy="457834"/>
          </a:xfrm>
          <a:custGeom>
            <a:avLst/>
            <a:gdLst/>
            <a:ahLst/>
            <a:cxnLst/>
            <a:rect l="l" t="t" r="r" b="b"/>
            <a:pathLst>
              <a:path h="457835">
                <a:moveTo>
                  <a:pt x="0" y="457786"/>
                </a:moveTo>
                <a:lnTo>
                  <a:pt x="0" y="0"/>
                </a:lnTo>
              </a:path>
            </a:pathLst>
          </a:custGeom>
          <a:ln w="268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463456" y="5215356"/>
            <a:ext cx="0" cy="467359"/>
          </a:xfrm>
          <a:custGeom>
            <a:avLst/>
            <a:gdLst/>
            <a:ahLst/>
            <a:cxnLst/>
            <a:rect l="l" t="t" r="r" b="b"/>
            <a:pathLst>
              <a:path h="467360">
                <a:moveTo>
                  <a:pt x="0" y="466762"/>
                </a:moveTo>
                <a:lnTo>
                  <a:pt x="0" y="0"/>
                </a:lnTo>
              </a:path>
            </a:pathLst>
          </a:custGeom>
          <a:ln w="268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2066333" y="5439762"/>
            <a:ext cx="1690370" cy="247015"/>
            <a:chOff x="2066333" y="5439762"/>
            <a:chExt cx="1690370" cy="247015"/>
          </a:xfrm>
        </p:grpSpPr>
        <p:sp>
          <p:nvSpPr>
            <p:cNvPr id="36" name="object 36"/>
            <p:cNvSpPr/>
            <p:nvPr/>
          </p:nvSpPr>
          <p:spPr>
            <a:xfrm>
              <a:off x="2070815" y="5673142"/>
              <a:ext cx="1407795" cy="0"/>
            </a:xfrm>
            <a:custGeom>
              <a:avLst/>
              <a:gdLst/>
              <a:ahLst/>
              <a:cxnLst/>
              <a:rect l="l" t="t" r="r" b="b"/>
              <a:pathLst>
                <a:path w="1407795">
                  <a:moveTo>
                    <a:pt x="0" y="0"/>
                  </a:moveTo>
                  <a:lnTo>
                    <a:pt x="1407438" y="0"/>
                  </a:lnTo>
                </a:path>
              </a:pathLst>
            </a:custGeom>
            <a:ln w="89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079780" y="5439762"/>
              <a:ext cx="1676400" cy="242570"/>
            </a:xfrm>
            <a:custGeom>
              <a:avLst/>
              <a:gdLst/>
              <a:ahLst/>
              <a:cxnLst/>
              <a:rect l="l" t="t" r="r" b="b"/>
              <a:pathLst>
                <a:path w="1676400" h="242570">
                  <a:moveTo>
                    <a:pt x="0" y="242357"/>
                  </a:moveTo>
                  <a:lnTo>
                    <a:pt x="0" y="0"/>
                  </a:lnTo>
                </a:path>
                <a:path w="1676400" h="242570">
                  <a:moveTo>
                    <a:pt x="1398473" y="233380"/>
                  </a:moveTo>
                  <a:lnTo>
                    <a:pt x="1676374" y="233380"/>
                  </a:lnTo>
                </a:path>
              </a:pathLst>
            </a:custGeom>
            <a:ln w="269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4796046" y="5673142"/>
            <a:ext cx="1685925" cy="0"/>
          </a:xfrm>
          <a:custGeom>
            <a:avLst/>
            <a:gdLst/>
            <a:ahLst/>
            <a:cxnLst/>
            <a:rect l="l" t="t" r="r" b="b"/>
            <a:pathLst>
              <a:path w="1685925">
                <a:moveTo>
                  <a:pt x="0" y="0"/>
                </a:moveTo>
                <a:lnTo>
                  <a:pt x="1685338" y="0"/>
                </a:lnTo>
              </a:path>
            </a:pathLst>
          </a:custGeom>
          <a:ln w="89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796046" y="5673142"/>
            <a:ext cx="1685925" cy="1113155"/>
          </a:xfrm>
          <a:custGeom>
            <a:avLst/>
            <a:gdLst/>
            <a:ahLst/>
            <a:cxnLst/>
            <a:rect l="l" t="t" r="r" b="b"/>
            <a:pathLst>
              <a:path w="1685925" h="1113154">
                <a:moveTo>
                  <a:pt x="8963" y="439834"/>
                </a:moveTo>
                <a:lnTo>
                  <a:pt x="1667410" y="439834"/>
                </a:lnTo>
              </a:path>
              <a:path w="1685925" h="1113154">
                <a:moveTo>
                  <a:pt x="887491" y="457786"/>
                </a:moveTo>
                <a:lnTo>
                  <a:pt x="887491" y="0"/>
                </a:lnTo>
              </a:path>
              <a:path w="1685925" h="1113154">
                <a:moveTo>
                  <a:pt x="8963" y="1095096"/>
                </a:moveTo>
                <a:lnTo>
                  <a:pt x="8963" y="439834"/>
                </a:lnTo>
              </a:path>
              <a:path w="1685925" h="1113154">
                <a:moveTo>
                  <a:pt x="1667410" y="1113049"/>
                </a:moveTo>
                <a:lnTo>
                  <a:pt x="1667410" y="430858"/>
                </a:lnTo>
              </a:path>
              <a:path w="1685925" h="1113154">
                <a:moveTo>
                  <a:pt x="0" y="1095096"/>
                </a:moveTo>
                <a:lnTo>
                  <a:pt x="1685338" y="1095096"/>
                </a:lnTo>
              </a:path>
            </a:pathLst>
          </a:custGeom>
          <a:ln w="269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3491701" y="952801"/>
            <a:ext cx="1640839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861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solidFill>
                  <a:srgbClr val="5E5E5E"/>
                </a:solidFill>
                <a:latin typeface="Arial"/>
                <a:cs typeface="Arial"/>
              </a:rPr>
              <a:t>Venous</a:t>
            </a:r>
            <a:r>
              <a:rPr sz="950" spc="10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6E6E6E"/>
                </a:solidFill>
                <a:latin typeface="Arial"/>
                <a:cs typeface="Arial"/>
              </a:rPr>
              <a:t>thromЬos</a:t>
            </a:r>
            <a:r>
              <a:rPr sz="950" spc="-10" dirty="0">
                <a:solidFill>
                  <a:srgbClr val="9A9A9A"/>
                </a:solidFill>
                <a:latin typeface="Arial"/>
                <a:cs typeface="Arial"/>
              </a:rPr>
              <a:t>,</a:t>
            </a:r>
            <a:r>
              <a:rPr sz="950" spc="-10" dirty="0">
                <a:solidFill>
                  <a:srgbClr val="5E5E5E"/>
                </a:solidFill>
                <a:latin typeface="Arial"/>
                <a:cs typeface="Arial"/>
              </a:rPr>
              <a:t>s</a:t>
            </a:r>
            <a:endParaRPr sz="9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328029" y="1221712"/>
            <a:ext cx="882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282828"/>
                </a:solidFill>
                <a:latin typeface="Times New Roman"/>
                <a:cs typeface="Times New Roman"/>
              </a:rPr>
              <a:t>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925875" y="1437141"/>
            <a:ext cx="1003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0" dirty="0">
                <a:solidFill>
                  <a:srgbClr val="282828"/>
                </a:solidFill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42193" y="1430783"/>
            <a:ext cx="14097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50" dirty="0">
                <a:solidFill>
                  <a:srgbClr val="161616"/>
                </a:solidFill>
                <a:latin typeface="Times New Roman"/>
                <a:cs typeface="Times New Roman"/>
              </a:rPr>
              <a:t>1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961890" y="1895301"/>
            <a:ext cx="1640839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242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solidFill>
                  <a:srgbClr val="6E6E6E"/>
                </a:solidFill>
                <a:latin typeface="Arial"/>
                <a:cs typeface="Arial"/>
              </a:rPr>
              <a:t>Outflow</a:t>
            </a:r>
            <a:r>
              <a:rPr sz="950" spc="-45" dirty="0">
                <a:solidFill>
                  <a:srgbClr val="6E6E6E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828282"/>
                </a:solidFill>
                <a:latin typeface="Arial"/>
                <a:cs typeface="Arial"/>
              </a:rPr>
              <a:t>obs</a:t>
            </a:r>
            <a:r>
              <a:rPr sz="950" spc="-10" dirty="0">
                <a:solidFill>
                  <a:srgbClr val="5E5E5E"/>
                </a:solidFill>
                <a:latin typeface="Arial"/>
                <a:cs typeface="Arial"/>
              </a:rPr>
              <a:t>l</a:t>
            </a:r>
            <a:r>
              <a:rPr sz="950" spc="-10" dirty="0">
                <a:solidFill>
                  <a:srgbClr val="444444"/>
                </a:solidFill>
                <a:latin typeface="Arial"/>
                <a:cs typeface="Arial"/>
              </a:rPr>
              <a:t>r</a:t>
            </a:r>
            <a:r>
              <a:rPr sz="950" spc="-10" dirty="0">
                <a:solidFill>
                  <a:srgbClr val="828282"/>
                </a:solidFill>
                <a:latin typeface="Arial"/>
                <a:cs typeface="Arial"/>
              </a:rPr>
              <a:t>uction</a:t>
            </a:r>
            <a:endParaRPr sz="9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825858" y="2404326"/>
            <a:ext cx="10287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0" dirty="0">
                <a:solidFill>
                  <a:srgbClr val="010101"/>
                </a:solidFill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</p:txBody>
      </p: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2066333" y="1683223"/>
          <a:ext cx="1659255" cy="1256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8840"/>
                <a:gridCol w="780415"/>
              </a:tblGrid>
              <a:tr h="46672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38150">
                        <a:lnSpc>
                          <a:spcPct val="100000"/>
                        </a:lnSpc>
                      </a:pPr>
                      <a:r>
                        <a:rPr sz="950" spc="-1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Recanalization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812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40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830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32410">
                        <a:lnSpc>
                          <a:spcPct val="100000"/>
                        </a:lnSpc>
                      </a:pPr>
                      <a:r>
                        <a:rPr sz="9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Venous</a:t>
                      </a:r>
                      <a:r>
                        <a:rPr sz="950" spc="9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50" dirty="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valve</a:t>
                      </a:r>
                      <a:r>
                        <a:rPr sz="950" spc="25" dirty="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50" spc="-10" dirty="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damage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635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7" name="object 47"/>
          <p:cNvSpPr txBox="1"/>
          <p:nvPr/>
        </p:nvSpPr>
        <p:spPr>
          <a:xfrm>
            <a:off x="2913284" y="2923077"/>
            <a:ext cx="7048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i="1" spc="-50" dirty="0">
                <a:solidFill>
                  <a:srgbClr val="282828"/>
                </a:solidFill>
                <a:latin typeface="Arial"/>
                <a:cs typeface="Arial"/>
              </a:rPr>
              <a:t>l</a:t>
            </a:r>
            <a:endParaRPr sz="15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961890" y="2783945"/>
            <a:ext cx="1640839" cy="30543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554990" marR="314325" indent="-198755">
              <a:lnSpc>
                <a:spcPts val="1060"/>
              </a:lnSpc>
              <a:spcBef>
                <a:spcPts val="200"/>
              </a:spcBef>
            </a:pPr>
            <a:r>
              <a:rPr sz="950" dirty="0">
                <a:solidFill>
                  <a:srgbClr val="5E5E5E"/>
                </a:solidFill>
                <a:latin typeface="Arial"/>
                <a:cs typeface="Arial"/>
              </a:rPr>
              <a:t>Collateral</a:t>
            </a:r>
            <a:r>
              <a:rPr sz="950" spc="9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6E6E6E"/>
                </a:solidFill>
                <a:latin typeface="Arial"/>
                <a:cs typeface="Arial"/>
              </a:rPr>
              <a:t>venous </a:t>
            </a:r>
            <a:r>
              <a:rPr sz="950" spc="-10" dirty="0">
                <a:solidFill>
                  <a:srgbClr val="828282"/>
                </a:solidFill>
                <a:latin typeface="Arial"/>
                <a:cs typeface="Arial"/>
              </a:rPr>
              <a:t>circulation</a:t>
            </a:r>
            <a:endParaRPr sz="9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093227" y="3349444"/>
            <a:ext cx="1631950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2120">
              <a:lnSpc>
                <a:spcPct val="100000"/>
              </a:lnSpc>
              <a:spcBef>
                <a:spcPts val="100"/>
              </a:spcBef>
            </a:pPr>
            <a:r>
              <a:rPr sz="950" spc="10" dirty="0">
                <a:solidFill>
                  <a:srgbClr val="5E5E5E"/>
                </a:solidFill>
                <a:latin typeface="Arial"/>
                <a:cs typeface="Arial"/>
              </a:rPr>
              <a:t>Venous</a:t>
            </a:r>
            <a:r>
              <a:rPr sz="950" spc="-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6E6E6E"/>
                </a:solidFill>
                <a:latin typeface="Arial"/>
                <a:cs typeface="Arial"/>
              </a:rPr>
              <a:t>reflux</a:t>
            </a:r>
            <a:endParaRPr sz="9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311758" y="3946362"/>
            <a:ext cx="7302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i="1" spc="-50" dirty="0">
                <a:solidFill>
                  <a:srgbClr val="282828"/>
                </a:solidFill>
                <a:latin typeface="Arial"/>
                <a:cs typeface="Arial"/>
              </a:rPr>
              <a:t>l</a:t>
            </a:r>
            <a:endParaRPr sz="15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478254" y="4174118"/>
            <a:ext cx="1667510" cy="457834"/>
          </a:xfrm>
          <a:prstGeom prst="rect">
            <a:avLst/>
          </a:prstGeom>
          <a:ln w="26893">
            <a:solidFill>
              <a:srgbClr val="000000"/>
            </a:solidFill>
          </a:ln>
        </p:spPr>
        <p:txBody>
          <a:bodyPr vert="horz" wrap="square" lIns="0" tIns="723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70"/>
              </a:spcBef>
            </a:pPr>
            <a:endParaRPr sz="950">
              <a:latin typeface="Times New Roman"/>
              <a:cs typeface="Times New Roman"/>
            </a:endParaRPr>
          </a:p>
          <a:p>
            <a:pPr marL="267970">
              <a:lnSpc>
                <a:spcPct val="100000"/>
              </a:lnSpc>
            </a:pPr>
            <a:r>
              <a:rPr sz="950" dirty="0">
                <a:solidFill>
                  <a:srgbClr val="5E5E5E"/>
                </a:solidFill>
                <a:latin typeface="Arial"/>
                <a:cs typeface="Arial"/>
              </a:rPr>
              <a:t>Venous</a:t>
            </a:r>
            <a:r>
              <a:rPr sz="950" spc="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6E6E6E"/>
                </a:solidFill>
                <a:latin typeface="Arial"/>
                <a:cs typeface="Arial"/>
              </a:rPr>
              <a:t>hypertension</a:t>
            </a:r>
            <a:endParaRPr sz="9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300123" y="4750106"/>
            <a:ext cx="5334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65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828583" y="4866796"/>
            <a:ext cx="52069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i="1" spc="-550" dirty="0">
                <a:solidFill>
                  <a:srgbClr val="282828"/>
                </a:solidFill>
                <a:latin typeface="Arial"/>
                <a:cs typeface="Arial"/>
              </a:rPr>
              <a:t>I</a:t>
            </a:r>
            <a:endParaRPr sz="25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476675" y="5261375"/>
            <a:ext cx="891540" cy="314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 marR="5080" indent="-11430">
              <a:lnSpc>
                <a:spcPct val="100000"/>
              </a:lnSpc>
              <a:spcBef>
                <a:spcPts val="100"/>
              </a:spcBef>
            </a:pPr>
            <a:r>
              <a:rPr sz="950" spc="-10" dirty="0">
                <a:solidFill>
                  <a:srgbClr val="6E6E6E"/>
                </a:solidFill>
                <a:latin typeface="Arial"/>
                <a:cs typeface="Arial"/>
              </a:rPr>
              <a:t>Telang</a:t>
            </a:r>
            <a:r>
              <a:rPr sz="950" spc="-10" dirty="0">
                <a:solidFill>
                  <a:srgbClr val="444444"/>
                </a:solidFill>
                <a:latin typeface="Arial"/>
                <a:cs typeface="Arial"/>
              </a:rPr>
              <a:t>i</a:t>
            </a:r>
            <a:r>
              <a:rPr sz="950" spc="-10" dirty="0">
                <a:solidFill>
                  <a:srgbClr val="6E6E6E"/>
                </a:solidFill>
                <a:latin typeface="Arial"/>
                <a:cs typeface="Arial"/>
              </a:rPr>
              <a:t>ectas</a:t>
            </a:r>
            <a:r>
              <a:rPr sz="950" spc="-10" dirty="0">
                <a:solidFill>
                  <a:srgbClr val="9A9A9A"/>
                </a:solidFill>
                <a:latin typeface="Arial"/>
                <a:cs typeface="Arial"/>
              </a:rPr>
              <a:t>,</a:t>
            </a:r>
            <a:r>
              <a:rPr sz="950" spc="-10" dirty="0">
                <a:solidFill>
                  <a:srgbClr val="6E6E6E"/>
                </a:solidFill>
                <a:latin typeface="Arial"/>
                <a:cs typeface="Arial"/>
              </a:rPr>
              <a:t>ae </a:t>
            </a:r>
            <a:r>
              <a:rPr sz="950" dirty="0">
                <a:solidFill>
                  <a:srgbClr val="5E5E5E"/>
                </a:solidFill>
                <a:latin typeface="Arial"/>
                <a:cs typeface="Arial"/>
              </a:rPr>
              <a:t>Venous</a:t>
            </a:r>
            <a:r>
              <a:rPr sz="950" spc="8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6E6E6E"/>
                </a:solidFill>
                <a:latin typeface="Arial"/>
                <a:cs typeface="Arial"/>
              </a:rPr>
              <a:t>ectas,a</a:t>
            </a:r>
            <a:endParaRPr sz="9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162788" y="5413970"/>
            <a:ext cx="978535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35" dirty="0">
                <a:solidFill>
                  <a:srgbClr val="6E6E6E"/>
                </a:solidFill>
                <a:latin typeface="Arial"/>
                <a:cs typeface="Arial"/>
              </a:rPr>
              <a:t>Cap,</a:t>
            </a:r>
            <a:r>
              <a:rPr sz="950" spc="-35" dirty="0">
                <a:solidFill>
                  <a:srgbClr val="9A9A9A"/>
                </a:solidFill>
                <a:latin typeface="Arial"/>
                <a:cs typeface="Arial"/>
              </a:rPr>
              <a:t>U</a:t>
            </a:r>
            <a:r>
              <a:rPr sz="950" spc="-35" dirty="0">
                <a:solidFill>
                  <a:srgbClr val="5E5E5E"/>
                </a:solidFill>
                <a:latin typeface="Arial"/>
                <a:cs typeface="Arial"/>
              </a:rPr>
              <a:t>ary</a:t>
            </a:r>
            <a:r>
              <a:rPr sz="950" spc="-1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828282"/>
                </a:solidFill>
                <a:latin typeface="Arial"/>
                <a:cs typeface="Arial"/>
              </a:rPr>
              <a:t>leakage</a:t>
            </a:r>
            <a:endParaRPr sz="9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053524" y="6167971"/>
            <a:ext cx="1209675" cy="592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indent="-15240" algn="ctr">
              <a:lnSpc>
                <a:spcPct val="97100"/>
              </a:lnSpc>
              <a:spcBef>
                <a:spcPts val="135"/>
              </a:spcBef>
            </a:pPr>
            <a:r>
              <a:rPr sz="950" spc="-10" dirty="0">
                <a:solidFill>
                  <a:srgbClr val="6E6E6E"/>
                </a:solidFill>
                <a:latin typeface="Arial"/>
                <a:cs typeface="Arial"/>
              </a:rPr>
              <a:t>Edema </a:t>
            </a:r>
            <a:r>
              <a:rPr sz="950" spc="-10" dirty="0">
                <a:solidFill>
                  <a:srgbClr val="5E5E5E"/>
                </a:solidFill>
                <a:latin typeface="Arial"/>
                <a:cs typeface="Arial"/>
              </a:rPr>
              <a:t>Hyperp,gmentat,on llpodermatoscleros,s Ulcerahon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2633" y="1298384"/>
            <a:ext cx="803910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-40" dirty="0">
                <a:solidFill>
                  <a:srgbClr val="42414D"/>
                </a:solidFill>
              </a:rPr>
              <a:t>What</a:t>
            </a:r>
            <a:r>
              <a:rPr sz="3950" spc="-225" dirty="0">
                <a:solidFill>
                  <a:srgbClr val="42414D"/>
                </a:solidFill>
              </a:rPr>
              <a:t> </a:t>
            </a:r>
            <a:r>
              <a:rPr sz="3950" spc="-50" dirty="0">
                <a:solidFill>
                  <a:srgbClr val="42414D"/>
                </a:solidFill>
              </a:rPr>
              <a:t>is</a:t>
            </a:r>
            <a:r>
              <a:rPr sz="3950" spc="-225" dirty="0">
                <a:solidFill>
                  <a:srgbClr val="42414D"/>
                </a:solidFill>
              </a:rPr>
              <a:t> </a:t>
            </a:r>
            <a:r>
              <a:rPr sz="3950" spc="-90" dirty="0">
                <a:solidFill>
                  <a:srgbClr val="42414D"/>
                </a:solidFill>
              </a:rPr>
              <a:t>post-</a:t>
            </a:r>
            <a:r>
              <a:rPr sz="3950" spc="-50" dirty="0">
                <a:solidFill>
                  <a:srgbClr val="42414D"/>
                </a:solidFill>
              </a:rPr>
              <a:t>thrombotic</a:t>
            </a:r>
            <a:r>
              <a:rPr sz="3950" spc="-150" dirty="0">
                <a:solidFill>
                  <a:srgbClr val="42414D"/>
                </a:solidFill>
              </a:rPr>
              <a:t> </a:t>
            </a:r>
            <a:r>
              <a:rPr sz="3950" spc="-370" dirty="0">
                <a:solidFill>
                  <a:srgbClr val="42414D"/>
                </a:solidFill>
              </a:rPr>
              <a:t>syndrome?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719718" y="2475761"/>
            <a:ext cx="7980045" cy="22263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62255" marR="5080" indent="-250190">
              <a:lnSpc>
                <a:spcPct val="95200"/>
              </a:lnSpc>
              <a:spcBef>
                <a:spcPts val="270"/>
              </a:spcBef>
              <a:buChar char="•"/>
              <a:tabLst>
                <a:tab pos="262255" algn="l"/>
                <a:tab pos="356870" algn="l"/>
              </a:tabLst>
            </a:pPr>
            <a:r>
              <a:rPr sz="2950" dirty="0">
                <a:solidFill>
                  <a:srgbClr val="954F99"/>
                </a:solidFill>
                <a:latin typeface="Times New Roman"/>
                <a:cs typeface="Times New Roman"/>
              </a:rPr>
              <a:t>	</a:t>
            </a:r>
            <a:r>
              <a:rPr sz="2950" dirty="0">
                <a:solidFill>
                  <a:srgbClr val="0C0C0C"/>
                </a:solidFill>
                <a:latin typeface="Times New Roman"/>
                <a:cs typeface="Times New Roman"/>
              </a:rPr>
              <a:t>Long-term</a:t>
            </a:r>
            <a:r>
              <a:rPr sz="2950" spc="23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C0C0C"/>
                </a:solidFill>
                <a:latin typeface="Times New Roman"/>
                <a:cs typeface="Times New Roman"/>
              </a:rPr>
              <a:t>complication</a:t>
            </a:r>
            <a:r>
              <a:rPr sz="2950" spc="44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C0C0C"/>
                </a:solidFill>
                <a:latin typeface="Times New Roman"/>
                <a:cs typeface="Times New Roman"/>
              </a:rPr>
              <a:t>of</a:t>
            </a:r>
            <a:r>
              <a:rPr sz="2950" spc="14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80" dirty="0">
                <a:solidFill>
                  <a:srgbClr val="0C0C0C"/>
                </a:solidFill>
                <a:latin typeface="Times New Roman"/>
                <a:cs typeface="Times New Roman"/>
              </a:rPr>
              <a:t>deep</a:t>
            </a:r>
            <a:r>
              <a:rPr sz="2950" spc="-3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40" dirty="0">
                <a:solidFill>
                  <a:srgbClr val="0C0C0C"/>
                </a:solidFill>
                <a:latin typeface="Times New Roman"/>
                <a:cs typeface="Times New Roman"/>
              </a:rPr>
              <a:t>venous </a:t>
            </a:r>
            <a:r>
              <a:rPr sz="2950" spc="70" dirty="0">
                <a:solidFill>
                  <a:srgbClr val="0C0C0C"/>
                </a:solidFill>
                <a:latin typeface="Times New Roman"/>
                <a:cs typeface="Times New Roman"/>
              </a:rPr>
              <a:t>thrombosis</a:t>
            </a:r>
            <a:r>
              <a:rPr sz="2950" spc="17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0C0C0C"/>
                </a:solidFill>
                <a:latin typeface="Times New Roman"/>
                <a:cs typeface="Times New Roman"/>
              </a:rPr>
              <a:t>(DVТ)</a:t>
            </a:r>
            <a:r>
              <a:rPr sz="2750" spc="8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140" dirty="0">
                <a:solidFill>
                  <a:srgbClr val="0C0C0C"/>
                </a:solidFill>
                <a:latin typeface="Times New Roman"/>
                <a:cs typeface="Times New Roman"/>
              </a:rPr>
              <a:t>that</a:t>
            </a:r>
            <a:r>
              <a:rPr sz="2950" spc="-6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75" dirty="0">
                <a:solidFill>
                  <a:srgbClr val="0C0C0C"/>
                </a:solidFill>
                <a:latin typeface="Times New Roman"/>
                <a:cs typeface="Times New Roman"/>
              </a:rPr>
              <a:t>is</a:t>
            </a:r>
            <a:r>
              <a:rPr sz="2950" spc="-9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45" dirty="0">
                <a:solidFill>
                  <a:srgbClr val="0C0C0C"/>
                </a:solidFill>
                <a:latin typeface="Times New Roman"/>
                <a:cs typeface="Times New Roman"/>
              </a:rPr>
              <a:t>characterized</a:t>
            </a:r>
            <a:r>
              <a:rPr sz="2950" spc="17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-25" dirty="0">
                <a:solidFill>
                  <a:srgbClr val="0C0C0C"/>
                </a:solidFill>
                <a:latin typeface="Times New Roman"/>
                <a:cs typeface="Times New Roman"/>
              </a:rPr>
              <a:t>Ьу </a:t>
            </a:r>
            <a:r>
              <a:rPr sz="2950" dirty="0">
                <a:solidFill>
                  <a:srgbClr val="0C0C0C"/>
                </a:solidFill>
                <a:latin typeface="Times New Roman"/>
                <a:cs typeface="Times New Roman"/>
              </a:rPr>
              <a:t>chronic,</a:t>
            </a:r>
            <a:r>
              <a:rPr sz="2950" spc="12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60" dirty="0">
                <a:solidFill>
                  <a:srgbClr val="0C0C0C"/>
                </a:solidFill>
                <a:latin typeface="Times New Roman"/>
                <a:cs typeface="Times New Roman"/>
              </a:rPr>
              <a:t>persistent</a:t>
            </a:r>
            <a:r>
              <a:rPr sz="2950" spc="26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55" dirty="0">
                <a:solidFill>
                  <a:srgbClr val="0C0C0C"/>
                </a:solidFill>
                <a:latin typeface="Times New Roman"/>
                <a:cs typeface="Times New Roman"/>
              </a:rPr>
              <a:t>pain,</a:t>
            </a:r>
            <a:r>
              <a:rPr sz="2950" spc="-1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C0C0C"/>
                </a:solidFill>
                <a:latin typeface="Times New Roman"/>
                <a:cs typeface="Times New Roman"/>
              </a:rPr>
              <a:t>swelling</a:t>
            </a:r>
            <a:r>
              <a:rPr sz="2950" spc="16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95" dirty="0">
                <a:solidFill>
                  <a:srgbClr val="0C0C0C"/>
                </a:solidFill>
                <a:latin typeface="Times New Roman"/>
                <a:cs typeface="Times New Roman"/>
              </a:rPr>
              <a:t>and</a:t>
            </a:r>
            <a:r>
              <a:rPr sz="2950" spc="2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95" dirty="0">
                <a:solidFill>
                  <a:srgbClr val="0C0C0C"/>
                </a:solidFill>
                <a:latin typeface="Times New Roman"/>
                <a:cs typeface="Times New Roman"/>
              </a:rPr>
              <a:t>other</a:t>
            </a:r>
            <a:r>
              <a:rPr sz="2950" spc="2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45" dirty="0">
                <a:solidFill>
                  <a:srgbClr val="0C0C0C"/>
                </a:solidFill>
                <a:latin typeface="Times New Roman"/>
                <a:cs typeface="Times New Roman"/>
              </a:rPr>
              <a:t>signs </a:t>
            </a:r>
            <a:r>
              <a:rPr sz="2950" spc="55" dirty="0">
                <a:solidFill>
                  <a:srgbClr val="0C0C0C"/>
                </a:solidFill>
                <a:latin typeface="Times New Roman"/>
                <a:cs typeface="Times New Roman"/>
              </a:rPr>
              <a:t>in</a:t>
            </a:r>
            <a:r>
              <a:rPr sz="2950" spc="2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55" dirty="0">
                <a:solidFill>
                  <a:srgbClr val="0C0C0C"/>
                </a:solidFill>
                <a:latin typeface="Times New Roman"/>
                <a:cs typeface="Times New Roman"/>
              </a:rPr>
              <a:t>the</a:t>
            </a:r>
            <a:r>
              <a:rPr sz="2950" spc="14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C0C0C"/>
                </a:solidFill>
                <a:latin typeface="Times New Roman"/>
                <a:cs typeface="Times New Roman"/>
              </a:rPr>
              <a:t>affected</a:t>
            </a:r>
            <a:r>
              <a:rPr sz="2950" spc="-1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70" dirty="0">
                <a:solidFill>
                  <a:srgbClr val="0C0C0C"/>
                </a:solidFill>
                <a:latin typeface="Times New Roman"/>
                <a:cs typeface="Times New Roman"/>
              </a:rPr>
              <a:t>limb</a:t>
            </a:r>
            <a:endParaRPr sz="2950">
              <a:latin typeface="Times New Roman"/>
              <a:cs typeface="Times New Roman"/>
            </a:endParaRPr>
          </a:p>
          <a:p>
            <a:pPr marL="269875" indent="-257175">
              <a:lnSpc>
                <a:spcPct val="100000"/>
              </a:lnSpc>
              <a:spcBef>
                <a:spcPts val="135"/>
              </a:spcBef>
              <a:buClr>
                <a:srgbClr val="954F99"/>
              </a:buClr>
              <a:buChar char="•"/>
              <a:tabLst>
                <a:tab pos="269875" algn="l"/>
              </a:tabLst>
            </a:pPr>
            <a:r>
              <a:rPr sz="2950" dirty="0">
                <a:solidFill>
                  <a:srgbClr val="0C0C0C"/>
                </a:solidFill>
                <a:latin typeface="Times New Roman"/>
                <a:cs typeface="Times New Roman"/>
              </a:rPr>
              <a:t>Caused</a:t>
            </a:r>
            <a:r>
              <a:rPr sz="2950" spc="6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-55" dirty="0">
                <a:solidFill>
                  <a:srgbClr val="0C0C0C"/>
                </a:solidFill>
                <a:latin typeface="Times New Roman"/>
                <a:cs typeface="Times New Roman"/>
              </a:rPr>
              <a:t>Ьу</a:t>
            </a:r>
            <a:r>
              <a:rPr sz="2950" spc="-8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55" dirty="0">
                <a:solidFill>
                  <a:srgbClr val="0C0C0C"/>
                </a:solidFill>
                <a:latin typeface="Times New Roman"/>
                <a:cs typeface="Times New Roman"/>
              </a:rPr>
              <a:t>damage</a:t>
            </a:r>
            <a:r>
              <a:rPr sz="2950" spc="3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C0C0C"/>
                </a:solidFill>
                <a:latin typeface="Times New Roman"/>
                <a:cs typeface="Times New Roman"/>
              </a:rPr>
              <a:t>to</a:t>
            </a:r>
            <a:r>
              <a:rPr sz="2950" spc="13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C0C0C"/>
                </a:solidFill>
                <a:latin typeface="Times New Roman"/>
                <a:cs typeface="Times New Roman"/>
              </a:rPr>
              <a:t>veins</a:t>
            </a:r>
            <a:r>
              <a:rPr sz="2950" spc="-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95" dirty="0">
                <a:solidFill>
                  <a:srgbClr val="0C0C0C"/>
                </a:solidFill>
                <a:latin typeface="Times New Roman"/>
                <a:cs typeface="Times New Roman"/>
              </a:rPr>
              <a:t>and</a:t>
            </a:r>
            <a:r>
              <a:rPr sz="2950" spc="5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950" spc="-10" dirty="0">
                <a:solidFill>
                  <a:srgbClr val="0C0C0C"/>
                </a:solidFill>
                <a:latin typeface="Times New Roman"/>
                <a:cs typeface="Times New Roman"/>
              </a:rPr>
              <a:t>valves</a:t>
            </a:r>
            <a:endParaRPr sz="2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3671" y="1253877"/>
            <a:ext cx="4578985" cy="681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300" spc="-130" dirty="0">
                <a:solidFill>
                  <a:srgbClr val="42414D"/>
                </a:solidFill>
                <a:latin typeface="Times New Roman"/>
                <a:cs typeface="Times New Roman"/>
              </a:rPr>
              <a:t>Signs</a:t>
            </a:r>
            <a:r>
              <a:rPr sz="4300" spc="-140" dirty="0">
                <a:solidFill>
                  <a:srgbClr val="42414D"/>
                </a:solidFill>
                <a:latin typeface="Times New Roman"/>
                <a:cs typeface="Times New Roman"/>
              </a:rPr>
              <a:t> </a:t>
            </a:r>
            <a:r>
              <a:rPr sz="4300" spc="-15" dirty="0">
                <a:solidFill>
                  <a:srgbClr val="42414D"/>
                </a:solidFill>
                <a:latin typeface="Times New Roman"/>
                <a:cs typeface="Times New Roman"/>
              </a:rPr>
              <a:t>and</a:t>
            </a:r>
            <a:r>
              <a:rPr sz="4300" spc="-225" dirty="0">
                <a:solidFill>
                  <a:srgbClr val="42414D"/>
                </a:solidFill>
                <a:latin typeface="Times New Roman"/>
                <a:cs typeface="Times New Roman"/>
              </a:rPr>
              <a:t> </a:t>
            </a:r>
            <a:r>
              <a:rPr sz="4300" spc="-165" dirty="0">
                <a:solidFill>
                  <a:srgbClr val="42414D"/>
                </a:solidFill>
                <a:latin typeface="Times New Roman"/>
                <a:cs typeface="Times New Roman"/>
              </a:rPr>
              <a:t>Symptoms</a:t>
            </a:r>
            <a:endParaRPr sz="4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pc="50" dirty="0"/>
              <a:t>Signs</a:t>
            </a:r>
          </a:p>
          <a:p>
            <a:pPr marL="285115" indent="-261620">
              <a:lnSpc>
                <a:spcPct val="100000"/>
              </a:lnSpc>
              <a:spcBef>
                <a:spcPts val="240"/>
              </a:spcBef>
              <a:buClr>
                <a:srgbClr val="935095"/>
              </a:buClr>
              <a:buChar char="•"/>
              <a:tabLst>
                <a:tab pos="285115" algn="l"/>
              </a:tabLst>
            </a:pPr>
            <a:r>
              <a:rPr spc="90" dirty="0"/>
              <a:t>Edema</a:t>
            </a:r>
          </a:p>
          <a:p>
            <a:pPr marL="285115" indent="-261620">
              <a:lnSpc>
                <a:spcPct val="100000"/>
              </a:lnSpc>
              <a:spcBef>
                <a:spcPts val="310"/>
              </a:spcBef>
              <a:buClr>
                <a:srgbClr val="935095"/>
              </a:buClr>
              <a:buChar char="•"/>
              <a:tabLst>
                <a:tab pos="285115" algn="l"/>
              </a:tabLst>
            </a:pPr>
            <a:r>
              <a:rPr spc="45" dirty="0"/>
              <a:t>Eczema</a:t>
            </a:r>
          </a:p>
          <a:p>
            <a:pPr marL="286385" indent="-262890">
              <a:lnSpc>
                <a:spcPct val="100000"/>
              </a:lnSpc>
              <a:spcBef>
                <a:spcPts val="240"/>
              </a:spcBef>
              <a:buClr>
                <a:srgbClr val="935095"/>
              </a:buClr>
              <a:buChar char="•"/>
              <a:tabLst>
                <a:tab pos="286385" algn="l"/>
              </a:tabLst>
            </a:pPr>
            <a:r>
              <a:rPr spc="100" dirty="0"/>
              <a:t>Hyperpigmentation</a:t>
            </a:r>
          </a:p>
          <a:p>
            <a:pPr marL="286385" indent="-262890">
              <a:lnSpc>
                <a:spcPct val="100000"/>
              </a:lnSpc>
              <a:spcBef>
                <a:spcPts val="240"/>
              </a:spcBef>
              <a:buClr>
                <a:srgbClr val="935095"/>
              </a:buClr>
              <a:buChar char="•"/>
              <a:tabLst>
                <a:tab pos="286385" algn="l"/>
              </a:tabLst>
            </a:pPr>
            <a:r>
              <a:rPr spc="75" dirty="0"/>
              <a:t>Redness</a:t>
            </a:r>
          </a:p>
          <a:p>
            <a:pPr marL="272415" indent="-248920">
              <a:lnSpc>
                <a:spcPct val="100000"/>
              </a:lnSpc>
              <a:spcBef>
                <a:spcPts val="240"/>
              </a:spcBef>
              <a:buClr>
                <a:srgbClr val="935095"/>
              </a:buClr>
              <a:buChar char="•"/>
              <a:tabLst>
                <a:tab pos="272415" algn="l"/>
              </a:tabLst>
            </a:pPr>
            <a:r>
              <a:rPr spc="90" dirty="0"/>
              <a:t>Secondary</a:t>
            </a:r>
            <a:r>
              <a:rPr spc="-135" dirty="0"/>
              <a:t> </a:t>
            </a:r>
            <a:r>
              <a:rPr spc="65" dirty="0"/>
              <a:t>varicose</a:t>
            </a:r>
            <a:r>
              <a:rPr spc="5" dirty="0"/>
              <a:t> </a:t>
            </a:r>
            <a:r>
              <a:rPr spc="65" dirty="0"/>
              <a:t>veins</a:t>
            </a:r>
          </a:p>
          <a:p>
            <a:pPr marL="285115" indent="-261620">
              <a:lnSpc>
                <a:spcPts val="2935"/>
              </a:lnSpc>
              <a:spcBef>
                <a:spcPts val="240"/>
              </a:spcBef>
              <a:buClr>
                <a:srgbClr val="935095"/>
              </a:buClr>
              <a:buChar char="•"/>
              <a:tabLst>
                <a:tab pos="285115" algn="l"/>
              </a:tabLst>
            </a:pPr>
            <a:r>
              <a:rPr spc="80" dirty="0"/>
              <a:t>Lipodermatoschlerosis</a:t>
            </a:r>
          </a:p>
          <a:p>
            <a:pPr marL="279400">
              <a:lnSpc>
                <a:spcPts val="2815"/>
              </a:lnSpc>
            </a:pPr>
            <a:r>
              <a:rPr sz="2350" b="1" spc="-10" dirty="0">
                <a:latin typeface="Times New Roman"/>
                <a:cs typeface="Times New Roman"/>
              </a:rPr>
              <a:t>(LDS)</a:t>
            </a:r>
            <a:endParaRPr sz="2350">
              <a:latin typeface="Times New Roman"/>
              <a:cs typeface="Times New Roman"/>
            </a:endParaRPr>
          </a:p>
          <a:p>
            <a:pPr marL="260985" indent="-237490">
              <a:lnSpc>
                <a:spcPct val="100000"/>
              </a:lnSpc>
              <a:spcBef>
                <a:spcPts val="405"/>
              </a:spcBef>
              <a:buClr>
                <a:srgbClr val="935095"/>
              </a:buClr>
              <a:buChar char="•"/>
              <a:tabLst>
                <a:tab pos="260985" algn="l"/>
              </a:tabLst>
            </a:pPr>
            <a:r>
              <a:rPr spc="70" dirty="0"/>
              <a:t>Venous</a:t>
            </a:r>
            <a:r>
              <a:rPr spc="65" dirty="0"/>
              <a:t> </a:t>
            </a:r>
            <a:r>
              <a:rPr spc="-10" dirty="0"/>
              <a:t>Ulcers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pc="85" dirty="0"/>
              <a:t>Symptoms</a:t>
            </a:r>
          </a:p>
          <a:p>
            <a:pPr marL="286385" indent="-262890">
              <a:lnSpc>
                <a:spcPct val="100000"/>
              </a:lnSpc>
              <a:spcBef>
                <a:spcPts val="240"/>
              </a:spcBef>
              <a:buClr>
                <a:srgbClr val="935095"/>
              </a:buClr>
              <a:buChar char="•"/>
              <a:tabLst>
                <a:tab pos="286385" algn="l"/>
              </a:tabLst>
            </a:pPr>
            <a:r>
              <a:rPr spc="60" dirty="0"/>
              <a:t>Heaviness</a:t>
            </a:r>
          </a:p>
          <a:p>
            <a:pPr marL="286385" indent="-262890">
              <a:lnSpc>
                <a:spcPct val="100000"/>
              </a:lnSpc>
              <a:spcBef>
                <a:spcPts val="310"/>
              </a:spcBef>
              <a:buClr>
                <a:srgbClr val="935095"/>
              </a:buClr>
              <a:buChar char="•"/>
              <a:tabLst>
                <a:tab pos="286385" algn="l"/>
              </a:tabLst>
            </a:pPr>
            <a:r>
              <a:rPr spc="85" dirty="0"/>
              <a:t>Pain</a:t>
            </a:r>
          </a:p>
          <a:p>
            <a:pPr marL="272415" indent="-248920">
              <a:lnSpc>
                <a:spcPct val="100000"/>
              </a:lnSpc>
              <a:spcBef>
                <a:spcPts val="170"/>
              </a:spcBef>
              <a:buClr>
                <a:srgbClr val="935095"/>
              </a:buClr>
              <a:buChar char="•"/>
              <a:tabLst>
                <a:tab pos="272415" algn="l"/>
              </a:tabLst>
            </a:pPr>
            <a:r>
              <a:rPr spc="-10" dirty="0"/>
              <a:t>Swelling</a:t>
            </a:r>
          </a:p>
          <a:p>
            <a:pPr marL="283845" indent="-260350">
              <a:lnSpc>
                <a:spcPct val="100000"/>
              </a:lnSpc>
              <a:spcBef>
                <a:spcPts val="310"/>
              </a:spcBef>
              <a:buClr>
                <a:srgbClr val="935095"/>
              </a:buClr>
              <a:buChar char="•"/>
              <a:tabLst>
                <a:tab pos="283845" algn="l"/>
              </a:tabLst>
            </a:pPr>
            <a:r>
              <a:rPr spc="85" dirty="0"/>
              <a:t>Itching</a:t>
            </a:r>
          </a:p>
          <a:p>
            <a:pPr marL="280035" indent="-256540">
              <a:lnSpc>
                <a:spcPct val="100000"/>
              </a:lnSpc>
              <a:spcBef>
                <a:spcPts val="240"/>
              </a:spcBef>
              <a:buClr>
                <a:srgbClr val="935095"/>
              </a:buClr>
              <a:buChar char="•"/>
              <a:tabLst>
                <a:tab pos="280035" algn="l"/>
              </a:tabLst>
            </a:pPr>
            <a:r>
              <a:rPr spc="85" dirty="0"/>
              <a:t>Cramps</a:t>
            </a:r>
          </a:p>
          <a:p>
            <a:pPr marL="271145" indent="-247650">
              <a:lnSpc>
                <a:spcPct val="100000"/>
              </a:lnSpc>
              <a:spcBef>
                <a:spcPts val="315"/>
              </a:spcBef>
              <a:buClr>
                <a:srgbClr val="935095"/>
              </a:buClr>
              <a:buChar char="•"/>
              <a:tabLst>
                <a:tab pos="271145" algn="l"/>
              </a:tabLst>
            </a:pPr>
            <a:r>
              <a:rPr spc="-10" dirty="0"/>
              <a:t>Aching</a:t>
            </a:r>
          </a:p>
          <a:p>
            <a:pPr marL="272415" marR="5080" indent="-249554">
              <a:lnSpc>
                <a:spcPts val="2900"/>
              </a:lnSpc>
              <a:spcBef>
                <a:spcPts val="300"/>
              </a:spcBef>
              <a:buClr>
                <a:srgbClr val="935095"/>
              </a:buClr>
              <a:buChar char="•"/>
              <a:tabLst>
                <a:tab pos="280670" algn="l"/>
                <a:tab pos="2916555" algn="l"/>
              </a:tabLst>
            </a:pPr>
            <a:r>
              <a:rPr spc="100" dirty="0"/>
              <a:t>Symptoms</a:t>
            </a:r>
            <a:r>
              <a:rPr spc="60" dirty="0"/>
              <a:t> </a:t>
            </a:r>
            <a:r>
              <a:rPr spc="70" dirty="0"/>
              <a:t>worsen</a:t>
            </a:r>
            <a:r>
              <a:rPr dirty="0"/>
              <a:t>	</a:t>
            </a:r>
            <a:r>
              <a:rPr spc="75" dirty="0"/>
              <a:t>with 	</a:t>
            </a:r>
            <a:r>
              <a:rPr dirty="0"/>
              <a:t>activity</a:t>
            </a:r>
            <a:r>
              <a:rPr spc="215" dirty="0"/>
              <a:t> </a:t>
            </a:r>
            <a:r>
              <a:rPr dirty="0"/>
              <a:t>and</a:t>
            </a:r>
            <a:r>
              <a:rPr spc="440" dirty="0"/>
              <a:t> </a:t>
            </a:r>
            <a:r>
              <a:rPr spc="120" dirty="0"/>
              <a:t>standing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71792" y="754186"/>
            <a:ext cx="2572831" cy="154390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364843" y="3680426"/>
            <a:ext cx="1111885" cy="1759585"/>
            <a:chOff x="6364843" y="3680426"/>
            <a:chExt cx="1111885" cy="175958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64843" y="3680426"/>
              <a:ext cx="1111606" cy="125666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019259" y="4937094"/>
              <a:ext cx="0" cy="502920"/>
            </a:xfrm>
            <a:custGeom>
              <a:avLst/>
              <a:gdLst/>
              <a:ahLst/>
              <a:cxnLst/>
              <a:rect l="l" t="t" r="r" b="b"/>
              <a:pathLst>
                <a:path h="502920">
                  <a:moveTo>
                    <a:pt x="0" y="502666"/>
                  </a:moveTo>
                  <a:lnTo>
                    <a:pt x="0" y="0"/>
                  </a:lnTo>
                </a:path>
              </a:pathLst>
            </a:custGeom>
            <a:ln w="358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7781248" y="4326713"/>
            <a:ext cx="0" cy="718185"/>
          </a:xfrm>
          <a:custGeom>
            <a:avLst/>
            <a:gdLst/>
            <a:ahLst/>
            <a:cxnLst/>
            <a:rect l="l" t="t" r="r" b="b"/>
            <a:pathLst>
              <a:path h="718185">
                <a:moveTo>
                  <a:pt x="0" y="718096"/>
                </a:moveTo>
                <a:lnTo>
                  <a:pt x="0" y="0"/>
                </a:lnTo>
              </a:path>
            </a:pathLst>
          </a:custGeom>
          <a:ln w="179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69503" y="4362617"/>
            <a:ext cx="0" cy="682625"/>
          </a:xfrm>
          <a:custGeom>
            <a:avLst/>
            <a:gdLst/>
            <a:ahLst/>
            <a:cxnLst/>
            <a:rect l="l" t="t" r="r" b="b"/>
            <a:pathLst>
              <a:path h="682625">
                <a:moveTo>
                  <a:pt x="0" y="682191"/>
                </a:moveTo>
                <a:lnTo>
                  <a:pt x="0" y="0"/>
                </a:lnTo>
              </a:path>
            </a:pathLst>
          </a:custGeom>
          <a:ln w="268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46152" y="5044809"/>
            <a:ext cx="484505" cy="0"/>
          </a:xfrm>
          <a:custGeom>
            <a:avLst/>
            <a:gdLst/>
            <a:ahLst/>
            <a:cxnLst/>
            <a:rect l="l" t="t" r="r" b="b"/>
            <a:pathLst>
              <a:path w="484504">
                <a:moveTo>
                  <a:pt x="0" y="0"/>
                </a:moveTo>
                <a:lnTo>
                  <a:pt x="484087" y="0"/>
                </a:lnTo>
              </a:path>
            </a:pathLst>
          </a:custGeom>
          <a:ln w="628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11058" y="5053786"/>
            <a:ext cx="466725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157" y="0"/>
                </a:lnTo>
              </a:path>
            </a:pathLst>
          </a:custGeom>
          <a:ln w="718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10294" y="5233309"/>
            <a:ext cx="628015" cy="0"/>
          </a:xfrm>
          <a:custGeom>
            <a:avLst/>
            <a:gdLst/>
            <a:ahLst/>
            <a:cxnLst/>
            <a:rect l="l" t="t" r="r" b="b"/>
            <a:pathLst>
              <a:path w="628015">
                <a:moveTo>
                  <a:pt x="0" y="0"/>
                </a:moveTo>
                <a:lnTo>
                  <a:pt x="627520" y="0"/>
                </a:lnTo>
              </a:path>
            </a:pathLst>
          </a:custGeom>
          <a:ln w="718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00703" y="5439762"/>
            <a:ext cx="663575" cy="0"/>
          </a:xfrm>
          <a:custGeom>
            <a:avLst/>
            <a:gdLst/>
            <a:ahLst/>
            <a:cxnLst/>
            <a:rect l="l" t="t" r="r" b="b"/>
            <a:pathLst>
              <a:path w="663575">
                <a:moveTo>
                  <a:pt x="0" y="0"/>
                </a:moveTo>
                <a:lnTo>
                  <a:pt x="663378" y="0"/>
                </a:lnTo>
              </a:path>
            </a:pathLst>
          </a:custGeom>
          <a:ln w="538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pc="-190" dirty="0"/>
              <a:t>Prevention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48700" y="2187325"/>
            <a:ext cx="5988050" cy="95948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276860" indent="-264160">
              <a:lnSpc>
                <a:spcPct val="100000"/>
              </a:lnSpc>
              <a:spcBef>
                <a:spcPts val="355"/>
              </a:spcBef>
              <a:buClr>
                <a:srgbClr val="935295"/>
              </a:buClr>
              <a:buChar char="•"/>
              <a:tabLst>
                <a:tab pos="276860" algn="l"/>
              </a:tabLst>
            </a:pPr>
            <a:r>
              <a:rPr sz="2850" spc="-55" dirty="0">
                <a:solidFill>
                  <a:srgbClr val="0C0C0C"/>
                </a:solidFill>
                <a:latin typeface="Times New Roman"/>
                <a:cs typeface="Times New Roman"/>
              </a:rPr>
              <a:t>DVТ</a:t>
            </a:r>
            <a:r>
              <a:rPr sz="2850" spc="-12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70" dirty="0">
                <a:solidFill>
                  <a:srgbClr val="0C0C0C"/>
                </a:solidFill>
                <a:latin typeface="Times New Roman"/>
                <a:cs typeface="Times New Roman"/>
              </a:rPr>
              <a:t>Prophylaxis</a:t>
            </a:r>
            <a:endParaRPr sz="2850">
              <a:latin typeface="Times New Roman"/>
              <a:cs typeface="Times New Roman"/>
            </a:endParaRPr>
          </a:p>
          <a:p>
            <a:pPr marL="261620" indent="-248920">
              <a:lnSpc>
                <a:spcPct val="100000"/>
              </a:lnSpc>
              <a:spcBef>
                <a:spcPts val="254"/>
              </a:spcBef>
              <a:buClr>
                <a:srgbClr val="935295"/>
              </a:buClr>
              <a:buChar char="•"/>
              <a:tabLst>
                <a:tab pos="261620" algn="l"/>
              </a:tabLst>
            </a:pPr>
            <a:r>
              <a:rPr sz="2850" spc="100" dirty="0">
                <a:solidFill>
                  <a:srgbClr val="0C0C0C"/>
                </a:solidFill>
                <a:latin typeface="Times New Roman"/>
                <a:cs typeface="Times New Roman"/>
              </a:rPr>
              <a:t>Optimal</a:t>
            </a:r>
            <a:r>
              <a:rPr sz="2850" spc="9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140" dirty="0">
                <a:solidFill>
                  <a:srgbClr val="0C0C0C"/>
                </a:solidFill>
                <a:latin typeface="Times New Roman"/>
                <a:cs typeface="Times New Roman"/>
              </a:rPr>
              <a:t>duration</a:t>
            </a:r>
            <a:r>
              <a:rPr sz="2850" spc="16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dirty="0">
                <a:solidFill>
                  <a:srgbClr val="0C0C0C"/>
                </a:solidFill>
                <a:latin typeface="Times New Roman"/>
                <a:cs typeface="Times New Roman"/>
              </a:rPr>
              <a:t>of</a:t>
            </a:r>
            <a:r>
              <a:rPr sz="2850" spc="1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114" dirty="0">
                <a:solidFill>
                  <a:srgbClr val="0C0C0C"/>
                </a:solidFill>
                <a:latin typeface="Times New Roman"/>
                <a:cs typeface="Times New Roman"/>
              </a:rPr>
              <a:t>anticoagulation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9870" y="3587614"/>
            <a:ext cx="4805680" cy="142621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2850" spc="60" dirty="0">
                <a:solidFill>
                  <a:srgbClr val="0C0C0C"/>
                </a:solidFill>
                <a:latin typeface="Times New Roman"/>
                <a:cs typeface="Times New Roman"/>
              </a:rPr>
              <a:t>After</a:t>
            </a:r>
            <a:r>
              <a:rPr sz="2850" spc="-2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95" dirty="0">
                <a:solidFill>
                  <a:srgbClr val="0C0C0C"/>
                </a:solidFill>
                <a:latin typeface="Times New Roman"/>
                <a:cs typeface="Times New Roman"/>
              </a:rPr>
              <a:t>initial</a:t>
            </a:r>
            <a:r>
              <a:rPr sz="2850" spc="9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-20" dirty="0">
                <a:solidFill>
                  <a:srgbClr val="0C0C0C"/>
                </a:solidFill>
                <a:latin typeface="Times New Roman"/>
                <a:cs typeface="Times New Roman"/>
              </a:rPr>
              <a:t>DVТ:</a:t>
            </a:r>
            <a:endParaRPr sz="2850">
              <a:latin typeface="Times New Roman"/>
              <a:cs typeface="Times New Roman"/>
            </a:endParaRPr>
          </a:p>
          <a:p>
            <a:pPr marL="296545" indent="-265430">
              <a:lnSpc>
                <a:spcPct val="100000"/>
              </a:lnSpc>
              <a:spcBef>
                <a:spcPts val="254"/>
              </a:spcBef>
              <a:buClr>
                <a:srgbClr val="935295"/>
              </a:buClr>
              <a:buChar char="•"/>
              <a:tabLst>
                <a:tab pos="296545" algn="l"/>
              </a:tabLst>
            </a:pPr>
            <a:r>
              <a:rPr sz="2850" spc="95" dirty="0">
                <a:solidFill>
                  <a:srgbClr val="0C0C0C"/>
                </a:solidFill>
                <a:latin typeface="Times New Roman"/>
                <a:cs typeface="Times New Roman"/>
              </a:rPr>
              <a:t>Prevention</a:t>
            </a:r>
            <a:r>
              <a:rPr sz="2850" spc="16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dirty="0">
                <a:solidFill>
                  <a:srgbClr val="0C0C0C"/>
                </a:solidFill>
                <a:latin typeface="Times New Roman"/>
                <a:cs typeface="Times New Roman"/>
              </a:rPr>
              <a:t>of</a:t>
            </a:r>
            <a:r>
              <a:rPr sz="2850" spc="3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130" dirty="0">
                <a:solidFill>
                  <a:srgbClr val="0C0C0C"/>
                </a:solidFill>
                <a:latin typeface="Times New Roman"/>
                <a:cs typeface="Times New Roman"/>
              </a:rPr>
              <a:t>recurrent</a:t>
            </a:r>
            <a:r>
              <a:rPr sz="2850" spc="27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-50" dirty="0">
                <a:solidFill>
                  <a:srgbClr val="0C0C0C"/>
                </a:solidFill>
                <a:latin typeface="Times New Roman"/>
                <a:cs typeface="Times New Roman"/>
              </a:rPr>
              <a:t>DVТ</a:t>
            </a:r>
            <a:endParaRPr sz="2850">
              <a:latin typeface="Times New Roman"/>
              <a:cs typeface="Times New Roman"/>
            </a:endParaRPr>
          </a:p>
          <a:p>
            <a:pPr marL="279400" indent="-248285">
              <a:lnSpc>
                <a:spcPct val="100000"/>
              </a:lnSpc>
              <a:spcBef>
                <a:spcPts val="254"/>
              </a:spcBef>
              <a:buClr>
                <a:srgbClr val="935295"/>
              </a:buClr>
              <a:buChar char="•"/>
              <a:tabLst>
                <a:tab pos="279400" algn="l"/>
              </a:tabLst>
            </a:pPr>
            <a:r>
              <a:rPr sz="2850" spc="95" dirty="0">
                <a:solidFill>
                  <a:srgbClr val="0C0C0C"/>
                </a:solidFill>
                <a:latin typeface="Times New Roman"/>
                <a:cs typeface="Times New Roman"/>
              </a:rPr>
              <a:t>Compression</a:t>
            </a:r>
            <a:r>
              <a:rPr sz="2850" spc="240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50" spc="65" dirty="0">
                <a:solidFill>
                  <a:srgbClr val="0C0C0C"/>
                </a:solidFill>
                <a:latin typeface="Times New Roman"/>
                <a:cs typeface="Times New Roman"/>
              </a:rPr>
              <a:t>stockings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85271" y="3660993"/>
            <a:ext cx="769620" cy="288925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 marR="5080" indent="77470">
              <a:lnSpc>
                <a:spcPts val="990"/>
              </a:lnSpc>
              <a:spcBef>
                <a:spcPts val="209"/>
              </a:spcBef>
            </a:pPr>
            <a:r>
              <a:rPr sz="900" b="1" spc="-10" dirty="0">
                <a:solidFill>
                  <a:srgbClr val="3B3B3F"/>
                </a:solidFill>
                <a:latin typeface="Arial"/>
                <a:cs typeface="Arial"/>
              </a:rPr>
              <a:t>lncreosing Compression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483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950" spc="-300" dirty="0">
                <a:solidFill>
                  <a:srgbClr val="42424D"/>
                </a:solidFill>
              </a:rPr>
              <a:t>Sociat</a:t>
            </a:r>
            <a:r>
              <a:rPr sz="3950" spc="295" dirty="0">
                <a:solidFill>
                  <a:srgbClr val="42424D"/>
                </a:solidFill>
              </a:rPr>
              <a:t> </a:t>
            </a:r>
            <a:r>
              <a:rPr sz="3950" spc="-45" dirty="0">
                <a:solidFill>
                  <a:srgbClr val="42424D"/>
                </a:solidFill>
              </a:rPr>
              <a:t>impact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649049" y="2234527"/>
            <a:ext cx="112776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985" indent="-248285">
              <a:lnSpc>
                <a:spcPct val="100000"/>
              </a:lnSpc>
              <a:spcBef>
                <a:spcPts val="100"/>
              </a:spcBef>
              <a:buClr>
                <a:srgbClr val="935295"/>
              </a:buClr>
              <a:buChar char="•"/>
              <a:tabLst>
                <a:tab pos="260985" algn="l"/>
              </a:tabLst>
            </a:pPr>
            <a:r>
              <a:rPr sz="2800" spc="80" dirty="0">
                <a:solidFill>
                  <a:srgbClr val="0C0C0C"/>
                </a:solidFill>
                <a:latin typeface="Times New Roman"/>
                <a:cs typeface="Times New Roman"/>
              </a:rPr>
              <a:t>Costs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9835" y="2850519"/>
            <a:ext cx="90805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50" dirty="0">
                <a:solidFill>
                  <a:srgbClr val="808E8E"/>
                </a:solidFill>
                <a:latin typeface="Arial"/>
                <a:cs typeface="Arial"/>
              </a:rPr>
              <a:t>0</a:t>
            </a:r>
            <a:endParaRPr sz="8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97591" y="2665384"/>
            <a:ext cx="5029200" cy="892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32735" algn="l"/>
              </a:tabLst>
            </a:pPr>
            <a:r>
              <a:rPr sz="2800" dirty="0">
                <a:solidFill>
                  <a:srgbClr val="5B7C7C"/>
                </a:solidFill>
                <a:latin typeface="Times New Roman"/>
                <a:cs typeface="Times New Roman"/>
              </a:rPr>
              <a:t>Increased</a:t>
            </a:r>
            <a:r>
              <a:rPr sz="2800" spc="470" dirty="0">
                <a:solidFill>
                  <a:srgbClr val="5B7C7C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5B7C7C"/>
                </a:solidFill>
                <a:latin typeface="Times New Roman"/>
                <a:cs typeface="Times New Roman"/>
              </a:rPr>
              <a:t>medical</a:t>
            </a:r>
            <a:r>
              <a:rPr sz="2800" dirty="0">
                <a:solidFill>
                  <a:srgbClr val="5B7C7C"/>
                </a:solidFill>
                <a:latin typeface="Times New Roman"/>
                <a:cs typeface="Times New Roman"/>
              </a:rPr>
              <a:t>	</a:t>
            </a:r>
            <a:r>
              <a:rPr sz="2800" spc="-10" dirty="0">
                <a:solidFill>
                  <a:srgbClr val="5B7C7C"/>
                </a:solidFill>
                <a:latin typeface="Times New Roman"/>
                <a:cs typeface="Times New Roman"/>
              </a:rPr>
              <a:t>costs</a:t>
            </a:r>
            <a:endParaRPr sz="280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rgbClr val="5B7C7C"/>
                </a:solidFill>
                <a:latin typeface="Times New Roman"/>
                <a:cs typeface="Times New Roman"/>
              </a:rPr>
              <a:t>Lost</a:t>
            </a:r>
            <a:r>
              <a:rPr sz="2800" spc="30" dirty="0">
                <a:solidFill>
                  <a:srgbClr val="5B7C7C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5B7C7C"/>
                </a:solidFill>
                <a:latin typeface="Times New Roman"/>
                <a:cs typeface="Times New Roman"/>
              </a:rPr>
              <a:t>of</a:t>
            </a:r>
            <a:r>
              <a:rPr sz="2800" spc="60" dirty="0">
                <a:solidFill>
                  <a:srgbClr val="5B7C7C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5B7C7C"/>
                </a:solidFill>
                <a:latin typeface="Times New Roman"/>
                <a:cs typeface="Times New Roman"/>
              </a:rPr>
              <a:t>productivity</a:t>
            </a:r>
            <a:r>
              <a:rPr sz="2800" spc="-85" dirty="0">
                <a:solidFill>
                  <a:srgbClr val="5B7C7C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5B7C7C"/>
                </a:solidFill>
                <a:latin typeface="Times New Roman"/>
                <a:cs typeface="Times New Roman"/>
              </a:rPr>
              <a:t>at</a:t>
            </a:r>
            <a:r>
              <a:rPr sz="2800" spc="145" dirty="0">
                <a:solidFill>
                  <a:srgbClr val="5B7C7C"/>
                </a:solidFill>
                <a:latin typeface="Times New Roman"/>
                <a:cs typeface="Times New Roman"/>
              </a:rPr>
              <a:t> </a:t>
            </a:r>
            <a:r>
              <a:rPr sz="2800" spc="55" dirty="0">
                <a:solidFill>
                  <a:srgbClr val="5B7C7C"/>
                </a:solidFill>
                <a:latin typeface="Times New Roman"/>
                <a:cs typeface="Times New Roman"/>
              </a:rPr>
              <a:t>work/home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9637" y="3283993"/>
            <a:ext cx="9144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808E8E"/>
                </a:solidFill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9049" y="3571980"/>
            <a:ext cx="407225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6860" indent="-264160">
              <a:lnSpc>
                <a:spcPct val="100000"/>
              </a:lnSpc>
              <a:spcBef>
                <a:spcPts val="100"/>
              </a:spcBef>
              <a:buClr>
                <a:srgbClr val="935295"/>
              </a:buClr>
              <a:buChar char="•"/>
              <a:tabLst>
                <a:tab pos="276860" algn="l"/>
              </a:tabLst>
            </a:pPr>
            <a:r>
              <a:rPr sz="2800" spc="100" dirty="0">
                <a:solidFill>
                  <a:srgbClr val="0C0C0C"/>
                </a:solidFill>
                <a:latin typeface="Times New Roman"/>
                <a:cs typeface="Times New Roman"/>
              </a:rPr>
              <a:t>Decreased</a:t>
            </a:r>
            <a:r>
              <a:rPr sz="2800" spc="16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00" spc="110" dirty="0">
                <a:solidFill>
                  <a:srgbClr val="0C0C0C"/>
                </a:solidFill>
                <a:latin typeface="Times New Roman"/>
                <a:cs typeface="Times New Roman"/>
              </a:rPr>
              <a:t>quality</a:t>
            </a:r>
            <a:r>
              <a:rPr sz="2800" spc="7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C0C0C"/>
                </a:solidFill>
                <a:latin typeface="Times New Roman"/>
                <a:cs typeface="Times New Roman"/>
              </a:rPr>
              <a:t>of</a:t>
            </a:r>
            <a:r>
              <a:rPr sz="2800" spc="-1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sz="2800" spc="40" dirty="0">
                <a:solidFill>
                  <a:srgbClr val="0C0C0C"/>
                </a:solidFill>
                <a:latin typeface="Times New Roman"/>
                <a:cs typeface="Times New Roman"/>
              </a:rPr>
              <a:t>life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122" name="AutoShape 2" descr="Nothing To Do Here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Nothing To Do Here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Nothing To Do Here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maxres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96400" cy="6934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172</Words>
  <Application>Microsoft Office PowerPoint</Application>
  <PresentationFormat>Экран (4:3)</PresentationFormat>
  <Paragraphs>86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Слайд 1</vt:lpstr>
      <vt:lpstr>Слайд 2</vt:lpstr>
      <vt:lpstr>Risk factors</vt:lpstr>
      <vt:lpstr>Damage 1о Les Veif15</vt:lpstr>
      <vt:lpstr>PTS vs recurrent DVT</vt:lpstr>
      <vt:lpstr>Слайд 6</vt:lpstr>
      <vt:lpstr>What is post-thrombotic syndrome?</vt:lpstr>
      <vt:lpstr>Signs and Symptoms</vt:lpstr>
      <vt:lpstr>Prevention</vt:lpstr>
      <vt:lpstr>Sociat impact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2</cp:revision>
  <dcterms:created xsi:type="dcterms:W3CDTF">2023-10-05T02:30:23Z</dcterms:created>
  <dcterms:modified xsi:type="dcterms:W3CDTF">2023-10-05T02:51:13Z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2023-10-05T00:00:00Z</vt:filetime>
  </property>
  <property fmtid="{D5CDD505-2E9C-101B-9397-08002B2CF9AE}" pid="3" name="Producer">
    <vt:lpwstr>jsPDF 1.3.2 2016-09-30T20:33:17.116Z:jameshall</vt:lpwstr>
  </property>
  <property fmtid="{D5CDD505-2E9C-101B-9397-08002B2CF9AE}" pid="4" name="LastSaved">
    <vt:filetime>2023-10-05T00:00:00Z</vt:filetime>
  </property>
</Properties>
</file>