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6" r:id="rId19"/>
    <p:sldId id="277" r:id="rId20"/>
  </p:sldIdLst>
  <p:sldSz cx="10972800" cy="6858000"/>
  <p:notesSz cx="109728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946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22960" y="2125980"/>
            <a:ext cx="932688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2E5796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45920" y="3840480"/>
            <a:ext cx="768096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2E5796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49840" y="6499859"/>
            <a:ext cx="100583" cy="8381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751" y="6499859"/>
            <a:ext cx="102107" cy="8381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4467" y="504444"/>
            <a:ext cx="3480816" cy="15438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2E5796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8640" y="1577340"/>
            <a:ext cx="4773168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50992" y="1577340"/>
            <a:ext cx="4773168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49840" y="6499859"/>
            <a:ext cx="100583" cy="8381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751" y="6499859"/>
            <a:ext cx="102107" cy="8381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537972"/>
            <a:ext cx="8918449" cy="22677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2E5796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49840" y="6499859"/>
            <a:ext cx="100583" cy="8381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2751" y="6499859"/>
            <a:ext cx="102107" cy="838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9157" y="674065"/>
            <a:ext cx="9314484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2E5796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5474" y="1989861"/>
            <a:ext cx="9721850" cy="2415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30752" y="6377940"/>
            <a:ext cx="3511296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8640" y="6377940"/>
            <a:ext cx="2523744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900416" y="6377940"/>
            <a:ext cx="2523744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388" y="788873"/>
            <a:ext cx="794639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705" dirty="0"/>
              <a:t>V</a:t>
            </a:r>
            <a:r>
              <a:rPr sz="8000" spc="50" dirty="0"/>
              <a:t>ARICOSE</a:t>
            </a:r>
            <a:r>
              <a:rPr sz="8000" spc="-430" dirty="0"/>
              <a:t> </a:t>
            </a:r>
            <a:r>
              <a:rPr sz="8000" spc="-20" dirty="0"/>
              <a:t>VEIN</a:t>
            </a:r>
            <a:endParaRPr sz="8000"/>
          </a:p>
        </p:txBody>
      </p:sp>
      <p:pic>
        <p:nvPicPr>
          <p:cNvPr id="4" name="Picture 4" descr="Одеський національний медичний університет — Вікіпеді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1156"/>
            <a:ext cx="1284941" cy="1896844"/>
          </a:xfrm>
          <a:prstGeom prst="rect">
            <a:avLst/>
          </a:prstGeom>
          <a:noFill/>
        </p:spPr>
      </p:pic>
      <p:sp>
        <p:nvSpPr>
          <p:cNvPr id="5" name="object 2"/>
          <p:cNvSpPr txBox="1"/>
          <p:nvPr/>
        </p:nvSpPr>
        <p:spPr>
          <a:xfrm>
            <a:off x="1066800" y="3886200"/>
            <a:ext cx="5078222" cy="238834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Odessa National Medical University</a:t>
            </a:r>
          </a:p>
          <a:p>
            <a:pPr algn="ctr" rtl="0">
              <a:spcBef>
                <a:spcPct val="20000"/>
              </a:spcBef>
            </a:pPr>
            <a:r>
              <a:rPr lang="en-US" sz="2800" dirty="0"/>
              <a:t>Assistant Professor, </a:t>
            </a:r>
            <a:r>
              <a:rPr lang="en-US" sz="2800" dirty="0" smtClean="0"/>
              <a:t>PhD, </a:t>
            </a:r>
            <a:r>
              <a:rPr lang="en-US" sz="2800" dirty="0" err="1" smtClean="0"/>
              <a:t>Oleksandr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Chaika</a:t>
            </a:r>
            <a:endParaRPr lang="en-US" sz="2800" dirty="0"/>
          </a:p>
          <a:p>
            <a:pPr algn="ctr" rtl="0">
              <a:spcBef>
                <a:spcPct val="20000"/>
              </a:spcBef>
            </a:pPr>
            <a:r>
              <a:rPr lang="en-US" sz="2800" dirty="0"/>
              <a:t>     </a:t>
            </a:r>
          </a:p>
        </p:txBody>
      </p:sp>
      <p:sp>
        <p:nvSpPr>
          <p:cNvPr id="22530" name="AutoShape 2" descr="blob:https://web.telegram.org/6349861a-7434-41f6-b58b-5e3a6bf7de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blob:https://web.telegram.org/6349861a-7434-41f6-b58b-5e3a6bf7de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vv1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895600"/>
            <a:ext cx="466725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vv2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38200"/>
            <a:ext cx="893445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9291" y="504444"/>
            <a:ext cx="4011167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40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Definition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542158"/>
            <a:ext cx="756158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Arial"/>
                <a:cs typeface="Arial"/>
              </a:rPr>
              <a:t>Varicose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veins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are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defined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as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dilated, </a:t>
            </a:r>
            <a:r>
              <a:rPr sz="3200" b="1" dirty="0">
                <a:latin typeface="Arial"/>
                <a:cs typeface="Arial"/>
              </a:rPr>
              <a:t>elongated,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tortuous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and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palpable </a:t>
            </a:r>
            <a:r>
              <a:rPr sz="3200" b="1" dirty="0">
                <a:latin typeface="Arial"/>
                <a:cs typeface="Arial"/>
              </a:rPr>
              <a:t>superficial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veins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as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result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of </a:t>
            </a:r>
            <a:r>
              <a:rPr sz="3200" b="1" dirty="0">
                <a:latin typeface="Arial"/>
                <a:cs typeface="Arial"/>
              </a:rPr>
              <a:t>venous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hypertension.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62999" y="2590824"/>
            <a:ext cx="1444698" cy="2368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380" y="1523658"/>
            <a:ext cx="8484235" cy="298671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</a:tabLst>
            </a:pPr>
            <a:r>
              <a:rPr sz="3200" spc="-10" dirty="0">
                <a:latin typeface="Arial"/>
                <a:cs typeface="Arial"/>
              </a:rPr>
              <a:t>Varicose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presentation</a:t>
            </a:r>
            <a:endParaRPr sz="3200">
              <a:latin typeface="Arial"/>
              <a:cs typeface="Arial"/>
            </a:endParaRPr>
          </a:p>
          <a:p>
            <a:pPr marL="942975" lvl="1" indent="-151130">
              <a:lnSpc>
                <a:spcPct val="100000"/>
              </a:lnSpc>
              <a:spcBef>
                <a:spcPts val="770"/>
              </a:spcBef>
              <a:buSzPct val="96875"/>
              <a:buChar char="•"/>
              <a:tabLst>
                <a:tab pos="942975" algn="l"/>
              </a:tabLst>
            </a:pPr>
            <a:r>
              <a:rPr sz="3200">
                <a:latin typeface="Arial"/>
                <a:cs typeface="Arial"/>
              </a:rPr>
              <a:t>More</a:t>
            </a:r>
            <a:r>
              <a:rPr sz="3200" spc="-2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common</a:t>
            </a:r>
            <a:r>
              <a:rPr lang="en-US" sz="3200" dirty="0" smtClean="0">
                <a:latin typeface="Arial"/>
                <a:cs typeface="Arial"/>
              </a:rPr>
              <a:t> affects </a:t>
            </a:r>
            <a:r>
              <a:rPr lang="en-US" sz="3200" spc="-15" dirty="0" err="1" smtClean="0">
                <a:latin typeface="Arial"/>
                <a:cs typeface="Arial"/>
              </a:rPr>
              <a:t>fe</a:t>
            </a:r>
            <a:r>
              <a:rPr sz="3200" smtClean="0">
                <a:latin typeface="Arial"/>
                <a:cs typeface="Arial"/>
              </a:rPr>
              <a:t>males</a:t>
            </a:r>
            <a:r>
              <a:rPr lang="en-US" sz="3200" dirty="0" smtClean="0">
                <a:latin typeface="Arial"/>
                <a:cs typeface="Arial"/>
              </a:rPr>
              <a:t> (55-60%)</a:t>
            </a:r>
            <a:endParaRPr sz="3200">
              <a:latin typeface="Arial"/>
              <a:cs typeface="Arial"/>
            </a:endParaRPr>
          </a:p>
          <a:p>
            <a:pPr marL="942975" lvl="1" indent="-151130">
              <a:lnSpc>
                <a:spcPct val="100000"/>
              </a:lnSpc>
              <a:spcBef>
                <a:spcPts val="770"/>
              </a:spcBef>
              <a:buSzPct val="96875"/>
              <a:buChar char="•"/>
              <a:tabLst>
                <a:tab pos="942975" algn="l"/>
              </a:tabLst>
            </a:pPr>
            <a:r>
              <a:rPr sz="3200" dirty="0">
                <a:latin typeface="Arial"/>
                <a:cs typeface="Arial"/>
              </a:rPr>
              <a:t>Left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lower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limb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more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commonly</a:t>
            </a:r>
            <a:r>
              <a:rPr sz="3200" spc="-40">
                <a:latin typeface="Arial"/>
                <a:cs typeface="Arial"/>
              </a:rPr>
              <a:t> </a:t>
            </a:r>
            <a:r>
              <a:rPr sz="3200" spc="-10" smtClean="0">
                <a:latin typeface="Arial"/>
                <a:cs typeface="Arial"/>
              </a:rPr>
              <a:t>involved</a:t>
            </a:r>
          </a:p>
          <a:p>
            <a:pPr marL="942340" marR="5080" lvl="1" indent="-150495">
              <a:lnSpc>
                <a:spcPts val="4610"/>
              </a:lnSpc>
              <a:spcBef>
                <a:spcPts val="100"/>
              </a:spcBef>
              <a:buSzPct val="96875"/>
              <a:buChar char="•"/>
              <a:tabLst>
                <a:tab pos="1027430" algn="l"/>
              </a:tabLst>
            </a:pPr>
            <a:r>
              <a:rPr sz="3200" smtClean="0">
                <a:latin typeface="Arial"/>
                <a:cs typeface="Arial"/>
              </a:rPr>
              <a:t>Long</a:t>
            </a:r>
            <a:r>
              <a:rPr sz="3200" spc="-55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saphenous</a:t>
            </a:r>
            <a:r>
              <a:rPr sz="3200" spc="-65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system</a:t>
            </a:r>
            <a:r>
              <a:rPr sz="3200" spc="-75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affected</a:t>
            </a:r>
            <a:r>
              <a:rPr sz="3200" spc="-65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in</a:t>
            </a:r>
            <a:r>
              <a:rPr sz="3200" spc="-50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2/3</a:t>
            </a:r>
            <a:r>
              <a:rPr sz="3200" spc="-35" smtClean="0">
                <a:latin typeface="Arial"/>
                <a:cs typeface="Arial"/>
              </a:rPr>
              <a:t> </a:t>
            </a:r>
            <a:r>
              <a:rPr sz="3200" smtClean="0">
                <a:latin typeface="Arial"/>
                <a:cs typeface="Arial"/>
              </a:rPr>
              <a:t>of</a:t>
            </a:r>
            <a:r>
              <a:rPr sz="3200" spc="-25" smtClean="0">
                <a:latin typeface="Arial"/>
                <a:cs typeface="Arial"/>
              </a:rPr>
              <a:t> </a:t>
            </a:r>
            <a:r>
              <a:rPr sz="3200" spc="-20" smtClean="0">
                <a:latin typeface="Arial"/>
                <a:cs typeface="Arial"/>
              </a:rPr>
              <a:t>cases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408" y="504444"/>
            <a:ext cx="9776460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Venous</a:t>
            </a:r>
            <a:r>
              <a:rPr spc="-155" dirty="0"/>
              <a:t> </a:t>
            </a:r>
            <a:r>
              <a:rPr dirty="0"/>
              <a:t>System</a:t>
            </a:r>
            <a:r>
              <a:rPr spc="-160" dirty="0"/>
              <a:t> </a:t>
            </a:r>
            <a:r>
              <a:rPr dirty="0"/>
              <a:t>of</a:t>
            </a:r>
            <a:r>
              <a:rPr spc="-145" dirty="0"/>
              <a:t> </a:t>
            </a:r>
            <a:r>
              <a:rPr dirty="0"/>
              <a:t>lower</a:t>
            </a:r>
            <a:r>
              <a:rPr spc="-140" dirty="0"/>
              <a:t> </a:t>
            </a:r>
            <a:r>
              <a:rPr spc="-20" dirty="0"/>
              <a:t>limb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799" y="3505228"/>
            <a:ext cx="3229524" cy="32001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7380" y="1552320"/>
            <a:ext cx="7862570" cy="30988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Arial"/>
                <a:cs typeface="Arial"/>
              </a:rPr>
              <a:t>Consists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of:</a:t>
            </a:r>
            <a:endParaRPr sz="2400">
              <a:latin typeface="Arial"/>
              <a:cs typeface="Arial"/>
            </a:endParaRPr>
          </a:p>
          <a:p>
            <a:pPr marL="118745" indent="-114300" algn="just">
              <a:lnSpc>
                <a:spcPct val="100000"/>
              </a:lnSpc>
              <a:spcBef>
                <a:spcPts val="580"/>
              </a:spcBef>
              <a:buSzPct val="95833"/>
              <a:buFont typeface="Arial"/>
              <a:buChar char="•"/>
              <a:tabLst>
                <a:tab pos="118745" algn="l"/>
              </a:tabLst>
            </a:pPr>
            <a:r>
              <a:rPr sz="2400" b="1" dirty="0">
                <a:latin typeface="Arial"/>
                <a:cs typeface="Arial"/>
              </a:rPr>
              <a:t>Deep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system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veins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which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below</a:t>
            </a:r>
            <a:r>
              <a:rPr sz="2400" spc="5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deep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fascia.</a:t>
            </a:r>
            <a:endParaRPr sz="2400">
              <a:latin typeface="Arial"/>
              <a:cs typeface="Arial"/>
            </a:endParaRPr>
          </a:p>
          <a:p>
            <a:pPr marL="118110" marR="1331595" indent="-114300" algn="just">
              <a:lnSpc>
                <a:spcPct val="120000"/>
              </a:lnSpc>
              <a:buSzPct val="95833"/>
              <a:buFont typeface="Arial"/>
              <a:buChar char="•"/>
              <a:tabLst>
                <a:tab pos="181610" algn="l"/>
              </a:tabLst>
            </a:pPr>
            <a:r>
              <a:rPr sz="2400" b="1" dirty="0">
                <a:latin typeface="Arial"/>
                <a:cs typeface="Arial"/>
              </a:rPr>
              <a:t>Superficial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system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veins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which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lies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outside 	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deep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fascia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(carry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10%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blood)</a:t>
            </a:r>
            <a:endParaRPr sz="2400">
              <a:latin typeface="Arial"/>
              <a:cs typeface="Arial"/>
            </a:endParaRPr>
          </a:p>
          <a:p>
            <a:pPr marL="118110" marR="1199515" indent="-114300" algn="just">
              <a:lnSpc>
                <a:spcPct val="120000"/>
              </a:lnSpc>
              <a:buSzPct val="95833"/>
              <a:buFont typeface="Arial"/>
              <a:buChar char="•"/>
              <a:tabLst>
                <a:tab pos="265430" algn="l"/>
              </a:tabLst>
            </a:pPr>
            <a:r>
              <a:rPr sz="2400" b="1" dirty="0">
                <a:latin typeface="Arial"/>
                <a:cs typeface="Arial"/>
              </a:rPr>
              <a:t>Perforating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veins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which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through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deep 	</a:t>
            </a:r>
            <a:r>
              <a:rPr sz="2400" dirty="0">
                <a:latin typeface="Arial"/>
                <a:cs typeface="Arial"/>
              </a:rPr>
              <a:t>fascia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joining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superficial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deep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system 	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veins.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3704" y="504444"/>
            <a:ext cx="6562344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8325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Valves</a:t>
            </a:r>
            <a:r>
              <a:rPr spc="-100" dirty="0"/>
              <a:t> </a:t>
            </a:r>
            <a:r>
              <a:rPr dirty="0"/>
              <a:t>in</a:t>
            </a:r>
            <a:r>
              <a:rPr spc="-95" dirty="0"/>
              <a:t> </a:t>
            </a:r>
            <a:r>
              <a:rPr dirty="0"/>
              <a:t>the</a:t>
            </a:r>
            <a:r>
              <a:rPr spc="-95" dirty="0"/>
              <a:t> </a:t>
            </a:r>
            <a:r>
              <a:rPr spc="-10" dirty="0"/>
              <a:t>veins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989861"/>
            <a:ext cx="8775700" cy="25863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2800" spc="-20" dirty="0">
                <a:latin typeface="Arial"/>
                <a:cs typeface="Arial"/>
              </a:rPr>
              <a:t>Valves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present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superficial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veins.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120000"/>
              </a:lnSpc>
              <a:buChar char="•"/>
              <a:tabLst>
                <a:tab pos="405765" algn="l"/>
              </a:tabLst>
            </a:pPr>
            <a:r>
              <a:rPr sz="2800" dirty="0">
                <a:latin typeface="Arial"/>
                <a:cs typeface="Arial"/>
              </a:rPr>
              <a:t>Prevent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flow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blood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from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proximal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distal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from 	</a:t>
            </a:r>
            <a:r>
              <a:rPr sz="2800" dirty="0">
                <a:latin typeface="Arial"/>
                <a:cs typeface="Arial"/>
              </a:rPr>
              <a:t>deep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superficial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Absent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from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above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groin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level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</a:tabLst>
            </a:pPr>
            <a:r>
              <a:rPr sz="2800" spc="-20" dirty="0">
                <a:latin typeface="Arial"/>
                <a:cs typeface="Arial"/>
              </a:rPr>
              <a:t>Valves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resist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pressure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up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300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mm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Hg.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8219" y="0"/>
            <a:ext cx="9144000" cy="2048510"/>
            <a:chOff x="998219" y="0"/>
            <a:chExt cx="9144000" cy="2048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8219" y="0"/>
              <a:ext cx="9144000" cy="13121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7555" y="504444"/>
              <a:ext cx="2834640" cy="15438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49450" y="-62661"/>
            <a:ext cx="8074025" cy="158559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082290" marR="5080" indent="-3070225">
              <a:lnSpc>
                <a:spcPts val="5800"/>
              </a:lnSpc>
              <a:spcBef>
                <a:spcPts val="860"/>
              </a:spcBef>
            </a:pPr>
            <a:r>
              <a:rPr dirty="0"/>
              <a:t>Factors</a:t>
            </a:r>
            <a:r>
              <a:rPr spc="-15" dirty="0"/>
              <a:t> </a:t>
            </a:r>
            <a:r>
              <a:rPr dirty="0"/>
              <a:t>Helping</a:t>
            </a:r>
            <a:r>
              <a:rPr spc="-15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spc="-65" dirty="0"/>
              <a:t>Venous </a:t>
            </a:r>
            <a:r>
              <a:rPr spc="-10" dirty="0"/>
              <a:t>return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380" y="1552320"/>
            <a:ext cx="9566910" cy="33185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Negative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pressure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thorax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during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inspiration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-</a:t>
            </a:r>
            <a:r>
              <a:rPr sz="2400" dirty="0">
                <a:latin typeface="Arial"/>
                <a:cs typeface="Arial"/>
              </a:rPr>
              <a:t>6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mm.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Calf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muscle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pump</a:t>
            </a:r>
            <a:r>
              <a:rPr sz="2400" dirty="0">
                <a:latin typeface="Arial"/>
                <a:cs typeface="Arial"/>
              </a:rPr>
              <a:t>: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Normal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venous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pressure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relaxed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state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20mm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Hg.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Rises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80-</a:t>
            </a:r>
            <a:r>
              <a:rPr sz="2400" dirty="0">
                <a:latin typeface="Arial"/>
                <a:cs typeface="Arial"/>
              </a:rPr>
              <a:t>100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mm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Hg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during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muscle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contraction.</a:t>
            </a:r>
            <a:endParaRPr sz="2400">
              <a:latin typeface="Arial"/>
              <a:cs typeface="Arial"/>
            </a:endParaRPr>
          </a:p>
          <a:p>
            <a:pPr marL="355600" marR="50101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Vis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tergo: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arterial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pressure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transmitted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venous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through </a:t>
            </a:r>
            <a:r>
              <a:rPr sz="2400" dirty="0">
                <a:latin typeface="Arial"/>
                <a:cs typeface="Arial"/>
              </a:rPr>
              <a:t>capillary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bed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sz="2400" b="1" dirty="0">
                <a:latin typeface="Arial"/>
                <a:cs typeface="Arial"/>
              </a:rPr>
              <a:t>Competent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valves</a:t>
            </a:r>
            <a:endParaRPr sz="2400">
              <a:latin typeface="Arial"/>
              <a:cs typeface="Arial"/>
            </a:endParaRPr>
          </a:p>
          <a:p>
            <a:pPr marL="355600" marR="78676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10" dirty="0">
                <a:latin typeface="Arial"/>
                <a:cs typeface="Arial"/>
              </a:rPr>
              <a:t>Venae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commitants: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artery,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helped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arterial </a:t>
            </a:r>
            <a:r>
              <a:rPr sz="2400" dirty="0">
                <a:latin typeface="Arial"/>
                <a:cs typeface="Arial"/>
              </a:rPr>
              <a:t>pulsation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propel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blood.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6991" y="504444"/>
            <a:ext cx="2887980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8858" y="674065"/>
            <a:ext cx="1816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Types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552320"/>
            <a:ext cx="9399905" cy="397700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sz="2400" b="1" dirty="0">
                <a:latin typeface="Arial"/>
                <a:cs typeface="Arial"/>
              </a:rPr>
              <a:t>Primary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idiopathic)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More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common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women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Lower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extremities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Strong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family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history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Arial"/>
                <a:cs typeface="Arial"/>
              </a:rPr>
              <a:t>SECONDARY</a:t>
            </a:r>
            <a:endParaRPr sz="240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PREVIOUS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DVT</a:t>
            </a:r>
            <a:endParaRPr sz="240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other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identifiable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obstruction</a:t>
            </a:r>
            <a:endParaRPr sz="2400">
              <a:latin typeface="Arial"/>
              <a:cs typeface="Arial"/>
            </a:endParaRPr>
          </a:p>
          <a:p>
            <a:pPr marL="33401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Arial"/>
                <a:cs typeface="Arial"/>
              </a:rPr>
              <a:t>Also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occur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esophagus,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haemorrhoids,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arterivenous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malformation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94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Etiology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7380" y="2237358"/>
            <a:ext cx="4213225" cy="32689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•Long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hours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standing, </a:t>
            </a:r>
            <a:r>
              <a:rPr sz="2800" dirty="0">
                <a:latin typeface="Arial"/>
                <a:cs typeface="Arial"/>
              </a:rPr>
              <a:t>which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increase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hydrostatic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pressure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of </a:t>
            </a:r>
            <a:r>
              <a:rPr sz="2800" spc="-10" dirty="0">
                <a:latin typeface="Arial"/>
                <a:cs typeface="Arial"/>
              </a:rPr>
              <a:t>gravity,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Family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history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</a:tabLst>
            </a:pPr>
            <a:r>
              <a:rPr sz="2800" spc="-10" dirty="0">
                <a:latin typeface="Arial"/>
                <a:cs typeface="Arial"/>
              </a:rPr>
              <a:t>Pregnancy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spc="-10" dirty="0">
                <a:latin typeface="Arial"/>
                <a:cs typeface="Arial"/>
              </a:rPr>
              <a:t>Ageing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6805" y="2165731"/>
            <a:ext cx="3317875" cy="13423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Deep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vein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thrombosis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Oral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contraceptives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obesity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8211" y="504444"/>
            <a:ext cx="6224016" cy="15438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7380" y="1589278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09697" y="467227"/>
            <a:ext cx="5153660" cy="1513205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pc="-10" dirty="0"/>
              <a:t>Pathophysiology</a:t>
            </a:r>
          </a:p>
          <a:p>
            <a:pPr marL="681355">
              <a:lnSpc>
                <a:spcPct val="100000"/>
              </a:lnSpc>
              <a:spcBef>
                <a:spcPts val="725"/>
              </a:spcBef>
            </a:pP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Etiological</a:t>
            </a:r>
            <a:r>
              <a:rPr sz="2400" b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Arial"/>
                <a:cs typeface="Arial"/>
              </a:rPr>
              <a:t>factors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07210" y="2394330"/>
            <a:ext cx="6715125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0769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enlargement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veins</a:t>
            </a:r>
            <a:endParaRPr sz="2400">
              <a:latin typeface="Arial"/>
              <a:cs typeface="Arial"/>
            </a:endParaRPr>
          </a:p>
          <a:p>
            <a:pPr marL="684530" marR="5080" indent="-672465">
              <a:lnSpc>
                <a:spcPts val="6340"/>
              </a:lnSpc>
              <a:spcBef>
                <a:spcPts val="785"/>
              </a:spcBef>
            </a:pPr>
            <a:r>
              <a:rPr sz="2400" b="1" dirty="0">
                <a:latin typeface="Arial"/>
                <a:cs typeface="Arial"/>
              </a:rPr>
              <a:t>valves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are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stretched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become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incompetent </a:t>
            </a:r>
            <a:r>
              <a:rPr sz="2400" b="1" dirty="0">
                <a:latin typeface="Arial"/>
                <a:cs typeface="Arial"/>
              </a:rPr>
              <a:t>Back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flow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venous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blood</a:t>
            </a:r>
            <a:endParaRPr sz="2400">
              <a:latin typeface="Arial"/>
              <a:cs typeface="Arial"/>
            </a:endParaRPr>
          </a:p>
          <a:p>
            <a:pPr marR="577215" algn="ctr">
              <a:lnSpc>
                <a:spcPct val="100000"/>
              </a:lnSpc>
              <a:spcBef>
                <a:spcPts val="2665"/>
              </a:spcBef>
              <a:tabLst>
                <a:tab pos="2656840" algn="l"/>
                <a:tab pos="4279900" algn="l"/>
              </a:tabLst>
            </a:pPr>
            <a:r>
              <a:rPr sz="2400" b="1" dirty="0">
                <a:latin typeface="Arial"/>
                <a:cs typeface="Arial"/>
              </a:rPr>
              <a:t>further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increased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distention</a:t>
            </a:r>
            <a:r>
              <a:rPr sz="2400" b="1" dirty="0">
                <a:latin typeface="Arial"/>
                <a:cs typeface="Arial"/>
              </a:rPr>
              <a:t>	of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veins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2400">
              <a:latin typeface="Arial"/>
              <a:cs typeface="Arial"/>
            </a:endParaRPr>
          </a:p>
          <a:p>
            <a:pPr marL="1272540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clinical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manifestations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952" y="504444"/>
            <a:ext cx="10213848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CLINICAL</a:t>
            </a:r>
            <a:r>
              <a:rPr spc="-210" dirty="0"/>
              <a:t> </a:t>
            </a:r>
            <a:r>
              <a:rPr spc="-60" dirty="0"/>
              <a:t>MANIFESTATION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552320"/>
            <a:ext cx="8980170" cy="21482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2257425" algn="l"/>
              </a:tabLst>
            </a:pPr>
            <a:r>
              <a:rPr sz="2400" spc="-10" dirty="0">
                <a:latin typeface="Arial"/>
                <a:cs typeface="Arial"/>
              </a:rPr>
              <a:t>Cosmetically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disfigurement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Dull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aches,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muscle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cramps,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increased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muscle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fatigue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lower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legs.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Ankle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edema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feeling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heaviness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legs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Nocturnal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cramps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4200" y="3657600"/>
            <a:ext cx="3704844" cy="2900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3051" y="504444"/>
            <a:ext cx="4805172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78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DIAGNOSIS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552320"/>
            <a:ext cx="4835525" cy="266001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sz="2400" b="1" spc="-10" dirty="0">
                <a:latin typeface="Arial"/>
                <a:cs typeface="Arial"/>
              </a:rPr>
              <a:t>HISTORY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COLLECTION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</a:tabLst>
            </a:pPr>
            <a:r>
              <a:rPr sz="2400" b="1" dirty="0">
                <a:latin typeface="Arial"/>
                <a:cs typeface="Arial"/>
              </a:rPr>
              <a:t>PHYSICAL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EXAMINATION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DUPLEX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ULTRASONOGRAPHY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VENOGRAPHY</a:t>
            </a:r>
            <a:endParaRPr sz="2400">
              <a:latin typeface="Arial"/>
              <a:cs typeface="Arial"/>
            </a:endParaRPr>
          </a:p>
          <a:p>
            <a:pPr marL="753110">
              <a:lnSpc>
                <a:spcPct val="100000"/>
              </a:lnSpc>
              <a:spcBef>
                <a:spcPts val="575"/>
              </a:spcBef>
            </a:pPr>
            <a:r>
              <a:rPr sz="2400" spc="-10" dirty="0">
                <a:latin typeface="Arial"/>
                <a:cs typeface="Arial"/>
              </a:rPr>
              <a:t>Ascending</a:t>
            </a:r>
            <a:endParaRPr sz="2400">
              <a:latin typeface="Arial"/>
              <a:cs typeface="Arial"/>
            </a:endParaRPr>
          </a:p>
          <a:p>
            <a:pPr marL="770255">
              <a:lnSpc>
                <a:spcPct val="100000"/>
              </a:lnSpc>
              <a:spcBef>
                <a:spcPts val="580"/>
              </a:spcBef>
            </a:pPr>
            <a:r>
              <a:rPr sz="2400" spc="-10" dirty="0">
                <a:latin typeface="Arial"/>
                <a:cs typeface="Arial"/>
              </a:rPr>
              <a:t>descending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9400" y="3240022"/>
            <a:ext cx="4331208" cy="3599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4827" y="0"/>
            <a:ext cx="5340096" cy="13121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66313" y="-62661"/>
            <a:ext cx="44411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Complications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552320"/>
            <a:ext cx="6489065" cy="22212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Bleeding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Thrombophlebitis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Venous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Hypertension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leading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venous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ulcer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Calcification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Eczematoid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dermatitis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pigmentation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3167" y="504444"/>
            <a:ext cx="9044940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7535">
              <a:lnSpc>
                <a:spcPct val="100000"/>
              </a:lnSpc>
              <a:spcBef>
                <a:spcPts val="100"/>
              </a:spcBef>
            </a:pPr>
            <a:r>
              <a:rPr dirty="0"/>
              <a:t>Conservative</a:t>
            </a:r>
            <a:r>
              <a:rPr spc="-245" dirty="0"/>
              <a:t> </a:t>
            </a:r>
            <a:r>
              <a:rPr spc="-10" dirty="0"/>
              <a:t>management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6870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</a:tabLst>
            </a:pPr>
            <a:r>
              <a:rPr dirty="0"/>
              <a:t>Avoiding</a:t>
            </a:r>
            <a:r>
              <a:rPr spc="-120" dirty="0"/>
              <a:t> </a:t>
            </a:r>
            <a:r>
              <a:rPr dirty="0"/>
              <a:t>prolonged</a:t>
            </a:r>
            <a:r>
              <a:rPr spc="-95" dirty="0"/>
              <a:t> </a:t>
            </a:r>
            <a:r>
              <a:rPr spc="-10" dirty="0"/>
              <a:t>standing</a:t>
            </a:r>
          </a:p>
          <a:p>
            <a:pPr marL="35750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7505" algn="l"/>
              </a:tabLst>
            </a:pPr>
            <a:r>
              <a:rPr b="1" dirty="0">
                <a:latin typeface="Arial"/>
                <a:cs typeface="Arial"/>
              </a:rPr>
              <a:t>Crepe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bandaging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dirty="0"/>
              <a:t>and</a:t>
            </a:r>
            <a:r>
              <a:rPr spc="-75" dirty="0"/>
              <a:t> </a:t>
            </a:r>
            <a:r>
              <a:rPr dirty="0"/>
              <a:t>elastic</a:t>
            </a:r>
            <a:r>
              <a:rPr spc="-70" dirty="0"/>
              <a:t> </a:t>
            </a:r>
            <a:r>
              <a:rPr dirty="0"/>
              <a:t>stockings</a:t>
            </a:r>
            <a:r>
              <a:rPr spc="-70" dirty="0"/>
              <a:t> </a:t>
            </a:r>
            <a:r>
              <a:rPr dirty="0"/>
              <a:t>from</a:t>
            </a:r>
            <a:r>
              <a:rPr spc="-75" dirty="0"/>
              <a:t> </a:t>
            </a:r>
            <a:r>
              <a:rPr dirty="0"/>
              <a:t>toe</a:t>
            </a:r>
            <a:r>
              <a:rPr spc="-70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spc="-10" dirty="0"/>
              <a:t>thigh, </a:t>
            </a:r>
            <a:r>
              <a:rPr dirty="0"/>
              <a:t>which</a:t>
            </a:r>
            <a:r>
              <a:rPr spc="-70" dirty="0"/>
              <a:t> </a:t>
            </a:r>
            <a:r>
              <a:rPr dirty="0"/>
              <a:t>causes</a:t>
            </a:r>
            <a:r>
              <a:rPr spc="-65" dirty="0"/>
              <a:t> </a:t>
            </a:r>
            <a:r>
              <a:rPr dirty="0"/>
              <a:t>decreased</a:t>
            </a:r>
            <a:r>
              <a:rPr spc="-70" dirty="0"/>
              <a:t> </a:t>
            </a:r>
            <a:r>
              <a:rPr dirty="0"/>
              <a:t>edema,</a:t>
            </a:r>
            <a:r>
              <a:rPr spc="-65" dirty="0"/>
              <a:t> </a:t>
            </a:r>
            <a:r>
              <a:rPr dirty="0"/>
              <a:t>venous</a:t>
            </a:r>
            <a:r>
              <a:rPr spc="-70" dirty="0"/>
              <a:t> </a:t>
            </a:r>
            <a:r>
              <a:rPr dirty="0"/>
              <a:t>volume</a:t>
            </a:r>
            <a:r>
              <a:rPr spc="-65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10" dirty="0"/>
              <a:t>reflux </a:t>
            </a:r>
            <a:r>
              <a:rPr dirty="0"/>
              <a:t>and</a:t>
            </a:r>
            <a:r>
              <a:rPr spc="-75" dirty="0"/>
              <a:t> </a:t>
            </a:r>
            <a:r>
              <a:rPr dirty="0"/>
              <a:t>increases</a:t>
            </a:r>
            <a:r>
              <a:rPr spc="-70" dirty="0"/>
              <a:t> </a:t>
            </a:r>
            <a:r>
              <a:rPr dirty="0"/>
              <a:t>venous</a:t>
            </a:r>
            <a:r>
              <a:rPr spc="-65" dirty="0"/>
              <a:t> </a:t>
            </a:r>
            <a:r>
              <a:rPr spc="-10" dirty="0"/>
              <a:t>return.</a:t>
            </a:r>
          </a:p>
          <a:p>
            <a:pPr marL="356870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b="1" dirty="0">
                <a:latin typeface="Arial"/>
                <a:cs typeface="Arial"/>
              </a:rPr>
              <a:t>Limb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elevation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dirty="0"/>
              <a:t>above</a:t>
            </a:r>
            <a:r>
              <a:rPr spc="-7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level</a:t>
            </a:r>
            <a:r>
              <a:rPr spc="-65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heart</a:t>
            </a:r>
            <a:r>
              <a:rPr spc="-60" dirty="0"/>
              <a:t> </a:t>
            </a:r>
            <a:r>
              <a:rPr dirty="0"/>
              <a:t>while</a:t>
            </a:r>
            <a:r>
              <a:rPr spc="-45" dirty="0"/>
              <a:t> </a:t>
            </a:r>
            <a:r>
              <a:rPr dirty="0"/>
              <a:t>lying</a:t>
            </a:r>
            <a:r>
              <a:rPr spc="-70" dirty="0"/>
              <a:t> </a:t>
            </a:r>
            <a:r>
              <a:rPr spc="-20" dirty="0"/>
              <a:t>down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67799" y="4572071"/>
            <a:ext cx="1743456" cy="2285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380" y="1552320"/>
            <a:ext cx="8418830" cy="22212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3060" indent="-34036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3060" algn="l"/>
              </a:tabLst>
            </a:pPr>
            <a:r>
              <a:rPr sz="2400" b="1" spc="-10" dirty="0">
                <a:latin typeface="Arial"/>
                <a:cs typeface="Arial"/>
              </a:rPr>
              <a:t>Sclerotherapy</a:t>
            </a:r>
            <a:endParaRPr sz="2400">
              <a:latin typeface="Arial"/>
              <a:cs typeface="Arial"/>
            </a:endParaRPr>
          </a:p>
          <a:p>
            <a:pPr marL="350520" marR="5080" indent="504190" algn="just">
              <a:lnSpc>
                <a:spcPct val="12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A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chemical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injected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vein,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irritating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venous </a:t>
            </a:r>
            <a:r>
              <a:rPr sz="2400" dirty="0">
                <a:latin typeface="Arial"/>
                <a:cs typeface="Arial"/>
              </a:rPr>
              <a:t>endothelium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producing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localized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phlebitis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fibrosis, </a:t>
            </a:r>
            <a:r>
              <a:rPr sz="2400" dirty="0">
                <a:latin typeface="Arial"/>
                <a:cs typeface="Arial"/>
              </a:rPr>
              <a:t>thereby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obliterating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lumen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vein</a:t>
            </a:r>
            <a:endParaRPr sz="2400">
              <a:latin typeface="Arial"/>
              <a:cs typeface="Arial"/>
            </a:endParaRPr>
          </a:p>
          <a:p>
            <a:pPr marL="353060" indent="-34036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353060" algn="l"/>
              </a:tabLst>
            </a:pPr>
            <a:r>
              <a:rPr sz="2400" dirty="0">
                <a:latin typeface="Arial"/>
                <a:cs typeface="Arial"/>
              </a:rPr>
              <a:t>Under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Ultrasound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guidance.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380" y="1552320"/>
            <a:ext cx="9372600" cy="25869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Spread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foam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monitored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under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USG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guidance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spreads.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Apex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saphenous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opening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compressed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prevent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foam </a:t>
            </a:r>
            <a:r>
              <a:rPr sz="2400" dirty="0">
                <a:latin typeface="Arial"/>
                <a:cs typeface="Arial"/>
              </a:rPr>
              <a:t>entering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deep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veins.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Leg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also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elevated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After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wrapped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with</a:t>
            </a:r>
            <a:endParaRPr sz="240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elastic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bandage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24-</a:t>
            </a:r>
            <a:r>
              <a:rPr sz="2400" dirty="0">
                <a:latin typeface="Arial"/>
                <a:cs typeface="Arial"/>
              </a:rPr>
              <a:t>72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hrs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2805683"/>
            <a:ext cx="6172200" cy="4052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0595" y="504444"/>
            <a:ext cx="7699248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5090">
              <a:lnSpc>
                <a:spcPct val="100000"/>
              </a:lnSpc>
              <a:spcBef>
                <a:spcPts val="100"/>
              </a:spcBef>
            </a:pPr>
            <a:r>
              <a:rPr dirty="0"/>
              <a:t>Surgical</a:t>
            </a:r>
            <a:r>
              <a:rPr spc="-229" dirty="0"/>
              <a:t> </a:t>
            </a:r>
            <a:r>
              <a:rPr spc="-10" dirty="0"/>
              <a:t>management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552320"/>
            <a:ext cx="9225280" cy="9042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dirty="0">
                <a:latin typeface="Arial"/>
                <a:cs typeface="Arial"/>
              </a:rPr>
              <a:t>High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ligation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stripping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Ligation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entire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vein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dissection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removal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tributaries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6200" y="2849879"/>
            <a:ext cx="6257544" cy="3532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688" y="504444"/>
            <a:ext cx="7581900" cy="15438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lnSpc>
                <a:spcPct val="100000"/>
              </a:lnSpc>
              <a:spcBef>
                <a:spcPts val="100"/>
              </a:spcBef>
            </a:pPr>
            <a:r>
              <a:rPr dirty="0"/>
              <a:t>Nursing</a:t>
            </a:r>
            <a:r>
              <a:rPr spc="-35" dirty="0"/>
              <a:t> </a:t>
            </a:r>
            <a:r>
              <a:rPr spc="-10" dirty="0"/>
              <a:t>management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380" y="1625853"/>
            <a:ext cx="946975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447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Bed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maintained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24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hours,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after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which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patient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begins </a:t>
            </a:r>
            <a:r>
              <a:rPr sz="2400" dirty="0">
                <a:latin typeface="Arial"/>
                <a:cs typeface="Arial"/>
              </a:rPr>
              <a:t>walking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every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hours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5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minutes.</a:t>
            </a:r>
            <a:endParaRPr sz="2400">
              <a:latin typeface="Arial"/>
              <a:cs typeface="Arial"/>
            </a:endParaRPr>
          </a:p>
          <a:p>
            <a:pPr marL="355600" marR="11938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Elastic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compression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stockings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used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maintaincompression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leg.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worn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continuously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about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week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after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vein </a:t>
            </a:r>
            <a:r>
              <a:rPr sz="2400" spc="-10" dirty="0">
                <a:latin typeface="Arial"/>
                <a:cs typeface="Arial"/>
              </a:rPr>
              <a:t>stripping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foot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should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elevated,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Standing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still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sitting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are </a:t>
            </a:r>
            <a:r>
              <a:rPr sz="2400" spc="-10" dirty="0">
                <a:latin typeface="Arial"/>
                <a:cs typeface="Arial"/>
              </a:rPr>
              <a:t>discouraged</a:t>
            </a:r>
            <a:endParaRPr sz="2400">
              <a:latin typeface="Arial"/>
              <a:cs typeface="Arial"/>
            </a:endParaRPr>
          </a:p>
          <a:p>
            <a:pPr marL="350520" marR="772160" indent="-338455">
              <a:lnSpc>
                <a:spcPct val="120000"/>
              </a:lnSpc>
              <a:buChar char="•"/>
              <a:tabLst>
                <a:tab pos="350520" algn="l"/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Usually,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patient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shower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after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first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24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hours.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patient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instructed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dry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incisions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well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clean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towel </a:t>
            </a:r>
            <a:r>
              <a:rPr sz="2400" dirty="0">
                <a:latin typeface="Arial"/>
                <a:cs typeface="Arial"/>
              </a:rPr>
              <a:t>using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patting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technique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rather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rubbing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7048407_985759081620635_1782924977079582720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468</Words>
  <Application>Microsoft Office PowerPoint</Application>
  <PresentationFormat>Произвольный</PresentationFormat>
  <Paragraphs>90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VARICOSE VEIN</vt:lpstr>
      <vt:lpstr>Слайд 2</vt:lpstr>
      <vt:lpstr>Definition</vt:lpstr>
      <vt:lpstr>Слайд 4</vt:lpstr>
      <vt:lpstr>Venous System of lower limb</vt:lpstr>
      <vt:lpstr>Valves in the veins</vt:lpstr>
      <vt:lpstr>Factors Helping in Venous return</vt:lpstr>
      <vt:lpstr>Types</vt:lpstr>
      <vt:lpstr>Etiology</vt:lpstr>
      <vt:lpstr>Pathophysiology Etiological factors</vt:lpstr>
      <vt:lpstr>CLINICAL MANIFESTATION</vt:lpstr>
      <vt:lpstr>DIAGNOSIS</vt:lpstr>
      <vt:lpstr>Complications</vt:lpstr>
      <vt:lpstr>Conservative management</vt:lpstr>
      <vt:lpstr>Слайд 15</vt:lpstr>
      <vt:lpstr>Слайд 16</vt:lpstr>
      <vt:lpstr>Surgical management</vt:lpstr>
      <vt:lpstr>Nursing management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VARICOSE VEIN</dc:title>
  <cp:lastModifiedBy>Admin</cp:lastModifiedBy>
  <cp:revision>3</cp:revision>
  <dcterms:created xsi:type="dcterms:W3CDTF">2023-10-04T23:04:56Z</dcterms:created>
  <dcterms:modified xsi:type="dcterms:W3CDTF">2023-10-04T23:30:01Z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2023-10-04T00:00:00Z</vt:filetime>
  </property>
  <property fmtid="{D5CDD505-2E9C-101B-9397-08002B2CF9AE}" pid="5" name="Producer">
    <vt:lpwstr>Microsoft® PowerPoint® 2013</vt:lpwstr>
  </property>
</Properties>
</file>