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8" r:id="rId22"/>
    <p:sldId id="279" r:id="rId23"/>
  </p:sldIdLst>
  <p:sldSz cx="12192000" cy="6858000"/>
  <p:notesSz cx="12192000" cy="6858000"/>
  <p:defaultTextStyle>
    <a:defPPr>
      <a:defRPr kern="0"/>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3" d="100"/>
          <a:sy n="83" d="100"/>
        </p:scale>
        <p:origin x="-629" y="-77"/>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600" b="1" i="0">
                <a:solidFill>
                  <a:schemeClr val="tx1"/>
                </a:solidFill>
                <a:latin typeface="Georgia"/>
                <a:cs typeface="Georgia"/>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000" b="0" i="0">
                <a:solidFill>
                  <a:schemeClr val="tx1"/>
                </a:solidFill>
                <a:latin typeface="Georgia"/>
                <a:cs typeface="Georgi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tx1"/>
                </a:solidFill>
                <a:latin typeface="Georgia"/>
                <a:cs typeface="Georgia"/>
              </a:defRPr>
            </a:lvl1pPr>
          </a:lstStyle>
          <a:p>
            <a:endParaRPr/>
          </a:p>
        </p:txBody>
      </p:sp>
      <p:sp>
        <p:nvSpPr>
          <p:cNvPr id="3" name="Holder 3"/>
          <p:cNvSpPr>
            <a:spLocks noGrp="1"/>
          </p:cNvSpPr>
          <p:nvPr>
            <p:ph type="body" idx="1"/>
          </p:nvPr>
        </p:nvSpPr>
        <p:spPr/>
        <p:txBody>
          <a:bodyPr lIns="0" tIns="0" rIns="0" bIns="0"/>
          <a:lstStyle>
            <a:lvl1pPr>
              <a:defRPr sz="2000" b="0" i="0">
                <a:solidFill>
                  <a:schemeClr val="tx1"/>
                </a:solidFill>
                <a:latin typeface="Georgia"/>
                <a:cs typeface="Georgi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tx1"/>
                </a:solidFill>
                <a:latin typeface="Georgia"/>
                <a:cs typeface="Georgia"/>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10/5/2023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95071" y="6391656"/>
            <a:ext cx="11777980" cy="309880"/>
          </a:xfrm>
          <a:custGeom>
            <a:avLst/>
            <a:gdLst/>
            <a:ahLst/>
            <a:cxnLst/>
            <a:rect l="l" t="t" r="r" b="b"/>
            <a:pathLst>
              <a:path w="11777980" h="309879">
                <a:moveTo>
                  <a:pt x="11777472" y="0"/>
                </a:moveTo>
                <a:lnTo>
                  <a:pt x="0" y="0"/>
                </a:lnTo>
                <a:lnTo>
                  <a:pt x="0" y="309372"/>
                </a:lnTo>
                <a:lnTo>
                  <a:pt x="11777472" y="309372"/>
                </a:lnTo>
                <a:lnTo>
                  <a:pt x="11777472" y="0"/>
                </a:lnTo>
                <a:close/>
              </a:path>
            </a:pathLst>
          </a:custGeom>
          <a:solidFill>
            <a:srgbClr val="8BACAD"/>
          </a:solidFill>
        </p:spPr>
        <p:txBody>
          <a:bodyPr wrap="square" lIns="0" tIns="0" rIns="0" bIns="0" rtlCol="0"/>
          <a:lstStyle/>
          <a:p>
            <a:endParaRPr/>
          </a:p>
        </p:txBody>
      </p:sp>
      <p:sp>
        <p:nvSpPr>
          <p:cNvPr id="17" name="bg object 17"/>
          <p:cNvSpPr/>
          <p:nvPr/>
        </p:nvSpPr>
        <p:spPr>
          <a:xfrm>
            <a:off x="202691" y="158495"/>
            <a:ext cx="11777980" cy="6547484"/>
          </a:xfrm>
          <a:custGeom>
            <a:avLst/>
            <a:gdLst/>
            <a:ahLst/>
            <a:cxnLst/>
            <a:rect l="l" t="t" r="r" b="b"/>
            <a:pathLst>
              <a:path w="11777980" h="6547484">
                <a:moveTo>
                  <a:pt x="0" y="6547104"/>
                </a:moveTo>
                <a:lnTo>
                  <a:pt x="11777472" y="6547104"/>
                </a:lnTo>
                <a:lnTo>
                  <a:pt x="11777472" y="0"/>
                </a:lnTo>
                <a:lnTo>
                  <a:pt x="0" y="0"/>
                </a:lnTo>
                <a:lnTo>
                  <a:pt x="0" y="6547104"/>
                </a:lnTo>
                <a:close/>
              </a:path>
            </a:pathLst>
          </a:custGeom>
          <a:ln w="9144">
            <a:solidFill>
              <a:srgbClr val="7A9799"/>
            </a:solidFill>
          </a:ln>
        </p:spPr>
        <p:txBody>
          <a:bodyPr wrap="square" lIns="0" tIns="0" rIns="0" bIns="0" rtlCol="0"/>
          <a:lstStyle/>
          <a:p>
            <a:endParaRPr/>
          </a:p>
        </p:txBody>
      </p:sp>
      <p:pic>
        <p:nvPicPr>
          <p:cNvPr id="18" name="bg object 18"/>
          <p:cNvPicPr/>
          <p:nvPr/>
        </p:nvPicPr>
        <p:blipFill>
          <a:blip r:embed="rId2" cstate="print"/>
          <a:stretch>
            <a:fillRect/>
          </a:stretch>
        </p:blipFill>
        <p:spPr>
          <a:xfrm>
            <a:off x="609600" y="457200"/>
            <a:ext cx="11074908" cy="6096000"/>
          </a:xfrm>
          <a:prstGeom prst="rect">
            <a:avLst/>
          </a:prstGeom>
        </p:spPr>
      </p:pic>
      <p:sp>
        <p:nvSpPr>
          <p:cNvPr id="2" name="Holder 2"/>
          <p:cNvSpPr>
            <a:spLocks noGrp="1"/>
          </p:cNvSpPr>
          <p:nvPr>
            <p:ph type="title"/>
          </p:nvPr>
        </p:nvSpPr>
        <p:spPr/>
        <p:txBody>
          <a:bodyPr lIns="0" tIns="0" rIns="0" bIns="0"/>
          <a:lstStyle>
            <a:lvl1pPr>
              <a:defRPr sz="3600" b="1" i="0">
                <a:solidFill>
                  <a:schemeClr val="tx1"/>
                </a:solidFill>
                <a:latin typeface="Georgia"/>
                <a:cs typeface="Georg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10/5/2023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10/5/2023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95071" y="6391656"/>
            <a:ext cx="11777980" cy="309880"/>
          </a:xfrm>
          <a:custGeom>
            <a:avLst/>
            <a:gdLst/>
            <a:ahLst/>
            <a:cxnLst/>
            <a:rect l="l" t="t" r="r" b="b"/>
            <a:pathLst>
              <a:path w="11777980" h="309879">
                <a:moveTo>
                  <a:pt x="11777472" y="0"/>
                </a:moveTo>
                <a:lnTo>
                  <a:pt x="0" y="0"/>
                </a:lnTo>
                <a:lnTo>
                  <a:pt x="0" y="309372"/>
                </a:lnTo>
                <a:lnTo>
                  <a:pt x="11777472" y="309372"/>
                </a:lnTo>
                <a:lnTo>
                  <a:pt x="11777472" y="0"/>
                </a:lnTo>
                <a:close/>
              </a:path>
            </a:pathLst>
          </a:custGeom>
          <a:solidFill>
            <a:srgbClr val="8BACAD"/>
          </a:solidFill>
        </p:spPr>
        <p:txBody>
          <a:bodyPr wrap="square" lIns="0" tIns="0" rIns="0" bIns="0" rtlCol="0"/>
          <a:lstStyle/>
          <a:p>
            <a:endParaRPr/>
          </a:p>
        </p:txBody>
      </p:sp>
      <p:sp>
        <p:nvSpPr>
          <p:cNvPr id="17" name="bg object 17"/>
          <p:cNvSpPr/>
          <p:nvPr/>
        </p:nvSpPr>
        <p:spPr>
          <a:xfrm>
            <a:off x="202691" y="158495"/>
            <a:ext cx="11777980" cy="6547484"/>
          </a:xfrm>
          <a:custGeom>
            <a:avLst/>
            <a:gdLst/>
            <a:ahLst/>
            <a:cxnLst/>
            <a:rect l="l" t="t" r="r" b="b"/>
            <a:pathLst>
              <a:path w="11777980" h="6547484">
                <a:moveTo>
                  <a:pt x="0" y="6547104"/>
                </a:moveTo>
                <a:lnTo>
                  <a:pt x="11777472" y="6547104"/>
                </a:lnTo>
                <a:lnTo>
                  <a:pt x="11777472" y="0"/>
                </a:lnTo>
                <a:lnTo>
                  <a:pt x="0" y="0"/>
                </a:lnTo>
                <a:lnTo>
                  <a:pt x="0" y="6547104"/>
                </a:lnTo>
                <a:close/>
              </a:path>
            </a:pathLst>
          </a:custGeom>
          <a:ln w="9144">
            <a:solidFill>
              <a:srgbClr val="7A9799"/>
            </a:solidFill>
          </a:ln>
        </p:spPr>
        <p:txBody>
          <a:bodyPr wrap="square" lIns="0" tIns="0" rIns="0" bIns="0" rtlCol="0"/>
          <a:lstStyle/>
          <a:p>
            <a:endParaRPr/>
          </a:p>
        </p:txBody>
      </p:sp>
      <p:sp>
        <p:nvSpPr>
          <p:cNvPr id="2" name="Holder 2"/>
          <p:cNvSpPr>
            <a:spLocks noGrp="1"/>
          </p:cNvSpPr>
          <p:nvPr>
            <p:ph type="title"/>
          </p:nvPr>
        </p:nvSpPr>
        <p:spPr>
          <a:xfrm>
            <a:off x="366166" y="18999"/>
            <a:ext cx="11005997" cy="2168448"/>
          </a:xfrm>
          <a:prstGeom prst="rect">
            <a:avLst/>
          </a:prstGeom>
        </p:spPr>
        <p:txBody>
          <a:bodyPr wrap="square" lIns="0" tIns="0" rIns="0" bIns="0">
            <a:spAutoFit/>
          </a:bodyPr>
          <a:lstStyle>
            <a:lvl1pPr>
              <a:defRPr sz="3600" b="1" i="0">
                <a:solidFill>
                  <a:schemeClr val="tx1"/>
                </a:solidFill>
                <a:latin typeface="Georgia"/>
                <a:cs typeface="Georgia"/>
              </a:defRPr>
            </a:lvl1pPr>
          </a:lstStyle>
          <a:p>
            <a:endParaRPr/>
          </a:p>
        </p:txBody>
      </p:sp>
      <p:sp>
        <p:nvSpPr>
          <p:cNvPr id="3" name="Holder 3"/>
          <p:cNvSpPr>
            <a:spLocks noGrp="1"/>
          </p:cNvSpPr>
          <p:nvPr>
            <p:ph type="body" idx="1"/>
          </p:nvPr>
        </p:nvSpPr>
        <p:spPr>
          <a:xfrm>
            <a:off x="392379" y="2466213"/>
            <a:ext cx="10995025" cy="3379470"/>
          </a:xfrm>
          <a:prstGeom prst="rect">
            <a:avLst/>
          </a:prstGeom>
        </p:spPr>
        <p:txBody>
          <a:bodyPr wrap="square" lIns="0" tIns="0" rIns="0" bIns="0">
            <a:spAutoFit/>
          </a:bodyPr>
          <a:lstStyle>
            <a:lvl1pPr>
              <a:defRPr sz="2000" b="0" i="0">
                <a:solidFill>
                  <a:schemeClr val="tx1"/>
                </a:solidFill>
                <a:latin typeface="Georgia"/>
                <a:cs typeface="Georgia"/>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10/5/2023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202692" y="2514600"/>
              <a:ext cx="11786870" cy="4191000"/>
            </a:xfrm>
            <a:custGeom>
              <a:avLst/>
              <a:gdLst/>
              <a:ahLst/>
              <a:cxnLst/>
              <a:rect l="l" t="t" r="r" b="b"/>
              <a:pathLst>
                <a:path w="11786870" h="4191000">
                  <a:moveTo>
                    <a:pt x="0" y="4190999"/>
                  </a:moveTo>
                  <a:lnTo>
                    <a:pt x="11786616" y="4190999"/>
                  </a:lnTo>
                  <a:lnTo>
                    <a:pt x="11786616" y="0"/>
                  </a:lnTo>
                  <a:lnTo>
                    <a:pt x="0" y="0"/>
                  </a:lnTo>
                  <a:lnTo>
                    <a:pt x="0" y="4190999"/>
                  </a:lnTo>
                  <a:close/>
                </a:path>
              </a:pathLst>
            </a:custGeom>
            <a:solidFill>
              <a:srgbClr val="C5D1D6"/>
            </a:solidFill>
          </p:spPr>
          <p:txBody>
            <a:bodyPr wrap="square" lIns="0" tIns="0" rIns="0" bIns="0" rtlCol="0"/>
            <a:lstStyle/>
            <a:p>
              <a:endParaRPr/>
            </a:p>
          </p:txBody>
        </p:sp>
        <p:sp>
          <p:nvSpPr>
            <p:cNvPr id="4" name="object 4"/>
            <p:cNvSpPr/>
            <p:nvPr/>
          </p:nvSpPr>
          <p:spPr>
            <a:xfrm>
              <a:off x="0" y="0"/>
              <a:ext cx="12192000" cy="6858000"/>
            </a:xfrm>
            <a:custGeom>
              <a:avLst/>
              <a:gdLst/>
              <a:ahLst/>
              <a:cxnLst/>
              <a:rect l="l" t="t" r="r" b="b"/>
              <a:pathLst>
                <a:path w="12192000" h="6858000">
                  <a:moveTo>
                    <a:pt x="12192000" y="0"/>
                  </a:moveTo>
                  <a:lnTo>
                    <a:pt x="11989308" y="0"/>
                  </a:lnTo>
                  <a:lnTo>
                    <a:pt x="11989308" y="2514600"/>
                  </a:lnTo>
                  <a:lnTo>
                    <a:pt x="11989308" y="6705600"/>
                  </a:lnTo>
                  <a:lnTo>
                    <a:pt x="202692" y="6705600"/>
                  </a:lnTo>
                  <a:lnTo>
                    <a:pt x="202692" y="2514600"/>
                  </a:lnTo>
                  <a:lnTo>
                    <a:pt x="11989308" y="2514600"/>
                  </a:lnTo>
                  <a:lnTo>
                    <a:pt x="11989308" y="0"/>
                  </a:lnTo>
                  <a:lnTo>
                    <a:pt x="202692" y="0"/>
                  </a:lnTo>
                  <a:lnTo>
                    <a:pt x="0" y="0"/>
                  </a:lnTo>
                  <a:lnTo>
                    <a:pt x="0" y="2514600"/>
                  </a:lnTo>
                  <a:lnTo>
                    <a:pt x="0" y="6705600"/>
                  </a:lnTo>
                  <a:lnTo>
                    <a:pt x="0" y="6858000"/>
                  </a:lnTo>
                  <a:lnTo>
                    <a:pt x="202692" y="6858000"/>
                  </a:lnTo>
                  <a:lnTo>
                    <a:pt x="11989308" y="6858000"/>
                  </a:lnTo>
                  <a:lnTo>
                    <a:pt x="12192000" y="6858000"/>
                  </a:lnTo>
                  <a:lnTo>
                    <a:pt x="12192000" y="6705600"/>
                  </a:lnTo>
                  <a:lnTo>
                    <a:pt x="12192000" y="2514600"/>
                  </a:lnTo>
                  <a:lnTo>
                    <a:pt x="12192000" y="3048"/>
                  </a:lnTo>
                  <a:lnTo>
                    <a:pt x="12192000" y="0"/>
                  </a:lnTo>
                  <a:close/>
                </a:path>
              </a:pathLst>
            </a:custGeom>
            <a:solidFill>
              <a:srgbClr val="FFFFFF"/>
            </a:solidFill>
          </p:spPr>
          <p:txBody>
            <a:bodyPr wrap="square" lIns="0" tIns="0" rIns="0" bIns="0" rtlCol="0"/>
            <a:lstStyle/>
            <a:p>
              <a:endParaRPr/>
            </a:p>
          </p:txBody>
        </p:sp>
        <p:sp>
          <p:nvSpPr>
            <p:cNvPr id="5" name="object 5"/>
            <p:cNvSpPr/>
            <p:nvPr/>
          </p:nvSpPr>
          <p:spPr>
            <a:xfrm>
              <a:off x="195071" y="6391655"/>
              <a:ext cx="11777980" cy="309880"/>
            </a:xfrm>
            <a:custGeom>
              <a:avLst/>
              <a:gdLst/>
              <a:ahLst/>
              <a:cxnLst/>
              <a:rect l="l" t="t" r="r" b="b"/>
              <a:pathLst>
                <a:path w="11777980" h="309879">
                  <a:moveTo>
                    <a:pt x="11777472" y="0"/>
                  </a:moveTo>
                  <a:lnTo>
                    <a:pt x="0" y="0"/>
                  </a:lnTo>
                  <a:lnTo>
                    <a:pt x="0" y="309372"/>
                  </a:lnTo>
                  <a:lnTo>
                    <a:pt x="11777472" y="309372"/>
                  </a:lnTo>
                  <a:lnTo>
                    <a:pt x="11777472" y="0"/>
                  </a:lnTo>
                  <a:close/>
                </a:path>
              </a:pathLst>
            </a:custGeom>
            <a:solidFill>
              <a:srgbClr val="8BACAD"/>
            </a:solidFill>
          </p:spPr>
          <p:txBody>
            <a:bodyPr wrap="square" lIns="0" tIns="0" rIns="0" bIns="0" rtlCol="0"/>
            <a:lstStyle/>
            <a:p>
              <a:endParaRPr/>
            </a:p>
          </p:txBody>
        </p:sp>
        <p:sp>
          <p:nvSpPr>
            <p:cNvPr id="6" name="object 6"/>
            <p:cNvSpPr/>
            <p:nvPr/>
          </p:nvSpPr>
          <p:spPr>
            <a:xfrm>
              <a:off x="207263" y="2420111"/>
              <a:ext cx="11777980" cy="0"/>
            </a:xfrm>
            <a:custGeom>
              <a:avLst/>
              <a:gdLst/>
              <a:ahLst/>
              <a:cxnLst/>
              <a:rect l="l" t="t" r="r" b="b"/>
              <a:pathLst>
                <a:path w="11777980">
                  <a:moveTo>
                    <a:pt x="0" y="0"/>
                  </a:moveTo>
                  <a:lnTo>
                    <a:pt x="11777471" y="0"/>
                  </a:lnTo>
                </a:path>
              </a:pathLst>
            </a:custGeom>
            <a:ln w="12192">
              <a:solidFill>
                <a:srgbClr val="7A9799"/>
              </a:solidFill>
              <a:prstDash val="sysDash"/>
            </a:ln>
          </p:spPr>
          <p:txBody>
            <a:bodyPr wrap="square" lIns="0" tIns="0" rIns="0" bIns="0" rtlCol="0"/>
            <a:lstStyle/>
            <a:p>
              <a:endParaRPr/>
            </a:p>
          </p:txBody>
        </p:sp>
        <p:sp>
          <p:nvSpPr>
            <p:cNvPr id="7" name="object 7"/>
            <p:cNvSpPr/>
            <p:nvPr/>
          </p:nvSpPr>
          <p:spPr>
            <a:xfrm>
              <a:off x="202692" y="152400"/>
              <a:ext cx="11777980" cy="6547484"/>
            </a:xfrm>
            <a:custGeom>
              <a:avLst/>
              <a:gdLst/>
              <a:ahLst/>
              <a:cxnLst/>
              <a:rect l="l" t="t" r="r" b="b"/>
              <a:pathLst>
                <a:path w="11777980" h="6547484">
                  <a:moveTo>
                    <a:pt x="0" y="6547104"/>
                  </a:moveTo>
                  <a:lnTo>
                    <a:pt x="11777472" y="6547104"/>
                  </a:lnTo>
                  <a:lnTo>
                    <a:pt x="11777472" y="0"/>
                  </a:lnTo>
                  <a:lnTo>
                    <a:pt x="0" y="0"/>
                  </a:lnTo>
                  <a:lnTo>
                    <a:pt x="0" y="6547104"/>
                  </a:lnTo>
                  <a:close/>
                </a:path>
              </a:pathLst>
            </a:custGeom>
            <a:ln w="9144">
              <a:solidFill>
                <a:srgbClr val="7A9799"/>
              </a:solidFill>
            </a:ln>
          </p:spPr>
          <p:txBody>
            <a:bodyPr wrap="square" lIns="0" tIns="0" rIns="0" bIns="0" rtlCol="0"/>
            <a:lstStyle/>
            <a:p>
              <a:endParaRPr/>
            </a:p>
          </p:txBody>
        </p:sp>
        <p:sp>
          <p:nvSpPr>
            <p:cNvPr id="8" name="object 8"/>
            <p:cNvSpPr/>
            <p:nvPr/>
          </p:nvSpPr>
          <p:spPr>
            <a:xfrm>
              <a:off x="5689092" y="2115311"/>
              <a:ext cx="814069" cy="609600"/>
            </a:xfrm>
            <a:custGeom>
              <a:avLst/>
              <a:gdLst/>
              <a:ahLst/>
              <a:cxnLst/>
              <a:rect l="l" t="t" r="r" b="b"/>
              <a:pathLst>
                <a:path w="814070" h="609600">
                  <a:moveTo>
                    <a:pt x="813803" y="304800"/>
                  </a:moveTo>
                  <a:lnTo>
                    <a:pt x="810094" y="263461"/>
                  </a:lnTo>
                  <a:lnTo>
                    <a:pt x="799274" y="223799"/>
                  </a:lnTo>
                  <a:lnTo>
                    <a:pt x="781837" y="186194"/>
                  </a:lnTo>
                  <a:lnTo>
                    <a:pt x="758266" y="150990"/>
                  </a:lnTo>
                  <a:lnTo>
                    <a:pt x="729043" y="118579"/>
                  </a:lnTo>
                  <a:lnTo>
                    <a:pt x="694651" y="89306"/>
                  </a:lnTo>
                  <a:lnTo>
                    <a:pt x="655574" y="63538"/>
                  </a:lnTo>
                  <a:lnTo>
                    <a:pt x="612305" y="41630"/>
                  </a:lnTo>
                  <a:lnTo>
                    <a:pt x="565315" y="23964"/>
                  </a:lnTo>
                  <a:lnTo>
                    <a:pt x="515099" y="10896"/>
                  </a:lnTo>
                  <a:lnTo>
                    <a:pt x="462127" y="2794"/>
                  </a:lnTo>
                  <a:lnTo>
                    <a:pt x="406908" y="0"/>
                  </a:lnTo>
                  <a:lnTo>
                    <a:pt x="351675" y="2794"/>
                  </a:lnTo>
                  <a:lnTo>
                    <a:pt x="298704" y="10896"/>
                  </a:lnTo>
                  <a:lnTo>
                    <a:pt x="248488" y="23964"/>
                  </a:lnTo>
                  <a:lnTo>
                    <a:pt x="201498" y="41630"/>
                  </a:lnTo>
                  <a:lnTo>
                    <a:pt x="158229" y="63538"/>
                  </a:lnTo>
                  <a:lnTo>
                    <a:pt x="119151" y="89306"/>
                  </a:lnTo>
                  <a:lnTo>
                    <a:pt x="84759" y="118579"/>
                  </a:lnTo>
                  <a:lnTo>
                    <a:pt x="55537" y="150990"/>
                  </a:lnTo>
                  <a:lnTo>
                    <a:pt x="31965" y="186194"/>
                  </a:lnTo>
                  <a:lnTo>
                    <a:pt x="14528" y="223799"/>
                  </a:lnTo>
                  <a:lnTo>
                    <a:pt x="3708" y="263461"/>
                  </a:lnTo>
                  <a:lnTo>
                    <a:pt x="0" y="304800"/>
                  </a:lnTo>
                  <a:lnTo>
                    <a:pt x="3708" y="346151"/>
                  </a:lnTo>
                  <a:lnTo>
                    <a:pt x="14528" y="385813"/>
                  </a:lnTo>
                  <a:lnTo>
                    <a:pt x="31965" y="423418"/>
                  </a:lnTo>
                  <a:lnTo>
                    <a:pt x="55537" y="458622"/>
                  </a:lnTo>
                  <a:lnTo>
                    <a:pt x="84759" y="491032"/>
                  </a:lnTo>
                  <a:lnTo>
                    <a:pt x="119151" y="520306"/>
                  </a:lnTo>
                  <a:lnTo>
                    <a:pt x="158229" y="546074"/>
                  </a:lnTo>
                  <a:lnTo>
                    <a:pt x="201498" y="567982"/>
                  </a:lnTo>
                  <a:lnTo>
                    <a:pt x="248488" y="585647"/>
                  </a:lnTo>
                  <a:lnTo>
                    <a:pt x="298704" y="598716"/>
                  </a:lnTo>
                  <a:lnTo>
                    <a:pt x="351675" y="606818"/>
                  </a:lnTo>
                  <a:lnTo>
                    <a:pt x="406908" y="609600"/>
                  </a:lnTo>
                  <a:lnTo>
                    <a:pt x="462127" y="606818"/>
                  </a:lnTo>
                  <a:lnTo>
                    <a:pt x="515099" y="598716"/>
                  </a:lnTo>
                  <a:lnTo>
                    <a:pt x="565315" y="585647"/>
                  </a:lnTo>
                  <a:lnTo>
                    <a:pt x="612305" y="567982"/>
                  </a:lnTo>
                  <a:lnTo>
                    <a:pt x="655574" y="546074"/>
                  </a:lnTo>
                  <a:lnTo>
                    <a:pt x="694651" y="520306"/>
                  </a:lnTo>
                  <a:lnTo>
                    <a:pt x="729043" y="491032"/>
                  </a:lnTo>
                  <a:lnTo>
                    <a:pt x="758266" y="458622"/>
                  </a:lnTo>
                  <a:lnTo>
                    <a:pt x="781837" y="423418"/>
                  </a:lnTo>
                  <a:lnTo>
                    <a:pt x="799274" y="385813"/>
                  </a:lnTo>
                  <a:lnTo>
                    <a:pt x="810094" y="346151"/>
                  </a:lnTo>
                  <a:lnTo>
                    <a:pt x="813803" y="304800"/>
                  </a:lnTo>
                  <a:close/>
                </a:path>
              </a:pathLst>
            </a:custGeom>
            <a:solidFill>
              <a:srgbClr val="FFFFFF"/>
            </a:solidFill>
          </p:spPr>
          <p:txBody>
            <a:bodyPr wrap="square" lIns="0" tIns="0" rIns="0" bIns="0" rtlCol="0"/>
            <a:lstStyle/>
            <a:p>
              <a:endParaRPr/>
            </a:p>
          </p:txBody>
        </p:sp>
        <p:sp>
          <p:nvSpPr>
            <p:cNvPr id="9" name="object 9"/>
            <p:cNvSpPr/>
            <p:nvPr/>
          </p:nvSpPr>
          <p:spPr>
            <a:xfrm>
              <a:off x="5791200" y="2186432"/>
              <a:ext cx="611505" cy="469900"/>
            </a:xfrm>
            <a:custGeom>
              <a:avLst/>
              <a:gdLst/>
              <a:ahLst/>
              <a:cxnLst/>
              <a:rect l="l" t="t" r="r" b="b"/>
              <a:pathLst>
                <a:path w="611504" h="469900">
                  <a:moveTo>
                    <a:pt x="335152" y="0"/>
                  </a:moveTo>
                  <a:lnTo>
                    <a:pt x="304673" y="0"/>
                  </a:lnTo>
                  <a:lnTo>
                    <a:pt x="273938" y="1270"/>
                  </a:lnTo>
                  <a:lnTo>
                    <a:pt x="215646" y="10160"/>
                  </a:lnTo>
                  <a:lnTo>
                    <a:pt x="161416" y="26670"/>
                  </a:lnTo>
                  <a:lnTo>
                    <a:pt x="113029" y="52070"/>
                  </a:lnTo>
                  <a:lnTo>
                    <a:pt x="71500" y="83820"/>
                  </a:lnTo>
                  <a:lnTo>
                    <a:pt x="38226" y="120650"/>
                  </a:lnTo>
                  <a:lnTo>
                    <a:pt x="14224" y="163829"/>
                  </a:lnTo>
                  <a:lnTo>
                    <a:pt x="1524" y="210820"/>
                  </a:lnTo>
                  <a:lnTo>
                    <a:pt x="0" y="236220"/>
                  </a:lnTo>
                  <a:lnTo>
                    <a:pt x="508" y="248920"/>
                  </a:lnTo>
                  <a:lnTo>
                    <a:pt x="10413" y="295910"/>
                  </a:lnTo>
                  <a:lnTo>
                    <a:pt x="32130" y="340360"/>
                  </a:lnTo>
                  <a:lnTo>
                    <a:pt x="55245" y="370839"/>
                  </a:lnTo>
                  <a:lnTo>
                    <a:pt x="93217" y="405129"/>
                  </a:lnTo>
                  <a:lnTo>
                    <a:pt x="138302" y="431800"/>
                  </a:lnTo>
                  <a:lnTo>
                    <a:pt x="189737" y="453389"/>
                  </a:lnTo>
                  <a:lnTo>
                    <a:pt x="246125" y="466089"/>
                  </a:lnTo>
                  <a:lnTo>
                    <a:pt x="275971" y="469900"/>
                  </a:lnTo>
                  <a:lnTo>
                    <a:pt x="306450" y="469900"/>
                  </a:lnTo>
                  <a:lnTo>
                    <a:pt x="337185" y="468629"/>
                  </a:lnTo>
                  <a:lnTo>
                    <a:pt x="366775" y="466089"/>
                  </a:lnTo>
                  <a:lnTo>
                    <a:pt x="395477" y="459739"/>
                  </a:lnTo>
                  <a:lnTo>
                    <a:pt x="418655" y="453389"/>
                  </a:lnTo>
                  <a:lnTo>
                    <a:pt x="305815" y="453389"/>
                  </a:lnTo>
                  <a:lnTo>
                    <a:pt x="276605" y="452120"/>
                  </a:lnTo>
                  <a:lnTo>
                    <a:pt x="220599" y="444500"/>
                  </a:lnTo>
                  <a:lnTo>
                    <a:pt x="169037" y="427989"/>
                  </a:lnTo>
                  <a:lnTo>
                    <a:pt x="123189" y="405129"/>
                  </a:lnTo>
                  <a:lnTo>
                    <a:pt x="83947" y="375920"/>
                  </a:lnTo>
                  <a:lnTo>
                    <a:pt x="52577" y="340360"/>
                  </a:lnTo>
                  <a:lnTo>
                    <a:pt x="30099" y="300989"/>
                  </a:lnTo>
                  <a:lnTo>
                    <a:pt x="18287" y="257810"/>
                  </a:lnTo>
                  <a:lnTo>
                    <a:pt x="16806" y="236220"/>
                  </a:lnTo>
                  <a:lnTo>
                    <a:pt x="16806" y="233679"/>
                  </a:lnTo>
                  <a:lnTo>
                    <a:pt x="22733" y="190500"/>
                  </a:lnTo>
                  <a:lnTo>
                    <a:pt x="39750" y="149860"/>
                  </a:lnTo>
                  <a:lnTo>
                    <a:pt x="45592" y="139700"/>
                  </a:lnTo>
                  <a:lnTo>
                    <a:pt x="83312" y="95250"/>
                  </a:lnTo>
                  <a:lnTo>
                    <a:pt x="122554" y="66039"/>
                  </a:lnTo>
                  <a:lnTo>
                    <a:pt x="168401" y="41910"/>
                  </a:lnTo>
                  <a:lnTo>
                    <a:pt x="247523" y="20320"/>
                  </a:lnTo>
                  <a:lnTo>
                    <a:pt x="305308" y="16510"/>
                  </a:lnTo>
                  <a:lnTo>
                    <a:pt x="421386" y="16510"/>
                  </a:lnTo>
                  <a:lnTo>
                    <a:pt x="393573" y="8889"/>
                  </a:lnTo>
                  <a:lnTo>
                    <a:pt x="364998" y="3810"/>
                  </a:lnTo>
                  <a:lnTo>
                    <a:pt x="335152" y="0"/>
                  </a:lnTo>
                  <a:close/>
                </a:path>
                <a:path w="611504" h="469900">
                  <a:moveTo>
                    <a:pt x="421386" y="16510"/>
                  </a:moveTo>
                  <a:lnTo>
                    <a:pt x="305308" y="16510"/>
                  </a:lnTo>
                  <a:lnTo>
                    <a:pt x="334517" y="17779"/>
                  </a:lnTo>
                  <a:lnTo>
                    <a:pt x="362965" y="20320"/>
                  </a:lnTo>
                  <a:lnTo>
                    <a:pt x="416940" y="33020"/>
                  </a:lnTo>
                  <a:lnTo>
                    <a:pt x="465836" y="53339"/>
                  </a:lnTo>
                  <a:lnTo>
                    <a:pt x="508635" y="80010"/>
                  </a:lnTo>
                  <a:lnTo>
                    <a:pt x="544067" y="111760"/>
                  </a:lnTo>
                  <a:lnTo>
                    <a:pt x="565276" y="139700"/>
                  </a:lnTo>
                  <a:lnTo>
                    <a:pt x="571119" y="148589"/>
                  </a:lnTo>
                  <a:lnTo>
                    <a:pt x="588263" y="190500"/>
                  </a:lnTo>
                  <a:lnTo>
                    <a:pt x="594317" y="233679"/>
                  </a:lnTo>
                  <a:lnTo>
                    <a:pt x="594317" y="236220"/>
                  </a:lnTo>
                  <a:lnTo>
                    <a:pt x="588390" y="279400"/>
                  </a:lnTo>
                  <a:lnTo>
                    <a:pt x="571373" y="321310"/>
                  </a:lnTo>
                  <a:lnTo>
                    <a:pt x="565530" y="330200"/>
                  </a:lnTo>
                  <a:lnTo>
                    <a:pt x="559053" y="340360"/>
                  </a:lnTo>
                  <a:lnTo>
                    <a:pt x="527938" y="374650"/>
                  </a:lnTo>
                  <a:lnTo>
                    <a:pt x="488696" y="403860"/>
                  </a:lnTo>
                  <a:lnTo>
                    <a:pt x="442722" y="427989"/>
                  </a:lnTo>
                  <a:lnTo>
                    <a:pt x="391160" y="444500"/>
                  </a:lnTo>
                  <a:lnTo>
                    <a:pt x="335152" y="452120"/>
                  </a:lnTo>
                  <a:lnTo>
                    <a:pt x="305815" y="453389"/>
                  </a:lnTo>
                  <a:lnTo>
                    <a:pt x="418655" y="453389"/>
                  </a:lnTo>
                  <a:lnTo>
                    <a:pt x="474599" y="431800"/>
                  </a:lnTo>
                  <a:lnTo>
                    <a:pt x="519811" y="402589"/>
                  </a:lnTo>
                  <a:lnTo>
                    <a:pt x="557529" y="368300"/>
                  </a:lnTo>
                  <a:lnTo>
                    <a:pt x="586359" y="328929"/>
                  </a:lnTo>
                  <a:lnTo>
                    <a:pt x="604774" y="283210"/>
                  </a:lnTo>
                  <a:lnTo>
                    <a:pt x="611124" y="233679"/>
                  </a:lnTo>
                  <a:lnTo>
                    <a:pt x="610615" y="222250"/>
                  </a:lnTo>
                  <a:lnTo>
                    <a:pt x="600710" y="173989"/>
                  </a:lnTo>
                  <a:lnTo>
                    <a:pt x="579120" y="129539"/>
                  </a:lnTo>
                  <a:lnTo>
                    <a:pt x="537972" y="81279"/>
                  </a:lnTo>
                  <a:lnTo>
                    <a:pt x="496188" y="50800"/>
                  </a:lnTo>
                  <a:lnTo>
                    <a:pt x="447801" y="26670"/>
                  </a:lnTo>
                  <a:lnTo>
                    <a:pt x="421386" y="16510"/>
                  </a:lnTo>
                  <a:close/>
                </a:path>
                <a:path w="611504" h="469900">
                  <a:moveTo>
                    <a:pt x="305815" y="33020"/>
                  </a:moveTo>
                  <a:lnTo>
                    <a:pt x="250698" y="36829"/>
                  </a:lnTo>
                  <a:lnTo>
                    <a:pt x="199262" y="49529"/>
                  </a:lnTo>
                  <a:lnTo>
                    <a:pt x="152908" y="67310"/>
                  </a:lnTo>
                  <a:lnTo>
                    <a:pt x="112649" y="92710"/>
                  </a:lnTo>
                  <a:lnTo>
                    <a:pt x="79501" y="123189"/>
                  </a:lnTo>
                  <a:lnTo>
                    <a:pt x="54610" y="157479"/>
                  </a:lnTo>
                  <a:lnTo>
                    <a:pt x="38988" y="194310"/>
                  </a:lnTo>
                  <a:lnTo>
                    <a:pt x="33575" y="233679"/>
                  </a:lnTo>
                  <a:lnTo>
                    <a:pt x="33575" y="236220"/>
                  </a:lnTo>
                  <a:lnTo>
                    <a:pt x="38862" y="274320"/>
                  </a:lnTo>
                  <a:lnTo>
                    <a:pt x="54355" y="312420"/>
                  </a:lnTo>
                  <a:lnTo>
                    <a:pt x="78994" y="346710"/>
                  </a:lnTo>
                  <a:lnTo>
                    <a:pt x="112013" y="377189"/>
                  </a:lnTo>
                  <a:lnTo>
                    <a:pt x="152273" y="401320"/>
                  </a:lnTo>
                  <a:lnTo>
                    <a:pt x="198627" y="420370"/>
                  </a:lnTo>
                  <a:lnTo>
                    <a:pt x="250062" y="433070"/>
                  </a:lnTo>
                  <a:lnTo>
                    <a:pt x="305308" y="436879"/>
                  </a:lnTo>
                  <a:lnTo>
                    <a:pt x="333248" y="435610"/>
                  </a:lnTo>
                  <a:lnTo>
                    <a:pt x="360425" y="433070"/>
                  </a:lnTo>
                  <a:lnTo>
                    <a:pt x="386714" y="427989"/>
                  </a:lnTo>
                  <a:lnTo>
                    <a:pt x="411861" y="420370"/>
                  </a:lnTo>
                  <a:lnTo>
                    <a:pt x="304673" y="420370"/>
                  </a:lnTo>
                  <a:lnTo>
                    <a:pt x="277749" y="419100"/>
                  </a:lnTo>
                  <a:lnTo>
                    <a:pt x="226949" y="411479"/>
                  </a:lnTo>
                  <a:lnTo>
                    <a:pt x="180466" y="396239"/>
                  </a:lnTo>
                  <a:lnTo>
                    <a:pt x="139573" y="375920"/>
                  </a:lnTo>
                  <a:lnTo>
                    <a:pt x="105283" y="349250"/>
                  </a:lnTo>
                  <a:lnTo>
                    <a:pt x="78612" y="320039"/>
                  </a:lnTo>
                  <a:lnTo>
                    <a:pt x="68707" y="303529"/>
                  </a:lnTo>
                  <a:lnTo>
                    <a:pt x="64515" y="295910"/>
                  </a:lnTo>
                  <a:lnTo>
                    <a:pt x="51308" y="252729"/>
                  </a:lnTo>
                  <a:lnTo>
                    <a:pt x="50291" y="233679"/>
                  </a:lnTo>
                  <a:lnTo>
                    <a:pt x="50673" y="224789"/>
                  </a:lnTo>
                  <a:lnTo>
                    <a:pt x="61213" y="181610"/>
                  </a:lnTo>
                  <a:lnTo>
                    <a:pt x="69469" y="165100"/>
                  </a:lnTo>
                  <a:lnTo>
                    <a:pt x="74295" y="156210"/>
                  </a:lnTo>
                  <a:lnTo>
                    <a:pt x="107061" y="119379"/>
                  </a:lnTo>
                  <a:lnTo>
                    <a:pt x="141477" y="93979"/>
                  </a:lnTo>
                  <a:lnTo>
                    <a:pt x="182372" y="72389"/>
                  </a:lnTo>
                  <a:lnTo>
                    <a:pt x="228853" y="58420"/>
                  </a:lnTo>
                  <a:lnTo>
                    <a:pt x="279780" y="50800"/>
                  </a:lnTo>
                  <a:lnTo>
                    <a:pt x="306450" y="49529"/>
                  </a:lnTo>
                  <a:lnTo>
                    <a:pt x="412496" y="49529"/>
                  </a:lnTo>
                  <a:lnTo>
                    <a:pt x="387350" y="41910"/>
                  </a:lnTo>
                  <a:lnTo>
                    <a:pt x="361061" y="36829"/>
                  </a:lnTo>
                  <a:lnTo>
                    <a:pt x="333883" y="34289"/>
                  </a:lnTo>
                  <a:lnTo>
                    <a:pt x="305815" y="33020"/>
                  </a:lnTo>
                  <a:close/>
                </a:path>
                <a:path w="611504" h="469900">
                  <a:moveTo>
                    <a:pt x="412496" y="49529"/>
                  </a:moveTo>
                  <a:lnTo>
                    <a:pt x="306450" y="49529"/>
                  </a:lnTo>
                  <a:lnTo>
                    <a:pt x="333375" y="50800"/>
                  </a:lnTo>
                  <a:lnTo>
                    <a:pt x="359155" y="53339"/>
                  </a:lnTo>
                  <a:lnTo>
                    <a:pt x="408050" y="66039"/>
                  </a:lnTo>
                  <a:lnTo>
                    <a:pt x="451992" y="83820"/>
                  </a:lnTo>
                  <a:lnTo>
                    <a:pt x="489712" y="106679"/>
                  </a:lnTo>
                  <a:lnTo>
                    <a:pt x="520191" y="134620"/>
                  </a:lnTo>
                  <a:lnTo>
                    <a:pt x="532638" y="151129"/>
                  </a:lnTo>
                  <a:lnTo>
                    <a:pt x="537590" y="157479"/>
                  </a:lnTo>
                  <a:lnTo>
                    <a:pt x="542416" y="166370"/>
                  </a:lnTo>
                  <a:lnTo>
                    <a:pt x="546608" y="173989"/>
                  </a:lnTo>
                  <a:lnTo>
                    <a:pt x="550545" y="182879"/>
                  </a:lnTo>
                  <a:lnTo>
                    <a:pt x="560577" y="226060"/>
                  </a:lnTo>
                  <a:lnTo>
                    <a:pt x="560832" y="236220"/>
                  </a:lnTo>
                  <a:lnTo>
                    <a:pt x="560451" y="245110"/>
                  </a:lnTo>
                  <a:lnTo>
                    <a:pt x="549783" y="288289"/>
                  </a:lnTo>
                  <a:lnTo>
                    <a:pt x="546100" y="297179"/>
                  </a:lnTo>
                  <a:lnTo>
                    <a:pt x="541654" y="304800"/>
                  </a:lnTo>
                  <a:lnTo>
                    <a:pt x="536828" y="313689"/>
                  </a:lnTo>
                  <a:lnTo>
                    <a:pt x="531367" y="321310"/>
                  </a:lnTo>
                  <a:lnTo>
                    <a:pt x="504189" y="350520"/>
                  </a:lnTo>
                  <a:lnTo>
                    <a:pt x="469773" y="377189"/>
                  </a:lnTo>
                  <a:lnTo>
                    <a:pt x="428751" y="397510"/>
                  </a:lnTo>
                  <a:lnTo>
                    <a:pt x="382270" y="411479"/>
                  </a:lnTo>
                  <a:lnTo>
                    <a:pt x="331342" y="419100"/>
                  </a:lnTo>
                  <a:lnTo>
                    <a:pt x="304673" y="420370"/>
                  </a:lnTo>
                  <a:lnTo>
                    <a:pt x="411861" y="420370"/>
                  </a:lnTo>
                  <a:lnTo>
                    <a:pt x="458215" y="402589"/>
                  </a:lnTo>
                  <a:lnTo>
                    <a:pt x="498601" y="377189"/>
                  </a:lnTo>
                  <a:lnTo>
                    <a:pt x="531622" y="347979"/>
                  </a:lnTo>
                  <a:lnTo>
                    <a:pt x="551179" y="321310"/>
                  </a:lnTo>
                  <a:lnTo>
                    <a:pt x="556513" y="313689"/>
                  </a:lnTo>
                  <a:lnTo>
                    <a:pt x="572135" y="275589"/>
                  </a:lnTo>
                  <a:lnTo>
                    <a:pt x="577548" y="236220"/>
                  </a:lnTo>
                  <a:lnTo>
                    <a:pt x="577548" y="233679"/>
                  </a:lnTo>
                  <a:lnTo>
                    <a:pt x="572262" y="195579"/>
                  </a:lnTo>
                  <a:lnTo>
                    <a:pt x="556767" y="157479"/>
                  </a:lnTo>
                  <a:lnTo>
                    <a:pt x="532129" y="123189"/>
                  </a:lnTo>
                  <a:lnTo>
                    <a:pt x="499110" y="92710"/>
                  </a:lnTo>
                  <a:lnTo>
                    <a:pt x="458850" y="68579"/>
                  </a:lnTo>
                  <a:lnTo>
                    <a:pt x="436372" y="58420"/>
                  </a:lnTo>
                  <a:lnTo>
                    <a:pt x="412496" y="49529"/>
                  </a:lnTo>
                  <a:close/>
                </a:path>
              </a:pathLst>
            </a:custGeom>
            <a:solidFill>
              <a:srgbClr val="7A9799"/>
            </a:solidFill>
          </p:spPr>
          <p:txBody>
            <a:bodyPr wrap="square" lIns="0" tIns="0" rIns="0" bIns="0" rtlCol="0"/>
            <a:lstStyle/>
            <a:p>
              <a:endParaRPr/>
            </a:p>
          </p:txBody>
        </p:sp>
      </p:grpSp>
      <p:sp>
        <p:nvSpPr>
          <p:cNvPr id="10" name="object 10"/>
          <p:cNvSpPr txBox="1"/>
          <p:nvPr/>
        </p:nvSpPr>
        <p:spPr>
          <a:xfrm>
            <a:off x="2304669" y="2972562"/>
            <a:ext cx="7065009" cy="455894"/>
          </a:xfrm>
          <a:prstGeom prst="rect">
            <a:avLst/>
          </a:prstGeom>
        </p:spPr>
        <p:txBody>
          <a:bodyPr vert="horz" wrap="square" lIns="0" tIns="85725" rIns="0" bIns="0" rtlCol="0">
            <a:spAutoFit/>
          </a:bodyPr>
          <a:lstStyle/>
          <a:p>
            <a:pPr marR="45720" algn="ctr">
              <a:lnSpc>
                <a:spcPct val="100000"/>
              </a:lnSpc>
              <a:spcBef>
                <a:spcPts val="675"/>
              </a:spcBef>
            </a:pPr>
            <a:endParaRPr sz="2400">
              <a:latin typeface="Georgia"/>
              <a:cs typeface="Georgia"/>
            </a:endParaRPr>
          </a:p>
        </p:txBody>
      </p:sp>
      <p:sp>
        <p:nvSpPr>
          <p:cNvPr id="11" name="object 11"/>
          <p:cNvSpPr txBox="1">
            <a:spLocks noGrp="1"/>
          </p:cNvSpPr>
          <p:nvPr>
            <p:ph type="title"/>
          </p:nvPr>
        </p:nvSpPr>
        <p:spPr>
          <a:prstGeom prst="rect">
            <a:avLst/>
          </a:prstGeom>
        </p:spPr>
        <p:txBody>
          <a:bodyPr vert="horz" wrap="square" lIns="0" tIns="1327911" rIns="0" bIns="0" rtlCol="0">
            <a:spAutoFit/>
          </a:bodyPr>
          <a:lstStyle/>
          <a:p>
            <a:pPr marL="1916430">
              <a:lnSpc>
                <a:spcPct val="100000"/>
              </a:lnSpc>
              <a:spcBef>
                <a:spcPts val="100"/>
              </a:spcBef>
            </a:pPr>
            <a:r>
              <a:rPr sz="4200" dirty="0">
                <a:solidFill>
                  <a:srgbClr val="FF0000"/>
                </a:solidFill>
              </a:rPr>
              <a:t>DEEP</a:t>
            </a:r>
            <a:r>
              <a:rPr sz="4200" spc="-35" dirty="0">
                <a:solidFill>
                  <a:srgbClr val="FF0000"/>
                </a:solidFill>
              </a:rPr>
              <a:t> </a:t>
            </a:r>
            <a:r>
              <a:rPr sz="4200" dirty="0">
                <a:solidFill>
                  <a:srgbClr val="FF0000"/>
                </a:solidFill>
              </a:rPr>
              <a:t>VEIN</a:t>
            </a:r>
            <a:r>
              <a:rPr sz="4200" spc="-40" dirty="0">
                <a:solidFill>
                  <a:srgbClr val="FF0000"/>
                </a:solidFill>
              </a:rPr>
              <a:t> </a:t>
            </a:r>
            <a:r>
              <a:rPr sz="4200" spc="-10" dirty="0">
                <a:solidFill>
                  <a:srgbClr val="FF0000"/>
                </a:solidFill>
              </a:rPr>
              <a:t>THROMBOSIS</a:t>
            </a:r>
            <a:endParaRPr sz="4200"/>
          </a:p>
        </p:txBody>
      </p:sp>
      <p:pic>
        <p:nvPicPr>
          <p:cNvPr id="12" name="Picture 4" descr="Одеський національний медичний університет — Вікіпедія"/>
          <p:cNvPicPr>
            <a:picLocks noChangeAspect="1" noChangeArrowheads="1"/>
          </p:cNvPicPr>
          <p:nvPr/>
        </p:nvPicPr>
        <p:blipFill>
          <a:blip r:embed="rId2" cstate="print"/>
          <a:srcRect/>
          <a:stretch>
            <a:fillRect/>
          </a:stretch>
        </p:blipFill>
        <p:spPr bwMode="auto">
          <a:xfrm>
            <a:off x="0" y="0"/>
            <a:ext cx="1284941" cy="1896844"/>
          </a:xfrm>
          <a:prstGeom prst="rect">
            <a:avLst/>
          </a:prstGeom>
          <a:noFill/>
        </p:spPr>
      </p:pic>
      <p:sp>
        <p:nvSpPr>
          <p:cNvPr id="13" name="object 2"/>
          <p:cNvSpPr txBox="1"/>
          <p:nvPr/>
        </p:nvSpPr>
        <p:spPr>
          <a:xfrm>
            <a:off x="6629400" y="3733800"/>
            <a:ext cx="5078222" cy="2388346"/>
          </a:xfrm>
          <a:prstGeom prst="rect">
            <a:avLst/>
          </a:prstGeom>
        </p:spPr>
        <p:txBody>
          <a:bodyPr vert="horz" wrap="square" lIns="0" tIns="60960" rIns="0" bIns="0" rtlCol="0">
            <a:spAutoFit/>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lang="en-US" sz="2800" dirty="0"/>
              <a:t>Odessa National Medical University</a:t>
            </a:r>
          </a:p>
          <a:p>
            <a:pPr algn="ctr" rtl="0">
              <a:spcBef>
                <a:spcPct val="20000"/>
              </a:spcBef>
            </a:pPr>
            <a:r>
              <a:rPr lang="en-US" sz="2800" dirty="0"/>
              <a:t>Assistant Professor, </a:t>
            </a:r>
            <a:r>
              <a:rPr lang="en-US" sz="2800" dirty="0" smtClean="0"/>
              <a:t>PhD, </a:t>
            </a:r>
            <a:r>
              <a:rPr lang="en-US" sz="2800" dirty="0" err="1" smtClean="0"/>
              <a:t>Oleksandr</a:t>
            </a:r>
            <a:r>
              <a:rPr lang="en-US" sz="2800" dirty="0" smtClean="0"/>
              <a:t> </a:t>
            </a:r>
            <a:r>
              <a:rPr lang="en-US" sz="2800" dirty="0" err="1" smtClean="0"/>
              <a:t>Chaika</a:t>
            </a:r>
            <a:endParaRPr lang="en-US" sz="2800" dirty="0"/>
          </a:p>
          <a:p>
            <a:pPr algn="ctr" rtl="0">
              <a:spcBef>
                <a:spcPct val="20000"/>
              </a:spcBef>
            </a:pPr>
            <a:r>
              <a:rPr lang="en-US" sz="2800"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51459" rIns="0" bIns="0" rtlCol="0">
            <a:spAutoFit/>
          </a:bodyPr>
          <a:lstStyle/>
          <a:p>
            <a:pPr marL="5110480" marR="5080">
              <a:lnSpc>
                <a:spcPct val="100000"/>
              </a:lnSpc>
              <a:spcBef>
                <a:spcPts val="100"/>
              </a:spcBef>
            </a:pPr>
            <a:r>
              <a:rPr dirty="0">
                <a:solidFill>
                  <a:srgbClr val="FFFF00"/>
                </a:solidFill>
              </a:rPr>
              <a:t>What</a:t>
            </a:r>
            <a:r>
              <a:rPr spc="-40" dirty="0">
                <a:solidFill>
                  <a:srgbClr val="FFFF00"/>
                </a:solidFill>
              </a:rPr>
              <a:t> </a:t>
            </a:r>
            <a:r>
              <a:rPr dirty="0">
                <a:solidFill>
                  <a:srgbClr val="FFFF00"/>
                </a:solidFill>
              </a:rPr>
              <a:t>Is</a:t>
            </a:r>
            <a:r>
              <a:rPr spc="-30" dirty="0">
                <a:solidFill>
                  <a:srgbClr val="FFFF00"/>
                </a:solidFill>
              </a:rPr>
              <a:t> </a:t>
            </a:r>
            <a:r>
              <a:rPr dirty="0">
                <a:solidFill>
                  <a:srgbClr val="FFFF00"/>
                </a:solidFill>
              </a:rPr>
              <a:t>Deep</a:t>
            </a:r>
            <a:r>
              <a:rPr spc="-30" dirty="0">
                <a:solidFill>
                  <a:srgbClr val="FFFF00"/>
                </a:solidFill>
              </a:rPr>
              <a:t> </a:t>
            </a:r>
            <a:r>
              <a:rPr spc="-20" dirty="0">
                <a:solidFill>
                  <a:srgbClr val="FFFF00"/>
                </a:solidFill>
              </a:rPr>
              <a:t>Vein </a:t>
            </a:r>
            <a:r>
              <a:rPr dirty="0">
                <a:solidFill>
                  <a:srgbClr val="FFFF00"/>
                </a:solidFill>
              </a:rPr>
              <a:t>Thrombosis</a:t>
            </a:r>
            <a:r>
              <a:rPr spc="-225" dirty="0">
                <a:solidFill>
                  <a:srgbClr val="FFFF00"/>
                </a:solidFill>
              </a:rPr>
              <a:t> </a:t>
            </a:r>
            <a:r>
              <a:rPr spc="-50" dirty="0">
                <a:solidFill>
                  <a:srgbClr val="FFFF00"/>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2692" y="6697980"/>
            <a:ext cx="11786870" cy="7620"/>
          </a:xfrm>
          <a:custGeom>
            <a:avLst/>
            <a:gdLst/>
            <a:ahLst/>
            <a:cxnLst/>
            <a:rect l="l" t="t" r="r" b="b"/>
            <a:pathLst>
              <a:path w="11786870" h="7620">
                <a:moveTo>
                  <a:pt x="0" y="7619"/>
                </a:moveTo>
                <a:lnTo>
                  <a:pt x="11786616" y="7619"/>
                </a:lnTo>
                <a:lnTo>
                  <a:pt x="11786616" y="0"/>
                </a:lnTo>
                <a:lnTo>
                  <a:pt x="0" y="0"/>
                </a:lnTo>
                <a:lnTo>
                  <a:pt x="0" y="7619"/>
                </a:lnTo>
                <a:close/>
              </a:path>
            </a:pathLst>
          </a:custGeom>
          <a:solidFill>
            <a:srgbClr val="C5D1D6"/>
          </a:solidFill>
        </p:spPr>
        <p:txBody>
          <a:bodyPr wrap="square" lIns="0" tIns="0" rIns="0" bIns="0" rtlCol="0"/>
          <a:lstStyle/>
          <a:p>
            <a:endParaRPr/>
          </a:p>
        </p:txBody>
      </p:sp>
      <p:sp>
        <p:nvSpPr>
          <p:cNvPr id="3" name="object 3"/>
          <p:cNvSpPr/>
          <p:nvPr/>
        </p:nvSpPr>
        <p:spPr>
          <a:xfrm>
            <a:off x="202692" y="1392936"/>
            <a:ext cx="11786870" cy="4996180"/>
          </a:xfrm>
          <a:custGeom>
            <a:avLst/>
            <a:gdLst/>
            <a:ahLst/>
            <a:cxnLst/>
            <a:rect l="l" t="t" r="r" b="b"/>
            <a:pathLst>
              <a:path w="11786870" h="4996180">
                <a:moveTo>
                  <a:pt x="0" y="4995672"/>
                </a:moveTo>
                <a:lnTo>
                  <a:pt x="11786616" y="4995672"/>
                </a:lnTo>
                <a:lnTo>
                  <a:pt x="11786616" y="0"/>
                </a:lnTo>
                <a:lnTo>
                  <a:pt x="0" y="0"/>
                </a:lnTo>
                <a:lnTo>
                  <a:pt x="0" y="4995672"/>
                </a:lnTo>
                <a:close/>
              </a:path>
            </a:pathLst>
          </a:custGeom>
          <a:solidFill>
            <a:srgbClr val="C5D1D6"/>
          </a:solidFill>
        </p:spPr>
        <p:txBody>
          <a:bodyPr wrap="square" lIns="0" tIns="0" rIns="0" bIns="0" rtlCol="0"/>
          <a:lstStyle/>
          <a:p>
            <a:endParaRPr/>
          </a:p>
        </p:txBody>
      </p:sp>
      <p:sp>
        <p:nvSpPr>
          <p:cNvPr id="4" name="object 4"/>
          <p:cNvSpPr/>
          <p:nvPr/>
        </p:nvSpPr>
        <p:spPr>
          <a:xfrm>
            <a:off x="0" y="6705599"/>
            <a:ext cx="12192000" cy="152400"/>
          </a:xfrm>
          <a:custGeom>
            <a:avLst/>
            <a:gdLst/>
            <a:ahLst/>
            <a:cxnLst/>
            <a:rect l="l" t="t" r="r" b="b"/>
            <a:pathLst>
              <a:path w="12192000" h="152400">
                <a:moveTo>
                  <a:pt x="12192000" y="0"/>
                </a:moveTo>
                <a:lnTo>
                  <a:pt x="0" y="0"/>
                </a:lnTo>
                <a:lnTo>
                  <a:pt x="0" y="152400"/>
                </a:lnTo>
                <a:lnTo>
                  <a:pt x="12192000" y="152400"/>
                </a:lnTo>
                <a:lnTo>
                  <a:pt x="12192000" y="0"/>
                </a:lnTo>
                <a:close/>
              </a:path>
            </a:pathLst>
          </a:custGeom>
          <a:solidFill>
            <a:srgbClr val="FFFFFF"/>
          </a:solidFill>
        </p:spPr>
        <p:txBody>
          <a:bodyPr wrap="square" lIns="0" tIns="0" rIns="0" bIns="0" rtlCol="0"/>
          <a:lstStyle/>
          <a:p>
            <a:endParaRPr/>
          </a:p>
        </p:txBody>
      </p:sp>
      <p:grpSp>
        <p:nvGrpSpPr>
          <p:cNvPr id="5" name="object 5"/>
          <p:cNvGrpSpPr/>
          <p:nvPr/>
        </p:nvGrpSpPr>
        <p:grpSpPr>
          <a:xfrm>
            <a:off x="0" y="0"/>
            <a:ext cx="12192000" cy="6858000"/>
            <a:chOff x="0" y="0"/>
            <a:chExt cx="12192000" cy="6858000"/>
          </a:xfrm>
        </p:grpSpPr>
        <p:sp>
          <p:nvSpPr>
            <p:cNvPr id="6" name="object 6"/>
            <p:cNvSpPr/>
            <p:nvPr/>
          </p:nvSpPr>
          <p:spPr>
            <a:xfrm>
              <a:off x="0" y="0"/>
              <a:ext cx="12192000" cy="6858000"/>
            </a:xfrm>
            <a:custGeom>
              <a:avLst/>
              <a:gdLst/>
              <a:ahLst/>
              <a:cxnLst/>
              <a:rect l="l" t="t" r="r" b="b"/>
              <a:pathLst>
                <a:path w="12192000" h="6858000">
                  <a:moveTo>
                    <a:pt x="12192000" y="0"/>
                  </a:moveTo>
                  <a:lnTo>
                    <a:pt x="11989308" y="0"/>
                  </a:lnTo>
                  <a:lnTo>
                    <a:pt x="202692" y="0"/>
                  </a:lnTo>
                  <a:lnTo>
                    <a:pt x="0" y="0"/>
                  </a:lnTo>
                  <a:lnTo>
                    <a:pt x="0" y="1392936"/>
                  </a:lnTo>
                  <a:lnTo>
                    <a:pt x="0" y="6858000"/>
                  </a:lnTo>
                  <a:lnTo>
                    <a:pt x="202692" y="6858000"/>
                  </a:lnTo>
                  <a:lnTo>
                    <a:pt x="202692" y="1392936"/>
                  </a:lnTo>
                  <a:lnTo>
                    <a:pt x="11989308" y="1392936"/>
                  </a:lnTo>
                  <a:lnTo>
                    <a:pt x="11989308" y="6858000"/>
                  </a:lnTo>
                  <a:lnTo>
                    <a:pt x="12192000" y="6858000"/>
                  </a:lnTo>
                  <a:lnTo>
                    <a:pt x="12192000" y="1392936"/>
                  </a:lnTo>
                  <a:lnTo>
                    <a:pt x="12192000" y="0"/>
                  </a:lnTo>
                  <a:close/>
                </a:path>
              </a:pathLst>
            </a:custGeom>
            <a:solidFill>
              <a:srgbClr val="FFFFFF"/>
            </a:solidFill>
          </p:spPr>
          <p:txBody>
            <a:bodyPr wrap="square" lIns="0" tIns="0" rIns="0" bIns="0" rtlCol="0"/>
            <a:lstStyle/>
            <a:p>
              <a:endParaRPr/>
            </a:p>
          </p:txBody>
        </p:sp>
        <p:sp>
          <p:nvSpPr>
            <p:cNvPr id="7" name="object 7"/>
            <p:cNvSpPr/>
            <p:nvPr/>
          </p:nvSpPr>
          <p:spPr>
            <a:xfrm>
              <a:off x="199644" y="6388608"/>
              <a:ext cx="11777980" cy="309880"/>
            </a:xfrm>
            <a:custGeom>
              <a:avLst/>
              <a:gdLst/>
              <a:ahLst/>
              <a:cxnLst/>
              <a:rect l="l" t="t" r="r" b="b"/>
              <a:pathLst>
                <a:path w="11777980" h="309879">
                  <a:moveTo>
                    <a:pt x="11777472" y="0"/>
                  </a:moveTo>
                  <a:lnTo>
                    <a:pt x="0" y="0"/>
                  </a:lnTo>
                  <a:lnTo>
                    <a:pt x="0" y="309371"/>
                  </a:lnTo>
                  <a:lnTo>
                    <a:pt x="11777472" y="309371"/>
                  </a:lnTo>
                  <a:lnTo>
                    <a:pt x="11777472" y="0"/>
                  </a:lnTo>
                  <a:close/>
                </a:path>
              </a:pathLst>
            </a:custGeom>
            <a:solidFill>
              <a:srgbClr val="8BACAD"/>
            </a:solidFill>
          </p:spPr>
          <p:txBody>
            <a:bodyPr wrap="square" lIns="0" tIns="0" rIns="0" bIns="0" rtlCol="0"/>
            <a:lstStyle/>
            <a:p>
              <a:endParaRPr/>
            </a:p>
          </p:txBody>
        </p:sp>
        <p:sp>
          <p:nvSpPr>
            <p:cNvPr id="8" name="object 8"/>
            <p:cNvSpPr/>
            <p:nvPr/>
          </p:nvSpPr>
          <p:spPr>
            <a:xfrm>
              <a:off x="202692" y="155447"/>
              <a:ext cx="11777980" cy="6547484"/>
            </a:xfrm>
            <a:custGeom>
              <a:avLst/>
              <a:gdLst/>
              <a:ahLst/>
              <a:cxnLst/>
              <a:rect l="l" t="t" r="r" b="b"/>
              <a:pathLst>
                <a:path w="11777980" h="6547484">
                  <a:moveTo>
                    <a:pt x="0" y="6547104"/>
                  </a:moveTo>
                  <a:lnTo>
                    <a:pt x="11777472" y="6547104"/>
                  </a:lnTo>
                  <a:lnTo>
                    <a:pt x="11777472" y="0"/>
                  </a:lnTo>
                  <a:lnTo>
                    <a:pt x="0" y="0"/>
                  </a:lnTo>
                  <a:lnTo>
                    <a:pt x="0" y="6547104"/>
                  </a:lnTo>
                  <a:close/>
                </a:path>
              </a:pathLst>
            </a:custGeom>
            <a:ln w="9144">
              <a:solidFill>
                <a:srgbClr val="7A9799"/>
              </a:solidFill>
            </a:ln>
          </p:spPr>
          <p:txBody>
            <a:bodyPr wrap="square" lIns="0" tIns="0" rIns="0" bIns="0" rtlCol="0"/>
            <a:lstStyle/>
            <a:p>
              <a:endParaRPr/>
            </a:p>
          </p:txBody>
        </p:sp>
        <p:sp>
          <p:nvSpPr>
            <p:cNvPr id="9" name="object 9"/>
            <p:cNvSpPr/>
            <p:nvPr/>
          </p:nvSpPr>
          <p:spPr>
            <a:xfrm>
              <a:off x="202692" y="1277111"/>
              <a:ext cx="11777980" cy="0"/>
            </a:xfrm>
            <a:custGeom>
              <a:avLst/>
              <a:gdLst/>
              <a:ahLst/>
              <a:cxnLst/>
              <a:rect l="l" t="t" r="r" b="b"/>
              <a:pathLst>
                <a:path w="11777980">
                  <a:moveTo>
                    <a:pt x="0" y="0"/>
                  </a:moveTo>
                  <a:lnTo>
                    <a:pt x="11777472" y="0"/>
                  </a:lnTo>
                </a:path>
              </a:pathLst>
            </a:custGeom>
            <a:ln w="9144">
              <a:solidFill>
                <a:srgbClr val="7A9799"/>
              </a:solidFill>
              <a:prstDash val="sysDash"/>
            </a:ln>
          </p:spPr>
          <p:txBody>
            <a:bodyPr wrap="square" lIns="0" tIns="0" rIns="0" bIns="0" rtlCol="0"/>
            <a:lstStyle/>
            <a:p>
              <a:endParaRPr/>
            </a:p>
          </p:txBody>
        </p:sp>
        <p:sp>
          <p:nvSpPr>
            <p:cNvPr id="10" name="object 10"/>
            <p:cNvSpPr/>
            <p:nvPr/>
          </p:nvSpPr>
          <p:spPr>
            <a:xfrm>
              <a:off x="5689092" y="955547"/>
              <a:ext cx="814069" cy="609600"/>
            </a:xfrm>
            <a:custGeom>
              <a:avLst/>
              <a:gdLst/>
              <a:ahLst/>
              <a:cxnLst/>
              <a:rect l="l" t="t" r="r" b="b"/>
              <a:pathLst>
                <a:path w="814070" h="609600">
                  <a:moveTo>
                    <a:pt x="813803" y="304800"/>
                  </a:moveTo>
                  <a:lnTo>
                    <a:pt x="810094" y="263461"/>
                  </a:lnTo>
                  <a:lnTo>
                    <a:pt x="799274" y="223799"/>
                  </a:lnTo>
                  <a:lnTo>
                    <a:pt x="781837" y="186194"/>
                  </a:lnTo>
                  <a:lnTo>
                    <a:pt x="758266" y="150990"/>
                  </a:lnTo>
                  <a:lnTo>
                    <a:pt x="729043" y="118579"/>
                  </a:lnTo>
                  <a:lnTo>
                    <a:pt x="694651" y="89306"/>
                  </a:lnTo>
                  <a:lnTo>
                    <a:pt x="655574" y="63538"/>
                  </a:lnTo>
                  <a:lnTo>
                    <a:pt x="612305" y="41630"/>
                  </a:lnTo>
                  <a:lnTo>
                    <a:pt x="565315" y="23964"/>
                  </a:lnTo>
                  <a:lnTo>
                    <a:pt x="515099" y="10896"/>
                  </a:lnTo>
                  <a:lnTo>
                    <a:pt x="462127" y="2794"/>
                  </a:lnTo>
                  <a:lnTo>
                    <a:pt x="406908" y="0"/>
                  </a:lnTo>
                  <a:lnTo>
                    <a:pt x="351675" y="2794"/>
                  </a:lnTo>
                  <a:lnTo>
                    <a:pt x="298704" y="10896"/>
                  </a:lnTo>
                  <a:lnTo>
                    <a:pt x="248488" y="23964"/>
                  </a:lnTo>
                  <a:lnTo>
                    <a:pt x="201498" y="41630"/>
                  </a:lnTo>
                  <a:lnTo>
                    <a:pt x="158229" y="63538"/>
                  </a:lnTo>
                  <a:lnTo>
                    <a:pt x="119151" y="89306"/>
                  </a:lnTo>
                  <a:lnTo>
                    <a:pt x="84759" y="118579"/>
                  </a:lnTo>
                  <a:lnTo>
                    <a:pt x="55537" y="150990"/>
                  </a:lnTo>
                  <a:lnTo>
                    <a:pt x="31965" y="186194"/>
                  </a:lnTo>
                  <a:lnTo>
                    <a:pt x="14528" y="223799"/>
                  </a:lnTo>
                  <a:lnTo>
                    <a:pt x="3708" y="263461"/>
                  </a:lnTo>
                  <a:lnTo>
                    <a:pt x="0" y="304800"/>
                  </a:lnTo>
                  <a:lnTo>
                    <a:pt x="3708" y="346151"/>
                  </a:lnTo>
                  <a:lnTo>
                    <a:pt x="14528" y="385813"/>
                  </a:lnTo>
                  <a:lnTo>
                    <a:pt x="31965" y="423418"/>
                  </a:lnTo>
                  <a:lnTo>
                    <a:pt x="55537" y="458622"/>
                  </a:lnTo>
                  <a:lnTo>
                    <a:pt x="84759" y="491032"/>
                  </a:lnTo>
                  <a:lnTo>
                    <a:pt x="119151" y="520306"/>
                  </a:lnTo>
                  <a:lnTo>
                    <a:pt x="158229" y="546074"/>
                  </a:lnTo>
                  <a:lnTo>
                    <a:pt x="201498" y="567982"/>
                  </a:lnTo>
                  <a:lnTo>
                    <a:pt x="248488" y="585647"/>
                  </a:lnTo>
                  <a:lnTo>
                    <a:pt x="298704" y="598716"/>
                  </a:lnTo>
                  <a:lnTo>
                    <a:pt x="351675" y="606818"/>
                  </a:lnTo>
                  <a:lnTo>
                    <a:pt x="406908" y="609600"/>
                  </a:lnTo>
                  <a:lnTo>
                    <a:pt x="462127" y="606818"/>
                  </a:lnTo>
                  <a:lnTo>
                    <a:pt x="515099" y="598716"/>
                  </a:lnTo>
                  <a:lnTo>
                    <a:pt x="565315" y="585647"/>
                  </a:lnTo>
                  <a:lnTo>
                    <a:pt x="612305" y="567982"/>
                  </a:lnTo>
                  <a:lnTo>
                    <a:pt x="655574" y="546074"/>
                  </a:lnTo>
                  <a:lnTo>
                    <a:pt x="694651" y="520306"/>
                  </a:lnTo>
                  <a:lnTo>
                    <a:pt x="729043" y="491032"/>
                  </a:lnTo>
                  <a:lnTo>
                    <a:pt x="758266" y="458622"/>
                  </a:lnTo>
                  <a:lnTo>
                    <a:pt x="781837" y="423418"/>
                  </a:lnTo>
                  <a:lnTo>
                    <a:pt x="799274" y="385813"/>
                  </a:lnTo>
                  <a:lnTo>
                    <a:pt x="810094" y="346151"/>
                  </a:lnTo>
                  <a:lnTo>
                    <a:pt x="813803" y="304800"/>
                  </a:lnTo>
                  <a:close/>
                </a:path>
              </a:pathLst>
            </a:custGeom>
            <a:solidFill>
              <a:srgbClr val="FFFFFF"/>
            </a:solidFill>
          </p:spPr>
          <p:txBody>
            <a:bodyPr wrap="square" lIns="0" tIns="0" rIns="0" bIns="0" rtlCol="0"/>
            <a:lstStyle/>
            <a:p>
              <a:endParaRPr/>
            </a:p>
          </p:txBody>
        </p:sp>
        <p:sp>
          <p:nvSpPr>
            <p:cNvPr id="11" name="object 11"/>
            <p:cNvSpPr/>
            <p:nvPr/>
          </p:nvSpPr>
          <p:spPr>
            <a:xfrm>
              <a:off x="5791200" y="1026667"/>
              <a:ext cx="611505" cy="469900"/>
            </a:xfrm>
            <a:custGeom>
              <a:avLst/>
              <a:gdLst/>
              <a:ahLst/>
              <a:cxnLst/>
              <a:rect l="l" t="t" r="r" b="b"/>
              <a:pathLst>
                <a:path w="611504" h="469900">
                  <a:moveTo>
                    <a:pt x="335152" y="0"/>
                  </a:moveTo>
                  <a:lnTo>
                    <a:pt x="304673" y="0"/>
                  </a:lnTo>
                  <a:lnTo>
                    <a:pt x="273938" y="1270"/>
                  </a:lnTo>
                  <a:lnTo>
                    <a:pt x="215646" y="10160"/>
                  </a:lnTo>
                  <a:lnTo>
                    <a:pt x="161416" y="26670"/>
                  </a:lnTo>
                  <a:lnTo>
                    <a:pt x="113029" y="52070"/>
                  </a:lnTo>
                  <a:lnTo>
                    <a:pt x="71500" y="83820"/>
                  </a:lnTo>
                  <a:lnTo>
                    <a:pt x="38226" y="120650"/>
                  </a:lnTo>
                  <a:lnTo>
                    <a:pt x="14224" y="163829"/>
                  </a:lnTo>
                  <a:lnTo>
                    <a:pt x="1524" y="210820"/>
                  </a:lnTo>
                  <a:lnTo>
                    <a:pt x="0" y="236220"/>
                  </a:lnTo>
                  <a:lnTo>
                    <a:pt x="508" y="248920"/>
                  </a:lnTo>
                  <a:lnTo>
                    <a:pt x="10413" y="295910"/>
                  </a:lnTo>
                  <a:lnTo>
                    <a:pt x="32130" y="340360"/>
                  </a:lnTo>
                  <a:lnTo>
                    <a:pt x="55245" y="370839"/>
                  </a:lnTo>
                  <a:lnTo>
                    <a:pt x="93217" y="405129"/>
                  </a:lnTo>
                  <a:lnTo>
                    <a:pt x="138302" y="431800"/>
                  </a:lnTo>
                  <a:lnTo>
                    <a:pt x="189737" y="453389"/>
                  </a:lnTo>
                  <a:lnTo>
                    <a:pt x="246125" y="466089"/>
                  </a:lnTo>
                  <a:lnTo>
                    <a:pt x="275971" y="469900"/>
                  </a:lnTo>
                  <a:lnTo>
                    <a:pt x="337185" y="469900"/>
                  </a:lnTo>
                  <a:lnTo>
                    <a:pt x="366775" y="466089"/>
                  </a:lnTo>
                  <a:lnTo>
                    <a:pt x="395477" y="459739"/>
                  </a:lnTo>
                  <a:lnTo>
                    <a:pt x="418655" y="453389"/>
                  </a:lnTo>
                  <a:lnTo>
                    <a:pt x="276605" y="453389"/>
                  </a:lnTo>
                  <a:lnTo>
                    <a:pt x="248158" y="449579"/>
                  </a:lnTo>
                  <a:lnTo>
                    <a:pt x="194183" y="436879"/>
                  </a:lnTo>
                  <a:lnTo>
                    <a:pt x="145287" y="416560"/>
                  </a:lnTo>
                  <a:lnTo>
                    <a:pt x="102615" y="391160"/>
                  </a:lnTo>
                  <a:lnTo>
                    <a:pt x="67183" y="358139"/>
                  </a:lnTo>
                  <a:lnTo>
                    <a:pt x="40004" y="321310"/>
                  </a:lnTo>
                  <a:lnTo>
                    <a:pt x="22860" y="279400"/>
                  </a:lnTo>
                  <a:lnTo>
                    <a:pt x="16806" y="236220"/>
                  </a:lnTo>
                  <a:lnTo>
                    <a:pt x="16806" y="233679"/>
                  </a:lnTo>
                  <a:lnTo>
                    <a:pt x="22733" y="190500"/>
                  </a:lnTo>
                  <a:lnTo>
                    <a:pt x="39750" y="149860"/>
                  </a:lnTo>
                  <a:lnTo>
                    <a:pt x="45592" y="139700"/>
                  </a:lnTo>
                  <a:lnTo>
                    <a:pt x="83312" y="95250"/>
                  </a:lnTo>
                  <a:lnTo>
                    <a:pt x="122554" y="66039"/>
                  </a:lnTo>
                  <a:lnTo>
                    <a:pt x="168401" y="41910"/>
                  </a:lnTo>
                  <a:lnTo>
                    <a:pt x="247523" y="20320"/>
                  </a:lnTo>
                  <a:lnTo>
                    <a:pt x="305308" y="16510"/>
                  </a:lnTo>
                  <a:lnTo>
                    <a:pt x="416750" y="16510"/>
                  </a:lnTo>
                  <a:lnTo>
                    <a:pt x="393573" y="10160"/>
                  </a:lnTo>
                  <a:lnTo>
                    <a:pt x="364998" y="3810"/>
                  </a:lnTo>
                  <a:lnTo>
                    <a:pt x="335152" y="0"/>
                  </a:lnTo>
                  <a:close/>
                </a:path>
                <a:path w="611504" h="469900">
                  <a:moveTo>
                    <a:pt x="416750" y="16510"/>
                  </a:moveTo>
                  <a:lnTo>
                    <a:pt x="305308" y="16510"/>
                  </a:lnTo>
                  <a:lnTo>
                    <a:pt x="334517" y="17779"/>
                  </a:lnTo>
                  <a:lnTo>
                    <a:pt x="362965" y="20320"/>
                  </a:lnTo>
                  <a:lnTo>
                    <a:pt x="416940" y="33020"/>
                  </a:lnTo>
                  <a:lnTo>
                    <a:pt x="465836" y="53339"/>
                  </a:lnTo>
                  <a:lnTo>
                    <a:pt x="508635" y="80010"/>
                  </a:lnTo>
                  <a:lnTo>
                    <a:pt x="544067" y="111760"/>
                  </a:lnTo>
                  <a:lnTo>
                    <a:pt x="565276" y="139700"/>
                  </a:lnTo>
                  <a:lnTo>
                    <a:pt x="571119" y="148589"/>
                  </a:lnTo>
                  <a:lnTo>
                    <a:pt x="588263" y="190500"/>
                  </a:lnTo>
                  <a:lnTo>
                    <a:pt x="594317" y="233679"/>
                  </a:lnTo>
                  <a:lnTo>
                    <a:pt x="594317" y="236220"/>
                  </a:lnTo>
                  <a:lnTo>
                    <a:pt x="588390" y="279400"/>
                  </a:lnTo>
                  <a:lnTo>
                    <a:pt x="571373" y="321310"/>
                  </a:lnTo>
                  <a:lnTo>
                    <a:pt x="565530" y="330200"/>
                  </a:lnTo>
                  <a:lnTo>
                    <a:pt x="559053" y="340360"/>
                  </a:lnTo>
                  <a:lnTo>
                    <a:pt x="527938" y="374650"/>
                  </a:lnTo>
                  <a:lnTo>
                    <a:pt x="488696" y="403860"/>
                  </a:lnTo>
                  <a:lnTo>
                    <a:pt x="442722" y="427989"/>
                  </a:lnTo>
                  <a:lnTo>
                    <a:pt x="391160" y="444500"/>
                  </a:lnTo>
                  <a:lnTo>
                    <a:pt x="335152" y="452120"/>
                  </a:lnTo>
                  <a:lnTo>
                    <a:pt x="305815" y="453389"/>
                  </a:lnTo>
                  <a:lnTo>
                    <a:pt x="418655" y="453389"/>
                  </a:lnTo>
                  <a:lnTo>
                    <a:pt x="474599" y="431800"/>
                  </a:lnTo>
                  <a:lnTo>
                    <a:pt x="519811" y="403860"/>
                  </a:lnTo>
                  <a:lnTo>
                    <a:pt x="557529" y="368300"/>
                  </a:lnTo>
                  <a:lnTo>
                    <a:pt x="586359" y="328929"/>
                  </a:lnTo>
                  <a:lnTo>
                    <a:pt x="604774" y="283210"/>
                  </a:lnTo>
                  <a:lnTo>
                    <a:pt x="611124" y="233679"/>
                  </a:lnTo>
                  <a:lnTo>
                    <a:pt x="610615" y="222250"/>
                  </a:lnTo>
                  <a:lnTo>
                    <a:pt x="600710" y="173989"/>
                  </a:lnTo>
                  <a:lnTo>
                    <a:pt x="579120" y="129539"/>
                  </a:lnTo>
                  <a:lnTo>
                    <a:pt x="537972" y="82550"/>
                  </a:lnTo>
                  <a:lnTo>
                    <a:pt x="496188" y="50800"/>
                  </a:lnTo>
                  <a:lnTo>
                    <a:pt x="447801" y="26670"/>
                  </a:lnTo>
                  <a:lnTo>
                    <a:pt x="421386" y="17779"/>
                  </a:lnTo>
                  <a:lnTo>
                    <a:pt x="416750" y="16510"/>
                  </a:lnTo>
                  <a:close/>
                </a:path>
                <a:path w="611504" h="469900">
                  <a:moveTo>
                    <a:pt x="305815" y="33020"/>
                  </a:moveTo>
                  <a:lnTo>
                    <a:pt x="250698" y="36829"/>
                  </a:lnTo>
                  <a:lnTo>
                    <a:pt x="199262" y="49529"/>
                  </a:lnTo>
                  <a:lnTo>
                    <a:pt x="152908" y="68579"/>
                  </a:lnTo>
                  <a:lnTo>
                    <a:pt x="112649" y="92710"/>
                  </a:lnTo>
                  <a:lnTo>
                    <a:pt x="79501" y="123189"/>
                  </a:lnTo>
                  <a:lnTo>
                    <a:pt x="54610" y="157479"/>
                  </a:lnTo>
                  <a:lnTo>
                    <a:pt x="38988" y="194310"/>
                  </a:lnTo>
                  <a:lnTo>
                    <a:pt x="33575" y="233679"/>
                  </a:lnTo>
                  <a:lnTo>
                    <a:pt x="33575" y="236220"/>
                  </a:lnTo>
                  <a:lnTo>
                    <a:pt x="38862" y="275589"/>
                  </a:lnTo>
                  <a:lnTo>
                    <a:pt x="41910" y="284479"/>
                  </a:lnTo>
                  <a:lnTo>
                    <a:pt x="45338" y="294639"/>
                  </a:lnTo>
                  <a:lnTo>
                    <a:pt x="65532" y="330200"/>
                  </a:lnTo>
                  <a:lnTo>
                    <a:pt x="94614" y="361950"/>
                  </a:lnTo>
                  <a:lnTo>
                    <a:pt x="131317" y="389889"/>
                  </a:lnTo>
                  <a:lnTo>
                    <a:pt x="174751" y="412750"/>
                  </a:lnTo>
                  <a:lnTo>
                    <a:pt x="223774" y="427989"/>
                  </a:lnTo>
                  <a:lnTo>
                    <a:pt x="277240" y="435610"/>
                  </a:lnTo>
                  <a:lnTo>
                    <a:pt x="305308" y="436879"/>
                  </a:lnTo>
                  <a:lnTo>
                    <a:pt x="333248" y="435610"/>
                  </a:lnTo>
                  <a:lnTo>
                    <a:pt x="360425" y="433070"/>
                  </a:lnTo>
                  <a:lnTo>
                    <a:pt x="386714" y="427989"/>
                  </a:lnTo>
                  <a:lnTo>
                    <a:pt x="411861" y="421639"/>
                  </a:lnTo>
                  <a:lnTo>
                    <a:pt x="415271" y="420370"/>
                  </a:lnTo>
                  <a:lnTo>
                    <a:pt x="304673" y="420370"/>
                  </a:lnTo>
                  <a:lnTo>
                    <a:pt x="277749" y="419100"/>
                  </a:lnTo>
                  <a:lnTo>
                    <a:pt x="226949" y="411479"/>
                  </a:lnTo>
                  <a:lnTo>
                    <a:pt x="180466" y="396239"/>
                  </a:lnTo>
                  <a:lnTo>
                    <a:pt x="139573" y="375920"/>
                  </a:lnTo>
                  <a:lnTo>
                    <a:pt x="105283" y="349250"/>
                  </a:lnTo>
                  <a:lnTo>
                    <a:pt x="78612" y="320039"/>
                  </a:lnTo>
                  <a:lnTo>
                    <a:pt x="68707" y="303529"/>
                  </a:lnTo>
                  <a:lnTo>
                    <a:pt x="64515" y="295910"/>
                  </a:lnTo>
                  <a:lnTo>
                    <a:pt x="51308" y="252729"/>
                  </a:lnTo>
                  <a:lnTo>
                    <a:pt x="50291" y="233679"/>
                  </a:lnTo>
                  <a:lnTo>
                    <a:pt x="50673" y="224789"/>
                  </a:lnTo>
                  <a:lnTo>
                    <a:pt x="61213" y="181610"/>
                  </a:lnTo>
                  <a:lnTo>
                    <a:pt x="74295" y="157479"/>
                  </a:lnTo>
                  <a:lnTo>
                    <a:pt x="79755" y="148589"/>
                  </a:lnTo>
                  <a:lnTo>
                    <a:pt x="107061" y="119379"/>
                  </a:lnTo>
                  <a:lnTo>
                    <a:pt x="141477" y="93979"/>
                  </a:lnTo>
                  <a:lnTo>
                    <a:pt x="182372" y="73660"/>
                  </a:lnTo>
                  <a:lnTo>
                    <a:pt x="228853" y="58420"/>
                  </a:lnTo>
                  <a:lnTo>
                    <a:pt x="279780" y="50800"/>
                  </a:lnTo>
                  <a:lnTo>
                    <a:pt x="306450" y="49529"/>
                  </a:lnTo>
                  <a:lnTo>
                    <a:pt x="412496" y="49529"/>
                  </a:lnTo>
                  <a:lnTo>
                    <a:pt x="387350" y="41910"/>
                  </a:lnTo>
                  <a:lnTo>
                    <a:pt x="361061" y="36829"/>
                  </a:lnTo>
                  <a:lnTo>
                    <a:pt x="333883" y="34289"/>
                  </a:lnTo>
                  <a:lnTo>
                    <a:pt x="305815" y="33020"/>
                  </a:lnTo>
                  <a:close/>
                </a:path>
                <a:path w="611504" h="469900">
                  <a:moveTo>
                    <a:pt x="412496" y="49529"/>
                  </a:moveTo>
                  <a:lnTo>
                    <a:pt x="306450" y="49529"/>
                  </a:lnTo>
                  <a:lnTo>
                    <a:pt x="333375" y="50800"/>
                  </a:lnTo>
                  <a:lnTo>
                    <a:pt x="384175" y="58420"/>
                  </a:lnTo>
                  <a:lnTo>
                    <a:pt x="430657" y="73660"/>
                  </a:lnTo>
                  <a:lnTo>
                    <a:pt x="471677" y="95250"/>
                  </a:lnTo>
                  <a:lnTo>
                    <a:pt x="505967" y="120650"/>
                  </a:lnTo>
                  <a:lnTo>
                    <a:pt x="532638" y="151129"/>
                  </a:lnTo>
                  <a:lnTo>
                    <a:pt x="553592" y="191770"/>
                  </a:lnTo>
                  <a:lnTo>
                    <a:pt x="560832" y="236220"/>
                  </a:lnTo>
                  <a:lnTo>
                    <a:pt x="560451" y="245110"/>
                  </a:lnTo>
                  <a:lnTo>
                    <a:pt x="549783" y="289560"/>
                  </a:lnTo>
                  <a:lnTo>
                    <a:pt x="541654" y="304800"/>
                  </a:lnTo>
                  <a:lnTo>
                    <a:pt x="536828" y="313689"/>
                  </a:lnTo>
                  <a:lnTo>
                    <a:pt x="504189" y="351789"/>
                  </a:lnTo>
                  <a:lnTo>
                    <a:pt x="469773" y="377189"/>
                  </a:lnTo>
                  <a:lnTo>
                    <a:pt x="428751" y="397510"/>
                  </a:lnTo>
                  <a:lnTo>
                    <a:pt x="382270" y="411479"/>
                  </a:lnTo>
                  <a:lnTo>
                    <a:pt x="331342" y="419100"/>
                  </a:lnTo>
                  <a:lnTo>
                    <a:pt x="304673" y="420370"/>
                  </a:lnTo>
                  <a:lnTo>
                    <a:pt x="415271" y="420370"/>
                  </a:lnTo>
                  <a:lnTo>
                    <a:pt x="458215" y="402589"/>
                  </a:lnTo>
                  <a:lnTo>
                    <a:pt x="498601" y="377189"/>
                  </a:lnTo>
                  <a:lnTo>
                    <a:pt x="531622" y="347979"/>
                  </a:lnTo>
                  <a:lnTo>
                    <a:pt x="551179" y="321310"/>
                  </a:lnTo>
                  <a:lnTo>
                    <a:pt x="556513" y="313689"/>
                  </a:lnTo>
                  <a:lnTo>
                    <a:pt x="572135" y="275589"/>
                  </a:lnTo>
                  <a:lnTo>
                    <a:pt x="577548" y="236220"/>
                  </a:lnTo>
                  <a:lnTo>
                    <a:pt x="577548" y="233679"/>
                  </a:lnTo>
                  <a:lnTo>
                    <a:pt x="572262" y="195579"/>
                  </a:lnTo>
                  <a:lnTo>
                    <a:pt x="556767" y="157479"/>
                  </a:lnTo>
                  <a:lnTo>
                    <a:pt x="532129" y="123189"/>
                  </a:lnTo>
                  <a:lnTo>
                    <a:pt x="499110" y="93979"/>
                  </a:lnTo>
                  <a:lnTo>
                    <a:pt x="458850" y="68579"/>
                  </a:lnTo>
                  <a:lnTo>
                    <a:pt x="436372" y="58420"/>
                  </a:lnTo>
                  <a:lnTo>
                    <a:pt x="412496" y="49529"/>
                  </a:lnTo>
                  <a:close/>
                </a:path>
              </a:pathLst>
            </a:custGeom>
            <a:solidFill>
              <a:srgbClr val="7A9799"/>
            </a:solidFill>
          </p:spPr>
          <p:txBody>
            <a:bodyPr wrap="square" lIns="0" tIns="0" rIns="0" bIns="0" rtlCol="0"/>
            <a:lstStyle/>
            <a:p>
              <a:endParaRPr/>
            </a:p>
          </p:txBody>
        </p:sp>
      </p:grpSp>
      <p:sp>
        <p:nvSpPr>
          <p:cNvPr id="12" name="object 12"/>
          <p:cNvSpPr txBox="1">
            <a:spLocks noGrp="1"/>
          </p:cNvSpPr>
          <p:nvPr>
            <p:ph type="title"/>
          </p:nvPr>
        </p:nvSpPr>
        <p:spPr>
          <a:xfrm>
            <a:off x="935837" y="570687"/>
            <a:ext cx="3931920" cy="528955"/>
          </a:xfrm>
          <a:prstGeom prst="rect">
            <a:avLst/>
          </a:prstGeom>
        </p:spPr>
        <p:txBody>
          <a:bodyPr vert="horz" wrap="square" lIns="0" tIns="12700" rIns="0" bIns="0" rtlCol="0">
            <a:spAutoFit/>
          </a:bodyPr>
          <a:lstStyle/>
          <a:p>
            <a:pPr marL="12700">
              <a:lnSpc>
                <a:spcPct val="100000"/>
              </a:lnSpc>
              <a:spcBef>
                <a:spcPts val="100"/>
              </a:spcBef>
            </a:pPr>
            <a:r>
              <a:rPr sz="3300" dirty="0"/>
              <a:t>INTRODUCTION</a:t>
            </a:r>
            <a:r>
              <a:rPr sz="3300" spc="-195" dirty="0"/>
              <a:t> </a:t>
            </a:r>
            <a:r>
              <a:rPr sz="3300" b="0" spc="-50" dirty="0">
                <a:solidFill>
                  <a:srgbClr val="7A9799"/>
                </a:solidFill>
                <a:latin typeface="Georgia"/>
                <a:cs typeface="Georgia"/>
              </a:rPr>
              <a:t>:</a:t>
            </a:r>
            <a:endParaRPr sz="3300">
              <a:latin typeface="Georgia"/>
              <a:cs typeface="Georgia"/>
            </a:endParaRPr>
          </a:p>
        </p:txBody>
      </p:sp>
      <p:sp>
        <p:nvSpPr>
          <p:cNvPr id="13" name="object 13"/>
          <p:cNvSpPr txBox="1"/>
          <p:nvPr/>
        </p:nvSpPr>
        <p:spPr>
          <a:xfrm>
            <a:off x="481076" y="1551178"/>
            <a:ext cx="11160760" cy="4369435"/>
          </a:xfrm>
          <a:prstGeom prst="rect">
            <a:avLst/>
          </a:prstGeom>
        </p:spPr>
        <p:txBody>
          <a:bodyPr vert="horz" wrap="square" lIns="0" tIns="12065" rIns="0" bIns="0" rtlCol="0">
            <a:spAutoFit/>
          </a:bodyPr>
          <a:lstStyle/>
          <a:p>
            <a:pPr marL="286385" marR="117475" indent="-274320">
              <a:lnSpc>
                <a:spcPct val="100000"/>
              </a:lnSpc>
              <a:spcBef>
                <a:spcPts val="95"/>
              </a:spcBef>
              <a:buClr>
                <a:srgbClr val="D16248"/>
              </a:buClr>
              <a:buSzPct val="84000"/>
              <a:buFont typeface="Segoe UI Symbol"/>
              <a:buChar char="⚫"/>
              <a:tabLst>
                <a:tab pos="286385" algn="l"/>
              </a:tabLst>
            </a:pPr>
            <a:r>
              <a:rPr sz="2500" dirty="0">
                <a:latin typeface="Georgia"/>
                <a:cs typeface="Georgia"/>
              </a:rPr>
              <a:t>Venous</a:t>
            </a:r>
            <a:r>
              <a:rPr sz="2500" spc="-75" dirty="0">
                <a:latin typeface="Georgia"/>
                <a:cs typeface="Georgia"/>
              </a:rPr>
              <a:t> </a:t>
            </a:r>
            <a:r>
              <a:rPr sz="2500" spc="-10" dirty="0">
                <a:latin typeface="Georgia"/>
                <a:cs typeface="Georgia"/>
              </a:rPr>
              <a:t>thromboembolism</a:t>
            </a:r>
            <a:r>
              <a:rPr sz="2500" spc="-30" dirty="0">
                <a:latin typeface="Georgia"/>
                <a:cs typeface="Georgia"/>
              </a:rPr>
              <a:t> </a:t>
            </a:r>
            <a:r>
              <a:rPr sz="2500" dirty="0">
                <a:latin typeface="Georgia"/>
                <a:cs typeface="Georgia"/>
              </a:rPr>
              <a:t>(VTE)</a:t>
            </a:r>
            <a:r>
              <a:rPr sz="2500" spc="-70" dirty="0">
                <a:latin typeface="Georgia"/>
                <a:cs typeface="Georgia"/>
              </a:rPr>
              <a:t> </a:t>
            </a:r>
            <a:r>
              <a:rPr sz="2500" dirty="0">
                <a:latin typeface="Georgia"/>
                <a:cs typeface="Georgia"/>
              </a:rPr>
              <a:t>A</a:t>
            </a:r>
            <a:r>
              <a:rPr sz="2500" spc="-75" dirty="0">
                <a:latin typeface="Georgia"/>
                <a:cs typeface="Georgia"/>
              </a:rPr>
              <a:t> </a:t>
            </a:r>
            <a:r>
              <a:rPr sz="2500" dirty="0">
                <a:latin typeface="Georgia"/>
                <a:cs typeface="Georgia"/>
              </a:rPr>
              <a:t>condition</a:t>
            </a:r>
            <a:r>
              <a:rPr sz="2500" spc="-40" dirty="0">
                <a:latin typeface="Georgia"/>
                <a:cs typeface="Georgia"/>
              </a:rPr>
              <a:t> </a:t>
            </a:r>
            <a:r>
              <a:rPr sz="2500" dirty="0">
                <a:latin typeface="Georgia"/>
                <a:cs typeface="Georgia"/>
              </a:rPr>
              <a:t>in</a:t>
            </a:r>
            <a:r>
              <a:rPr sz="2500" spc="-70" dirty="0">
                <a:latin typeface="Georgia"/>
                <a:cs typeface="Georgia"/>
              </a:rPr>
              <a:t> </a:t>
            </a:r>
            <a:r>
              <a:rPr sz="2500" dirty="0">
                <a:latin typeface="Georgia"/>
                <a:cs typeface="Georgia"/>
              </a:rPr>
              <a:t>which</a:t>
            </a:r>
            <a:r>
              <a:rPr sz="2500" spc="-65" dirty="0">
                <a:latin typeface="Georgia"/>
                <a:cs typeface="Georgia"/>
              </a:rPr>
              <a:t> </a:t>
            </a:r>
            <a:r>
              <a:rPr sz="2500" dirty="0">
                <a:latin typeface="Georgia"/>
                <a:cs typeface="Georgia"/>
              </a:rPr>
              <a:t>a</a:t>
            </a:r>
            <a:r>
              <a:rPr sz="2500" spc="-60" dirty="0">
                <a:latin typeface="Georgia"/>
                <a:cs typeface="Georgia"/>
              </a:rPr>
              <a:t> </a:t>
            </a:r>
            <a:r>
              <a:rPr sz="2500" dirty="0">
                <a:latin typeface="Georgia"/>
                <a:cs typeface="Georgia"/>
              </a:rPr>
              <a:t>blood</a:t>
            </a:r>
            <a:r>
              <a:rPr sz="2500" spc="-75" dirty="0">
                <a:latin typeface="Georgia"/>
                <a:cs typeface="Georgia"/>
              </a:rPr>
              <a:t> </a:t>
            </a:r>
            <a:r>
              <a:rPr sz="2500" spc="-20" dirty="0">
                <a:latin typeface="Georgia"/>
                <a:cs typeface="Georgia"/>
              </a:rPr>
              <a:t>clot </a:t>
            </a:r>
            <a:r>
              <a:rPr sz="2500" dirty="0">
                <a:latin typeface="Georgia"/>
                <a:cs typeface="Georgia"/>
              </a:rPr>
              <a:t>(thrombus)</a:t>
            </a:r>
            <a:r>
              <a:rPr sz="2500" spc="-50" dirty="0">
                <a:latin typeface="Georgia"/>
                <a:cs typeface="Georgia"/>
              </a:rPr>
              <a:t> </a:t>
            </a:r>
            <a:r>
              <a:rPr sz="2500" dirty="0">
                <a:latin typeface="Georgia"/>
                <a:cs typeface="Georgia"/>
              </a:rPr>
              <a:t>forms</a:t>
            </a:r>
            <a:r>
              <a:rPr sz="2500" spc="-45" dirty="0">
                <a:latin typeface="Georgia"/>
                <a:cs typeface="Georgia"/>
              </a:rPr>
              <a:t> </a:t>
            </a:r>
            <a:r>
              <a:rPr sz="2500" dirty="0">
                <a:latin typeface="Georgia"/>
                <a:cs typeface="Georgia"/>
              </a:rPr>
              <a:t>in</a:t>
            </a:r>
            <a:r>
              <a:rPr sz="2500" spc="-55" dirty="0">
                <a:latin typeface="Georgia"/>
                <a:cs typeface="Georgia"/>
              </a:rPr>
              <a:t> </a:t>
            </a:r>
            <a:r>
              <a:rPr sz="2500" dirty="0">
                <a:latin typeface="Georgia"/>
                <a:cs typeface="Georgia"/>
              </a:rPr>
              <a:t>a</a:t>
            </a:r>
            <a:r>
              <a:rPr sz="2500" spc="-55" dirty="0">
                <a:latin typeface="Georgia"/>
                <a:cs typeface="Georgia"/>
              </a:rPr>
              <a:t> </a:t>
            </a:r>
            <a:r>
              <a:rPr sz="2500" dirty="0">
                <a:latin typeface="Georgia"/>
                <a:cs typeface="Georgia"/>
              </a:rPr>
              <a:t>vein,</a:t>
            </a:r>
            <a:r>
              <a:rPr sz="2500" spc="-45" dirty="0">
                <a:latin typeface="Georgia"/>
                <a:cs typeface="Georgia"/>
              </a:rPr>
              <a:t> </a:t>
            </a:r>
            <a:r>
              <a:rPr sz="2500" dirty="0">
                <a:latin typeface="Georgia"/>
                <a:cs typeface="Georgia"/>
              </a:rPr>
              <a:t>which</a:t>
            </a:r>
            <a:r>
              <a:rPr sz="2500" spc="-50" dirty="0">
                <a:latin typeface="Georgia"/>
                <a:cs typeface="Georgia"/>
              </a:rPr>
              <a:t> </a:t>
            </a:r>
            <a:r>
              <a:rPr sz="2500" dirty="0">
                <a:latin typeface="Georgia"/>
                <a:cs typeface="Georgia"/>
              </a:rPr>
              <a:t>in</a:t>
            </a:r>
            <a:r>
              <a:rPr sz="2500" spc="-45" dirty="0">
                <a:latin typeface="Georgia"/>
                <a:cs typeface="Georgia"/>
              </a:rPr>
              <a:t> </a:t>
            </a:r>
            <a:r>
              <a:rPr sz="2500" dirty="0">
                <a:latin typeface="Georgia"/>
                <a:cs typeface="Georgia"/>
              </a:rPr>
              <a:t>some</a:t>
            </a:r>
            <a:r>
              <a:rPr sz="2500" spc="-55" dirty="0">
                <a:latin typeface="Georgia"/>
                <a:cs typeface="Georgia"/>
              </a:rPr>
              <a:t> </a:t>
            </a:r>
            <a:r>
              <a:rPr sz="2500" dirty="0">
                <a:latin typeface="Georgia"/>
                <a:cs typeface="Georgia"/>
              </a:rPr>
              <a:t>cases</a:t>
            </a:r>
            <a:r>
              <a:rPr sz="2500" spc="-55" dirty="0">
                <a:latin typeface="Georgia"/>
                <a:cs typeface="Georgia"/>
              </a:rPr>
              <a:t> </a:t>
            </a:r>
            <a:r>
              <a:rPr sz="2500" dirty="0">
                <a:latin typeface="Georgia"/>
                <a:cs typeface="Georgia"/>
              </a:rPr>
              <a:t>then</a:t>
            </a:r>
            <a:r>
              <a:rPr sz="2500" spc="-55" dirty="0">
                <a:latin typeface="Georgia"/>
                <a:cs typeface="Georgia"/>
              </a:rPr>
              <a:t> </a:t>
            </a:r>
            <a:r>
              <a:rPr sz="2500" dirty="0">
                <a:latin typeface="Georgia"/>
                <a:cs typeface="Georgia"/>
              </a:rPr>
              <a:t>breaks</a:t>
            </a:r>
            <a:r>
              <a:rPr sz="2500" spc="-60" dirty="0">
                <a:latin typeface="Georgia"/>
                <a:cs typeface="Georgia"/>
              </a:rPr>
              <a:t> </a:t>
            </a:r>
            <a:r>
              <a:rPr sz="2500" dirty="0">
                <a:latin typeface="Georgia"/>
                <a:cs typeface="Georgia"/>
              </a:rPr>
              <a:t>free</a:t>
            </a:r>
            <a:r>
              <a:rPr sz="2500" spc="-40" dirty="0">
                <a:latin typeface="Georgia"/>
                <a:cs typeface="Georgia"/>
              </a:rPr>
              <a:t> </a:t>
            </a:r>
            <a:r>
              <a:rPr sz="2500" dirty="0">
                <a:latin typeface="Georgia"/>
                <a:cs typeface="Georgia"/>
              </a:rPr>
              <a:t>and</a:t>
            </a:r>
            <a:r>
              <a:rPr sz="2500" spc="-60" dirty="0">
                <a:latin typeface="Georgia"/>
                <a:cs typeface="Georgia"/>
              </a:rPr>
              <a:t> </a:t>
            </a:r>
            <a:r>
              <a:rPr sz="2500" spc="-10" dirty="0">
                <a:latin typeface="Georgia"/>
                <a:cs typeface="Georgia"/>
              </a:rPr>
              <a:t>enters </a:t>
            </a:r>
            <a:r>
              <a:rPr sz="2500" dirty="0">
                <a:latin typeface="Georgia"/>
                <a:cs typeface="Georgia"/>
              </a:rPr>
              <a:t>the</a:t>
            </a:r>
            <a:r>
              <a:rPr sz="2500" spc="-70" dirty="0">
                <a:latin typeface="Georgia"/>
                <a:cs typeface="Georgia"/>
              </a:rPr>
              <a:t> </a:t>
            </a:r>
            <a:r>
              <a:rPr sz="2500" dirty="0">
                <a:latin typeface="Georgia"/>
                <a:cs typeface="Georgia"/>
              </a:rPr>
              <a:t>circulation</a:t>
            </a:r>
            <a:r>
              <a:rPr sz="2500" spc="-45" dirty="0">
                <a:latin typeface="Georgia"/>
                <a:cs typeface="Georgia"/>
              </a:rPr>
              <a:t> </a:t>
            </a:r>
            <a:r>
              <a:rPr sz="2500" dirty="0">
                <a:latin typeface="Georgia"/>
                <a:cs typeface="Georgia"/>
              </a:rPr>
              <a:t>as</a:t>
            </a:r>
            <a:r>
              <a:rPr sz="2500" spc="-70" dirty="0">
                <a:latin typeface="Georgia"/>
                <a:cs typeface="Georgia"/>
              </a:rPr>
              <a:t> </a:t>
            </a:r>
            <a:r>
              <a:rPr sz="2500" dirty="0">
                <a:latin typeface="Georgia"/>
                <a:cs typeface="Georgia"/>
              </a:rPr>
              <a:t>an</a:t>
            </a:r>
            <a:r>
              <a:rPr sz="2500" spc="-70" dirty="0">
                <a:latin typeface="Georgia"/>
                <a:cs typeface="Georgia"/>
              </a:rPr>
              <a:t> </a:t>
            </a:r>
            <a:r>
              <a:rPr sz="2500" dirty="0">
                <a:latin typeface="Georgia"/>
                <a:cs typeface="Georgia"/>
              </a:rPr>
              <a:t>embolus,</a:t>
            </a:r>
            <a:r>
              <a:rPr sz="2500" spc="-60" dirty="0">
                <a:latin typeface="Georgia"/>
                <a:cs typeface="Georgia"/>
              </a:rPr>
              <a:t> </a:t>
            </a:r>
            <a:r>
              <a:rPr sz="2500" dirty="0">
                <a:latin typeface="Georgia"/>
                <a:cs typeface="Georgia"/>
              </a:rPr>
              <a:t>finally</a:t>
            </a:r>
            <a:r>
              <a:rPr sz="2500" spc="-85" dirty="0">
                <a:latin typeface="Georgia"/>
                <a:cs typeface="Georgia"/>
              </a:rPr>
              <a:t> </a:t>
            </a:r>
            <a:r>
              <a:rPr sz="2500" dirty="0">
                <a:latin typeface="Georgia"/>
                <a:cs typeface="Georgia"/>
              </a:rPr>
              <a:t>lodging</a:t>
            </a:r>
            <a:r>
              <a:rPr sz="2500" spc="-55" dirty="0">
                <a:latin typeface="Georgia"/>
                <a:cs typeface="Georgia"/>
              </a:rPr>
              <a:t> </a:t>
            </a:r>
            <a:r>
              <a:rPr sz="2500" dirty="0">
                <a:latin typeface="Georgia"/>
                <a:cs typeface="Georgia"/>
              </a:rPr>
              <a:t>in</a:t>
            </a:r>
            <a:r>
              <a:rPr sz="2500" spc="-60" dirty="0">
                <a:latin typeface="Georgia"/>
                <a:cs typeface="Georgia"/>
              </a:rPr>
              <a:t> </a:t>
            </a:r>
            <a:r>
              <a:rPr sz="2500" dirty="0">
                <a:latin typeface="Georgia"/>
                <a:cs typeface="Georgia"/>
              </a:rPr>
              <a:t>and</a:t>
            </a:r>
            <a:r>
              <a:rPr sz="2500" spc="-65" dirty="0">
                <a:latin typeface="Georgia"/>
                <a:cs typeface="Georgia"/>
              </a:rPr>
              <a:t> </a:t>
            </a:r>
            <a:r>
              <a:rPr sz="2500" dirty="0">
                <a:latin typeface="Georgia"/>
                <a:cs typeface="Georgia"/>
              </a:rPr>
              <a:t>completely</a:t>
            </a:r>
            <a:r>
              <a:rPr sz="2500" spc="-70" dirty="0">
                <a:latin typeface="Georgia"/>
                <a:cs typeface="Georgia"/>
              </a:rPr>
              <a:t> </a:t>
            </a:r>
            <a:r>
              <a:rPr sz="2500" spc="-10" dirty="0">
                <a:latin typeface="Georgia"/>
                <a:cs typeface="Georgia"/>
              </a:rPr>
              <a:t>obstructing</a:t>
            </a:r>
            <a:r>
              <a:rPr sz="2500" spc="-45" dirty="0">
                <a:latin typeface="Georgia"/>
                <a:cs typeface="Georgia"/>
              </a:rPr>
              <a:t> </a:t>
            </a:r>
            <a:r>
              <a:rPr sz="2500" spc="-50" dirty="0">
                <a:latin typeface="Georgia"/>
                <a:cs typeface="Georgia"/>
              </a:rPr>
              <a:t>a </a:t>
            </a:r>
            <a:r>
              <a:rPr sz="2500" dirty="0">
                <a:latin typeface="Georgia"/>
                <a:cs typeface="Georgia"/>
              </a:rPr>
              <a:t>blood</a:t>
            </a:r>
            <a:r>
              <a:rPr sz="2500" spc="-50" dirty="0">
                <a:latin typeface="Georgia"/>
                <a:cs typeface="Georgia"/>
              </a:rPr>
              <a:t> </a:t>
            </a:r>
            <a:r>
              <a:rPr sz="2500" dirty="0">
                <a:latin typeface="Georgia"/>
                <a:cs typeface="Georgia"/>
              </a:rPr>
              <a:t>vessel,</a:t>
            </a:r>
            <a:r>
              <a:rPr sz="2500" spc="-70" dirty="0">
                <a:latin typeface="Georgia"/>
                <a:cs typeface="Georgia"/>
              </a:rPr>
              <a:t> </a:t>
            </a:r>
            <a:r>
              <a:rPr sz="2500" dirty="0">
                <a:latin typeface="Georgia"/>
                <a:cs typeface="Georgia"/>
              </a:rPr>
              <a:t>e.g.,</a:t>
            </a:r>
            <a:r>
              <a:rPr sz="2500" spc="-50" dirty="0">
                <a:latin typeface="Georgia"/>
                <a:cs typeface="Georgia"/>
              </a:rPr>
              <a:t> </a:t>
            </a:r>
            <a:r>
              <a:rPr sz="2500" dirty="0">
                <a:latin typeface="Georgia"/>
                <a:cs typeface="Georgia"/>
              </a:rPr>
              <a:t>in</a:t>
            </a:r>
            <a:r>
              <a:rPr sz="2500" spc="-65" dirty="0">
                <a:latin typeface="Georgia"/>
                <a:cs typeface="Georgia"/>
              </a:rPr>
              <a:t> </a:t>
            </a:r>
            <a:r>
              <a:rPr sz="2500" dirty="0">
                <a:latin typeface="Georgia"/>
                <a:cs typeface="Georgia"/>
              </a:rPr>
              <a:t>lungs</a:t>
            </a:r>
            <a:r>
              <a:rPr sz="2500" spc="-70" dirty="0">
                <a:latin typeface="Georgia"/>
                <a:cs typeface="Georgia"/>
              </a:rPr>
              <a:t> </a:t>
            </a:r>
            <a:r>
              <a:rPr sz="2500" dirty="0">
                <a:latin typeface="Georgia"/>
                <a:cs typeface="Georgia"/>
              </a:rPr>
              <a:t>causing</a:t>
            </a:r>
            <a:r>
              <a:rPr sz="2500" spc="-45" dirty="0">
                <a:latin typeface="Georgia"/>
                <a:cs typeface="Georgia"/>
              </a:rPr>
              <a:t> </a:t>
            </a:r>
            <a:r>
              <a:rPr sz="2500" dirty="0">
                <a:latin typeface="Georgia"/>
                <a:cs typeface="Georgia"/>
              </a:rPr>
              <a:t>a</a:t>
            </a:r>
            <a:r>
              <a:rPr sz="2500" spc="-60" dirty="0">
                <a:latin typeface="Georgia"/>
                <a:cs typeface="Georgia"/>
              </a:rPr>
              <a:t> </a:t>
            </a:r>
            <a:r>
              <a:rPr sz="2500" dirty="0">
                <a:latin typeface="Georgia"/>
                <a:cs typeface="Georgia"/>
              </a:rPr>
              <a:t>PE</a:t>
            </a:r>
            <a:r>
              <a:rPr sz="2500" spc="-50" dirty="0">
                <a:latin typeface="Georgia"/>
                <a:cs typeface="Georgia"/>
              </a:rPr>
              <a:t> </a:t>
            </a:r>
            <a:r>
              <a:rPr sz="2500" spc="-10" dirty="0">
                <a:latin typeface="Georgia"/>
                <a:cs typeface="Georgia"/>
              </a:rPr>
              <a:t>(PULMONARY</a:t>
            </a:r>
            <a:r>
              <a:rPr sz="2500" spc="-70" dirty="0">
                <a:latin typeface="Georgia"/>
                <a:cs typeface="Georgia"/>
              </a:rPr>
              <a:t> </a:t>
            </a:r>
            <a:r>
              <a:rPr sz="2500" spc="-10" dirty="0">
                <a:latin typeface="Georgia"/>
                <a:cs typeface="Georgia"/>
              </a:rPr>
              <a:t>EMBOLISM)</a:t>
            </a:r>
            <a:endParaRPr sz="2500">
              <a:latin typeface="Georgia"/>
              <a:cs typeface="Georgia"/>
            </a:endParaRPr>
          </a:p>
          <a:p>
            <a:pPr marL="286385" marR="996315" indent="-274320">
              <a:lnSpc>
                <a:spcPct val="100000"/>
              </a:lnSpc>
              <a:spcBef>
                <a:spcPts val="600"/>
              </a:spcBef>
              <a:buClr>
                <a:srgbClr val="D16248"/>
              </a:buClr>
              <a:buSzPct val="84000"/>
              <a:buFont typeface="Segoe UI Symbol"/>
              <a:buChar char="⚫"/>
              <a:tabLst>
                <a:tab pos="286385" algn="l"/>
              </a:tabLst>
            </a:pPr>
            <a:r>
              <a:rPr sz="2500" dirty="0">
                <a:latin typeface="Georgia"/>
                <a:cs typeface="Georgia"/>
              </a:rPr>
              <a:t>The</a:t>
            </a:r>
            <a:r>
              <a:rPr sz="2500" spc="-75" dirty="0">
                <a:latin typeface="Georgia"/>
                <a:cs typeface="Georgia"/>
              </a:rPr>
              <a:t> </a:t>
            </a:r>
            <a:r>
              <a:rPr sz="2500" dirty="0">
                <a:latin typeface="Georgia"/>
                <a:cs typeface="Georgia"/>
              </a:rPr>
              <a:t>most</a:t>
            </a:r>
            <a:r>
              <a:rPr sz="2500" spc="-75" dirty="0">
                <a:latin typeface="Georgia"/>
                <a:cs typeface="Georgia"/>
              </a:rPr>
              <a:t> </a:t>
            </a:r>
            <a:r>
              <a:rPr sz="2500" dirty="0">
                <a:latin typeface="Georgia"/>
                <a:cs typeface="Georgia"/>
              </a:rPr>
              <a:t>common</a:t>
            </a:r>
            <a:r>
              <a:rPr sz="2500" spc="-45" dirty="0">
                <a:latin typeface="Georgia"/>
                <a:cs typeface="Georgia"/>
              </a:rPr>
              <a:t> </a:t>
            </a:r>
            <a:r>
              <a:rPr sz="2500" dirty="0">
                <a:latin typeface="Georgia"/>
                <a:cs typeface="Georgia"/>
              </a:rPr>
              <a:t>type</a:t>
            </a:r>
            <a:r>
              <a:rPr sz="2500" spc="-80" dirty="0">
                <a:latin typeface="Georgia"/>
                <a:cs typeface="Georgia"/>
              </a:rPr>
              <a:t> </a:t>
            </a:r>
            <a:r>
              <a:rPr sz="2500" dirty="0">
                <a:latin typeface="Georgia"/>
                <a:cs typeface="Georgia"/>
              </a:rPr>
              <a:t>of</a:t>
            </a:r>
            <a:r>
              <a:rPr sz="2500" spc="-60" dirty="0">
                <a:latin typeface="Georgia"/>
                <a:cs typeface="Georgia"/>
              </a:rPr>
              <a:t> </a:t>
            </a:r>
            <a:r>
              <a:rPr sz="2500" dirty="0">
                <a:latin typeface="Georgia"/>
                <a:cs typeface="Georgia"/>
              </a:rPr>
              <a:t>venous</a:t>
            </a:r>
            <a:r>
              <a:rPr sz="2500" spc="-70" dirty="0">
                <a:latin typeface="Georgia"/>
                <a:cs typeface="Georgia"/>
              </a:rPr>
              <a:t> </a:t>
            </a:r>
            <a:r>
              <a:rPr sz="2500" spc="-10" dirty="0">
                <a:latin typeface="Georgia"/>
                <a:cs typeface="Georgia"/>
              </a:rPr>
              <a:t>thromboembolism</a:t>
            </a:r>
            <a:r>
              <a:rPr sz="2500" spc="-45" dirty="0">
                <a:latin typeface="Georgia"/>
                <a:cs typeface="Georgia"/>
              </a:rPr>
              <a:t> </a:t>
            </a:r>
            <a:r>
              <a:rPr sz="2500" dirty="0">
                <a:latin typeface="Georgia"/>
                <a:cs typeface="Georgia"/>
              </a:rPr>
              <a:t>is</a:t>
            </a:r>
            <a:r>
              <a:rPr sz="2500" spc="-50" dirty="0">
                <a:latin typeface="Georgia"/>
                <a:cs typeface="Georgia"/>
              </a:rPr>
              <a:t> </a:t>
            </a:r>
            <a:r>
              <a:rPr sz="2500" b="1" dirty="0">
                <a:latin typeface="Georgia"/>
                <a:cs typeface="Georgia"/>
              </a:rPr>
              <a:t>DEEP</a:t>
            </a:r>
            <a:r>
              <a:rPr sz="2500" b="1" spc="-70" dirty="0">
                <a:latin typeface="Georgia"/>
                <a:cs typeface="Georgia"/>
              </a:rPr>
              <a:t> </a:t>
            </a:r>
            <a:r>
              <a:rPr sz="2500" b="1" spc="-20" dirty="0">
                <a:latin typeface="Georgia"/>
                <a:cs typeface="Georgia"/>
              </a:rPr>
              <a:t>VEIN </a:t>
            </a:r>
            <a:r>
              <a:rPr sz="2500" b="1" spc="-10" dirty="0">
                <a:latin typeface="Georgia"/>
                <a:cs typeface="Georgia"/>
              </a:rPr>
              <a:t>THROMBOSIS</a:t>
            </a:r>
            <a:r>
              <a:rPr sz="2500" spc="-10" dirty="0">
                <a:latin typeface="Georgia"/>
                <a:cs typeface="Georgia"/>
              </a:rPr>
              <a:t>,</a:t>
            </a:r>
            <a:r>
              <a:rPr sz="2500" spc="-70" dirty="0">
                <a:latin typeface="Georgia"/>
                <a:cs typeface="Georgia"/>
              </a:rPr>
              <a:t> </a:t>
            </a:r>
            <a:r>
              <a:rPr sz="2500" dirty="0">
                <a:latin typeface="Georgia"/>
                <a:cs typeface="Georgia"/>
              </a:rPr>
              <a:t>which</a:t>
            </a:r>
            <a:r>
              <a:rPr sz="2500" spc="-60" dirty="0">
                <a:latin typeface="Georgia"/>
                <a:cs typeface="Georgia"/>
              </a:rPr>
              <a:t> </a:t>
            </a:r>
            <a:r>
              <a:rPr sz="2500" dirty="0">
                <a:latin typeface="Georgia"/>
                <a:cs typeface="Georgia"/>
              </a:rPr>
              <a:t>occurs</a:t>
            </a:r>
            <a:r>
              <a:rPr sz="2500" spc="-45" dirty="0">
                <a:latin typeface="Georgia"/>
                <a:cs typeface="Georgia"/>
              </a:rPr>
              <a:t> </a:t>
            </a:r>
            <a:r>
              <a:rPr sz="2500" dirty="0">
                <a:latin typeface="Georgia"/>
                <a:cs typeface="Georgia"/>
              </a:rPr>
              <a:t>in</a:t>
            </a:r>
            <a:r>
              <a:rPr sz="2500" spc="-60" dirty="0">
                <a:latin typeface="Georgia"/>
                <a:cs typeface="Georgia"/>
              </a:rPr>
              <a:t> </a:t>
            </a:r>
            <a:r>
              <a:rPr sz="2500" dirty="0">
                <a:latin typeface="Georgia"/>
                <a:cs typeface="Georgia"/>
              </a:rPr>
              <a:t>veins</a:t>
            </a:r>
            <a:r>
              <a:rPr sz="2500" spc="-70" dirty="0">
                <a:latin typeface="Georgia"/>
                <a:cs typeface="Georgia"/>
              </a:rPr>
              <a:t> </a:t>
            </a:r>
            <a:r>
              <a:rPr sz="2500" dirty="0">
                <a:latin typeface="Georgia"/>
                <a:cs typeface="Georgia"/>
              </a:rPr>
              <a:t>deep</a:t>
            </a:r>
            <a:r>
              <a:rPr sz="2500" spc="-70" dirty="0">
                <a:latin typeface="Georgia"/>
                <a:cs typeface="Georgia"/>
              </a:rPr>
              <a:t> </a:t>
            </a:r>
            <a:r>
              <a:rPr sz="2500" dirty="0">
                <a:latin typeface="Georgia"/>
                <a:cs typeface="Georgia"/>
              </a:rPr>
              <a:t>within</a:t>
            </a:r>
            <a:r>
              <a:rPr sz="2500" spc="-60" dirty="0">
                <a:latin typeface="Georgia"/>
                <a:cs typeface="Georgia"/>
              </a:rPr>
              <a:t> </a:t>
            </a:r>
            <a:r>
              <a:rPr sz="2500" dirty="0">
                <a:latin typeface="Georgia"/>
                <a:cs typeface="Georgia"/>
              </a:rPr>
              <a:t>the</a:t>
            </a:r>
            <a:r>
              <a:rPr sz="2500" spc="-65" dirty="0">
                <a:latin typeface="Georgia"/>
                <a:cs typeface="Georgia"/>
              </a:rPr>
              <a:t> </a:t>
            </a:r>
            <a:r>
              <a:rPr sz="2500" dirty="0">
                <a:latin typeface="Georgia"/>
                <a:cs typeface="Georgia"/>
              </a:rPr>
              <a:t>muscles</a:t>
            </a:r>
            <a:r>
              <a:rPr sz="2500" spc="-80" dirty="0">
                <a:latin typeface="Georgia"/>
                <a:cs typeface="Georgia"/>
              </a:rPr>
              <a:t> </a:t>
            </a:r>
            <a:r>
              <a:rPr sz="2500" dirty="0">
                <a:latin typeface="Georgia"/>
                <a:cs typeface="Georgia"/>
              </a:rPr>
              <a:t>of</a:t>
            </a:r>
            <a:r>
              <a:rPr sz="2500" spc="-70" dirty="0">
                <a:latin typeface="Georgia"/>
                <a:cs typeface="Georgia"/>
              </a:rPr>
              <a:t> </a:t>
            </a:r>
            <a:r>
              <a:rPr sz="2500" spc="-25" dirty="0">
                <a:latin typeface="Georgia"/>
                <a:cs typeface="Georgia"/>
              </a:rPr>
              <a:t>the </a:t>
            </a:r>
            <a:r>
              <a:rPr sz="2500" dirty="0">
                <a:latin typeface="Georgia"/>
                <a:cs typeface="Georgia"/>
              </a:rPr>
              <a:t>leg,arm</a:t>
            </a:r>
            <a:r>
              <a:rPr sz="2500" spc="-60" dirty="0">
                <a:latin typeface="Georgia"/>
                <a:cs typeface="Georgia"/>
              </a:rPr>
              <a:t> </a:t>
            </a:r>
            <a:r>
              <a:rPr sz="2500" dirty="0">
                <a:latin typeface="Georgia"/>
                <a:cs typeface="Georgia"/>
              </a:rPr>
              <a:t>and</a:t>
            </a:r>
            <a:r>
              <a:rPr sz="2500" spc="-70" dirty="0">
                <a:latin typeface="Georgia"/>
                <a:cs typeface="Georgia"/>
              </a:rPr>
              <a:t> </a:t>
            </a:r>
            <a:r>
              <a:rPr sz="2500" spc="-10" dirty="0">
                <a:latin typeface="Georgia"/>
                <a:cs typeface="Georgia"/>
              </a:rPr>
              <a:t>pelvis.</a:t>
            </a:r>
            <a:endParaRPr sz="2500">
              <a:latin typeface="Georgia"/>
              <a:cs typeface="Georgia"/>
            </a:endParaRPr>
          </a:p>
          <a:p>
            <a:pPr marL="286385" marR="5080" indent="-274320">
              <a:lnSpc>
                <a:spcPct val="100000"/>
              </a:lnSpc>
              <a:spcBef>
                <a:spcPts val="605"/>
              </a:spcBef>
              <a:buChar char="⚫"/>
              <a:tabLst>
                <a:tab pos="286385" algn="l"/>
                <a:tab pos="362585" algn="l"/>
              </a:tabLst>
            </a:pPr>
            <a:r>
              <a:rPr sz="2100" dirty="0">
                <a:solidFill>
                  <a:srgbClr val="D16248"/>
                </a:solidFill>
                <a:latin typeface="Segoe UI Symbol"/>
                <a:cs typeface="Segoe UI Symbol"/>
              </a:rPr>
              <a:t>	</a:t>
            </a:r>
            <a:r>
              <a:rPr sz="2500" dirty="0">
                <a:latin typeface="Georgia"/>
                <a:cs typeface="Georgia"/>
              </a:rPr>
              <a:t>A</a:t>
            </a:r>
            <a:r>
              <a:rPr sz="2500" spc="-80" dirty="0">
                <a:latin typeface="Georgia"/>
                <a:cs typeface="Georgia"/>
              </a:rPr>
              <a:t> </a:t>
            </a:r>
            <a:r>
              <a:rPr sz="2500" dirty="0">
                <a:latin typeface="Georgia"/>
                <a:cs typeface="Georgia"/>
              </a:rPr>
              <a:t>superficial</a:t>
            </a:r>
            <a:r>
              <a:rPr sz="2500" spc="-75" dirty="0">
                <a:latin typeface="Georgia"/>
                <a:cs typeface="Georgia"/>
              </a:rPr>
              <a:t> </a:t>
            </a:r>
            <a:r>
              <a:rPr sz="2500" dirty="0">
                <a:latin typeface="Georgia"/>
                <a:cs typeface="Georgia"/>
              </a:rPr>
              <a:t>venous</a:t>
            </a:r>
            <a:r>
              <a:rPr sz="2500" spc="-75" dirty="0">
                <a:latin typeface="Georgia"/>
                <a:cs typeface="Georgia"/>
              </a:rPr>
              <a:t> </a:t>
            </a:r>
            <a:r>
              <a:rPr sz="2500" spc="-10" dirty="0">
                <a:latin typeface="Georgia"/>
                <a:cs typeface="Georgia"/>
              </a:rPr>
              <a:t>thrombosis</a:t>
            </a:r>
            <a:r>
              <a:rPr sz="2500" spc="-55" dirty="0">
                <a:latin typeface="Georgia"/>
                <a:cs typeface="Georgia"/>
              </a:rPr>
              <a:t> </a:t>
            </a:r>
            <a:r>
              <a:rPr sz="2500" dirty="0">
                <a:latin typeface="Georgia"/>
                <a:cs typeface="Georgia"/>
              </a:rPr>
              <a:t>(also</a:t>
            </a:r>
            <a:r>
              <a:rPr sz="2500" spc="-75" dirty="0">
                <a:latin typeface="Georgia"/>
                <a:cs typeface="Georgia"/>
              </a:rPr>
              <a:t> </a:t>
            </a:r>
            <a:r>
              <a:rPr sz="2500" dirty="0">
                <a:latin typeface="Georgia"/>
                <a:cs typeface="Georgia"/>
              </a:rPr>
              <a:t>called</a:t>
            </a:r>
            <a:r>
              <a:rPr sz="2500" spc="-75" dirty="0">
                <a:latin typeface="Georgia"/>
                <a:cs typeface="Georgia"/>
              </a:rPr>
              <a:t> </a:t>
            </a:r>
            <a:r>
              <a:rPr sz="2500" dirty="0">
                <a:latin typeface="Georgia"/>
                <a:cs typeface="Georgia"/>
              </a:rPr>
              <a:t>phlebitis</a:t>
            </a:r>
            <a:r>
              <a:rPr sz="2500" spc="-75" dirty="0">
                <a:latin typeface="Georgia"/>
                <a:cs typeface="Georgia"/>
              </a:rPr>
              <a:t> </a:t>
            </a:r>
            <a:r>
              <a:rPr sz="2500" dirty="0">
                <a:latin typeface="Georgia"/>
                <a:cs typeface="Georgia"/>
              </a:rPr>
              <a:t>or</a:t>
            </a:r>
            <a:r>
              <a:rPr sz="2500" spc="-70" dirty="0">
                <a:latin typeface="Georgia"/>
                <a:cs typeface="Georgia"/>
              </a:rPr>
              <a:t> </a:t>
            </a:r>
            <a:r>
              <a:rPr sz="2500" spc="-10" dirty="0">
                <a:latin typeface="Georgia"/>
                <a:cs typeface="Georgia"/>
              </a:rPr>
              <a:t>superficial thrombophlebitis)</a:t>
            </a:r>
            <a:r>
              <a:rPr sz="2500" spc="-45" dirty="0">
                <a:latin typeface="Georgia"/>
                <a:cs typeface="Georgia"/>
              </a:rPr>
              <a:t> </a:t>
            </a:r>
            <a:r>
              <a:rPr sz="2500" dirty="0">
                <a:latin typeface="Georgia"/>
                <a:cs typeface="Georgia"/>
              </a:rPr>
              <a:t>is</a:t>
            </a:r>
            <a:r>
              <a:rPr sz="2500" spc="-60" dirty="0">
                <a:latin typeface="Georgia"/>
                <a:cs typeface="Georgia"/>
              </a:rPr>
              <a:t> </a:t>
            </a:r>
            <a:r>
              <a:rPr sz="2500" dirty="0">
                <a:latin typeface="Georgia"/>
                <a:cs typeface="Georgia"/>
              </a:rPr>
              <a:t>a</a:t>
            </a:r>
            <a:r>
              <a:rPr sz="2500" spc="-50" dirty="0">
                <a:latin typeface="Georgia"/>
                <a:cs typeface="Georgia"/>
              </a:rPr>
              <a:t> </a:t>
            </a:r>
            <a:r>
              <a:rPr sz="2500" dirty="0">
                <a:latin typeface="Georgia"/>
                <a:cs typeface="Georgia"/>
              </a:rPr>
              <a:t>blood</a:t>
            </a:r>
            <a:r>
              <a:rPr sz="2500" spc="-60" dirty="0">
                <a:latin typeface="Georgia"/>
                <a:cs typeface="Georgia"/>
              </a:rPr>
              <a:t> </a:t>
            </a:r>
            <a:r>
              <a:rPr sz="2500" dirty="0">
                <a:latin typeface="Georgia"/>
                <a:cs typeface="Georgia"/>
              </a:rPr>
              <a:t>clot</a:t>
            </a:r>
            <a:r>
              <a:rPr sz="2500" spc="-45" dirty="0">
                <a:latin typeface="Georgia"/>
                <a:cs typeface="Georgia"/>
              </a:rPr>
              <a:t> </a:t>
            </a:r>
            <a:r>
              <a:rPr sz="2500" dirty="0">
                <a:latin typeface="Georgia"/>
                <a:cs typeface="Georgia"/>
              </a:rPr>
              <a:t>that</a:t>
            </a:r>
            <a:r>
              <a:rPr sz="2500" spc="-60" dirty="0">
                <a:latin typeface="Georgia"/>
                <a:cs typeface="Georgia"/>
              </a:rPr>
              <a:t> </a:t>
            </a:r>
            <a:r>
              <a:rPr sz="2500" dirty="0">
                <a:latin typeface="Georgia"/>
                <a:cs typeface="Georgia"/>
              </a:rPr>
              <a:t>develops</a:t>
            </a:r>
            <a:r>
              <a:rPr sz="2500" spc="-60" dirty="0">
                <a:latin typeface="Georgia"/>
                <a:cs typeface="Georgia"/>
              </a:rPr>
              <a:t> </a:t>
            </a:r>
            <a:r>
              <a:rPr sz="2500" dirty="0">
                <a:latin typeface="Georgia"/>
                <a:cs typeface="Georgia"/>
              </a:rPr>
              <a:t>in</a:t>
            </a:r>
            <a:r>
              <a:rPr sz="2500" spc="-60" dirty="0">
                <a:latin typeface="Georgia"/>
                <a:cs typeface="Georgia"/>
              </a:rPr>
              <a:t> </a:t>
            </a:r>
            <a:r>
              <a:rPr sz="2500" dirty="0">
                <a:latin typeface="Georgia"/>
                <a:cs typeface="Georgia"/>
              </a:rPr>
              <a:t>a</a:t>
            </a:r>
            <a:r>
              <a:rPr sz="2500" spc="-50" dirty="0">
                <a:latin typeface="Georgia"/>
                <a:cs typeface="Georgia"/>
              </a:rPr>
              <a:t> </a:t>
            </a:r>
            <a:r>
              <a:rPr sz="2500" dirty="0">
                <a:latin typeface="Georgia"/>
                <a:cs typeface="Georgia"/>
              </a:rPr>
              <a:t>vein</a:t>
            </a:r>
            <a:r>
              <a:rPr sz="2500" spc="-60" dirty="0">
                <a:latin typeface="Georgia"/>
                <a:cs typeface="Georgia"/>
              </a:rPr>
              <a:t> </a:t>
            </a:r>
            <a:r>
              <a:rPr sz="2500" dirty="0">
                <a:latin typeface="Georgia"/>
                <a:cs typeface="Georgia"/>
              </a:rPr>
              <a:t>close</a:t>
            </a:r>
            <a:r>
              <a:rPr sz="2500" spc="-50" dirty="0">
                <a:latin typeface="Georgia"/>
                <a:cs typeface="Georgia"/>
              </a:rPr>
              <a:t> </a:t>
            </a:r>
            <a:r>
              <a:rPr sz="2500" dirty="0">
                <a:latin typeface="Georgia"/>
                <a:cs typeface="Georgia"/>
              </a:rPr>
              <a:t>to</a:t>
            </a:r>
            <a:r>
              <a:rPr sz="2500" spc="-50" dirty="0">
                <a:latin typeface="Georgia"/>
                <a:cs typeface="Georgia"/>
              </a:rPr>
              <a:t> </a:t>
            </a:r>
            <a:r>
              <a:rPr sz="2500" dirty="0">
                <a:latin typeface="Georgia"/>
                <a:cs typeface="Georgia"/>
              </a:rPr>
              <a:t>the</a:t>
            </a:r>
            <a:r>
              <a:rPr sz="2500" spc="-65" dirty="0">
                <a:latin typeface="Georgia"/>
                <a:cs typeface="Georgia"/>
              </a:rPr>
              <a:t> </a:t>
            </a:r>
            <a:r>
              <a:rPr sz="2500" dirty="0">
                <a:latin typeface="Georgia"/>
                <a:cs typeface="Georgia"/>
              </a:rPr>
              <a:t>surface</a:t>
            </a:r>
            <a:r>
              <a:rPr sz="2500" spc="-45" dirty="0">
                <a:latin typeface="Georgia"/>
                <a:cs typeface="Georgia"/>
              </a:rPr>
              <a:t> </a:t>
            </a:r>
            <a:r>
              <a:rPr sz="2500" spc="-25" dirty="0">
                <a:latin typeface="Georgia"/>
                <a:cs typeface="Georgia"/>
              </a:rPr>
              <a:t>of </a:t>
            </a:r>
            <a:r>
              <a:rPr sz="2500" dirty="0">
                <a:latin typeface="Georgia"/>
                <a:cs typeface="Georgia"/>
              </a:rPr>
              <a:t>the</a:t>
            </a:r>
            <a:r>
              <a:rPr sz="2500" spc="-55" dirty="0">
                <a:latin typeface="Georgia"/>
                <a:cs typeface="Georgia"/>
              </a:rPr>
              <a:t> </a:t>
            </a:r>
            <a:r>
              <a:rPr sz="2500" dirty="0">
                <a:latin typeface="Georgia"/>
                <a:cs typeface="Georgia"/>
              </a:rPr>
              <a:t>skin.</a:t>
            </a:r>
            <a:r>
              <a:rPr sz="2500" spc="-60" dirty="0">
                <a:latin typeface="Georgia"/>
                <a:cs typeface="Georgia"/>
              </a:rPr>
              <a:t> </a:t>
            </a:r>
            <a:r>
              <a:rPr sz="2500" dirty="0">
                <a:latin typeface="Georgia"/>
                <a:cs typeface="Georgia"/>
              </a:rPr>
              <a:t>These</a:t>
            </a:r>
            <a:r>
              <a:rPr sz="2500" spc="-50" dirty="0">
                <a:latin typeface="Georgia"/>
                <a:cs typeface="Georgia"/>
              </a:rPr>
              <a:t> </a:t>
            </a:r>
            <a:r>
              <a:rPr sz="2500" dirty="0">
                <a:latin typeface="Georgia"/>
                <a:cs typeface="Georgia"/>
              </a:rPr>
              <a:t>types</a:t>
            </a:r>
            <a:r>
              <a:rPr sz="2500" spc="-60" dirty="0">
                <a:latin typeface="Georgia"/>
                <a:cs typeface="Georgia"/>
              </a:rPr>
              <a:t> </a:t>
            </a:r>
            <a:r>
              <a:rPr sz="2500" dirty="0">
                <a:latin typeface="Georgia"/>
                <a:cs typeface="Georgia"/>
              </a:rPr>
              <a:t>of</a:t>
            </a:r>
            <a:r>
              <a:rPr sz="2500" spc="-40" dirty="0">
                <a:latin typeface="Georgia"/>
                <a:cs typeface="Georgia"/>
              </a:rPr>
              <a:t> </a:t>
            </a:r>
            <a:r>
              <a:rPr sz="2500" dirty="0">
                <a:latin typeface="Georgia"/>
                <a:cs typeface="Georgia"/>
              </a:rPr>
              <a:t>blood</a:t>
            </a:r>
            <a:r>
              <a:rPr sz="2500" spc="-60" dirty="0">
                <a:latin typeface="Georgia"/>
                <a:cs typeface="Georgia"/>
              </a:rPr>
              <a:t> </a:t>
            </a:r>
            <a:r>
              <a:rPr sz="2500" dirty="0">
                <a:latin typeface="Georgia"/>
                <a:cs typeface="Georgia"/>
              </a:rPr>
              <a:t>clots</a:t>
            </a:r>
            <a:r>
              <a:rPr sz="2500" spc="-40" dirty="0">
                <a:latin typeface="Georgia"/>
                <a:cs typeface="Georgia"/>
              </a:rPr>
              <a:t> </a:t>
            </a:r>
            <a:r>
              <a:rPr sz="2500" dirty="0">
                <a:latin typeface="Georgia"/>
                <a:cs typeface="Georgia"/>
              </a:rPr>
              <a:t>do</a:t>
            </a:r>
            <a:r>
              <a:rPr sz="2500" spc="-55" dirty="0">
                <a:latin typeface="Georgia"/>
                <a:cs typeface="Georgia"/>
              </a:rPr>
              <a:t> </a:t>
            </a:r>
            <a:r>
              <a:rPr sz="2500" dirty="0">
                <a:latin typeface="Georgia"/>
                <a:cs typeface="Georgia"/>
              </a:rPr>
              <a:t>not</a:t>
            </a:r>
            <a:r>
              <a:rPr sz="2500" spc="-55" dirty="0">
                <a:latin typeface="Georgia"/>
                <a:cs typeface="Georgia"/>
              </a:rPr>
              <a:t> </a:t>
            </a:r>
            <a:r>
              <a:rPr sz="2500" dirty="0">
                <a:latin typeface="Georgia"/>
                <a:cs typeface="Georgia"/>
              </a:rPr>
              <a:t>usually</a:t>
            </a:r>
            <a:r>
              <a:rPr sz="2500" spc="-85" dirty="0">
                <a:latin typeface="Georgia"/>
                <a:cs typeface="Georgia"/>
              </a:rPr>
              <a:t> </a:t>
            </a:r>
            <a:r>
              <a:rPr sz="2500" dirty="0">
                <a:latin typeface="Georgia"/>
                <a:cs typeface="Georgia"/>
              </a:rPr>
              <a:t>travel</a:t>
            </a:r>
            <a:r>
              <a:rPr sz="2500" spc="-45" dirty="0">
                <a:latin typeface="Georgia"/>
                <a:cs typeface="Georgia"/>
              </a:rPr>
              <a:t> </a:t>
            </a:r>
            <a:r>
              <a:rPr sz="2500" dirty="0">
                <a:latin typeface="Georgia"/>
                <a:cs typeface="Georgia"/>
              </a:rPr>
              <a:t>to</a:t>
            </a:r>
            <a:r>
              <a:rPr sz="2500" spc="-45" dirty="0">
                <a:latin typeface="Georgia"/>
                <a:cs typeface="Georgia"/>
              </a:rPr>
              <a:t> </a:t>
            </a:r>
            <a:r>
              <a:rPr sz="2500" dirty="0">
                <a:latin typeface="Georgia"/>
                <a:cs typeface="Georgia"/>
              </a:rPr>
              <a:t>the</a:t>
            </a:r>
            <a:r>
              <a:rPr sz="2500" spc="-55" dirty="0">
                <a:latin typeface="Georgia"/>
                <a:cs typeface="Georgia"/>
              </a:rPr>
              <a:t> </a:t>
            </a:r>
            <a:r>
              <a:rPr sz="2500" dirty="0">
                <a:latin typeface="Georgia"/>
                <a:cs typeface="Georgia"/>
              </a:rPr>
              <a:t>lungs</a:t>
            </a:r>
            <a:r>
              <a:rPr sz="2500" spc="-70" dirty="0">
                <a:latin typeface="Georgia"/>
                <a:cs typeface="Georgia"/>
              </a:rPr>
              <a:t> </a:t>
            </a:r>
            <a:r>
              <a:rPr sz="2500" spc="-10" dirty="0">
                <a:latin typeface="Georgia"/>
                <a:cs typeface="Georgia"/>
              </a:rPr>
              <a:t>unless </a:t>
            </a:r>
            <a:r>
              <a:rPr sz="2500" dirty="0">
                <a:latin typeface="Georgia"/>
                <a:cs typeface="Georgia"/>
              </a:rPr>
              <a:t>they</a:t>
            </a:r>
            <a:r>
              <a:rPr sz="2500" spc="-65" dirty="0">
                <a:latin typeface="Georgia"/>
                <a:cs typeface="Georgia"/>
              </a:rPr>
              <a:t> </a:t>
            </a:r>
            <a:r>
              <a:rPr sz="2500" dirty="0">
                <a:latin typeface="Georgia"/>
                <a:cs typeface="Georgia"/>
              </a:rPr>
              <a:t>move</a:t>
            </a:r>
            <a:r>
              <a:rPr sz="2500" spc="-50" dirty="0">
                <a:latin typeface="Georgia"/>
                <a:cs typeface="Georgia"/>
              </a:rPr>
              <a:t> </a:t>
            </a:r>
            <a:r>
              <a:rPr sz="2500" dirty="0">
                <a:latin typeface="Georgia"/>
                <a:cs typeface="Georgia"/>
              </a:rPr>
              <a:t>from</a:t>
            </a:r>
            <a:r>
              <a:rPr sz="2500" spc="-60" dirty="0">
                <a:latin typeface="Georgia"/>
                <a:cs typeface="Georgia"/>
              </a:rPr>
              <a:t> </a:t>
            </a:r>
            <a:r>
              <a:rPr sz="2500" dirty="0">
                <a:latin typeface="Georgia"/>
                <a:cs typeface="Georgia"/>
              </a:rPr>
              <a:t>the</a:t>
            </a:r>
            <a:r>
              <a:rPr sz="2500" spc="-55" dirty="0">
                <a:latin typeface="Georgia"/>
                <a:cs typeface="Georgia"/>
              </a:rPr>
              <a:t> </a:t>
            </a:r>
            <a:r>
              <a:rPr sz="2500" dirty="0">
                <a:latin typeface="Georgia"/>
                <a:cs typeface="Georgia"/>
              </a:rPr>
              <a:t>superficial</a:t>
            </a:r>
            <a:r>
              <a:rPr sz="2500" spc="-65" dirty="0">
                <a:latin typeface="Georgia"/>
                <a:cs typeface="Georgia"/>
              </a:rPr>
              <a:t> </a:t>
            </a:r>
            <a:r>
              <a:rPr sz="2500" dirty="0">
                <a:latin typeface="Georgia"/>
                <a:cs typeface="Georgia"/>
              </a:rPr>
              <a:t>system</a:t>
            </a:r>
            <a:r>
              <a:rPr sz="2500" spc="-60" dirty="0">
                <a:latin typeface="Georgia"/>
                <a:cs typeface="Georgia"/>
              </a:rPr>
              <a:t> </a:t>
            </a:r>
            <a:r>
              <a:rPr sz="2500" dirty="0">
                <a:latin typeface="Georgia"/>
                <a:cs typeface="Georgia"/>
              </a:rPr>
              <a:t>into</a:t>
            </a:r>
            <a:r>
              <a:rPr sz="2500" spc="-65" dirty="0">
                <a:latin typeface="Georgia"/>
                <a:cs typeface="Georgia"/>
              </a:rPr>
              <a:t> </a:t>
            </a:r>
            <a:r>
              <a:rPr sz="2500" dirty="0">
                <a:latin typeface="Georgia"/>
                <a:cs typeface="Georgia"/>
              </a:rPr>
              <a:t>the</a:t>
            </a:r>
            <a:r>
              <a:rPr sz="2500" spc="-60" dirty="0">
                <a:latin typeface="Georgia"/>
                <a:cs typeface="Georgia"/>
              </a:rPr>
              <a:t> </a:t>
            </a:r>
            <a:r>
              <a:rPr sz="2500" dirty="0">
                <a:latin typeface="Georgia"/>
                <a:cs typeface="Georgia"/>
              </a:rPr>
              <a:t>deep</a:t>
            </a:r>
            <a:r>
              <a:rPr sz="2500" spc="-55" dirty="0">
                <a:latin typeface="Georgia"/>
                <a:cs typeface="Georgia"/>
              </a:rPr>
              <a:t> </a:t>
            </a:r>
            <a:r>
              <a:rPr sz="2500" dirty="0">
                <a:latin typeface="Georgia"/>
                <a:cs typeface="Georgia"/>
              </a:rPr>
              <a:t>venous</a:t>
            </a:r>
            <a:r>
              <a:rPr sz="2500" spc="-55" dirty="0">
                <a:latin typeface="Georgia"/>
                <a:cs typeface="Georgia"/>
              </a:rPr>
              <a:t> </a:t>
            </a:r>
            <a:r>
              <a:rPr sz="2500" dirty="0">
                <a:latin typeface="Georgia"/>
                <a:cs typeface="Georgia"/>
              </a:rPr>
              <a:t>system</a:t>
            </a:r>
            <a:r>
              <a:rPr sz="2500" spc="-70" dirty="0">
                <a:latin typeface="Georgia"/>
                <a:cs typeface="Georgia"/>
              </a:rPr>
              <a:t> </a:t>
            </a:r>
            <a:r>
              <a:rPr sz="2500" spc="-10" dirty="0">
                <a:latin typeface="Georgia"/>
                <a:cs typeface="Georgia"/>
              </a:rPr>
              <a:t>first.</a:t>
            </a:r>
            <a:endParaRPr sz="2500">
              <a:latin typeface="Georgia"/>
              <a:cs typeface="Georgi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2692" y="6697980"/>
            <a:ext cx="11786870" cy="7620"/>
          </a:xfrm>
          <a:custGeom>
            <a:avLst/>
            <a:gdLst/>
            <a:ahLst/>
            <a:cxnLst/>
            <a:rect l="l" t="t" r="r" b="b"/>
            <a:pathLst>
              <a:path w="11786870" h="7620">
                <a:moveTo>
                  <a:pt x="0" y="7619"/>
                </a:moveTo>
                <a:lnTo>
                  <a:pt x="11786616" y="7619"/>
                </a:lnTo>
                <a:lnTo>
                  <a:pt x="11786616" y="0"/>
                </a:lnTo>
                <a:lnTo>
                  <a:pt x="0" y="0"/>
                </a:lnTo>
                <a:lnTo>
                  <a:pt x="0" y="7619"/>
                </a:lnTo>
                <a:close/>
              </a:path>
            </a:pathLst>
          </a:custGeom>
          <a:solidFill>
            <a:srgbClr val="C5D1D6"/>
          </a:solidFill>
        </p:spPr>
        <p:txBody>
          <a:bodyPr wrap="square" lIns="0" tIns="0" rIns="0" bIns="0" rtlCol="0"/>
          <a:lstStyle/>
          <a:p>
            <a:endParaRPr/>
          </a:p>
        </p:txBody>
      </p:sp>
      <p:sp>
        <p:nvSpPr>
          <p:cNvPr id="3" name="object 3"/>
          <p:cNvSpPr/>
          <p:nvPr/>
        </p:nvSpPr>
        <p:spPr>
          <a:xfrm>
            <a:off x="202692" y="1392936"/>
            <a:ext cx="11786870" cy="4996180"/>
          </a:xfrm>
          <a:custGeom>
            <a:avLst/>
            <a:gdLst/>
            <a:ahLst/>
            <a:cxnLst/>
            <a:rect l="l" t="t" r="r" b="b"/>
            <a:pathLst>
              <a:path w="11786870" h="4996180">
                <a:moveTo>
                  <a:pt x="0" y="4995672"/>
                </a:moveTo>
                <a:lnTo>
                  <a:pt x="11786616" y="4995672"/>
                </a:lnTo>
                <a:lnTo>
                  <a:pt x="11786616" y="0"/>
                </a:lnTo>
                <a:lnTo>
                  <a:pt x="0" y="0"/>
                </a:lnTo>
                <a:lnTo>
                  <a:pt x="0" y="4995672"/>
                </a:lnTo>
                <a:close/>
              </a:path>
            </a:pathLst>
          </a:custGeom>
          <a:solidFill>
            <a:srgbClr val="C5D1D6"/>
          </a:solidFill>
        </p:spPr>
        <p:txBody>
          <a:bodyPr wrap="square" lIns="0" tIns="0" rIns="0" bIns="0" rtlCol="0"/>
          <a:lstStyle/>
          <a:p>
            <a:endParaRPr/>
          </a:p>
        </p:txBody>
      </p:sp>
      <p:sp>
        <p:nvSpPr>
          <p:cNvPr id="4" name="object 4"/>
          <p:cNvSpPr/>
          <p:nvPr/>
        </p:nvSpPr>
        <p:spPr>
          <a:xfrm>
            <a:off x="0" y="6705599"/>
            <a:ext cx="12192000" cy="152400"/>
          </a:xfrm>
          <a:custGeom>
            <a:avLst/>
            <a:gdLst/>
            <a:ahLst/>
            <a:cxnLst/>
            <a:rect l="l" t="t" r="r" b="b"/>
            <a:pathLst>
              <a:path w="12192000" h="152400">
                <a:moveTo>
                  <a:pt x="12192000" y="0"/>
                </a:moveTo>
                <a:lnTo>
                  <a:pt x="0" y="0"/>
                </a:lnTo>
                <a:lnTo>
                  <a:pt x="0" y="152400"/>
                </a:lnTo>
                <a:lnTo>
                  <a:pt x="12192000" y="152400"/>
                </a:lnTo>
                <a:lnTo>
                  <a:pt x="12192000" y="0"/>
                </a:lnTo>
                <a:close/>
              </a:path>
            </a:pathLst>
          </a:custGeom>
          <a:solidFill>
            <a:srgbClr val="FFFFFF"/>
          </a:solidFill>
        </p:spPr>
        <p:txBody>
          <a:bodyPr wrap="square" lIns="0" tIns="0" rIns="0" bIns="0" rtlCol="0"/>
          <a:lstStyle/>
          <a:p>
            <a:endParaRPr/>
          </a:p>
        </p:txBody>
      </p:sp>
      <p:grpSp>
        <p:nvGrpSpPr>
          <p:cNvPr id="5" name="object 5"/>
          <p:cNvGrpSpPr/>
          <p:nvPr/>
        </p:nvGrpSpPr>
        <p:grpSpPr>
          <a:xfrm>
            <a:off x="0" y="0"/>
            <a:ext cx="12192000" cy="6858000"/>
            <a:chOff x="0" y="0"/>
            <a:chExt cx="12192000" cy="6858000"/>
          </a:xfrm>
        </p:grpSpPr>
        <p:sp>
          <p:nvSpPr>
            <p:cNvPr id="6" name="object 6"/>
            <p:cNvSpPr/>
            <p:nvPr/>
          </p:nvSpPr>
          <p:spPr>
            <a:xfrm>
              <a:off x="0" y="0"/>
              <a:ext cx="12192000" cy="6858000"/>
            </a:xfrm>
            <a:custGeom>
              <a:avLst/>
              <a:gdLst/>
              <a:ahLst/>
              <a:cxnLst/>
              <a:rect l="l" t="t" r="r" b="b"/>
              <a:pathLst>
                <a:path w="12192000" h="6858000">
                  <a:moveTo>
                    <a:pt x="12192000" y="0"/>
                  </a:moveTo>
                  <a:lnTo>
                    <a:pt x="11989308" y="0"/>
                  </a:lnTo>
                  <a:lnTo>
                    <a:pt x="202692" y="0"/>
                  </a:lnTo>
                  <a:lnTo>
                    <a:pt x="0" y="0"/>
                  </a:lnTo>
                  <a:lnTo>
                    <a:pt x="0" y="1392936"/>
                  </a:lnTo>
                  <a:lnTo>
                    <a:pt x="0" y="6858000"/>
                  </a:lnTo>
                  <a:lnTo>
                    <a:pt x="202692" y="6858000"/>
                  </a:lnTo>
                  <a:lnTo>
                    <a:pt x="202692" y="1392936"/>
                  </a:lnTo>
                  <a:lnTo>
                    <a:pt x="11989308" y="1392936"/>
                  </a:lnTo>
                  <a:lnTo>
                    <a:pt x="11989308" y="6858000"/>
                  </a:lnTo>
                  <a:lnTo>
                    <a:pt x="12192000" y="6858000"/>
                  </a:lnTo>
                  <a:lnTo>
                    <a:pt x="12192000" y="1392936"/>
                  </a:lnTo>
                  <a:lnTo>
                    <a:pt x="12192000" y="0"/>
                  </a:lnTo>
                  <a:close/>
                </a:path>
              </a:pathLst>
            </a:custGeom>
            <a:solidFill>
              <a:srgbClr val="FFFFFF"/>
            </a:solidFill>
          </p:spPr>
          <p:txBody>
            <a:bodyPr wrap="square" lIns="0" tIns="0" rIns="0" bIns="0" rtlCol="0"/>
            <a:lstStyle/>
            <a:p>
              <a:endParaRPr/>
            </a:p>
          </p:txBody>
        </p:sp>
        <p:sp>
          <p:nvSpPr>
            <p:cNvPr id="7" name="object 7"/>
            <p:cNvSpPr/>
            <p:nvPr/>
          </p:nvSpPr>
          <p:spPr>
            <a:xfrm>
              <a:off x="199644" y="6388608"/>
              <a:ext cx="11777980" cy="309880"/>
            </a:xfrm>
            <a:custGeom>
              <a:avLst/>
              <a:gdLst/>
              <a:ahLst/>
              <a:cxnLst/>
              <a:rect l="l" t="t" r="r" b="b"/>
              <a:pathLst>
                <a:path w="11777980" h="309879">
                  <a:moveTo>
                    <a:pt x="11777472" y="0"/>
                  </a:moveTo>
                  <a:lnTo>
                    <a:pt x="0" y="0"/>
                  </a:lnTo>
                  <a:lnTo>
                    <a:pt x="0" y="309371"/>
                  </a:lnTo>
                  <a:lnTo>
                    <a:pt x="11777472" y="309371"/>
                  </a:lnTo>
                  <a:lnTo>
                    <a:pt x="11777472" y="0"/>
                  </a:lnTo>
                  <a:close/>
                </a:path>
              </a:pathLst>
            </a:custGeom>
            <a:solidFill>
              <a:srgbClr val="8BACAD"/>
            </a:solidFill>
          </p:spPr>
          <p:txBody>
            <a:bodyPr wrap="square" lIns="0" tIns="0" rIns="0" bIns="0" rtlCol="0"/>
            <a:lstStyle/>
            <a:p>
              <a:endParaRPr/>
            </a:p>
          </p:txBody>
        </p:sp>
        <p:sp>
          <p:nvSpPr>
            <p:cNvPr id="8" name="object 8"/>
            <p:cNvSpPr/>
            <p:nvPr/>
          </p:nvSpPr>
          <p:spPr>
            <a:xfrm>
              <a:off x="202692" y="155447"/>
              <a:ext cx="11777980" cy="6547484"/>
            </a:xfrm>
            <a:custGeom>
              <a:avLst/>
              <a:gdLst/>
              <a:ahLst/>
              <a:cxnLst/>
              <a:rect l="l" t="t" r="r" b="b"/>
              <a:pathLst>
                <a:path w="11777980" h="6547484">
                  <a:moveTo>
                    <a:pt x="0" y="6547104"/>
                  </a:moveTo>
                  <a:lnTo>
                    <a:pt x="11777472" y="6547104"/>
                  </a:lnTo>
                  <a:lnTo>
                    <a:pt x="11777472" y="0"/>
                  </a:lnTo>
                  <a:lnTo>
                    <a:pt x="0" y="0"/>
                  </a:lnTo>
                  <a:lnTo>
                    <a:pt x="0" y="6547104"/>
                  </a:lnTo>
                  <a:close/>
                </a:path>
              </a:pathLst>
            </a:custGeom>
            <a:ln w="9144">
              <a:solidFill>
                <a:srgbClr val="7A9799"/>
              </a:solidFill>
            </a:ln>
          </p:spPr>
          <p:txBody>
            <a:bodyPr wrap="square" lIns="0" tIns="0" rIns="0" bIns="0" rtlCol="0"/>
            <a:lstStyle/>
            <a:p>
              <a:endParaRPr/>
            </a:p>
          </p:txBody>
        </p:sp>
        <p:sp>
          <p:nvSpPr>
            <p:cNvPr id="9" name="object 9"/>
            <p:cNvSpPr/>
            <p:nvPr/>
          </p:nvSpPr>
          <p:spPr>
            <a:xfrm>
              <a:off x="202692" y="1277111"/>
              <a:ext cx="11777980" cy="0"/>
            </a:xfrm>
            <a:custGeom>
              <a:avLst/>
              <a:gdLst/>
              <a:ahLst/>
              <a:cxnLst/>
              <a:rect l="l" t="t" r="r" b="b"/>
              <a:pathLst>
                <a:path w="11777980">
                  <a:moveTo>
                    <a:pt x="0" y="0"/>
                  </a:moveTo>
                  <a:lnTo>
                    <a:pt x="11777472" y="0"/>
                  </a:lnTo>
                </a:path>
              </a:pathLst>
            </a:custGeom>
            <a:ln w="9144">
              <a:solidFill>
                <a:srgbClr val="7A9799"/>
              </a:solidFill>
              <a:prstDash val="sysDash"/>
            </a:ln>
          </p:spPr>
          <p:txBody>
            <a:bodyPr wrap="square" lIns="0" tIns="0" rIns="0" bIns="0" rtlCol="0"/>
            <a:lstStyle/>
            <a:p>
              <a:endParaRPr/>
            </a:p>
          </p:txBody>
        </p:sp>
        <p:sp>
          <p:nvSpPr>
            <p:cNvPr id="10" name="object 10"/>
            <p:cNvSpPr/>
            <p:nvPr/>
          </p:nvSpPr>
          <p:spPr>
            <a:xfrm>
              <a:off x="5689092" y="955547"/>
              <a:ext cx="814069" cy="609600"/>
            </a:xfrm>
            <a:custGeom>
              <a:avLst/>
              <a:gdLst/>
              <a:ahLst/>
              <a:cxnLst/>
              <a:rect l="l" t="t" r="r" b="b"/>
              <a:pathLst>
                <a:path w="814070" h="609600">
                  <a:moveTo>
                    <a:pt x="813803" y="304800"/>
                  </a:moveTo>
                  <a:lnTo>
                    <a:pt x="810094" y="263461"/>
                  </a:lnTo>
                  <a:lnTo>
                    <a:pt x="799274" y="223799"/>
                  </a:lnTo>
                  <a:lnTo>
                    <a:pt x="781837" y="186194"/>
                  </a:lnTo>
                  <a:lnTo>
                    <a:pt x="758266" y="150990"/>
                  </a:lnTo>
                  <a:lnTo>
                    <a:pt x="729043" y="118579"/>
                  </a:lnTo>
                  <a:lnTo>
                    <a:pt x="694651" y="89306"/>
                  </a:lnTo>
                  <a:lnTo>
                    <a:pt x="655574" y="63538"/>
                  </a:lnTo>
                  <a:lnTo>
                    <a:pt x="612305" y="41630"/>
                  </a:lnTo>
                  <a:lnTo>
                    <a:pt x="565315" y="23964"/>
                  </a:lnTo>
                  <a:lnTo>
                    <a:pt x="515099" y="10896"/>
                  </a:lnTo>
                  <a:lnTo>
                    <a:pt x="462127" y="2794"/>
                  </a:lnTo>
                  <a:lnTo>
                    <a:pt x="406908" y="0"/>
                  </a:lnTo>
                  <a:lnTo>
                    <a:pt x="351675" y="2794"/>
                  </a:lnTo>
                  <a:lnTo>
                    <a:pt x="298704" y="10896"/>
                  </a:lnTo>
                  <a:lnTo>
                    <a:pt x="248488" y="23964"/>
                  </a:lnTo>
                  <a:lnTo>
                    <a:pt x="201498" y="41630"/>
                  </a:lnTo>
                  <a:lnTo>
                    <a:pt x="158229" y="63538"/>
                  </a:lnTo>
                  <a:lnTo>
                    <a:pt x="119151" y="89306"/>
                  </a:lnTo>
                  <a:lnTo>
                    <a:pt x="84759" y="118579"/>
                  </a:lnTo>
                  <a:lnTo>
                    <a:pt x="55537" y="150990"/>
                  </a:lnTo>
                  <a:lnTo>
                    <a:pt x="31965" y="186194"/>
                  </a:lnTo>
                  <a:lnTo>
                    <a:pt x="14528" y="223799"/>
                  </a:lnTo>
                  <a:lnTo>
                    <a:pt x="3708" y="263461"/>
                  </a:lnTo>
                  <a:lnTo>
                    <a:pt x="0" y="304800"/>
                  </a:lnTo>
                  <a:lnTo>
                    <a:pt x="3708" y="346151"/>
                  </a:lnTo>
                  <a:lnTo>
                    <a:pt x="14528" y="385813"/>
                  </a:lnTo>
                  <a:lnTo>
                    <a:pt x="31965" y="423418"/>
                  </a:lnTo>
                  <a:lnTo>
                    <a:pt x="55537" y="458622"/>
                  </a:lnTo>
                  <a:lnTo>
                    <a:pt x="84759" y="491032"/>
                  </a:lnTo>
                  <a:lnTo>
                    <a:pt x="119151" y="520306"/>
                  </a:lnTo>
                  <a:lnTo>
                    <a:pt x="158229" y="546074"/>
                  </a:lnTo>
                  <a:lnTo>
                    <a:pt x="201498" y="567982"/>
                  </a:lnTo>
                  <a:lnTo>
                    <a:pt x="248488" y="585647"/>
                  </a:lnTo>
                  <a:lnTo>
                    <a:pt x="298704" y="598716"/>
                  </a:lnTo>
                  <a:lnTo>
                    <a:pt x="351675" y="606818"/>
                  </a:lnTo>
                  <a:lnTo>
                    <a:pt x="406908" y="609600"/>
                  </a:lnTo>
                  <a:lnTo>
                    <a:pt x="462127" y="606818"/>
                  </a:lnTo>
                  <a:lnTo>
                    <a:pt x="515099" y="598716"/>
                  </a:lnTo>
                  <a:lnTo>
                    <a:pt x="565315" y="585647"/>
                  </a:lnTo>
                  <a:lnTo>
                    <a:pt x="612305" y="567982"/>
                  </a:lnTo>
                  <a:lnTo>
                    <a:pt x="655574" y="546074"/>
                  </a:lnTo>
                  <a:lnTo>
                    <a:pt x="694651" y="520306"/>
                  </a:lnTo>
                  <a:lnTo>
                    <a:pt x="729043" y="491032"/>
                  </a:lnTo>
                  <a:lnTo>
                    <a:pt x="758266" y="458622"/>
                  </a:lnTo>
                  <a:lnTo>
                    <a:pt x="781837" y="423418"/>
                  </a:lnTo>
                  <a:lnTo>
                    <a:pt x="799274" y="385813"/>
                  </a:lnTo>
                  <a:lnTo>
                    <a:pt x="810094" y="346151"/>
                  </a:lnTo>
                  <a:lnTo>
                    <a:pt x="813803" y="304800"/>
                  </a:lnTo>
                  <a:close/>
                </a:path>
              </a:pathLst>
            </a:custGeom>
            <a:solidFill>
              <a:srgbClr val="FFFFFF"/>
            </a:solidFill>
          </p:spPr>
          <p:txBody>
            <a:bodyPr wrap="square" lIns="0" tIns="0" rIns="0" bIns="0" rtlCol="0"/>
            <a:lstStyle/>
            <a:p>
              <a:endParaRPr/>
            </a:p>
          </p:txBody>
        </p:sp>
        <p:sp>
          <p:nvSpPr>
            <p:cNvPr id="11" name="object 11"/>
            <p:cNvSpPr/>
            <p:nvPr/>
          </p:nvSpPr>
          <p:spPr>
            <a:xfrm>
              <a:off x="5791200" y="1026667"/>
              <a:ext cx="611505" cy="469900"/>
            </a:xfrm>
            <a:custGeom>
              <a:avLst/>
              <a:gdLst/>
              <a:ahLst/>
              <a:cxnLst/>
              <a:rect l="l" t="t" r="r" b="b"/>
              <a:pathLst>
                <a:path w="611504" h="469900">
                  <a:moveTo>
                    <a:pt x="335152" y="0"/>
                  </a:moveTo>
                  <a:lnTo>
                    <a:pt x="304673" y="0"/>
                  </a:lnTo>
                  <a:lnTo>
                    <a:pt x="273938" y="1270"/>
                  </a:lnTo>
                  <a:lnTo>
                    <a:pt x="215646" y="10160"/>
                  </a:lnTo>
                  <a:lnTo>
                    <a:pt x="161416" y="26670"/>
                  </a:lnTo>
                  <a:lnTo>
                    <a:pt x="113029" y="52070"/>
                  </a:lnTo>
                  <a:lnTo>
                    <a:pt x="71500" y="83820"/>
                  </a:lnTo>
                  <a:lnTo>
                    <a:pt x="38226" y="120650"/>
                  </a:lnTo>
                  <a:lnTo>
                    <a:pt x="14224" y="163829"/>
                  </a:lnTo>
                  <a:lnTo>
                    <a:pt x="1524" y="210820"/>
                  </a:lnTo>
                  <a:lnTo>
                    <a:pt x="0" y="236220"/>
                  </a:lnTo>
                  <a:lnTo>
                    <a:pt x="508" y="248920"/>
                  </a:lnTo>
                  <a:lnTo>
                    <a:pt x="10413" y="295910"/>
                  </a:lnTo>
                  <a:lnTo>
                    <a:pt x="32130" y="340360"/>
                  </a:lnTo>
                  <a:lnTo>
                    <a:pt x="55245" y="370839"/>
                  </a:lnTo>
                  <a:lnTo>
                    <a:pt x="93217" y="405129"/>
                  </a:lnTo>
                  <a:lnTo>
                    <a:pt x="138302" y="431800"/>
                  </a:lnTo>
                  <a:lnTo>
                    <a:pt x="189737" y="453389"/>
                  </a:lnTo>
                  <a:lnTo>
                    <a:pt x="246125" y="466089"/>
                  </a:lnTo>
                  <a:lnTo>
                    <a:pt x="275971" y="469900"/>
                  </a:lnTo>
                  <a:lnTo>
                    <a:pt x="337185" y="469900"/>
                  </a:lnTo>
                  <a:lnTo>
                    <a:pt x="366775" y="466089"/>
                  </a:lnTo>
                  <a:lnTo>
                    <a:pt x="395477" y="459739"/>
                  </a:lnTo>
                  <a:lnTo>
                    <a:pt x="418655" y="453389"/>
                  </a:lnTo>
                  <a:lnTo>
                    <a:pt x="276605" y="453389"/>
                  </a:lnTo>
                  <a:lnTo>
                    <a:pt x="248158" y="449579"/>
                  </a:lnTo>
                  <a:lnTo>
                    <a:pt x="194183" y="436879"/>
                  </a:lnTo>
                  <a:lnTo>
                    <a:pt x="145287" y="416560"/>
                  </a:lnTo>
                  <a:lnTo>
                    <a:pt x="102615" y="391160"/>
                  </a:lnTo>
                  <a:lnTo>
                    <a:pt x="67183" y="358139"/>
                  </a:lnTo>
                  <a:lnTo>
                    <a:pt x="40004" y="321310"/>
                  </a:lnTo>
                  <a:lnTo>
                    <a:pt x="22860" y="279400"/>
                  </a:lnTo>
                  <a:lnTo>
                    <a:pt x="16806" y="236220"/>
                  </a:lnTo>
                  <a:lnTo>
                    <a:pt x="16806" y="233679"/>
                  </a:lnTo>
                  <a:lnTo>
                    <a:pt x="22733" y="190500"/>
                  </a:lnTo>
                  <a:lnTo>
                    <a:pt x="39750" y="149860"/>
                  </a:lnTo>
                  <a:lnTo>
                    <a:pt x="45592" y="139700"/>
                  </a:lnTo>
                  <a:lnTo>
                    <a:pt x="83312" y="95250"/>
                  </a:lnTo>
                  <a:lnTo>
                    <a:pt x="122554" y="66039"/>
                  </a:lnTo>
                  <a:lnTo>
                    <a:pt x="168401" y="41910"/>
                  </a:lnTo>
                  <a:lnTo>
                    <a:pt x="247523" y="20320"/>
                  </a:lnTo>
                  <a:lnTo>
                    <a:pt x="305308" y="16510"/>
                  </a:lnTo>
                  <a:lnTo>
                    <a:pt x="416750" y="16510"/>
                  </a:lnTo>
                  <a:lnTo>
                    <a:pt x="393573" y="10160"/>
                  </a:lnTo>
                  <a:lnTo>
                    <a:pt x="364998" y="3810"/>
                  </a:lnTo>
                  <a:lnTo>
                    <a:pt x="335152" y="0"/>
                  </a:lnTo>
                  <a:close/>
                </a:path>
                <a:path w="611504" h="469900">
                  <a:moveTo>
                    <a:pt x="416750" y="16510"/>
                  </a:moveTo>
                  <a:lnTo>
                    <a:pt x="305308" y="16510"/>
                  </a:lnTo>
                  <a:lnTo>
                    <a:pt x="334517" y="17779"/>
                  </a:lnTo>
                  <a:lnTo>
                    <a:pt x="362965" y="20320"/>
                  </a:lnTo>
                  <a:lnTo>
                    <a:pt x="416940" y="33020"/>
                  </a:lnTo>
                  <a:lnTo>
                    <a:pt x="465836" y="53339"/>
                  </a:lnTo>
                  <a:lnTo>
                    <a:pt x="508635" y="80010"/>
                  </a:lnTo>
                  <a:lnTo>
                    <a:pt x="544067" y="111760"/>
                  </a:lnTo>
                  <a:lnTo>
                    <a:pt x="565276" y="139700"/>
                  </a:lnTo>
                  <a:lnTo>
                    <a:pt x="571119" y="148589"/>
                  </a:lnTo>
                  <a:lnTo>
                    <a:pt x="588263" y="190500"/>
                  </a:lnTo>
                  <a:lnTo>
                    <a:pt x="594317" y="233679"/>
                  </a:lnTo>
                  <a:lnTo>
                    <a:pt x="594317" y="236220"/>
                  </a:lnTo>
                  <a:lnTo>
                    <a:pt x="588390" y="279400"/>
                  </a:lnTo>
                  <a:lnTo>
                    <a:pt x="571373" y="321310"/>
                  </a:lnTo>
                  <a:lnTo>
                    <a:pt x="565530" y="330200"/>
                  </a:lnTo>
                  <a:lnTo>
                    <a:pt x="559053" y="340360"/>
                  </a:lnTo>
                  <a:lnTo>
                    <a:pt x="527938" y="374650"/>
                  </a:lnTo>
                  <a:lnTo>
                    <a:pt x="488696" y="403860"/>
                  </a:lnTo>
                  <a:lnTo>
                    <a:pt x="442722" y="427989"/>
                  </a:lnTo>
                  <a:lnTo>
                    <a:pt x="391160" y="444500"/>
                  </a:lnTo>
                  <a:lnTo>
                    <a:pt x="335152" y="452120"/>
                  </a:lnTo>
                  <a:lnTo>
                    <a:pt x="305815" y="453389"/>
                  </a:lnTo>
                  <a:lnTo>
                    <a:pt x="418655" y="453389"/>
                  </a:lnTo>
                  <a:lnTo>
                    <a:pt x="474599" y="431800"/>
                  </a:lnTo>
                  <a:lnTo>
                    <a:pt x="519811" y="403860"/>
                  </a:lnTo>
                  <a:lnTo>
                    <a:pt x="557529" y="368300"/>
                  </a:lnTo>
                  <a:lnTo>
                    <a:pt x="586359" y="328929"/>
                  </a:lnTo>
                  <a:lnTo>
                    <a:pt x="604774" y="283210"/>
                  </a:lnTo>
                  <a:lnTo>
                    <a:pt x="611124" y="233679"/>
                  </a:lnTo>
                  <a:lnTo>
                    <a:pt x="610615" y="222250"/>
                  </a:lnTo>
                  <a:lnTo>
                    <a:pt x="600710" y="173989"/>
                  </a:lnTo>
                  <a:lnTo>
                    <a:pt x="579120" y="129539"/>
                  </a:lnTo>
                  <a:lnTo>
                    <a:pt x="537972" y="82550"/>
                  </a:lnTo>
                  <a:lnTo>
                    <a:pt x="496188" y="50800"/>
                  </a:lnTo>
                  <a:lnTo>
                    <a:pt x="447801" y="26670"/>
                  </a:lnTo>
                  <a:lnTo>
                    <a:pt x="421386" y="17779"/>
                  </a:lnTo>
                  <a:lnTo>
                    <a:pt x="416750" y="16510"/>
                  </a:lnTo>
                  <a:close/>
                </a:path>
                <a:path w="611504" h="469900">
                  <a:moveTo>
                    <a:pt x="305815" y="33020"/>
                  </a:moveTo>
                  <a:lnTo>
                    <a:pt x="250698" y="36829"/>
                  </a:lnTo>
                  <a:lnTo>
                    <a:pt x="199262" y="49529"/>
                  </a:lnTo>
                  <a:lnTo>
                    <a:pt x="152908" y="68579"/>
                  </a:lnTo>
                  <a:lnTo>
                    <a:pt x="112649" y="92710"/>
                  </a:lnTo>
                  <a:lnTo>
                    <a:pt x="79501" y="123189"/>
                  </a:lnTo>
                  <a:lnTo>
                    <a:pt x="54610" y="157479"/>
                  </a:lnTo>
                  <a:lnTo>
                    <a:pt x="38988" y="194310"/>
                  </a:lnTo>
                  <a:lnTo>
                    <a:pt x="33575" y="233679"/>
                  </a:lnTo>
                  <a:lnTo>
                    <a:pt x="33575" y="236220"/>
                  </a:lnTo>
                  <a:lnTo>
                    <a:pt x="38862" y="275589"/>
                  </a:lnTo>
                  <a:lnTo>
                    <a:pt x="41910" y="284479"/>
                  </a:lnTo>
                  <a:lnTo>
                    <a:pt x="45338" y="294639"/>
                  </a:lnTo>
                  <a:lnTo>
                    <a:pt x="65532" y="330200"/>
                  </a:lnTo>
                  <a:lnTo>
                    <a:pt x="94614" y="361950"/>
                  </a:lnTo>
                  <a:lnTo>
                    <a:pt x="131317" y="389889"/>
                  </a:lnTo>
                  <a:lnTo>
                    <a:pt x="174751" y="412750"/>
                  </a:lnTo>
                  <a:lnTo>
                    <a:pt x="223774" y="427989"/>
                  </a:lnTo>
                  <a:lnTo>
                    <a:pt x="277240" y="435610"/>
                  </a:lnTo>
                  <a:lnTo>
                    <a:pt x="305308" y="436879"/>
                  </a:lnTo>
                  <a:lnTo>
                    <a:pt x="333248" y="435610"/>
                  </a:lnTo>
                  <a:lnTo>
                    <a:pt x="360425" y="433070"/>
                  </a:lnTo>
                  <a:lnTo>
                    <a:pt x="386714" y="427989"/>
                  </a:lnTo>
                  <a:lnTo>
                    <a:pt x="411861" y="421639"/>
                  </a:lnTo>
                  <a:lnTo>
                    <a:pt x="415271" y="420370"/>
                  </a:lnTo>
                  <a:lnTo>
                    <a:pt x="304673" y="420370"/>
                  </a:lnTo>
                  <a:lnTo>
                    <a:pt x="277749" y="419100"/>
                  </a:lnTo>
                  <a:lnTo>
                    <a:pt x="226949" y="411479"/>
                  </a:lnTo>
                  <a:lnTo>
                    <a:pt x="180466" y="396239"/>
                  </a:lnTo>
                  <a:lnTo>
                    <a:pt x="139573" y="375920"/>
                  </a:lnTo>
                  <a:lnTo>
                    <a:pt x="105283" y="349250"/>
                  </a:lnTo>
                  <a:lnTo>
                    <a:pt x="78612" y="320039"/>
                  </a:lnTo>
                  <a:lnTo>
                    <a:pt x="68707" y="303529"/>
                  </a:lnTo>
                  <a:lnTo>
                    <a:pt x="64515" y="295910"/>
                  </a:lnTo>
                  <a:lnTo>
                    <a:pt x="51308" y="252729"/>
                  </a:lnTo>
                  <a:lnTo>
                    <a:pt x="50291" y="233679"/>
                  </a:lnTo>
                  <a:lnTo>
                    <a:pt x="50673" y="224789"/>
                  </a:lnTo>
                  <a:lnTo>
                    <a:pt x="61213" y="181610"/>
                  </a:lnTo>
                  <a:lnTo>
                    <a:pt x="74295" y="157479"/>
                  </a:lnTo>
                  <a:lnTo>
                    <a:pt x="79755" y="148589"/>
                  </a:lnTo>
                  <a:lnTo>
                    <a:pt x="107061" y="119379"/>
                  </a:lnTo>
                  <a:lnTo>
                    <a:pt x="141477" y="93979"/>
                  </a:lnTo>
                  <a:lnTo>
                    <a:pt x="182372" y="73660"/>
                  </a:lnTo>
                  <a:lnTo>
                    <a:pt x="228853" y="58420"/>
                  </a:lnTo>
                  <a:lnTo>
                    <a:pt x="279780" y="50800"/>
                  </a:lnTo>
                  <a:lnTo>
                    <a:pt x="306450" y="49529"/>
                  </a:lnTo>
                  <a:lnTo>
                    <a:pt x="412496" y="49529"/>
                  </a:lnTo>
                  <a:lnTo>
                    <a:pt x="387350" y="41910"/>
                  </a:lnTo>
                  <a:lnTo>
                    <a:pt x="361061" y="36829"/>
                  </a:lnTo>
                  <a:lnTo>
                    <a:pt x="333883" y="34289"/>
                  </a:lnTo>
                  <a:lnTo>
                    <a:pt x="305815" y="33020"/>
                  </a:lnTo>
                  <a:close/>
                </a:path>
                <a:path w="611504" h="469900">
                  <a:moveTo>
                    <a:pt x="412496" y="49529"/>
                  </a:moveTo>
                  <a:lnTo>
                    <a:pt x="306450" y="49529"/>
                  </a:lnTo>
                  <a:lnTo>
                    <a:pt x="333375" y="50800"/>
                  </a:lnTo>
                  <a:lnTo>
                    <a:pt x="384175" y="58420"/>
                  </a:lnTo>
                  <a:lnTo>
                    <a:pt x="430657" y="73660"/>
                  </a:lnTo>
                  <a:lnTo>
                    <a:pt x="471677" y="95250"/>
                  </a:lnTo>
                  <a:lnTo>
                    <a:pt x="505967" y="120650"/>
                  </a:lnTo>
                  <a:lnTo>
                    <a:pt x="532638" y="151129"/>
                  </a:lnTo>
                  <a:lnTo>
                    <a:pt x="553592" y="191770"/>
                  </a:lnTo>
                  <a:lnTo>
                    <a:pt x="560832" y="236220"/>
                  </a:lnTo>
                  <a:lnTo>
                    <a:pt x="560451" y="245110"/>
                  </a:lnTo>
                  <a:lnTo>
                    <a:pt x="549783" y="289560"/>
                  </a:lnTo>
                  <a:lnTo>
                    <a:pt x="541654" y="304800"/>
                  </a:lnTo>
                  <a:lnTo>
                    <a:pt x="536828" y="313689"/>
                  </a:lnTo>
                  <a:lnTo>
                    <a:pt x="504189" y="351789"/>
                  </a:lnTo>
                  <a:lnTo>
                    <a:pt x="469773" y="377189"/>
                  </a:lnTo>
                  <a:lnTo>
                    <a:pt x="428751" y="397510"/>
                  </a:lnTo>
                  <a:lnTo>
                    <a:pt x="382270" y="411479"/>
                  </a:lnTo>
                  <a:lnTo>
                    <a:pt x="331342" y="419100"/>
                  </a:lnTo>
                  <a:lnTo>
                    <a:pt x="304673" y="420370"/>
                  </a:lnTo>
                  <a:lnTo>
                    <a:pt x="415271" y="420370"/>
                  </a:lnTo>
                  <a:lnTo>
                    <a:pt x="458215" y="402589"/>
                  </a:lnTo>
                  <a:lnTo>
                    <a:pt x="498601" y="377189"/>
                  </a:lnTo>
                  <a:lnTo>
                    <a:pt x="531622" y="347979"/>
                  </a:lnTo>
                  <a:lnTo>
                    <a:pt x="551179" y="321310"/>
                  </a:lnTo>
                  <a:lnTo>
                    <a:pt x="556513" y="313689"/>
                  </a:lnTo>
                  <a:lnTo>
                    <a:pt x="572135" y="275589"/>
                  </a:lnTo>
                  <a:lnTo>
                    <a:pt x="577548" y="236220"/>
                  </a:lnTo>
                  <a:lnTo>
                    <a:pt x="577548" y="233679"/>
                  </a:lnTo>
                  <a:lnTo>
                    <a:pt x="572262" y="195579"/>
                  </a:lnTo>
                  <a:lnTo>
                    <a:pt x="556767" y="157479"/>
                  </a:lnTo>
                  <a:lnTo>
                    <a:pt x="532129" y="123189"/>
                  </a:lnTo>
                  <a:lnTo>
                    <a:pt x="499110" y="93979"/>
                  </a:lnTo>
                  <a:lnTo>
                    <a:pt x="458850" y="68579"/>
                  </a:lnTo>
                  <a:lnTo>
                    <a:pt x="436372" y="58420"/>
                  </a:lnTo>
                  <a:lnTo>
                    <a:pt x="412496" y="49529"/>
                  </a:lnTo>
                  <a:close/>
                </a:path>
              </a:pathLst>
            </a:custGeom>
            <a:solidFill>
              <a:srgbClr val="7A9799"/>
            </a:solidFill>
          </p:spPr>
          <p:txBody>
            <a:bodyPr wrap="square" lIns="0" tIns="0" rIns="0" bIns="0" rtlCol="0"/>
            <a:lstStyle/>
            <a:p>
              <a:endParaRPr/>
            </a:p>
          </p:txBody>
        </p:sp>
      </p:grpSp>
      <p:sp>
        <p:nvSpPr>
          <p:cNvPr id="12" name="object 12"/>
          <p:cNvSpPr txBox="1">
            <a:spLocks noGrp="1"/>
          </p:cNvSpPr>
          <p:nvPr>
            <p:ph type="title"/>
          </p:nvPr>
        </p:nvSpPr>
        <p:spPr>
          <a:prstGeom prst="rect">
            <a:avLst/>
          </a:prstGeom>
        </p:spPr>
        <p:txBody>
          <a:bodyPr vert="horz" wrap="square" lIns="0" tIns="483616" rIns="0" bIns="0" rtlCol="0">
            <a:spAutoFit/>
          </a:bodyPr>
          <a:lstStyle/>
          <a:p>
            <a:pPr marL="1305560">
              <a:lnSpc>
                <a:spcPct val="100000"/>
              </a:lnSpc>
              <a:spcBef>
                <a:spcPts val="100"/>
              </a:spcBef>
            </a:pPr>
            <a:r>
              <a:rPr sz="3000" spc="-20" dirty="0"/>
              <a:t>DEF:</a:t>
            </a:r>
            <a:endParaRPr sz="3000"/>
          </a:p>
        </p:txBody>
      </p:sp>
      <p:sp>
        <p:nvSpPr>
          <p:cNvPr id="13" name="object 13"/>
          <p:cNvSpPr txBox="1"/>
          <p:nvPr/>
        </p:nvSpPr>
        <p:spPr>
          <a:xfrm>
            <a:off x="843178" y="2658617"/>
            <a:ext cx="10433685" cy="1671955"/>
          </a:xfrm>
          <a:prstGeom prst="rect">
            <a:avLst/>
          </a:prstGeom>
        </p:spPr>
        <p:txBody>
          <a:bodyPr vert="horz" wrap="square" lIns="0" tIns="12700" rIns="0" bIns="0" rtlCol="0">
            <a:spAutoFit/>
          </a:bodyPr>
          <a:lstStyle/>
          <a:p>
            <a:pPr marL="287020" marR="5080" indent="-286385">
              <a:lnSpc>
                <a:spcPct val="100000"/>
              </a:lnSpc>
              <a:spcBef>
                <a:spcPts val="100"/>
              </a:spcBef>
              <a:buClr>
                <a:srgbClr val="D16248"/>
              </a:buClr>
              <a:buSzPct val="70833"/>
              <a:buFont typeface="Segoe UI Symbol"/>
              <a:buChar char="⚫"/>
              <a:tabLst>
                <a:tab pos="287020" algn="l"/>
              </a:tabLst>
            </a:pPr>
            <a:r>
              <a:rPr sz="3600" dirty="0">
                <a:latin typeface="Georgia"/>
                <a:cs typeface="Georgia"/>
              </a:rPr>
              <a:t>Deep</a:t>
            </a:r>
            <a:r>
              <a:rPr sz="3600" spc="-30" dirty="0">
                <a:latin typeface="Georgia"/>
                <a:cs typeface="Georgia"/>
              </a:rPr>
              <a:t> </a:t>
            </a:r>
            <a:r>
              <a:rPr sz="3600" dirty="0">
                <a:latin typeface="Georgia"/>
                <a:cs typeface="Georgia"/>
              </a:rPr>
              <a:t>vein</a:t>
            </a:r>
            <a:r>
              <a:rPr sz="3600" spc="-30" dirty="0">
                <a:latin typeface="Georgia"/>
                <a:cs typeface="Georgia"/>
              </a:rPr>
              <a:t> </a:t>
            </a:r>
            <a:r>
              <a:rPr sz="3600" dirty="0">
                <a:latin typeface="Georgia"/>
                <a:cs typeface="Georgia"/>
              </a:rPr>
              <a:t>thrombosis</a:t>
            </a:r>
            <a:r>
              <a:rPr sz="3600" spc="-65" dirty="0">
                <a:latin typeface="Georgia"/>
                <a:cs typeface="Georgia"/>
              </a:rPr>
              <a:t> </a:t>
            </a:r>
            <a:r>
              <a:rPr sz="3600" dirty="0">
                <a:latin typeface="Georgia"/>
                <a:cs typeface="Georgia"/>
              </a:rPr>
              <a:t>is</a:t>
            </a:r>
            <a:r>
              <a:rPr sz="3600" spc="-45" dirty="0">
                <a:latin typeface="Georgia"/>
                <a:cs typeface="Georgia"/>
              </a:rPr>
              <a:t> </a:t>
            </a:r>
            <a:r>
              <a:rPr sz="3600" dirty="0">
                <a:latin typeface="Georgia"/>
                <a:cs typeface="Georgia"/>
              </a:rPr>
              <a:t>the</a:t>
            </a:r>
            <a:r>
              <a:rPr sz="3600" spc="-35" dirty="0">
                <a:latin typeface="Georgia"/>
                <a:cs typeface="Georgia"/>
              </a:rPr>
              <a:t> </a:t>
            </a:r>
            <a:r>
              <a:rPr sz="3600" dirty="0">
                <a:latin typeface="Georgia"/>
                <a:cs typeface="Georgia"/>
              </a:rPr>
              <a:t>formation</a:t>
            </a:r>
            <a:r>
              <a:rPr sz="3600" spc="-55" dirty="0">
                <a:latin typeface="Georgia"/>
                <a:cs typeface="Georgia"/>
              </a:rPr>
              <a:t> </a:t>
            </a:r>
            <a:r>
              <a:rPr sz="3600" dirty="0">
                <a:latin typeface="Georgia"/>
                <a:cs typeface="Georgia"/>
              </a:rPr>
              <a:t>of</a:t>
            </a:r>
            <a:r>
              <a:rPr sz="3600" spc="-25" dirty="0">
                <a:latin typeface="Georgia"/>
                <a:cs typeface="Georgia"/>
              </a:rPr>
              <a:t> </a:t>
            </a:r>
            <a:r>
              <a:rPr sz="3600" dirty="0">
                <a:latin typeface="Georgia"/>
                <a:cs typeface="Georgia"/>
              </a:rPr>
              <a:t>a</a:t>
            </a:r>
            <a:r>
              <a:rPr sz="3600" spc="-40" dirty="0">
                <a:latin typeface="Georgia"/>
                <a:cs typeface="Georgia"/>
              </a:rPr>
              <a:t> </a:t>
            </a:r>
            <a:r>
              <a:rPr sz="3600" spc="-10" dirty="0">
                <a:latin typeface="Georgia"/>
                <a:cs typeface="Georgia"/>
              </a:rPr>
              <a:t>blood </a:t>
            </a:r>
            <a:r>
              <a:rPr sz="3600" dirty="0">
                <a:latin typeface="Georgia"/>
                <a:cs typeface="Georgia"/>
              </a:rPr>
              <a:t>clot</a:t>
            </a:r>
            <a:r>
              <a:rPr sz="3600" spc="-45" dirty="0">
                <a:latin typeface="Georgia"/>
                <a:cs typeface="Georgia"/>
              </a:rPr>
              <a:t> </a:t>
            </a:r>
            <a:r>
              <a:rPr sz="3600" dirty="0">
                <a:latin typeface="Georgia"/>
                <a:cs typeface="Georgia"/>
              </a:rPr>
              <a:t>in</a:t>
            </a:r>
            <a:r>
              <a:rPr sz="3600" spc="-25" dirty="0">
                <a:latin typeface="Georgia"/>
                <a:cs typeface="Georgia"/>
              </a:rPr>
              <a:t> </a:t>
            </a:r>
            <a:r>
              <a:rPr sz="3600" dirty="0">
                <a:latin typeface="Georgia"/>
                <a:cs typeface="Georgia"/>
              </a:rPr>
              <a:t>one</a:t>
            </a:r>
            <a:r>
              <a:rPr sz="3600" spc="-45" dirty="0">
                <a:latin typeface="Georgia"/>
                <a:cs typeface="Georgia"/>
              </a:rPr>
              <a:t> </a:t>
            </a:r>
            <a:r>
              <a:rPr sz="3600" dirty="0">
                <a:latin typeface="Georgia"/>
                <a:cs typeface="Georgia"/>
              </a:rPr>
              <a:t>of</a:t>
            </a:r>
            <a:r>
              <a:rPr sz="3600" spc="-30" dirty="0">
                <a:latin typeface="Georgia"/>
                <a:cs typeface="Georgia"/>
              </a:rPr>
              <a:t> </a:t>
            </a:r>
            <a:r>
              <a:rPr sz="3600" dirty="0">
                <a:latin typeface="Georgia"/>
                <a:cs typeface="Georgia"/>
              </a:rPr>
              <a:t>the</a:t>
            </a:r>
            <a:r>
              <a:rPr sz="3600" spc="-25" dirty="0">
                <a:latin typeface="Georgia"/>
                <a:cs typeface="Georgia"/>
              </a:rPr>
              <a:t> </a:t>
            </a:r>
            <a:r>
              <a:rPr sz="3600" dirty="0">
                <a:latin typeface="Georgia"/>
                <a:cs typeface="Georgia"/>
              </a:rPr>
              <a:t>deep</a:t>
            </a:r>
            <a:r>
              <a:rPr sz="3600" spc="-35" dirty="0">
                <a:latin typeface="Georgia"/>
                <a:cs typeface="Georgia"/>
              </a:rPr>
              <a:t> </a:t>
            </a:r>
            <a:r>
              <a:rPr sz="3600" dirty="0">
                <a:latin typeface="Georgia"/>
                <a:cs typeface="Georgia"/>
              </a:rPr>
              <a:t>veins</a:t>
            </a:r>
            <a:r>
              <a:rPr sz="3600" spc="-45" dirty="0">
                <a:latin typeface="Georgia"/>
                <a:cs typeface="Georgia"/>
              </a:rPr>
              <a:t> </a:t>
            </a:r>
            <a:r>
              <a:rPr sz="3600" dirty="0">
                <a:latin typeface="Georgia"/>
                <a:cs typeface="Georgia"/>
              </a:rPr>
              <a:t>of</a:t>
            </a:r>
            <a:r>
              <a:rPr sz="3600" spc="-25" dirty="0">
                <a:latin typeface="Georgia"/>
                <a:cs typeface="Georgia"/>
              </a:rPr>
              <a:t> </a:t>
            </a:r>
            <a:r>
              <a:rPr sz="3600" dirty="0">
                <a:latin typeface="Georgia"/>
                <a:cs typeface="Georgia"/>
              </a:rPr>
              <a:t>the</a:t>
            </a:r>
            <a:r>
              <a:rPr sz="3600" spc="-25" dirty="0">
                <a:latin typeface="Georgia"/>
                <a:cs typeface="Georgia"/>
              </a:rPr>
              <a:t> </a:t>
            </a:r>
            <a:r>
              <a:rPr sz="3600" dirty="0">
                <a:latin typeface="Georgia"/>
                <a:cs typeface="Georgia"/>
              </a:rPr>
              <a:t>body,</a:t>
            </a:r>
            <a:r>
              <a:rPr sz="3600" spc="-45" dirty="0">
                <a:latin typeface="Georgia"/>
                <a:cs typeface="Georgia"/>
              </a:rPr>
              <a:t> </a:t>
            </a:r>
            <a:r>
              <a:rPr sz="3600" dirty="0">
                <a:latin typeface="Georgia"/>
                <a:cs typeface="Georgia"/>
              </a:rPr>
              <a:t>usually</a:t>
            </a:r>
            <a:r>
              <a:rPr sz="3600" spc="-55" dirty="0">
                <a:latin typeface="Georgia"/>
                <a:cs typeface="Georgia"/>
              </a:rPr>
              <a:t> </a:t>
            </a:r>
            <a:r>
              <a:rPr sz="3600" spc="-25" dirty="0">
                <a:latin typeface="Georgia"/>
                <a:cs typeface="Georgia"/>
              </a:rPr>
              <a:t>in </a:t>
            </a:r>
            <a:r>
              <a:rPr sz="3600" dirty="0">
                <a:latin typeface="Georgia"/>
                <a:cs typeface="Georgia"/>
              </a:rPr>
              <a:t>the</a:t>
            </a:r>
            <a:r>
              <a:rPr sz="3600" spc="-20" dirty="0">
                <a:latin typeface="Georgia"/>
                <a:cs typeface="Georgia"/>
              </a:rPr>
              <a:t> </a:t>
            </a:r>
            <a:r>
              <a:rPr sz="3600" spc="-25" dirty="0">
                <a:latin typeface="Georgia"/>
                <a:cs typeface="Georgia"/>
              </a:rPr>
              <a:t>leg</a:t>
            </a:r>
            <a:endParaRPr sz="3600">
              <a:latin typeface="Georgia"/>
              <a:cs typeface="Georgi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2692" y="6697980"/>
            <a:ext cx="11786870" cy="7620"/>
          </a:xfrm>
          <a:custGeom>
            <a:avLst/>
            <a:gdLst/>
            <a:ahLst/>
            <a:cxnLst/>
            <a:rect l="l" t="t" r="r" b="b"/>
            <a:pathLst>
              <a:path w="11786870" h="7620">
                <a:moveTo>
                  <a:pt x="0" y="7619"/>
                </a:moveTo>
                <a:lnTo>
                  <a:pt x="11786616" y="7619"/>
                </a:lnTo>
                <a:lnTo>
                  <a:pt x="11786616" y="0"/>
                </a:lnTo>
                <a:lnTo>
                  <a:pt x="0" y="0"/>
                </a:lnTo>
                <a:lnTo>
                  <a:pt x="0" y="7619"/>
                </a:lnTo>
                <a:close/>
              </a:path>
            </a:pathLst>
          </a:custGeom>
          <a:solidFill>
            <a:srgbClr val="C5D1D6"/>
          </a:solidFill>
        </p:spPr>
        <p:txBody>
          <a:bodyPr wrap="square" lIns="0" tIns="0" rIns="0" bIns="0" rtlCol="0"/>
          <a:lstStyle/>
          <a:p>
            <a:endParaRPr/>
          </a:p>
        </p:txBody>
      </p:sp>
      <p:sp>
        <p:nvSpPr>
          <p:cNvPr id="3" name="object 3"/>
          <p:cNvSpPr/>
          <p:nvPr/>
        </p:nvSpPr>
        <p:spPr>
          <a:xfrm>
            <a:off x="202692" y="1392936"/>
            <a:ext cx="11786870" cy="4996180"/>
          </a:xfrm>
          <a:custGeom>
            <a:avLst/>
            <a:gdLst/>
            <a:ahLst/>
            <a:cxnLst/>
            <a:rect l="l" t="t" r="r" b="b"/>
            <a:pathLst>
              <a:path w="11786870" h="4996180">
                <a:moveTo>
                  <a:pt x="0" y="4995672"/>
                </a:moveTo>
                <a:lnTo>
                  <a:pt x="11786616" y="4995672"/>
                </a:lnTo>
                <a:lnTo>
                  <a:pt x="11786616" y="0"/>
                </a:lnTo>
                <a:lnTo>
                  <a:pt x="0" y="0"/>
                </a:lnTo>
                <a:lnTo>
                  <a:pt x="0" y="4995672"/>
                </a:lnTo>
                <a:close/>
              </a:path>
            </a:pathLst>
          </a:custGeom>
          <a:solidFill>
            <a:srgbClr val="C5D1D6"/>
          </a:solidFill>
        </p:spPr>
        <p:txBody>
          <a:bodyPr wrap="square" lIns="0" tIns="0" rIns="0" bIns="0" rtlCol="0"/>
          <a:lstStyle/>
          <a:p>
            <a:endParaRPr/>
          </a:p>
        </p:txBody>
      </p:sp>
      <p:sp>
        <p:nvSpPr>
          <p:cNvPr id="4" name="object 4"/>
          <p:cNvSpPr/>
          <p:nvPr/>
        </p:nvSpPr>
        <p:spPr>
          <a:xfrm>
            <a:off x="0" y="6705599"/>
            <a:ext cx="12192000" cy="152400"/>
          </a:xfrm>
          <a:custGeom>
            <a:avLst/>
            <a:gdLst/>
            <a:ahLst/>
            <a:cxnLst/>
            <a:rect l="l" t="t" r="r" b="b"/>
            <a:pathLst>
              <a:path w="12192000" h="152400">
                <a:moveTo>
                  <a:pt x="12192000" y="0"/>
                </a:moveTo>
                <a:lnTo>
                  <a:pt x="0" y="0"/>
                </a:lnTo>
                <a:lnTo>
                  <a:pt x="0" y="152400"/>
                </a:lnTo>
                <a:lnTo>
                  <a:pt x="12192000" y="152400"/>
                </a:lnTo>
                <a:lnTo>
                  <a:pt x="12192000" y="0"/>
                </a:lnTo>
                <a:close/>
              </a:path>
            </a:pathLst>
          </a:custGeom>
          <a:solidFill>
            <a:srgbClr val="FFFFFF"/>
          </a:solidFill>
        </p:spPr>
        <p:txBody>
          <a:bodyPr wrap="square" lIns="0" tIns="0" rIns="0" bIns="0" rtlCol="0"/>
          <a:lstStyle/>
          <a:p>
            <a:endParaRPr/>
          </a:p>
        </p:txBody>
      </p:sp>
      <p:grpSp>
        <p:nvGrpSpPr>
          <p:cNvPr id="5" name="object 5"/>
          <p:cNvGrpSpPr/>
          <p:nvPr/>
        </p:nvGrpSpPr>
        <p:grpSpPr>
          <a:xfrm>
            <a:off x="0" y="0"/>
            <a:ext cx="12192000" cy="6858000"/>
            <a:chOff x="0" y="0"/>
            <a:chExt cx="12192000" cy="6858000"/>
          </a:xfrm>
        </p:grpSpPr>
        <p:sp>
          <p:nvSpPr>
            <p:cNvPr id="6" name="object 6"/>
            <p:cNvSpPr/>
            <p:nvPr/>
          </p:nvSpPr>
          <p:spPr>
            <a:xfrm>
              <a:off x="0" y="0"/>
              <a:ext cx="12192000" cy="6858000"/>
            </a:xfrm>
            <a:custGeom>
              <a:avLst/>
              <a:gdLst/>
              <a:ahLst/>
              <a:cxnLst/>
              <a:rect l="l" t="t" r="r" b="b"/>
              <a:pathLst>
                <a:path w="12192000" h="6858000">
                  <a:moveTo>
                    <a:pt x="12192000" y="0"/>
                  </a:moveTo>
                  <a:lnTo>
                    <a:pt x="11989308" y="0"/>
                  </a:lnTo>
                  <a:lnTo>
                    <a:pt x="202692" y="0"/>
                  </a:lnTo>
                  <a:lnTo>
                    <a:pt x="0" y="0"/>
                  </a:lnTo>
                  <a:lnTo>
                    <a:pt x="0" y="1392936"/>
                  </a:lnTo>
                  <a:lnTo>
                    <a:pt x="0" y="6858000"/>
                  </a:lnTo>
                  <a:lnTo>
                    <a:pt x="202692" y="6858000"/>
                  </a:lnTo>
                  <a:lnTo>
                    <a:pt x="202692" y="1392936"/>
                  </a:lnTo>
                  <a:lnTo>
                    <a:pt x="11989308" y="1392936"/>
                  </a:lnTo>
                  <a:lnTo>
                    <a:pt x="11989308" y="6858000"/>
                  </a:lnTo>
                  <a:lnTo>
                    <a:pt x="12192000" y="6858000"/>
                  </a:lnTo>
                  <a:lnTo>
                    <a:pt x="12192000" y="1392936"/>
                  </a:lnTo>
                  <a:lnTo>
                    <a:pt x="12192000" y="0"/>
                  </a:lnTo>
                  <a:close/>
                </a:path>
              </a:pathLst>
            </a:custGeom>
            <a:solidFill>
              <a:srgbClr val="FFFFFF"/>
            </a:solidFill>
          </p:spPr>
          <p:txBody>
            <a:bodyPr wrap="square" lIns="0" tIns="0" rIns="0" bIns="0" rtlCol="0"/>
            <a:lstStyle/>
            <a:p>
              <a:endParaRPr/>
            </a:p>
          </p:txBody>
        </p:sp>
        <p:sp>
          <p:nvSpPr>
            <p:cNvPr id="7" name="object 7"/>
            <p:cNvSpPr/>
            <p:nvPr/>
          </p:nvSpPr>
          <p:spPr>
            <a:xfrm>
              <a:off x="199644" y="6388608"/>
              <a:ext cx="11777980" cy="309880"/>
            </a:xfrm>
            <a:custGeom>
              <a:avLst/>
              <a:gdLst/>
              <a:ahLst/>
              <a:cxnLst/>
              <a:rect l="l" t="t" r="r" b="b"/>
              <a:pathLst>
                <a:path w="11777980" h="309879">
                  <a:moveTo>
                    <a:pt x="11777472" y="0"/>
                  </a:moveTo>
                  <a:lnTo>
                    <a:pt x="0" y="0"/>
                  </a:lnTo>
                  <a:lnTo>
                    <a:pt x="0" y="309371"/>
                  </a:lnTo>
                  <a:lnTo>
                    <a:pt x="11777472" y="309371"/>
                  </a:lnTo>
                  <a:lnTo>
                    <a:pt x="11777472" y="0"/>
                  </a:lnTo>
                  <a:close/>
                </a:path>
              </a:pathLst>
            </a:custGeom>
            <a:solidFill>
              <a:srgbClr val="8BACAD"/>
            </a:solidFill>
          </p:spPr>
          <p:txBody>
            <a:bodyPr wrap="square" lIns="0" tIns="0" rIns="0" bIns="0" rtlCol="0"/>
            <a:lstStyle/>
            <a:p>
              <a:endParaRPr/>
            </a:p>
          </p:txBody>
        </p:sp>
        <p:sp>
          <p:nvSpPr>
            <p:cNvPr id="8" name="object 8"/>
            <p:cNvSpPr/>
            <p:nvPr/>
          </p:nvSpPr>
          <p:spPr>
            <a:xfrm>
              <a:off x="202692" y="155447"/>
              <a:ext cx="11777980" cy="6547484"/>
            </a:xfrm>
            <a:custGeom>
              <a:avLst/>
              <a:gdLst/>
              <a:ahLst/>
              <a:cxnLst/>
              <a:rect l="l" t="t" r="r" b="b"/>
              <a:pathLst>
                <a:path w="11777980" h="6547484">
                  <a:moveTo>
                    <a:pt x="0" y="6547104"/>
                  </a:moveTo>
                  <a:lnTo>
                    <a:pt x="11777472" y="6547104"/>
                  </a:lnTo>
                  <a:lnTo>
                    <a:pt x="11777472" y="0"/>
                  </a:lnTo>
                  <a:lnTo>
                    <a:pt x="0" y="0"/>
                  </a:lnTo>
                  <a:lnTo>
                    <a:pt x="0" y="6547104"/>
                  </a:lnTo>
                  <a:close/>
                </a:path>
              </a:pathLst>
            </a:custGeom>
            <a:ln w="9144">
              <a:solidFill>
                <a:srgbClr val="7A9799"/>
              </a:solidFill>
            </a:ln>
          </p:spPr>
          <p:txBody>
            <a:bodyPr wrap="square" lIns="0" tIns="0" rIns="0" bIns="0" rtlCol="0"/>
            <a:lstStyle/>
            <a:p>
              <a:endParaRPr/>
            </a:p>
          </p:txBody>
        </p:sp>
        <p:sp>
          <p:nvSpPr>
            <p:cNvPr id="9" name="object 9"/>
            <p:cNvSpPr/>
            <p:nvPr/>
          </p:nvSpPr>
          <p:spPr>
            <a:xfrm>
              <a:off x="202692" y="1277111"/>
              <a:ext cx="11777980" cy="0"/>
            </a:xfrm>
            <a:custGeom>
              <a:avLst/>
              <a:gdLst/>
              <a:ahLst/>
              <a:cxnLst/>
              <a:rect l="l" t="t" r="r" b="b"/>
              <a:pathLst>
                <a:path w="11777980">
                  <a:moveTo>
                    <a:pt x="0" y="0"/>
                  </a:moveTo>
                  <a:lnTo>
                    <a:pt x="11777472" y="0"/>
                  </a:lnTo>
                </a:path>
              </a:pathLst>
            </a:custGeom>
            <a:ln w="9144">
              <a:solidFill>
                <a:srgbClr val="7A9799"/>
              </a:solidFill>
              <a:prstDash val="sysDash"/>
            </a:ln>
          </p:spPr>
          <p:txBody>
            <a:bodyPr wrap="square" lIns="0" tIns="0" rIns="0" bIns="0" rtlCol="0"/>
            <a:lstStyle/>
            <a:p>
              <a:endParaRPr/>
            </a:p>
          </p:txBody>
        </p:sp>
        <p:sp>
          <p:nvSpPr>
            <p:cNvPr id="10" name="object 10"/>
            <p:cNvSpPr/>
            <p:nvPr/>
          </p:nvSpPr>
          <p:spPr>
            <a:xfrm>
              <a:off x="5689092" y="955547"/>
              <a:ext cx="814069" cy="609600"/>
            </a:xfrm>
            <a:custGeom>
              <a:avLst/>
              <a:gdLst/>
              <a:ahLst/>
              <a:cxnLst/>
              <a:rect l="l" t="t" r="r" b="b"/>
              <a:pathLst>
                <a:path w="814070" h="609600">
                  <a:moveTo>
                    <a:pt x="813803" y="304800"/>
                  </a:moveTo>
                  <a:lnTo>
                    <a:pt x="810094" y="263461"/>
                  </a:lnTo>
                  <a:lnTo>
                    <a:pt x="799274" y="223799"/>
                  </a:lnTo>
                  <a:lnTo>
                    <a:pt x="781837" y="186194"/>
                  </a:lnTo>
                  <a:lnTo>
                    <a:pt x="758266" y="150990"/>
                  </a:lnTo>
                  <a:lnTo>
                    <a:pt x="729043" y="118579"/>
                  </a:lnTo>
                  <a:lnTo>
                    <a:pt x="694651" y="89306"/>
                  </a:lnTo>
                  <a:lnTo>
                    <a:pt x="655574" y="63538"/>
                  </a:lnTo>
                  <a:lnTo>
                    <a:pt x="612305" y="41630"/>
                  </a:lnTo>
                  <a:lnTo>
                    <a:pt x="565315" y="23964"/>
                  </a:lnTo>
                  <a:lnTo>
                    <a:pt x="515099" y="10896"/>
                  </a:lnTo>
                  <a:lnTo>
                    <a:pt x="462127" y="2794"/>
                  </a:lnTo>
                  <a:lnTo>
                    <a:pt x="406908" y="0"/>
                  </a:lnTo>
                  <a:lnTo>
                    <a:pt x="351675" y="2794"/>
                  </a:lnTo>
                  <a:lnTo>
                    <a:pt x="298704" y="10896"/>
                  </a:lnTo>
                  <a:lnTo>
                    <a:pt x="248488" y="23964"/>
                  </a:lnTo>
                  <a:lnTo>
                    <a:pt x="201498" y="41630"/>
                  </a:lnTo>
                  <a:lnTo>
                    <a:pt x="158229" y="63538"/>
                  </a:lnTo>
                  <a:lnTo>
                    <a:pt x="119151" y="89306"/>
                  </a:lnTo>
                  <a:lnTo>
                    <a:pt x="84759" y="118579"/>
                  </a:lnTo>
                  <a:lnTo>
                    <a:pt x="55537" y="150990"/>
                  </a:lnTo>
                  <a:lnTo>
                    <a:pt x="31965" y="186194"/>
                  </a:lnTo>
                  <a:lnTo>
                    <a:pt x="14528" y="223799"/>
                  </a:lnTo>
                  <a:lnTo>
                    <a:pt x="3708" y="263461"/>
                  </a:lnTo>
                  <a:lnTo>
                    <a:pt x="0" y="304800"/>
                  </a:lnTo>
                  <a:lnTo>
                    <a:pt x="3708" y="346151"/>
                  </a:lnTo>
                  <a:lnTo>
                    <a:pt x="14528" y="385813"/>
                  </a:lnTo>
                  <a:lnTo>
                    <a:pt x="31965" y="423418"/>
                  </a:lnTo>
                  <a:lnTo>
                    <a:pt x="55537" y="458622"/>
                  </a:lnTo>
                  <a:lnTo>
                    <a:pt x="84759" y="491032"/>
                  </a:lnTo>
                  <a:lnTo>
                    <a:pt x="119151" y="520306"/>
                  </a:lnTo>
                  <a:lnTo>
                    <a:pt x="158229" y="546074"/>
                  </a:lnTo>
                  <a:lnTo>
                    <a:pt x="201498" y="567982"/>
                  </a:lnTo>
                  <a:lnTo>
                    <a:pt x="248488" y="585647"/>
                  </a:lnTo>
                  <a:lnTo>
                    <a:pt x="298704" y="598716"/>
                  </a:lnTo>
                  <a:lnTo>
                    <a:pt x="351675" y="606818"/>
                  </a:lnTo>
                  <a:lnTo>
                    <a:pt x="406908" y="609600"/>
                  </a:lnTo>
                  <a:lnTo>
                    <a:pt x="462127" y="606818"/>
                  </a:lnTo>
                  <a:lnTo>
                    <a:pt x="515099" y="598716"/>
                  </a:lnTo>
                  <a:lnTo>
                    <a:pt x="565315" y="585647"/>
                  </a:lnTo>
                  <a:lnTo>
                    <a:pt x="612305" y="567982"/>
                  </a:lnTo>
                  <a:lnTo>
                    <a:pt x="655574" y="546074"/>
                  </a:lnTo>
                  <a:lnTo>
                    <a:pt x="694651" y="520306"/>
                  </a:lnTo>
                  <a:lnTo>
                    <a:pt x="729043" y="491032"/>
                  </a:lnTo>
                  <a:lnTo>
                    <a:pt x="758266" y="458622"/>
                  </a:lnTo>
                  <a:lnTo>
                    <a:pt x="781837" y="423418"/>
                  </a:lnTo>
                  <a:lnTo>
                    <a:pt x="799274" y="385813"/>
                  </a:lnTo>
                  <a:lnTo>
                    <a:pt x="810094" y="346151"/>
                  </a:lnTo>
                  <a:lnTo>
                    <a:pt x="813803" y="304800"/>
                  </a:lnTo>
                  <a:close/>
                </a:path>
              </a:pathLst>
            </a:custGeom>
            <a:solidFill>
              <a:srgbClr val="FFFFFF"/>
            </a:solidFill>
          </p:spPr>
          <p:txBody>
            <a:bodyPr wrap="square" lIns="0" tIns="0" rIns="0" bIns="0" rtlCol="0"/>
            <a:lstStyle/>
            <a:p>
              <a:endParaRPr/>
            </a:p>
          </p:txBody>
        </p:sp>
        <p:sp>
          <p:nvSpPr>
            <p:cNvPr id="11" name="object 11"/>
            <p:cNvSpPr/>
            <p:nvPr/>
          </p:nvSpPr>
          <p:spPr>
            <a:xfrm>
              <a:off x="5791200" y="1026667"/>
              <a:ext cx="611505" cy="469900"/>
            </a:xfrm>
            <a:custGeom>
              <a:avLst/>
              <a:gdLst/>
              <a:ahLst/>
              <a:cxnLst/>
              <a:rect l="l" t="t" r="r" b="b"/>
              <a:pathLst>
                <a:path w="611504" h="469900">
                  <a:moveTo>
                    <a:pt x="335152" y="0"/>
                  </a:moveTo>
                  <a:lnTo>
                    <a:pt x="304673" y="0"/>
                  </a:lnTo>
                  <a:lnTo>
                    <a:pt x="273938" y="1270"/>
                  </a:lnTo>
                  <a:lnTo>
                    <a:pt x="215646" y="10160"/>
                  </a:lnTo>
                  <a:lnTo>
                    <a:pt x="161416" y="26670"/>
                  </a:lnTo>
                  <a:lnTo>
                    <a:pt x="113029" y="52070"/>
                  </a:lnTo>
                  <a:lnTo>
                    <a:pt x="71500" y="83820"/>
                  </a:lnTo>
                  <a:lnTo>
                    <a:pt x="38226" y="120650"/>
                  </a:lnTo>
                  <a:lnTo>
                    <a:pt x="14224" y="163829"/>
                  </a:lnTo>
                  <a:lnTo>
                    <a:pt x="1524" y="210820"/>
                  </a:lnTo>
                  <a:lnTo>
                    <a:pt x="0" y="236220"/>
                  </a:lnTo>
                  <a:lnTo>
                    <a:pt x="508" y="248920"/>
                  </a:lnTo>
                  <a:lnTo>
                    <a:pt x="10413" y="295910"/>
                  </a:lnTo>
                  <a:lnTo>
                    <a:pt x="32130" y="340360"/>
                  </a:lnTo>
                  <a:lnTo>
                    <a:pt x="55245" y="370839"/>
                  </a:lnTo>
                  <a:lnTo>
                    <a:pt x="93217" y="405129"/>
                  </a:lnTo>
                  <a:lnTo>
                    <a:pt x="138302" y="431800"/>
                  </a:lnTo>
                  <a:lnTo>
                    <a:pt x="189737" y="453389"/>
                  </a:lnTo>
                  <a:lnTo>
                    <a:pt x="246125" y="466089"/>
                  </a:lnTo>
                  <a:lnTo>
                    <a:pt x="275971" y="469900"/>
                  </a:lnTo>
                  <a:lnTo>
                    <a:pt x="337185" y="469900"/>
                  </a:lnTo>
                  <a:lnTo>
                    <a:pt x="366775" y="466089"/>
                  </a:lnTo>
                  <a:lnTo>
                    <a:pt x="395477" y="459739"/>
                  </a:lnTo>
                  <a:lnTo>
                    <a:pt x="418655" y="453389"/>
                  </a:lnTo>
                  <a:lnTo>
                    <a:pt x="276605" y="453389"/>
                  </a:lnTo>
                  <a:lnTo>
                    <a:pt x="248158" y="449579"/>
                  </a:lnTo>
                  <a:lnTo>
                    <a:pt x="194183" y="436879"/>
                  </a:lnTo>
                  <a:lnTo>
                    <a:pt x="145287" y="416560"/>
                  </a:lnTo>
                  <a:lnTo>
                    <a:pt x="102615" y="391160"/>
                  </a:lnTo>
                  <a:lnTo>
                    <a:pt x="67183" y="358139"/>
                  </a:lnTo>
                  <a:lnTo>
                    <a:pt x="40004" y="321310"/>
                  </a:lnTo>
                  <a:lnTo>
                    <a:pt x="22860" y="279400"/>
                  </a:lnTo>
                  <a:lnTo>
                    <a:pt x="16806" y="236220"/>
                  </a:lnTo>
                  <a:lnTo>
                    <a:pt x="16806" y="233679"/>
                  </a:lnTo>
                  <a:lnTo>
                    <a:pt x="22733" y="190500"/>
                  </a:lnTo>
                  <a:lnTo>
                    <a:pt x="39750" y="149860"/>
                  </a:lnTo>
                  <a:lnTo>
                    <a:pt x="45592" y="139700"/>
                  </a:lnTo>
                  <a:lnTo>
                    <a:pt x="83312" y="95250"/>
                  </a:lnTo>
                  <a:lnTo>
                    <a:pt x="122554" y="66039"/>
                  </a:lnTo>
                  <a:lnTo>
                    <a:pt x="168401" y="41910"/>
                  </a:lnTo>
                  <a:lnTo>
                    <a:pt x="247523" y="20320"/>
                  </a:lnTo>
                  <a:lnTo>
                    <a:pt x="305308" y="16510"/>
                  </a:lnTo>
                  <a:lnTo>
                    <a:pt x="416750" y="16510"/>
                  </a:lnTo>
                  <a:lnTo>
                    <a:pt x="393573" y="10160"/>
                  </a:lnTo>
                  <a:lnTo>
                    <a:pt x="364998" y="3810"/>
                  </a:lnTo>
                  <a:lnTo>
                    <a:pt x="335152" y="0"/>
                  </a:lnTo>
                  <a:close/>
                </a:path>
                <a:path w="611504" h="469900">
                  <a:moveTo>
                    <a:pt x="416750" y="16510"/>
                  </a:moveTo>
                  <a:lnTo>
                    <a:pt x="305308" y="16510"/>
                  </a:lnTo>
                  <a:lnTo>
                    <a:pt x="334517" y="17779"/>
                  </a:lnTo>
                  <a:lnTo>
                    <a:pt x="362965" y="20320"/>
                  </a:lnTo>
                  <a:lnTo>
                    <a:pt x="416940" y="33020"/>
                  </a:lnTo>
                  <a:lnTo>
                    <a:pt x="465836" y="53339"/>
                  </a:lnTo>
                  <a:lnTo>
                    <a:pt x="508635" y="80010"/>
                  </a:lnTo>
                  <a:lnTo>
                    <a:pt x="544067" y="111760"/>
                  </a:lnTo>
                  <a:lnTo>
                    <a:pt x="565276" y="139700"/>
                  </a:lnTo>
                  <a:lnTo>
                    <a:pt x="571119" y="148589"/>
                  </a:lnTo>
                  <a:lnTo>
                    <a:pt x="588263" y="190500"/>
                  </a:lnTo>
                  <a:lnTo>
                    <a:pt x="594317" y="233679"/>
                  </a:lnTo>
                  <a:lnTo>
                    <a:pt x="594317" y="236220"/>
                  </a:lnTo>
                  <a:lnTo>
                    <a:pt x="588390" y="279400"/>
                  </a:lnTo>
                  <a:lnTo>
                    <a:pt x="571373" y="321310"/>
                  </a:lnTo>
                  <a:lnTo>
                    <a:pt x="565530" y="330200"/>
                  </a:lnTo>
                  <a:lnTo>
                    <a:pt x="559053" y="340360"/>
                  </a:lnTo>
                  <a:lnTo>
                    <a:pt x="527938" y="374650"/>
                  </a:lnTo>
                  <a:lnTo>
                    <a:pt x="488696" y="403860"/>
                  </a:lnTo>
                  <a:lnTo>
                    <a:pt x="442722" y="427989"/>
                  </a:lnTo>
                  <a:lnTo>
                    <a:pt x="391160" y="444500"/>
                  </a:lnTo>
                  <a:lnTo>
                    <a:pt x="335152" y="452120"/>
                  </a:lnTo>
                  <a:lnTo>
                    <a:pt x="305815" y="453389"/>
                  </a:lnTo>
                  <a:lnTo>
                    <a:pt x="418655" y="453389"/>
                  </a:lnTo>
                  <a:lnTo>
                    <a:pt x="474599" y="431800"/>
                  </a:lnTo>
                  <a:lnTo>
                    <a:pt x="519811" y="403860"/>
                  </a:lnTo>
                  <a:lnTo>
                    <a:pt x="557529" y="368300"/>
                  </a:lnTo>
                  <a:lnTo>
                    <a:pt x="586359" y="328929"/>
                  </a:lnTo>
                  <a:lnTo>
                    <a:pt x="604774" y="283210"/>
                  </a:lnTo>
                  <a:lnTo>
                    <a:pt x="611124" y="233679"/>
                  </a:lnTo>
                  <a:lnTo>
                    <a:pt x="610615" y="222250"/>
                  </a:lnTo>
                  <a:lnTo>
                    <a:pt x="600710" y="173989"/>
                  </a:lnTo>
                  <a:lnTo>
                    <a:pt x="579120" y="129539"/>
                  </a:lnTo>
                  <a:lnTo>
                    <a:pt x="537972" y="82550"/>
                  </a:lnTo>
                  <a:lnTo>
                    <a:pt x="496188" y="50800"/>
                  </a:lnTo>
                  <a:lnTo>
                    <a:pt x="447801" y="26670"/>
                  </a:lnTo>
                  <a:lnTo>
                    <a:pt x="421386" y="17779"/>
                  </a:lnTo>
                  <a:lnTo>
                    <a:pt x="416750" y="16510"/>
                  </a:lnTo>
                  <a:close/>
                </a:path>
                <a:path w="611504" h="469900">
                  <a:moveTo>
                    <a:pt x="305815" y="33020"/>
                  </a:moveTo>
                  <a:lnTo>
                    <a:pt x="250698" y="36829"/>
                  </a:lnTo>
                  <a:lnTo>
                    <a:pt x="199262" y="49529"/>
                  </a:lnTo>
                  <a:lnTo>
                    <a:pt x="152908" y="68579"/>
                  </a:lnTo>
                  <a:lnTo>
                    <a:pt x="112649" y="92710"/>
                  </a:lnTo>
                  <a:lnTo>
                    <a:pt x="79501" y="123189"/>
                  </a:lnTo>
                  <a:lnTo>
                    <a:pt x="54610" y="157479"/>
                  </a:lnTo>
                  <a:lnTo>
                    <a:pt x="38988" y="194310"/>
                  </a:lnTo>
                  <a:lnTo>
                    <a:pt x="33575" y="233679"/>
                  </a:lnTo>
                  <a:lnTo>
                    <a:pt x="33575" y="236220"/>
                  </a:lnTo>
                  <a:lnTo>
                    <a:pt x="38862" y="275589"/>
                  </a:lnTo>
                  <a:lnTo>
                    <a:pt x="41910" y="284479"/>
                  </a:lnTo>
                  <a:lnTo>
                    <a:pt x="45338" y="294639"/>
                  </a:lnTo>
                  <a:lnTo>
                    <a:pt x="65532" y="330200"/>
                  </a:lnTo>
                  <a:lnTo>
                    <a:pt x="94614" y="361950"/>
                  </a:lnTo>
                  <a:lnTo>
                    <a:pt x="131317" y="389889"/>
                  </a:lnTo>
                  <a:lnTo>
                    <a:pt x="174751" y="412750"/>
                  </a:lnTo>
                  <a:lnTo>
                    <a:pt x="223774" y="427989"/>
                  </a:lnTo>
                  <a:lnTo>
                    <a:pt x="277240" y="435610"/>
                  </a:lnTo>
                  <a:lnTo>
                    <a:pt x="305308" y="436879"/>
                  </a:lnTo>
                  <a:lnTo>
                    <a:pt x="333248" y="435610"/>
                  </a:lnTo>
                  <a:lnTo>
                    <a:pt x="360425" y="433070"/>
                  </a:lnTo>
                  <a:lnTo>
                    <a:pt x="386714" y="427989"/>
                  </a:lnTo>
                  <a:lnTo>
                    <a:pt x="411861" y="421639"/>
                  </a:lnTo>
                  <a:lnTo>
                    <a:pt x="415271" y="420370"/>
                  </a:lnTo>
                  <a:lnTo>
                    <a:pt x="304673" y="420370"/>
                  </a:lnTo>
                  <a:lnTo>
                    <a:pt x="277749" y="419100"/>
                  </a:lnTo>
                  <a:lnTo>
                    <a:pt x="226949" y="411479"/>
                  </a:lnTo>
                  <a:lnTo>
                    <a:pt x="180466" y="396239"/>
                  </a:lnTo>
                  <a:lnTo>
                    <a:pt x="139573" y="375920"/>
                  </a:lnTo>
                  <a:lnTo>
                    <a:pt x="105283" y="349250"/>
                  </a:lnTo>
                  <a:lnTo>
                    <a:pt x="78612" y="320039"/>
                  </a:lnTo>
                  <a:lnTo>
                    <a:pt x="68707" y="303529"/>
                  </a:lnTo>
                  <a:lnTo>
                    <a:pt x="64515" y="295910"/>
                  </a:lnTo>
                  <a:lnTo>
                    <a:pt x="51308" y="252729"/>
                  </a:lnTo>
                  <a:lnTo>
                    <a:pt x="50291" y="233679"/>
                  </a:lnTo>
                  <a:lnTo>
                    <a:pt x="50673" y="224789"/>
                  </a:lnTo>
                  <a:lnTo>
                    <a:pt x="61213" y="181610"/>
                  </a:lnTo>
                  <a:lnTo>
                    <a:pt x="74295" y="157479"/>
                  </a:lnTo>
                  <a:lnTo>
                    <a:pt x="79755" y="148589"/>
                  </a:lnTo>
                  <a:lnTo>
                    <a:pt x="107061" y="119379"/>
                  </a:lnTo>
                  <a:lnTo>
                    <a:pt x="141477" y="93979"/>
                  </a:lnTo>
                  <a:lnTo>
                    <a:pt x="182372" y="73660"/>
                  </a:lnTo>
                  <a:lnTo>
                    <a:pt x="228853" y="58420"/>
                  </a:lnTo>
                  <a:lnTo>
                    <a:pt x="279780" y="50800"/>
                  </a:lnTo>
                  <a:lnTo>
                    <a:pt x="306450" y="49529"/>
                  </a:lnTo>
                  <a:lnTo>
                    <a:pt x="412496" y="49529"/>
                  </a:lnTo>
                  <a:lnTo>
                    <a:pt x="387350" y="41910"/>
                  </a:lnTo>
                  <a:lnTo>
                    <a:pt x="361061" y="36829"/>
                  </a:lnTo>
                  <a:lnTo>
                    <a:pt x="333883" y="34289"/>
                  </a:lnTo>
                  <a:lnTo>
                    <a:pt x="305815" y="33020"/>
                  </a:lnTo>
                  <a:close/>
                </a:path>
                <a:path w="611504" h="469900">
                  <a:moveTo>
                    <a:pt x="412496" y="49529"/>
                  </a:moveTo>
                  <a:lnTo>
                    <a:pt x="306450" y="49529"/>
                  </a:lnTo>
                  <a:lnTo>
                    <a:pt x="333375" y="50800"/>
                  </a:lnTo>
                  <a:lnTo>
                    <a:pt x="384175" y="58420"/>
                  </a:lnTo>
                  <a:lnTo>
                    <a:pt x="430657" y="73660"/>
                  </a:lnTo>
                  <a:lnTo>
                    <a:pt x="471677" y="95250"/>
                  </a:lnTo>
                  <a:lnTo>
                    <a:pt x="505967" y="120650"/>
                  </a:lnTo>
                  <a:lnTo>
                    <a:pt x="532638" y="151129"/>
                  </a:lnTo>
                  <a:lnTo>
                    <a:pt x="553592" y="191770"/>
                  </a:lnTo>
                  <a:lnTo>
                    <a:pt x="560832" y="236220"/>
                  </a:lnTo>
                  <a:lnTo>
                    <a:pt x="560451" y="245110"/>
                  </a:lnTo>
                  <a:lnTo>
                    <a:pt x="549783" y="289560"/>
                  </a:lnTo>
                  <a:lnTo>
                    <a:pt x="541654" y="304800"/>
                  </a:lnTo>
                  <a:lnTo>
                    <a:pt x="536828" y="313689"/>
                  </a:lnTo>
                  <a:lnTo>
                    <a:pt x="504189" y="351789"/>
                  </a:lnTo>
                  <a:lnTo>
                    <a:pt x="469773" y="377189"/>
                  </a:lnTo>
                  <a:lnTo>
                    <a:pt x="428751" y="397510"/>
                  </a:lnTo>
                  <a:lnTo>
                    <a:pt x="382270" y="411479"/>
                  </a:lnTo>
                  <a:lnTo>
                    <a:pt x="331342" y="419100"/>
                  </a:lnTo>
                  <a:lnTo>
                    <a:pt x="304673" y="420370"/>
                  </a:lnTo>
                  <a:lnTo>
                    <a:pt x="415271" y="420370"/>
                  </a:lnTo>
                  <a:lnTo>
                    <a:pt x="458215" y="402589"/>
                  </a:lnTo>
                  <a:lnTo>
                    <a:pt x="498601" y="377189"/>
                  </a:lnTo>
                  <a:lnTo>
                    <a:pt x="531622" y="347979"/>
                  </a:lnTo>
                  <a:lnTo>
                    <a:pt x="551179" y="321310"/>
                  </a:lnTo>
                  <a:lnTo>
                    <a:pt x="556513" y="313689"/>
                  </a:lnTo>
                  <a:lnTo>
                    <a:pt x="572135" y="275589"/>
                  </a:lnTo>
                  <a:lnTo>
                    <a:pt x="577548" y="236220"/>
                  </a:lnTo>
                  <a:lnTo>
                    <a:pt x="577548" y="233679"/>
                  </a:lnTo>
                  <a:lnTo>
                    <a:pt x="572262" y="195579"/>
                  </a:lnTo>
                  <a:lnTo>
                    <a:pt x="556767" y="157479"/>
                  </a:lnTo>
                  <a:lnTo>
                    <a:pt x="532129" y="123189"/>
                  </a:lnTo>
                  <a:lnTo>
                    <a:pt x="499110" y="93979"/>
                  </a:lnTo>
                  <a:lnTo>
                    <a:pt x="458850" y="68579"/>
                  </a:lnTo>
                  <a:lnTo>
                    <a:pt x="436372" y="58420"/>
                  </a:lnTo>
                  <a:lnTo>
                    <a:pt x="412496" y="49529"/>
                  </a:lnTo>
                  <a:close/>
                </a:path>
              </a:pathLst>
            </a:custGeom>
            <a:solidFill>
              <a:srgbClr val="7A9799"/>
            </a:solidFill>
          </p:spPr>
          <p:txBody>
            <a:bodyPr wrap="square" lIns="0" tIns="0" rIns="0" bIns="0" rtlCol="0"/>
            <a:lstStyle/>
            <a:p>
              <a:endParaRPr/>
            </a:p>
          </p:txBody>
        </p:sp>
      </p:grpSp>
      <p:sp>
        <p:nvSpPr>
          <p:cNvPr id="12" name="object 12"/>
          <p:cNvSpPr txBox="1">
            <a:spLocks noGrp="1"/>
          </p:cNvSpPr>
          <p:nvPr>
            <p:ph type="title"/>
          </p:nvPr>
        </p:nvSpPr>
        <p:spPr>
          <a:xfrm>
            <a:off x="1241552" y="588645"/>
            <a:ext cx="2307590" cy="528320"/>
          </a:xfrm>
          <a:prstGeom prst="rect">
            <a:avLst/>
          </a:prstGeom>
        </p:spPr>
        <p:txBody>
          <a:bodyPr vert="horz" wrap="square" lIns="0" tIns="12700" rIns="0" bIns="0" rtlCol="0">
            <a:spAutoFit/>
          </a:bodyPr>
          <a:lstStyle/>
          <a:p>
            <a:pPr marL="12700">
              <a:lnSpc>
                <a:spcPct val="100000"/>
              </a:lnSpc>
              <a:spcBef>
                <a:spcPts val="100"/>
              </a:spcBef>
            </a:pPr>
            <a:r>
              <a:rPr sz="3300" spc="-10" dirty="0"/>
              <a:t>Symptoms</a:t>
            </a:r>
            <a:endParaRPr sz="3300"/>
          </a:p>
        </p:txBody>
      </p:sp>
      <p:sp>
        <p:nvSpPr>
          <p:cNvPr id="13" name="object 13"/>
          <p:cNvSpPr txBox="1"/>
          <p:nvPr/>
        </p:nvSpPr>
        <p:spPr>
          <a:xfrm>
            <a:off x="386588" y="1574418"/>
            <a:ext cx="10011410" cy="2759710"/>
          </a:xfrm>
          <a:prstGeom prst="rect">
            <a:avLst/>
          </a:prstGeom>
        </p:spPr>
        <p:txBody>
          <a:bodyPr vert="horz" wrap="square" lIns="0" tIns="131445" rIns="0" bIns="0" rtlCol="0">
            <a:spAutoFit/>
          </a:bodyPr>
          <a:lstStyle/>
          <a:p>
            <a:pPr marL="449580">
              <a:lnSpc>
                <a:spcPct val="100000"/>
              </a:lnSpc>
              <a:spcBef>
                <a:spcPts val="1035"/>
              </a:spcBef>
            </a:pPr>
            <a:r>
              <a:rPr sz="2400" dirty="0">
                <a:latin typeface="Georgia"/>
                <a:cs typeface="Georgia"/>
              </a:rPr>
              <a:t>Common</a:t>
            </a:r>
            <a:r>
              <a:rPr sz="2400" spc="-75" dirty="0">
                <a:latin typeface="Georgia"/>
                <a:cs typeface="Georgia"/>
              </a:rPr>
              <a:t> </a:t>
            </a:r>
            <a:r>
              <a:rPr sz="2400" dirty="0">
                <a:latin typeface="Georgia"/>
                <a:cs typeface="Georgia"/>
              </a:rPr>
              <a:t>symptoms</a:t>
            </a:r>
            <a:r>
              <a:rPr sz="2400" spc="-55" dirty="0">
                <a:latin typeface="Georgia"/>
                <a:cs typeface="Georgia"/>
              </a:rPr>
              <a:t> </a:t>
            </a:r>
            <a:r>
              <a:rPr sz="2400" dirty="0">
                <a:latin typeface="Georgia"/>
                <a:cs typeface="Georgia"/>
              </a:rPr>
              <a:t>include</a:t>
            </a:r>
            <a:r>
              <a:rPr sz="2400" spc="-105" dirty="0">
                <a:latin typeface="Georgia"/>
                <a:cs typeface="Georgia"/>
              </a:rPr>
              <a:t> </a:t>
            </a:r>
            <a:r>
              <a:rPr sz="2400" spc="-50" dirty="0">
                <a:latin typeface="Georgia"/>
                <a:cs typeface="Georgia"/>
              </a:rPr>
              <a:t>:</a:t>
            </a:r>
            <a:endParaRPr sz="2400">
              <a:latin typeface="Georgia"/>
              <a:cs typeface="Georgia"/>
            </a:endParaRPr>
          </a:p>
          <a:p>
            <a:pPr marL="368935" indent="-356235">
              <a:lnSpc>
                <a:spcPct val="100000"/>
              </a:lnSpc>
              <a:spcBef>
                <a:spcPts val="935"/>
              </a:spcBef>
              <a:buClr>
                <a:srgbClr val="D16248"/>
              </a:buClr>
              <a:buSzPct val="95833"/>
              <a:buFont typeface="Segoe UI Symbol"/>
              <a:buChar char="⚫"/>
              <a:tabLst>
                <a:tab pos="368935" algn="l"/>
              </a:tabLst>
            </a:pPr>
            <a:r>
              <a:rPr sz="2400" dirty="0">
                <a:latin typeface="Georgia"/>
                <a:cs typeface="Georgia"/>
              </a:rPr>
              <a:t>swelling</a:t>
            </a:r>
            <a:r>
              <a:rPr sz="2400" spc="-35" dirty="0">
                <a:latin typeface="Georgia"/>
                <a:cs typeface="Georgia"/>
              </a:rPr>
              <a:t> </a:t>
            </a:r>
            <a:r>
              <a:rPr sz="2400" dirty="0">
                <a:latin typeface="Georgia"/>
                <a:cs typeface="Georgia"/>
              </a:rPr>
              <a:t>in</a:t>
            </a:r>
            <a:r>
              <a:rPr sz="2400" spc="-50" dirty="0">
                <a:latin typeface="Georgia"/>
                <a:cs typeface="Georgia"/>
              </a:rPr>
              <a:t> </a:t>
            </a:r>
            <a:r>
              <a:rPr sz="2400" dirty="0">
                <a:latin typeface="Georgia"/>
                <a:cs typeface="Georgia"/>
              </a:rPr>
              <a:t>your</a:t>
            </a:r>
            <a:r>
              <a:rPr sz="2400" spc="-40" dirty="0">
                <a:latin typeface="Georgia"/>
                <a:cs typeface="Georgia"/>
              </a:rPr>
              <a:t> </a:t>
            </a:r>
            <a:r>
              <a:rPr sz="2400" dirty="0">
                <a:latin typeface="Georgia"/>
                <a:cs typeface="Georgia"/>
              </a:rPr>
              <a:t>foot,</a:t>
            </a:r>
            <a:r>
              <a:rPr sz="2400" spc="-40" dirty="0">
                <a:latin typeface="Georgia"/>
                <a:cs typeface="Georgia"/>
              </a:rPr>
              <a:t> </a:t>
            </a:r>
            <a:r>
              <a:rPr sz="2400" dirty="0">
                <a:latin typeface="Georgia"/>
                <a:cs typeface="Georgia"/>
              </a:rPr>
              <a:t>ankle,</a:t>
            </a:r>
            <a:r>
              <a:rPr sz="2400" spc="-40" dirty="0">
                <a:latin typeface="Georgia"/>
                <a:cs typeface="Georgia"/>
              </a:rPr>
              <a:t> </a:t>
            </a:r>
            <a:r>
              <a:rPr sz="2400" dirty="0">
                <a:latin typeface="Georgia"/>
                <a:cs typeface="Georgia"/>
              </a:rPr>
              <a:t>or</a:t>
            </a:r>
            <a:r>
              <a:rPr sz="2400" spc="-35" dirty="0">
                <a:latin typeface="Georgia"/>
                <a:cs typeface="Georgia"/>
              </a:rPr>
              <a:t> </a:t>
            </a:r>
            <a:r>
              <a:rPr sz="2400" dirty="0">
                <a:latin typeface="Georgia"/>
                <a:cs typeface="Georgia"/>
              </a:rPr>
              <a:t>leg,</a:t>
            </a:r>
            <a:r>
              <a:rPr sz="2400" spc="-40" dirty="0">
                <a:latin typeface="Georgia"/>
                <a:cs typeface="Georgia"/>
              </a:rPr>
              <a:t> </a:t>
            </a:r>
            <a:r>
              <a:rPr sz="2400" dirty="0">
                <a:latin typeface="Georgia"/>
                <a:cs typeface="Georgia"/>
              </a:rPr>
              <a:t>usually</a:t>
            </a:r>
            <a:r>
              <a:rPr sz="2400" spc="-45" dirty="0">
                <a:latin typeface="Georgia"/>
                <a:cs typeface="Georgia"/>
              </a:rPr>
              <a:t> </a:t>
            </a:r>
            <a:r>
              <a:rPr sz="2400" dirty="0">
                <a:latin typeface="Georgia"/>
                <a:cs typeface="Georgia"/>
              </a:rPr>
              <a:t>on</a:t>
            </a:r>
            <a:r>
              <a:rPr sz="2400" spc="-45" dirty="0">
                <a:latin typeface="Georgia"/>
                <a:cs typeface="Georgia"/>
              </a:rPr>
              <a:t> </a:t>
            </a:r>
            <a:r>
              <a:rPr sz="2400" dirty="0">
                <a:latin typeface="Georgia"/>
                <a:cs typeface="Georgia"/>
              </a:rPr>
              <a:t>one</a:t>
            </a:r>
            <a:r>
              <a:rPr sz="2400" spc="-45" dirty="0">
                <a:latin typeface="Georgia"/>
                <a:cs typeface="Georgia"/>
              </a:rPr>
              <a:t> </a:t>
            </a:r>
            <a:r>
              <a:rPr sz="2400" spc="-20" dirty="0">
                <a:latin typeface="Georgia"/>
                <a:cs typeface="Georgia"/>
              </a:rPr>
              <a:t>side</a:t>
            </a:r>
            <a:endParaRPr sz="2400">
              <a:latin typeface="Georgia"/>
              <a:cs typeface="Georgia"/>
            </a:endParaRPr>
          </a:p>
          <a:p>
            <a:pPr marL="286385" indent="-273685">
              <a:lnSpc>
                <a:spcPct val="100000"/>
              </a:lnSpc>
              <a:spcBef>
                <a:spcPts val="650"/>
              </a:spcBef>
              <a:buClr>
                <a:srgbClr val="D16248"/>
              </a:buClr>
              <a:buSzPct val="85416"/>
              <a:buFont typeface="Segoe UI Symbol"/>
              <a:buChar char="⚫"/>
              <a:tabLst>
                <a:tab pos="286385" algn="l"/>
              </a:tabLst>
            </a:pPr>
            <a:r>
              <a:rPr sz="2400" dirty="0">
                <a:latin typeface="Georgia"/>
                <a:cs typeface="Georgia"/>
              </a:rPr>
              <a:t>cramping</a:t>
            </a:r>
            <a:r>
              <a:rPr sz="2400" spc="-45" dirty="0">
                <a:latin typeface="Georgia"/>
                <a:cs typeface="Georgia"/>
              </a:rPr>
              <a:t> </a:t>
            </a:r>
            <a:r>
              <a:rPr sz="2400" dirty="0">
                <a:latin typeface="Georgia"/>
                <a:cs typeface="Georgia"/>
              </a:rPr>
              <a:t>pain</a:t>
            </a:r>
            <a:r>
              <a:rPr sz="2400" spc="-50" dirty="0">
                <a:latin typeface="Georgia"/>
                <a:cs typeface="Georgia"/>
              </a:rPr>
              <a:t> </a:t>
            </a:r>
            <a:r>
              <a:rPr sz="2400" dirty="0">
                <a:latin typeface="Georgia"/>
                <a:cs typeface="Georgia"/>
              </a:rPr>
              <a:t>in</a:t>
            </a:r>
            <a:r>
              <a:rPr sz="2400" spc="-50" dirty="0">
                <a:latin typeface="Georgia"/>
                <a:cs typeface="Georgia"/>
              </a:rPr>
              <a:t> </a:t>
            </a:r>
            <a:r>
              <a:rPr sz="2400" dirty="0">
                <a:latin typeface="Georgia"/>
                <a:cs typeface="Georgia"/>
              </a:rPr>
              <a:t>your</a:t>
            </a:r>
            <a:r>
              <a:rPr sz="2400" spc="-30" dirty="0">
                <a:latin typeface="Georgia"/>
                <a:cs typeface="Georgia"/>
              </a:rPr>
              <a:t> </a:t>
            </a:r>
            <a:r>
              <a:rPr sz="2400" dirty="0">
                <a:latin typeface="Georgia"/>
                <a:cs typeface="Georgia"/>
              </a:rPr>
              <a:t>affected</a:t>
            </a:r>
            <a:r>
              <a:rPr sz="2400" spc="-65" dirty="0">
                <a:latin typeface="Georgia"/>
                <a:cs typeface="Georgia"/>
              </a:rPr>
              <a:t> </a:t>
            </a:r>
            <a:r>
              <a:rPr sz="2400" dirty="0">
                <a:latin typeface="Georgia"/>
                <a:cs typeface="Georgia"/>
              </a:rPr>
              <a:t>leg</a:t>
            </a:r>
            <a:r>
              <a:rPr sz="2400" spc="-35" dirty="0">
                <a:latin typeface="Georgia"/>
                <a:cs typeface="Georgia"/>
              </a:rPr>
              <a:t> </a:t>
            </a:r>
            <a:r>
              <a:rPr sz="2400" dirty="0">
                <a:latin typeface="Georgia"/>
                <a:cs typeface="Georgia"/>
              </a:rPr>
              <a:t>that</a:t>
            </a:r>
            <a:r>
              <a:rPr sz="2400" spc="-40" dirty="0">
                <a:latin typeface="Georgia"/>
                <a:cs typeface="Georgia"/>
              </a:rPr>
              <a:t> </a:t>
            </a:r>
            <a:r>
              <a:rPr sz="2400" dirty="0">
                <a:latin typeface="Georgia"/>
                <a:cs typeface="Georgia"/>
              </a:rPr>
              <a:t>usually</a:t>
            </a:r>
            <a:r>
              <a:rPr sz="2400" spc="-35" dirty="0">
                <a:latin typeface="Georgia"/>
                <a:cs typeface="Georgia"/>
              </a:rPr>
              <a:t> </a:t>
            </a:r>
            <a:r>
              <a:rPr sz="2400" dirty="0">
                <a:latin typeface="Georgia"/>
                <a:cs typeface="Georgia"/>
              </a:rPr>
              <a:t>begins</a:t>
            </a:r>
            <a:r>
              <a:rPr sz="2400" spc="-55" dirty="0">
                <a:latin typeface="Georgia"/>
                <a:cs typeface="Georgia"/>
              </a:rPr>
              <a:t> </a:t>
            </a:r>
            <a:r>
              <a:rPr sz="2400" dirty="0">
                <a:latin typeface="Georgia"/>
                <a:cs typeface="Georgia"/>
              </a:rPr>
              <a:t>in</a:t>
            </a:r>
            <a:r>
              <a:rPr sz="2400" spc="-50" dirty="0">
                <a:latin typeface="Georgia"/>
                <a:cs typeface="Georgia"/>
              </a:rPr>
              <a:t> </a:t>
            </a:r>
            <a:r>
              <a:rPr sz="2400" dirty="0">
                <a:latin typeface="Georgia"/>
                <a:cs typeface="Georgia"/>
              </a:rPr>
              <a:t>your</a:t>
            </a:r>
            <a:r>
              <a:rPr sz="2400" spc="-30" dirty="0">
                <a:latin typeface="Georgia"/>
                <a:cs typeface="Georgia"/>
              </a:rPr>
              <a:t> </a:t>
            </a:r>
            <a:r>
              <a:rPr sz="2400" spc="-20" dirty="0">
                <a:latin typeface="Georgia"/>
                <a:cs typeface="Georgia"/>
              </a:rPr>
              <a:t>calf</a:t>
            </a:r>
            <a:endParaRPr sz="2400">
              <a:latin typeface="Georgia"/>
              <a:cs typeface="Georgia"/>
            </a:endParaRPr>
          </a:p>
          <a:p>
            <a:pPr marL="286385" indent="-273685">
              <a:lnSpc>
                <a:spcPct val="100000"/>
              </a:lnSpc>
              <a:spcBef>
                <a:spcPts val="575"/>
              </a:spcBef>
              <a:buClr>
                <a:srgbClr val="D16248"/>
              </a:buClr>
              <a:buSzPct val="85416"/>
              <a:buFont typeface="Segoe UI Symbol"/>
              <a:buChar char="⚫"/>
              <a:tabLst>
                <a:tab pos="286385" algn="l"/>
              </a:tabLst>
            </a:pPr>
            <a:r>
              <a:rPr sz="2400" dirty="0">
                <a:latin typeface="Georgia"/>
                <a:cs typeface="Georgia"/>
              </a:rPr>
              <a:t>severe,</a:t>
            </a:r>
            <a:r>
              <a:rPr sz="2400" spc="-35" dirty="0">
                <a:latin typeface="Georgia"/>
                <a:cs typeface="Georgia"/>
              </a:rPr>
              <a:t> </a:t>
            </a:r>
            <a:r>
              <a:rPr sz="2400" dirty="0">
                <a:latin typeface="Georgia"/>
                <a:cs typeface="Georgia"/>
              </a:rPr>
              <a:t>unexplained</a:t>
            </a:r>
            <a:r>
              <a:rPr sz="2400" spc="-50" dirty="0">
                <a:latin typeface="Georgia"/>
                <a:cs typeface="Georgia"/>
              </a:rPr>
              <a:t> </a:t>
            </a:r>
            <a:r>
              <a:rPr sz="2400" dirty="0">
                <a:latin typeface="Georgia"/>
                <a:cs typeface="Georgia"/>
              </a:rPr>
              <a:t>pain</a:t>
            </a:r>
            <a:r>
              <a:rPr sz="2400" spc="-35" dirty="0">
                <a:latin typeface="Georgia"/>
                <a:cs typeface="Georgia"/>
              </a:rPr>
              <a:t> </a:t>
            </a:r>
            <a:r>
              <a:rPr sz="2400" dirty="0">
                <a:latin typeface="Georgia"/>
                <a:cs typeface="Georgia"/>
              </a:rPr>
              <a:t>in</a:t>
            </a:r>
            <a:r>
              <a:rPr sz="2400" spc="-50" dirty="0">
                <a:latin typeface="Georgia"/>
                <a:cs typeface="Georgia"/>
              </a:rPr>
              <a:t> </a:t>
            </a:r>
            <a:r>
              <a:rPr sz="2400" dirty="0">
                <a:latin typeface="Georgia"/>
                <a:cs typeface="Georgia"/>
              </a:rPr>
              <a:t>your</a:t>
            </a:r>
            <a:r>
              <a:rPr sz="2400" spc="-25" dirty="0">
                <a:latin typeface="Georgia"/>
                <a:cs typeface="Georgia"/>
              </a:rPr>
              <a:t> </a:t>
            </a:r>
            <a:r>
              <a:rPr sz="2400" dirty="0">
                <a:latin typeface="Georgia"/>
                <a:cs typeface="Georgia"/>
              </a:rPr>
              <a:t>foot</a:t>
            </a:r>
            <a:r>
              <a:rPr sz="2400" spc="-40" dirty="0">
                <a:latin typeface="Georgia"/>
                <a:cs typeface="Georgia"/>
              </a:rPr>
              <a:t> </a:t>
            </a:r>
            <a:r>
              <a:rPr sz="2400" dirty="0">
                <a:latin typeface="Georgia"/>
                <a:cs typeface="Georgia"/>
              </a:rPr>
              <a:t>and</a:t>
            </a:r>
            <a:r>
              <a:rPr sz="2400" spc="-45" dirty="0">
                <a:latin typeface="Georgia"/>
                <a:cs typeface="Georgia"/>
              </a:rPr>
              <a:t> </a:t>
            </a:r>
            <a:r>
              <a:rPr sz="2400" spc="-10" dirty="0">
                <a:latin typeface="Georgia"/>
                <a:cs typeface="Georgia"/>
              </a:rPr>
              <a:t>ankle</a:t>
            </a:r>
            <a:endParaRPr sz="2400">
              <a:latin typeface="Georgia"/>
              <a:cs typeface="Georgia"/>
            </a:endParaRPr>
          </a:p>
          <a:p>
            <a:pPr marL="286385" indent="-273685">
              <a:lnSpc>
                <a:spcPct val="100000"/>
              </a:lnSpc>
              <a:spcBef>
                <a:spcPts val="580"/>
              </a:spcBef>
              <a:buClr>
                <a:srgbClr val="D16248"/>
              </a:buClr>
              <a:buSzPct val="85416"/>
              <a:buFont typeface="Segoe UI Symbol"/>
              <a:buChar char="⚫"/>
              <a:tabLst>
                <a:tab pos="286385" algn="l"/>
              </a:tabLst>
            </a:pPr>
            <a:r>
              <a:rPr sz="2400" dirty="0">
                <a:latin typeface="Georgia"/>
                <a:cs typeface="Georgia"/>
              </a:rPr>
              <a:t>An</a:t>
            </a:r>
            <a:r>
              <a:rPr sz="2400" spc="-45" dirty="0">
                <a:latin typeface="Georgia"/>
                <a:cs typeface="Georgia"/>
              </a:rPr>
              <a:t> </a:t>
            </a:r>
            <a:r>
              <a:rPr sz="2400" dirty="0">
                <a:latin typeface="Georgia"/>
                <a:cs typeface="Georgia"/>
              </a:rPr>
              <a:t>area</a:t>
            </a:r>
            <a:r>
              <a:rPr sz="2400" spc="-25" dirty="0">
                <a:latin typeface="Georgia"/>
                <a:cs typeface="Georgia"/>
              </a:rPr>
              <a:t> </a:t>
            </a:r>
            <a:r>
              <a:rPr sz="2400" dirty="0">
                <a:latin typeface="Georgia"/>
                <a:cs typeface="Georgia"/>
              </a:rPr>
              <a:t>of</a:t>
            </a:r>
            <a:r>
              <a:rPr sz="2400" spc="-40" dirty="0">
                <a:latin typeface="Georgia"/>
                <a:cs typeface="Georgia"/>
              </a:rPr>
              <a:t> </a:t>
            </a:r>
            <a:r>
              <a:rPr sz="2400" dirty="0">
                <a:latin typeface="Georgia"/>
                <a:cs typeface="Georgia"/>
              </a:rPr>
              <a:t>skin</a:t>
            </a:r>
            <a:r>
              <a:rPr sz="2400" spc="-35" dirty="0">
                <a:latin typeface="Georgia"/>
                <a:cs typeface="Georgia"/>
              </a:rPr>
              <a:t> </a:t>
            </a:r>
            <a:r>
              <a:rPr sz="2400" dirty="0">
                <a:latin typeface="Georgia"/>
                <a:cs typeface="Georgia"/>
              </a:rPr>
              <a:t>that</a:t>
            </a:r>
            <a:r>
              <a:rPr sz="2400" spc="-35" dirty="0">
                <a:latin typeface="Georgia"/>
                <a:cs typeface="Georgia"/>
              </a:rPr>
              <a:t> </a:t>
            </a:r>
            <a:r>
              <a:rPr sz="2400" dirty="0">
                <a:latin typeface="Georgia"/>
                <a:cs typeface="Georgia"/>
              </a:rPr>
              <a:t>feels</a:t>
            </a:r>
            <a:r>
              <a:rPr sz="2400" spc="-45" dirty="0">
                <a:latin typeface="Georgia"/>
                <a:cs typeface="Georgia"/>
              </a:rPr>
              <a:t> </a:t>
            </a:r>
            <a:r>
              <a:rPr sz="2400" dirty="0">
                <a:latin typeface="Georgia"/>
                <a:cs typeface="Georgia"/>
              </a:rPr>
              <a:t>warmer</a:t>
            </a:r>
            <a:r>
              <a:rPr sz="2400" spc="-20" dirty="0">
                <a:latin typeface="Georgia"/>
                <a:cs typeface="Georgia"/>
              </a:rPr>
              <a:t> </a:t>
            </a:r>
            <a:r>
              <a:rPr sz="2400" dirty="0">
                <a:latin typeface="Georgia"/>
                <a:cs typeface="Georgia"/>
              </a:rPr>
              <a:t>than</a:t>
            </a:r>
            <a:r>
              <a:rPr sz="2400" spc="-40" dirty="0">
                <a:latin typeface="Georgia"/>
                <a:cs typeface="Georgia"/>
              </a:rPr>
              <a:t> </a:t>
            </a:r>
            <a:r>
              <a:rPr sz="2400" dirty="0">
                <a:latin typeface="Georgia"/>
                <a:cs typeface="Georgia"/>
              </a:rPr>
              <a:t>the</a:t>
            </a:r>
            <a:r>
              <a:rPr sz="2400" spc="-30" dirty="0">
                <a:latin typeface="Georgia"/>
                <a:cs typeface="Georgia"/>
              </a:rPr>
              <a:t> </a:t>
            </a:r>
            <a:r>
              <a:rPr sz="2400" dirty="0">
                <a:latin typeface="Georgia"/>
                <a:cs typeface="Georgia"/>
              </a:rPr>
              <a:t>skin</a:t>
            </a:r>
            <a:r>
              <a:rPr sz="2400" spc="-45" dirty="0">
                <a:latin typeface="Georgia"/>
                <a:cs typeface="Georgia"/>
              </a:rPr>
              <a:t> </a:t>
            </a:r>
            <a:r>
              <a:rPr sz="2400" dirty="0">
                <a:latin typeface="Georgia"/>
                <a:cs typeface="Georgia"/>
              </a:rPr>
              <a:t>on</a:t>
            </a:r>
            <a:r>
              <a:rPr sz="2400" spc="-35" dirty="0">
                <a:latin typeface="Georgia"/>
                <a:cs typeface="Georgia"/>
              </a:rPr>
              <a:t> </a:t>
            </a:r>
            <a:r>
              <a:rPr sz="2400" dirty="0">
                <a:latin typeface="Georgia"/>
                <a:cs typeface="Georgia"/>
              </a:rPr>
              <a:t>the</a:t>
            </a:r>
            <a:r>
              <a:rPr sz="2400" spc="-40" dirty="0">
                <a:latin typeface="Georgia"/>
                <a:cs typeface="Georgia"/>
              </a:rPr>
              <a:t> </a:t>
            </a:r>
            <a:r>
              <a:rPr sz="2400" dirty="0">
                <a:latin typeface="Georgia"/>
                <a:cs typeface="Georgia"/>
              </a:rPr>
              <a:t>surrounding</a:t>
            </a:r>
            <a:r>
              <a:rPr sz="2400" spc="-45" dirty="0">
                <a:latin typeface="Georgia"/>
                <a:cs typeface="Georgia"/>
              </a:rPr>
              <a:t> </a:t>
            </a:r>
            <a:r>
              <a:rPr sz="2400" spc="-10" dirty="0">
                <a:latin typeface="Georgia"/>
                <a:cs typeface="Georgia"/>
              </a:rPr>
              <a:t>areas</a:t>
            </a:r>
            <a:endParaRPr sz="2400">
              <a:latin typeface="Georgia"/>
              <a:cs typeface="Georgia"/>
            </a:endParaRPr>
          </a:p>
          <a:p>
            <a:pPr marL="286385" indent="-273685">
              <a:lnSpc>
                <a:spcPct val="100000"/>
              </a:lnSpc>
              <a:spcBef>
                <a:spcPts val="575"/>
              </a:spcBef>
              <a:buClr>
                <a:srgbClr val="D16248"/>
              </a:buClr>
              <a:buSzPct val="85416"/>
              <a:buFont typeface="Segoe UI Symbol"/>
              <a:buChar char="⚫"/>
              <a:tabLst>
                <a:tab pos="286385" algn="l"/>
              </a:tabLst>
            </a:pPr>
            <a:r>
              <a:rPr sz="2400" dirty="0">
                <a:latin typeface="Georgia"/>
                <a:cs typeface="Georgia"/>
              </a:rPr>
              <a:t>skin</a:t>
            </a:r>
            <a:r>
              <a:rPr sz="2400" spc="-50" dirty="0">
                <a:latin typeface="Georgia"/>
                <a:cs typeface="Georgia"/>
              </a:rPr>
              <a:t> </a:t>
            </a:r>
            <a:r>
              <a:rPr sz="2400" dirty="0">
                <a:latin typeface="Georgia"/>
                <a:cs typeface="Georgia"/>
              </a:rPr>
              <a:t>over</a:t>
            </a:r>
            <a:r>
              <a:rPr sz="2400" spc="-40" dirty="0">
                <a:latin typeface="Georgia"/>
                <a:cs typeface="Georgia"/>
              </a:rPr>
              <a:t> </a:t>
            </a:r>
            <a:r>
              <a:rPr sz="2400" dirty="0">
                <a:latin typeface="Georgia"/>
                <a:cs typeface="Georgia"/>
              </a:rPr>
              <a:t>the</a:t>
            </a:r>
            <a:r>
              <a:rPr sz="2400" spc="-50" dirty="0">
                <a:latin typeface="Georgia"/>
                <a:cs typeface="Georgia"/>
              </a:rPr>
              <a:t> </a:t>
            </a:r>
            <a:r>
              <a:rPr sz="2400" dirty="0">
                <a:latin typeface="Georgia"/>
                <a:cs typeface="Georgia"/>
              </a:rPr>
              <a:t>affected</a:t>
            </a:r>
            <a:r>
              <a:rPr sz="2400" spc="-65" dirty="0">
                <a:latin typeface="Georgia"/>
                <a:cs typeface="Georgia"/>
              </a:rPr>
              <a:t> </a:t>
            </a:r>
            <a:r>
              <a:rPr sz="2400" dirty="0">
                <a:latin typeface="Georgia"/>
                <a:cs typeface="Georgia"/>
              </a:rPr>
              <a:t>area</a:t>
            </a:r>
            <a:r>
              <a:rPr sz="2400" spc="-40" dirty="0">
                <a:latin typeface="Georgia"/>
                <a:cs typeface="Georgia"/>
              </a:rPr>
              <a:t> </a:t>
            </a:r>
            <a:r>
              <a:rPr sz="2400" dirty="0">
                <a:latin typeface="Georgia"/>
                <a:cs typeface="Georgia"/>
              </a:rPr>
              <a:t>turning</a:t>
            </a:r>
            <a:r>
              <a:rPr sz="2400" spc="-60" dirty="0">
                <a:latin typeface="Georgia"/>
                <a:cs typeface="Georgia"/>
              </a:rPr>
              <a:t> </a:t>
            </a:r>
            <a:r>
              <a:rPr sz="2400" dirty="0">
                <a:latin typeface="Georgia"/>
                <a:cs typeface="Georgia"/>
              </a:rPr>
              <a:t>pale</a:t>
            </a:r>
            <a:r>
              <a:rPr sz="2400" spc="-45" dirty="0">
                <a:latin typeface="Georgia"/>
                <a:cs typeface="Georgia"/>
              </a:rPr>
              <a:t> </a:t>
            </a:r>
            <a:r>
              <a:rPr sz="2400" dirty="0">
                <a:latin typeface="Georgia"/>
                <a:cs typeface="Georgia"/>
              </a:rPr>
              <a:t>or</a:t>
            </a:r>
            <a:r>
              <a:rPr sz="2400" spc="-40" dirty="0">
                <a:latin typeface="Georgia"/>
                <a:cs typeface="Georgia"/>
              </a:rPr>
              <a:t> </a:t>
            </a:r>
            <a:r>
              <a:rPr sz="2400" dirty="0">
                <a:latin typeface="Georgia"/>
                <a:cs typeface="Georgia"/>
              </a:rPr>
              <a:t>a</a:t>
            </a:r>
            <a:r>
              <a:rPr sz="2400" spc="-50" dirty="0">
                <a:latin typeface="Georgia"/>
                <a:cs typeface="Georgia"/>
              </a:rPr>
              <a:t> </a:t>
            </a:r>
            <a:r>
              <a:rPr sz="2400" dirty="0">
                <a:latin typeface="Georgia"/>
                <a:cs typeface="Georgia"/>
              </a:rPr>
              <a:t>reddish</a:t>
            </a:r>
            <a:r>
              <a:rPr sz="2400" spc="-55" dirty="0">
                <a:latin typeface="Georgia"/>
                <a:cs typeface="Georgia"/>
              </a:rPr>
              <a:t> </a:t>
            </a:r>
            <a:r>
              <a:rPr sz="2400" dirty="0">
                <a:latin typeface="Georgia"/>
                <a:cs typeface="Georgia"/>
              </a:rPr>
              <a:t>or</a:t>
            </a:r>
            <a:r>
              <a:rPr sz="2400" spc="-40" dirty="0">
                <a:latin typeface="Georgia"/>
                <a:cs typeface="Georgia"/>
              </a:rPr>
              <a:t> </a:t>
            </a:r>
            <a:r>
              <a:rPr sz="2400" dirty="0">
                <a:latin typeface="Georgia"/>
                <a:cs typeface="Georgia"/>
              </a:rPr>
              <a:t>bluish</a:t>
            </a:r>
            <a:r>
              <a:rPr sz="2400" spc="-50" dirty="0">
                <a:latin typeface="Georgia"/>
                <a:cs typeface="Georgia"/>
              </a:rPr>
              <a:t> </a:t>
            </a:r>
            <a:r>
              <a:rPr sz="2400" spc="-10" dirty="0">
                <a:latin typeface="Georgia"/>
                <a:cs typeface="Georgia"/>
              </a:rPr>
              <a:t>color</a:t>
            </a:r>
            <a:endParaRPr sz="2400">
              <a:latin typeface="Georgia"/>
              <a:cs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2692" y="6697980"/>
            <a:ext cx="11786870" cy="7620"/>
          </a:xfrm>
          <a:custGeom>
            <a:avLst/>
            <a:gdLst/>
            <a:ahLst/>
            <a:cxnLst/>
            <a:rect l="l" t="t" r="r" b="b"/>
            <a:pathLst>
              <a:path w="11786870" h="7620">
                <a:moveTo>
                  <a:pt x="0" y="7619"/>
                </a:moveTo>
                <a:lnTo>
                  <a:pt x="11786616" y="7619"/>
                </a:lnTo>
                <a:lnTo>
                  <a:pt x="11786616" y="0"/>
                </a:lnTo>
                <a:lnTo>
                  <a:pt x="0" y="0"/>
                </a:lnTo>
                <a:lnTo>
                  <a:pt x="0" y="7619"/>
                </a:lnTo>
                <a:close/>
              </a:path>
            </a:pathLst>
          </a:custGeom>
          <a:solidFill>
            <a:srgbClr val="C5D1D6"/>
          </a:solidFill>
        </p:spPr>
        <p:txBody>
          <a:bodyPr wrap="square" lIns="0" tIns="0" rIns="0" bIns="0" rtlCol="0"/>
          <a:lstStyle/>
          <a:p>
            <a:endParaRPr/>
          </a:p>
        </p:txBody>
      </p:sp>
      <p:sp>
        <p:nvSpPr>
          <p:cNvPr id="3" name="object 3"/>
          <p:cNvSpPr/>
          <p:nvPr/>
        </p:nvSpPr>
        <p:spPr>
          <a:xfrm>
            <a:off x="202692" y="1392936"/>
            <a:ext cx="11786870" cy="4996180"/>
          </a:xfrm>
          <a:custGeom>
            <a:avLst/>
            <a:gdLst/>
            <a:ahLst/>
            <a:cxnLst/>
            <a:rect l="l" t="t" r="r" b="b"/>
            <a:pathLst>
              <a:path w="11786870" h="4996180">
                <a:moveTo>
                  <a:pt x="0" y="4995672"/>
                </a:moveTo>
                <a:lnTo>
                  <a:pt x="11786616" y="4995672"/>
                </a:lnTo>
                <a:lnTo>
                  <a:pt x="11786616" y="0"/>
                </a:lnTo>
                <a:lnTo>
                  <a:pt x="0" y="0"/>
                </a:lnTo>
                <a:lnTo>
                  <a:pt x="0" y="4995672"/>
                </a:lnTo>
                <a:close/>
              </a:path>
            </a:pathLst>
          </a:custGeom>
          <a:solidFill>
            <a:srgbClr val="C5D1D6"/>
          </a:solidFill>
        </p:spPr>
        <p:txBody>
          <a:bodyPr wrap="square" lIns="0" tIns="0" rIns="0" bIns="0" rtlCol="0"/>
          <a:lstStyle/>
          <a:p>
            <a:endParaRPr/>
          </a:p>
        </p:txBody>
      </p:sp>
      <p:sp>
        <p:nvSpPr>
          <p:cNvPr id="4" name="object 4"/>
          <p:cNvSpPr/>
          <p:nvPr/>
        </p:nvSpPr>
        <p:spPr>
          <a:xfrm>
            <a:off x="0" y="6705599"/>
            <a:ext cx="12192000" cy="152400"/>
          </a:xfrm>
          <a:custGeom>
            <a:avLst/>
            <a:gdLst/>
            <a:ahLst/>
            <a:cxnLst/>
            <a:rect l="l" t="t" r="r" b="b"/>
            <a:pathLst>
              <a:path w="12192000" h="152400">
                <a:moveTo>
                  <a:pt x="12192000" y="0"/>
                </a:moveTo>
                <a:lnTo>
                  <a:pt x="0" y="0"/>
                </a:lnTo>
                <a:lnTo>
                  <a:pt x="0" y="152400"/>
                </a:lnTo>
                <a:lnTo>
                  <a:pt x="12192000" y="152400"/>
                </a:lnTo>
                <a:lnTo>
                  <a:pt x="12192000" y="0"/>
                </a:lnTo>
                <a:close/>
              </a:path>
            </a:pathLst>
          </a:custGeom>
          <a:solidFill>
            <a:srgbClr val="FFFFFF"/>
          </a:solidFill>
        </p:spPr>
        <p:txBody>
          <a:bodyPr wrap="square" lIns="0" tIns="0" rIns="0" bIns="0" rtlCol="0"/>
          <a:lstStyle/>
          <a:p>
            <a:endParaRPr/>
          </a:p>
        </p:txBody>
      </p:sp>
      <p:grpSp>
        <p:nvGrpSpPr>
          <p:cNvPr id="5" name="object 5"/>
          <p:cNvGrpSpPr/>
          <p:nvPr/>
        </p:nvGrpSpPr>
        <p:grpSpPr>
          <a:xfrm>
            <a:off x="0" y="0"/>
            <a:ext cx="12192000" cy="6858000"/>
            <a:chOff x="0" y="0"/>
            <a:chExt cx="12192000" cy="6858000"/>
          </a:xfrm>
        </p:grpSpPr>
        <p:sp>
          <p:nvSpPr>
            <p:cNvPr id="6" name="object 6"/>
            <p:cNvSpPr/>
            <p:nvPr/>
          </p:nvSpPr>
          <p:spPr>
            <a:xfrm>
              <a:off x="0" y="0"/>
              <a:ext cx="12192000" cy="6858000"/>
            </a:xfrm>
            <a:custGeom>
              <a:avLst/>
              <a:gdLst/>
              <a:ahLst/>
              <a:cxnLst/>
              <a:rect l="l" t="t" r="r" b="b"/>
              <a:pathLst>
                <a:path w="12192000" h="6858000">
                  <a:moveTo>
                    <a:pt x="12192000" y="0"/>
                  </a:moveTo>
                  <a:lnTo>
                    <a:pt x="11989308" y="0"/>
                  </a:lnTo>
                  <a:lnTo>
                    <a:pt x="202692" y="0"/>
                  </a:lnTo>
                  <a:lnTo>
                    <a:pt x="0" y="0"/>
                  </a:lnTo>
                  <a:lnTo>
                    <a:pt x="0" y="1392936"/>
                  </a:lnTo>
                  <a:lnTo>
                    <a:pt x="0" y="6858000"/>
                  </a:lnTo>
                  <a:lnTo>
                    <a:pt x="202692" y="6858000"/>
                  </a:lnTo>
                  <a:lnTo>
                    <a:pt x="202692" y="1392936"/>
                  </a:lnTo>
                  <a:lnTo>
                    <a:pt x="11989308" y="1392936"/>
                  </a:lnTo>
                  <a:lnTo>
                    <a:pt x="11989308" y="6858000"/>
                  </a:lnTo>
                  <a:lnTo>
                    <a:pt x="12192000" y="6858000"/>
                  </a:lnTo>
                  <a:lnTo>
                    <a:pt x="12192000" y="1392936"/>
                  </a:lnTo>
                  <a:lnTo>
                    <a:pt x="12192000" y="0"/>
                  </a:lnTo>
                  <a:close/>
                </a:path>
              </a:pathLst>
            </a:custGeom>
            <a:solidFill>
              <a:srgbClr val="FFFFFF"/>
            </a:solidFill>
          </p:spPr>
          <p:txBody>
            <a:bodyPr wrap="square" lIns="0" tIns="0" rIns="0" bIns="0" rtlCol="0"/>
            <a:lstStyle/>
            <a:p>
              <a:endParaRPr/>
            </a:p>
          </p:txBody>
        </p:sp>
        <p:sp>
          <p:nvSpPr>
            <p:cNvPr id="7" name="object 7"/>
            <p:cNvSpPr/>
            <p:nvPr/>
          </p:nvSpPr>
          <p:spPr>
            <a:xfrm>
              <a:off x="199644" y="6388608"/>
              <a:ext cx="11777980" cy="309880"/>
            </a:xfrm>
            <a:custGeom>
              <a:avLst/>
              <a:gdLst/>
              <a:ahLst/>
              <a:cxnLst/>
              <a:rect l="l" t="t" r="r" b="b"/>
              <a:pathLst>
                <a:path w="11777980" h="309879">
                  <a:moveTo>
                    <a:pt x="11777472" y="0"/>
                  </a:moveTo>
                  <a:lnTo>
                    <a:pt x="0" y="0"/>
                  </a:lnTo>
                  <a:lnTo>
                    <a:pt x="0" y="309371"/>
                  </a:lnTo>
                  <a:lnTo>
                    <a:pt x="11777472" y="309371"/>
                  </a:lnTo>
                  <a:lnTo>
                    <a:pt x="11777472" y="0"/>
                  </a:lnTo>
                  <a:close/>
                </a:path>
              </a:pathLst>
            </a:custGeom>
            <a:solidFill>
              <a:srgbClr val="8BACAD"/>
            </a:solidFill>
          </p:spPr>
          <p:txBody>
            <a:bodyPr wrap="square" lIns="0" tIns="0" rIns="0" bIns="0" rtlCol="0"/>
            <a:lstStyle/>
            <a:p>
              <a:endParaRPr/>
            </a:p>
          </p:txBody>
        </p:sp>
        <p:sp>
          <p:nvSpPr>
            <p:cNvPr id="8" name="object 8"/>
            <p:cNvSpPr/>
            <p:nvPr/>
          </p:nvSpPr>
          <p:spPr>
            <a:xfrm>
              <a:off x="202692" y="155447"/>
              <a:ext cx="11777980" cy="6547484"/>
            </a:xfrm>
            <a:custGeom>
              <a:avLst/>
              <a:gdLst/>
              <a:ahLst/>
              <a:cxnLst/>
              <a:rect l="l" t="t" r="r" b="b"/>
              <a:pathLst>
                <a:path w="11777980" h="6547484">
                  <a:moveTo>
                    <a:pt x="0" y="6547104"/>
                  </a:moveTo>
                  <a:lnTo>
                    <a:pt x="11777472" y="6547104"/>
                  </a:lnTo>
                  <a:lnTo>
                    <a:pt x="11777472" y="0"/>
                  </a:lnTo>
                  <a:lnTo>
                    <a:pt x="0" y="0"/>
                  </a:lnTo>
                  <a:lnTo>
                    <a:pt x="0" y="6547104"/>
                  </a:lnTo>
                  <a:close/>
                </a:path>
              </a:pathLst>
            </a:custGeom>
            <a:ln w="9144">
              <a:solidFill>
                <a:srgbClr val="7A9799"/>
              </a:solidFill>
            </a:ln>
          </p:spPr>
          <p:txBody>
            <a:bodyPr wrap="square" lIns="0" tIns="0" rIns="0" bIns="0" rtlCol="0"/>
            <a:lstStyle/>
            <a:p>
              <a:endParaRPr/>
            </a:p>
          </p:txBody>
        </p:sp>
        <p:sp>
          <p:nvSpPr>
            <p:cNvPr id="9" name="object 9"/>
            <p:cNvSpPr/>
            <p:nvPr/>
          </p:nvSpPr>
          <p:spPr>
            <a:xfrm>
              <a:off x="202692" y="1277111"/>
              <a:ext cx="11777980" cy="0"/>
            </a:xfrm>
            <a:custGeom>
              <a:avLst/>
              <a:gdLst/>
              <a:ahLst/>
              <a:cxnLst/>
              <a:rect l="l" t="t" r="r" b="b"/>
              <a:pathLst>
                <a:path w="11777980">
                  <a:moveTo>
                    <a:pt x="0" y="0"/>
                  </a:moveTo>
                  <a:lnTo>
                    <a:pt x="11777472" y="0"/>
                  </a:lnTo>
                </a:path>
              </a:pathLst>
            </a:custGeom>
            <a:ln w="9144">
              <a:solidFill>
                <a:srgbClr val="7A9799"/>
              </a:solidFill>
              <a:prstDash val="sysDash"/>
            </a:ln>
          </p:spPr>
          <p:txBody>
            <a:bodyPr wrap="square" lIns="0" tIns="0" rIns="0" bIns="0" rtlCol="0"/>
            <a:lstStyle/>
            <a:p>
              <a:endParaRPr/>
            </a:p>
          </p:txBody>
        </p:sp>
        <p:sp>
          <p:nvSpPr>
            <p:cNvPr id="10" name="object 10"/>
            <p:cNvSpPr/>
            <p:nvPr/>
          </p:nvSpPr>
          <p:spPr>
            <a:xfrm>
              <a:off x="5689092" y="955547"/>
              <a:ext cx="814069" cy="609600"/>
            </a:xfrm>
            <a:custGeom>
              <a:avLst/>
              <a:gdLst/>
              <a:ahLst/>
              <a:cxnLst/>
              <a:rect l="l" t="t" r="r" b="b"/>
              <a:pathLst>
                <a:path w="814070" h="609600">
                  <a:moveTo>
                    <a:pt x="813803" y="304800"/>
                  </a:moveTo>
                  <a:lnTo>
                    <a:pt x="810094" y="263461"/>
                  </a:lnTo>
                  <a:lnTo>
                    <a:pt x="799274" y="223799"/>
                  </a:lnTo>
                  <a:lnTo>
                    <a:pt x="781837" y="186194"/>
                  </a:lnTo>
                  <a:lnTo>
                    <a:pt x="758266" y="150990"/>
                  </a:lnTo>
                  <a:lnTo>
                    <a:pt x="729043" y="118579"/>
                  </a:lnTo>
                  <a:lnTo>
                    <a:pt x="694651" y="89306"/>
                  </a:lnTo>
                  <a:lnTo>
                    <a:pt x="655574" y="63538"/>
                  </a:lnTo>
                  <a:lnTo>
                    <a:pt x="612305" y="41630"/>
                  </a:lnTo>
                  <a:lnTo>
                    <a:pt x="565315" y="23964"/>
                  </a:lnTo>
                  <a:lnTo>
                    <a:pt x="515099" y="10896"/>
                  </a:lnTo>
                  <a:lnTo>
                    <a:pt x="462127" y="2794"/>
                  </a:lnTo>
                  <a:lnTo>
                    <a:pt x="406908" y="0"/>
                  </a:lnTo>
                  <a:lnTo>
                    <a:pt x="351675" y="2794"/>
                  </a:lnTo>
                  <a:lnTo>
                    <a:pt x="298704" y="10896"/>
                  </a:lnTo>
                  <a:lnTo>
                    <a:pt x="248488" y="23964"/>
                  </a:lnTo>
                  <a:lnTo>
                    <a:pt x="201498" y="41630"/>
                  </a:lnTo>
                  <a:lnTo>
                    <a:pt x="158229" y="63538"/>
                  </a:lnTo>
                  <a:lnTo>
                    <a:pt x="119151" y="89306"/>
                  </a:lnTo>
                  <a:lnTo>
                    <a:pt x="84759" y="118579"/>
                  </a:lnTo>
                  <a:lnTo>
                    <a:pt x="55537" y="150990"/>
                  </a:lnTo>
                  <a:lnTo>
                    <a:pt x="31965" y="186194"/>
                  </a:lnTo>
                  <a:lnTo>
                    <a:pt x="14528" y="223799"/>
                  </a:lnTo>
                  <a:lnTo>
                    <a:pt x="3708" y="263461"/>
                  </a:lnTo>
                  <a:lnTo>
                    <a:pt x="0" y="304800"/>
                  </a:lnTo>
                  <a:lnTo>
                    <a:pt x="3708" y="346151"/>
                  </a:lnTo>
                  <a:lnTo>
                    <a:pt x="14528" y="385813"/>
                  </a:lnTo>
                  <a:lnTo>
                    <a:pt x="31965" y="423418"/>
                  </a:lnTo>
                  <a:lnTo>
                    <a:pt x="55537" y="458622"/>
                  </a:lnTo>
                  <a:lnTo>
                    <a:pt x="84759" y="491032"/>
                  </a:lnTo>
                  <a:lnTo>
                    <a:pt x="119151" y="520306"/>
                  </a:lnTo>
                  <a:lnTo>
                    <a:pt x="158229" y="546074"/>
                  </a:lnTo>
                  <a:lnTo>
                    <a:pt x="201498" y="567982"/>
                  </a:lnTo>
                  <a:lnTo>
                    <a:pt x="248488" y="585647"/>
                  </a:lnTo>
                  <a:lnTo>
                    <a:pt x="298704" y="598716"/>
                  </a:lnTo>
                  <a:lnTo>
                    <a:pt x="351675" y="606818"/>
                  </a:lnTo>
                  <a:lnTo>
                    <a:pt x="406908" y="609600"/>
                  </a:lnTo>
                  <a:lnTo>
                    <a:pt x="462127" y="606818"/>
                  </a:lnTo>
                  <a:lnTo>
                    <a:pt x="515099" y="598716"/>
                  </a:lnTo>
                  <a:lnTo>
                    <a:pt x="565315" y="585647"/>
                  </a:lnTo>
                  <a:lnTo>
                    <a:pt x="612305" y="567982"/>
                  </a:lnTo>
                  <a:lnTo>
                    <a:pt x="655574" y="546074"/>
                  </a:lnTo>
                  <a:lnTo>
                    <a:pt x="694651" y="520306"/>
                  </a:lnTo>
                  <a:lnTo>
                    <a:pt x="729043" y="491032"/>
                  </a:lnTo>
                  <a:lnTo>
                    <a:pt x="758266" y="458622"/>
                  </a:lnTo>
                  <a:lnTo>
                    <a:pt x="781837" y="423418"/>
                  </a:lnTo>
                  <a:lnTo>
                    <a:pt x="799274" y="385813"/>
                  </a:lnTo>
                  <a:lnTo>
                    <a:pt x="810094" y="346151"/>
                  </a:lnTo>
                  <a:lnTo>
                    <a:pt x="813803" y="304800"/>
                  </a:lnTo>
                  <a:close/>
                </a:path>
              </a:pathLst>
            </a:custGeom>
            <a:solidFill>
              <a:srgbClr val="FFFFFF"/>
            </a:solidFill>
          </p:spPr>
          <p:txBody>
            <a:bodyPr wrap="square" lIns="0" tIns="0" rIns="0" bIns="0" rtlCol="0"/>
            <a:lstStyle/>
            <a:p>
              <a:endParaRPr/>
            </a:p>
          </p:txBody>
        </p:sp>
        <p:sp>
          <p:nvSpPr>
            <p:cNvPr id="11" name="object 11"/>
            <p:cNvSpPr/>
            <p:nvPr/>
          </p:nvSpPr>
          <p:spPr>
            <a:xfrm>
              <a:off x="5791200" y="1026667"/>
              <a:ext cx="611505" cy="469900"/>
            </a:xfrm>
            <a:custGeom>
              <a:avLst/>
              <a:gdLst/>
              <a:ahLst/>
              <a:cxnLst/>
              <a:rect l="l" t="t" r="r" b="b"/>
              <a:pathLst>
                <a:path w="611504" h="469900">
                  <a:moveTo>
                    <a:pt x="335152" y="0"/>
                  </a:moveTo>
                  <a:lnTo>
                    <a:pt x="304673" y="0"/>
                  </a:lnTo>
                  <a:lnTo>
                    <a:pt x="273938" y="1270"/>
                  </a:lnTo>
                  <a:lnTo>
                    <a:pt x="215646" y="10160"/>
                  </a:lnTo>
                  <a:lnTo>
                    <a:pt x="161416" y="26670"/>
                  </a:lnTo>
                  <a:lnTo>
                    <a:pt x="113029" y="52070"/>
                  </a:lnTo>
                  <a:lnTo>
                    <a:pt x="71500" y="83820"/>
                  </a:lnTo>
                  <a:lnTo>
                    <a:pt x="38226" y="120650"/>
                  </a:lnTo>
                  <a:lnTo>
                    <a:pt x="14224" y="163829"/>
                  </a:lnTo>
                  <a:lnTo>
                    <a:pt x="1524" y="210820"/>
                  </a:lnTo>
                  <a:lnTo>
                    <a:pt x="0" y="236220"/>
                  </a:lnTo>
                  <a:lnTo>
                    <a:pt x="508" y="248920"/>
                  </a:lnTo>
                  <a:lnTo>
                    <a:pt x="10413" y="295910"/>
                  </a:lnTo>
                  <a:lnTo>
                    <a:pt x="32130" y="340360"/>
                  </a:lnTo>
                  <a:lnTo>
                    <a:pt x="55245" y="370839"/>
                  </a:lnTo>
                  <a:lnTo>
                    <a:pt x="93217" y="405129"/>
                  </a:lnTo>
                  <a:lnTo>
                    <a:pt x="138302" y="431800"/>
                  </a:lnTo>
                  <a:lnTo>
                    <a:pt x="189737" y="453389"/>
                  </a:lnTo>
                  <a:lnTo>
                    <a:pt x="246125" y="466089"/>
                  </a:lnTo>
                  <a:lnTo>
                    <a:pt x="275971" y="469900"/>
                  </a:lnTo>
                  <a:lnTo>
                    <a:pt x="337185" y="469900"/>
                  </a:lnTo>
                  <a:lnTo>
                    <a:pt x="366775" y="466089"/>
                  </a:lnTo>
                  <a:lnTo>
                    <a:pt x="395477" y="459739"/>
                  </a:lnTo>
                  <a:lnTo>
                    <a:pt x="418655" y="453389"/>
                  </a:lnTo>
                  <a:lnTo>
                    <a:pt x="276605" y="453389"/>
                  </a:lnTo>
                  <a:lnTo>
                    <a:pt x="248158" y="449579"/>
                  </a:lnTo>
                  <a:lnTo>
                    <a:pt x="194183" y="436879"/>
                  </a:lnTo>
                  <a:lnTo>
                    <a:pt x="145287" y="416560"/>
                  </a:lnTo>
                  <a:lnTo>
                    <a:pt x="102615" y="391160"/>
                  </a:lnTo>
                  <a:lnTo>
                    <a:pt x="67183" y="358139"/>
                  </a:lnTo>
                  <a:lnTo>
                    <a:pt x="40004" y="321310"/>
                  </a:lnTo>
                  <a:lnTo>
                    <a:pt x="22860" y="279400"/>
                  </a:lnTo>
                  <a:lnTo>
                    <a:pt x="16806" y="236220"/>
                  </a:lnTo>
                  <a:lnTo>
                    <a:pt x="16806" y="233679"/>
                  </a:lnTo>
                  <a:lnTo>
                    <a:pt x="22733" y="190500"/>
                  </a:lnTo>
                  <a:lnTo>
                    <a:pt x="39750" y="149860"/>
                  </a:lnTo>
                  <a:lnTo>
                    <a:pt x="45592" y="139700"/>
                  </a:lnTo>
                  <a:lnTo>
                    <a:pt x="83312" y="95250"/>
                  </a:lnTo>
                  <a:lnTo>
                    <a:pt x="122554" y="66039"/>
                  </a:lnTo>
                  <a:lnTo>
                    <a:pt x="168401" y="41910"/>
                  </a:lnTo>
                  <a:lnTo>
                    <a:pt x="247523" y="20320"/>
                  </a:lnTo>
                  <a:lnTo>
                    <a:pt x="305308" y="16510"/>
                  </a:lnTo>
                  <a:lnTo>
                    <a:pt x="416750" y="16510"/>
                  </a:lnTo>
                  <a:lnTo>
                    <a:pt x="393573" y="10160"/>
                  </a:lnTo>
                  <a:lnTo>
                    <a:pt x="364998" y="3810"/>
                  </a:lnTo>
                  <a:lnTo>
                    <a:pt x="335152" y="0"/>
                  </a:lnTo>
                  <a:close/>
                </a:path>
                <a:path w="611504" h="469900">
                  <a:moveTo>
                    <a:pt x="416750" y="16510"/>
                  </a:moveTo>
                  <a:lnTo>
                    <a:pt x="305308" y="16510"/>
                  </a:lnTo>
                  <a:lnTo>
                    <a:pt x="334517" y="17779"/>
                  </a:lnTo>
                  <a:lnTo>
                    <a:pt x="362965" y="20320"/>
                  </a:lnTo>
                  <a:lnTo>
                    <a:pt x="416940" y="33020"/>
                  </a:lnTo>
                  <a:lnTo>
                    <a:pt x="465836" y="53339"/>
                  </a:lnTo>
                  <a:lnTo>
                    <a:pt x="508635" y="80010"/>
                  </a:lnTo>
                  <a:lnTo>
                    <a:pt x="544067" y="111760"/>
                  </a:lnTo>
                  <a:lnTo>
                    <a:pt x="565276" y="139700"/>
                  </a:lnTo>
                  <a:lnTo>
                    <a:pt x="571119" y="148589"/>
                  </a:lnTo>
                  <a:lnTo>
                    <a:pt x="588263" y="190500"/>
                  </a:lnTo>
                  <a:lnTo>
                    <a:pt x="594317" y="233679"/>
                  </a:lnTo>
                  <a:lnTo>
                    <a:pt x="594317" y="236220"/>
                  </a:lnTo>
                  <a:lnTo>
                    <a:pt x="588390" y="279400"/>
                  </a:lnTo>
                  <a:lnTo>
                    <a:pt x="571373" y="321310"/>
                  </a:lnTo>
                  <a:lnTo>
                    <a:pt x="565530" y="330200"/>
                  </a:lnTo>
                  <a:lnTo>
                    <a:pt x="559053" y="340360"/>
                  </a:lnTo>
                  <a:lnTo>
                    <a:pt x="527938" y="374650"/>
                  </a:lnTo>
                  <a:lnTo>
                    <a:pt x="488696" y="403860"/>
                  </a:lnTo>
                  <a:lnTo>
                    <a:pt x="442722" y="427989"/>
                  </a:lnTo>
                  <a:lnTo>
                    <a:pt x="391160" y="444500"/>
                  </a:lnTo>
                  <a:lnTo>
                    <a:pt x="335152" y="452120"/>
                  </a:lnTo>
                  <a:lnTo>
                    <a:pt x="305815" y="453389"/>
                  </a:lnTo>
                  <a:lnTo>
                    <a:pt x="418655" y="453389"/>
                  </a:lnTo>
                  <a:lnTo>
                    <a:pt x="474599" y="431800"/>
                  </a:lnTo>
                  <a:lnTo>
                    <a:pt x="519811" y="403860"/>
                  </a:lnTo>
                  <a:lnTo>
                    <a:pt x="557529" y="368300"/>
                  </a:lnTo>
                  <a:lnTo>
                    <a:pt x="586359" y="328929"/>
                  </a:lnTo>
                  <a:lnTo>
                    <a:pt x="604774" y="283210"/>
                  </a:lnTo>
                  <a:lnTo>
                    <a:pt x="611124" y="233679"/>
                  </a:lnTo>
                  <a:lnTo>
                    <a:pt x="610615" y="222250"/>
                  </a:lnTo>
                  <a:lnTo>
                    <a:pt x="600710" y="173989"/>
                  </a:lnTo>
                  <a:lnTo>
                    <a:pt x="579120" y="129539"/>
                  </a:lnTo>
                  <a:lnTo>
                    <a:pt x="537972" y="82550"/>
                  </a:lnTo>
                  <a:lnTo>
                    <a:pt x="496188" y="50800"/>
                  </a:lnTo>
                  <a:lnTo>
                    <a:pt x="447801" y="26670"/>
                  </a:lnTo>
                  <a:lnTo>
                    <a:pt x="421386" y="17779"/>
                  </a:lnTo>
                  <a:lnTo>
                    <a:pt x="416750" y="16510"/>
                  </a:lnTo>
                  <a:close/>
                </a:path>
                <a:path w="611504" h="469900">
                  <a:moveTo>
                    <a:pt x="305815" y="33020"/>
                  </a:moveTo>
                  <a:lnTo>
                    <a:pt x="250698" y="36829"/>
                  </a:lnTo>
                  <a:lnTo>
                    <a:pt x="199262" y="49529"/>
                  </a:lnTo>
                  <a:lnTo>
                    <a:pt x="152908" y="68579"/>
                  </a:lnTo>
                  <a:lnTo>
                    <a:pt x="112649" y="92710"/>
                  </a:lnTo>
                  <a:lnTo>
                    <a:pt x="79501" y="123189"/>
                  </a:lnTo>
                  <a:lnTo>
                    <a:pt x="54610" y="157479"/>
                  </a:lnTo>
                  <a:lnTo>
                    <a:pt x="38988" y="194310"/>
                  </a:lnTo>
                  <a:lnTo>
                    <a:pt x="33575" y="233679"/>
                  </a:lnTo>
                  <a:lnTo>
                    <a:pt x="33575" y="236220"/>
                  </a:lnTo>
                  <a:lnTo>
                    <a:pt x="38862" y="275589"/>
                  </a:lnTo>
                  <a:lnTo>
                    <a:pt x="41910" y="284479"/>
                  </a:lnTo>
                  <a:lnTo>
                    <a:pt x="45338" y="294639"/>
                  </a:lnTo>
                  <a:lnTo>
                    <a:pt x="65532" y="330200"/>
                  </a:lnTo>
                  <a:lnTo>
                    <a:pt x="94614" y="361950"/>
                  </a:lnTo>
                  <a:lnTo>
                    <a:pt x="131317" y="389889"/>
                  </a:lnTo>
                  <a:lnTo>
                    <a:pt x="174751" y="412750"/>
                  </a:lnTo>
                  <a:lnTo>
                    <a:pt x="223774" y="427989"/>
                  </a:lnTo>
                  <a:lnTo>
                    <a:pt x="277240" y="435610"/>
                  </a:lnTo>
                  <a:lnTo>
                    <a:pt x="305308" y="436879"/>
                  </a:lnTo>
                  <a:lnTo>
                    <a:pt x="333248" y="435610"/>
                  </a:lnTo>
                  <a:lnTo>
                    <a:pt x="360425" y="433070"/>
                  </a:lnTo>
                  <a:lnTo>
                    <a:pt x="386714" y="427989"/>
                  </a:lnTo>
                  <a:lnTo>
                    <a:pt x="411861" y="421639"/>
                  </a:lnTo>
                  <a:lnTo>
                    <a:pt x="415271" y="420370"/>
                  </a:lnTo>
                  <a:lnTo>
                    <a:pt x="304673" y="420370"/>
                  </a:lnTo>
                  <a:lnTo>
                    <a:pt x="277749" y="419100"/>
                  </a:lnTo>
                  <a:lnTo>
                    <a:pt x="226949" y="411479"/>
                  </a:lnTo>
                  <a:lnTo>
                    <a:pt x="180466" y="396239"/>
                  </a:lnTo>
                  <a:lnTo>
                    <a:pt x="139573" y="375920"/>
                  </a:lnTo>
                  <a:lnTo>
                    <a:pt x="105283" y="349250"/>
                  </a:lnTo>
                  <a:lnTo>
                    <a:pt x="78612" y="320039"/>
                  </a:lnTo>
                  <a:lnTo>
                    <a:pt x="68707" y="303529"/>
                  </a:lnTo>
                  <a:lnTo>
                    <a:pt x="64515" y="295910"/>
                  </a:lnTo>
                  <a:lnTo>
                    <a:pt x="51308" y="252729"/>
                  </a:lnTo>
                  <a:lnTo>
                    <a:pt x="50291" y="233679"/>
                  </a:lnTo>
                  <a:lnTo>
                    <a:pt x="50673" y="224789"/>
                  </a:lnTo>
                  <a:lnTo>
                    <a:pt x="61213" y="181610"/>
                  </a:lnTo>
                  <a:lnTo>
                    <a:pt x="74295" y="157479"/>
                  </a:lnTo>
                  <a:lnTo>
                    <a:pt x="79755" y="148589"/>
                  </a:lnTo>
                  <a:lnTo>
                    <a:pt x="107061" y="119379"/>
                  </a:lnTo>
                  <a:lnTo>
                    <a:pt x="141477" y="93979"/>
                  </a:lnTo>
                  <a:lnTo>
                    <a:pt x="182372" y="73660"/>
                  </a:lnTo>
                  <a:lnTo>
                    <a:pt x="228853" y="58420"/>
                  </a:lnTo>
                  <a:lnTo>
                    <a:pt x="279780" y="50800"/>
                  </a:lnTo>
                  <a:lnTo>
                    <a:pt x="306450" y="49529"/>
                  </a:lnTo>
                  <a:lnTo>
                    <a:pt x="412496" y="49529"/>
                  </a:lnTo>
                  <a:lnTo>
                    <a:pt x="387350" y="41910"/>
                  </a:lnTo>
                  <a:lnTo>
                    <a:pt x="361061" y="36829"/>
                  </a:lnTo>
                  <a:lnTo>
                    <a:pt x="333883" y="34289"/>
                  </a:lnTo>
                  <a:lnTo>
                    <a:pt x="305815" y="33020"/>
                  </a:lnTo>
                  <a:close/>
                </a:path>
                <a:path w="611504" h="469900">
                  <a:moveTo>
                    <a:pt x="412496" y="49529"/>
                  </a:moveTo>
                  <a:lnTo>
                    <a:pt x="306450" y="49529"/>
                  </a:lnTo>
                  <a:lnTo>
                    <a:pt x="333375" y="50800"/>
                  </a:lnTo>
                  <a:lnTo>
                    <a:pt x="384175" y="58420"/>
                  </a:lnTo>
                  <a:lnTo>
                    <a:pt x="430657" y="73660"/>
                  </a:lnTo>
                  <a:lnTo>
                    <a:pt x="471677" y="95250"/>
                  </a:lnTo>
                  <a:lnTo>
                    <a:pt x="505967" y="120650"/>
                  </a:lnTo>
                  <a:lnTo>
                    <a:pt x="532638" y="151129"/>
                  </a:lnTo>
                  <a:lnTo>
                    <a:pt x="553592" y="191770"/>
                  </a:lnTo>
                  <a:lnTo>
                    <a:pt x="560832" y="236220"/>
                  </a:lnTo>
                  <a:lnTo>
                    <a:pt x="560451" y="245110"/>
                  </a:lnTo>
                  <a:lnTo>
                    <a:pt x="549783" y="289560"/>
                  </a:lnTo>
                  <a:lnTo>
                    <a:pt x="541654" y="304800"/>
                  </a:lnTo>
                  <a:lnTo>
                    <a:pt x="536828" y="313689"/>
                  </a:lnTo>
                  <a:lnTo>
                    <a:pt x="504189" y="351789"/>
                  </a:lnTo>
                  <a:lnTo>
                    <a:pt x="469773" y="377189"/>
                  </a:lnTo>
                  <a:lnTo>
                    <a:pt x="428751" y="397510"/>
                  </a:lnTo>
                  <a:lnTo>
                    <a:pt x="382270" y="411479"/>
                  </a:lnTo>
                  <a:lnTo>
                    <a:pt x="331342" y="419100"/>
                  </a:lnTo>
                  <a:lnTo>
                    <a:pt x="304673" y="420370"/>
                  </a:lnTo>
                  <a:lnTo>
                    <a:pt x="415271" y="420370"/>
                  </a:lnTo>
                  <a:lnTo>
                    <a:pt x="458215" y="402589"/>
                  </a:lnTo>
                  <a:lnTo>
                    <a:pt x="498601" y="377189"/>
                  </a:lnTo>
                  <a:lnTo>
                    <a:pt x="531622" y="347979"/>
                  </a:lnTo>
                  <a:lnTo>
                    <a:pt x="551179" y="321310"/>
                  </a:lnTo>
                  <a:lnTo>
                    <a:pt x="556513" y="313689"/>
                  </a:lnTo>
                  <a:lnTo>
                    <a:pt x="572135" y="275589"/>
                  </a:lnTo>
                  <a:lnTo>
                    <a:pt x="577548" y="236220"/>
                  </a:lnTo>
                  <a:lnTo>
                    <a:pt x="577548" y="233679"/>
                  </a:lnTo>
                  <a:lnTo>
                    <a:pt x="572262" y="195579"/>
                  </a:lnTo>
                  <a:lnTo>
                    <a:pt x="556767" y="157479"/>
                  </a:lnTo>
                  <a:lnTo>
                    <a:pt x="532129" y="123189"/>
                  </a:lnTo>
                  <a:lnTo>
                    <a:pt x="499110" y="93979"/>
                  </a:lnTo>
                  <a:lnTo>
                    <a:pt x="458850" y="68579"/>
                  </a:lnTo>
                  <a:lnTo>
                    <a:pt x="436372" y="58420"/>
                  </a:lnTo>
                  <a:lnTo>
                    <a:pt x="412496" y="49529"/>
                  </a:lnTo>
                  <a:close/>
                </a:path>
              </a:pathLst>
            </a:custGeom>
            <a:solidFill>
              <a:srgbClr val="7A9799"/>
            </a:solidFill>
          </p:spPr>
          <p:txBody>
            <a:bodyPr wrap="square" lIns="0" tIns="0" rIns="0" bIns="0" rtlCol="0"/>
            <a:lstStyle/>
            <a:p>
              <a:endParaRPr/>
            </a:p>
          </p:txBody>
        </p:sp>
      </p:grpSp>
      <p:sp>
        <p:nvSpPr>
          <p:cNvPr id="12" name="object 12"/>
          <p:cNvSpPr txBox="1">
            <a:spLocks noGrp="1"/>
          </p:cNvSpPr>
          <p:nvPr>
            <p:ph type="title"/>
          </p:nvPr>
        </p:nvSpPr>
        <p:spPr>
          <a:prstGeom prst="rect">
            <a:avLst/>
          </a:prstGeom>
        </p:spPr>
        <p:txBody>
          <a:bodyPr vert="horz" wrap="square" lIns="0" tIns="276022" rIns="0" bIns="0" rtlCol="0">
            <a:spAutoFit/>
          </a:bodyPr>
          <a:lstStyle/>
          <a:p>
            <a:pPr marL="704850">
              <a:lnSpc>
                <a:spcPct val="100000"/>
              </a:lnSpc>
              <a:spcBef>
                <a:spcPts val="100"/>
              </a:spcBef>
            </a:pPr>
            <a:r>
              <a:rPr sz="3000" spc="-10" dirty="0">
                <a:solidFill>
                  <a:srgbClr val="7A9799"/>
                </a:solidFill>
              </a:rPr>
              <a:t>ETIOLOGY</a:t>
            </a:r>
            <a:endParaRPr sz="3000"/>
          </a:p>
        </p:txBody>
      </p:sp>
      <p:grpSp>
        <p:nvGrpSpPr>
          <p:cNvPr id="13" name="object 13"/>
          <p:cNvGrpSpPr/>
          <p:nvPr/>
        </p:nvGrpSpPr>
        <p:grpSpPr>
          <a:xfrm>
            <a:off x="868616" y="1149096"/>
            <a:ext cx="9782810" cy="5181600"/>
            <a:chOff x="868616" y="1149096"/>
            <a:chExt cx="9782810" cy="5181600"/>
          </a:xfrm>
        </p:grpSpPr>
        <p:sp>
          <p:nvSpPr>
            <p:cNvPr id="14" name="object 14"/>
            <p:cNvSpPr/>
            <p:nvPr/>
          </p:nvSpPr>
          <p:spPr>
            <a:xfrm>
              <a:off x="1324355" y="1149096"/>
              <a:ext cx="9326880" cy="5181600"/>
            </a:xfrm>
            <a:custGeom>
              <a:avLst/>
              <a:gdLst/>
              <a:ahLst/>
              <a:cxnLst/>
              <a:rect l="l" t="t" r="r" b="b"/>
              <a:pathLst>
                <a:path w="9326880" h="5181600">
                  <a:moveTo>
                    <a:pt x="6736080" y="0"/>
                  </a:moveTo>
                  <a:lnTo>
                    <a:pt x="6736080" y="1295400"/>
                  </a:lnTo>
                  <a:lnTo>
                    <a:pt x="0" y="1295400"/>
                  </a:lnTo>
                  <a:lnTo>
                    <a:pt x="0" y="3886200"/>
                  </a:lnTo>
                  <a:lnTo>
                    <a:pt x="6736080" y="3886200"/>
                  </a:lnTo>
                  <a:lnTo>
                    <a:pt x="6736080" y="5181600"/>
                  </a:lnTo>
                  <a:lnTo>
                    <a:pt x="9326880" y="2590799"/>
                  </a:lnTo>
                  <a:lnTo>
                    <a:pt x="6736080" y="0"/>
                  </a:lnTo>
                  <a:close/>
                </a:path>
              </a:pathLst>
            </a:custGeom>
            <a:solidFill>
              <a:srgbClr val="EDD2CF"/>
            </a:solidFill>
          </p:spPr>
          <p:txBody>
            <a:bodyPr wrap="square" lIns="0" tIns="0" rIns="0" bIns="0" rtlCol="0"/>
            <a:lstStyle/>
            <a:p>
              <a:endParaRPr/>
            </a:p>
          </p:txBody>
        </p:sp>
        <p:sp>
          <p:nvSpPr>
            <p:cNvPr id="15" name="object 15"/>
            <p:cNvSpPr/>
            <p:nvPr/>
          </p:nvSpPr>
          <p:spPr>
            <a:xfrm>
              <a:off x="874013" y="2704338"/>
              <a:ext cx="3291840" cy="2072639"/>
            </a:xfrm>
            <a:custGeom>
              <a:avLst/>
              <a:gdLst/>
              <a:ahLst/>
              <a:cxnLst/>
              <a:rect l="l" t="t" r="r" b="b"/>
              <a:pathLst>
                <a:path w="3291840" h="2072639">
                  <a:moveTo>
                    <a:pt x="2946400" y="0"/>
                  </a:moveTo>
                  <a:lnTo>
                    <a:pt x="345440" y="0"/>
                  </a:lnTo>
                  <a:lnTo>
                    <a:pt x="298566" y="3153"/>
                  </a:lnTo>
                  <a:lnTo>
                    <a:pt x="253609" y="12341"/>
                  </a:lnTo>
                  <a:lnTo>
                    <a:pt x="210979" y="27150"/>
                  </a:lnTo>
                  <a:lnTo>
                    <a:pt x="171090" y="47168"/>
                  </a:lnTo>
                  <a:lnTo>
                    <a:pt x="134352" y="71985"/>
                  </a:lnTo>
                  <a:lnTo>
                    <a:pt x="101177" y="101187"/>
                  </a:lnTo>
                  <a:lnTo>
                    <a:pt x="71977" y="134363"/>
                  </a:lnTo>
                  <a:lnTo>
                    <a:pt x="47163" y="171101"/>
                  </a:lnTo>
                  <a:lnTo>
                    <a:pt x="27146" y="210990"/>
                  </a:lnTo>
                  <a:lnTo>
                    <a:pt x="12339" y="253617"/>
                  </a:lnTo>
                  <a:lnTo>
                    <a:pt x="3153" y="298571"/>
                  </a:lnTo>
                  <a:lnTo>
                    <a:pt x="0" y="345439"/>
                  </a:lnTo>
                  <a:lnTo>
                    <a:pt x="0" y="1727200"/>
                  </a:lnTo>
                  <a:lnTo>
                    <a:pt x="3153" y="1774068"/>
                  </a:lnTo>
                  <a:lnTo>
                    <a:pt x="12339" y="1819022"/>
                  </a:lnTo>
                  <a:lnTo>
                    <a:pt x="27146" y="1861649"/>
                  </a:lnTo>
                  <a:lnTo>
                    <a:pt x="47163" y="1901538"/>
                  </a:lnTo>
                  <a:lnTo>
                    <a:pt x="71977" y="1938276"/>
                  </a:lnTo>
                  <a:lnTo>
                    <a:pt x="101177" y="1971452"/>
                  </a:lnTo>
                  <a:lnTo>
                    <a:pt x="134352" y="2000654"/>
                  </a:lnTo>
                  <a:lnTo>
                    <a:pt x="171090" y="2025471"/>
                  </a:lnTo>
                  <a:lnTo>
                    <a:pt x="210979" y="2045489"/>
                  </a:lnTo>
                  <a:lnTo>
                    <a:pt x="253609" y="2060298"/>
                  </a:lnTo>
                  <a:lnTo>
                    <a:pt x="298566" y="2069486"/>
                  </a:lnTo>
                  <a:lnTo>
                    <a:pt x="345440" y="2072639"/>
                  </a:lnTo>
                  <a:lnTo>
                    <a:pt x="2946400" y="2072639"/>
                  </a:lnTo>
                  <a:lnTo>
                    <a:pt x="2993268" y="2069486"/>
                  </a:lnTo>
                  <a:lnTo>
                    <a:pt x="3038222" y="2060298"/>
                  </a:lnTo>
                  <a:lnTo>
                    <a:pt x="3080849" y="2045489"/>
                  </a:lnTo>
                  <a:lnTo>
                    <a:pt x="3120738" y="2025471"/>
                  </a:lnTo>
                  <a:lnTo>
                    <a:pt x="3157476" y="2000654"/>
                  </a:lnTo>
                  <a:lnTo>
                    <a:pt x="3190652" y="1971452"/>
                  </a:lnTo>
                  <a:lnTo>
                    <a:pt x="3219854" y="1938276"/>
                  </a:lnTo>
                  <a:lnTo>
                    <a:pt x="3244671" y="1901538"/>
                  </a:lnTo>
                  <a:lnTo>
                    <a:pt x="3264689" y="1861649"/>
                  </a:lnTo>
                  <a:lnTo>
                    <a:pt x="3279498" y="1819022"/>
                  </a:lnTo>
                  <a:lnTo>
                    <a:pt x="3288686" y="1774068"/>
                  </a:lnTo>
                  <a:lnTo>
                    <a:pt x="3291840" y="1727200"/>
                  </a:lnTo>
                  <a:lnTo>
                    <a:pt x="3291840" y="345439"/>
                  </a:lnTo>
                  <a:lnTo>
                    <a:pt x="3288686" y="298571"/>
                  </a:lnTo>
                  <a:lnTo>
                    <a:pt x="3279498" y="253617"/>
                  </a:lnTo>
                  <a:lnTo>
                    <a:pt x="3264689" y="210990"/>
                  </a:lnTo>
                  <a:lnTo>
                    <a:pt x="3244671" y="171101"/>
                  </a:lnTo>
                  <a:lnTo>
                    <a:pt x="3219854" y="134363"/>
                  </a:lnTo>
                  <a:lnTo>
                    <a:pt x="3190652" y="101187"/>
                  </a:lnTo>
                  <a:lnTo>
                    <a:pt x="3157476" y="71985"/>
                  </a:lnTo>
                  <a:lnTo>
                    <a:pt x="3120738" y="47168"/>
                  </a:lnTo>
                  <a:lnTo>
                    <a:pt x="3080849" y="27150"/>
                  </a:lnTo>
                  <a:lnTo>
                    <a:pt x="3038222" y="12341"/>
                  </a:lnTo>
                  <a:lnTo>
                    <a:pt x="2993268" y="3153"/>
                  </a:lnTo>
                  <a:lnTo>
                    <a:pt x="2946400" y="0"/>
                  </a:lnTo>
                  <a:close/>
                </a:path>
              </a:pathLst>
            </a:custGeom>
            <a:solidFill>
              <a:srgbClr val="FF9933"/>
            </a:solidFill>
          </p:spPr>
          <p:txBody>
            <a:bodyPr wrap="square" lIns="0" tIns="0" rIns="0" bIns="0" rtlCol="0"/>
            <a:lstStyle/>
            <a:p>
              <a:endParaRPr/>
            </a:p>
          </p:txBody>
        </p:sp>
        <p:sp>
          <p:nvSpPr>
            <p:cNvPr id="16" name="object 16"/>
            <p:cNvSpPr/>
            <p:nvPr/>
          </p:nvSpPr>
          <p:spPr>
            <a:xfrm>
              <a:off x="874013" y="2704338"/>
              <a:ext cx="3291840" cy="2072639"/>
            </a:xfrm>
            <a:custGeom>
              <a:avLst/>
              <a:gdLst/>
              <a:ahLst/>
              <a:cxnLst/>
              <a:rect l="l" t="t" r="r" b="b"/>
              <a:pathLst>
                <a:path w="3291840" h="2072639">
                  <a:moveTo>
                    <a:pt x="0" y="345439"/>
                  </a:moveTo>
                  <a:lnTo>
                    <a:pt x="3153" y="298571"/>
                  </a:lnTo>
                  <a:lnTo>
                    <a:pt x="12339" y="253617"/>
                  </a:lnTo>
                  <a:lnTo>
                    <a:pt x="27146" y="210990"/>
                  </a:lnTo>
                  <a:lnTo>
                    <a:pt x="47163" y="171101"/>
                  </a:lnTo>
                  <a:lnTo>
                    <a:pt x="71977" y="134363"/>
                  </a:lnTo>
                  <a:lnTo>
                    <a:pt x="101177" y="101187"/>
                  </a:lnTo>
                  <a:lnTo>
                    <a:pt x="134352" y="71985"/>
                  </a:lnTo>
                  <a:lnTo>
                    <a:pt x="171090" y="47168"/>
                  </a:lnTo>
                  <a:lnTo>
                    <a:pt x="210979" y="27150"/>
                  </a:lnTo>
                  <a:lnTo>
                    <a:pt x="253609" y="12341"/>
                  </a:lnTo>
                  <a:lnTo>
                    <a:pt x="298566" y="3153"/>
                  </a:lnTo>
                  <a:lnTo>
                    <a:pt x="345440" y="0"/>
                  </a:lnTo>
                  <a:lnTo>
                    <a:pt x="2946400" y="0"/>
                  </a:lnTo>
                  <a:lnTo>
                    <a:pt x="2993268" y="3153"/>
                  </a:lnTo>
                  <a:lnTo>
                    <a:pt x="3038222" y="12341"/>
                  </a:lnTo>
                  <a:lnTo>
                    <a:pt x="3080849" y="27150"/>
                  </a:lnTo>
                  <a:lnTo>
                    <a:pt x="3120738" y="47168"/>
                  </a:lnTo>
                  <a:lnTo>
                    <a:pt x="3157476" y="71985"/>
                  </a:lnTo>
                  <a:lnTo>
                    <a:pt x="3190652" y="101187"/>
                  </a:lnTo>
                  <a:lnTo>
                    <a:pt x="3219854" y="134363"/>
                  </a:lnTo>
                  <a:lnTo>
                    <a:pt x="3244671" y="171101"/>
                  </a:lnTo>
                  <a:lnTo>
                    <a:pt x="3264689" y="210990"/>
                  </a:lnTo>
                  <a:lnTo>
                    <a:pt x="3279498" y="253617"/>
                  </a:lnTo>
                  <a:lnTo>
                    <a:pt x="3288686" y="298571"/>
                  </a:lnTo>
                  <a:lnTo>
                    <a:pt x="3291840" y="345439"/>
                  </a:lnTo>
                  <a:lnTo>
                    <a:pt x="3291840" y="1727200"/>
                  </a:lnTo>
                  <a:lnTo>
                    <a:pt x="3288686" y="1774068"/>
                  </a:lnTo>
                  <a:lnTo>
                    <a:pt x="3279498" y="1819022"/>
                  </a:lnTo>
                  <a:lnTo>
                    <a:pt x="3264689" y="1861649"/>
                  </a:lnTo>
                  <a:lnTo>
                    <a:pt x="3244671" y="1901538"/>
                  </a:lnTo>
                  <a:lnTo>
                    <a:pt x="3219854" y="1938276"/>
                  </a:lnTo>
                  <a:lnTo>
                    <a:pt x="3190652" y="1971452"/>
                  </a:lnTo>
                  <a:lnTo>
                    <a:pt x="3157476" y="2000654"/>
                  </a:lnTo>
                  <a:lnTo>
                    <a:pt x="3120738" y="2025471"/>
                  </a:lnTo>
                  <a:lnTo>
                    <a:pt x="3080849" y="2045489"/>
                  </a:lnTo>
                  <a:lnTo>
                    <a:pt x="3038222" y="2060298"/>
                  </a:lnTo>
                  <a:lnTo>
                    <a:pt x="2993268" y="2069486"/>
                  </a:lnTo>
                  <a:lnTo>
                    <a:pt x="2946400" y="2072639"/>
                  </a:lnTo>
                  <a:lnTo>
                    <a:pt x="345440" y="2072639"/>
                  </a:lnTo>
                  <a:lnTo>
                    <a:pt x="298566" y="2069486"/>
                  </a:lnTo>
                  <a:lnTo>
                    <a:pt x="253609" y="2060298"/>
                  </a:lnTo>
                  <a:lnTo>
                    <a:pt x="210979" y="2045489"/>
                  </a:lnTo>
                  <a:lnTo>
                    <a:pt x="171090" y="2025471"/>
                  </a:lnTo>
                  <a:lnTo>
                    <a:pt x="134352" y="2000654"/>
                  </a:lnTo>
                  <a:lnTo>
                    <a:pt x="101177" y="1971452"/>
                  </a:lnTo>
                  <a:lnTo>
                    <a:pt x="71977" y="1938276"/>
                  </a:lnTo>
                  <a:lnTo>
                    <a:pt x="47163" y="1901538"/>
                  </a:lnTo>
                  <a:lnTo>
                    <a:pt x="27146" y="1861649"/>
                  </a:lnTo>
                  <a:lnTo>
                    <a:pt x="12339" y="1819022"/>
                  </a:lnTo>
                  <a:lnTo>
                    <a:pt x="3153" y="1774068"/>
                  </a:lnTo>
                  <a:lnTo>
                    <a:pt x="0" y="1727200"/>
                  </a:lnTo>
                  <a:lnTo>
                    <a:pt x="0" y="345439"/>
                  </a:lnTo>
                  <a:close/>
                </a:path>
              </a:pathLst>
            </a:custGeom>
            <a:ln w="10667">
              <a:solidFill>
                <a:srgbClr val="FFFFFF"/>
              </a:solidFill>
              <a:prstDash val="sysDash"/>
            </a:ln>
          </p:spPr>
          <p:txBody>
            <a:bodyPr wrap="square" lIns="0" tIns="0" rIns="0" bIns="0" rtlCol="0"/>
            <a:lstStyle/>
            <a:p>
              <a:endParaRPr/>
            </a:p>
          </p:txBody>
        </p:sp>
      </p:grpSp>
      <p:sp>
        <p:nvSpPr>
          <p:cNvPr id="17" name="object 17"/>
          <p:cNvSpPr txBox="1"/>
          <p:nvPr/>
        </p:nvSpPr>
        <p:spPr>
          <a:xfrm>
            <a:off x="1109878" y="2846958"/>
            <a:ext cx="2817495" cy="1704975"/>
          </a:xfrm>
          <a:prstGeom prst="rect">
            <a:avLst/>
          </a:prstGeom>
        </p:spPr>
        <p:txBody>
          <a:bodyPr vert="horz" wrap="square" lIns="0" tIns="81915" rIns="0" bIns="0" rtlCol="0">
            <a:spAutoFit/>
          </a:bodyPr>
          <a:lstStyle/>
          <a:p>
            <a:pPr marL="12700" marR="5080" indent="-635" algn="ctr">
              <a:lnSpc>
                <a:spcPct val="85200"/>
              </a:lnSpc>
              <a:spcBef>
                <a:spcPts val="645"/>
              </a:spcBef>
            </a:pPr>
            <a:r>
              <a:rPr sz="3100" b="1" dirty="0">
                <a:solidFill>
                  <a:srgbClr val="FFFFFF"/>
                </a:solidFill>
                <a:latin typeface="Georgia"/>
                <a:cs typeface="Georgia"/>
              </a:rPr>
              <a:t>Starts</a:t>
            </a:r>
            <a:r>
              <a:rPr sz="3100" b="1" spc="-120" dirty="0">
                <a:solidFill>
                  <a:srgbClr val="FFFFFF"/>
                </a:solidFill>
                <a:latin typeface="Georgia"/>
                <a:cs typeface="Georgia"/>
              </a:rPr>
              <a:t> </a:t>
            </a:r>
            <a:r>
              <a:rPr sz="3100" b="1" spc="-25" dirty="0">
                <a:solidFill>
                  <a:srgbClr val="FFFFFF"/>
                </a:solidFill>
                <a:latin typeface="Georgia"/>
                <a:cs typeface="Georgia"/>
              </a:rPr>
              <a:t>in </a:t>
            </a:r>
            <a:r>
              <a:rPr sz="3100" b="1" spc="-10" dirty="0">
                <a:solidFill>
                  <a:srgbClr val="FFFFFF"/>
                </a:solidFill>
                <a:latin typeface="Georgia"/>
                <a:cs typeface="Georgia"/>
              </a:rPr>
              <a:t>Lower </a:t>
            </a:r>
            <a:r>
              <a:rPr sz="3100" b="1" dirty="0">
                <a:solidFill>
                  <a:srgbClr val="FFFFFF"/>
                </a:solidFill>
                <a:latin typeface="Georgia"/>
                <a:cs typeface="Georgia"/>
              </a:rPr>
              <a:t>extremity</a:t>
            </a:r>
            <a:r>
              <a:rPr sz="3100" b="1" spc="-170" dirty="0">
                <a:solidFill>
                  <a:srgbClr val="FFFFFF"/>
                </a:solidFill>
                <a:latin typeface="Georgia"/>
                <a:cs typeface="Georgia"/>
              </a:rPr>
              <a:t> </a:t>
            </a:r>
            <a:r>
              <a:rPr sz="3100" b="1" spc="-20" dirty="0">
                <a:solidFill>
                  <a:srgbClr val="FFFFFF"/>
                </a:solidFill>
                <a:latin typeface="Georgia"/>
                <a:cs typeface="Georgia"/>
              </a:rPr>
              <a:t>calf </a:t>
            </a:r>
            <a:r>
              <a:rPr sz="3100" b="1" spc="-10" dirty="0">
                <a:solidFill>
                  <a:srgbClr val="FFFFFF"/>
                </a:solidFill>
                <a:latin typeface="Georgia"/>
                <a:cs typeface="Georgia"/>
              </a:rPr>
              <a:t>veins</a:t>
            </a:r>
            <a:endParaRPr sz="3100">
              <a:latin typeface="Georgia"/>
              <a:cs typeface="Georgia"/>
            </a:endParaRPr>
          </a:p>
        </p:txBody>
      </p:sp>
      <p:grpSp>
        <p:nvGrpSpPr>
          <p:cNvPr id="18" name="object 18"/>
          <p:cNvGrpSpPr/>
          <p:nvPr/>
        </p:nvGrpSpPr>
        <p:grpSpPr>
          <a:xfrm>
            <a:off x="4349432" y="2698940"/>
            <a:ext cx="3302635" cy="2083435"/>
            <a:chOff x="4349432" y="2698940"/>
            <a:chExt cx="3302635" cy="2083435"/>
          </a:xfrm>
        </p:grpSpPr>
        <p:sp>
          <p:nvSpPr>
            <p:cNvPr id="19" name="object 19"/>
            <p:cNvSpPr/>
            <p:nvPr/>
          </p:nvSpPr>
          <p:spPr>
            <a:xfrm>
              <a:off x="4354830" y="2704337"/>
              <a:ext cx="3291840" cy="2072639"/>
            </a:xfrm>
            <a:custGeom>
              <a:avLst/>
              <a:gdLst/>
              <a:ahLst/>
              <a:cxnLst/>
              <a:rect l="l" t="t" r="r" b="b"/>
              <a:pathLst>
                <a:path w="3291840" h="2072639">
                  <a:moveTo>
                    <a:pt x="2946400" y="0"/>
                  </a:moveTo>
                  <a:lnTo>
                    <a:pt x="345440" y="0"/>
                  </a:lnTo>
                  <a:lnTo>
                    <a:pt x="298571" y="3153"/>
                  </a:lnTo>
                  <a:lnTo>
                    <a:pt x="253617" y="12341"/>
                  </a:lnTo>
                  <a:lnTo>
                    <a:pt x="210990" y="27150"/>
                  </a:lnTo>
                  <a:lnTo>
                    <a:pt x="171101" y="47168"/>
                  </a:lnTo>
                  <a:lnTo>
                    <a:pt x="134363" y="71985"/>
                  </a:lnTo>
                  <a:lnTo>
                    <a:pt x="101187" y="101187"/>
                  </a:lnTo>
                  <a:lnTo>
                    <a:pt x="71985" y="134363"/>
                  </a:lnTo>
                  <a:lnTo>
                    <a:pt x="47168" y="171101"/>
                  </a:lnTo>
                  <a:lnTo>
                    <a:pt x="27150" y="210990"/>
                  </a:lnTo>
                  <a:lnTo>
                    <a:pt x="12341" y="253617"/>
                  </a:lnTo>
                  <a:lnTo>
                    <a:pt x="3153" y="298571"/>
                  </a:lnTo>
                  <a:lnTo>
                    <a:pt x="0" y="345439"/>
                  </a:lnTo>
                  <a:lnTo>
                    <a:pt x="0" y="1727200"/>
                  </a:lnTo>
                  <a:lnTo>
                    <a:pt x="3153" y="1774068"/>
                  </a:lnTo>
                  <a:lnTo>
                    <a:pt x="12341" y="1819022"/>
                  </a:lnTo>
                  <a:lnTo>
                    <a:pt x="27150" y="1861649"/>
                  </a:lnTo>
                  <a:lnTo>
                    <a:pt x="47168" y="1901538"/>
                  </a:lnTo>
                  <a:lnTo>
                    <a:pt x="71985" y="1938276"/>
                  </a:lnTo>
                  <a:lnTo>
                    <a:pt x="101187" y="1971452"/>
                  </a:lnTo>
                  <a:lnTo>
                    <a:pt x="134363" y="2000654"/>
                  </a:lnTo>
                  <a:lnTo>
                    <a:pt x="171101" y="2025471"/>
                  </a:lnTo>
                  <a:lnTo>
                    <a:pt x="210990" y="2045489"/>
                  </a:lnTo>
                  <a:lnTo>
                    <a:pt x="253617" y="2060298"/>
                  </a:lnTo>
                  <a:lnTo>
                    <a:pt x="298571" y="2069486"/>
                  </a:lnTo>
                  <a:lnTo>
                    <a:pt x="345440" y="2072639"/>
                  </a:lnTo>
                  <a:lnTo>
                    <a:pt x="2946400" y="2072639"/>
                  </a:lnTo>
                  <a:lnTo>
                    <a:pt x="2993268" y="2069486"/>
                  </a:lnTo>
                  <a:lnTo>
                    <a:pt x="3038222" y="2060298"/>
                  </a:lnTo>
                  <a:lnTo>
                    <a:pt x="3080849" y="2045489"/>
                  </a:lnTo>
                  <a:lnTo>
                    <a:pt x="3120738" y="2025471"/>
                  </a:lnTo>
                  <a:lnTo>
                    <a:pt x="3157476" y="2000654"/>
                  </a:lnTo>
                  <a:lnTo>
                    <a:pt x="3190652" y="1971452"/>
                  </a:lnTo>
                  <a:lnTo>
                    <a:pt x="3219854" y="1938276"/>
                  </a:lnTo>
                  <a:lnTo>
                    <a:pt x="3244671" y="1901538"/>
                  </a:lnTo>
                  <a:lnTo>
                    <a:pt x="3264689" y="1861649"/>
                  </a:lnTo>
                  <a:lnTo>
                    <a:pt x="3279498" y="1819022"/>
                  </a:lnTo>
                  <a:lnTo>
                    <a:pt x="3288686" y="1774068"/>
                  </a:lnTo>
                  <a:lnTo>
                    <a:pt x="3291840" y="1727200"/>
                  </a:lnTo>
                  <a:lnTo>
                    <a:pt x="3291840" y="345439"/>
                  </a:lnTo>
                  <a:lnTo>
                    <a:pt x="3288686" y="298571"/>
                  </a:lnTo>
                  <a:lnTo>
                    <a:pt x="3279498" y="253617"/>
                  </a:lnTo>
                  <a:lnTo>
                    <a:pt x="3264689" y="210990"/>
                  </a:lnTo>
                  <a:lnTo>
                    <a:pt x="3244671" y="171101"/>
                  </a:lnTo>
                  <a:lnTo>
                    <a:pt x="3219854" y="134363"/>
                  </a:lnTo>
                  <a:lnTo>
                    <a:pt x="3190652" y="101187"/>
                  </a:lnTo>
                  <a:lnTo>
                    <a:pt x="3157476" y="71985"/>
                  </a:lnTo>
                  <a:lnTo>
                    <a:pt x="3120738" y="47168"/>
                  </a:lnTo>
                  <a:lnTo>
                    <a:pt x="3080849" y="27150"/>
                  </a:lnTo>
                  <a:lnTo>
                    <a:pt x="3038222" y="12341"/>
                  </a:lnTo>
                  <a:lnTo>
                    <a:pt x="2993268" y="3153"/>
                  </a:lnTo>
                  <a:lnTo>
                    <a:pt x="2946400" y="0"/>
                  </a:lnTo>
                  <a:close/>
                </a:path>
              </a:pathLst>
            </a:custGeom>
            <a:solidFill>
              <a:srgbClr val="92D050"/>
            </a:solidFill>
          </p:spPr>
          <p:txBody>
            <a:bodyPr wrap="square" lIns="0" tIns="0" rIns="0" bIns="0" rtlCol="0"/>
            <a:lstStyle/>
            <a:p>
              <a:endParaRPr/>
            </a:p>
          </p:txBody>
        </p:sp>
        <p:sp>
          <p:nvSpPr>
            <p:cNvPr id="20" name="object 20"/>
            <p:cNvSpPr/>
            <p:nvPr/>
          </p:nvSpPr>
          <p:spPr>
            <a:xfrm>
              <a:off x="4354830" y="2704337"/>
              <a:ext cx="3291840" cy="2072639"/>
            </a:xfrm>
            <a:custGeom>
              <a:avLst/>
              <a:gdLst/>
              <a:ahLst/>
              <a:cxnLst/>
              <a:rect l="l" t="t" r="r" b="b"/>
              <a:pathLst>
                <a:path w="3291840" h="2072639">
                  <a:moveTo>
                    <a:pt x="0" y="345439"/>
                  </a:moveTo>
                  <a:lnTo>
                    <a:pt x="3153" y="298571"/>
                  </a:lnTo>
                  <a:lnTo>
                    <a:pt x="12341" y="253617"/>
                  </a:lnTo>
                  <a:lnTo>
                    <a:pt x="27150" y="210990"/>
                  </a:lnTo>
                  <a:lnTo>
                    <a:pt x="47168" y="171101"/>
                  </a:lnTo>
                  <a:lnTo>
                    <a:pt x="71985" y="134363"/>
                  </a:lnTo>
                  <a:lnTo>
                    <a:pt x="101187" y="101187"/>
                  </a:lnTo>
                  <a:lnTo>
                    <a:pt x="134363" y="71985"/>
                  </a:lnTo>
                  <a:lnTo>
                    <a:pt x="171101" y="47168"/>
                  </a:lnTo>
                  <a:lnTo>
                    <a:pt x="210990" y="27150"/>
                  </a:lnTo>
                  <a:lnTo>
                    <a:pt x="253617" y="12341"/>
                  </a:lnTo>
                  <a:lnTo>
                    <a:pt x="298571" y="3153"/>
                  </a:lnTo>
                  <a:lnTo>
                    <a:pt x="345440" y="0"/>
                  </a:lnTo>
                  <a:lnTo>
                    <a:pt x="2946400" y="0"/>
                  </a:lnTo>
                  <a:lnTo>
                    <a:pt x="2993268" y="3153"/>
                  </a:lnTo>
                  <a:lnTo>
                    <a:pt x="3038222" y="12341"/>
                  </a:lnTo>
                  <a:lnTo>
                    <a:pt x="3080849" y="27150"/>
                  </a:lnTo>
                  <a:lnTo>
                    <a:pt x="3120738" y="47168"/>
                  </a:lnTo>
                  <a:lnTo>
                    <a:pt x="3157476" y="71985"/>
                  </a:lnTo>
                  <a:lnTo>
                    <a:pt x="3190652" y="101187"/>
                  </a:lnTo>
                  <a:lnTo>
                    <a:pt x="3219854" y="134363"/>
                  </a:lnTo>
                  <a:lnTo>
                    <a:pt x="3244671" y="171101"/>
                  </a:lnTo>
                  <a:lnTo>
                    <a:pt x="3264689" y="210990"/>
                  </a:lnTo>
                  <a:lnTo>
                    <a:pt x="3279498" y="253617"/>
                  </a:lnTo>
                  <a:lnTo>
                    <a:pt x="3288686" y="298571"/>
                  </a:lnTo>
                  <a:lnTo>
                    <a:pt x="3291840" y="345439"/>
                  </a:lnTo>
                  <a:lnTo>
                    <a:pt x="3291840" y="1727200"/>
                  </a:lnTo>
                  <a:lnTo>
                    <a:pt x="3288686" y="1774068"/>
                  </a:lnTo>
                  <a:lnTo>
                    <a:pt x="3279498" y="1819022"/>
                  </a:lnTo>
                  <a:lnTo>
                    <a:pt x="3264689" y="1861649"/>
                  </a:lnTo>
                  <a:lnTo>
                    <a:pt x="3244671" y="1901538"/>
                  </a:lnTo>
                  <a:lnTo>
                    <a:pt x="3219854" y="1938276"/>
                  </a:lnTo>
                  <a:lnTo>
                    <a:pt x="3190652" y="1971452"/>
                  </a:lnTo>
                  <a:lnTo>
                    <a:pt x="3157476" y="2000654"/>
                  </a:lnTo>
                  <a:lnTo>
                    <a:pt x="3120738" y="2025471"/>
                  </a:lnTo>
                  <a:lnTo>
                    <a:pt x="3080849" y="2045489"/>
                  </a:lnTo>
                  <a:lnTo>
                    <a:pt x="3038222" y="2060298"/>
                  </a:lnTo>
                  <a:lnTo>
                    <a:pt x="2993268" y="2069486"/>
                  </a:lnTo>
                  <a:lnTo>
                    <a:pt x="2946400" y="2072639"/>
                  </a:lnTo>
                  <a:lnTo>
                    <a:pt x="345440" y="2072639"/>
                  </a:lnTo>
                  <a:lnTo>
                    <a:pt x="298571" y="2069486"/>
                  </a:lnTo>
                  <a:lnTo>
                    <a:pt x="253617" y="2060298"/>
                  </a:lnTo>
                  <a:lnTo>
                    <a:pt x="210990" y="2045489"/>
                  </a:lnTo>
                  <a:lnTo>
                    <a:pt x="171101" y="2025471"/>
                  </a:lnTo>
                  <a:lnTo>
                    <a:pt x="134363" y="2000654"/>
                  </a:lnTo>
                  <a:lnTo>
                    <a:pt x="101187" y="1971452"/>
                  </a:lnTo>
                  <a:lnTo>
                    <a:pt x="71985" y="1938276"/>
                  </a:lnTo>
                  <a:lnTo>
                    <a:pt x="47168" y="1901538"/>
                  </a:lnTo>
                  <a:lnTo>
                    <a:pt x="27150" y="1861649"/>
                  </a:lnTo>
                  <a:lnTo>
                    <a:pt x="12341" y="1819022"/>
                  </a:lnTo>
                  <a:lnTo>
                    <a:pt x="3153" y="1774068"/>
                  </a:lnTo>
                  <a:lnTo>
                    <a:pt x="0" y="1727200"/>
                  </a:lnTo>
                  <a:lnTo>
                    <a:pt x="0" y="345439"/>
                  </a:lnTo>
                  <a:close/>
                </a:path>
              </a:pathLst>
            </a:custGeom>
            <a:ln w="10667">
              <a:solidFill>
                <a:srgbClr val="FFFFFF"/>
              </a:solidFill>
              <a:prstDash val="sysDash"/>
            </a:ln>
          </p:spPr>
          <p:txBody>
            <a:bodyPr wrap="square" lIns="0" tIns="0" rIns="0" bIns="0" rtlCol="0"/>
            <a:lstStyle/>
            <a:p>
              <a:endParaRPr/>
            </a:p>
          </p:txBody>
        </p:sp>
      </p:grpSp>
      <p:sp>
        <p:nvSpPr>
          <p:cNvPr id="21" name="object 21"/>
          <p:cNvSpPr txBox="1"/>
          <p:nvPr/>
        </p:nvSpPr>
        <p:spPr>
          <a:xfrm>
            <a:off x="4628515" y="3047822"/>
            <a:ext cx="2743200" cy="1303020"/>
          </a:xfrm>
          <a:prstGeom prst="rect">
            <a:avLst/>
          </a:prstGeom>
        </p:spPr>
        <p:txBody>
          <a:bodyPr vert="horz" wrap="square" lIns="0" tIns="83820" rIns="0" bIns="0" rtlCol="0">
            <a:spAutoFit/>
          </a:bodyPr>
          <a:lstStyle/>
          <a:p>
            <a:pPr marL="12700" marR="5080" indent="635" algn="ctr">
              <a:lnSpc>
                <a:spcPts val="3170"/>
              </a:lnSpc>
              <a:spcBef>
                <a:spcPts val="660"/>
              </a:spcBef>
            </a:pPr>
            <a:r>
              <a:rPr sz="3100" b="1" spc="-10" dirty="0">
                <a:solidFill>
                  <a:srgbClr val="FFFFFF"/>
                </a:solidFill>
                <a:latin typeface="Georgia"/>
                <a:cs typeface="Georgia"/>
              </a:rPr>
              <a:t>progressing </a:t>
            </a:r>
            <a:r>
              <a:rPr sz="3100" b="1" dirty="0">
                <a:solidFill>
                  <a:srgbClr val="FFFFFF"/>
                </a:solidFill>
                <a:latin typeface="Georgia"/>
                <a:cs typeface="Georgia"/>
              </a:rPr>
              <a:t>proximally</a:t>
            </a:r>
            <a:r>
              <a:rPr sz="3100" b="1" spc="-155" dirty="0">
                <a:solidFill>
                  <a:srgbClr val="FFFFFF"/>
                </a:solidFill>
                <a:latin typeface="Georgia"/>
                <a:cs typeface="Georgia"/>
              </a:rPr>
              <a:t> </a:t>
            </a:r>
            <a:r>
              <a:rPr sz="3100" b="1" spc="-25" dirty="0">
                <a:solidFill>
                  <a:srgbClr val="FFFFFF"/>
                </a:solidFill>
                <a:latin typeface="Georgia"/>
                <a:cs typeface="Georgia"/>
              </a:rPr>
              <a:t>to </a:t>
            </a:r>
            <a:r>
              <a:rPr sz="3100" b="1" spc="-10" dirty="0">
                <a:solidFill>
                  <a:srgbClr val="FFFFFF"/>
                </a:solidFill>
                <a:latin typeface="Georgia"/>
                <a:cs typeface="Georgia"/>
              </a:rPr>
              <a:t>involve</a:t>
            </a:r>
            <a:endParaRPr sz="3100">
              <a:latin typeface="Georgia"/>
              <a:cs typeface="Georgia"/>
            </a:endParaRPr>
          </a:p>
        </p:txBody>
      </p:sp>
      <p:grpSp>
        <p:nvGrpSpPr>
          <p:cNvPr id="22" name="object 22"/>
          <p:cNvGrpSpPr/>
          <p:nvPr/>
        </p:nvGrpSpPr>
        <p:grpSpPr>
          <a:xfrm>
            <a:off x="7805928" y="2699004"/>
            <a:ext cx="3302635" cy="2083435"/>
            <a:chOff x="7805928" y="2699004"/>
            <a:chExt cx="3302635" cy="2083435"/>
          </a:xfrm>
        </p:grpSpPr>
        <p:sp>
          <p:nvSpPr>
            <p:cNvPr id="23" name="object 23"/>
            <p:cNvSpPr/>
            <p:nvPr/>
          </p:nvSpPr>
          <p:spPr>
            <a:xfrm>
              <a:off x="7811262" y="2704338"/>
              <a:ext cx="3291840" cy="2072639"/>
            </a:xfrm>
            <a:custGeom>
              <a:avLst/>
              <a:gdLst/>
              <a:ahLst/>
              <a:cxnLst/>
              <a:rect l="l" t="t" r="r" b="b"/>
              <a:pathLst>
                <a:path w="3291840" h="2072639">
                  <a:moveTo>
                    <a:pt x="2946400" y="0"/>
                  </a:moveTo>
                  <a:lnTo>
                    <a:pt x="345440" y="0"/>
                  </a:lnTo>
                  <a:lnTo>
                    <a:pt x="298571" y="3153"/>
                  </a:lnTo>
                  <a:lnTo>
                    <a:pt x="253617" y="12341"/>
                  </a:lnTo>
                  <a:lnTo>
                    <a:pt x="210990" y="27150"/>
                  </a:lnTo>
                  <a:lnTo>
                    <a:pt x="171101" y="47168"/>
                  </a:lnTo>
                  <a:lnTo>
                    <a:pt x="134363" y="71985"/>
                  </a:lnTo>
                  <a:lnTo>
                    <a:pt x="101187" y="101187"/>
                  </a:lnTo>
                  <a:lnTo>
                    <a:pt x="71985" y="134363"/>
                  </a:lnTo>
                  <a:lnTo>
                    <a:pt x="47168" y="171101"/>
                  </a:lnTo>
                  <a:lnTo>
                    <a:pt x="27150" y="210990"/>
                  </a:lnTo>
                  <a:lnTo>
                    <a:pt x="12341" y="253617"/>
                  </a:lnTo>
                  <a:lnTo>
                    <a:pt x="3153" y="298571"/>
                  </a:lnTo>
                  <a:lnTo>
                    <a:pt x="0" y="345439"/>
                  </a:lnTo>
                  <a:lnTo>
                    <a:pt x="0" y="1727200"/>
                  </a:lnTo>
                  <a:lnTo>
                    <a:pt x="3153" y="1774068"/>
                  </a:lnTo>
                  <a:lnTo>
                    <a:pt x="12341" y="1819022"/>
                  </a:lnTo>
                  <a:lnTo>
                    <a:pt x="27150" y="1861649"/>
                  </a:lnTo>
                  <a:lnTo>
                    <a:pt x="47168" y="1901538"/>
                  </a:lnTo>
                  <a:lnTo>
                    <a:pt x="71985" y="1938276"/>
                  </a:lnTo>
                  <a:lnTo>
                    <a:pt x="101187" y="1971452"/>
                  </a:lnTo>
                  <a:lnTo>
                    <a:pt x="134363" y="2000654"/>
                  </a:lnTo>
                  <a:lnTo>
                    <a:pt x="171101" y="2025471"/>
                  </a:lnTo>
                  <a:lnTo>
                    <a:pt x="210990" y="2045489"/>
                  </a:lnTo>
                  <a:lnTo>
                    <a:pt x="253617" y="2060298"/>
                  </a:lnTo>
                  <a:lnTo>
                    <a:pt x="298571" y="2069486"/>
                  </a:lnTo>
                  <a:lnTo>
                    <a:pt x="345440" y="2072639"/>
                  </a:lnTo>
                  <a:lnTo>
                    <a:pt x="2946400" y="2072639"/>
                  </a:lnTo>
                  <a:lnTo>
                    <a:pt x="2993268" y="2069486"/>
                  </a:lnTo>
                  <a:lnTo>
                    <a:pt x="3038222" y="2060298"/>
                  </a:lnTo>
                  <a:lnTo>
                    <a:pt x="3080849" y="2045489"/>
                  </a:lnTo>
                  <a:lnTo>
                    <a:pt x="3120738" y="2025471"/>
                  </a:lnTo>
                  <a:lnTo>
                    <a:pt x="3157476" y="2000654"/>
                  </a:lnTo>
                  <a:lnTo>
                    <a:pt x="3190652" y="1971452"/>
                  </a:lnTo>
                  <a:lnTo>
                    <a:pt x="3219854" y="1938276"/>
                  </a:lnTo>
                  <a:lnTo>
                    <a:pt x="3244671" y="1901538"/>
                  </a:lnTo>
                  <a:lnTo>
                    <a:pt x="3264689" y="1861649"/>
                  </a:lnTo>
                  <a:lnTo>
                    <a:pt x="3279498" y="1819022"/>
                  </a:lnTo>
                  <a:lnTo>
                    <a:pt x="3288686" y="1774068"/>
                  </a:lnTo>
                  <a:lnTo>
                    <a:pt x="3291840" y="1727200"/>
                  </a:lnTo>
                  <a:lnTo>
                    <a:pt x="3291840" y="345439"/>
                  </a:lnTo>
                  <a:lnTo>
                    <a:pt x="3288686" y="298571"/>
                  </a:lnTo>
                  <a:lnTo>
                    <a:pt x="3279498" y="253617"/>
                  </a:lnTo>
                  <a:lnTo>
                    <a:pt x="3264689" y="210990"/>
                  </a:lnTo>
                  <a:lnTo>
                    <a:pt x="3244671" y="171101"/>
                  </a:lnTo>
                  <a:lnTo>
                    <a:pt x="3219854" y="134363"/>
                  </a:lnTo>
                  <a:lnTo>
                    <a:pt x="3190652" y="101187"/>
                  </a:lnTo>
                  <a:lnTo>
                    <a:pt x="3157476" y="71985"/>
                  </a:lnTo>
                  <a:lnTo>
                    <a:pt x="3120738" y="47168"/>
                  </a:lnTo>
                  <a:lnTo>
                    <a:pt x="3080849" y="27150"/>
                  </a:lnTo>
                  <a:lnTo>
                    <a:pt x="3038222" y="12341"/>
                  </a:lnTo>
                  <a:lnTo>
                    <a:pt x="2993268" y="3153"/>
                  </a:lnTo>
                  <a:lnTo>
                    <a:pt x="2946400" y="0"/>
                  </a:lnTo>
                  <a:close/>
                </a:path>
              </a:pathLst>
            </a:custGeom>
            <a:solidFill>
              <a:srgbClr val="638B60"/>
            </a:solidFill>
          </p:spPr>
          <p:txBody>
            <a:bodyPr wrap="square" lIns="0" tIns="0" rIns="0" bIns="0" rtlCol="0"/>
            <a:lstStyle/>
            <a:p>
              <a:endParaRPr/>
            </a:p>
          </p:txBody>
        </p:sp>
        <p:sp>
          <p:nvSpPr>
            <p:cNvPr id="24" name="object 24"/>
            <p:cNvSpPr/>
            <p:nvPr/>
          </p:nvSpPr>
          <p:spPr>
            <a:xfrm>
              <a:off x="7811262" y="2704338"/>
              <a:ext cx="3291840" cy="2072639"/>
            </a:xfrm>
            <a:custGeom>
              <a:avLst/>
              <a:gdLst/>
              <a:ahLst/>
              <a:cxnLst/>
              <a:rect l="l" t="t" r="r" b="b"/>
              <a:pathLst>
                <a:path w="3291840" h="2072639">
                  <a:moveTo>
                    <a:pt x="0" y="345439"/>
                  </a:moveTo>
                  <a:lnTo>
                    <a:pt x="3153" y="298571"/>
                  </a:lnTo>
                  <a:lnTo>
                    <a:pt x="12341" y="253617"/>
                  </a:lnTo>
                  <a:lnTo>
                    <a:pt x="27150" y="210990"/>
                  </a:lnTo>
                  <a:lnTo>
                    <a:pt x="47168" y="171101"/>
                  </a:lnTo>
                  <a:lnTo>
                    <a:pt x="71985" y="134363"/>
                  </a:lnTo>
                  <a:lnTo>
                    <a:pt x="101187" y="101187"/>
                  </a:lnTo>
                  <a:lnTo>
                    <a:pt x="134363" y="71985"/>
                  </a:lnTo>
                  <a:lnTo>
                    <a:pt x="171101" y="47168"/>
                  </a:lnTo>
                  <a:lnTo>
                    <a:pt x="210990" y="27150"/>
                  </a:lnTo>
                  <a:lnTo>
                    <a:pt x="253617" y="12341"/>
                  </a:lnTo>
                  <a:lnTo>
                    <a:pt x="298571" y="3153"/>
                  </a:lnTo>
                  <a:lnTo>
                    <a:pt x="345440" y="0"/>
                  </a:lnTo>
                  <a:lnTo>
                    <a:pt x="2946400" y="0"/>
                  </a:lnTo>
                  <a:lnTo>
                    <a:pt x="2993268" y="3153"/>
                  </a:lnTo>
                  <a:lnTo>
                    <a:pt x="3038222" y="12341"/>
                  </a:lnTo>
                  <a:lnTo>
                    <a:pt x="3080849" y="27150"/>
                  </a:lnTo>
                  <a:lnTo>
                    <a:pt x="3120738" y="47168"/>
                  </a:lnTo>
                  <a:lnTo>
                    <a:pt x="3157476" y="71985"/>
                  </a:lnTo>
                  <a:lnTo>
                    <a:pt x="3190652" y="101187"/>
                  </a:lnTo>
                  <a:lnTo>
                    <a:pt x="3219854" y="134363"/>
                  </a:lnTo>
                  <a:lnTo>
                    <a:pt x="3244671" y="171101"/>
                  </a:lnTo>
                  <a:lnTo>
                    <a:pt x="3264689" y="210990"/>
                  </a:lnTo>
                  <a:lnTo>
                    <a:pt x="3279498" y="253617"/>
                  </a:lnTo>
                  <a:lnTo>
                    <a:pt x="3288686" y="298571"/>
                  </a:lnTo>
                  <a:lnTo>
                    <a:pt x="3291840" y="345439"/>
                  </a:lnTo>
                  <a:lnTo>
                    <a:pt x="3291840" y="1727200"/>
                  </a:lnTo>
                  <a:lnTo>
                    <a:pt x="3288686" y="1774068"/>
                  </a:lnTo>
                  <a:lnTo>
                    <a:pt x="3279498" y="1819022"/>
                  </a:lnTo>
                  <a:lnTo>
                    <a:pt x="3264689" y="1861649"/>
                  </a:lnTo>
                  <a:lnTo>
                    <a:pt x="3244671" y="1901538"/>
                  </a:lnTo>
                  <a:lnTo>
                    <a:pt x="3219854" y="1938276"/>
                  </a:lnTo>
                  <a:lnTo>
                    <a:pt x="3190652" y="1971452"/>
                  </a:lnTo>
                  <a:lnTo>
                    <a:pt x="3157476" y="2000654"/>
                  </a:lnTo>
                  <a:lnTo>
                    <a:pt x="3120738" y="2025471"/>
                  </a:lnTo>
                  <a:lnTo>
                    <a:pt x="3080849" y="2045489"/>
                  </a:lnTo>
                  <a:lnTo>
                    <a:pt x="3038222" y="2060298"/>
                  </a:lnTo>
                  <a:lnTo>
                    <a:pt x="2993268" y="2069486"/>
                  </a:lnTo>
                  <a:lnTo>
                    <a:pt x="2946400" y="2072639"/>
                  </a:lnTo>
                  <a:lnTo>
                    <a:pt x="345440" y="2072639"/>
                  </a:lnTo>
                  <a:lnTo>
                    <a:pt x="298571" y="2069486"/>
                  </a:lnTo>
                  <a:lnTo>
                    <a:pt x="253617" y="2060298"/>
                  </a:lnTo>
                  <a:lnTo>
                    <a:pt x="210990" y="2045489"/>
                  </a:lnTo>
                  <a:lnTo>
                    <a:pt x="171101" y="2025471"/>
                  </a:lnTo>
                  <a:lnTo>
                    <a:pt x="134363" y="2000654"/>
                  </a:lnTo>
                  <a:lnTo>
                    <a:pt x="101187" y="1971452"/>
                  </a:lnTo>
                  <a:lnTo>
                    <a:pt x="71985" y="1938276"/>
                  </a:lnTo>
                  <a:lnTo>
                    <a:pt x="47168" y="1901538"/>
                  </a:lnTo>
                  <a:lnTo>
                    <a:pt x="27150" y="1861649"/>
                  </a:lnTo>
                  <a:lnTo>
                    <a:pt x="12341" y="1819022"/>
                  </a:lnTo>
                  <a:lnTo>
                    <a:pt x="3153" y="1774068"/>
                  </a:lnTo>
                  <a:lnTo>
                    <a:pt x="0" y="1727200"/>
                  </a:lnTo>
                  <a:lnTo>
                    <a:pt x="0" y="345439"/>
                  </a:lnTo>
                  <a:close/>
                </a:path>
              </a:pathLst>
            </a:custGeom>
            <a:ln w="10667">
              <a:solidFill>
                <a:srgbClr val="FFFFFF"/>
              </a:solidFill>
              <a:prstDash val="sysDash"/>
            </a:ln>
          </p:spPr>
          <p:txBody>
            <a:bodyPr wrap="square" lIns="0" tIns="0" rIns="0" bIns="0" rtlCol="0"/>
            <a:lstStyle/>
            <a:p>
              <a:endParaRPr/>
            </a:p>
          </p:txBody>
        </p:sp>
      </p:grpSp>
      <p:sp>
        <p:nvSpPr>
          <p:cNvPr id="25" name="object 25"/>
          <p:cNvSpPr txBox="1"/>
          <p:nvPr/>
        </p:nvSpPr>
        <p:spPr>
          <a:xfrm>
            <a:off x="8262873" y="3047822"/>
            <a:ext cx="2386965" cy="1303020"/>
          </a:xfrm>
          <a:prstGeom prst="rect">
            <a:avLst/>
          </a:prstGeom>
        </p:spPr>
        <p:txBody>
          <a:bodyPr vert="horz" wrap="square" lIns="0" tIns="83820" rIns="0" bIns="0" rtlCol="0">
            <a:spAutoFit/>
          </a:bodyPr>
          <a:lstStyle/>
          <a:p>
            <a:pPr marL="12700" marR="5080" indent="635" algn="ctr">
              <a:lnSpc>
                <a:spcPts val="3170"/>
              </a:lnSpc>
              <a:spcBef>
                <a:spcPts val="660"/>
              </a:spcBef>
            </a:pPr>
            <a:r>
              <a:rPr sz="3100" b="1" spc="-10" dirty="0">
                <a:solidFill>
                  <a:srgbClr val="FFFFFF"/>
                </a:solidFill>
                <a:latin typeface="Georgia"/>
                <a:cs typeface="Georgia"/>
              </a:rPr>
              <a:t>Popliteal, Femoral, </a:t>
            </a:r>
            <a:r>
              <a:rPr sz="3100" b="1" dirty="0">
                <a:solidFill>
                  <a:srgbClr val="FFFFFF"/>
                </a:solidFill>
                <a:latin typeface="Georgia"/>
                <a:cs typeface="Georgia"/>
              </a:rPr>
              <a:t>iliac</a:t>
            </a:r>
            <a:r>
              <a:rPr sz="3100" b="1" spc="-95" dirty="0">
                <a:solidFill>
                  <a:srgbClr val="FFFFFF"/>
                </a:solidFill>
                <a:latin typeface="Georgia"/>
                <a:cs typeface="Georgia"/>
              </a:rPr>
              <a:t> </a:t>
            </a:r>
            <a:r>
              <a:rPr sz="3100" b="1" spc="-10" dirty="0">
                <a:solidFill>
                  <a:srgbClr val="FFFFFF"/>
                </a:solidFill>
                <a:latin typeface="Georgia"/>
                <a:cs typeface="Georgia"/>
              </a:rPr>
              <a:t>system</a:t>
            </a:r>
            <a:endParaRPr sz="3100">
              <a:latin typeface="Georgia"/>
              <a:cs typeface="Georgi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5791" y="296367"/>
            <a:ext cx="2648585" cy="452120"/>
          </a:xfrm>
          <a:prstGeom prst="rect">
            <a:avLst/>
          </a:prstGeom>
        </p:spPr>
        <p:txBody>
          <a:bodyPr vert="horz" wrap="square" lIns="0" tIns="12065" rIns="0" bIns="0" rtlCol="0">
            <a:spAutoFit/>
          </a:bodyPr>
          <a:lstStyle/>
          <a:p>
            <a:pPr marL="12700">
              <a:lnSpc>
                <a:spcPct val="100000"/>
              </a:lnSpc>
              <a:spcBef>
                <a:spcPts val="95"/>
              </a:spcBef>
              <a:tabLst>
                <a:tab pos="1736089" algn="l"/>
              </a:tabLst>
            </a:pPr>
            <a:r>
              <a:rPr sz="2800" spc="-10" dirty="0"/>
              <a:t>Virchow</a:t>
            </a:r>
            <a:r>
              <a:rPr sz="2800" dirty="0"/>
              <a:t>	</a:t>
            </a:r>
            <a:r>
              <a:rPr sz="2800" spc="-10" dirty="0"/>
              <a:t>triad</a:t>
            </a:r>
            <a:endParaRPr sz="2800"/>
          </a:p>
        </p:txBody>
      </p:sp>
      <p:sp>
        <p:nvSpPr>
          <p:cNvPr id="3" name="object 3"/>
          <p:cNvSpPr txBox="1"/>
          <p:nvPr/>
        </p:nvSpPr>
        <p:spPr>
          <a:xfrm>
            <a:off x="1385061" y="887729"/>
            <a:ext cx="7493000" cy="574675"/>
          </a:xfrm>
          <a:prstGeom prst="rect">
            <a:avLst/>
          </a:prstGeom>
        </p:spPr>
        <p:txBody>
          <a:bodyPr vert="horz" wrap="square" lIns="0" tIns="12700" rIns="0" bIns="0" rtlCol="0">
            <a:spAutoFit/>
          </a:bodyPr>
          <a:lstStyle/>
          <a:p>
            <a:pPr marL="12700">
              <a:lnSpc>
                <a:spcPct val="100000"/>
              </a:lnSpc>
              <a:spcBef>
                <a:spcPts val="100"/>
              </a:spcBef>
            </a:pPr>
            <a:r>
              <a:rPr sz="1800" dirty="0">
                <a:latin typeface="Georgia"/>
                <a:cs typeface="Georgia"/>
              </a:rPr>
              <a:t>More</a:t>
            </a:r>
            <a:r>
              <a:rPr sz="1800" spc="-30" dirty="0">
                <a:latin typeface="Georgia"/>
                <a:cs typeface="Georgia"/>
              </a:rPr>
              <a:t> </a:t>
            </a:r>
            <a:r>
              <a:rPr sz="1800" dirty="0">
                <a:latin typeface="Georgia"/>
                <a:cs typeface="Georgia"/>
              </a:rPr>
              <a:t>than</a:t>
            </a:r>
            <a:r>
              <a:rPr sz="1800" spc="-45" dirty="0">
                <a:latin typeface="Georgia"/>
                <a:cs typeface="Georgia"/>
              </a:rPr>
              <a:t> </a:t>
            </a:r>
            <a:r>
              <a:rPr sz="1800" dirty="0">
                <a:latin typeface="Georgia"/>
                <a:cs typeface="Georgia"/>
              </a:rPr>
              <a:t>100</a:t>
            </a:r>
            <a:r>
              <a:rPr sz="1800" spc="-40" dirty="0">
                <a:latin typeface="Georgia"/>
                <a:cs typeface="Georgia"/>
              </a:rPr>
              <a:t> </a:t>
            </a:r>
            <a:r>
              <a:rPr sz="1800" dirty="0">
                <a:latin typeface="Georgia"/>
                <a:cs typeface="Georgia"/>
              </a:rPr>
              <a:t>years</a:t>
            </a:r>
            <a:r>
              <a:rPr sz="1800" spc="-55" dirty="0">
                <a:latin typeface="Georgia"/>
                <a:cs typeface="Georgia"/>
              </a:rPr>
              <a:t> </a:t>
            </a:r>
            <a:r>
              <a:rPr sz="1800" dirty="0">
                <a:latin typeface="Georgia"/>
                <a:cs typeface="Georgia"/>
              </a:rPr>
              <a:t>ago,</a:t>
            </a:r>
            <a:r>
              <a:rPr sz="1800" spc="-25" dirty="0">
                <a:latin typeface="Georgia"/>
                <a:cs typeface="Georgia"/>
              </a:rPr>
              <a:t> </a:t>
            </a:r>
            <a:r>
              <a:rPr sz="1800" b="1" dirty="0">
                <a:latin typeface="Georgia"/>
                <a:cs typeface="Georgia"/>
              </a:rPr>
              <a:t>Rudolf</a:t>
            </a:r>
            <a:r>
              <a:rPr sz="1800" b="1" spc="-50" dirty="0">
                <a:latin typeface="Georgia"/>
                <a:cs typeface="Georgia"/>
              </a:rPr>
              <a:t> </a:t>
            </a:r>
            <a:r>
              <a:rPr sz="1800" b="1" dirty="0">
                <a:latin typeface="Georgia"/>
                <a:cs typeface="Georgia"/>
              </a:rPr>
              <a:t>Virchow</a:t>
            </a:r>
            <a:r>
              <a:rPr sz="1800" b="1" spc="-25" dirty="0">
                <a:latin typeface="Georgia"/>
                <a:cs typeface="Georgia"/>
              </a:rPr>
              <a:t> </a:t>
            </a:r>
            <a:r>
              <a:rPr sz="1800" dirty="0">
                <a:latin typeface="Georgia"/>
                <a:cs typeface="Georgia"/>
              </a:rPr>
              <a:t>described</a:t>
            </a:r>
            <a:r>
              <a:rPr sz="1800" spc="-45" dirty="0">
                <a:latin typeface="Georgia"/>
                <a:cs typeface="Georgia"/>
              </a:rPr>
              <a:t> </a:t>
            </a:r>
            <a:r>
              <a:rPr sz="1800" dirty="0">
                <a:latin typeface="Georgia"/>
                <a:cs typeface="Georgia"/>
              </a:rPr>
              <a:t>a</a:t>
            </a:r>
            <a:r>
              <a:rPr sz="1800" spc="-50" dirty="0">
                <a:latin typeface="Georgia"/>
                <a:cs typeface="Georgia"/>
              </a:rPr>
              <a:t> </a:t>
            </a:r>
            <a:r>
              <a:rPr sz="1800" dirty="0">
                <a:latin typeface="Georgia"/>
                <a:cs typeface="Georgia"/>
              </a:rPr>
              <a:t>triad</a:t>
            </a:r>
            <a:r>
              <a:rPr sz="1800" spc="-30" dirty="0">
                <a:latin typeface="Georgia"/>
                <a:cs typeface="Georgia"/>
              </a:rPr>
              <a:t> </a:t>
            </a:r>
            <a:r>
              <a:rPr sz="1800" dirty="0">
                <a:latin typeface="Georgia"/>
                <a:cs typeface="Georgia"/>
              </a:rPr>
              <a:t>of</a:t>
            </a:r>
            <a:r>
              <a:rPr sz="1800" spc="-50" dirty="0">
                <a:latin typeface="Georgia"/>
                <a:cs typeface="Georgia"/>
              </a:rPr>
              <a:t> </a:t>
            </a:r>
            <a:r>
              <a:rPr sz="1800" dirty="0">
                <a:latin typeface="Georgia"/>
                <a:cs typeface="Georgia"/>
              </a:rPr>
              <a:t>factors</a:t>
            </a:r>
            <a:r>
              <a:rPr sz="1800" spc="-45" dirty="0">
                <a:latin typeface="Georgia"/>
                <a:cs typeface="Georgia"/>
              </a:rPr>
              <a:t> </a:t>
            </a:r>
            <a:r>
              <a:rPr sz="1800" spc="-25" dirty="0">
                <a:latin typeface="Georgia"/>
                <a:cs typeface="Georgia"/>
              </a:rPr>
              <a:t>of</a:t>
            </a:r>
            <a:endParaRPr sz="1800">
              <a:latin typeface="Georgia"/>
              <a:cs typeface="Georgia"/>
            </a:endParaRPr>
          </a:p>
          <a:p>
            <a:pPr marL="12700">
              <a:lnSpc>
                <a:spcPct val="100000"/>
              </a:lnSpc>
            </a:pPr>
            <a:r>
              <a:rPr sz="1800" spc="-50" dirty="0">
                <a:latin typeface="Georgia"/>
                <a:cs typeface="Georgia"/>
              </a:rPr>
              <a:t>-</a:t>
            </a:r>
            <a:endParaRPr sz="1800">
              <a:latin typeface="Georgia"/>
              <a:cs typeface="Georgia"/>
            </a:endParaRPr>
          </a:p>
        </p:txBody>
      </p:sp>
      <p:pic>
        <p:nvPicPr>
          <p:cNvPr id="4" name="object 4"/>
          <p:cNvPicPr/>
          <p:nvPr/>
        </p:nvPicPr>
        <p:blipFill>
          <a:blip r:embed="rId2" cstate="print"/>
          <a:stretch>
            <a:fillRect/>
          </a:stretch>
        </p:blipFill>
        <p:spPr>
          <a:xfrm>
            <a:off x="2503932" y="1783079"/>
            <a:ext cx="8103108" cy="471982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805909" y="982107"/>
            <a:ext cx="2606458" cy="1344714"/>
          </a:xfrm>
          <a:prstGeom prst="rect">
            <a:avLst/>
          </a:prstGeom>
        </p:spPr>
      </p:pic>
      <p:sp>
        <p:nvSpPr>
          <p:cNvPr id="3" name="object 3"/>
          <p:cNvSpPr txBox="1">
            <a:spLocks noGrp="1"/>
          </p:cNvSpPr>
          <p:nvPr>
            <p:ph type="title"/>
          </p:nvPr>
        </p:nvSpPr>
        <p:spPr>
          <a:prstGeom prst="rect">
            <a:avLst/>
          </a:prstGeom>
        </p:spPr>
        <p:txBody>
          <a:bodyPr vert="horz" wrap="square" lIns="0" tIns="1394384" rIns="0" bIns="0" rtlCol="0">
            <a:spAutoFit/>
          </a:bodyPr>
          <a:lstStyle/>
          <a:p>
            <a:pPr marL="4672965">
              <a:lnSpc>
                <a:spcPct val="100000"/>
              </a:lnSpc>
              <a:spcBef>
                <a:spcPts val="100"/>
              </a:spcBef>
            </a:pPr>
            <a:r>
              <a:rPr sz="2400" dirty="0">
                <a:solidFill>
                  <a:srgbClr val="C5D1D6"/>
                </a:solidFill>
              </a:rPr>
              <a:t>Venous</a:t>
            </a:r>
            <a:r>
              <a:rPr sz="2400" spc="-20" dirty="0">
                <a:solidFill>
                  <a:srgbClr val="C5D1D6"/>
                </a:solidFill>
              </a:rPr>
              <a:t> </a:t>
            </a:r>
            <a:r>
              <a:rPr sz="2400" spc="-10" dirty="0">
                <a:solidFill>
                  <a:srgbClr val="C5D1D6"/>
                </a:solidFill>
              </a:rPr>
              <a:t>stasis</a:t>
            </a:r>
            <a:endParaRPr sz="2400"/>
          </a:p>
        </p:txBody>
      </p:sp>
      <p:sp>
        <p:nvSpPr>
          <p:cNvPr id="4" name="object 4"/>
          <p:cNvSpPr/>
          <p:nvPr/>
        </p:nvSpPr>
        <p:spPr>
          <a:xfrm>
            <a:off x="6733920" y="2853817"/>
            <a:ext cx="826135" cy="1150620"/>
          </a:xfrm>
          <a:custGeom>
            <a:avLst/>
            <a:gdLst/>
            <a:ahLst/>
            <a:cxnLst/>
            <a:rect l="l" t="t" r="r" b="b"/>
            <a:pathLst>
              <a:path w="826134" h="1150620">
                <a:moveTo>
                  <a:pt x="80899" y="0"/>
                </a:moveTo>
                <a:lnTo>
                  <a:pt x="0" y="302006"/>
                </a:lnTo>
                <a:lnTo>
                  <a:pt x="76453" y="257810"/>
                </a:lnTo>
                <a:lnTo>
                  <a:pt x="519556" y="1025271"/>
                </a:lnTo>
                <a:lnTo>
                  <a:pt x="442975" y="1069467"/>
                </a:lnTo>
                <a:lnTo>
                  <a:pt x="744981" y="1150366"/>
                </a:lnTo>
                <a:lnTo>
                  <a:pt x="825880" y="848360"/>
                </a:lnTo>
                <a:lnTo>
                  <a:pt x="749300" y="892556"/>
                </a:lnTo>
                <a:lnTo>
                  <a:pt x="306197" y="125095"/>
                </a:lnTo>
                <a:lnTo>
                  <a:pt x="382777" y="80899"/>
                </a:lnTo>
                <a:lnTo>
                  <a:pt x="80899" y="0"/>
                </a:lnTo>
                <a:close/>
              </a:path>
            </a:pathLst>
          </a:custGeom>
          <a:solidFill>
            <a:srgbClr val="8B7A6F"/>
          </a:solidFill>
        </p:spPr>
        <p:txBody>
          <a:bodyPr wrap="square" lIns="0" tIns="0" rIns="0" bIns="0" rtlCol="0"/>
          <a:lstStyle/>
          <a:p>
            <a:endParaRPr/>
          </a:p>
        </p:txBody>
      </p:sp>
      <p:pic>
        <p:nvPicPr>
          <p:cNvPr id="5" name="object 5"/>
          <p:cNvPicPr/>
          <p:nvPr/>
        </p:nvPicPr>
        <p:blipFill>
          <a:blip r:embed="rId3" cstate="print"/>
          <a:stretch>
            <a:fillRect/>
          </a:stretch>
        </p:blipFill>
        <p:spPr>
          <a:xfrm>
            <a:off x="6890741" y="4592463"/>
            <a:ext cx="2606458" cy="1344714"/>
          </a:xfrm>
          <a:prstGeom prst="rect">
            <a:avLst/>
          </a:prstGeom>
        </p:spPr>
      </p:pic>
      <p:sp>
        <p:nvSpPr>
          <p:cNvPr id="6" name="object 6"/>
          <p:cNvSpPr txBox="1"/>
          <p:nvPr/>
        </p:nvSpPr>
        <p:spPr>
          <a:xfrm>
            <a:off x="7264400" y="4848225"/>
            <a:ext cx="1852295" cy="720725"/>
          </a:xfrm>
          <a:prstGeom prst="rect">
            <a:avLst/>
          </a:prstGeom>
        </p:spPr>
        <p:txBody>
          <a:bodyPr vert="horz" wrap="square" lIns="0" tIns="53975" rIns="0" bIns="0" rtlCol="0">
            <a:spAutoFit/>
          </a:bodyPr>
          <a:lstStyle/>
          <a:p>
            <a:pPr marL="314325" marR="5080" indent="-302260">
              <a:lnSpc>
                <a:spcPts val="2590"/>
              </a:lnSpc>
              <a:spcBef>
                <a:spcPts val="425"/>
              </a:spcBef>
            </a:pPr>
            <a:r>
              <a:rPr sz="2400" b="1" spc="-10" dirty="0">
                <a:solidFill>
                  <a:srgbClr val="C5D1D6"/>
                </a:solidFill>
                <a:latin typeface="Georgia"/>
                <a:cs typeface="Georgia"/>
              </a:rPr>
              <a:t>Endothelial damage</a:t>
            </a:r>
            <a:endParaRPr sz="2400">
              <a:latin typeface="Georgia"/>
              <a:cs typeface="Georgia"/>
            </a:endParaRPr>
          </a:p>
        </p:txBody>
      </p:sp>
      <p:sp>
        <p:nvSpPr>
          <p:cNvPr id="7" name="object 7"/>
          <p:cNvSpPr/>
          <p:nvPr/>
        </p:nvSpPr>
        <p:spPr>
          <a:xfrm>
            <a:off x="5431790" y="5011420"/>
            <a:ext cx="1328420" cy="443230"/>
          </a:xfrm>
          <a:custGeom>
            <a:avLst/>
            <a:gdLst/>
            <a:ahLst/>
            <a:cxnLst/>
            <a:rect l="l" t="t" r="r" b="b"/>
            <a:pathLst>
              <a:path w="1328420" h="443229">
                <a:moveTo>
                  <a:pt x="221361" y="0"/>
                </a:moveTo>
                <a:lnTo>
                  <a:pt x="0" y="220979"/>
                </a:lnTo>
                <a:lnTo>
                  <a:pt x="220980" y="442213"/>
                </a:lnTo>
                <a:lnTo>
                  <a:pt x="220980" y="353694"/>
                </a:lnTo>
                <a:lnTo>
                  <a:pt x="1107186" y="354456"/>
                </a:lnTo>
                <a:lnTo>
                  <a:pt x="1107059" y="442975"/>
                </a:lnTo>
                <a:lnTo>
                  <a:pt x="1328419" y="221995"/>
                </a:lnTo>
                <a:lnTo>
                  <a:pt x="1107439" y="761"/>
                </a:lnTo>
                <a:lnTo>
                  <a:pt x="1107439" y="89280"/>
                </a:lnTo>
                <a:lnTo>
                  <a:pt x="221234" y="88518"/>
                </a:lnTo>
                <a:lnTo>
                  <a:pt x="221361" y="0"/>
                </a:lnTo>
                <a:close/>
              </a:path>
            </a:pathLst>
          </a:custGeom>
          <a:solidFill>
            <a:srgbClr val="00AF50"/>
          </a:solidFill>
        </p:spPr>
        <p:txBody>
          <a:bodyPr wrap="square" lIns="0" tIns="0" rIns="0" bIns="0" rtlCol="0"/>
          <a:lstStyle/>
          <a:p>
            <a:endParaRPr/>
          </a:p>
        </p:txBody>
      </p:sp>
      <p:pic>
        <p:nvPicPr>
          <p:cNvPr id="8" name="object 8"/>
          <p:cNvPicPr/>
          <p:nvPr/>
        </p:nvPicPr>
        <p:blipFill>
          <a:blip r:embed="rId4" cstate="print"/>
          <a:stretch>
            <a:fillRect/>
          </a:stretch>
        </p:blipFill>
        <p:spPr>
          <a:xfrm>
            <a:off x="2704313" y="4589415"/>
            <a:ext cx="2606458" cy="1344714"/>
          </a:xfrm>
          <a:prstGeom prst="rect">
            <a:avLst/>
          </a:prstGeom>
        </p:spPr>
      </p:pic>
      <p:sp>
        <p:nvSpPr>
          <p:cNvPr id="9" name="object 9"/>
          <p:cNvSpPr txBox="1"/>
          <p:nvPr/>
        </p:nvSpPr>
        <p:spPr>
          <a:xfrm>
            <a:off x="2897251" y="4844542"/>
            <a:ext cx="2213610" cy="720725"/>
          </a:xfrm>
          <a:prstGeom prst="rect">
            <a:avLst/>
          </a:prstGeom>
        </p:spPr>
        <p:txBody>
          <a:bodyPr vert="horz" wrap="square" lIns="0" tIns="53975" rIns="0" bIns="0" rtlCol="0">
            <a:spAutoFit/>
          </a:bodyPr>
          <a:lstStyle/>
          <a:p>
            <a:pPr marL="451484" marR="5080" indent="-439420">
              <a:lnSpc>
                <a:spcPts val="2590"/>
              </a:lnSpc>
              <a:spcBef>
                <a:spcPts val="425"/>
              </a:spcBef>
            </a:pPr>
            <a:r>
              <a:rPr sz="2400" b="1" spc="-10" dirty="0">
                <a:solidFill>
                  <a:srgbClr val="C5D1D6"/>
                </a:solidFill>
                <a:latin typeface="Georgia"/>
                <a:cs typeface="Georgia"/>
              </a:rPr>
              <a:t>Hypercoagula </a:t>
            </a:r>
            <a:r>
              <a:rPr sz="2400" b="1" dirty="0">
                <a:solidFill>
                  <a:srgbClr val="C5D1D6"/>
                </a:solidFill>
                <a:latin typeface="Georgia"/>
                <a:cs typeface="Georgia"/>
              </a:rPr>
              <a:t>ble</a:t>
            </a:r>
            <a:r>
              <a:rPr sz="2400" b="1" spc="-35" dirty="0">
                <a:solidFill>
                  <a:srgbClr val="C5D1D6"/>
                </a:solidFill>
                <a:latin typeface="Georgia"/>
                <a:cs typeface="Georgia"/>
              </a:rPr>
              <a:t> </a:t>
            </a:r>
            <a:r>
              <a:rPr sz="2400" b="1" spc="-10" dirty="0">
                <a:solidFill>
                  <a:srgbClr val="C5D1D6"/>
                </a:solidFill>
                <a:latin typeface="Georgia"/>
                <a:cs typeface="Georgia"/>
              </a:rPr>
              <a:t>state</a:t>
            </a:r>
            <a:endParaRPr sz="2400">
              <a:latin typeface="Georgia"/>
              <a:cs typeface="Georgia"/>
            </a:endParaRPr>
          </a:p>
        </p:txBody>
      </p:sp>
      <p:sp>
        <p:nvSpPr>
          <p:cNvPr id="10" name="object 10"/>
          <p:cNvSpPr/>
          <p:nvPr/>
        </p:nvSpPr>
        <p:spPr>
          <a:xfrm>
            <a:off x="4639436" y="2853308"/>
            <a:ext cx="828040" cy="1148080"/>
          </a:xfrm>
          <a:custGeom>
            <a:avLst/>
            <a:gdLst/>
            <a:ahLst/>
            <a:cxnLst/>
            <a:rect l="l" t="t" r="r" b="b"/>
            <a:pathLst>
              <a:path w="828039" h="1148079">
                <a:moveTo>
                  <a:pt x="748411" y="0"/>
                </a:moveTo>
                <a:lnTo>
                  <a:pt x="446024" y="79755"/>
                </a:lnTo>
                <a:lnTo>
                  <a:pt x="522477" y="124332"/>
                </a:lnTo>
                <a:lnTo>
                  <a:pt x="76453" y="890015"/>
                </a:lnTo>
                <a:lnTo>
                  <a:pt x="0" y="845438"/>
                </a:lnTo>
                <a:lnTo>
                  <a:pt x="79755" y="1147826"/>
                </a:lnTo>
                <a:lnTo>
                  <a:pt x="382015" y="1068070"/>
                </a:lnTo>
                <a:lnTo>
                  <a:pt x="305562" y="1023492"/>
                </a:lnTo>
                <a:lnTo>
                  <a:pt x="751713" y="257810"/>
                </a:lnTo>
                <a:lnTo>
                  <a:pt x="828039" y="302260"/>
                </a:lnTo>
                <a:lnTo>
                  <a:pt x="748411" y="0"/>
                </a:lnTo>
                <a:close/>
              </a:path>
            </a:pathLst>
          </a:custGeom>
          <a:solidFill>
            <a:srgbClr val="B9CECE"/>
          </a:solid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37513" y="246710"/>
            <a:ext cx="4820285" cy="848994"/>
          </a:xfrm>
          <a:prstGeom prst="rect">
            <a:avLst/>
          </a:prstGeom>
        </p:spPr>
        <p:txBody>
          <a:bodyPr vert="horz" wrap="square" lIns="0" tIns="12700" rIns="0" bIns="0" rtlCol="0">
            <a:spAutoFit/>
          </a:bodyPr>
          <a:lstStyle/>
          <a:p>
            <a:pPr marL="12700">
              <a:lnSpc>
                <a:spcPct val="100000"/>
              </a:lnSpc>
              <a:spcBef>
                <a:spcPts val="100"/>
              </a:spcBef>
            </a:pPr>
            <a:r>
              <a:rPr sz="5400" dirty="0"/>
              <a:t>Venous</a:t>
            </a:r>
            <a:r>
              <a:rPr sz="5400" spc="-15" dirty="0"/>
              <a:t> </a:t>
            </a:r>
            <a:r>
              <a:rPr sz="5400" spc="-10" dirty="0"/>
              <a:t>stasis</a:t>
            </a:r>
            <a:endParaRPr sz="5400"/>
          </a:p>
        </p:txBody>
      </p:sp>
      <p:sp>
        <p:nvSpPr>
          <p:cNvPr id="3" name="object 3"/>
          <p:cNvSpPr txBox="1"/>
          <p:nvPr/>
        </p:nvSpPr>
        <p:spPr>
          <a:xfrm>
            <a:off x="954125" y="1391158"/>
            <a:ext cx="6068060" cy="3317875"/>
          </a:xfrm>
          <a:prstGeom prst="rect">
            <a:avLst/>
          </a:prstGeom>
        </p:spPr>
        <p:txBody>
          <a:bodyPr vert="horz" wrap="square" lIns="0" tIns="12700" rIns="0" bIns="0" rtlCol="0">
            <a:spAutoFit/>
          </a:bodyPr>
          <a:lstStyle/>
          <a:p>
            <a:pPr marL="12700" marR="5080" indent="-8890">
              <a:lnSpc>
                <a:spcPct val="100000"/>
              </a:lnSpc>
              <a:spcBef>
                <a:spcPts val="100"/>
              </a:spcBef>
              <a:buSzPct val="97222"/>
              <a:buFont typeface="Arial"/>
              <a:buChar char="•"/>
              <a:tabLst>
                <a:tab pos="172085" algn="l"/>
              </a:tabLst>
            </a:pPr>
            <a:r>
              <a:rPr sz="3600" dirty="0">
                <a:latin typeface="Georgia"/>
                <a:cs typeface="Georgia"/>
              </a:rPr>
              <a:t>	prolonged</a:t>
            </a:r>
            <a:r>
              <a:rPr sz="3600" spc="-40" dirty="0">
                <a:latin typeface="Georgia"/>
                <a:cs typeface="Georgia"/>
              </a:rPr>
              <a:t> </a:t>
            </a:r>
            <a:r>
              <a:rPr sz="3600" dirty="0">
                <a:latin typeface="Georgia"/>
                <a:cs typeface="Georgia"/>
              </a:rPr>
              <a:t>bed</a:t>
            </a:r>
            <a:r>
              <a:rPr sz="3600" spc="-45" dirty="0">
                <a:latin typeface="Georgia"/>
                <a:cs typeface="Georgia"/>
              </a:rPr>
              <a:t> </a:t>
            </a:r>
            <a:r>
              <a:rPr sz="3600" dirty="0">
                <a:latin typeface="Georgia"/>
                <a:cs typeface="Georgia"/>
              </a:rPr>
              <a:t>rest</a:t>
            </a:r>
            <a:r>
              <a:rPr sz="3600" spc="-45" dirty="0">
                <a:latin typeface="Georgia"/>
                <a:cs typeface="Georgia"/>
              </a:rPr>
              <a:t> </a:t>
            </a:r>
            <a:r>
              <a:rPr sz="3600" dirty="0">
                <a:latin typeface="Georgia"/>
                <a:cs typeface="Georgia"/>
              </a:rPr>
              <a:t>(4</a:t>
            </a:r>
            <a:r>
              <a:rPr sz="3600" spc="-30" dirty="0">
                <a:latin typeface="Georgia"/>
                <a:cs typeface="Georgia"/>
              </a:rPr>
              <a:t> </a:t>
            </a:r>
            <a:r>
              <a:rPr sz="3600" dirty="0">
                <a:latin typeface="Georgia"/>
                <a:cs typeface="Georgia"/>
              </a:rPr>
              <a:t>days</a:t>
            </a:r>
            <a:r>
              <a:rPr sz="3600" spc="-40" dirty="0">
                <a:latin typeface="Georgia"/>
                <a:cs typeface="Georgia"/>
              </a:rPr>
              <a:t> </a:t>
            </a:r>
            <a:r>
              <a:rPr sz="3600" spc="-25" dirty="0">
                <a:latin typeface="Georgia"/>
                <a:cs typeface="Georgia"/>
              </a:rPr>
              <a:t>or </a:t>
            </a:r>
            <a:r>
              <a:rPr sz="3600" spc="-10" dirty="0">
                <a:latin typeface="Georgia"/>
                <a:cs typeface="Georgia"/>
              </a:rPr>
              <a:t>more)</a:t>
            </a:r>
            <a:endParaRPr sz="3600">
              <a:latin typeface="Georgia"/>
              <a:cs typeface="Georgia"/>
            </a:endParaRPr>
          </a:p>
          <a:p>
            <a:pPr marL="172085" indent="-168275">
              <a:lnSpc>
                <a:spcPct val="100000"/>
              </a:lnSpc>
              <a:buSzPct val="97222"/>
              <a:buFont typeface="Arial"/>
              <a:buChar char="•"/>
              <a:tabLst>
                <a:tab pos="172085" algn="l"/>
              </a:tabLst>
            </a:pPr>
            <a:r>
              <a:rPr sz="3600" dirty="0">
                <a:latin typeface="Georgia"/>
                <a:cs typeface="Georgia"/>
              </a:rPr>
              <a:t>A</a:t>
            </a:r>
            <a:r>
              <a:rPr sz="3600" spc="-25" dirty="0">
                <a:latin typeface="Georgia"/>
                <a:cs typeface="Georgia"/>
              </a:rPr>
              <a:t> </a:t>
            </a:r>
            <a:r>
              <a:rPr sz="3600" dirty="0">
                <a:latin typeface="Georgia"/>
                <a:cs typeface="Georgia"/>
              </a:rPr>
              <a:t>cast</a:t>
            </a:r>
            <a:r>
              <a:rPr sz="3600" spc="-20" dirty="0">
                <a:latin typeface="Georgia"/>
                <a:cs typeface="Georgia"/>
              </a:rPr>
              <a:t> </a:t>
            </a:r>
            <a:r>
              <a:rPr sz="3600" dirty="0">
                <a:latin typeface="Georgia"/>
                <a:cs typeface="Georgia"/>
              </a:rPr>
              <a:t>on</a:t>
            </a:r>
            <a:r>
              <a:rPr sz="3600" spc="-40" dirty="0">
                <a:latin typeface="Georgia"/>
                <a:cs typeface="Georgia"/>
              </a:rPr>
              <a:t> </a:t>
            </a:r>
            <a:r>
              <a:rPr sz="3600" dirty="0">
                <a:latin typeface="Georgia"/>
                <a:cs typeface="Georgia"/>
              </a:rPr>
              <a:t>the</a:t>
            </a:r>
            <a:r>
              <a:rPr sz="3600" spc="-25" dirty="0">
                <a:latin typeface="Georgia"/>
                <a:cs typeface="Georgia"/>
              </a:rPr>
              <a:t> leg</a:t>
            </a:r>
            <a:endParaRPr sz="3600">
              <a:latin typeface="Georgia"/>
              <a:cs typeface="Georgia"/>
            </a:endParaRPr>
          </a:p>
          <a:p>
            <a:pPr marL="172085" indent="-168275">
              <a:lnSpc>
                <a:spcPct val="100000"/>
              </a:lnSpc>
              <a:buSzPct val="97222"/>
              <a:buFont typeface="Arial"/>
              <a:buChar char="•"/>
              <a:tabLst>
                <a:tab pos="172085" algn="l"/>
              </a:tabLst>
            </a:pPr>
            <a:r>
              <a:rPr sz="3600" dirty="0">
                <a:latin typeface="Georgia"/>
                <a:cs typeface="Georgia"/>
              </a:rPr>
              <a:t>Limb</a:t>
            </a:r>
            <a:r>
              <a:rPr sz="3600" spc="-45" dirty="0">
                <a:latin typeface="Georgia"/>
                <a:cs typeface="Georgia"/>
              </a:rPr>
              <a:t> </a:t>
            </a:r>
            <a:r>
              <a:rPr sz="3600" dirty="0">
                <a:latin typeface="Georgia"/>
                <a:cs typeface="Georgia"/>
              </a:rPr>
              <a:t>paralysis</a:t>
            </a:r>
            <a:r>
              <a:rPr sz="3600" spc="-35" dirty="0">
                <a:latin typeface="Georgia"/>
                <a:cs typeface="Georgia"/>
              </a:rPr>
              <a:t> </a:t>
            </a:r>
            <a:r>
              <a:rPr sz="3600" dirty="0">
                <a:latin typeface="Georgia"/>
                <a:cs typeface="Georgia"/>
              </a:rPr>
              <a:t>from</a:t>
            </a:r>
            <a:r>
              <a:rPr sz="3600" spc="-15" dirty="0">
                <a:latin typeface="Georgia"/>
                <a:cs typeface="Georgia"/>
              </a:rPr>
              <a:t> </a:t>
            </a:r>
            <a:r>
              <a:rPr sz="3600" spc="-10" dirty="0">
                <a:latin typeface="Georgia"/>
                <a:cs typeface="Georgia"/>
              </a:rPr>
              <a:t>stroke</a:t>
            </a:r>
            <a:endParaRPr sz="3600">
              <a:latin typeface="Georgia"/>
              <a:cs typeface="Georgia"/>
            </a:endParaRPr>
          </a:p>
          <a:p>
            <a:pPr marL="172085" indent="-168275">
              <a:lnSpc>
                <a:spcPct val="100000"/>
              </a:lnSpc>
              <a:spcBef>
                <a:spcPts val="5"/>
              </a:spcBef>
              <a:buSzPct val="97222"/>
              <a:buFont typeface="Arial"/>
              <a:buChar char="•"/>
              <a:tabLst>
                <a:tab pos="172085" algn="l"/>
              </a:tabLst>
            </a:pPr>
            <a:r>
              <a:rPr sz="3600" dirty="0">
                <a:latin typeface="Georgia"/>
                <a:cs typeface="Georgia"/>
              </a:rPr>
              <a:t>spinal</a:t>
            </a:r>
            <a:r>
              <a:rPr sz="3600" spc="-40" dirty="0">
                <a:latin typeface="Georgia"/>
                <a:cs typeface="Georgia"/>
              </a:rPr>
              <a:t> </a:t>
            </a:r>
            <a:r>
              <a:rPr sz="3600" dirty="0">
                <a:latin typeface="Georgia"/>
                <a:cs typeface="Georgia"/>
              </a:rPr>
              <a:t>cord</a:t>
            </a:r>
            <a:r>
              <a:rPr sz="3600" spc="-25" dirty="0">
                <a:latin typeface="Georgia"/>
                <a:cs typeface="Georgia"/>
              </a:rPr>
              <a:t> </a:t>
            </a:r>
            <a:r>
              <a:rPr sz="3600" spc="-10" dirty="0">
                <a:latin typeface="Georgia"/>
                <a:cs typeface="Georgia"/>
              </a:rPr>
              <a:t>injury</a:t>
            </a:r>
            <a:endParaRPr sz="3600">
              <a:latin typeface="Georgia"/>
              <a:cs typeface="Georgia"/>
            </a:endParaRPr>
          </a:p>
          <a:p>
            <a:pPr marL="172085" indent="-168275">
              <a:lnSpc>
                <a:spcPct val="100000"/>
              </a:lnSpc>
              <a:buSzPct val="97222"/>
              <a:buFont typeface="Arial"/>
              <a:buChar char="•"/>
              <a:tabLst>
                <a:tab pos="172085" algn="l"/>
              </a:tabLst>
            </a:pPr>
            <a:r>
              <a:rPr sz="3600" dirty="0">
                <a:latin typeface="Georgia"/>
                <a:cs typeface="Georgia"/>
              </a:rPr>
              <a:t>extended</a:t>
            </a:r>
            <a:r>
              <a:rPr sz="3600" spc="-50" dirty="0">
                <a:latin typeface="Georgia"/>
                <a:cs typeface="Georgia"/>
              </a:rPr>
              <a:t> </a:t>
            </a:r>
            <a:r>
              <a:rPr sz="3600" dirty="0">
                <a:latin typeface="Georgia"/>
                <a:cs typeface="Georgia"/>
              </a:rPr>
              <a:t>travel</a:t>
            </a:r>
            <a:r>
              <a:rPr sz="3600" spc="-40" dirty="0">
                <a:latin typeface="Georgia"/>
                <a:cs typeface="Georgia"/>
              </a:rPr>
              <a:t> </a:t>
            </a:r>
            <a:r>
              <a:rPr sz="3600" dirty="0">
                <a:latin typeface="Georgia"/>
                <a:cs typeface="Georgia"/>
              </a:rPr>
              <a:t>in</a:t>
            </a:r>
            <a:r>
              <a:rPr sz="3600" spc="-20" dirty="0">
                <a:latin typeface="Georgia"/>
                <a:cs typeface="Georgia"/>
              </a:rPr>
              <a:t> </a:t>
            </a:r>
            <a:r>
              <a:rPr sz="3600" dirty="0">
                <a:latin typeface="Georgia"/>
                <a:cs typeface="Georgia"/>
              </a:rPr>
              <a:t>a</a:t>
            </a:r>
            <a:r>
              <a:rPr sz="3600" spc="-30" dirty="0">
                <a:latin typeface="Georgia"/>
                <a:cs typeface="Georgia"/>
              </a:rPr>
              <a:t> </a:t>
            </a:r>
            <a:r>
              <a:rPr sz="3600" spc="-10" dirty="0">
                <a:latin typeface="Georgia"/>
                <a:cs typeface="Georgia"/>
              </a:rPr>
              <a:t>vehicle</a:t>
            </a:r>
            <a:endParaRPr sz="3600">
              <a:latin typeface="Georgia"/>
              <a:cs typeface="Georgia"/>
            </a:endParaRPr>
          </a:p>
        </p:txBody>
      </p:sp>
      <p:pic>
        <p:nvPicPr>
          <p:cNvPr id="4" name="object 4"/>
          <p:cNvPicPr/>
          <p:nvPr/>
        </p:nvPicPr>
        <p:blipFill>
          <a:blip r:embed="rId2" cstate="print"/>
          <a:stretch>
            <a:fillRect/>
          </a:stretch>
        </p:blipFill>
        <p:spPr>
          <a:xfrm>
            <a:off x="7985759" y="1071372"/>
            <a:ext cx="3792490" cy="439978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50822" y="331469"/>
            <a:ext cx="5019675" cy="635000"/>
          </a:xfrm>
          <a:prstGeom prst="rect">
            <a:avLst/>
          </a:prstGeom>
        </p:spPr>
        <p:txBody>
          <a:bodyPr vert="horz" wrap="square" lIns="0" tIns="12065" rIns="0" bIns="0" rtlCol="0">
            <a:spAutoFit/>
          </a:bodyPr>
          <a:lstStyle/>
          <a:p>
            <a:pPr marL="12700">
              <a:lnSpc>
                <a:spcPct val="100000"/>
              </a:lnSpc>
              <a:spcBef>
                <a:spcPts val="95"/>
              </a:spcBef>
            </a:pPr>
            <a:r>
              <a:rPr sz="4000" spc="-10" dirty="0"/>
              <a:t>Hypercoagulability</a:t>
            </a:r>
            <a:endParaRPr sz="4000"/>
          </a:p>
        </p:txBody>
      </p:sp>
      <p:sp>
        <p:nvSpPr>
          <p:cNvPr id="3" name="object 3"/>
          <p:cNvSpPr txBox="1"/>
          <p:nvPr/>
        </p:nvSpPr>
        <p:spPr>
          <a:xfrm>
            <a:off x="1764029" y="1470787"/>
            <a:ext cx="7335520" cy="4425315"/>
          </a:xfrm>
          <a:prstGeom prst="rect">
            <a:avLst/>
          </a:prstGeom>
        </p:spPr>
        <p:txBody>
          <a:bodyPr vert="horz" wrap="square" lIns="0" tIns="13335" rIns="0" bIns="0" rtlCol="0">
            <a:spAutoFit/>
          </a:bodyPr>
          <a:lstStyle/>
          <a:p>
            <a:pPr marL="286385" indent="-273685">
              <a:lnSpc>
                <a:spcPct val="100000"/>
              </a:lnSpc>
              <a:spcBef>
                <a:spcPts val="105"/>
              </a:spcBef>
              <a:buClr>
                <a:srgbClr val="C00000"/>
              </a:buClr>
              <a:buFont typeface="Arial"/>
              <a:buChar char="•"/>
              <a:tabLst>
                <a:tab pos="286385" algn="l"/>
              </a:tabLst>
            </a:pPr>
            <a:r>
              <a:rPr sz="2000" b="1" dirty="0">
                <a:latin typeface="Georgia"/>
                <a:cs typeface="Georgia"/>
              </a:rPr>
              <a:t>Surgery</a:t>
            </a:r>
            <a:r>
              <a:rPr sz="2000" b="1" spc="-35" dirty="0">
                <a:latin typeface="Georgia"/>
                <a:cs typeface="Georgia"/>
              </a:rPr>
              <a:t> </a:t>
            </a:r>
            <a:r>
              <a:rPr sz="2000" b="1" dirty="0">
                <a:latin typeface="Georgia"/>
                <a:cs typeface="Georgia"/>
              </a:rPr>
              <a:t>and</a:t>
            </a:r>
            <a:r>
              <a:rPr sz="2000" b="1" spc="-15" dirty="0">
                <a:latin typeface="Georgia"/>
                <a:cs typeface="Georgia"/>
              </a:rPr>
              <a:t> </a:t>
            </a:r>
            <a:r>
              <a:rPr sz="2000" b="1" dirty="0">
                <a:latin typeface="Georgia"/>
                <a:cs typeface="Georgia"/>
              </a:rPr>
              <a:t>trauma</a:t>
            </a:r>
            <a:r>
              <a:rPr sz="2000" b="1" spc="-70" dirty="0">
                <a:latin typeface="Georgia"/>
                <a:cs typeface="Georgia"/>
              </a:rPr>
              <a:t> </a:t>
            </a:r>
            <a:r>
              <a:rPr sz="2000" dirty="0">
                <a:latin typeface="Georgia"/>
                <a:cs typeface="Georgia"/>
              </a:rPr>
              <a:t>- 40%</a:t>
            </a:r>
            <a:r>
              <a:rPr sz="2000" spc="-15" dirty="0">
                <a:latin typeface="Georgia"/>
                <a:cs typeface="Georgia"/>
              </a:rPr>
              <a:t> </a:t>
            </a:r>
            <a:r>
              <a:rPr sz="2000" dirty="0">
                <a:latin typeface="Georgia"/>
                <a:cs typeface="Georgia"/>
              </a:rPr>
              <a:t>of</a:t>
            </a:r>
            <a:r>
              <a:rPr sz="2000" spc="-30" dirty="0">
                <a:latin typeface="Georgia"/>
                <a:cs typeface="Georgia"/>
              </a:rPr>
              <a:t> </a:t>
            </a:r>
            <a:r>
              <a:rPr sz="2000" dirty="0">
                <a:latin typeface="Georgia"/>
                <a:cs typeface="Georgia"/>
              </a:rPr>
              <a:t>all</a:t>
            </a:r>
            <a:r>
              <a:rPr sz="2000" spc="-5" dirty="0">
                <a:latin typeface="Georgia"/>
                <a:cs typeface="Georgia"/>
              </a:rPr>
              <a:t> </a:t>
            </a:r>
            <a:r>
              <a:rPr sz="2000" dirty="0">
                <a:latin typeface="Georgia"/>
                <a:cs typeface="Georgia"/>
              </a:rPr>
              <a:t>thrombo</a:t>
            </a:r>
            <a:r>
              <a:rPr sz="2000" spc="-25" dirty="0">
                <a:latin typeface="Georgia"/>
                <a:cs typeface="Georgia"/>
              </a:rPr>
              <a:t> </a:t>
            </a:r>
            <a:r>
              <a:rPr sz="2000" dirty="0">
                <a:latin typeface="Georgia"/>
                <a:cs typeface="Georgia"/>
              </a:rPr>
              <a:t>embolic</a:t>
            </a:r>
            <a:r>
              <a:rPr sz="2000" spc="-25" dirty="0">
                <a:latin typeface="Georgia"/>
                <a:cs typeface="Georgia"/>
              </a:rPr>
              <a:t> </a:t>
            </a:r>
            <a:r>
              <a:rPr sz="2000" spc="-10" dirty="0">
                <a:latin typeface="Georgia"/>
                <a:cs typeface="Georgia"/>
              </a:rPr>
              <a:t>disease</a:t>
            </a:r>
            <a:endParaRPr sz="2000">
              <a:latin typeface="Georgia"/>
              <a:cs typeface="Georgia"/>
            </a:endParaRPr>
          </a:p>
          <a:p>
            <a:pPr marL="286385" indent="-273685">
              <a:lnSpc>
                <a:spcPct val="100000"/>
              </a:lnSpc>
              <a:spcBef>
                <a:spcPts val="1675"/>
              </a:spcBef>
              <a:buClr>
                <a:srgbClr val="C00000"/>
              </a:buClr>
              <a:buFont typeface="Arial"/>
              <a:buChar char="•"/>
              <a:tabLst>
                <a:tab pos="286385" algn="l"/>
              </a:tabLst>
            </a:pPr>
            <a:r>
              <a:rPr sz="2000" b="1" spc="-10" dirty="0">
                <a:latin typeface="Georgia"/>
                <a:cs typeface="Georgia"/>
              </a:rPr>
              <a:t>Malignancy</a:t>
            </a:r>
            <a:endParaRPr sz="2000">
              <a:latin typeface="Georgia"/>
              <a:cs typeface="Georgia"/>
            </a:endParaRPr>
          </a:p>
          <a:p>
            <a:pPr marL="349250" indent="-336550">
              <a:lnSpc>
                <a:spcPct val="100000"/>
              </a:lnSpc>
              <a:spcBef>
                <a:spcPts val="1685"/>
              </a:spcBef>
              <a:buClr>
                <a:srgbClr val="C00000"/>
              </a:buClr>
              <a:buFont typeface="Arial"/>
              <a:buChar char="•"/>
              <a:tabLst>
                <a:tab pos="349250" algn="l"/>
                <a:tab pos="1609725" algn="l"/>
              </a:tabLst>
            </a:pPr>
            <a:r>
              <a:rPr sz="2000" spc="-10" dirty="0">
                <a:latin typeface="Georgia"/>
                <a:cs typeface="Georgia"/>
              </a:rPr>
              <a:t>increased</a:t>
            </a:r>
            <a:r>
              <a:rPr sz="2000" dirty="0">
                <a:latin typeface="Georgia"/>
                <a:cs typeface="Georgia"/>
              </a:rPr>
              <a:t>	</a:t>
            </a:r>
            <a:r>
              <a:rPr sz="2000" b="1" spc="-10" dirty="0">
                <a:latin typeface="Georgia"/>
                <a:cs typeface="Georgia"/>
              </a:rPr>
              <a:t>estrogen</a:t>
            </a:r>
            <a:endParaRPr sz="2000">
              <a:latin typeface="Georgia"/>
              <a:cs typeface="Georgia"/>
            </a:endParaRPr>
          </a:p>
          <a:p>
            <a:pPr marL="286385" marR="5080" indent="-274320">
              <a:lnSpc>
                <a:spcPct val="170000"/>
              </a:lnSpc>
              <a:buFont typeface="Arial"/>
              <a:buChar char="•"/>
              <a:tabLst>
                <a:tab pos="286385" algn="l"/>
              </a:tabLst>
            </a:pPr>
            <a:r>
              <a:rPr sz="2000" dirty="0">
                <a:latin typeface="Georgia"/>
                <a:cs typeface="Georgia"/>
              </a:rPr>
              <a:t>Inherited</a:t>
            </a:r>
            <a:r>
              <a:rPr sz="2000" spc="-55" dirty="0">
                <a:latin typeface="Georgia"/>
                <a:cs typeface="Georgia"/>
              </a:rPr>
              <a:t> </a:t>
            </a:r>
            <a:r>
              <a:rPr sz="2000" dirty="0">
                <a:latin typeface="Georgia"/>
                <a:cs typeface="Georgia"/>
              </a:rPr>
              <a:t>disorders</a:t>
            </a:r>
            <a:r>
              <a:rPr sz="2000" spc="-25" dirty="0">
                <a:latin typeface="Georgia"/>
                <a:cs typeface="Georgia"/>
              </a:rPr>
              <a:t> </a:t>
            </a:r>
            <a:r>
              <a:rPr sz="2000" dirty="0">
                <a:latin typeface="Georgia"/>
                <a:cs typeface="Georgia"/>
              </a:rPr>
              <a:t>of</a:t>
            </a:r>
            <a:r>
              <a:rPr sz="2000" spc="-25" dirty="0">
                <a:latin typeface="Georgia"/>
                <a:cs typeface="Georgia"/>
              </a:rPr>
              <a:t> </a:t>
            </a:r>
            <a:r>
              <a:rPr sz="2000" b="1" dirty="0">
                <a:latin typeface="Georgia"/>
                <a:cs typeface="Georgia"/>
              </a:rPr>
              <a:t>coagulation</a:t>
            </a:r>
            <a:r>
              <a:rPr sz="2000" b="1" spc="-25" dirty="0">
                <a:latin typeface="Georgia"/>
                <a:cs typeface="Georgia"/>
              </a:rPr>
              <a:t> </a:t>
            </a:r>
            <a:r>
              <a:rPr sz="2000" b="1" spc="-20" dirty="0">
                <a:latin typeface="Georgia"/>
                <a:cs typeface="Georgia"/>
              </a:rPr>
              <a:t>-</a:t>
            </a:r>
            <a:r>
              <a:rPr sz="2000" dirty="0">
                <a:latin typeface="Georgia"/>
                <a:cs typeface="Georgia"/>
              </a:rPr>
              <a:t>Deficiencies</a:t>
            </a:r>
            <a:r>
              <a:rPr sz="2000" spc="-45" dirty="0">
                <a:latin typeface="Georgia"/>
                <a:cs typeface="Georgia"/>
              </a:rPr>
              <a:t> </a:t>
            </a:r>
            <a:r>
              <a:rPr sz="2000" dirty="0">
                <a:latin typeface="Georgia"/>
                <a:cs typeface="Georgia"/>
              </a:rPr>
              <a:t>of</a:t>
            </a:r>
            <a:r>
              <a:rPr sz="2000" spc="-35" dirty="0">
                <a:latin typeface="Georgia"/>
                <a:cs typeface="Georgia"/>
              </a:rPr>
              <a:t> </a:t>
            </a:r>
            <a:r>
              <a:rPr sz="2000" spc="-10" dirty="0">
                <a:latin typeface="Georgia"/>
                <a:cs typeface="Georgia"/>
              </a:rPr>
              <a:t>protein-</a:t>
            </a:r>
            <a:r>
              <a:rPr sz="2000" spc="-25" dirty="0">
                <a:latin typeface="Georgia"/>
                <a:cs typeface="Georgia"/>
              </a:rPr>
              <a:t>S, </a:t>
            </a:r>
            <a:r>
              <a:rPr sz="2000" spc="-10" dirty="0">
                <a:latin typeface="Georgia"/>
                <a:cs typeface="Georgia"/>
              </a:rPr>
              <a:t>protein-</a:t>
            </a:r>
            <a:r>
              <a:rPr sz="2000" dirty="0">
                <a:latin typeface="Georgia"/>
                <a:cs typeface="Georgia"/>
              </a:rPr>
              <a:t>C,</a:t>
            </a:r>
            <a:r>
              <a:rPr sz="2000" spc="30" dirty="0">
                <a:latin typeface="Georgia"/>
                <a:cs typeface="Georgia"/>
              </a:rPr>
              <a:t> </a:t>
            </a:r>
            <a:r>
              <a:rPr sz="2000" spc="-20" dirty="0">
                <a:latin typeface="Georgia"/>
                <a:cs typeface="Georgia"/>
              </a:rPr>
              <a:t>anti-</a:t>
            </a:r>
            <a:r>
              <a:rPr sz="2000" dirty="0">
                <a:latin typeface="Georgia"/>
                <a:cs typeface="Georgia"/>
              </a:rPr>
              <a:t>thrombin</a:t>
            </a:r>
            <a:r>
              <a:rPr sz="2000" spc="35" dirty="0">
                <a:latin typeface="Georgia"/>
                <a:cs typeface="Georgia"/>
              </a:rPr>
              <a:t> </a:t>
            </a:r>
            <a:r>
              <a:rPr sz="2000" spc="-20" dirty="0">
                <a:latin typeface="Georgia"/>
                <a:cs typeface="Georgia"/>
              </a:rPr>
              <a:t>III.</a:t>
            </a:r>
            <a:endParaRPr sz="2000">
              <a:latin typeface="Georgia"/>
              <a:cs typeface="Georgia"/>
            </a:endParaRPr>
          </a:p>
          <a:p>
            <a:pPr marL="286385" marR="71120" indent="-274320">
              <a:lnSpc>
                <a:spcPts val="4079"/>
              </a:lnSpc>
              <a:spcBef>
                <a:spcPts val="415"/>
              </a:spcBef>
              <a:buFont typeface="Arial"/>
              <a:buChar char="•"/>
              <a:tabLst>
                <a:tab pos="286385" algn="l"/>
              </a:tabLst>
            </a:pPr>
            <a:r>
              <a:rPr sz="2000" dirty="0">
                <a:solidFill>
                  <a:srgbClr val="0D0D0D"/>
                </a:solidFill>
                <a:latin typeface="Georgia"/>
                <a:cs typeface="Georgia"/>
              </a:rPr>
              <a:t>Acquired</a:t>
            </a:r>
            <a:r>
              <a:rPr sz="2000" spc="-30" dirty="0">
                <a:solidFill>
                  <a:srgbClr val="0D0D0D"/>
                </a:solidFill>
                <a:latin typeface="Georgia"/>
                <a:cs typeface="Georgia"/>
              </a:rPr>
              <a:t> </a:t>
            </a:r>
            <a:r>
              <a:rPr sz="2000" dirty="0">
                <a:solidFill>
                  <a:srgbClr val="0D0D0D"/>
                </a:solidFill>
                <a:latin typeface="Georgia"/>
                <a:cs typeface="Georgia"/>
              </a:rPr>
              <a:t>disorders</a:t>
            </a:r>
            <a:r>
              <a:rPr sz="2000" spc="-25" dirty="0">
                <a:solidFill>
                  <a:srgbClr val="0D0D0D"/>
                </a:solidFill>
                <a:latin typeface="Georgia"/>
                <a:cs typeface="Georgia"/>
              </a:rPr>
              <a:t> </a:t>
            </a:r>
            <a:r>
              <a:rPr sz="2000" dirty="0">
                <a:solidFill>
                  <a:srgbClr val="0D0D0D"/>
                </a:solidFill>
                <a:latin typeface="Georgia"/>
                <a:cs typeface="Georgia"/>
              </a:rPr>
              <a:t>of</a:t>
            </a:r>
            <a:r>
              <a:rPr sz="2000" spc="-25" dirty="0">
                <a:solidFill>
                  <a:srgbClr val="0D0D0D"/>
                </a:solidFill>
                <a:latin typeface="Georgia"/>
                <a:cs typeface="Georgia"/>
              </a:rPr>
              <a:t> </a:t>
            </a:r>
            <a:r>
              <a:rPr sz="2000" dirty="0">
                <a:solidFill>
                  <a:srgbClr val="0D0D0D"/>
                </a:solidFill>
                <a:latin typeface="Georgia"/>
                <a:cs typeface="Georgia"/>
              </a:rPr>
              <a:t>coagulation-</a:t>
            </a:r>
            <a:r>
              <a:rPr sz="2000" spc="-35" dirty="0">
                <a:solidFill>
                  <a:srgbClr val="0D0D0D"/>
                </a:solidFill>
                <a:latin typeface="Georgia"/>
                <a:cs typeface="Georgia"/>
              </a:rPr>
              <a:t> </a:t>
            </a:r>
            <a:r>
              <a:rPr sz="2000" dirty="0">
                <a:latin typeface="Georgia"/>
                <a:cs typeface="Georgia"/>
              </a:rPr>
              <a:t>Nephrotic</a:t>
            </a:r>
            <a:r>
              <a:rPr sz="2000" spc="-35" dirty="0">
                <a:latin typeface="Georgia"/>
                <a:cs typeface="Georgia"/>
              </a:rPr>
              <a:t> </a:t>
            </a:r>
            <a:r>
              <a:rPr sz="2000" dirty="0">
                <a:latin typeface="Georgia"/>
                <a:cs typeface="Georgia"/>
              </a:rPr>
              <a:t>syndrome,</a:t>
            </a:r>
            <a:r>
              <a:rPr sz="2000" spc="-15" dirty="0">
                <a:latin typeface="Georgia"/>
                <a:cs typeface="Georgia"/>
              </a:rPr>
              <a:t> </a:t>
            </a:r>
            <a:r>
              <a:rPr sz="2000" spc="-10" dirty="0">
                <a:latin typeface="Georgia"/>
                <a:cs typeface="Georgia"/>
              </a:rPr>
              <a:t>Anti- </a:t>
            </a:r>
            <a:r>
              <a:rPr sz="2000" dirty="0">
                <a:latin typeface="Georgia"/>
                <a:cs typeface="Georgia"/>
              </a:rPr>
              <a:t>phospholipid</a:t>
            </a:r>
            <a:r>
              <a:rPr sz="2000" spc="-90" dirty="0">
                <a:latin typeface="Georgia"/>
                <a:cs typeface="Georgia"/>
              </a:rPr>
              <a:t> </a:t>
            </a:r>
            <a:r>
              <a:rPr sz="2000" spc="-10" dirty="0">
                <a:latin typeface="Georgia"/>
                <a:cs typeface="Georgia"/>
              </a:rPr>
              <a:t>antibodies</a:t>
            </a:r>
            <a:endParaRPr sz="2000">
              <a:latin typeface="Georgia"/>
              <a:cs typeface="Georgia"/>
            </a:endParaRPr>
          </a:p>
          <a:p>
            <a:pPr>
              <a:lnSpc>
                <a:spcPct val="100000"/>
              </a:lnSpc>
            </a:pPr>
            <a:endParaRPr sz="2000">
              <a:latin typeface="Georgia"/>
              <a:cs typeface="Georgia"/>
            </a:endParaRPr>
          </a:p>
          <a:p>
            <a:pPr>
              <a:lnSpc>
                <a:spcPct val="100000"/>
              </a:lnSpc>
              <a:spcBef>
                <a:spcPts val="395"/>
              </a:spcBef>
            </a:pPr>
            <a:endParaRPr sz="2000">
              <a:latin typeface="Georgia"/>
              <a:cs typeface="Georgia"/>
            </a:endParaRPr>
          </a:p>
          <a:p>
            <a:pPr marL="12700">
              <a:lnSpc>
                <a:spcPct val="100000"/>
              </a:lnSpc>
            </a:pPr>
            <a:r>
              <a:rPr sz="2000" spc="-50" dirty="0">
                <a:solidFill>
                  <a:srgbClr val="C00000"/>
                </a:solidFill>
                <a:latin typeface="Arial"/>
                <a:cs typeface="Arial"/>
              </a:rPr>
              <a:t>•</a:t>
            </a:r>
            <a:endParaRPr sz="200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02663" y="427736"/>
            <a:ext cx="4841240" cy="635000"/>
          </a:xfrm>
          <a:prstGeom prst="rect">
            <a:avLst/>
          </a:prstGeom>
        </p:spPr>
        <p:txBody>
          <a:bodyPr vert="horz" wrap="square" lIns="0" tIns="12065" rIns="0" bIns="0" rtlCol="0">
            <a:spAutoFit/>
          </a:bodyPr>
          <a:lstStyle/>
          <a:p>
            <a:pPr marL="12700">
              <a:lnSpc>
                <a:spcPct val="100000"/>
              </a:lnSpc>
              <a:spcBef>
                <a:spcPts val="95"/>
              </a:spcBef>
            </a:pPr>
            <a:r>
              <a:rPr sz="4000" spc="-10" dirty="0"/>
              <a:t>Endothelial</a:t>
            </a:r>
            <a:r>
              <a:rPr sz="4000" spc="-170" dirty="0"/>
              <a:t> </a:t>
            </a:r>
            <a:r>
              <a:rPr sz="4000" spc="-10" dirty="0"/>
              <a:t>Injury</a:t>
            </a:r>
            <a:endParaRPr sz="4000"/>
          </a:p>
        </p:txBody>
      </p:sp>
      <p:sp>
        <p:nvSpPr>
          <p:cNvPr id="3" name="object 3"/>
          <p:cNvSpPr txBox="1"/>
          <p:nvPr/>
        </p:nvSpPr>
        <p:spPr>
          <a:xfrm>
            <a:off x="1502791" y="1407363"/>
            <a:ext cx="7684770" cy="3587115"/>
          </a:xfrm>
          <a:prstGeom prst="rect">
            <a:avLst/>
          </a:prstGeom>
        </p:spPr>
        <p:txBody>
          <a:bodyPr vert="horz" wrap="square" lIns="0" tIns="13335" rIns="0" bIns="0" rtlCol="0">
            <a:spAutoFit/>
          </a:bodyPr>
          <a:lstStyle/>
          <a:p>
            <a:pPr marL="198120" indent="-192405">
              <a:lnSpc>
                <a:spcPts val="3650"/>
              </a:lnSpc>
              <a:spcBef>
                <a:spcPts val="105"/>
              </a:spcBef>
              <a:buSzPct val="96875"/>
              <a:buFont typeface="Wingdings"/>
              <a:buChar char=""/>
              <a:tabLst>
                <a:tab pos="198120" algn="l"/>
              </a:tabLst>
            </a:pPr>
            <a:r>
              <a:rPr sz="3200" spc="-10" dirty="0">
                <a:latin typeface="Georgia"/>
                <a:cs typeface="Georgia"/>
              </a:rPr>
              <a:t>Trauma</a:t>
            </a:r>
            <a:endParaRPr sz="3200">
              <a:latin typeface="Georgia"/>
              <a:cs typeface="Georgia"/>
            </a:endParaRPr>
          </a:p>
          <a:p>
            <a:pPr marL="198120" indent="-192405">
              <a:lnSpc>
                <a:spcPts val="3454"/>
              </a:lnSpc>
              <a:buSzPct val="96875"/>
              <a:buFont typeface="Wingdings"/>
              <a:buChar char=""/>
              <a:tabLst>
                <a:tab pos="198120" algn="l"/>
              </a:tabLst>
            </a:pPr>
            <a:r>
              <a:rPr sz="3200" spc="-10" dirty="0">
                <a:latin typeface="Georgia"/>
                <a:cs typeface="Georgia"/>
              </a:rPr>
              <a:t>Surgery</a:t>
            </a:r>
            <a:endParaRPr sz="3200">
              <a:latin typeface="Georgia"/>
              <a:cs typeface="Georgia"/>
            </a:endParaRPr>
          </a:p>
          <a:p>
            <a:pPr marL="297180" indent="-284480">
              <a:lnSpc>
                <a:spcPts val="3454"/>
              </a:lnSpc>
              <a:buSzPct val="96875"/>
              <a:buFont typeface="Wingdings"/>
              <a:buChar char=""/>
              <a:tabLst>
                <a:tab pos="297180" algn="l"/>
              </a:tabLst>
            </a:pPr>
            <a:r>
              <a:rPr sz="3200" dirty="0">
                <a:latin typeface="Georgia"/>
                <a:cs typeface="Georgia"/>
              </a:rPr>
              <a:t>Invasive</a:t>
            </a:r>
            <a:r>
              <a:rPr sz="3200" spc="-35" dirty="0">
                <a:latin typeface="Georgia"/>
                <a:cs typeface="Georgia"/>
              </a:rPr>
              <a:t> </a:t>
            </a:r>
            <a:r>
              <a:rPr sz="3200" spc="-10" dirty="0">
                <a:latin typeface="Georgia"/>
                <a:cs typeface="Georgia"/>
              </a:rPr>
              <a:t>procedure</a:t>
            </a:r>
            <a:endParaRPr sz="3200">
              <a:latin typeface="Georgia"/>
              <a:cs typeface="Georgia"/>
            </a:endParaRPr>
          </a:p>
          <a:p>
            <a:pPr marL="198120" indent="-192405">
              <a:lnSpc>
                <a:spcPts val="3460"/>
              </a:lnSpc>
              <a:buSzPct val="96875"/>
              <a:buFont typeface="Wingdings"/>
              <a:buChar char=""/>
              <a:tabLst>
                <a:tab pos="198120" algn="l"/>
              </a:tabLst>
            </a:pPr>
            <a:r>
              <a:rPr sz="3200" dirty="0">
                <a:latin typeface="Georgia"/>
                <a:cs typeface="Georgia"/>
              </a:rPr>
              <a:t>Iatrogenic</a:t>
            </a:r>
            <a:r>
              <a:rPr sz="3200" spc="-40" dirty="0">
                <a:latin typeface="Georgia"/>
                <a:cs typeface="Georgia"/>
              </a:rPr>
              <a:t> </a:t>
            </a:r>
            <a:r>
              <a:rPr sz="3200" dirty="0">
                <a:latin typeface="Georgia"/>
                <a:cs typeface="Georgia"/>
              </a:rPr>
              <a:t>causes</a:t>
            </a:r>
            <a:r>
              <a:rPr sz="3200" spc="-25" dirty="0">
                <a:latin typeface="Georgia"/>
                <a:cs typeface="Georgia"/>
              </a:rPr>
              <a:t> </a:t>
            </a:r>
            <a:r>
              <a:rPr sz="3200" spc="-50" dirty="0">
                <a:latin typeface="Georgia"/>
                <a:cs typeface="Georgia"/>
              </a:rPr>
              <a:t>–</a:t>
            </a:r>
            <a:endParaRPr sz="3200">
              <a:latin typeface="Georgia"/>
              <a:cs typeface="Georgia"/>
            </a:endParaRPr>
          </a:p>
          <a:p>
            <a:pPr marL="12700">
              <a:lnSpc>
                <a:spcPts val="3460"/>
              </a:lnSpc>
            </a:pPr>
            <a:r>
              <a:rPr sz="3200" b="1" dirty="0">
                <a:latin typeface="Georgia"/>
                <a:cs typeface="Georgia"/>
              </a:rPr>
              <a:t>central</a:t>
            </a:r>
            <a:r>
              <a:rPr sz="3200" b="1" spc="-30" dirty="0">
                <a:latin typeface="Georgia"/>
                <a:cs typeface="Georgia"/>
              </a:rPr>
              <a:t> </a:t>
            </a:r>
            <a:r>
              <a:rPr sz="3200" b="1" dirty="0">
                <a:latin typeface="Georgia"/>
                <a:cs typeface="Georgia"/>
              </a:rPr>
              <a:t>venous</a:t>
            </a:r>
            <a:r>
              <a:rPr sz="3200" b="1" spc="-50" dirty="0">
                <a:latin typeface="Georgia"/>
                <a:cs typeface="Georgia"/>
              </a:rPr>
              <a:t> </a:t>
            </a:r>
            <a:r>
              <a:rPr sz="3200" b="1" spc="-10" dirty="0">
                <a:latin typeface="Georgia"/>
                <a:cs typeface="Georgia"/>
              </a:rPr>
              <a:t>catheters</a:t>
            </a:r>
            <a:endParaRPr sz="3200">
              <a:latin typeface="Georgia"/>
              <a:cs typeface="Georgia"/>
            </a:endParaRPr>
          </a:p>
          <a:p>
            <a:pPr marL="433070" indent="-420370">
              <a:lnSpc>
                <a:spcPts val="3454"/>
              </a:lnSpc>
              <a:buFont typeface="Wingdings"/>
              <a:buChar char=""/>
              <a:tabLst>
                <a:tab pos="433070" algn="l"/>
              </a:tabLst>
            </a:pPr>
            <a:r>
              <a:rPr sz="3200" spc="-10" dirty="0">
                <a:latin typeface="Georgia"/>
                <a:cs typeface="Georgia"/>
              </a:rPr>
              <a:t>Subclavian</a:t>
            </a:r>
            <a:endParaRPr sz="3200">
              <a:latin typeface="Georgia"/>
              <a:cs typeface="Georgia"/>
            </a:endParaRPr>
          </a:p>
          <a:p>
            <a:pPr marL="433070" indent="-420370">
              <a:lnSpc>
                <a:spcPts val="3454"/>
              </a:lnSpc>
              <a:buClr>
                <a:srgbClr val="FFC000"/>
              </a:buClr>
              <a:buFont typeface="Wingdings"/>
              <a:buChar char=""/>
              <a:tabLst>
                <a:tab pos="433070" algn="l"/>
              </a:tabLst>
            </a:pPr>
            <a:r>
              <a:rPr sz="3200" dirty="0">
                <a:latin typeface="Georgia"/>
                <a:cs typeface="Georgia"/>
              </a:rPr>
              <a:t>Internal</a:t>
            </a:r>
            <a:r>
              <a:rPr sz="3200" spc="-45" dirty="0">
                <a:latin typeface="Georgia"/>
                <a:cs typeface="Georgia"/>
              </a:rPr>
              <a:t> </a:t>
            </a:r>
            <a:r>
              <a:rPr sz="3200" dirty="0">
                <a:latin typeface="Georgia"/>
                <a:cs typeface="Georgia"/>
              </a:rPr>
              <a:t>jugular</a:t>
            </a:r>
            <a:r>
              <a:rPr sz="3200" spc="-55" dirty="0">
                <a:latin typeface="Georgia"/>
                <a:cs typeface="Georgia"/>
              </a:rPr>
              <a:t> </a:t>
            </a:r>
            <a:r>
              <a:rPr sz="3200" spc="-10" dirty="0">
                <a:latin typeface="Georgia"/>
                <a:cs typeface="Georgia"/>
              </a:rPr>
              <a:t>lines</a:t>
            </a:r>
            <a:endParaRPr sz="3200">
              <a:latin typeface="Georgia"/>
              <a:cs typeface="Georgia"/>
            </a:endParaRPr>
          </a:p>
          <a:p>
            <a:pPr marL="111125">
              <a:lnSpc>
                <a:spcPts val="3650"/>
              </a:lnSpc>
            </a:pPr>
            <a:r>
              <a:rPr sz="3200" dirty="0">
                <a:latin typeface="Georgia"/>
                <a:cs typeface="Georgia"/>
              </a:rPr>
              <a:t>These</a:t>
            </a:r>
            <a:r>
              <a:rPr sz="3200" spc="-35" dirty="0">
                <a:latin typeface="Georgia"/>
                <a:cs typeface="Georgia"/>
              </a:rPr>
              <a:t> </a:t>
            </a:r>
            <a:r>
              <a:rPr sz="3200" dirty="0">
                <a:latin typeface="Georgia"/>
                <a:cs typeface="Georgia"/>
              </a:rPr>
              <a:t>lines</a:t>
            </a:r>
            <a:r>
              <a:rPr sz="3200" spc="-40" dirty="0">
                <a:latin typeface="Georgia"/>
                <a:cs typeface="Georgia"/>
              </a:rPr>
              <a:t> </a:t>
            </a:r>
            <a:r>
              <a:rPr sz="3200" dirty="0">
                <a:latin typeface="Georgia"/>
                <a:cs typeface="Georgia"/>
              </a:rPr>
              <a:t>cause</a:t>
            </a:r>
            <a:r>
              <a:rPr sz="3200" spc="-55" dirty="0">
                <a:latin typeface="Georgia"/>
                <a:cs typeface="Georgia"/>
              </a:rPr>
              <a:t> </a:t>
            </a:r>
            <a:r>
              <a:rPr sz="3200" dirty="0">
                <a:latin typeface="Georgia"/>
                <a:cs typeface="Georgia"/>
              </a:rPr>
              <a:t>of</a:t>
            </a:r>
            <a:r>
              <a:rPr sz="3200" spc="-25" dirty="0">
                <a:latin typeface="Georgia"/>
                <a:cs typeface="Georgia"/>
              </a:rPr>
              <a:t> </a:t>
            </a:r>
            <a:r>
              <a:rPr sz="3200" dirty="0">
                <a:latin typeface="Georgia"/>
                <a:cs typeface="Georgia"/>
              </a:rPr>
              <a:t>upper</a:t>
            </a:r>
            <a:r>
              <a:rPr sz="3200" spc="-55" dirty="0">
                <a:latin typeface="Georgia"/>
                <a:cs typeface="Georgia"/>
              </a:rPr>
              <a:t> </a:t>
            </a:r>
            <a:r>
              <a:rPr sz="3200" dirty="0">
                <a:latin typeface="Georgia"/>
                <a:cs typeface="Georgia"/>
              </a:rPr>
              <a:t>extremity</a:t>
            </a:r>
            <a:r>
              <a:rPr sz="3200" spc="-40" dirty="0">
                <a:latin typeface="Georgia"/>
                <a:cs typeface="Georgia"/>
              </a:rPr>
              <a:t> </a:t>
            </a:r>
            <a:r>
              <a:rPr sz="3200" spc="-20" dirty="0">
                <a:latin typeface="Georgia"/>
                <a:cs typeface="Georgia"/>
              </a:rPr>
              <a:t>DVT.</a:t>
            </a:r>
            <a:endParaRPr sz="3200">
              <a:latin typeface="Georgia"/>
              <a:cs typeface="Georgi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48052" y="520700"/>
            <a:ext cx="3927475" cy="574040"/>
          </a:xfrm>
          <a:prstGeom prst="rect">
            <a:avLst/>
          </a:prstGeom>
        </p:spPr>
        <p:txBody>
          <a:bodyPr vert="horz" wrap="square" lIns="0" tIns="12700" rIns="0" bIns="0" rtlCol="0">
            <a:spAutoFit/>
          </a:bodyPr>
          <a:lstStyle/>
          <a:p>
            <a:pPr marL="12700">
              <a:lnSpc>
                <a:spcPct val="100000"/>
              </a:lnSpc>
              <a:spcBef>
                <a:spcPts val="100"/>
              </a:spcBef>
            </a:pPr>
            <a:r>
              <a:rPr spc="-10" dirty="0">
                <a:solidFill>
                  <a:srgbClr val="0D0D0D"/>
                </a:solidFill>
              </a:rPr>
              <a:t>Pathophysiology</a:t>
            </a:r>
          </a:p>
        </p:txBody>
      </p:sp>
      <p:sp>
        <p:nvSpPr>
          <p:cNvPr id="3" name="object 3"/>
          <p:cNvSpPr txBox="1"/>
          <p:nvPr/>
        </p:nvSpPr>
        <p:spPr>
          <a:xfrm>
            <a:off x="1295400" y="1600200"/>
            <a:ext cx="8617585" cy="3439795"/>
          </a:xfrm>
          <a:prstGeom prst="rect">
            <a:avLst/>
          </a:prstGeom>
        </p:spPr>
        <p:txBody>
          <a:bodyPr vert="horz" wrap="square" lIns="0" tIns="12065" rIns="0" bIns="0" rtlCol="0">
            <a:spAutoFit/>
          </a:bodyPr>
          <a:lstStyle/>
          <a:p>
            <a:pPr marL="12700">
              <a:lnSpc>
                <a:spcPct val="100000"/>
              </a:lnSpc>
              <a:spcBef>
                <a:spcPts val="95"/>
              </a:spcBef>
            </a:pPr>
            <a:r>
              <a:rPr sz="2800" dirty="0">
                <a:latin typeface="Georgia"/>
                <a:cs typeface="Georgia"/>
              </a:rPr>
              <a:t>Vessel</a:t>
            </a:r>
            <a:r>
              <a:rPr sz="2800" spc="-90" dirty="0">
                <a:latin typeface="Georgia"/>
                <a:cs typeface="Georgia"/>
              </a:rPr>
              <a:t> </a:t>
            </a:r>
            <a:r>
              <a:rPr sz="2800" dirty="0">
                <a:latin typeface="Georgia"/>
                <a:cs typeface="Georgia"/>
              </a:rPr>
              <a:t>trauma</a:t>
            </a:r>
            <a:r>
              <a:rPr sz="2800" spc="-55" dirty="0">
                <a:latin typeface="Georgia"/>
                <a:cs typeface="Georgia"/>
              </a:rPr>
              <a:t> </a:t>
            </a:r>
            <a:r>
              <a:rPr sz="2800" spc="-10" dirty="0">
                <a:latin typeface="Georgia"/>
                <a:cs typeface="Georgia"/>
              </a:rPr>
              <a:t>stimulates</a:t>
            </a:r>
            <a:r>
              <a:rPr sz="2800" spc="-70" dirty="0">
                <a:latin typeface="Georgia"/>
                <a:cs typeface="Georgia"/>
              </a:rPr>
              <a:t> </a:t>
            </a:r>
            <a:r>
              <a:rPr sz="2800" dirty="0">
                <a:latin typeface="Georgia"/>
                <a:cs typeface="Georgia"/>
              </a:rPr>
              <a:t>the</a:t>
            </a:r>
            <a:r>
              <a:rPr sz="2800" spc="-80" dirty="0">
                <a:latin typeface="Georgia"/>
                <a:cs typeface="Georgia"/>
              </a:rPr>
              <a:t> </a:t>
            </a:r>
            <a:r>
              <a:rPr sz="2800" dirty="0">
                <a:latin typeface="Georgia"/>
                <a:cs typeface="Georgia"/>
              </a:rPr>
              <a:t>clotting</a:t>
            </a:r>
            <a:r>
              <a:rPr sz="2800" spc="-80" dirty="0">
                <a:latin typeface="Georgia"/>
                <a:cs typeface="Georgia"/>
              </a:rPr>
              <a:t> </a:t>
            </a:r>
            <a:r>
              <a:rPr sz="2800" spc="-10" dirty="0">
                <a:latin typeface="Georgia"/>
                <a:cs typeface="Georgia"/>
              </a:rPr>
              <a:t>cascade.</a:t>
            </a:r>
            <a:endParaRPr sz="2800">
              <a:latin typeface="Georgia"/>
              <a:cs typeface="Georgia"/>
            </a:endParaRPr>
          </a:p>
          <a:p>
            <a:pPr>
              <a:lnSpc>
                <a:spcPct val="100000"/>
              </a:lnSpc>
              <a:spcBef>
                <a:spcPts val="175"/>
              </a:spcBef>
            </a:pPr>
            <a:endParaRPr sz="2800">
              <a:latin typeface="Georgia"/>
              <a:cs typeface="Georgia"/>
            </a:endParaRPr>
          </a:p>
          <a:p>
            <a:pPr marL="12700" marR="5080">
              <a:lnSpc>
                <a:spcPct val="100000"/>
              </a:lnSpc>
              <a:spcBef>
                <a:spcPts val="5"/>
              </a:spcBef>
            </a:pPr>
            <a:r>
              <a:rPr sz="2800" dirty="0">
                <a:latin typeface="Georgia"/>
                <a:cs typeface="Georgia"/>
              </a:rPr>
              <a:t>Platelets</a:t>
            </a:r>
            <a:r>
              <a:rPr sz="2800" spc="-65" dirty="0">
                <a:latin typeface="Georgia"/>
                <a:cs typeface="Georgia"/>
              </a:rPr>
              <a:t> </a:t>
            </a:r>
            <a:r>
              <a:rPr sz="2800" dirty="0">
                <a:latin typeface="Georgia"/>
                <a:cs typeface="Georgia"/>
              </a:rPr>
              <a:t>aggregate</a:t>
            </a:r>
            <a:r>
              <a:rPr sz="2800" spc="-55" dirty="0">
                <a:latin typeface="Georgia"/>
                <a:cs typeface="Georgia"/>
              </a:rPr>
              <a:t> </a:t>
            </a:r>
            <a:r>
              <a:rPr sz="2800" dirty="0">
                <a:latin typeface="Georgia"/>
                <a:cs typeface="Georgia"/>
              </a:rPr>
              <a:t>at</a:t>
            </a:r>
            <a:r>
              <a:rPr sz="2800" spc="-50" dirty="0">
                <a:latin typeface="Georgia"/>
                <a:cs typeface="Georgia"/>
              </a:rPr>
              <a:t> </a:t>
            </a:r>
            <a:r>
              <a:rPr sz="2800" dirty="0">
                <a:latin typeface="Georgia"/>
                <a:cs typeface="Georgia"/>
              </a:rPr>
              <a:t>the</a:t>
            </a:r>
            <a:r>
              <a:rPr sz="2800" spc="-75" dirty="0">
                <a:latin typeface="Georgia"/>
                <a:cs typeface="Georgia"/>
              </a:rPr>
              <a:t> </a:t>
            </a:r>
            <a:r>
              <a:rPr sz="2800" dirty="0">
                <a:latin typeface="Georgia"/>
                <a:cs typeface="Georgia"/>
              </a:rPr>
              <a:t>site</a:t>
            </a:r>
            <a:r>
              <a:rPr sz="2800" spc="-60" dirty="0">
                <a:latin typeface="Georgia"/>
                <a:cs typeface="Georgia"/>
              </a:rPr>
              <a:t> </a:t>
            </a:r>
            <a:r>
              <a:rPr sz="2800" dirty="0">
                <a:latin typeface="Georgia"/>
                <a:cs typeface="Georgia"/>
              </a:rPr>
              <a:t>particularly</a:t>
            </a:r>
            <a:r>
              <a:rPr sz="2800" spc="5" dirty="0">
                <a:latin typeface="Georgia"/>
                <a:cs typeface="Georgia"/>
              </a:rPr>
              <a:t> </a:t>
            </a:r>
            <a:r>
              <a:rPr sz="2800" dirty="0">
                <a:latin typeface="Georgia"/>
                <a:cs typeface="Georgia"/>
              </a:rPr>
              <a:t>when</a:t>
            </a:r>
            <a:r>
              <a:rPr sz="2800" spc="-85" dirty="0">
                <a:latin typeface="Georgia"/>
                <a:cs typeface="Georgia"/>
              </a:rPr>
              <a:t> </a:t>
            </a:r>
            <a:r>
              <a:rPr sz="2800" spc="-10" dirty="0">
                <a:latin typeface="Georgia"/>
                <a:cs typeface="Georgia"/>
              </a:rPr>
              <a:t>venous </a:t>
            </a:r>
            <a:r>
              <a:rPr sz="2800" dirty="0">
                <a:latin typeface="Georgia"/>
                <a:cs typeface="Georgia"/>
              </a:rPr>
              <a:t>stasis</a:t>
            </a:r>
            <a:r>
              <a:rPr sz="2800" spc="-80" dirty="0">
                <a:latin typeface="Georgia"/>
                <a:cs typeface="Georgia"/>
              </a:rPr>
              <a:t> </a:t>
            </a:r>
            <a:r>
              <a:rPr sz="2800" spc="-10" dirty="0">
                <a:latin typeface="Georgia"/>
                <a:cs typeface="Georgia"/>
              </a:rPr>
              <a:t>present</a:t>
            </a:r>
            <a:endParaRPr sz="2800">
              <a:latin typeface="Georgia"/>
              <a:cs typeface="Georgia"/>
            </a:endParaRPr>
          </a:p>
          <a:p>
            <a:pPr marL="12700" marR="2313940">
              <a:lnSpc>
                <a:spcPct val="200100"/>
              </a:lnSpc>
            </a:pPr>
            <a:r>
              <a:rPr sz="2800" dirty="0">
                <a:latin typeface="Georgia"/>
                <a:cs typeface="Georgia"/>
              </a:rPr>
              <a:t>Platelets</a:t>
            </a:r>
            <a:r>
              <a:rPr sz="2800" spc="-75" dirty="0">
                <a:latin typeface="Georgia"/>
                <a:cs typeface="Georgia"/>
              </a:rPr>
              <a:t> </a:t>
            </a:r>
            <a:r>
              <a:rPr sz="2800" dirty="0">
                <a:latin typeface="Georgia"/>
                <a:cs typeface="Georgia"/>
              </a:rPr>
              <a:t>and</a:t>
            </a:r>
            <a:r>
              <a:rPr sz="2800" spc="-65" dirty="0">
                <a:latin typeface="Georgia"/>
                <a:cs typeface="Georgia"/>
              </a:rPr>
              <a:t> </a:t>
            </a:r>
            <a:r>
              <a:rPr sz="2800" dirty="0">
                <a:latin typeface="Georgia"/>
                <a:cs typeface="Georgia"/>
              </a:rPr>
              <a:t>fibrin</a:t>
            </a:r>
            <a:r>
              <a:rPr sz="2800" spc="-45" dirty="0">
                <a:latin typeface="Georgia"/>
                <a:cs typeface="Georgia"/>
              </a:rPr>
              <a:t> </a:t>
            </a:r>
            <a:r>
              <a:rPr sz="2800" dirty="0">
                <a:latin typeface="Georgia"/>
                <a:cs typeface="Georgia"/>
              </a:rPr>
              <a:t>form</a:t>
            </a:r>
            <a:r>
              <a:rPr sz="2800" spc="-75" dirty="0">
                <a:latin typeface="Georgia"/>
                <a:cs typeface="Georgia"/>
              </a:rPr>
              <a:t> </a:t>
            </a:r>
            <a:r>
              <a:rPr sz="2800" dirty="0">
                <a:latin typeface="Georgia"/>
                <a:cs typeface="Georgia"/>
              </a:rPr>
              <a:t>the</a:t>
            </a:r>
            <a:r>
              <a:rPr sz="2800" spc="-85" dirty="0">
                <a:latin typeface="Georgia"/>
                <a:cs typeface="Georgia"/>
              </a:rPr>
              <a:t> </a:t>
            </a:r>
            <a:r>
              <a:rPr sz="2800" dirty="0">
                <a:latin typeface="Georgia"/>
                <a:cs typeface="Georgia"/>
              </a:rPr>
              <a:t>initial</a:t>
            </a:r>
            <a:r>
              <a:rPr sz="2800" spc="-40" dirty="0">
                <a:latin typeface="Georgia"/>
                <a:cs typeface="Georgia"/>
              </a:rPr>
              <a:t> </a:t>
            </a:r>
            <a:r>
              <a:rPr sz="2800" spc="-20" dirty="0">
                <a:latin typeface="Georgia"/>
                <a:cs typeface="Georgia"/>
              </a:rPr>
              <a:t>clot </a:t>
            </a:r>
            <a:r>
              <a:rPr sz="2800" dirty="0">
                <a:latin typeface="Georgia"/>
                <a:cs typeface="Georgia"/>
              </a:rPr>
              <a:t>RBC</a:t>
            </a:r>
            <a:r>
              <a:rPr sz="2800" spc="-50" dirty="0">
                <a:latin typeface="Georgia"/>
                <a:cs typeface="Georgia"/>
              </a:rPr>
              <a:t> </a:t>
            </a:r>
            <a:r>
              <a:rPr sz="2800" dirty="0">
                <a:latin typeface="Georgia"/>
                <a:cs typeface="Georgia"/>
              </a:rPr>
              <a:t>are</a:t>
            </a:r>
            <a:r>
              <a:rPr sz="2800" spc="-45" dirty="0">
                <a:latin typeface="Georgia"/>
                <a:cs typeface="Georgia"/>
              </a:rPr>
              <a:t> </a:t>
            </a:r>
            <a:r>
              <a:rPr sz="2800" dirty="0">
                <a:latin typeface="Georgia"/>
                <a:cs typeface="Georgia"/>
              </a:rPr>
              <a:t>trapped</a:t>
            </a:r>
            <a:r>
              <a:rPr sz="2800" spc="-25" dirty="0">
                <a:latin typeface="Georgia"/>
                <a:cs typeface="Georgia"/>
              </a:rPr>
              <a:t> </a:t>
            </a:r>
            <a:r>
              <a:rPr sz="2800" dirty="0">
                <a:latin typeface="Georgia"/>
                <a:cs typeface="Georgia"/>
              </a:rPr>
              <a:t>in</a:t>
            </a:r>
            <a:r>
              <a:rPr sz="2800" spc="-55" dirty="0">
                <a:latin typeface="Georgia"/>
                <a:cs typeface="Georgia"/>
              </a:rPr>
              <a:t> </a:t>
            </a:r>
            <a:r>
              <a:rPr sz="2800" dirty="0">
                <a:latin typeface="Georgia"/>
                <a:cs typeface="Georgia"/>
              </a:rPr>
              <a:t>the</a:t>
            </a:r>
            <a:r>
              <a:rPr sz="2800" spc="-50" dirty="0">
                <a:latin typeface="Georgia"/>
                <a:cs typeface="Georgia"/>
              </a:rPr>
              <a:t> </a:t>
            </a:r>
            <a:r>
              <a:rPr sz="2800" dirty="0">
                <a:latin typeface="Georgia"/>
                <a:cs typeface="Georgia"/>
              </a:rPr>
              <a:t>fibrin</a:t>
            </a:r>
            <a:r>
              <a:rPr sz="2800" spc="-30" dirty="0">
                <a:latin typeface="Georgia"/>
                <a:cs typeface="Georgia"/>
              </a:rPr>
              <a:t> </a:t>
            </a:r>
            <a:r>
              <a:rPr sz="2800" spc="-10" dirty="0">
                <a:latin typeface="Georgia"/>
                <a:cs typeface="Georgia"/>
              </a:rPr>
              <a:t>meshwork</a:t>
            </a:r>
            <a:endParaRPr sz="2800">
              <a:latin typeface="Georgia"/>
              <a:cs typeface="Georgi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28445" y="1709420"/>
            <a:ext cx="9059545" cy="4049395"/>
          </a:xfrm>
          <a:prstGeom prst="rect">
            <a:avLst/>
          </a:prstGeom>
        </p:spPr>
        <p:txBody>
          <a:bodyPr vert="horz" wrap="square" lIns="0" tIns="12700" rIns="0" bIns="0" rtlCol="0">
            <a:spAutoFit/>
          </a:bodyPr>
          <a:lstStyle/>
          <a:p>
            <a:pPr marL="12700">
              <a:lnSpc>
                <a:spcPct val="100000"/>
              </a:lnSpc>
              <a:spcBef>
                <a:spcPts val="100"/>
              </a:spcBef>
            </a:pPr>
            <a:r>
              <a:rPr sz="2400" dirty="0">
                <a:latin typeface="Georgia"/>
                <a:cs typeface="Georgia"/>
              </a:rPr>
              <a:t>The</a:t>
            </a:r>
            <a:r>
              <a:rPr sz="2400" spc="-70" dirty="0">
                <a:latin typeface="Georgia"/>
                <a:cs typeface="Georgia"/>
              </a:rPr>
              <a:t> </a:t>
            </a:r>
            <a:r>
              <a:rPr sz="2400" dirty="0">
                <a:latin typeface="Georgia"/>
                <a:cs typeface="Georgia"/>
              </a:rPr>
              <a:t>thrombus</a:t>
            </a:r>
            <a:r>
              <a:rPr sz="2400" spc="-60" dirty="0">
                <a:latin typeface="Georgia"/>
                <a:cs typeface="Georgia"/>
              </a:rPr>
              <a:t> </a:t>
            </a:r>
            <a:r>
              <a:rPr sz="2400" dirty="0">
                <a:latin typeface="Georgia"/>
                <a:cs typeface="Georgia"/>
              </a:rPr>
              <a:t>propagates</a:t>
            </a:r>
            <a:r>
              <a:rPr sz="2400" spc="-55" dirty="0">
                <a:latin typeface="Georgia"/>
                <a:cs typeface="Georgia"/>
              </a:rPr>
              <a:t> </a:t>
            </a:r>
            <a:r>
              <a:rPr sz="2400" dirty="0">
                <a:latin typeface="Georgia"/>
                <a:cs typeface="Georgia"/>
              </a:rPr>
              <a:t>in</a:t>
            </a:r>
            <a:r>
              <a:rPr sz="2400" spc="-80" dirty="0">
                <a:latin typeface="Georgia"/>
                <a:cs typeface="Georgia"/>
              </a:rPr>
              <a:t> </a:t>
            </a:r>
            <a:r>
              <a:rPr sz="2400" dirty="0">
                <a:latin typeface="Georgia"/>
                <a:cs typeface="Georgia"/>
              </a:rPr>
              <a:t>the</a:t>
            </a:r>
            <a:r>
              <a:rPr sz="2400" spc="-65" dirty="0">
                <a:latin typeface="Georgia"/>
                <a:cs typeface="Georgia"/>
              </a:rPr>
              <a:t> </a:t>
            </a:r>
            <a:r>
              <a:rPr sz="2400" dirty="0">
                <a:latin typeface="Georgia"/>
                <a:cs typeface="Georgia"/>
              </a:rPr>
              <a:t>direction</a:t>
            </a:r>
            <a:r>
              <a:rPr sz="2400" spc="-95" dirty="0">
                <a:latin typeface="Georgia"/>
                <a:cs typeface="Georgia"/>
              </a:rPr>
              <a:t> </a:t>
            </a:r>
            <a:r>
              <a:rPr sz="2400" dirty="0">
                <a:latin typeface="Georgia"/>
                <a:cs typeface="Georgia"/>
              </a:rPr>
              <a:t>of</a:t>
            </a:r>
            <a:r>
              <a:rPr sz="2400" spc="-65" dirty="0">
                <a:latin typeface="Georgia"/>
                <a:cs typeface="Georgia"/>
              </a:rPr>
              <a:t> </a:t>
            </a:r>
            <a:r>
              <a:rPr sz="2400" dirty="0">
                <a:latin typeface="Georgia"/>
                <a:cs typeface="Georgia"/>
              </a:rPr>
              <a:t>the</a:t>
            </a:r>
            <a:r>
              <a:rPr sz="2400" spc="-70" dirty="0">
                <a:latin typeface="Georgia"/>
                <a:cs typeface="Georgia"/>
              </a:rPr>
              <a:t> </a:t>
            </a:r>
            <a:r>
              <a:rPr sz="2400" dirty="0">
                <a:latin typeface="Georgia"/>
                <a:cs typeface="Georgia"/>
              </a:rPr>
              <a:t>blood</a:t>
            </a:r>
            <a:r>
              <a:rPr sz="2400" spc="-60" dirty="0">
                <a:latin typeface="Georgia"/>
                <a:cs typeface="Georgia"/>
              </a:rPr>
              <a:t> </a:t>
            </a:r>
            <a:r>
              <a:rPr sz="2400" spc="-10" dirty="0">
                <a:latin typeface="Georgia"/>
                <a:cs typeface="Georgia"/>
              </a:rPr>
              <a:t>flow.</a:t>
            </a:r>
            <a:endParaRPr sz="2400">
              <a:latin typeface="Georgia"/>
              <a:cs typeface="Georgia"/>
            </a:endParaRPr>
          </a:p>
          <a:p>
            <a:pPr>
              <a:lnSpc>
                <a:spcPct val="100000"/>
              </a:lnSpc>
              <a:spcBef>
                <a:spcPts val="150"/>
              </a:spcBef>
            </a:pPr>
            <a:endParaRPr sz="2400">
              <a:latin typeface="Georgia"/>
              <a:cs typeface="Georgia"/>
            </a:endParaRPr>
          </a:p>
          <a:p>
            <a:pPr marL="12700">
              <a:lnSpc>
                <a:spcPct val="100000"/>
              </a:lnSpc>
            </a:pPr>
            <a:r>
              <a:rPr sz="2400" dirty="0">
                <a:latin typeface="Georgia"/>
                <a:cs typeface="Georgia"/>
              </a:rPr>
              <a:t>Inflammation</a:t>
            </a:r>
            <a:r>
              <a:rPr sz="2400" spc="-55" dirty="0">
                <a:latin typeface="Georgia"/>
                <a:cs typeface="Georgia"/>
              </a:rPr>
              <a:t> </a:t>
            </a:r>
            <a:r>
              <a:rPr sz="2400" dirty="0">
                <a:latin typeface="Georgia"/>
                <a:cs typeface="Georgia"/>
              </a:rPr>
              <a:t>is</a:t>
            </a:r>
            <a:r>
              <a:rPr sz="2400" spc="-45" dirty="0">
                <a:latin typeface="Georgia"/>
                <a:cs typeface="Georgia"/>
              </a:rPr>
              <a:t> </a:t>
            </a:r>
            <a:r>
              <a:rPr sz="2400" dirty="0">
                <a:latin typeface="Georgia"/>
                <a:cs typeface="Georgia"/>
              </a:rPr>
              <a:t>triggered,</a:t>
            </a:r>
            <a:r>
              <a:rPr sz="2400" spc="-55" dirty="0">
                <a:latin typeface="Georgia"/>
                <a:cs typeface="Georgia"/>
              </a:rPr>
              <a:t> </a:t>
            </a:r>
            <a:r>
              <a:rPr sz="2400" dirty="0">
                <a:latin typeface="Georgia"/>
                <a:cs typeface="Georgia"/>
              </a:rPr>
              <a:t>causing</a:t>
            </a:r>
            <a:r>
              <a:rPr sz="2400" spc="-60" dirty="0">
                <a:latin typeface="Georgia"/>
                <a:cs typeface="Georgia"/>
              </a:rPr>
              <a:t> </a:t>
            </a:r>
            <a:r>
              <a:rPr sz="2400" dirty="0">
                <a:latin typeface="Georgia"/>
                <a:cs typeface="Georgia"/>
              </a:rPr>
              <a:t>tenderness,</a:t>
            </a:r>
            <a:r>
              <a:rPr sz="2400" spc="-55" dirty="0">
                <a:latin typeface="Georgia"/>
                <a:cs typeface="Georgia"/>
              </a:rPr>
              <a:t> </a:t>
            </a:r>
            <a:r>
              <a:rPr sz="2400" dirty="0">
                <a:latin typeface="Georgia"/>
                <a:cs typeface="Georgia"/>
              </a:rPr>
              <a:t>swelling,</a:t>
            </a:r>
            <a:r>
              <a:rPr sz="2400" spc="-35" dirty="0">
                <a:latin typeface="Georgia"/>
                <a:cs typeface="Georgia"/>
              </a:rPr>
              <a:t> </a:t>
            </a:r>
            <a:r>
              <a:rPr sz="2400" spc="-25" dirty="0">
                <a:latin typeface="Georgia"/>
                <a:cs typeface="Georgia"/>
              </a:rPr>
              <a:t>and</a:t>
            </a:r>
            <a:endParaRPr sz="2400">
              <a:latin typeface="Georgia"/>
              <a:cs typeface="Georgia"/>
            </a:endParaRPr>
          </a:p>
          <a:p>
            <a:pPr marL="12700">
              <a:lnSpc>
                <a:spcPct val="100000"/>
              </a:lnSpc>
              <a:spcBef>
                <a:spcPts val="5"/>
              </a:spcBef>
            </a:pPr>
            <a:r>
              <a:rPr sz="2400" spc="-10" dirty="0">
                <a:latin typeface="Georgia"/>
                <a:cs typeface="Georgia"/>
              </a:rPr>
              <a:t>erythema.</a:t>
            </a:r>
            <a:endParaRPr sz="2400">
              <a:latin typeface="Georgia"/>
              <a:cs typeface="Georgia"/>
            </a:endParaRPr>
          </a:p>
          <a:p>
            <a:pPr>
              <a:lnSpc>
                <a:spcPct val="100000"/>
              </a:lnSpc>
              <a:spcBef>
                <a:spcPts val="150"/>
              </a:spcBef>
            </a:pPr>
            <a:endParaRPr sz="2400">
              <a:latin typeface="Georgia"/>
              <a:cs typeface="Georgia"/>
            </a:endParaRPr>
          </a:p>
          <a:p>
            <a:pPr marL="12700" marR="5080">
              <a:lnSpc>
                <a:spcPct val="100000"/>
              </a:lnSpc>
            </a:pPr>
            <a:r>
              <a:rPr sz="2400" dirty="0">
                <a:latin typeface="Georgia"/>
                <a:cs typeface="Georgia"/>
              </a:rPr>
              <a:t>Pieces</a:t>
            </a:r>
            <a:r>
              <a:rPr sz="2400" spc="-75" dirty="0">
                <a:latin typeface="Georgia"/>
                <a:cs typeface="Georgia"/>
              </a:rPr>
              <a:t> </a:t>
            </a:r>
            <a:r>
              <a:rPr sz="2400" dirty="0">
                <a:latin typeface="Georgia"/>
                <a:cs typeface="Georgia"/>
              </a:rPr>
              <a:t>of</a:t>
            </a:r>
            <a:r>
              <a:rPr sz="2400" spc="-60" dirty="0">
                <a:latin typeface="Georgia"/>
                <a:cs typeface="Georgia"/>
              </a:rPr>
              <a:t> </a:t>
            </a:r>
            <a:r>
              <a:rPr sz="2400" spc="-10" dirty="0">
                <a:latin typeface="Georgia"/>
                <a:cs typeface="Georgia"/>
              </a:rPr>
              <a:t>thrombus</a:t>
            </a:r>
            <a:r>
              <a:rPr sz="2400" spc="-65" dirty="0">
                <a:latin typeface="Georgia"/>
                <a:cs typeface="Georgia"/>
              </a:rPr>
              <a:t> </a:t>
            </a:r>
            <a:r>
              <a:rPr sz="2400" dirty="0">
                <a:latin typeface="Georgia"/>
                <a:cs typeface="Georgia"/>
              </a:rPr>
              <a:t>may</a:t>
            </a:r>
            <a:r>
              <a:rPr sz="2400" spc="-60" dirty="0">
                <a:latin typeface="Georgia"/>
                <a:cs typeface="Georgia"/>
              </a:rPr>
              <a:t> </a:t>
            </a:r>
            <a:r>
              <a:rPr sz="2400" dirty="0">
                <a:latin typeface="Georgia"/>
                <a:cs typeface="Georgia"/>
              </a:rPr>
              <a:t>break</a:t>
            </a:r>
            <a:r>
              <a:rPr sz="2400" spc="-55" dirty="0">
                <a:latin typeface="Georgia"/>
                <a:cs typeface="Georgia"/>
              </a:rPr>
              <a:t> </a:t>
            </a:r>
            <a:r>
              <a:rPr sz="2400" dirty="0">
                <a:latin typeface="Georgia"/>
                <a:cs typeface="Georgia"/>
              </a:rPr>
              <a:t>loose</a:t>
            </a:r>
            <a:r>
              <a:rPr sz="2400" spc="-55" dirty="0">
                <a:latin typeface="Georgia"/>
                <a:cs typeface="Georgia"/>
              </a:rPr>
              <a:t> </a:t>
            </a:r>
            <a:r>
              <a:rPr sz="2400" dirty="0">
                <a:latin typeface="Georgia"/>
                <a:cs typeface="Georgia"/>
              </a:rPr>
              <a:t>and</a:t>
            </a:r>
            <a:r>
              <a:rPr sz="2400" spc="-60" dirty="0">
                <a:latin typeface="Georgia"/>
                <a:cs typeface="Georgia"/>
              </a:rPr>
              <a:t> </a:t>
            </a:r>
            <a:r>
              <a:rPr sz="2400" dirty="0">
                <a:latin typeface="Georgia"/>
                <a:cs typeface="Georgia"/>
              </a:rPr>
              <a:t>travel</a:t>
            </a:r>
            <a:r>
              <a:rPr sz="2400" spc="-65" dirty="0">
                <a:latin typeface="Georgia"/>
                <a:cs typeface="Georgia"/>
              </a:rPr>
              <a:t> </a:t>
            </a:r>
            <a:r>
              <a:rPr sz="2400" dirty="0">
                <a:latin typeface="Georgia"/>
                <a:cs typeface="Georgia"/>
              </a:rPr>
              <a:t>through</a:t>
            </a:r>
            <a:r>
              <a:rPr sz="2400" spc="-55" dirty="0">
                <a:latin typeface="Georgia"/>
                <a:cs typeface="Georgia"/>
              </a:rPr>
              <a:t> </a:t>
            </a:r>
            <a:r>
              <a:rPr sz="2400" spc="-10" dirty="0">
                <a:latin typeface="Georgia"/>
                <a:cs typeface="Georgia"/>
              </a:rPr>
              <a:t>circulation- emboli.</a:t>
            </a:r>
            <a:endParaRPr sz="2400">
              <a:latin typeface="Georgia"/>
              <a:cs typeface="Georgia"/>
            </a:endParaRPr>
          </a:p>
          <a:p>
            <a:pPr>
              <a:lnSpc>
                <a:spcPct val="100000"/>
              </a:lnSpc>
              <a:spcBef>
                <a:spcPts val="155"/>
              </a:spcBef>
            </a:pPr>
            <a:endParaRPr sz="2400">
              <a:latin typeface="Georgia"/>
              <a:cs typeface="Georgia"/>
            </a:endParaRPr>
          </a:p>
          <a:p>
            <a:pPr marL="12700" marR="104775">
              <a:lnSpc>
                <a:spcPct val="100000"/>
              </a:lnSpc>
              <a:spcBef>
                <a:spcPts val="5"/>
              </a:spcBef>
            </a:pPr>
            <a:r>
              <a:rPr sz="2400" dirty="0">
                <a:latin typeface="Georgia"/>
                <a:cs typeface="Georgia"/>
              </a:rPr>
              <a:t>Fibroblasts</a:t>
            </a:r>
            <a:r>
              <a:rPr sz="2400" spc="-55" dirty="0">
                <a:latin typeface="Georgia"/>
                <a:cs typeface="Georgia"/>
              </a:rPr>
              <a:t> </a:t>
            </a:r>
            <a:r>
              <a:rPr sz="2400" dirty="0">
                <a:latin typeface="Georgia"/>
                <a:cs typeface="Georgia"/>
              </a:rPr>
              <a:t>eventually</a:t>
            </a:r>
            <a:r>
              <a:rPr sz="2400" spc="-75" dirty="0">
                <a:latin typeface="Georgia"/>
                <a:cs typeface="Georgia"/>
              </a:rPr>
              <a:t> </a:t>
            </a:r>
            <a:r>
              <a:rPr sz="2400" dirty="0">
                <a:latin typeface="Georgia"/>
                <a:cs typeface="Georgia"/>
              </a:rPr>
              <a:t>invade</a:t>
            </a:r>
            <a:r>
              <a:rPr sz="2400" spc="-85" dirty="0">
                <a:latin typeface="Georgia"/>
                <a:cs typeface="Georgia"/>
              </a:rPr>
              <a:t> </a:t>
            </a:r>
            <a:r>
              <a:rPr sz="2400" dirty="0">
                <a:latin typeface="Georgia"/>
                <a:cs typeface="Georgia"/>
              </a:rPr>
              <a:t>the</a:t>
            </a:r>
            <a:r>
              <a:rPr sz="2400" spc="-55" dirty="0">
                <a:latin typeface="Georgia"/>
                <a:cs typeface="Georgia"/>
              </a:rPr>
              <a:t> </a:t>
            </a:r>
            <a:r>
              <a:rPr sz="2400" spc="-10" dirty="0">
                <a:latin typeface="Georgia"/>
                <a:cs typeface="Georgia"/>
              </a:rPr>
              <a:t>thrombus,</a:t>
            </a:r>
            <a:r>
              <a:rPr sz="2400" spc="-60" dirty="0">
                <a:latin typeface="Georgia"/>
                <a:cs typeface="Georgia"/>
              </a:rPr>
              <a:t> </a:t>
            </a:r>
            <a:r>
              <a:rPr sz="2400" dirty="0">
                <a:latin typeface="Georgia"/>
                <a:cs typeface="Georgia"/>
              </a:rPr>
              <a:t>scarring</a:t>
            </a:r>
            <a:r>
              <a:rPr sz="2400" spc="-65" dirty="0">
                <a:latin typeface="Georgia"/>
                <a:cs typeface="Georgia"/>
              </a:rPr>
              <a:t> </a:t>
            </a:r>
            <a:r>
              <a:rPr sz="2400" dirty="0">
                <a:latin typeface="Georgia"/>
                <a:cs typeface="Georgia"/>
              </a:rPr>
              <a:t>vein</a:t>
            </a:r>
            <a:r>
              <a:rPr sz="2400" spc="-80" dirty="0">
                <a:latin typeface="Georgia"/>
                <a:cs typeface="Georgia"/>
              </a:rPr>
              <a:t> </a:t>
            </a:r>
            <a:r>
              <a:rPr sz="2400" dirty="0">
                <a:latin typeface="Georgia"/>
                <a:cs typeface="Georgia"/>
              </a:rPr>
              <a:t>wall</a:t>
            </a:r>
            <a:r>
              <a:rPr sz="2400" spc="-70" dirty="0">
                <a:latin typeface="Georgia"/>
                <a:cs typeface="Georgia"/>
              </a:rPr>
              <a:t> </a:t>
            </a:r>
            <a:r>
              <a:rPr sz="2400" spc="-25" dirty="0">
                <a:latin typeface="Georgia"/>
                <a:cs typeface="Georgia"/>
              </a:rPr>
              <a:t>and </a:t>
            </a:r>
            <a:r>
              <a:rPr sz="2400" spc="-10" dirty="0">
                <a:latin typeface="Georgia"/>
                <a:cs typeface="Georgia"/>
              </a:rPr>
              <a:t>destroying</a:t>
            </a:r>
            <a:r>
              <a:rPr sz="2400" spc="-65" dirty="0">
                <a:latin typeface="Georgia"/>
                <a:cs typeface="Georgia"/>
              </a:rPr>
              <a:t> </a:t>
            </a:r>
            <a:r>
              <a:rPr sz="2400" dirty="0">
                <a:latin typeface="Georgia"/>
                <a:cs typeface="Georgia"/>
              </a:rPr>
              <a:t>valves.</a:t>
            </a:r>
            <a:r>
              <a:rPr sz="2400" spc="-55" dirty="0">
                <a:latin typeface="Georgia"/>
                <a:cs typeface="Georgia"/>
              </a:rPr>
              <a:t> </a:t>
            </a:r>
            <a:r>
              <a:rPr sz="2400" dirty="0">
                <a:latin typeface="Georgia"/>
                <a:cs typeface="Georgia"/>
              </a:rPr>
              <a:t>Patency</a:t>
            </a:r>
            <a:r>
              <a:rPr sz="2400" spc="-60" dirty="0">
                <a:latin typeface="Georgia"/>
                <a:cs typeface="Georgia"/>
              </a:rPr>
              <a:t> </a:t>
            </a:r>
            <a:r>
              <a:rPr sz="2400" dirty="0">
                <a:latin typeface="Georgia"/>
                <a:cs typeface="Georgia"/>
              </a:rPr>
              <a:t>may</a:t>
            </a:r>
            <a:r>
              <a:rPr sz="2400" spc="-65" dirty="0">
                <a:latin typeface="Georgia"/>
                <a:cs typeface="Georgia"/>
              </a:rPr>
              <a:t> </a:t>
            </a:r>
            <a:r>
              <a:rPr sz="2400" dirty="0">
                <a:latin typeface="Georgia"/>
                <a:cs typeface="Georgia"/>
              </a:rPr>
              <a:t>be</a:t>
            </a:r>
            <a:r>
              <a:rPr sz="2400" spc="-50" dirty="0">
                <a:latin typeface="Georgia"/>
                <a:cs typeface="Georgia"/>
              </a:rPr>
              <a:t> </a:t>
            </a:r>
            <a:r>
              <a:rPr sz="2400" dirty="0">
                <a:latin typeface="Georgia"/>
                <a:cs typeface="Georgia"/>
              </a:rPr>
              <a:t>restored</a:t>
            </a:r>
            <a:r>
              <a:rPr sz="2400" spc="-65" dirty="0">
                <a:latin typeface="Georgia"/>
                <a:cs typeface="Georgia"/>
              </a:rPr>
              <a:t> </a:t>
            </a:r>
            <a:r>
              <a:rPr sz="2400" dirty="0">
                <a:latin typeface="Georgia"/>
                <a:cs typeface="Georgia"/>
              </a:rPr>
              <a:t>valve</a:t>
            </a:r>
            <a:r>
              <a:rPr sz="2400" spc="-60" dirty="0">
                <a:latin typeface="Georgia"/>
                <a:cs typeface="Georgia"/>
              </a:rPr>
              <a:t> </a:t>
            </a:r>
            <a:r>
              <a:rPr sz="2400" dirty="0">
                <a:latin typeface="Georgia"/>
                <a:cs typeface="Georgia"/>
              </a:rPr>
              <a:t>damage</a:t>
            </a:r>
            <a:r>
              <a:rPr sz="2400" spc="-55" dirty="0">
                <a:latin typeface="Georgia"/>
                <a:cs typeface="Georgia"/>
              </a:rPr>
              <a:t> </a:t>
            </a:r>
            <a:r>
              <a:rPr sz="2400" spc="-25" dirty="0">
                <a:latin typeface="Georgia"/>
                <a:cs typeface="Georgia"/>
              </a:rPr>
              <a:t>is </a:t>
            </a:r>
            <a:r>
              <a:rPr sz="2400" dirty="0">
                <a:latin typeface="Georgia"/>
                <a:cs typeface="Georgia"/>
              </a:rPr>
              <a:t>permanent,</a:t>
            </a:r>
            <a:r>
              <a:rPr sz="2400" spc="-75" dirty="0">
                <a:latin typeface="Georgia"/>
                <a:cs typeface="Georgia"/>
              </a:rPr>
              <a:t> </a:t>
            </a:r>
            <a:r>
              <a:rPr sz="2400" dirty="0">
                <a:latin typeface="Georgia"/>
                <a:cs typeface="Georgia"/>
              </a:rPr>
              <a:t>affecting</a:t>
            </a:r>
            <a:r>
              <a:rPr sz="2400" spc="-105" dirty="0">
                <a:latin typeface="Georgia"/>
                <a:cs typeface="Georgia"/>
              </a:rPr>
              <a:t> </a:t>
            </a:r>
            <a:r>
              <a:rPr sz="2400" dirty="0">
                <a:latin typeface="Georgia"/>
                <a:cs typeface="Georgia"/>
              </a:rPr>
              <a:t>directional</a:t>
            </a:r>
            <a:r>
              <a:rPr sz="2400" spc="-95" dirty="0">
                <a:latin typeface="Georgia"/>
                <a:cs typeface="Georgia"/>
              </a:rPr>
              <a:t> </a:t>
            </a:r>
            <a:r>
              <a:rPr sz="2400" spc="-10" dirty="0">
                <a:latin typeface="Georgia"/>
                <a:cs typeface="Georgia"/>
              </a:rPr>
              <a:t>flow.</a:t>
            </a:r>
            <a:endParaRPr sz="2400">
              <a:latin typeface="Georgia"/>
              <a:cs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900683"/>
            <a:ext cx="12192000" cy="595731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03198" y="18999"/>
            <a:ext cx="9295130" cy="574675"/>
          </a:xfrm>
          <a:prstGeom prst="rect">
            <a:avLst/>
          </a:prstGeom>
        </p:spPr>
        <p:txBody>
          <a:bodyPr vert="horz" wrap="square" lIns="0" tIns="12700" rIns="0" bIns="0" rtlCol="0">
            <a:spAutoFit/>
          </a:bodyPr>
          <a:lstStyle/>
          <a:p>
            <a:pPr marL="12700">
              <a:lnSpc>
                <a:spcPct val="100000"/>
              </a:lnSpc>
              <a:spcBef>
                <a:spcPts val="100"/>
              </a:spcBef>
            </a:pPr>
            <a:r>
              <a:rPr spc="-10" dirty="0">
                <a:solidFill>
                  <a:srgbClr val="0D0D0D"/>
                </a:solidFill>
              </a:rPr>
              <a:t>Presentation</a:t>
            </a:r>
            <a:r>
              <a:rPr spc="-135" dirty="0">
                <a:solidFill>
                  <a:srgbClr val="0D0D0D"/>
                </a:solidFill>
              </a:rPr>
              <a:t> </a:t>
            </a:r>
            <a:r>
              <a:rPr dirty="0">
                <a:solidFill>
                  <a:srgbClr val="0D0D0D"/>
                </a:solidFill>
              </a:rPr>
              <a:t>and</a:t>
            </a:r>
            <a:r>
              <a:rPr spc="-135" dirty="0">
                <a:solidFill>
                  <a:srgbClr val="0D0D0D"/>
                </a:solidFill>
              </a:rPr>
              <a:t> </a:t>
            </a:r>
            <a:r>
              <a:rPr dirty="0">
                <a:solidFill>
                  <a:srgbClr val="0D0D0D"/>
                </a:solidFill>
              </a:rPr>
              <a:t>Physical</a:t>
            </a:r>
            <a:r>
              <a:rPr spc="-125" dirty="0">
                <a:solidFill>
                  <a:srgbClr val="0D0D0D"/>
                </a:solidFill>
              </a:rPr>
              <a:t> </a:t>
            </a:r>
            <a:r>
              <a:rPr spc="-10" dirty="0">
                <a:solidFill>
                  <a:srgbClr val="0D0D0D"/>
                </a:solidFill>
              </a:rPr>
              <a:t>Examination</a:t>
            </a:r>
          </a:p>
        </p:txBody>
      </p:sp>
      <p:sp>
        <p:nvSpPr>
          <p:cNvPr id="3" name="object 3"/>
          <p:cNvSpPr txBox="1"/>
          <p:nvPr/>
        </p:nvSpPr>
        <p:spPr>
          <a:xfrm>
            <a:off x="657859" y="601471"/>
            <a:ext cx="8043545" cy="5547995"/>
          </a:xfrm>
          <a:prstGeom prst="rect">
            <a:avLst/>
          </a:prstGeom>
        </p:spPr>
        <p:txBody>
          <a:bodyPr vert="horz" wrap="square" lIns="0" tIns="12700" rIns="0" bIns="0" rtlCol="0">
            <a:spAutoFit/>
          </a:bodyPr>
          <a:lstStyle/>
          <a:p>
            <a:pPr marL="231775" indent="-114300">
              <a:lnSpc>
                <a:spcPct val="100000"/>
              </a:lnSpc>
              <a:spcBef>
                <a:spcPts val="100"/>
              </a:spcBef>
              <a:buSzPct val="95833"/>
              <a:buFont typeface="Arial"/>
              <a:buChar char="•"/>
              <a:tabLst>
                <a:tab pos="231775" algn="l"/>
              </a:tabLst>
            </a:pPr>
            <a:r>
              <a:rPr sz="2400" dirty="0">
                <a:latin typeface="Georgia"/>
                <a:cs typeface="Georgia"/>
              </a:rPr>
              <a:t>Calf</a:t>
            </a:r>
            <a:r>
              <a:rPr sz="2400" spc="-25" dirty="0">
                <a:latin typeface="Georgia"/>
                <a:cs typeface="Georgia"/>
              </a:rPr>
              <a:t> </a:t>
            </a:r>
            <a:r>
              <a:rPr sz="2400" dirty="0">
                <a:latin typeface="Georgia"/>
                <a:cs typeface="Georgia"/>
              </a:rPr>
              <a:t>pain</a:t>
            </a:r>
            <a:r>
              <a:rPr sz="2400" spc="-25" dirty="0">
                <a:latin typeface="Georgia"/>
                <a:cs typeface="Georgia"/>
              </a:rPr>
              <a:t> </a:t>
            </a:r>
            <a:r>
              <a:rPr sz="2400" dirty="0">
                <a:latin typeface="Georgia"/>
                <a:cs typeface="Georgia"/>
              </a:rPr>
              <a:t>or</a:t>
            </a:r>
            <a:r>
              <a:rPr sz="2400" spc="-20" dirty="0">
                <a:latin typeface="Georgia"/>
                <a:cs typeface="Georgia"/>
              </a:rPr>
              <a:t> </a:t>
            </a:r>
            <a:r>
              <a:rPr sz="2400" dirty="0">
                <a:latin typeface="Georgia"/>
                <a:cs typeface="Georgia"/>
              </a:rPr>
              <a:t>tenderness,</a:t>
            </a:r>
            <a:r>
              <a:rPr sz="2400" spc="-20" dirty="0">
                <a:latin typeface="Georgia"/>
                <a:cs typeface="Georgia"/>
              </a:rPr>
              <a:t> </a:t>
            </a:r>
            <a:r>
              <a:rPr sz="2400" dirty="0">
                <a:latin typeface="Georgia"/>
                <a:cs typeface="Georgia"/>
              </a:rPr>
              <a:t>or</a:t>
            </a:r>
            <a:r>
              <a:rPr sz="2400" spc="-15" dirty="0">
                <a:latin typeface="Georgia"/>
                <a:cs typeface="Georgia"/>
              </a:rPr>
              <a:t> </a:t>
            </a:r>
            <a:r>
              <a:rPr sz="2400" spc="-20" dirty="0">
                <a:latin typeface="Georgia"/>
                <a:cs typeface="Georgia"/>
              </a:rPr>
              <a:t>both</a:t>
            </a:r>
            <a:endParaRPr sz="2400">
              <a:latin typeface="Georgia"/>
              <a:cs typeface="Georgia"/>
            </a:endParaRPr>
          </a:p>
          <a:p>
            <a:pPr marL="231775" indent="-114300">
              <a:lnSpc>
                <a:spcPct val="100000"/>
              </a:lnSpc>
              <a:spcBef>
                <a:spcPts val="2305"/>
              </a:spcBef>
              <a:buSzPct val="95833"/>
              <a:buFont typeface="Arial"/>
              <a:buChar char="•"/>
              <a:tabLst>
                <a:tab pos="231775" algn="l"/>
              </a:tabLst>
            </a:pPr>
            <a:r>
              <a:rPr sz="2400" dirty="0">
                <a:latin typeface="Georgia"/>
                <a:cs typeface="Georgia"/>
              </a:rPr>
              <a:t>Swelling</a:t>
            </a:r>
            <a:r>
              <a:rPr sz="2400" spc="-45" dirty="0">
                <a:latin typeface="Georgia"/>
                <a:cs typeface="Georgia"/>
              </a:rPr>
              <a:t> </a:t>
            </a:r>
            <a:r>
              <a:rPr sz="2400" dirty="0">
                <a:latin typeface="Georgia"/>
                <a:cs typeface="Georgia"/>
              </a:rPr>
              <a:t>with</a:t>
            </a:r>
            <a:r>
              <a:rPr sz="2400" spc="-45" dirty="0">
                <a:latin typeface="Georgia"/>
                <a:cs typeface="Georgia"/>
              </a:rPr>
              <a:t> </a:t>
            </a:r>
            <a:r>
              <a:rPr sz="2400" dirty="0">
                <a:latin typeface="Georgia"/>
                <a:cs typeface="Georgia"/>
              </a:rPr>
              <a:t>pitting</a:t>
            </a:r>
            <a:r>
              <a:rPr sz="2400" spc="-60" dirty="0">
                <a:latin typeface="Georgia"/>
                <a:cs typeface="Georgia"/>
              </a:rPr>
              <a:t> </a:t>
            </a:r>
            <a:r>
              <a:rPr sz="2400" spc="-10" dirty="0">
                <a:latin typeface="Georgia"/>
                <a:cs typeface="Georgia"/>
              </a:rPr>
              <a:t>oedema</a:t>
            </a:r>
            <a:endParaRPr sz="2400">
              <a:latin typeface="Georgia"/>
              <a:cs typeface="Georgia"/>
            </a:endParaRPr>
          </a:p>
          <a:p>
            <a:pPr marL="231775" indent="-114300">
              <a:lnSpc>
                <a:spcPct val="100000"/>
              </a:lnSpc>
              <a:spcBef>
                <a:spcPts val="2305"/>
              </a:spcBef>
              <a:buSzPct val="95833"/>
              <a:buFont typeface="Arial"/>
              <a:buChar char="•"/>
              <a:tabLst>
                <a:tab pos="231775" algn="l"/>
              </a:tabLst>
            </a:pPr>
            <a:r>
              <a:rPr sz="2400" dirty="0">
                <a:latin typeface="Georgia"/>
                <a:cs typeface="Georgia"/>
              </a:rPr>
              <a:t>Increased</a:t>
            </a:r>
            <a:r>
              <a:rPr sz="2400" spc="-65" dirty="0">
                <a:latin typeface="Georgia"/>
                <a:cs typeface="Georgia"/>
              </a:rPr>
              <a:t> </a:t>
            </a:r>
            <a:r>
              <a:rPr sz="2400" dirty="0">
                <a:latin typeface="Georgia"/>
                <a:cs typeface="Georgia"/>
              </a:rPr>
              <a:t>skin</a:t>
            </a:r>
            <a:r>
              <a:rPr sz="2400" spc="-50" dirty="0">
                <a:latin typeface="Georgia"/>
                <a:cs typeface="Georgia"/>
              </a:rPr>
              <a:t> </a:t>
            </a:r>
            <a:r>
              <a:rPr sz="2400" spc="-10" dirty="0">
                <a:latin typeface="Georgia"/>
                <a:cs typeface="Georgia"/>
              </a:rPr>
              <a:t>temperature</a:t>
            </a:r>
            <a:r>
              <a:rPr sz="2400" spc="-45" dirty="0">
                <a:latin typeface="Georgia"/>
                <a:cs typeface="Georgia"/>
              </a:rPr>
              <a:t> </a:t>
            </a:r>
            <a:r>
              <a:rPr sz="2400" dirty="0">
                <a:latin typeface="Georgia"/>
                <a:cs typeface="Georgia"/>
              </a:rPr>
              <a:t>and</a:t>
            </a:r>
            <a:r>
              <a:rPr sz="2400" spc="-65" dirty="0">
                <a:latin typeface="Georgia"/>
                <a:cs typeface="Georgia"/>
              </a:rPr>
              <a:t> </a:t>
            </a:r>
            <a:r>
              <a:rPr sz="2400" spc="-10" dirty="0">
                <a:latin typeface="Georgia"/>
                <a:cs typeface="Georgia"/>
              </a:rPr>
              <a:t>fever</a:t>
            </a:r>
            <a:endParaRPr sz="2400">
              <a:latin typeface="Georgia"/>
              <a:cs typeface="Georgia"/>
            </a:endParaRPr>
          </a:p>
          <a:p>
            <a:pPr marL="231775" indent="-114300">
              <a:lnSpc>
                <a:spcPct val="100000"/>
              </a:lnSpc>
              <a:spcBef>
                <a:spcPts val="2305"/>
              </a:spcBef>
              <a:buSzPct val="95833"/>
              <a:buFont typeface="Arial"/>
              <a:buChar char="•"/>
              <a:tabLst>
                <a:tab pos="231775" algn="l"/>
              </a:tabLst>
            </a:pPr>
            <a:r>
              <a:rPr sz="2400" dirty="0">
                <a:latin typeface="Georgia"/>
                <a:cs typeface="Georgia"/>
              </a:rPr>
              <a:t>Superficial</a:t>
            </a:r>
            <a:r>
              <a:rPr sz="2400" spc="-65" dirty="0">
                <a:latin typeface="Georgia"/>
                <a:cs typeface="Georgia"/>
              </a:rPr>
              <a:t> </a:t>
            </a:r>
            <a:r>
              <a:rPr sz="2400" dirty="0">
                <a:latin typeface="Georgia"/>
                <a:cs typeface="Georgia"/>
              </a:rPr>
              <a:t>venous</a:t>
            </a:r>
            <a:r>
              <a:rPr sz="2400" spc="-55" dirty="0">
                <a:latin typeface="Georgia"/>
                <a:cs typeface="Georgia"/>
              </a:rPr>
              <a:t> </a:t>
            </a:r>
            <a:r>
              <a:rPr sz="2400" spc="-10" dirty="0">
                <a:latin typeface="Georgia"/>
                <a:cs typeface="Georgia"/>
              </a:rPr>
              <a:t>dilatation</a:t>
            </a:r>
            <a:endParaRPr sz="2400">
              <a:latin typeface="Georgia"/>
              <a:cs typeface="Georgia"/>
            </a:endParaRPr>
          </a:p>
          <a:p>
            <a:pPr marL="231775" indent="-114300">
              <a:lnSpc>
                <a:spcPct val="100000"/>
              </a:lnSpc>
              <a:spcBef>
                <a:spcPts val="2305"/>
              </a:spcBef>
              <a:buSzPct val="95833"/>
              <a:buFont typeface="Arial"/>
              <a:buChar char="•"/>
              <a:tabLst>
                <a:tab pos="231775" algn="l"/>
              </a:tabLst>
            </a:pPr>
            <a:r>
              <a:rPr sz="2400" dirty="0">
                <a:latin typeface="Georgia"/>
                <a:cs typeface="Georgia"/>
              </a:rPr>
              <a:t>Cyanosis</a:t>
            </a:r>
            <a:r>
              <a:rPr sz="2400" spc="-70" dirty="0">
                <a:latin typeface="Georgia"/>
                <a:cs typeface="Georgia"/>
              </a:rPr>
              <a:t> </a:t>
            </a:r>
            <a:r>
              <a:rPr sz="2400" dirty="0">
                <a:latin typeface="Georgia"/>
                <a:cs typeface="Georgia"/>
              </a:rPr>
              <a:t>can</a:t>
            </a:r>
            <a:r>
              <a:rPr sz="2400" spc="-75" dirty="0">
                <a:latin typeface="Georgia"/>
                <a:cs typeface="Georgia"/>
              </a:rPr>
              <a:t> </a:t>
            </a:r>
            <a:r>
              <a:rPr sz="2400" dirty="0">
                <a:latin typeface="Georgia"/>
                <a:cs typeface="Georgia"/>
              </a:rPr>
              <a:t>occur</a:t>
            </a:r>
            <a:r>
              <a:rPr sz="2400" spc="-80" dirty="0">
                <a:latin typeface="Georgia"/>
                <a:cs typeface="Georgia"/>
              </a:rPr>
              <a:t> </a:t>
            </a:r>
            <a:r>
              <a:rPr sz="2400" dirty="0">
                <a:latin typeface="Georgia"/>
                <a:cs typeface="Georgia"/>
              </a:rPr>
              <a:t>with</a:t>
            </a:r>
            <a:r>
              <a:rPr sz="2400" spc="-70" dirty="0">
                <a:latin typeface="Georgia"/>
                <a:cs typeface="Georgia"/>
              </a:rPr>
              <a:t> </a:t>
            </a:r>
            <a:r>
              <a:rPr sz="2400" dirty="0">
                <a:latin typeface="Georgia"/>
                <a:cs typeface="Georgia"/>
              </a:rPr>
              <a:t>severe</a:t>
            </a:r>
            <a:r>
              <a:rPr sz="2400" spc="-65" dirty="0">
                <a:latin typeface="Georgia"/>
                <a:cs typeface="Georgia"/>
              </a:rPr>
              <a:t> </a:t>
            </a:r>
            <a:r>
              <a:rPr sz="2400" spc="-10" dirty="0">
                <a:latin typeface="Georgia"/>
                <a:cs typeface="Georgia"/>
              </a:rPr>
              <a:t>obstruction</a:t>
            </a:r>
            <a:endParaRPr sz="2400">
              <a:latin typeface="Georgia"/>
              <a:cs typeface="Georgia"/>
            </a:endParaRPr>
          </a:p>
          <a:p>
            <a:pPr marL="118745" indent="-114300">
              <a:lnSpc>
                <a:spcPct val="100000"/>
              </a:lnSpc>
              <a:spcBef>
                <a:spcPts val="1140"/>
              </a:spcBef>
              <a:buSzPct val="95833"/>
              <a:buFont typeface="Arial"/>
              <a:buChar char="•"/>
              <a:tabLst>
                <a:tab pos="118745" algn="l"/>
              </a:tabLst>
            </a:pPr>
            <a:r>
              <a:rPr sz="2400" dirty="0">
                <a:latin typeface="Georgia"/>
                <a:cs typeface="Georgia"/>
              </a:rPr>
              <a:t>Less</a:t>
            </a:r>
            <a:r>
              <a:rPr sz="2400" spc="-65" dirty="0">
                <a:latin typeface="Georgia"/>
                <a:cs typeface="Georgia"/>
              </a:rPr>
              <a:t> </a:t>
            </a:r>
            <a:r>
              <a:rPr sz="2400" dirty="0">
                <a:latin typeface="Georgia"/>
                <a:cs typeface="Georgia"/>
              </a:rPr>
              <a:t>frequent</a:t>
            </a:r>
            <a:r>
              <a:rPr sz="2400" spc="-80" dirty="0">
                <a:latin typeface="Georgia"/>
                <a:cs typeface="Georgia"/>
              </a:rPr>
              <a:t> </a:t>
            </a:r>
            <a:r>
              <a:rPr sz="2400" dirty="0">
                <a:latin typeface="Georgia"/>
                <a:cs typeface="Georgia"/>
              </a:rPr>
              <a:t>manifestations</a:t>
            </a:r>
            <a:r>
              <a:rPr sz="2400" spc="-90" dirty="0">
                <a:latin typeface="Georgia"/>
                <a:cs typeface="Georgia"/>
              </a:rPr>
              <a:t> </a:t>
            </a:r>
            <a:r>
              <a:rPr sz="2400" dirty="0">
                <a:latin typeface="Georgia"/>
                <a:cs typeface="Georgia"/>
              </a:rPr>
              <a:t>of</a:t>
            </a:r>
            <a:r>
              <a:rPr sz="2400" spc="-60" dirty="0">
                <a:latin typeface="Georgia"/>
                <a:cs typeface="Georgia"/>
              </a:rPr>
              <a:t> </a:t>
            </a:r>
            <a:r>
              <a:rPr sz="2400" dirty="0">
                <a:latin typeface="Georgia"/>
                <a:cs typeface="Georgia"/>
              </a:rPr>
              <a:t>venous</a:t>
            </a:r>
            <a:r>
              <a:rPr sz="2400" spc="-65" dirty="0">
                <a:latin typeface="Georgia"/>
                <a:cs typeface="Georgia"/>
              </a:rPr>
              <a:t> </a:t>
            </a:r>
            <a:r>
              <a:rPr sz="2400" dirty="0">
                <a:latin typeface="Georgia"/>
                <a:cs typeface="Georgia"/>
              </a:rPr>
              <a:t>thrombosis</a:t>
            </a:r>
            <a:r>
              <a:rPr sz="2400" spc="-40" dirty="0">
                <a:latin typeface="Georgia"/>
                <a:cs typeface="Georgia"/>
              </a:rPr>
              <a:t> </a:t>
            </a:r>
            <a:r>
              <a:rPr sz="2400" spc="-10" dirty="0">
                <a:latin typeface="Georgia"/>
                <a:cs typeface="Georgia"/>
              </a:rPr>
              <a:t>include</a:t>
            </a:r>
            <a:endParaRPr sz="2400">
              <a:latin typeface="Georgia"/>
              <a:cs typeface="Georgia"/>
            </a:endParaRPr>
          </a:p>
          <a:p>
            <a:pPr marL="327660" indent="-314960">
              <a:lnSpc>
                <a:spcPct val="100000"/>
              </a:lnSpc>
              <a:spcBef>
                <a:spcPts val="910"/>
              </a:spcBef>
              <a:buFont typeface="Wingdings"/>
              <a:buChar char=""/>
              <a:tabLst>
                <a:tab pos="327660" algn="l"/>
              </a:tabLst>
            </a:pPr>
            <a:r>
              <a:rPr sz="2400" dirty="0">
                <a:latin typeface="Georgia"/>
                <a:cs typeface="Georgia"/>
              </a:rPr>
              <a:t>Phlegmasia</a:t>
            </a:r>
            <a:r>
              <a:rPr sz="2400" spc="-85" dirty="0">
                <a:latin typeface="Georgia"/>
                <a:cs typeface="Georgia"/>
              </a:rPr>
              <a:t> </a:t>
            </a:r>
            <a:r>
              <a:rPr sz="2400" dirty="0">
                <a:latin typeface="Georgia"/>
                <a:cs typeface="Georgia"/>
              </a:rPr>
              <a:t>alba</a:t>
            </a:r>
            <a:r>
              <a:rPr sz="2400" spc="-100" dirty="0">
                <a:latin typeface="Georgia"/>
                <a:cs typeface="Georgia"/>
              </a:rPr>
              <a:t> </a:t>
            </a:r>
            <a:r>
              <a:rPr sz="2400" spc="-10" dirty="0">
                <a:latin typeface="Georgia"/>
                <a:cs typeface="Georgia"/>
              </a:rPr>
              <a:t>dolens,</a:t>
            </a:r>
            <a:endParaRPr sz="2400">
              <a:latin typeface="Georgia"/>
              <a:cs typeface="Georgia"/>
            </a:endParaRPr>
          </a:p>
          <a:p>
            <a:pPr marL="327660" indent="-314960">
              <a:lnSpc>
                <a:spcPct val="100000"/>
              </a:lnSpc>
              <a:spcBef>
                <a:spcPts val="1440"/>
              </a:spcBef>
              <a:buFont typeface="Wingdings"/>
              <a:buChar char=""/>
              <a:tabLst>
                <a:tab pos="327660" algn="l"/>
              </a:tabLst>
            </a:pPr>
            <a:r>
              <a:rPr sz="2400" dirty="0">
                <a:latin typeface="Georgia"/>
                <a:cs typeface="Georgia"/>
              </a:rPr>
              <a:t>Phlegmasia</a:t>
            </a:r>
            <a:r>
              <a:rPr sz="2400" spc="-20" dirty="0">
                <a:latin typeface="Georgia"/>
                <a:cs typeface="Georgia"/>
              </a:rPr>
              <a:t> </a:t>
            </a:r>
            <a:r>
              <a:rPr sz="2400" dirty="0">
                <a:latin typeface="Georgia"/>
                <a:cs typeface="Georgia"/>
              </a:rPr>
              <a:t>cerulea</a:t>
            </a:r>
            <a:r>
              <a:rPr sz="2400" spc="-30" dirty="0">
                <a:latin typeface="Georgia"/>
                <a:cs typeface="Georgia"/>
              </a:rPr>
              <a:t> </a:t>
            </a:r>
            <a:r>
              <a:rPr sz="2400" dirty="0">
                <a:latin typeface="Georgia"/>
                <a:cs typeface="Georgia"/>
              </a:rPr>
              <a:t>dolens,</a:t>
            </a:r>
            <a:r>
              <a:rPr sz="2400" spc="-15" dirty="0">
                <a:latin typeface="Georgia"/>
                <a:cs typeface="Georgia"/>
              </a:rPr>
              <a:t> </a:t>
            </a:r>
            <a:r>
              <a:rPr sz="2400" spc="-25" dirty="0">
                <a:latin typeface="Georgia"/>
                <a:cs typeface="Georgia"/>
              </a:rPr>
              <a:t>and</a:t>
            </a:r>
            <a:endParaRPr sz="2400">
              <a:latin typeface="Georgia"/>
              <a:cs typeface="Georgia"/>
            </a:endParaRPr>
          </a:p>
          <a:p>
            <a:pPr marL="327660" indent="-314960">
              <a:lnSpc>
                <a:spcPct val="100000"/>
              </a:lnSpc>
              <a:spcBef>
                <a:spcPts val="1445"/>
              </a:spcBef>
              <a:buFont typeface="Wingdings"/>
              <a:buChar char=""/>
              <a:tabLst>
                <a:tab pos="327660" algn="l"/>
              </a:tabLst>
            </a:pPr>
            <a:r>
              <a:rPr sz="2400" dirty="0">
                <a:latin typeface="Georgia"/>
                <a:cs typeface="Georgia"/>
              </a:rPr>
              <a:t>Venous</a:t>
            </a:r>
            <a:r>
              <a:rPr sz="2400" spc="-80" dirty="0">
                <a:latin typeface="Georgia"/>
                <a:cs typeface="Georgia"/>
              </a:rPr>
              <a:t> </a:t>
            </a:r>
            <a:r>
              <a:rPr sz="2400" spc="-10" dirty="0">
                <a:latin typeface="Georgia"/>
                <a:cs typeface="Georgia"/>
              </a:rPr>
              <a:t>gangrene.</a:t>
            </a:r>
            <a:endParaRPr sz="2400">
              <a:latin typeface="Georgia"/>
              <a:cs typeface="Georgia"/>
            </a:endParaRPr>
          </a:p>
          <a:p>
            <a:pPr marL="158750">
              <a:lnSpc>
                <a:spcPct val="100000"/>
              </a:lnSpc>
              <a:spcBef>
                <a:spcPts val="525"/>
              </a:spcBef>
            </a:pPr>
            <a:r>
              <a:rPr sz="2400" dirty="0">
                <a:latin typeface="Georgia"/>
                <a:cs typeface="Georgia"/>
              </a:rPr>
              <a:t>These</a:t>
            </a:r>
            <a:r>
              <a:rPr sz="2400" spc="-50" dirty="0">
                <a:latin typeface="Georgia"/>
                <a:cs typeface="Georgia"/>
              </a:rPr>
              <a:t> </a:t>
            </a:r>
            <a:r>
              <a:rPr sz="2400" dirty="0">
                <a:latin typeface="Georgia"/>
                <a:cs typeface="Georgia"/>
              </a:rPr>
              <a:t>are</a:t>
            </a:r>
            <a:r>
              <a:rPr sz="2400" spc="-55" dirty="0">
                <a:latin typeface="Georgia"/>
                <a:cs typeface="Georgia"/>
              </a:rPr>
              <a:t> </a:t>
            </a:r>
            <a:r>
              <a:rPr sz="2400" dirty="0">
                <a:latin typeface="Georgia"/>
                <a:cs typeface="Georgia"/>
              </a:rPr>
              <a:t>clinical</a:t>
            </a:r>
            <a:r>
              <a:rPr sz="2400" spc="-75" dirty="0">
                <a:latin typeface="Georgia"/>
                <a:cs typeface="Georgia"/>
              </a:rPr>
              <a:t> </a:t>
            </a:r>
            <a:r>
              <a:rPr sz="2400" dirty="0">
                <a:latin typeface="Georgia"/>
                <a:cs typeface="Georgia"/>
              </a:rPr>
              <a:t>spectrum</a:t>
            </a:r>
            <a:r>
              <a:rPr sz="2400" spc="-60" dirty="0">
                <a:latin typeface="Georgia"/>
                <a:cs typeface="Georgia"/>
              </a:rPr>
              <a:t> </a:t>
            </a:r>
            <a:r>
              <a:rPr sz="2400" dirty="0">
                <a:latin typeface="Georgia"/>
                <a:cs typeface="Georgia"/>
              </a:rPr>
              <a:t>of</a:t>
            </a:r>
            <a:r>
              <a:rPr sz="2400" spc="-55" dirty="0">
                <a:latin typeface="Georgia"/>
                <a:cs typeface="Georgia"/>
              </a:rPr>
              <a:t> </a:t>
            </a:r>
            <a:r>
              <a:rPr sz="2400" dirty="0">
                <a:latin typeface="Georgia"/>
                <a:cs typeface="Georgia"/>
              </a:rPr>
              <a:t>the</a:t>
            </a:r>
            <a:r>
              <a:rPr sz="2400" spc="-55" dirty="0">
                <a:latin typeface="Georgia"/>
                <a:cs typeface="Georgia"/>
              </a:rPr>
              <a:t> </a:t>
            </a:r>
            <a:r>
              <a:rPr sz="2400" dirty="0">
                <a:latin typeface="Georgia"/>
                <a:cs typeface="Georgia"/>
              </a:rPr>
              <a:t>same</a:t>
            </a:r>
            <a:r>
              <a:rPr sz="2400" spc="-55" dirty="0">
                <a:latin typeface="Georgia"/>
                <a:cs typeface="Georgia"/>
              </a:rPr>
              <a:t> </a:t>
            </a:r>
            <a:r>
              <a:rPr sz="2400" spc="-10" dirty="0">
                <a:latin typeface="Georgia"/>
                <a:cs typeface="Georgia"/>
              </a:rPr>
              <a:t>disorder.</a:t>
            </a:r>
            <a:endParaRPr sz="2400">
              <a:latin typeface="Georgia"/>
              <a:cs typeface="Georgi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98269" y="214960"/>
            <a:ext cx="3053080" cy="514350"/>
          </a:xfrm>
          <a:prstGeom prst="rect">
            <a:avLst/>
          </a:prstGeom>
        </p:spPr>
        <p:txBody>
          <a:bodyPr vert="horz" wrap="square" lIns="0" tIns="13335" rIns="0" bIns="0" rtlCol="0">
            <a:spAutoFit/>
          </a:bodyPr>
          <a:lstStyle/>
          <a:p>
            <a:pPr marL="12700">
              <a:lnSpc>
                <a:spcPct val="100000"/>
              </a:lnSpc>
              <a:spcBef>
                <a:spcPts val="105"/>
              </a:spcBef>
            </a:pPr>
            <a:r>
              <a:rPr sz="3200" spc="-10" dirty="0"/>
              <a:t>Complications</a:t>
            </a:r>
            <a:endParaRPr sz="3200"/>
          </a:p>
        </p:txBody>
      </p:sp>
      <p:sp>
        <p:nvSpPr>
          <p:cNvPr id="3" name="object 3"/>
          <p:cNvSpPr txBox="1"/>
          <p:nvPr/>
        </p:nvSpPr>
        <p:spPr>
          <a:xfrm>
            <a:off x="961745" y="755650"/>
            <a:ext cx="10927080" cy="4781550"/>
          </a:xfrm>
          <a:prstGeom prst="rect">
            <a:avLst/>
          </a:prstGeom>
        </p:spPr>
        <p:txBody>
          <a:bodyPr vert="horz" wrap="square" lIns="0" tIns="12700" rIns="0" bIns="0" rtlCol="0">
            <a:spAutoFit/>
          </a:bodyPr>
          <a:lstStyle/>
          <a:p>
            <a:pPr marL="12700">
              <a:lnSpc>
                <a:spcPct val="100000"/>
              </a:lnSpc>
              <a:spcBef>
                <a:spcPts val="100"/>
              </a:spcBef>
            </a:pPr>
            <a:r>
              <a:rPr sz="2400" b="1" dirty="0">
                <a:latin typeface="Georgia"/>
                <a:cs typeface="Georgia"/>
              </a:rPr>
              <a:t>Pulmonary</a:t>
            </a:r>
            <a:r>
              <a:rPr sz="2400" b="1" spc="-45" dirty="0">
                <a:latin typeface="Georgia"/>
                <a:cs typeface="Georgia"/>
              </a:rPr>
              <a:t> </a:t>
            </a:r>
            <a:r>
              <a:rPr sz="2400" b="1" spc="-10" dirty="0">
                <a:latin typeface="Georgia"/>
                <a:cs typeface="Georgia"/>
              </a:rPr>
              <a:t>embolism</a:t>
            </a:r>
            <a:endParaRPr sz="2400">
              <a:latin typeface="Georgia"/>
              <a:cs typeface="Georgia"/>
            </a:endParaRPr>
          </a:p>
          <a:p>
            <a:pPr marL="12700" marR="5080">
              <a:lnSpc>
                <a:spcPct val="100000"/>
              </a:lnSpc>
            </a:pPr>
            <a:r>
              <a:rPr sz="2400" dirty="0">
                <a:latin typeface="Georgia"/>
                <a:cs typeface="Georgia"/>
              </a:rPr>
              <a:t>A</a:t>
            </a:r>
            <a:r>
              <a:rPr sz="2400" spc="-55" dirty="0">
                <a:latin typeface="Georgia"/>
                <a:cs typeface="Georgia"/>
              </a:rPr>
              <a:t> </a:t>
            </a:r>
            <a:r>
              <a:rPr sz="2400" spc="-10" dirty="0">
                <a:latin typeface="Georgia"/>
                <a:cs typeface="Georgia"/>
              </a:rPr>
              <a:t>pulmonary</a:t>
            </a:r>
            <a:r>
              <a:rPr sz="2400" spc="-40" dirty="0">
                <a:latin typeface="Georgia"/>
                <a:cs typeface="Georgia"/>
              </a:rPr>
              <a:t> </a:t>
            </a:r>
            <a:r>
              <a:rPr sz="2400" dirty="0">
                <a:latin typeface="Georgia"/>
                <a:cs typeface="Georgia"/>
              </a:rPr>
              <a:t>embolism</a:t>
            </a:r>
            <a:r>
              <a:rPr sz="2400" spc="-55" dirty="0">
                <a:latin typeface="Georgia"/>
                <a:cs typeface="Georgia"/>
              </a:rPr>
              <a:t> </a:t>
            </a:r>
            <a:r>
              <a:rPr sz="2400" dirty="0">
                <a:latin typeface="Georgia"/>
                <a:cs typeface="Georgia"/>
              </a:rPr>
              <a:t>occurs</a:t>
            </a:r>
            <a:r>
              <a:rPr sz="2400" spc="-55" dirty="0">
                <a:latin typeface="Georgia"/>
                <a:cs typeface="Georgia"/>
              </a:rPr>
              <a:t> </a:t>
            </a:r>
            <a:r>
              <a:rPr sz="2400" dirty="0">
                <a:latin typeface="Georgia"/>
                <a:cs typeface="Georgia"/>
              </a:rPr>
              <a:t>when</a:t>
            </a:r>
            <a:r>
              <a:rPr sz="2400" spc="-45" dirty="0">
                <a:latin typeface="Georgia"/>
                <a:cs typeface="Georgia"/>
              </a:rPr>
              <a:t> </a:t>
            </a:r>
            <a:r>
              <a:rPr sz="2400" dirty="0">
                <a:latin typeface="Georgia"/>
                <a:cs typeface="Georgia"/>
              </a:rPr>
              <a:t>a</a:t>
            </a:r>
            <a:r>
              <a:rPr sz="2400" spc="-55" dirty="0">
                <a:latin typeface="Georgia"/>
                <a:cs typeface="Georgia"/>
              </a:rPr>
              <a:t> </a:t>
            </a:r>
            <a:r>
              <a:rPr sz="2400" dirty="0">
                <a:latin typeface="Georgia"/>
                <a:cs typeface="Georgia"/>
              </a:rPr>
              <a:t>blood</a:t>
            </a:r>
            <a:r>
              <a:rPr sz="2400" spc="-40" dirty="0">
                <a:latin typeface="Georgia"/>
                <a:cs typeface="Georgia"/>
              </a:rPr>
              <a:t> </a:t>
            </a:r>
            <a:r>
              <a:rPr sz="2400" dirty="0">
                <a:latin typeface="Georgia"/>
                <a:cs typeface="Georgia"/>
              </a:rPr>
              <a:t>vessel</a:t>
            </a:r>
            <a:r>
              <a:rPr sz="2400" spc="-45" dirty="0">
                <a:latin typeface="Georgia"/>
                <a:cs typeface="Georgia"/>
              </a:rPr>
              <a:t> </a:t>
            </a:r>
            <a:r>
              <a:rPr sz="2400" dirty="0">
                <a:latin typeface="Georgia"/>
                <a:cs typeface="Georgia"/>
              </a:rPr>
              <a:t>in</a:t>
            </a:r>
            <a:r>
              <a:rPr sz="2400" spc="-70" dirty="0">
                <a:latin typeface="Georgia"/>
                <a:cs typeface="Georgia"/>
              </a:rPr>
              <a:t> </a:t>
            </a:r>
            <a:r>
              <a:rPr sz="2400" dirty="0">
                <a:latin typeface="Georgia"/>
                <a:cs typeface="Georgia"/>
              </a:rPr>
              <a:t>your</a:t>
            </a:r>
            <a:r>
              <a:rPr sz="2400" spc="-35" dirty="0">
                <a:latin typeface="Georgia"/>
                <a:cs typeface="Georgia"/>
              </a:rPr>
              <a:t> </a:t>
            </a:r>
            <a:r>
              <a:rPr sz="2400" dirty="0">
                <a:latin typeface="Georgia"/>
                <a:cs typeface="Georgia"/>
              </a:rPr>
              <a:t>lung</a:t>
            </a:r>
            <a:r>
              <a:rPr sz="2400" spc="-65" dirty="0">
                <a:latin typeface="Georgia"/>
                <a:cs typeface="Georgia"/>
              </a:rPr>
              <a:t> </a:t>
            </a:r>
            <a:r>
              <a:rPr sz="2400" dirty="0">
                <a:latin typeface="Georgia"/>
                <a:cs typeface="Georgia"/>
              </a:rPr>
              <a:t>becomes</a:t>
            </a:r>
            <a:r>
              <a:rPr sz="2400" spc="-45" dirty="0">
                <a:latin typeface="Georgia"/>
                <a:cs typeface="Georgia"/>
              </a:rPr>
              <a:t> </a:t>
            </a:r>
            <a:r>
              <a:rPr sz="2400" spc="-10" dirty="0">
                <a:latin typeface="Georgia"/>
                <a:cs typeface="Georgia"/>
              </a:rPr>
              <a:t>blocked </a:t>
            </a:r>
            <a:r>
              <a:rPr sz="2400" dirty="0">
                <a:latin typeface="Georgia"/>
                <a:cs typeface="Georgia"/>
              </a:rPr>
              <a:t>by</a:t>
            </a:r>
            <a:r>
              <a:rPr sz="2400" spc="-50" dirty="0">
                <a:latin typeface="Georgia"/>
                <a:cs typeface="Georgia"/>
              </a:rPr>
              <a:t> </a:t>
            </a:r>
            <a:r>
              <a:rPr sz="2400" dirty="0">
                <a:latin typeface="Georgia"/>
                <a:cs typeface="Georgia"/>
              </a:rPr>
              <a:t>a</a:t>
            </a:r>
            <a:r>
              <a:rPr sz="2400" spc="-50" dirty="0">
                <a:latin typeface="Georgia"/>
                <a:cs typeface="Georgia"/>
              </a:rPr>
              <a:t> </a:t>
            </a:r>
            <a:r>
              <a:rPr sz="2400" dirty="0">
                <a:latin typeface="Georgia"/>
                <a:cs typeface="Georgia"/>
              </a:rPr>
              <a:t>blood</a:t>
            </a:r>
            <a:r>
              <a:rPr sz="2400" spc="-40" dirty="0">
                <a:latin typeface="Georgia"/>
                <a:cs typeface="Georgia"/>
              </a:rPr>
              <a:t> </a:t>
            </a:r>
            <a:r>
              <a:rPr sz="2400" dirty="0">
                <a:latin typeface="Georgia"/>
                <a:cs typeface="Georgia"/>
              </a:rPr>
              <a:t>clot</a:t>
            </a:r>
            <a:r>
              <a:rPr sz="2400" spc="-50" dirty="0">
                <a:latin typeface="Georgia"/>
                <a:cs typeface="Georgia"/>
              </a:rPr>
              <a:t> </a:t>
            </a:r>
            <a:r>
              <a:rPr sz="2400" spc="-10" dirty="0">
                <a:latin typeface="Georgia"/>
                <a:cs typeface="Georgia"/>
              </a:rPr>
              <a:t>(thrombus)</a:t>
            </a:r>
            <a:r>
              <a:rPr sz="2400" spc="-30" dirty="0">
                <a:latin typeface="Georgia"/>
                <a:cs typeface="Georgia"/>
              </a:rPr>
              <a:t> </a:t>
            </a:r>
            <a:r>
              <a:rPr sz="2400" dirty="0">
                <a:latin typeface="Georgia"/>
                <a:cs typeface="Georgia"/>
              </a:rPr>
              <a:t>that</a:t>
            </a:r>
            <a:r>
              <a:rPr sz="2400" spc="-50" dirty="0">
                <a:latin typeface="Georgia"/>
                <a:cs typeface="Georgia"/>
              </a:rPr>
              <a:t> </a:t>
            </a:r>
            <a:r>
              <a:rPr sz="2400" dirty="0">
                <a:latin typeface="Georgia"/>
                <a:cs typeface="Georgia"/>
              </a:rPr>
              <a:t>travels</a:t>
            </a:r>
            <a:r>
              <a:rPr sz="2400" spc="-50" dirty="0">
                <a:latin typeface="Georgia"/>
                <a:cs typeface="Georgia"/>
              </a:rPr>
              <a:t> </a:t>
            </a:r>
            <a:r>
              <a:rPr sz="2400" dirty="0">
                <a:latin typeface="Georgia"/>
                <a:cs typeface="Georgia"/>
              </a:rPr>
              <a:t>to</a:t>
            </a:r>
            <a:r>
              <a:rPr sz="2400" spc="-50" dirty="0">
                <a:latin typeface="Georgia"/>
                <a:cs typeface="Georgia"/>
              </a:rPr>
              <a:t> </a:t>
            </a:r>
            <a:r>
              <a:rPr sz="2400" dirty="0">
                <a:latin typeface="Georgia"/>
                <a:cs typeface="Georgia"/>
              </a:rPr>
              <a:t>your</a:t>
            </a:r>
            <a:r>
              <a:rPr sz="2400" spc="-25" dirty="0">
                <a:latin typeface="Georgia"/>
                <a:cs typeface="Georgia"/>
              </a:rPr>
              <a:t> </a:t>
            </a:r>
            <a:r>
              <a:rPr sz="2400" dirty="0">
                <a:latin typeface="Georgia"/>
                <a:cs typeface="Georgia"/>
              </a:rPr>
              <a:t>lungs</a:t>
            </a:r>
            <a:r>
              <a:rPr sz="2400" spc="-60" dirty="0">
                <a:latin typeface="Georgia"/>
                <a:cs typeface="Georgia"/>
              </a:rPr>
              <a:t> </a:t>
            </a:r>
            <a:r>
              <a:rPr sz="2400" dirty="0">
                <a:latin typeface="Georgia"/>
                <a:cs typeface="Georgia"/>
              </a:rPr>
              <a:t>from</a:t>
            </a:r>
            <a:r>
              <a:rPr sz="2400" spc="-50" dirty="0">
                <a:latin typeface="Georgia"/>
                <a:cs typeface="Georgia"/>
              </a:rPr>
              <a:t> </a:t>
            </a:r>
            <a:r>
              <a:rPr sz="2400" dirty="0">
                <a:latin typeface="Georgia"/>
                <a:cs typeface="Georgia"/>
              </a:rPr>
              <a:t>another</a:t>
            </a:r>
            <a:r>
              <a:rPr sz="2400" spc="-45" dirty="0">
                <a:latin typeface="Georgia"/>
                <a:cs typeface="Georgia"/>
              </a:rPr>
              <a:t> </a:t>
            </a:r>
            <a:r>
              <a:rPr sz="2400" dirty="0">
                <a:latin typeface="Georgia"/>
                <a:cs typeface="Georgia"/>
              </a:rPr>
              <a:t>part</a:t>
            </a:r>
            <a:r>
              <a:rPr sz="2400" spc="-45" dirty="0">
                <a:latin typeface="Georgia"/>
                <a:cs typeface="Georgia"/>
              </a:rPr>
              <a:t> </a:t>
            </a:r>
            <a:r>
              <a:rPr sz="2400" dirty="0">
                <a:latin typeface="Georgia"/>
                <a:cs typeface="Georgia"/>
              </a:rPr>
              <a:t>of</a:t>
            </a:r>
            <a:r>
              <a:rPr sz="2400" spc="-50" dirty="0">
                <a:latin typeface="Georgia"/>
                <a:cs typeface="Georgia"/>
              </a:rPr>
              <a:t> </a:t>
            </a:r>
            <a:r>
              <a:rPr sz="2400" spc="-20" dirty="0">
                <a:latin typeface="Georgia"/>
                <a:cs typeface="Georgia"/>
              </a:rPr>
              <a:t>your </a:t>
            </a:r>
            <a:r>
              <a:rPr sz="2400" dirty="0">
                <a:latin typeface="Georgia"/>
                <a:cs typeface="Georgia"/>
              </a:rPr>
              <a:t>body,</a:t>
            </a:r>
            <a:r>
              <a:rPr sz="2400" spc="-55" dirty="0">
                <a:latin typeface="Georgia"/>
                <a:cs typeface="Georgia"/>
              </a:rPr>
              <a:t> </a:t>
            </a:r>
            <a:r>
              <a:rPr sz="2400" dirty="0">
                <a:latin typeface="Georgia"/>
                <a:cs typeface="Georgia"/>
              </a:rPr>
              <a:t>usually</a:t>
            </a:r>
            <a:r>
              <a:rPr sz="2400" spc="-50" dirty="0">
                <a:latin typeface="Georgia"/>
                <a:cs typeface="Georgia"/>
              </a:rPr>
              <a:t> </a:t>
            </a:r>
            <a:r>
              <a:rPr sz="2400" dirty="0">
                <a:latin typeface="Georgia"/>
                <a:cs typeface="Georgia"/>
              </a:rPr>
              <a:t>your</a:t>
            </a:r>
            <a:r>
              <a:rPr sz="2400" spc="-55" dirty="0">
                <a:latin typeface="Georgia"/>
                <a:cs typeface="Georgia"/>
              </a:rPr>
              <a:t> </a:t>
            </a:r>
            <a:r>
              <a:rPr sz="2400" spc="-20" dirty="0">
                <a:latin typeface="Georgia"/>
                <a:cs typeface="Georgia"/>
              </a:rPr>
              <a:t>leg.</a:t>
            </a:r>
            <a:endParaRPr sz="2400">
              <a:latin typeface="Georgia"/>
              <a:cs typeface="Georgia"/>
            </a:endParaRPr>
          </a:p>
          <a:p>
            <a:pPr marL="12700" marR="63500">
              <a:lnSpc>
                <a:spcPct val="100000"/>
              </a:lnSpc>
            </a:pPr>
            <a:r>
              <a:rPr sz="2400" dirty="0">
                <a:latin typeface="Georgia"/>
                <a:cs typeface="Georgia"/>
              </a:rPr>
              <a:t>A</a:t>
            </a:r>
            <a:r>
              <a:rPr sz="2400" spc="-45" dirty="0">
                <a:latin typeface="Georgia"/>
                <a:cs typeface="Georgia"/>
              </a:rPr>
              <a:t> </a:t>
            </a:r>
            <a:r>
              <a:rPr sz="2400" spc="-10" dirty="0">
                <a:latin typeface="Georgia"/>
                <a:cs typeface="Georgia"/>
              </a:rPr>
              <a:t>pulmonary</a:t>
            </a:r>
            <a:r>
              <a:rPr sz="2400" spc="-30" dirty="0">
                <a:latin typeface="Georgia"/>
                <a:cs typeface="Georgia"/>
              </a:rPr>
              <a:t> </a:t>
            </a:r>
            <a:r>
              <a:rPr sz="2400" dirty="0">
                <a:latin typeface="Georgia"/>
                <a:cs typeface="Georgia"/>
              </a:rPr>
              <a:t>embolism</a:t>
            </a:r>
            <a:r>
              <a:rPr sz="2400" spc="-45" dirty="0">
                <a:latin typeface="Georgia"/>
                <a:cs typeface="Georgia"/>
              </a:rPr>
              <a:t> </a:t>
            </a:r>
            <a:r>
              <a:rPr sz="2400" dirty="0">
                <a:latin typeface="Georgia"/>
                <a:cs typeface="Georgia"/>
              </a:rPr>
              <a:t>can</a:t>
            </a:r>
            <a:r>
              <a:rPr sz="2400" spc="-50" dirty="0">
                <a:latin typeface="Georgia"/>
                <a:cs typeface="Georgia"/>
              </a:rPr>
              <a:t> </a:t>
            </a:r>
            <a:r>
              <a:rPr sz="2400" dirty="0">
                <a:latin typeface="Georgia"/>
                <a:cs typeface="Georgia"/>
              </a:rPr>
              <a:t>be</a:t>
            </a:r>
            <a:r>
              <a:rPr sz="2400" spc="-45" dirty="0">
                <a:latin typeface="Georgia"/>
                <a:cs typeface="Georgia"/>
              </a:rPr>
              <a:t> </a:t>
            </a:r>
            <a:r>
              <a:rPr sz="2400" dirty="0">
                <a:latin typeface="Georgia"/>
                <a:cs typeface="Georgia"/>
              </a:rPr>
              <a:t>fatal.</a:t>
            </a:r>
            <a:r>
              <a:rPr sz="2400" spc="-35" dirty="0">
                <a:latin typeface="Georgia"/>
                <a:cs typeface="Georgia"/>
              </a:rPr>
              <a:t> </a:t>
            </a:r>
            <a:r>
              <a:rPr sz="2400" dirty="0">
                <a:latin typeface="Georgia"/>
                <a:cs typeface="Georgia"/>
              </a:rPr>
              <a:t>So,</a:t>
            </a:r>
            <a:r>
              <a:rPr sz="2400" spc="-30" dirty="0">
                <a:latin typeface="Georgia"/>
                <a:cs typeface="Georgia"/>
              </a:rPr>
              <a:t> </a:t>
            </a:r>
            <a:r>
              <a:rPr sz="2400" dirty="0">
                <a:latin typeface="Georgia"/>
                <a:cs typeface="Georgia"/>
              </a:rPr>
              <a:t>it's</a:t>
            </a:r>
            <a:r>
              <a:rPr sz="2400" spc="-60" dirty="0">
                <a:latin typeface="Georgia"/>
                <a:cs typeface="Georgia"/>
              </a:rPr>
              <a:t> </a:t>
            </a:r>
            <a:r>
              <a:rPr sz="2400" dirty="0">
                <a:latin typeface="Georgia"/>
                <a:cs typeface="Georgia"/>
              </a:rPr>
              <a:t>important</a:t>
            </a:r>
            <a:r>
              <a:rPr sz="2400" spc="-40" dirty="0">
                <a:latin typeface="Georgia"/>
                <a:cs typeface="Georgia"/>
              </a:rPr>
              <a:t> </a:t>
            </a:r>
            <a:r>
              <a:rPr sz="2400" dirty="0">
                <a:latin typeface="Georgia"/>
                <a:cs typeface="Georgia"/>
              </a:rPr>
              <a:t>to</a:t>
            </a:r>
            <a:r>
              <a:rPr sz="2400" spc="-45" dirty="0">
                <a:latin typeface="Georgia"/>
                <a:cs typeface="Georgia"/>
              </a:rPr>
              <a:t> </a:t>
            </a:r>
            <a:r>
              <a:rPr sz="2400" dirty="0">
                <a:latin typeface="Georgia"/>
                <a:cs typeface="Georgia"/>
              </a:rPr>
              <a:t>be</a:t>
            </a:r>
            <a:r>
              <a:rPr sz="2400" spc="-45" dirty="0">
                <a:latin typeface="Georgia"/>
                <a:cs typeface="Georgia"/>
              </a:rPr>
              <a:t> </a:t>
            </a:r>
            <a:r>
              <a:rPr sz="2400" dirty="0">
                <a:latin typeface="Georgia"/>
                <a:cs typeface="Georgia"/>
              </a:rPr>
              <a:t>on</a:t>
            </a:r>
            <a:r>
              <a:rPr sz="2400" spc="-40" dirty="0">
                <a:latin typeface="Georgia"/>
                <a:cs typeface="Georgia"/>
              </a:rPr>
              <a:t> </a:t>
            </a:r>
            <a:r>
              <a:rPr sz="2400" dirty="0">
                <a:latin typeface="Georgia"/>
                <a:cs typeface="Georgia"/>
              </a:rPr>
              <a:t>the</a:t>
            </a:r>
            <a:r>
              <a:rPr sz="2400" spc="-35" dirty="0">
                <a:latin typeface="Georgia"/>
                <a:cs typeface="Georgia"/>
              </a:rPr>
              <a:t> </a:t>
            </a:r>
            <a:r>
              <a:rPr sz="2400" dirty="0">
                <a:latin typeface="Georgia"/>
                <a:cs typeface="Georgia"/>
              </a:rPr>
              <a:t>lookout</a:t>
            </a:r>
            <a:r>
              <a:rPr sz="2400" spc="-45" dirty="0">
                <a:latin typeface="Georgia"/>
                <a:cs typeface="Georgia"/>
              </a:rPr>
              <a:t> </a:t>
            </a:r>
            <a:r>
              <a:rPr sz="2400" spc="-25" dirty="0">
                <a:latin typeface="Georgia"/>
                <a:cs typeface="Georgia"/>
              </a:rPr>
              <a:t>for </a:t>
            </a:r>
            <a:r>
              <a:rPr sz="2400" dirty="0">
                <a:latin typeface="Georgia"/>
                <a:cs typeface="Georgia"/>
              </a:rPr>
              <a:t>signs</a:t>
            </a:r>
            <a:r>
              <a:rPr sz="2400" spc="-45" dirty="0">
                <a:latin typeface="Georgia"/>
                <a:cs typeface="Georgia"/>
              </a:rPr>
              <a:t> </a:t>
            </a:r>
            <a:r>
              <a:rPr sz="2400" dirty="0">
                <a:latin typeface="Georgia"/>
                <a:cs typeface="Georgia"/>
              </a:rPr>
              <a:t>and</a:t>
            </a:r>
            <a:r>
              <a:rPr sz="2400" spc="-65" dirty="0">
                <a:latin typeface="Georgia"/>
                <a:cs typeface="Georgia"/>
              </a:rPr>
              <a:t> </a:t>
            </a:r>
            <a:r>
              <a:rPr sz="2400" dirty="0">
                <a:latin typeface="Georgia"/>
                <a:cs typeface="Georgia"/>
              </a:rPr>
              <a:t>symptoms</a:t>
            </a:r>
            <a:r>
              <a:rPr sz="2400" spc="-20" dirty="0">
                <a:latin typeface="Georgia"/>
                <a:cs typeface="Georgia"/>
              </a:rPr>
              <a:t> </a:t>
            </a:r>
            <a:r>
              <a:rPr sz="2400" dirty="0">
                <a:latin typeface="Georgia"/>
                <a:cs typeface="Georgia"/>
              </a:rPr>
              <a:t>of</a:t>
            </a:r>
            <a:r>
              <a:rPr sz="2400" spc="-45" dirty="0">
                <a:latin typeface="Georgia"/>
                <a:cs typeface="Georgia"/>
              </a:rPr>
              <a:t> </a:t>
            </a:r>
            <a:r>
              <a:rPr sz="2400" dirty="0">
                <a:latin typeface="Georgia"/>
                <a:cs typeface="Georgia"/>
              </a:rPr>
              <a:t>a</a:t>
            </a:r>
            <a:r>
              <a:rPr sz="2400" spc="-45" dirty="0">
                <a:latin typeface="Georgia"/>
                <a:cs typeface="Georgia"/>
              </a:rPr>
              <a:t> </a:t>
            </a:r>
            <a:r>
              <a:rPr sz="2400" spc="-10" dirty="0">
                <a:latin typeface="Georgia"/>
                <a:cs typeface="Georgia"/>
              </a:rPr>
              <a:t>pulmonary</a:t>
            </a:r>
            <a:r>
              <a:rPr sz="2400" spc="-45" dirty="0">
                <a:latin typeface="Georgia"/>
                <a:cs typeface="Georgia"/>
              </a:rPr>
              <a:t> </a:t>
            </a:r>
            <a:r>
              <a:rPr sz="2400" dirty="0">
                <a:latin typeface="Georgia"/>
                <a:cs typeface="Georgia"/>
              </a:rPr>
              <a:t>embolism</a:t>
            </a:r>
            <a:r>
              <a:rPr sz="2400" spc="-45" dirty="0">
                <a:latin typeface="Georgia"/>
                <a:cs typeface="Georgia"/>
              </a:rPr>
              <a:t> </a:t>
            </a:r>
            <a:r>
              <a:rPr sz="2400" dirty="0">
                <a:latin typeface="Georgia"/>
                <a:cs typeface="Georgia"/>
              </a:rPr>
              <a:t>and</a:t>
            </a:r>
            <a:r>
              <a:rPr sz="2400" spc="-55" dirty="0">
                <a:latin typeface="Georgia"/>
                <a:cs typeface="Georgia"/>
              </a:rPr>
              <a:t> </a:t>
            </a:r>
            <a:r>
              <a:rPr sz="2400" dirty="0">
                <a:latin typeface="Georgia"/>
                <a:cs typeface="Georgia"/>
              </a:rPr>
              <a:t>seek</a:t>
            </a:r>
            <a:r>
              <a:rPr sz="2400" spc="-35" dirty="0">
                <a:latin typeface="Georgia"/>
                <a:cs typeface="Georgia"/>
              </a:rPr>
              <a:t> </a:t>
            </a:r>
            <a:r>
              <a:rPr sz="2400" dirty="0">
                <a:latin typeface="Georgia"/>
                <a:cs typeface="Georgia"/>
              </a:rPr>
              <a:t>medical</a:t>
            </a:r>
            <a:r>
              <a:rPr sz="2400" spc="-65" dirty="0">
                <a:latin typeface="Georgia"/>
                <a:cs typeface="Georgia"/>
              </a:rPr>
              <a:t> </a:t>
            </a:r>
            <a:r>
              <a:rPr sz="2400" dirty="0">
                <a:latin typeface="Georgia"/>
                <a:cs typeface="Georgia"/>
              </a:rPr>
              <a:t>attention</a:t>
            </a:r>
            <a:r>
              <a:rPr sz="2400" spc="-55" dirty="0">
                <a:latin typeface="Georgia"/>
                <a:cs typeface="Georgia"/>
              </a:rPr>
              <a:t> </a:t>
            </a:r>
            <a:r>
              <a:rPr sz="2400" dirty="0">
                <a:latin typeface="Georgia"/>
                <a:cs typeface="Georgia"/>
              </a:rPr>
              <a:t>if</a:t>
            </a:r>
            <a:r>
              <a:rPr sz="2400" spc="-60" dirty="0">
                <a:latin typeface="Georgia"/>
                <a:cs typeface="Georgia"/>
              </a:rPr>
              <a:t> </a:t>
            </a:r>
            <a:r>
              <a:rPr sz="2400" spc="-20" dirty="0">
                <a:latin typeface="Georgia"/>
                <a:cs typeface="Georgia"/>
              </a:rPr>
              <a:t>they </a:t>
            </a:r>
            <a:r>
              <a:rPr sz="2400" dirty="0">
                <a:latin typeface="Georgia"/>
                <a:cs typeface="Georgia"/>
              </a:rPr>
              <a:t>occur.</a:t>
            </a:r>
            <a:r>
              <a:rPr sz="2400" spc="-45" dirty="0">
                <a:latin typeface="Georgia"/>
                <a:cs typeface="Georgia"/>
              </a:rPr>
              <a:t> </a:t>
            </a:r>
            <a:r>
              <a:rPr sz="2400" dirty="0">
                <a:latin typeface="Georgia"/>
                <a:cs typeface="Georgia"/>
              </a:rPr>
              <a:t>Signs</a:t>
            </a:r>
            <a:r>
              <a:rPr sz="2400" spc="-50" dirty="0">
                <a:latin typeface="Georgia"/>
                <a:cs typeface="Georgia"/>
              </a:rPr>
              <a:t> </a:t>
            </a:r>
            <a:r>
              <a:rPr sz="2400" dirty="0">
                <a:latin typeface="Georgia"/>
                <a:cs typeface="Georgia"/>
              </a:rPr>
              <a:t>and</a:t>
            </a:r>
            <a:r>
              <a:rPr sz="2400" spc="-70" dirty="0">
                <a:latin typeface="Georgia"/>
                <a:cs typeface="Georgia"/>
              </a:rPr>
              <a:t> </a:t>
            </a:r>
            <a:r>
              <a:rPr sz="2400" spc="-10" dirty="0">
                <a:latin typeface="Georgia"/>
                <a:cs typeface="Georgia"/>
              </a:rPr>
              <a:t>symptoms</a:t>
            </a:r>
            <a:r>
              <a:rPr sz="2400" spc="-40" dirty="0">
                <a:latin typeface="Georgia"/>
                <a:cs typeface="Georgia"/>
              </a:rPr>
              <a:t> </a:t>
            </a:r>
            <a:r>
              <a:rPr sz="2400" dirty="0">
                <a:latin typeface="Georgia"/>
                <a:cs typeface="Georgia"/>
              </a:rPr>
              <a:t>of</a:t>
            </a:r>
            <a:r>
              <a:rPr sz="2400" spc="-50" dirty="0">
                <a:latin typeface="Georgia"/>
                <a:cs typeface="Georgia"/>
              </a:rPr>
              <a:t> </a:t>
            </a:r>
            <a:r>
              <a:rPr sz="2400" dirty="0">
                <a:latin typeface="Georgia"/>
                <a:cs typeface="Georgia"/>
              </a:rPr>
              <a:t>a</a:t>
            </a:r>
            <a:r>
              <a:rPr sz="2400" spc="-50" dirty="0">
                <a:latin typeface="Georgia"/>
                <a:cs typeface="Georgia"/>
              </a:rPr>
              <a:t> </a:t>
            </a:r>
            <a:r>
              <a:rPr sz="2400" spc="-10" dirty="0">
                <a:latin typeface="Georgia"/>
                <a:cs typeface="Georgia"/>
              </a:rPr>
              <a:t>pulmonary</a:t>
            </a:r>
            <a:r>
              <a:rPr sz="2400" spc="-40" dirty="0">
                <a:latin typeface="Georgia"/>
                <a:cs typeface="Georgia"/>
              </a:rPr>
              <a:t> </a:t>
            </a:r>
            <a:r>
              <a:rPr sz="2400" dirty="0">
                <a:latin typeface="Georgia"/>
                <a:cs typeface="Georgia"/>
              </a:rPr>
              <a:t>embolism</a:t>
            </a:r>
            <a:r>
              <a:rPr sz="2400" spc="-50" dirty="0">
                <a:latin typeface="Georgia"/>
                <a:cs typeface="Georgia"/>
              </a:rPr>
              <a:t> </a:t>
            </a:r>
            <a:r>
              <a:rPr sz="2400" spc="-10" dirty="0">
                <a:latin typeface="Georgia"/>
                <a:cs typeface="Georgia"/>
              </a:rPr>
              <a:t>include:</a:t>
            </a:r>
            <a:endParaRPr sz="2400">
              <a:latin typeface="Georgia"/>
              <a:cs typeface="Georgia"/>
            </a:endParaRPr>
          </a:p>
          <a:p>
            <a:pPr marL="12700">
              <a:lnSpc>
                <a:spcPct val="100000"/>
              </a:lnSpc>
            </a:pPr>
            <a:r>
              <a:rPr sz="2400" dirty="0">
                <a:latin typeface="Georgia"/>
                <a:cs typeface="Georgia"/>
              </a:rPr>
              <a:t>Unexplained</a:t>
            </a:r>
            <a:r>
              <a:rPr sz="2400" spc="-50" dirty="0">
                <a:latin typeface="Georgia"/>
                <a:cs typeface="Georgia"/>
              </a:rPr>
              <a:t> </a:t>
            </a:r>
            <a:r>
              <a:rPr sz="2400" dirty="0">
                <a:latin typeface="Georgia"/>
                <a:cs typeface="Georgia"/>
              </a:rPr>
              <a:t>sudden</a:t>
            </a:r>
            <a:r>
              <a:rPr sz="2400" spc="-35" dirty="0">
                <a:latin typeface="Georgia"/>
                <a:cs typeface="Georgia"/>
              </a:rPr>
              <a:t> </a:t>
            </a:r>
            <a:r>
              <a:rPr sz="2400" dirty="0">
                <a:latin typeface="Georgia"/>
                <a:cs typeface="Georgia"/>
              </a:rPr>
              <a:t>onset</a:t>
            </a:r>
            <a:r>
              <a:rPr sz="2400" spc="-25" dirty="0">
                <a:latin typeface="Georgia"/>
                <a:cs typeface="Georgia"/>
              </a:rPr>
              <a:t> </a:t>
            </a:r>
            <a:r>
              <a:rPr sz="2400" dirty="0">
                <a:latin typeface="Georgia"/>
                <a:cs typeface="Georgia"/>
              </a:rPr>
              <a:t>of</a:t>
            </a:r>
            <a:r>
              <a:rPr sz="2400" spc="-30" dirty="0">
                <a:latin typeface="Georgia"/>
                <a:cs typeface="Georgia"/>
              </a:rPr>
              <a:t> </a:t>
            </a:r>
            <a:r>
              <a:rPr sz="2400" dirty="0">
                <a:latin typeface="Georgia"/>
                <a:cs typeface="Georgia"/>
              </a:rPr>
              <a:t>shortness</a:t>
            </a:r>
            <a:r>
              <a:rPr sz="2400" spc="-10" dirty="0">
                <a:latin typeface="Georgia"/>
                <a:cs typeface="Georgia"/>
              </a:rPr>
              <a:t> </a:t>
            </a:r>
            <a:r>
              <a:rPr sz="2400" dirty="0">
                <a:latin typeface="Georgia"/>
                <a:cs typeface="Georgia"/>
              </a:rPr>
              <a:t>of</a:t>
            </a:r>
            <a:r>
              <a:rPr sz="2400" spc="-35" dirty="0">
                <a:latin typeface="Georgia"/>
                <a:cs typeface="Georgia"/>
              </a:rPr>
              <a:t> </a:t>
            </a:r>
            <a:r>
              <a:rPr sz="2400" spc="-10" dirty="0">
                <a:latin typeface="Georgia"/>
                <a:cs typeface="Georgia"/>
              </a:rPr>
              <a:t>breath</a:t>
            </a:r>
            <a:endParaRPr sz="2400">
              <a:latin typeface="Georgia"/>
              <a:cs typeface="Georgia"/>
            </a:endParaRPr>
          </a:p>
          <a:p>
            <a:pPr marL="12700" marR="154940">
              <a:lnSpc>
                <a:spcPct val="100000"/>
              </a:lnSpc>
              <a:spcBef>
                <a:spcPts val="5"/>
              </a:spcBef>
            </a:pPr>
            <a:r>
              <a:rPr sz="2400" dirty="0">
                <a:latin typeface="Georgia"/>
                <a:cs typeface="Georgia"/>
              </a:rPr>
              <a:t>Chest</a:t>
            </a:r>
            <a:r>
              <a:rPr sz="2400" spc="-35" dirty="0">
                <a:latin typeface="Georgia"/>
                <a:cs typeface="Georgia"/>
              </a:rPr>
              <a:t> </a:t>
            </a:r>
            <a:r>
              <a:rPr sz="2400" dirty="0">
                <a:latin typeface="Georgia"/>
                <a:cs typeface="Georgia"/>
              </a:rPr>
              <a:t>pain</a:t>
            </a:r>
            <a:r>
              <a:rPr sz="2400" spc="-50" dirty="0">
                <a:latin typeface="Georgia"/>
                <a:cs typeface="Georgia"/>
              </a:rPr>
              <a:t> </a:t>
            </a:r>
            <a:r>
              <a:rPr sz="2400" dirty="0">
                <a:latin typeface="Georgia"/>
                <a:cs typeface="Georgia"/>
              </a:rPr>
              <a:t>or</a:t>
            </a:r>
            <a:r>
              <a:rPr sz="2400" spc="-35" dirty="0">
                <a:latin typeface="Georgia"/>
                <a:cs typeface="Georgia"/>
              </a:rPr>
              <a:t> </a:t>
            </a:r>
            <a:r>
              <a:rPr sz="2400" spc="-10" dirty="0">
                <a:latin typeface="Georgia"/>
                <a:cs typeface="Georgia"/>
              </a:rPr>
              <a:t>discomfort</a:t>
            </a:r>
            <a:r>
              <a:rPr sz="2400" spc="-55" dirty="0">
                <a:latin typeface="Georgia"/>
                <a:cs typeface="Georgia"/>
              </a:rPr>
              <a:t> </a:t>
            </a:r>
            <a:r>
              <a:rPr sz="2400" dirty="0">
                <a:latin typeface="Georgia"/>
                <a:cs typeface="Georgia"/>
              </a:rPr>
              <a:t>that</a:t>
            </a:r>
            <a:r>
              <a:rPr sz="2400" spc="-40" dirty="0">
                <a:latin typeface="Georgia"/>
                <a:cs typeface="Georgia"/>
              </a:rPr>
              <a:t> </a:t>
            </a:r>
            <a:r>
              <a:rPr sz="2400" dirty="0">
                <a:latin typeface="Georgia"/>
                <a:cs typeface="Georgia"/>
              </a:rPr>
              <a:t>worsens</a:t>
            </a:r>
            <a:r>
              <a:rPr sz="2400" spc="-30" dirty="0">
                <a:latin typeface="Georgia"/>
                <a:cs typeface="Georgia"/>
              </a:rPr>
              <a:t> </a:t>
            </a:r>
            <a:r>
              <a:rPr sz="2400" dirty="0">
                <a:latin typeface="Georgia"/>
                <a:cs typeface="Georgia"/>
              </a:rPr>
              <a:t>when</a:t>
            </a:r>
            <a:r>
              <a:rPr sz="2400" spc="-30" dirty="0">
                <a:latin typeface="Georgia"/>
                <a:cs typeface="Georgia"/>
              </a:rPr>
              <a:t> </a:t>
            </a:r>
            <a:r>
              <a:rPr sz="2400" dirty="0">
                <a:latin typeface="Georgia"/>
                <a:cs typeface="Georgia"/>
              </a:rPr>
              <a:t>you</a:t>
            </a:r>
            <a:r>
              <a:rPr sz="2400" spc="-35" dirty="0">
                <a:latin typeface="Georgia"/>
                <a:cs typeface="Georgia"/>
              </a:rPr>
              <a:t> </a:t>
            </a:r>
            <a:r>
              <a:rPr sz="2400" dirty="0">
                <a:latin typeface="Georgia"/>
                <a:cs typeface="Georgia"/>
              </a:rPr>
              <a:t>take</a:t>
            </a:r>
            <a:r>
              <a:rPr sz="2400" spc="-45" dirty="0">
                <a:latin typeface="Georgia"/>
                <a:cs typeface="Georgia"/>
              </a:rPr>
              <a:t> </a:t>
            </a:r>
            <a:r>
              <a:rPr sz="2400" dirty="0">
                <a:latin typeface="Georgia"/>
                <a:cs typeface="Georgia"/>
              </a:rPr>
              <a:t>a</a:t>
            </a:r>
            <a:r>
              <a:rPr sz="2400" spc="-40" dirty="0">
                <a:latin typeface="Georgia"/>
                <a:cs typeface="Georgia"/>
              </a:rPr>
              <a:t> </a:t>
            </a:r>
            <a:r>
              <a:rPr sz="2400" dirty="0">
                <a:latin typeface="Georgia"/>
                <a:cs typeface="Georgia"/>
              </a:rPr>
              <a:t>deep</a:t>
            </a:r>
            <a:r>
              <a:rPr sz="2400" spc="-40" dirty="0">
                <a:latin typeface="Georgia"/>
                <a:cs typeface="Georgia"/>
              </a:rPr>
              <a:t> </a:t>
            </a:r>
            <a:r>
              <a:rPr sz="2400" dirty="0">
                <a:latin typeface="Georgia"/>
                <a:cs typeface="Georgia"/>
              </a:rPr>
              <a:t>breath</a:t>
            </a:r>
            <a:r>
              <a:rPr sz="2400" spc="-45" dirty="0">
                <a:latin typeface="Georgia"/>
                <a:cs typeface="Georgia"/>
              </a:rPr>
              <a:t> </a:t>
            </a:r>
            <a:r>
              <a:rPr sz="2400" dirty="0">
                <a:latin typeface="Georgia"/>
                <a:cs typeface="Georgia"/>
              </a:rPr>
              <a:t>or</a:t>
            </a:r>
            <a:r>
              <a:rPr sz="2400" spc="-35" dirty="0">
                <a:latin typeface="Georgia"/>
                <a:cs typeface="Georgia"/>
              </a:rPr>
              <a:t> </a:t>
            </a:r>
            <a:r>
              <a:rPr sz="2400" dirty="0">
                <a:latin typeface="Georgia"/>
                <a:cs typeface="Georgia"/>
              </a:rPr>
              <a:t>when</a:t>
            </a:r>
            <a:r>
              <a:rPr sz="2400" spc="-40" dirty="0">
                <a:latin typeface="Georgia"/>
                <a:cs typeface="Georgia"/>
              </a:rPr>
              <a:t> </a:t>
            </a:r>
            <a:r>
              <a:rPr sz="2400" spc="-25" dirty="0">
                <a:latin typeface="Georgia"/>
                <a:cs typeface="Georgia"/>
              </a:rPr>
              <a:t>you </a:t>
            </a:r>
            <a:r>
              <a:rPr sz="2400" spc="-10" dirty="0">
                <a:latin typeface="Georgia"/>
                <a:cs typeface="Georgia"/>
              </a:rPr>
              <a:t>cough</a:t>
            </a:r>
            <a:endParaRPr sz="2400">
              <a:latin typeface="Georgia"/>
              <a:cs typeface="Georgia"/>
            </a:endParaRPr>
          </a:p>
          <a:p>
            <a:pPr marL="12700" marR="5562600">
              <a:lnSpc>
                <a:spcPct val="100000"/>
              </a:lnSpc>
            </a:pPr>
            <a:r>
              <a:rPr sz="2400" dirty="0">
                <a:latin typeface="Georgia"/>
                <a:cs typeface="Georgia"/>
              </a:rPr>
              <a:t>Feeling</a:t>
            </a:r>
            <a:r>
              <a:rPr sz="2400" spc="-55" dirty="0">
                <a:latin typeface="Georgia"/>
                <a:cs typeface="Georgia"/>
              </a:rPr>
              <a:t> </a:t>
            </a:r>
            <a:r>
              <a:rPr sz="2400" spc="-10" dirty="0">
                <a:latin typeface="Georgia"/>
                <a:cs typeface="Georgia"/>
              </a:rPr>
              <a:t>lightheaded</a:t>
            </a:r>
            <a:r>
              <a:rPr sz="2400" spc="-35" dirty="0">
                <a:latin typeface="Georgia"/>
                <a:cs typeface="Georgia"/>
              </a:rPr>
              <a:t> </a:t>
            </a:r>
            <a:r>
              <a:rPr sz="2400" dirty="0">
                <a:latin typeface="Georgia"/>
                <a:cs typeface="Georgia"/>
              </a:rPr>
              <a:t>or</a:t>
            </a:r>
            <a:r>
              <a:rPr sz="2400" spc="-35" dirty="0">
                <a:latin typeface="Georgia"/>
                <a:cs typeface="Georgia"/>
              </a:rPr>
              <a:t> </a:t>
            </a:r>
            <a:r>
              <a:rPr sz="2400" dirty="0">
                <a:latin typeface="Georgia"/>
                <a:cs typeface="Georgia"/>
              </a:rPr>
              <a:t>dizzy,</a:t>
            </a:r>
            <a:r>
              <a:rPr sz="2400" spc="-45" dirty="0">
                <a:latin typeface="Georgia"/>
                <a:cs typeface="Georgia"/>
              </a:rPr>
              <a:t> </a:t>
            </a:r>
            <a:r>
              <a:rPr sz="2400" dirty="0">
                <a:latin typeface="Georgia"/>
                <a:cs typeface="Georgia"/>
              </a:rPr>
              <a:t>or</a:t>
            </a:r>
            <a:r>
              <a:rPr sz="2400" spc="-30" dirty="0">
                <a:latin typeface="Georgia"/>
                <a:cs typeface="Georgia"/>
              </a:rPr>
              <a:t> </a:t>
            </a:r>
            <a:r>
              <a:rPr sz="2400" spc="-10" dirty="0">
                <a:latin typeface="Georgia"/>
                <a:cs typeface="Georgia"/>
              </a:rPr>
              <a:t>fainting </a:t>
            </a:r>
            <a:r>
              <a:rPr sz="2400" dirty="0">
                <a:latin typeface="Georgia"/>
                <a:cs typeface="Georgia"/>
              </a:rPr>
              <a:t>Rapid</a:t>
            </a:r>
            <a:r>
              <a:rPr sz="2400" spc="-90" dirty="0">
                <a:latin typeface="Georgia"/>
                <a:cs typeface="Georgia"/>
              </a:rPr>
              <a:t> </a:t>
            </a:r>
            <a:r>
              <a:rPr sz="2400" spc="-20" dirty="0">
                <a:latin typeface="Georgia"/>
                <a:cs typeface="Georgia"/>
              </a:rPr>
              <a:t>pulse</a:t>
            </a:r>
            <a:endParaRPr sz="2400">
              <a:latin typeface="Georgia"/>
              <a:cs typeface="Georgia"/>
            </a:endParaRPr>
          </a:p>
          <a:p>
            <a:pPr marL="12700">
              <a:lnSpc>
                <a:spcPct val="100000"/>
              </a:lnSpc>
            </a:pPr>
            <a:r>
              <a:rPr sz="2400" dirty="0">
                <a:latin typeface="Georgia"/>
                <a:cs typeface="Georgia"/>
              </a:rPr>
              <a:t>Coughing</a:t>
            </a:r>
            <a:r>
              <a:rPr sz="2400" spc="-30" dirty="0">
                <a:latin typeface="Georgia"/>
                <a:cs typeface="Georgia"/>
              </a:rPr>
              <a:t> </a:t>
            </a:r>
            <a:r>
              <a:rPr sz="2400" dirty="0">
                <a:latin typeface="Georgia"/>
                <a:cs typeface="Georgia"/>
              </a:rPr>
              <a:t>up</a:t>
            </a:r>
            <a:r>
              <a:rPr sz="2400" spc="-25" dirty="0">
                <a:latin typeface="Georgia"/>
                <a:cs typeface="Georgia"/>
              </a:rPr>
              <a:t> </a:t>
            </a:r>
            <a:r>
              <a:rPr sz="2400" spc="-10" dirty="0">
                <a:latin typeface="Georgia"/>
                <a:cs typeface="Georgia"/>
              </a:rPr>
              <a:t>blood</a:t>
            </a:r>
            <a:endParaRPr sz="2400">
              <a:latin typeface="Georgia"/>
              <a:cs typeface="Georgi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63802" y="546608"/>
            <a:ext cx="8946515" cy="4781550"/>
          </a:xfrm>
          <a:prstGeom prst="rect">
            <a:avLst/>
          </a:prstGeom>
        </p:spPr>
        <p:txBody>
          <a:bodyPr vert="horz" wrap="square" lIns="0" tIns="12700" rIns="0" bIns="0" rtlCol="0">
            <a:spAutoFit/>
          </a:bodyPr>
          <a:lstStyle/>
          <a:p>
            <a:pPr marL="12700">
              <a:lnSpc>
                <a:spcPct val="100000"/>
              </a:lnSpc>
              <a:spcBef>
                <a:spcPts val="100"/>
              </a:spcBef>
            </a:pPr>
            <a:r>
              <a:rPr sz="2400" b="1" dirty="0">
                <a:latin typeface="Georgia"/>
                <a:cs typeface="Georgia"/>
              </a:rPr>
              <a:t>Postphlebitic</a:t>
            </a:r>
            <a:r>
              <a:rPr sz="2400" b="1" spc="-75" dirty="0">
                <a:latin typeface="Georgia"/>
                <a:cs typeface="Georgia"/>
              </a:rPr>
              <a:t> </a:t>
            </a:r>
            <a:r>
              <a:rPr sz="2400" b="1" spc="-10" dirty="0">
                <a:latin typeface="Georgia"/>
                <a:cs typeface="Georgia"/>
              </a:rPr>
              <a:t>syndrome</a:t>
            </a:r>
            <a:endParaRPr sz="2400">
              <a:latin typeface="Georgia"/>
              <a:cs typeface="Georgia"/>
            </a:endParaRPr>
          </a:p>
          <a:p>
            <a:pPr marL="12700" marR="5080">
              <a:lnSpc>
                <a:spcPct val="100000"/>
              </a:lnSpc>
            </a:pPr>
            <a:r>
              <a:rPr sz="2400" dirty="0">
                <a:latin typeface="Georgia"/>
                <a:cs typeface="Georgia"/>
              </a:rPr>
              <a:t>A</a:t>
            </a:r>
            <a:r>
              <a:rPr sz="2400" spc="-40" dirty="0">
                <a:latin typeface="Georgia"/>
                <a:cs typeface="Georgia"/>
              </a:rPr>
              <a:t> </a:t>
            </a:r>
            <a:r>
              <a:rPr sz="2400" dirty="0">
                <a:latin typeface="Georgia"/>
                <a:cs typeface="Georgia"/>
              </a:rPr>
              <a:t>common</a:t>
            </a:r>
            <a:r>
              <a:rPr sz="2400" spc="-45" dirty="0">
                <a:latin typeface="Georgia"/>
                <a:cs typeface="Georgia"/>
              </a:rPr>
              <a:t> </a:t>
            </a:r>
            <a:r>
              <a:rPr sz="2400" dirty="0">
                <a:latin typeface="Georgia"/>
                <a:cs typeface="Georgia"/>
              </a:rPr>
              <a:t>complication</a:t>
            </a:r>
            <a:r>
              <a:rPr sz="2400" spc="-55" dirty="0">
                <a:latin typeface="Georgia"/>
                <a:cs typeface="Georgia"/>
              </a:rPr>
              <a:t> </a:t>
            </a:r>
            <a:r>
              <a:rPr sz="2400" dirty="0">
                <a:latin typeface="Georgia"/>
                <a:cs typeface="Georgia"/>
              </a:rPr>
              <a:t>that</a:t>
            </a:r>
            <a:r>
              <a:rPr sz="2400" spc="-40" dirty="0">
                <a:latin typeface="Georgia"/>
                <a:cs typeface="Georgia"/>
              </a:rPr>
              <a:t> </a:t>
            </a:r>
            <a:r>
              <a:rPr sz="2400" dirty="0">
                <a:latin typeface="Georgia"/>
                <a:cs typeface="Georgia"/>
              </a:rPr>
              <a:t>can</a:t>
            </a:r>
            <a:r>
              <a:rPr sz="2400" spc="-40" dirty="0">
                <a:latin typeface="Georgia"/>
                <a:cs typeface="Georgia"/>
              </a:rPr>
              <a:t> </a:t>
            </a:r>
            <a:r>
              <a:rPr sz="2400" dirty="0">
                <a:latin typeface="Georgia"/>
                <a:cs typeface="Georgia"/>
              </a:rPr>
              <a:t>occur</a:t>
            </a:r>
            <a:r>
              <a:rPr sz="2400" spc="-50" dirty="0">
                <a:latin typeface="Georgia"/>
                <a:cs typeface="Georgia"/>
              </a:rPr>
              <a:t> </a:t>
            </a:r>
            <a:r>
              <a:rPr sz="2400" dirty="0">
                <a:latin typeface="Georgia"/>
                <a:cs typeface="Georgia"/>
              </a:rPr>
              <a:t>after</a:t>
            </a:r>
            <a:r>
              <a:rPr sz="2400" spc="-50" dirty="0">
                <a:latin typeface="Georgia"/>
                <a:cs typeface="Georgia"/>
              </a:rPr>
              <a:t> </a:t>
            </a:r>
            <a:r>
              <a:rPr sz="2400" dirty="0">
                <a:latin typeface="Georgia"/>
                <a:cs typeface="Georgia"/>
              </a:rPr>
              <a:t>deep</a:t>
            </a:r>
            <a:r>
              <a:rPr sz="2400" spc="-40" dirty="0">
                <a:latin typeface="Georgia"/>
                <a:cs typeface="Georgia"/>
              </a:rPr>
              <a:t> </a:t>
            </a:r>
            <a:r>
              <a:rPr sz="2400" dirty="0">
                <a:latin typeface="Georgia"/>
                <a:cs typeface="Georgia"/>
              </a:rPr>
              <a:t>vein</a:t>
            </a:r>
            <a:r>
              <a:rPr sz="2400" spc="-55" dirty="0">
                <a:latin typeface="Georgia"/>
                <a:cs typeface="Georgia"/>
              </a:rPr>
              <a:t> </a:t>
            </a:r>
            <a:r>
              <a:rPr sz="2400" spc="-10" dirty="0">
                <a:latin typeface="Georgia"/>
                <a:cs typeface="Georgia"/>
              </a:rPr>
              <a:t>thrombosis </a:t>
            </a:r>
            <a:r>
              <a:rPr sz="2400" dirty="0">
                <a:latin typeface="Georgia"/>
                <a:cs typeface="Georgia"/>
              </a:rPr>
              <a:t>is</a:t>
            </a:r>
            <a:r>
              <a:rPr sz="2400" spc="-45" dirty="0">
                <a:latin typeface="Georgia"/>
                <a:cs typeface="Georgia"/>
              </a:rPr>
              <a:t> </a:t>
            </a:r>
            <a:r>
              <a:rPr sz="2400" dirty="0">
                <a:latin typeface="Georgia"/>
                <a:cs typeface="Georgia"/>
              </a:rPr>
              <a:t>a</a:t>
            </a:r>
            <a:r>
              <a:rPr sz="2400" spc="-40" dirty="0">
                <a:latin typeface="Georgia"/>
                <a:cs typeface="Georgia"/>
              </a:rPr>
              <a:t> </a:t>
            </a:r>
            <a:r>
              <a:rPr sz="2400" dirty="0">
                <a:latin typeface="Georgia"/>
                <a:cs typeface="Georgia"/>
              </a:rPr>
              <a:t>condition</a:t>
            </a:r>
            <a:r>
              <a:rPr sz="2400" spc="-85" dirty="0">
                <a:latin typeface="Georgia"/>
                <a:cs typeface="Georgia"/>
              </a:rPr>
              <a:t> </a:t>
            </a:r>
            <a:r>
              <a:rPr sz="2400" dirty="0">
                <a:latin typeface="Georgia"/>
                <a:cs typeface="Georgia"/>
              </a:rPr>
              <a:t>known</a:t>
            </a:r>
            <a:r>
              <a:rPr sz="2400" spc="-45" dirty="0">
                <a:latin typeface="Georgia"/>
                <a:cs typeface="Georgia"/>
              </a:rPr>
              <a:t> </a:t>
            </a:r>
            <a:r>
              <a:rPr sz="2400" dirty="0">
                <a:latin typeface="Georgia"/>
                <a:cs typeface="Georgia"/>
              </a:rPr>
              <a:t>as</a:t>
            </a:r>
            <a:r>
              <a:rPr sz="2400" spc="-35" dirty="0">
                <a:latin typeface="Georgia"/>
                <a:cs typeface="Georgia"/>
              </a:rPr>
              <a:t> </a:t>
            </a:r>
            <a:r>
              <a:rPr sz="2400" dirty="0">
                <a:latin typeface="Georgia"/>
                <a:cs typeface="Georgia"/>
              </a:rPr>
              <a:t>postphlebitic</a:t>
            </a:r>
            <a:r>
              <a:rPr sz="2400" spc="-25" dirty="0">
                <a:latin typeface="Georgia"/>
                <a:cs typeface="Georgia"/>
              </a:rPr>
              <a:t> </a:t>
            </a:r>
            <a:r>
              <a:rPr sz="2400" dirty="0">
                <a:latin typeface="Georgia"/>
                <a:cs typeface="Georgia"/>
              </a:rPr>
              <a:t>syndrome,</a:t>
            </a:r>
            <a:r>
              <a:rPr sz="2400" spc="-40" dirty="0">
                <a:latin typeface="Georgia"/>
                <a:cs typeface="Georgia"/>
              </a:rPr>
              <a:t> </a:t>
            </a:r>
            <a:r>
              <a:rPr sz="2400" dirty="0">
                <a:latin typeface="Georgia"/>
                <a:cs typeface="Georgia"/>
              </a:rPr>
              <a:t>also</a:t>
            </a:r>
            <a:r>
              <a:rPr sz="2400" spc="-40" dirty="0">
                <a:latin typeface="Georgia"/>
                <a:cs typeface="Georgia"/>
              </a:rPr>
              <a:t> </a:t>
            </a:r>
            <a:r>
              <a:rPr sz="2400" spc="-10" dirty="0">
                <a:latin typeface="Georgia"/>
                <a:cs typeface="Georgia"/>
              </a:rPr>
              <a:t>called postthrombotic</a:t>
            </a:r>
            <a:r>
              <a:rPr sz="2400" spc="-50" dirty="0">
                <a:latin typeface="Georgia"/>
                <a:cs typeface="Georgia"/>
              </a:rPr>
              <a:t> </a:t>
            </a:r>
            <a:r>
              <a:rPr sz="2400" dirty="0">
                <a:latin typeface="Georgia"/>
                <a:cs typeface="Georgia"/>
              </a:rPr>
              <a:t>syndrome.</a:t>
            </a:r>
            <a:r>
              <a:rPr sz="2400" spc="-60" dirty="0">
                <a:latin typeface="Georgia"/>
                <a:cs typeface="Georgia"/>
              </a:rPr>
              <a:t> </a:t>
            </a:r>
            <a:r>
              <a:rPr sz="2400" dirty="0">
                <a:latin typeface="Georgia"/>
                <a:cs typeface="Georgia"/>
              </a:rPr>
              <a:t>This</a:t>
            </a:r>
            <a:r>
              <a:rPr sz="2400" spc="-70" dirty="0">
                <a:latin typeface="Georgia"/>
                <a:cs typeface="Georgia"/>
              </a:rPr>
              <a:t> </a:t>
            </a:r>
            <a:r>
              <a:rPr sz="2400" dirty="0">
                <a:latin typeface="Georgia"/>
                <a:cs typeface="Georgia"/>
              </a:rPr>
              <a:t>syndrome</a:t>
            </a:r>
            <a:r>
              <a:rPr sz="2400" spc="-45" dirty="0">
                <a:latin typeface="Georgia"/>
                <a:cs typeface="Georgia"/>
              </a:rPr>
              <a:t> </a:t>
            </a:r>
            <a:r>
              <a:rPr sz="2400" dirty="0">
                <a:latin typeface="Georgia"/>
                <a:cs typeface="Georgia"/>
              </a:rPr>
              <a:t>is</a:t>
            </a:r>
            <a:r>
              <a:rPr sz="2400" spc="-85" dirty="0">
                <a:latin typeface="Georgia"/>
                <a:cs typeface="Georgia"/>
              </a:rPr>
              <a:t> </a:t>
            </a:r>
            <a:r>
              <a:rPr sz="2400" dirty="0">
                <a:latin typeface="Georgia"/>
                <a:cs typeface="Georgia"/>
              </a:rPr>
              <a:t>used</a:t>
            </a:r>
            <a:r>
              <a:rPr sz="2400" spc="-70" dirty="0">
                <a:latin typeface="Georgia"/>
                <a:cs typeface="Georgia"/>
              </a:rPr>
              <a:t> </a:t>
            </a:r>
            <a:r>
              <a:rPr sz="2400" dirty="0">
                <a:latin typeface="Georgia"/>
                <a:cs typeface="Georgia"/>
              </a:rPr>
              <a:t>to</a:t>
            </a:r>
            <a:r>
              <a:rPr sz="2400" spc="-70" dirty="0">
                <a:latin typeface="Georgia"/>
                <a:cs typeface="Georgia"/>
              </a:rPr>
              <a:t> </a:t>
            </a:r>
            <a:r>
              <a:rPr sz="2400" dirty="0">
                <a:latin typeface="Georgia"/>
                <a:cs typeface="Georgia"/>
              </a:rPr>
              <a:t>describe</a:t>
            </a:r>
            <a:r>
              <a:rPr sz="2400" spc="-75" dirty="0">
                <a:latin typeface="Georgia"/>
                <a:cs typeface="Georgia"/>
              </a:rPr>
              <a:t> </a:t>
            </a:r>
            <a:r>
              <a:rPr sz="2400" spc="-50" dirty="0">
                <a:latin typeface="Georgia"/>
                <a:cs typeface="Georgia"/>
              </a:rPr>
              <a:t>a </a:t>
            </a:r>
            <a:r>
              <a:rPr sz="2400" dirty="0">
                <a:latin typeface="Georgia"/>
                <a:cs typeface="Georgia"/>
              </a:rPr>
              <a:t>collection</a:t>
            </a:r>
            <a:r>
              <a:rPr sz="2400" spc="-65" dirty="0">
                <a:latin typeface="Georgia"/>
                <a:cs typeface="Georgia"/>
              </a:rPr>
              <a:t> </a:t>
            </a:r>
            <a:r>
              <a:rPr sz="2400" dirty="0">
                <a:latin typeface="Georgia"/>
                <a:cs typeface="Georgia"/>
              </a:rPr>
              <a:t>of</a:t>
            </a:r>
            <a:r>
              <a:rPr sz="2400" spc="-55" dirty="0">
                <a:latin typeface="Georgia"/>
                <a:cs typeface="Georgia"/>
              </a:rPr>
              <a:t> </a:t>
            </a:r>
            <a:r>
              <a:rPr sz="2400" dirty="0">
                <a:latin typeface="Georgia"/>
                <a:cs typeface="Georgia"/>
              </a:rPr>
              <a:t>signs</a:t>
            </a:r>
            <a:r>
              <a:rPr sz="2400" spc="-60" dirty="0">
                <a:latin typeface="Georgia"/>
                <a:cs typeface="Georgia"/>
              </a:rPr>
              <a:t> </a:t>
            </a:r>
            <a:r>
              <a:rPr sz="2400" dirty="0">
                <a:latin typeface="Georgia"/>
                <a:cs typeface="Georgia"/>
              </a:rPr>
              <a:t>and</a:t>
            </a:r>
            <a:r>
              <a:rPr sz="2400" spc="-65" dirty="0">
                <a:latin typeface="Georgia"/>
                <a:cs typeface="Georgia"/>
              </a:rPr>
              <a:t> </a:t>
            </a:r>
            <a:r>
              <a:rPr sz="2400" dirty="0">
                <a:latin typeface="Georgia"/>
                <a:cs typeface="Georgia"/>
              </a:rPr>
              <a:t>symptoms,</a:t>
            </a:r>
            <a:r>
              <a:rPr sz="2400" spc="-20" dirty="0">
                <a:latin typeface="Georgia"/>
                <a:cs typeface="Georgia"/>
              </a:rPr>
              <a:t> </a:t>
            </a:r>
            <a:r>
              <a:rPr sz="2400" spc="-10" dirty="0">
                <a:latin typeface="Georgia"/>
                <a:cs typeface="Georgia"/>
              </a:rPr>
              <a:t>including:</a:t>
            </a:r>
            <a:endParaRPr sz="2400">
              <a:latin typeface="Georgia"/>
              <a:cs typeface="Georgia"/>
            </a:endParaRPr>
          </a:p>
          <a:p>
            <a:pPr marL="12700" marR="4968240">
              <a:lnSpc>
                <a:spcPct val="100000"/>
              </a:lnSpc>
            </a:pPr>
            <a:r>
              <a:rPr sz="2400" dirty="0">
                <a:latin typeface="Georgia"/>
                <a:cs typeface="Georgia"/>
              </a:rPr>
              <a:t>Swelling</a:t>
            </a:r>
            <a:r>
              <a:rPr sz="2400" spc="-45" dirty="0">
                <a:latin typeface="Georgia"/>
                <a:cs typeface="Georgia"/>
              </a:rPr>
              <a:t> </a:t>
            </a:r>
            <a:r>
              <a:rPr sz="2400" dirty="0">
                <a:latin typeface="Georgia"/>
                <a:cs typeface="Georgia"/>
              </a:rPr>
              <a:t>of</a:t>
            </a:r>
            <a:r>
              <a:rPr sz="2400" spc="-55" dirty="0">
                <a:latin typeface="Georgia"/>
                <a:cs typeface="Georgia"/>
              </a:rPr>
              <a:t> </a:t>
            </a:r>
            <a:r>
              <a:rPr sz="2400" dirty="0">
                <a:latin typeface="Georgia"/>
                <a:cs typeface="Georgia"/>
              </a:rPr>
              <a:t>your</a:t>
            </a:r>
            <a:r>
              <a:rPr sz="2400" spc="-45" dirty="0">
                <a:latin typeface="Georgia"/>
                <a:cs typeface="Georgia"/>
              </a:rPr>
              <a:t> </a:t>
            </a:r>
            <a:r>
              <a:rPr sz="2400" dirty="0">
                <a:latin typeface="Georgia"/>
                <a:cs typeface="Georgia"/>
              </a:rPr>
              <a:t>legs</a:t>
            </a:r>
            <a:r>
              <a:rPr sz="2400" spc="-55" dirty="0">
                <a:latin typeface="Georgia"/>
                <a:cs typeface="Georgia"/>
              </a:rPr>
              <a:t> </a:t>
            </a:r>
            <a:r>
              <a:rPr sz="2400" spc="-10" dirty="0">
                <a:latin typeface="Georgia"/>
                <a:cs typeface="Georgia"/>
              </a:rPr>
              <a:t>(edema) </a:t>
            </a:r>
            <a:r>
              <a:rPr sz="2400" dirty="0">
                <a:latin typeface="Georgia"/>
                <a:cs typeface="Georgia"/>
              </a:rPr>
              <a:t>Leg</a:t>
            </a:r>
            <a:r>
              <a:rPr sz="2400" spc="-50" dirty="0">
                <a:latin typeface="Georgia"/>
                <a:cs typeface="Georgia"/>
              </a:rPr>
              <a:t> </a:t>
            </a:r>
            <a:r>
              <a:rPr sz="2400" spc="-20" dirty="0">
                <a:latin typeface="Georgia"/>
                <a:cs typeface="Georgia"/>
              </a:rPr>
              <a:t>pain</a:t>
            </a:r>
            <a:endParaRPr sz="2400">
              <a:latin typeface="Georgia"/>
              <a:cs typeface="Georgia"/>
            </a:endParaRPr>
          </a:p>
          <a:p>
            <a:pPr marL="12700" marR="6479540">
              <a:lnSpc>
                <a:spcPct val="100000"/>
              </a:lnSpc>
              <a:spcBef>
                <a:spcPts val="5"/>
              </a:spcBef>
            </a:pPr>
            <a:r>
              <a:rPr sz="2400" dirty="0">
                <a:latin typeface="Georgia"/>
                <a:cs typeface="Georgia"/>
              </a:rPr>
              <a:t>Skin</a:t>
            </a:r>
            <a:r>
              <a:rPr sz="2400" spc="-5" dirty="0">
                <a:latin typeface="Georgia"/>
                <a:cs typeface="Georgia"/>
              </a:rPr>
              <a:t> </a:t>
            </a:r>
            <a:r>
              <a:rPr sz="2400" spc="-10" dirty="0">
                <a:latin typeface="Georgia"/>
                <a:cs typeface="Georgia"/>
              </a:rPr>
              <a:t>discoloration </a:t>
            </a:r>
            <a:r>
              <a:rPr sz="2400" dirty="0">
                <a:latin typeface="Georgia"/>
                <a:cs typeface="Georgia"/>
              </a:rPr>
              <a:t>Skin</a:t>
            </a:r>
            <a:r>
              <a:rPr sz="2400" spc="-5" dirty="0">
                <a:latin typeface="Georgia"/>
                <a:cs typeface="Georgia"/>
              </a:rPr>
              <a:t> </a:t>
            </a:r>
            <a:r>
              <a:rPr sz="2400" spc="-10" dirty="0">
                <a:latin typeface="Georgia"/>
                <a:cs typeface="Georgia"/>
              </a:rPr>
              <a:t>sores</a:t>
            </a:r>
            <a:endParaRPr sz="2400">
              <a:latin typeface="Georgia"/>
              <a:cs typeface="Georgia"/>
            </a:endParaRPr>
          </a:p>
          <a:p>
            <a:pPr marL="12700" marR="243204">
              <a:lnSpc>
                <a:spcPct val="100000"/>
              </a:lnSpc>
            </a:pPr>
            <a:r>
              <a:rPr sz="2400" dirty="0">
                <a:latin typeface="Georgia"/>
                <a:cs typeface="Georgia"/>
              </a:rPr>
              <a:t>This</a:t>
            </a:r>
            <a:r>
              <a:rPr sz="2400" spc="-60" dirty="0">
                <a:latin typeface="Georgia"/>
                <a:cs typeface="Georgia"/>
              </a:rPr>
              <a:t> </a:t>
            </a:r>
            <a:r>
              <a:rPr sz="2400" dirty="0">
                <a:latin typeface="Georgia"/>
                <a:cs typeface="Georgia"/>
              </a:rPr>
              <a:t>syndrome</a:t>
            </a:r>
            <a:r>
              <a:rPr sz="2400" spc="-30" dirty="0">
                <a:latin typeface="Georgia"/>
                <a:cs typeface="Georgia"/>
              </a:rPr>
              <a:t> </a:t>
            </a:r>
            <a:r>
              <a:rPr sz="2400" dirty="0">
                <a:latin typeface="Georgia"/>
                <a:cs typeface="Georgia"/>
              </a:rPr>
              <a:t>is</a:t>
            </a:r>
            <a:r>
              <a:rPr sz="2400" spc="-70" dirty="0">
                <a:latin typeface="Georgia"/>
                <a:cs typeface="Georgia"/>
              </a:rPr>
              <a:t> </a:t>
            </a:r>
            <a:r>
              <a:rPr sz="2400" dirty="0">
                <a:latin typeface="Georgia"/>
                <a:cs typeface="Georgia"/>
              </a:rPr>
              <a:t>caused</a:t>
            </a:r>
            <a:r>
              <a:rPr sz="2400" spc="-70" dirty="0">
                <a:latin typeface="Georgia"/>
                <a:cs typeface="Georgia"/>
              </a:rPr>
              <a:t> </a:t>
            </a:r>
            <a:r>
              <a:rPr sz="2400" dirty="0">
                <a:latin typeface="Georgia"/>
                <a:cs typeface="Georgia"/>
              </a:rPr>
              <a:t>by</a:t>
            </a:r>
            <a:r>
              <a:rPr sz="2400" spc="-40" dirty="0">
                <a:latin typeface="Georgia"/>
                <a:cs typeface="Georgia"/>
              </a:rPr>
              <a:t> </a:t>
            </a:r>
            <a:r>
              <a:rPr sz="2400" dirty="0">
                <a:latin typeface="Georgia"/>
                <a:cs typeface="Georgia"/>
              </a:rPr>
              <a:t>damage</a:t>
            </a:r>
            <a:r>
              <a:rPr sz="2400" spc="-60" dirty="0">
                <a:latin typeface="Georgia"/>
                <a:cs typeface="Georgia"/>
              </a:rPr>
              <a:t> </a:t>
            </a:r>
            <a:r>
              <a:rPr sz="2400" dirty="0">
                <a:latin typeface="Georgia"/>
                <a:cs typeface="Georgia"/>
              </a:rPr>
              <a:t>to</a:t>
            </a:r>
            <a:r>
              <a:rPr sz="2400" spc="-60" dirty="0">
                <a:latin typeface="Georgia"/>
                <a:cs typeface="Georgia"/>
              </a:rPr>
              <a:t> </a:t>
            </a:r>
            <a:r>
              <a:rPr sz="2400" dirty="0">
                <a:latin typeface="Georgia"/>
                <a:cs typeface="Georgia"/>
              </a:rPr>
              <a:t>your</a:t>
            </a:r>
            <a:r>
              <a:rPr sz="2400" spc="-45" dirty="0">
                <a:latin typeface="Georgia"/>
                <a:cs typeface="Georgia"/>
              </a:rPr>
              <a:t> </a:t>
            </a:r>
            <a:r>
              <a:rPr sz="2400" dirty="0">
                <a:latin typeface="Georgia"/>
                <a:cs typeface="Georgia"/>
              </a:rPr>
              <a:t>veins</a:t>
            </a:r>
            <a:r>
              <a:rPr sz="2400" spc="-55" dirty="0">
                <a:latin typeface="Georgia"/>
                <a:cs typeface="Georgia"/>
              </a:rPr>
              <a:t> </a:t>
            </a:r>
            <a:r>
              <a:rPr sz="2400" dirty="0">
                <a:latin typeface="Georgia"/>
                <a:cs typeface="Georgia"/>
              </a:rPr>
              <a:t>from</a:t>
            </a:r>
            <a:r>
              <a:rPr sz="2400" spc="-60" dirty="0">
                <a:latin typeface="Georgia"/>
                <a:cs typeface="Georgia"/>
              </a:rPr>
              <a:t> </a:t>
            </a:r>
            <a:r>
              <a:rPr sz="2400" dirty="0">
                <a:latin typeface="Georgia"/>
                <a:cs typeface="Georgia"/>
              </a:rPr>
              <a:t>the</a:t>
            </a:r>
            <a:r>
              <a:rPr sz="2400" spc="-60" dirty="0">
                <a:latin typeface="Georgia"/>
                <a:cs typeface="Georgia"/>
              </a:rPr>
              <a:t> </a:t>
            </a:r>
            <a:r>
              <a:rPr sz="2400" spc="-10" dirty="0">
                <a:latin typeface="Georgia"/>
                <a:cs typeface="Georgia"/>
              </a:rPr>
              <a:t>blood </a:t>
            </a:r>
            <a:r>
              <a:rPr sz="2400" dirty="0">
                <a:latin typeface="Georgia"/>
                <a:cs typeface="Georgia"/>
              </a:rPr>
              <a:t>clot.</a:t>
            </a:r>
            <a:r>
              <a:rPr sz="2400" spc="-55" dirty="0">
                <a:latin typeface="Georgia"/>
                <a:cs typeface="Georgia"/>
              </a:rPr>
              <a:t> </a:t>
            </a:r>
            <a:r>
              <a:rPr sz="2400" dirty="0">
                <a:latin typeface="Georgia"/>
                <a:cs typeface="Georgia"/>
              </a:rPr>
              <a:t>This</a:t>
            </a:r>
            <a:r>
              <a:rPr sz="2400" spc="-55" dirty="0">
                <a:latin typeface="Georgia"/>
                <a:cs typeface="Georgia"/>
              </a:rPr>
              <a:t> </a:t>
            </a:r>
            <a:r>
              <a:rPr sz="2400" dirty="0">
                <a:latin typeface="Georgia"/>
                <a:cs typeface="Georgia"/>
              </a:rPr>
              <a:t>damage</a:t>
            </a:r>
            <a:r>
              <a:rPr sz="2400" spc="-60" dirty="0">
                <a:latin typeface="Georgia"/>
                <a:cs typeface="Georgia"/>
              </a:rPr>
              <a:t> </a:t>
            </a:r>
            <a:r>
              <a:rPr sz="2400" dirty="0">
                <a:latin typeface="Georgia"/>
                <a:cs typeface="Georgia"/>
              </a:rPr>
              <a:t>reduces</a:t>
            </a:r>
            <a:r>
              <a:rPr sz="2400" spc="-70" dirty="0">
                <a:latin typeface="Georgia"/>
                <a:cs typeface="Georgia"/>
              </a:rPr>
              <a:t> </a:t>
            </a:r>
            <a:r>
              <a:rPr sz="2400" dirty="0">
                <a:latin typeface="Georgia"/>
                <a:cs typeface="Georgia"/>
              </a:rPr>
              <a:t>blood</a:t>
            </a:r>
            <a:r>
              <a:rPr sz="2400" spc="-45" dirty="0">
                <a:latin typeface="Georgia"/>
                <a:cs typeface="Georgia"/>
              </a:rPr>
              <a:t> </a:t>
            </a:r>
            <a:r>
              <a:rPr sz="2400" dirty="0">
                <a:latin typeface="Georgia"/>
                <a:cs typeface="Georgia"/>
              </a:rPr>
              <a:t>flow</a:t>
            </a:r>
            <a:r>
              <a:rPr sz="2400" spc="-55" dirty="0">
                <a:latin typeface="Georgia"/>
                <a:cs typeface="Georgia"/>
              </a:rPr>
              <a:t> </a:t>
            </a:r>
            <a:r>
              <a:rPr sz="2400" dirty="0">
                <a:latin typeface="Georgia"/>
                <a:cs typeface="Georgia"/>
              </a:rPr>
              <a:t>in</a:t>
            </a:r>
            <a:r>
              <a:rPr sz="2400" spc="-70" dirty="0">
                <a:latin typeface="Georgia"/>
                <a:cs typeface="Georgia"/>
              </a:rPr>
              <a:t> </a:t>
            </a:r>
            <a:r>
              <a:rPr sz="2400" dirty="0">
                <a:latin typeface="Georgia"/>
                <a:cs typeface="Georgia"/>
              </a:rPr>
              <a:t>the</a:t>
            </a:r>
            <a:r>
              <a:rPr sz="2400" spc="-60" dirty="0">
                <a:latin typeface="Georgia"/>
                <a:cs typeface="Georgia"/>
              </a:rPr>
              <a:t> </a:t>
            </a:r>
            <a:r>
              <a:rPr sz="2400" dirty="0">
                <a:latin typeface="Georgia"/>
                <a:cs typeface="Georgia"/>
              </a:rPr>
              <a:t>affected</a:t>
            </a:r>
            <a:r>
              <a:rPr sz="2400" spc="-75" dirty="0">
                <a:latin typeface="Georgia"/>
                <a:cs typeface="Georgia"/>
              </a:rPr>
              <a:t> </a:t>
            </a:r>
            <a:r>
              <a:rPr sz="2400" dirty="0">
                <a:latin typeface="Georgia"/>
                <a:cs typeface="Georgia"/>
              </a:rPr>
              <a:t>areas.</a:t>
            </a:r>
            <a:r>
              <a:rPr sz="2400" spc="-50" dirty="0">
                <a:latin typeface="Georgia"/>
                <a:cs typeface="Georgia"/>
              </a:rPr>
              <a:t> </a:t>
            </a:r>
            <a:r>
              <a:rPr sz="2400" spc="-25" dirty="0">
                <a:latin typeface="Georgia"/>
                <a:cs typeface="Georgia"/>
              </a:rPr>
              <a:t>The </a:t>
            </a:r>
            <a:r>
              <a:rPr sz="2400" dirty="0">
                <a:latin typeface="Georgia"/>
                <a:cs typeface="Georgia"/>
              </a:rPr>
              <a:t>symptoms</a:t>
            </a:r>
            <a:r>
              <a:rPr sz="2400" spc="-25" dirty="0">
                <a:latin typeface="Georgia"/>
                <a:cs typeface="Georgia"/>
              </a:rPr>
              <a:t> </a:t>
            </a:r>
            <a:r>
              <a:rPr sz="2400" dirty="0">
                <a:latin typeface="Georgia"/>
                <a:cs typeface="Georgia"/>
              </a:rPr>
              <a:t>of</a:t>
            </a:r>
            <a:r>
              <a:rPr sz="2400" spc="-50" dirty="0">
                <a:latin typeface="Georgia"/>
                <a:cs typeface="Georgia"/>
              </a:rPr>
              <a:t> </a:t>
            </a:r>
            <a:r>
              <a:rPr sz="2400" dirty="0">
                <a:latin typeface="Georgia"/>
                <a:cs typeface="Georgia"/>
              </a:rPr>
              <a:t>postphlebitic</a:t>
            </a:r>
            <a:r>
              <a:rPr sz="2400" spc="-25" dirty="0">
                <a:latin typeface="Georgia"/>
                <a:cs typeface="Georgia"/>
              </a:rPr>
              <a:t> </a:t>
            </a:r>
            <a:r>
              <a:rPr sz="2400" dirty="0">
                <a:latin typeface="Georgia"/>
                <a:cs typeface="Georgia"/>
              </a:rPr>
              <a:t>syndrome</a:t>
            </a:r>
            <a:r>
              <a:rPr sz="2400" spc="-35" dirty="0">
                <a:latin typeface="Georgia"/>
                <a:cs typeface="Georgia"/>
              </a:rPr>
              <a:t> </a:t>
            </a:r>
            <a:r>
              <a:rPr sz="2400" dirty="0">
                <a:latin typeface="Georgia"/>
                <a:cs typeface="Georgia"/>
              </a:rPr>
              <a:t>may</a:t>
            </a:r>
            <a:r>
              <a:rPr sz="2400" spc="-40" dirty="0">
                <a:latin typeface="Georgia"/>
                <a:cs typeface="Georgia"/>
              </a:rPr>
              <a:t> </a:t>
            </a:r>
            <a:r>
              <a:rPr sz="2400" dirty="0">
                <a:latin typeface="Georgia"/>
                <a:cs typeface="Georgia"/>
              </a:rPr>
              <a:t>not</a:t>
            </a:r>
            <a:r>
              <a:rPr sz="2400" spc="-60" dirty="0">
                <a:latin typeface="Georgia"/>
                <a:cs typeface="Georgia"/>
              </a:rPr>
              <a:t> </a:t>
            </a:r>
            <a:r>
              <a:rPr sz="2400" dirty="0">
                <a:latin typeface="Georgia"/>
                <a:cs typeface="Georgia"/>
              </a:rPr>
              <a:t>occur</a:t>
            </a:r>
            <a:r>
              <a:rPr sz="2400" spc="-40" dirty="0">
                <a:latin typeface="Georgia"/>
                <a:cs typeface="Georgia"/>
              </a:rPr>
              <a:t> </a:t>
            </a:r>
            <a:r>
              <a:rPr sz="2400" dirty="0">
                <a:latin typeface="Georgia"/>
                <a:cs typeface="Georgia"/>
              </a:rPr>
              <a:t>until</a:t>
            </a:r>
            <a:r>
              <a:rPr sz="2400" spc="-65" dirty="0">
                <a:latin typeface="Georgia"/>
                <a:cs typeface="Georgia"/>
              </a:rPr>
              <a:t> </a:t>
            </a:r>
            <a:r>
              <a:rPr sz="2400" dirty="0">
                <a:latin typeface="Georgia"/>
                <a:cs typeface="Georgia"/>
              </a:rPr>
              <a:t>a</a:t>
            </a:r>
            <a:r>
              <a:rPr sz="2400" spc="-40" dirty="0">
                <a:latin typeface="Georgia"/>
                <a:cs typeface="Georgia"/>
              </a:rPr>
              <a:t> </a:t>
            </a:r>
            <a:r>
              <a:rPr sz="2400" spc="-25" dirty="0">
                <a:latin typeface="Georgia"/>
                <a:cs typeface="Georgia"/>
              </a:rPr>
              <a:t>few </a:t>
            </a:r>
            <a:r>
              <a:rPr sz="2400" dirty="0">
                <a:latin typeface="Georgia"/>
                <a:cs typeface="Georgia"/>
              </a:rPr>
              <a:t>years</a:t>
            </a:r>
            <a:r>
              <a:rPr sz="2400" spc="-35" dirty="0">
                <a:latin typeface="Georgia"/>
                <a:cs typeface="Georgia"/>
              </a:rPr>
              <a:t> </a:t>
            </a:r>
            <a:r>
              <a:rPr sz="2400" dirty="0">
                <a:latin typeface="Georgia"/>
                <a:cs typeface="Georgia"/>
              </a:rPr>
              <a:t>after</a:t>
            </a:r>
            <a:r>
              <a:rPr sz="2400" spc="-65" dirty="0">
                <a:latin typeface="Georgia"/>
                <a:cs typeface="Georgia"/>
              </a:rPr>
              <a:t> </a:t>
            </a:r>
            <a:r>
              <a:rPr sz="2400" dirty="0">
                <a:latin typeface="Georgia"/>
                <a:cs typeface="Georgia"/>
              </a:rPr>
              <a:t>the</a:t>
            </a:r>
            <a:r>
              <a:rPr sz="2400" spc="-50" dirty="0">
                <a:latin typeface="Georgia"/>
                <a:cs typeface="Georgia"/>
              </a:rPr>
              <a:t> </a:t>
            </a:r>
            <a:r>
              <a:rPr sz="2400" spc="-20" dirty="0">
                <a:latin typeface="Georgia"/>
                <a:cs typeface="Georgia"/>
              </a:rPr>
              <a:t>DVT.</a:t>
            </a:r>
            <a:endParaRPr sz="2400">
              <a:latin typeface="Georgia"/>
              <a:cs typeface="Georgi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6166" y="518922"/>
            <a:ext cx="3589020" cy="452120"/>
          </a:xfrm>
          <a:prstGeom prst="rect">
            <a:avLst/>
          </a:prstGeom>
        </p:spPr>
        <p:txBody>
          <a:bodyPr vert="horz" wrap="square" lIns="0" tIns="12065" rIns="0" bIns="0" rtlCol="0">
            <a:spAutoFit/>
          </a:bodyPr>
          <a:lstStyle/>
          <a:p>
            <a:pPr marL="12700">
              <a:lnSpc>
                <a:spcPct val="100000"/>
              </a:lnSpc>
              <a:spcBef>
                <a:spcPts val="95"/>
              </a:spcBef>
            </a:pPr>
            <a:r>
              <a:rPr sz="2800" dirty="0"/>
              <a:t>Tests</a:t>
            </a:r>
            <a:r>
              <a:rPr sz="2800" spc="-65" dirty="0"/>
              <a:t> </a:t>
            </a:r>
            <a:r>
              <a:rPr sz="2800" dirty="0"/>
              <a:t>and</a:t>
            </a:r>
            <a:r>
              <a:rPr sz="2800" spc="-60" dirty="0"/>
              <a:t> </a:t>
            </a:r>
            <a:r>
              <a:rPr sz="2800" spc="-10" dirty="0"/>
              <a:t>diagnosis</a:t>
            </a:r>
            <a:endParaRPr sz="2800"/>
          </a:p>
        </p:txBody>
      </p:sp>
      <p:sp>
        <p:nvSpPr>
          <p:cNvPr id="3" name="object 3"/>
          <p:cNvSpPr txBox="1"/>
          <p:nvPr/>
        </p:nvSpPr>
        <p:spPr>
          <a:xfrm>
            <a:off x="549046" y="1083690"/>
            <a:ext cx="10190480" cy="4690110"/>
          </a:xfrm>
          <a:prstGeom prst="rect">
            <a:avLst/>
          </a:prstGeom>
        </p:spPr>
        <p:txBody>
          <a:bodyPr vert="horz" wrap="square" lIns="0" tIns="12700" rIns="0" bIns="0" rtlCol="0">
            <a:spAutoFit/>
          </a:bodyPr>
          <a:lstStyle/>
          <a:p>
            <a:pPr marL="12700" marR="5080" indent="-10160">
              <a:lnSpc>
                <a:spcPct val="100000"/>
              </a:lnSpc>
              <a:spcBef>
                <a:spcPts val="100"/>
              </a:spcBef>
              <a:buSzPct val="94444"/>
              <a:buFont typeface="Arial"/>
              <a:buChar char="•"/>
              <a:tabLst>
                <a:tab pos="91440" algn="l"/>
              </a:tabLst>
            </a:pPr>
            <a:r>
              <a:rPr sz="1800" b="1" spc="-10" dirty="0">
                <a:latin typeface="Georgia"/>
                <a:cs typeface="Georgia"/>
              </a:rPr>
              <a:t>	Ultrasound.</a:t>
            </a:r>
            <a:r>
              <a:rPr sz="1800" b="1" spc="-60" dirty="0">
                <a:latin typeface="Georgia"/>
                <a:cs typeface="Georgia"/>
              </a:rPr>
              <a:t> </a:t>
            </a:r>
            <a:r>
              <a:rPr sz="1800" dirty="0">
                <a:latin typeface="Georgia"/>
                <a:cs typeface="Georgia"/>
              </a:rPr>
              <a:t>A</a:t>
            </a:r>
            <a:r>
              <a:rPr sz="1800" spc="-40" dirty="0">
                <a:latin typeface="Georgia"/>
                <a:cs typeface="Georgia"/>
              </a:rPr>
              <a:t> </a:t>
            </a:r>
            <a:r>
              <a:rPr sz="1800" spc="-10" dirty="0">
                <a:latin typeface="Georgia"/>
                <a:cs typeface="Georgia"/>
              </a:rPr>
              <a:t>wand-</a:t>
            </a:r>
            <a:r>
              <a:rPr sz="1800" dirty="0">
                <a:latin typeface="Georgia"/>
                <a:cs typeface="Georgia"/>
              </a:rPr>
              <a:t>like</a:t>
            </a:r>
            <a:r>
              <a:rPr sz="1800" spc="-40" dirty="0">
                <a:latin typeface="Georgia"/>
                <a:cs typeface="Georgia"/>
              </a:rPr>
              <a:t> </a:t>
            </a:r>
            <a:r>
              <a:rPr sz="1800" dirty="0">
                <a:latin typeface="Georgia"/>
                <a:cs typeface="Georgia"/>
              </a:rPr>
              <a:t>device</a:t>
            </a:r>
            <a:r>
              <a:rPr sz="1800" spc="-25" dirty="0">
                <a:latin typeface="Georgia"/>
                <a:cs typeface="Georgia"/>
              </a:rPr>
              <a:t> </a:t>
            </a:r>
            <a:r>
              <a:rPr sz="1800" dirty="0">
                <a:latin typeface="Georgia"/>
                <a:cs typeface="Georgia"/>
              </a:rPr>
              <a:t>(transducer)</a:t>
            </a:r>
            <a:r>
              <a:rPr sz="1800" spc="-25" dirty="0">
                <a:latin typeface="Georgia"/>
                <a:cs typeface="Georgia"/>
              </a:rPr>
              <a:t> </a:t>
            </a:r>
            <a:r>
              <a:rPr sz="1800" dirty="0">
                <a:latin typeface="Georgia"/>
                <a:cs typeface="Georgia"/>
              </a:rPr>
              <a:t>placed</a:t>
            </a:r>
            <a:r>
              <a:rPr sz="1800" spc="-55" dirty="0">
                <a:latin typeface="Georgia"/>
                <a:cs typeface="Georgia"/>
              </a:rPr>
              <a:t> </a:t>
            </a:r>
            <a:r>
              <a:rPr sz="1800" dirty="0">
                <a:latin typeface="Georgia"/>
                <a:cs typeface="Georgia"/>
              </a:rPr>
              <a:t>over</a:t>
            </a:r>
            <a:r>
              <a:rPr sz="1800" spc="-15" dirty="0">
                <a:latin typeface="Georgia"/>
                <a:cs typeface="Georgia"/>
              </a:rPr>
              <a:t> </a:t>
            </a:r>
            <a:r>
              <a:rPr sz="1800" dirty="0">
                <a:latin typeface="Georgia"/>
                <a:cs typeface="Georgia"/>
              </a:rPr>
              <a:t>the</a:t>
            </a:r>
            <a:r>
              <a:rPr sz="1800" spc="-25" dirty="0">
                <a:latin typeface="Georgia"/>
                <a:cs typeface="Georgia"/>
              </a:rPr>
              <a:t> </a:t>
            </a:r>
            <a:r>
              <a:rPr sz="1800" dirty="0">
                <a:latin typeface="Georgia"/>
                <a:cs typeface="Georgia"/>
              </a:rPr>
              <a:t>part</a:t>
            </a:r>
            <a:r>
              <a:rPr sz="1800" spc="-40" dirty="0">
                <a:latin typeface="Georgia"/>
                <a:cs typeface="Georgia"/>
              </a:rPr>
              <a:t> </a:t>
            </a:r>
            <a:r>
              <a:rPr sz="1800" dirty="0">
                <a:latin typeface="Georgia"/>
                <a:cs typeface="Georgia"/>
              </a:rPr>
              <a:t>of</a:t>
            </a:r>
            <a:r>
              <a:rPr sz="1800" spc="-25" dirty="0">
                <a:latin typeface="Georgia"/>
                <a:cs typeface="Georgia"/>
              </a:rPr>
              <a:t> </a:t>
            </a:r>
            <a:r>
              <a:rPr sz="1800" dirty="0">
                <a:latin typeface="Georgia"/>
                <a:cs typeface="Georgia"/>
              </a:rPr>
              <a:t>your</a:t>
            </a:r>
            <a:r>
              <a:rPr sz="1800" spc="-35" dirty="0">
                <a:latin typeface="Georgia"/>
                <a:cs typeface="Georgia"/>
              </a:rPr>
              <a:t> </a:t>
            </a:r>
            <a:r>
              <a:rPr sz="1800" dirty="0">
                <a:latin typeface="Georgia"/>
                <a:cs typeface="Georgia"/>
              </a:rPr>
              <a:t>body</a:t>
            </a:r>
            <a:r>
              <a:rPr sz="1800" spc="-20" dirty="0">
                <a:latin typeface="Georgia"/>
                <a:cs typeface="Georgia"/>
              </a:rPr>
              <a:t> </a:t>
            </a:r>
            <a:r>
              <a:rPr sz="1800" dirty="0">
                <a:latin typeface="Georgia"/>
                <a:cs typeface="Georgia"/>
              </a:rPr>
              <a:t>where</a:t>
            </a:r>
            <a:r>
              <a:rPr sz="1800" spc="-40" dirty="0">
                <a:latin typeface="Georgia"/>
                <a:cs typeface="Georgia"/>
              </a:rPr>
              <a:t> </a:t>
            </a:r>
            <a:r>
              <a:rPr sz="1800" dirty="0">
                <a:latin typeface="Georgia"/>
                <a:cs typeface="Georgia"/>
              </a:rPr>
              <a:t>there's</a:t>
            </a:r>
            <a:r>
              <a:rPr sz="1800" spc="-20" dirty="0">
                <a:latin typeface="Georgia"/>
                <a:cs typeface="Georgia"/>
              </a:rPr>
              <a:t> </a:t>
            </a:r>
            <a:r>
              <a:rPr sz="1800" dirty="0">
                <a:latin typeface="Georgia"/>
                <a:cs typeface="Georgia"/>
              </a:rPr>
              <a:t>a</a:t>
            </a:r>
            <a:r>
              <a:rPr sz="1800" spc="-40" dirty="0">
                <a:latin typeface="Georgia"/>
                <a:cs typeface="Georgia"/>
              </a:rPr>
              <a:t> </a:t>
            </a:r>
            <a:r>
              <a:rPr sz="1800" spc="-20" dirty="0">
                <a:latin typeface="Georgia"/>
                <a:cs typeface="Georgia"/>
              </a:rPr>
              <a:t>clot </a:t>
            </a:r>
            <a:r>
              <a:rPr sz="1800" dirty="0">
                <a:latin typeface="Georgia"/>
                <a:cs typeface="Georgia"/>
              </a:rPr>
              <a:t>sends</a:t>
            </a:r>
            <a:r>
              <a:rPr sz="1800" spc="-35" dirty="0">
                <a:latin typeface="Georgia"/>
                <a:cs typeface="Georgia"/>
              </a:rPr>
              <a:t> </a:t>
            </a:r>
            <a:r>
              <a:rPr sz="1800" dirty="0">
                <a:latin typeface="Georgia"/>
                <a:cs typeface="Georgia"/>
              </a:rPr>
              <a:t>sound</a:t>
            </a:r>
            <a:r>
              <a:rPr sz="1800" spc="-45" dirty="0">
                <a:latin typeface="Georgia"/>
                <a:cs typeface="Georgia"/>
              </a:rPr>
              <a:t> </a:t>
            </a:r>
            <a:r>
              <a:rPr sz="1800" dirty="0">
                <a:latin typeface="Georgia"/>
                <a:cs typeface="Georgia"/>
              </a:rPr>
              <a:t>waves</a:t>
            </a:r>
            <a:r>
              <a:rPr sz="1800" spc="-25" dirty="0">
                <a:latin typeface="Georgia"/>
                <a:cs typeface="Georgia"/>
              </a:rPr>
              <a:t> </a:t>
            </a:r>
            <a:r>
              <a:rPr sz="1800" dirty="0">
                <a:latin typeface="Georgia"/>
                <a:cs typeface="Georgia"/>
              </a:rPr>
              <a:t>into</a:t>
            </a:r>
            <a:r>
              <a:rPr sz="1800" spc="-35" dirty="0">
                <a:latin typeface="Georgia"/>
                <a:cs typeface="Georgia"/>
              </a:rPr>
              <a:t> </a:t>
            </a:r>
            <a:r>
              <a:rPr sz="1800" dirty="0">
                <a:latin typeface="Georgia"/>
                <a:cs typeface="Georgia"/>
              </a:rPr>
              <a:t>the</a:t>
            </a:r>
            <a:r>
              <a:rPr sz="1800" spc="-25" dirty="0">
                <a:latin typeface="Georgia"/>
                <a:cs typeface="Georgia"/>
              </a:rPr>
              <a:t> </a:t>
            </a:r>
            <a:r>
              <a:rPr sz="1800" dirty="0">
                <a:latin typeface="Georgia"/>
                <a:cs typeface="Georgia"/>
              </a:rPr>
              <a:t>area.</a:t>
            </a:r>
            <a:r>
              <a:rPr sz="1800" spc="-35" dirty="0">
                <a:latin typeface="Georgia"/>
                <a:cs typeface="Georgia"/>
              </a:rPr>
              <a:t> </a:t>
            </a:r>
            <a:r>
              <a:rPr sz="1800" dirty="0">
                <a:latin typeface="Georgia"/>
                <a:cs typeface="Georgia"/>
              </a:rPr>
              <a:t>As</a:t>
            </a:r>
            <a:r>
              <a:rPr sz="1800" spc="-30" dirty="0">
                <a:latin typeface="Georgia"/>
                <a:cs typeface="Georgia"/>
              </a:rPr>
              <a:t> </a:t>
            </a:r>
            <a:r>
              <a:rPr sz="1800" dirty="0">
                <a:latin typeface="Georgia"/>
                <a:cs typeface="Georgia"/>
              </a:rPr>
              <a:t>the</a:t>
            </a:r>
            <a:r>
              <a:rPr sz="1800" spc="-25" dirty="0">
                <a:latin typeface="Georgia"/>
                <a:cs typeface="Georgia"/>
              </a:rPr>
              <a:t> </a:t>
            </a:r>
            <a:r>
              <a:rPr sz="1800" dirty="0">
                <a:latin typeface="Georgia"/>
                <a:cs typeface="Georgia"/>
              </a:rPr>
              <a:t>sound</a:t>
            </a:r>
            <a:r>
              <a:rPr sz="1800" spc="-30" dirty="0">
                <a:latin typeface="Georgia"/>
                <a:cs typeface="Georgia"/>
              </a:rPr>
              <a:t> </a:t>
            </a:r>
            <a:r>
              <a:rPr sz="1800" dirty="0">
                <a:latin typeface="Georgia"/>
                <a:cs typeface="Georgia"/>
              </a:rPr>
              <a:t>waves</a:t>
            </a:r>
            <a:r>
              <a:rPr sz="1800" spc="-30" dirty="0">
                <a:latin typeface="Georgia"/>
                <a:cs typeface="Georgia"/>
              </a:rPr>
              <a:t> </a:t>
            </a:r>
            <a:r>
              <a:rPr sz="1800" dirty="0">
                <a:latin typeface="Georgia"/>
                <a:cs typeface="Georgia"/>
              </a:rPr>
              <a:t>travel</a:t>
            </a:r>
            <a:r>
              <a:rPr sz="1800" spc="-30" dirty="0">
                <a:latin typeface="Georgia"/>
                <a:cs typeface="Georgia"/>
              </a:rPr>
              <a:t> </a:t>
            </a:r>
            <a:r>
              <a:rPr sz="1800" dirty="0">
                <a:latin typeface="Georgia"/>
                <a:cs typeface="Georgia"/>
              </a:rPr>
              <a:t>through</a:t>
            </a:r>
            <a:r>
              <a:rPr sz="1800" spc="-10" dirty="0">
                <a:latin typeface="Georgia"/>
                <a:cs typeface="Georgia"/>
              </a:rPr>
              <a:t> </a:t>
            </a:r>
            <a:r>
              <a:rPr sz="1800" dirty="0">
                <a:latin typeface="Georgia"/>
                <a:cs typeface="Georgia"/>
              </a:rPr>
              <a:t>your</a:t>
            </a:r>
            <a:r>
              <a:rPr sz="1800" spc="-20" dirty="0">
                <a:latin typeface="Georgia"/>
                <a:cs typeface="Georgia"/>
              </a:rPr>
              <a:t> </a:t>
            </a:r>
            <a:r>
              <a:rPr sz="1800" dirty="0">
                <a:latin typeface="Georgia"/>
                <a:cs typeface="Georgia"/>
              </a:rPr>
              <a:t>tissue</a:t>
            </a:r>
            <a:r>
              <a:rPr sz="1800" spc="-50" dirty="0">
                <a:latin typeface="Georgia"/>
                <a:cs typeface="Georgia"/>
              </a:rPr>
              <a:t> </a:t>
            </a:r>
            <a:r>
              <a:rPr sz="1800" dirty="0">
                <a:latin typeface="Georgia"/>
                <a:cs typeface="Georgia"/>
              </a:rPr>
              <a:t>and</a:t>
            </a:r>
            <a:r>
              <a:rPr sz="1800" spc="-30" dirty="0">
                <a:latin typeface="Georgia"/>
                <a:cs typeface="Georgia"/>
              </a:rPr>
              <a:t> </a:t>
            </a:r>
            <a:r>
              <a:rPr sz="1800" dirty="0">
                <a:latin typeface="Georgia"/>
                <a:cs typeface="Georgia"/>
              </a:rPr>
              <a:t>reflect</a:t>
            </a:r>
            <a:r>
              <a:rPr sz="1800" spc="-35" dirty="0">
                <a:latin typeface="Georgia"/>
                <a:cs typeface="Georgia"/>
              </a:rPr>
              <a:t> </a:t>
            </a:r>
            <a:r>
              <a:rPr sz="1800" dirty="0">
                <a:latin typeface="Georgia"/>
                <a:cs typeface="Georgia"/>
              </a:rPr>
              <a:t>back,</a:t>
            </a:r>
            <a:r>
              <a:rPr sz="1800" spc="-35" dirty="0">
                <a:latin typeface="Georgia"/>
                <a:cs typeface="Georgia"/>
              </a:rPr>
              <a:t> </a:t>
            </a:r>
            <a:r>
              <a:rPr sz="1800" spc="-50" dirty="0">
                <a:latin typeface="Georgia"/>
                <a:cs typeface="Georgia"/>
              </a:rPr>
              <a:t>a </a:t>
            </a:r>
            <a:r>
              <a:rPr sz="1800" dirty="0">
                <a:latin typeface="Georgia"/>
                <a:cs typeface="Georgia"/>
              </a:rPr>
              <a:t>computer</a:t>
            </a:r>
            <a:r>
              <a:rPr sz="1800" spc="-45" dirty="0">
                <a:latin typeface="Georgia"/>
                <a:cs typeface="Georgia"/>
              </a:rPr>
              <a:t> </a:t>
            </a:r>
            <a:r>
              <a:rPr sz="1800" dirty="0">
                <a:latin typeface="Georgia"/>
                <a:cs typeface="Georgia"/>
              </a:rPr>
              <a:t>transforms</a:t>
            </a:r>
            <a:r>
              <a:rPr sz="1800" spc="-30" dirty="0">
                <a:latin typeface="Georgia"/>
                <a:cs typeface="Georgia"/>
              </a:rPr>
              <a:t> </a:t>
            </a:r>
            <a:r>
              <a:rPr sz="1800" dirty="0">
                <a:latin typeface="Georgia"/>
                <a:cs typeface="Georgia"/>
              </a:rPr>
              <a:t>the</a:t>
            </a:r>
            <a:r>
              <a:rPr sz="1800" spc="-35" dirty="0">
                <a:latin typeface="Georgia"/>
                <a:cs typeface="Georgia"/>
              </a:rPr>
              <a:t> </a:t>
            </a:r>
            <a:r>
              <a:rPr sz="1800" dirty="0">
                <a:latin typeface="Georgia"/>
                <a:cs typeface="Georgia"/>
              </a:rPr>
              <a:t>waves</a:t>
            </a:r>
            <a:r>
              <a:rPr sz="1800" spc="-40" dirty="0">
                <a:latin typeface="Georgia"/>
                <a:cs typeface="Georgia"/>
              </a:rPr>
              <a:t> </a:t>
            </a:r>
            <a:r>
              <a:rPr sz="1800" dirty="0">
                <a:latin typeface="Georgia"/>
                <a:cs typeface="Georgia"/>
              </a:rPr>
              <a:t>into</a:t>
            </a:r>
            <a:r>
              <a:rPr sz="1800" spc="-50" dirty="0">
                <a:latin typeface="Georgia"/>
                <a:cs typeface="Georgia"/>
              </a:rPr>
              <a:t> </a:t>
            </a:r>
            <a:r>
              <a:rPr sz="1800" dirty="0">
                <a:latin typeface="Georgia"/>
                <a:cs typeface="Georgia"/>
              </a:rPr>
              <a:t>a</a:t>
            </a:r>
            <a:r>
              <a:rPr sz="1800" spc="-30" dirty="0">
                <a:latin typeface="Georgia"/>
                <a:cs typeface="Georgia"/>
              </a:rPr>
              <a:t> </a:t>
            </a:r>
            <a:r>
              <a:rPr sz="1800" dirty="0">
                <a:latin typeface="Georgia"/>
                <a:cs typeface="Georgia"/>
              </a:rPr>
              <a:t>moving</a:t>
            </a:r>
            <a:r>
              <a:rPr sz="1800" spc="-40" dirty="0">
                <a:latin typeface="Georgia"/>
                <a:cs typeface="Georgia"/>
              </a:rPr>
              <a:t> </a:t>
            </a:r>
            <a:r>
              <a:rPr sz="1800" dirty="0">
                <a:latin typeface="Georgia"/>
                <a:cs typeface="Georgia"/>
              </a:rPr>
              <a:t>image</a:t>
            </a:r>
            <a:r>
              <a:rPr sz="1800" spc="-30" dirty="0">
                <a:latin typeface="Georgia"/>
                <a:cs typeface="Georgia"/>
              </a:rPr>
              <a:t> </a:t>
            </a:r>
            <a:r>
              <a:rPr sz="1800" dirty="0">
                <a:latin typeface="Georgia"/>
                <a:cs typeface="Georgia"/>
              </a:rPr>
              <a:t>on</a:t>
            </a:r>
            <a:r>
              <a:rPr sz="1800" spc="-40" dirty="0">
                <a:latin typeface="Georgia"/>
                <a:cs typeface="Georgia"/>
              </a:rPr>
              <a:t> </a:t>
            </a:r>
            <a:r>
              <a:rPr sz="1800" dirty="0">
                <a:latin typeface="Georgia"/>
                <a:cs typeface="Georgia"/>
              </a:rPr>
              <a:t>a</a:t>
            </a:r>
            <a:r>
              <a:rPr sz="1800" spc="-50" dirty="0">
                <a:latin typeface="Georgia"/>
                <a:cs typeface="Georgia"/>
              </a:rPr>
              <a:t> </a:t>
            </a:r>
            <a:r>
              <a:rPr sz="1800" dirty="0">
                <a:latin typeface="Georgia"/>
                <a:cs typeface="Georgia"/>
              </a:rPr>
              <a:t>video</a:t>
            </a:r>
            <a:r>
              <a:rPr sz="1800" spc="-20" dirty="0">
                <a:latin typeface="Georgia"/>
                <a:cs typeface="Georgia"/>
              </a:rPr>
              <a:t> </a:t>
            </a:r>
            <a:r>
              <a:rPr sz="1800" dirty="0">
                <a:latin typeface="Georgia"/>
                <a:cs typeface="Georgia"/>
              </a:rPr>
              <a:t>screen.</a:t>
            </a:r>
            <a:r>
              <a:rPr sz="1800" spc="-45" dirty="0">
                <a:latin typeface="Georgia"/>
                <a:cs typeface="Georgia"/>
              </a:rPr>
              <a:t> </a:t>
            </a:r>
            <a:r>
              <a:rPr sz="1800" dirty="0">
                <a:latin typeface="Georgia"/>
                <a:cs typeface="Georgia"/>
              </a:rPr>
              <a:t>A</a:t>
            </a:r>
            <a:r>
              <a:rPr sz="1800" spc="-35" dirty="0">
                <a:latin typeface="Georgia"/>
                <a:cs typeface="Georgia"/>
              </a:rPr>
              <a:t> </a:t>
            </a:r>
            <a:r>
              <a:rPr sz="1800" dirty="0">
                <a:latin typeface="Georgia"/>
                <a:cs typeface="Georgia"/>
              </a:rPr>
              <a:t>clot</a:t>
            </a:r>
            <a:r>
              <a:rPr sz="1800" spc="-45" dirty="0">
                <a:latin typeface="Georgia"/>
                <a:cs typeface="Georgia"/>
              </a:rPr>
              <a:t> </a:t>
            </a:r>
            <a:r>
              <a:rPr sz="1800" dirty="0">
                <a:latin typeface="Georgia"/>
                <a:cs typeface="Georgia"/>
              </a:rPr>
              <a:t>may</a:t>
            </a:r>
            <a:r>
              <a:rPr sz="1800" spc="-35" dirty="0">
                <a:latin typeface="Georgia"/>
                <a:cs typeface="Georgia"/>
              </a:rPr>
              <a:t> </a:t>
            </a:r>
            <a:r>
              <a:rPr sz="1800" dirty="0">
                <a:latin typeface="Georgia"/>
                <a:cs typeface="Georgia"/>
              </a:rPr>
              <a:t>be</a:t>
            </a:r>
            <a:r>
              <a:rPr sz="1800" spc="-35" dirty="0">
                <a:latin typeface="Georgia"/>
                <a:cs typeface="Georgia"/>
              </a:rPr>
              <a:t> </a:t>
            </a:r>
            <a:r>
              <a:rPr sz="1800" dirty="0">
                <a:latin typeface="Georgia"/>
                <a:cs typeface="Georgia"/>
              </a:rPr>
              <a:t>visible</a:t>
            </a:r>
            <a:r>
              <a:rPr sz="1800" spc="-35" dirty="0">
                <a:latin typeface="Georgia"/>
                <a:cs typeface="Georgia"/>
              </a:rPr>
              <a:t> </a:t>
            </a:r>
            <a:r>
              <a:rPr sz="1800" dirty="0">
                <a:latin typeface="Georgia"/>
                <a:cs typeface="Georgia"/>
              </a:rPr>
              <a:t>in</a:t>
            </a:r>
            <a:r>
              <a:rPr sz="1800" spc="-45" dirty="0">
                <a:latin typeface="Georgia"/>
                <a:cs typeface="Georgia"/>
              </a:rPr>
              <a:t> </a:t>
            </a:r>
            <a:r>
              <a:rPr sz="1800" spc="-25" dirty="0">
                <a:latin typeface="Georgia"/>
                <a:cs typeface="Georgia"/>
              </a:rPr>
              <a:t>the </a:t>
            </a:r>
            <a:r>
              <a:rPr sz="1800" spc="-10" dirty="0">
                <a:latin typeface="Georgia"/>
                <a:cs typeface="Georgia"/>
              </a:rPr>
              <a:t>image.</a:t>
            </a:r>
            <a:endParaRPr sz="1800">
              <a:latin typeface="Georgia"/>
              <a:cs typeface="Georgia"/>
            </a:endParaRPr>
          </a:p>
          <a:p>
            <a:pPr marL="12700" marR="253365" indent="-10160">
              <a:lnSpc>
                <a:spcPct val="100000"/>
              </a:lnSpc>
              <a:buSzPct val="94444"/>
              <a:buFont typeface="Arial"/>
              <a:buChar char="•"/>
              <a:tabLst>
                <a:tab pos="91440" algn="l"/>
              </a:tabLst>
            </a:pPr>
            <a:r>
              <a:rPr sz="1800" dirty="0">
                <a:latin typeface="Georgia"/>
                <a:cs typeface="Georgia"/>
              </a:rPr>
              <a:t>	Sometimes</a:t>
            </a:r>
            <a:r>
              <a:rPr sz="1800" spc="-40" dirty="0">
                <a:latin typeface="Georgia"/>
                <a:cs typeface="Georgia"/>
              </a:rPr>
              <a:t> </a:t>
            </a:r>
            <a:r>
              <a:rPr sz="1800" dirty="0">
                <a:latin typeface="Georgia"/>
                <a:cs typeface="Georgia"/>
              </a:rPr>
              <a:t>a</a:t>
            </a:r>
            <a:r>
              <a:rPr sz="1800" spc="-55" dirty="0">
                <a:latin typeface="Georgia"/>
                <a:cs typeface="Georgia"/>
              </a:rPr>
              <a:t> </a:t>
            </a:r>
            <a:r>
              <a:rPr sz="1800" dirty="0">
                <a:latin typeface="Georgia"/>
                <a:cs typeface="Georgia"/>
              </a:rPr>
              <a:t>series</a:t>
            </a:r>
            <a:r>
              <a:rPr sz="1800" spc="-50" dirty="0">
                <a:latin typeface="Georgia"/>
                <a:cs typeface="Georgia"/>
              </a:rPr>
              <a:t> </a:t>
            </a:r>
            <a:r>
              <a:rPr sz="1800" dirty="0">
                <a:latin typeface="Georgia"/>
                <a:cs typeface="Georgia"/>
              </a:rPr>
              <a:t>of</a:t>
            </a:r>
            <a:r>
              <a:rPr sz="1800" spc="-40" dirty="0">
                <a:latin typeface="Georgia"/>
                <a:cs typeface="Georgia"/>
              </a:rPr>
              <a:t> </a:t>
            </a:r>
            <a:r>
              <a:rPr sz="1800" spc="-10" dirty="0">
                <a:latin typeface="Georgia"/>
                <a:cs typeface="Georgia"/>
              </a:rPr>
              <a:t>ultrasounds</a:t>
            </a:r>
            <a:r>
              <a:rPr sz="1800" spc="-40" dirty="0">
                <a:latin typeface="Georgia"/>
                <a:cs typeface="Georgia"/>
              </a:rPr>
              <a:t> </a:t>
            </a:r>
            <a:r>
              <a:rPr sz="1800" dirty="0">
                <a:latin typeface="Georgia"/>
                <a:cs typeface="Georgia"/>
              </a:rPr>
              <a:t>are</a:t>
            </a:r>
            <a:r>
              <a:rPr sz="1800" spc="-35" dirty="0">
                <a:latin typeface="Georgia"/>
                <a:cs typeface="Georgia"/>
              </a:rPr>
              <a:t> </a:t>
            </a:r>
            <a:r>
              <a:rPr sz="1800" dirty="0">
                <a:latin typeface="Georgia"/>
                <a:cs typeface="Georgia"/>
              </a:rPr>
              <a:t>done</a:t>
            </a:r>
            <a:r>
              <a:rPr sz="1800" spc="-45" dirty="0">
                <a:latin typeface="Georgia"/>
                <a:cs typeface="Georgia"/>
              </a:rPr>
              <a:t> </a:t>
            </a:r>
            <a:r>
              <a:rPr sz="1800" dirty="0">
                <a:latin typeface="Georgia"/>
                <a:cs typeface="Georgia"/>
              </a:rPr>
              <a:t>over</a:t>
            </a:r>
            <a:r>
              <a:rPr sz="1800" spc="-40" dirty="0">
                <a:latin typeface="Georgia"/>
                <a:cs typeface="Georgia"/>
              </a:rPr>
              <a:t> </a:t>
            </a:r>
            <a:r>
              <a:rPr sz="1800" dirty="0">
                <a:latin typeface="Georgia"/>
                <a:cs typeface="Georgia"/>
              </a:rPr>
              <a:t>several</a:t>
            </a:r>
            <a:r>
              <a:rPr sz="1800" spc="-30" dirty="0">
                <a:latin typeface="Georgia"/>
                <a:cs typeface="Georgia"/>
              </a:rPr>
              <a:t> </a:t>
            </a:r>
            <a:r>
              <a:rPr sz="1800" dirty="0">
                <a:latin typeface="Georgia"/>
                <a:cs typeface="Georgia"/>
              </a:rPr>
              <a:t>days</a:t>
            </a:r>
            <a:r>
              <a:rPr sz="1800" spc="-50" dirty="0">
                <a:latin typeface="Georgia"/>
                <a:cs typeface="Georgia"/>
              </a:rPr>
              <a:t> </a:t>
            </a:r>
            <a:r>
              <a:rPr sz="1800" dirty="0">
                <a:latin typeface="Georgia"/>
                <a:cs typeface="Georgia"/>
              </a:rPr>
              <a:t>to</a:t>
            </a:r>
            <a:r>
              <a:rPr sz="1800" spc="-40" dirty="0">
                <a:latin typeface="Georgia"/>
                <a:cs typeface="Georgia"/>
              </a:rPr>
              <a:t> </a:t>
            </a:r>
            <a:r>
              <a:rPr sz="1800" dirty="0">
                <a:latin typeface="Georgia"/>
                <a:cs typeface="Georgia"/>
              </a:rPr>
              <a:t>determine</a:t>
            </a:r>
            <a:r>
              <a:rPr sz="1800" spc="-35" dirty="0">
                <a:latin typeface="Georgia"/>
                <a:cs typeface="Georgia"/>
              </a:rPr>
              <a:t> </a:t>
            </a:r>
            <a:r>
              <a:rPr sz="1800" dirty="0">
                <a:latin typeface="Georgia"/>
                <a:cs typeface="Georgia"/>
              </a:rPr>
              <a:t>whether</a:t>
            </a:r>
            <a:r>
              <a:rPr sz="1800" spc="-45" dirty="0">
                <a:latin typeface="Georgia"/>
                <a:cs typeface="Georgia"/>
              </a:rPr>
              <a:t> </a:t>
            </a:r>
            <a:r>
              <a:rPr sz="1800" dirty="0">
                <a:latin typeface="Georgia"/>
                <a:cs typeface="Georgia"/>
              </a:rPr>
              <a:t>a</a:t>
            </a:r>
            <a:r>
              <a:rPr sz="1800" spc="-50" dirty="0">
                <a:latin typeface="Georgia"/>
                <a:cs typeface="Georgia"/>
              </a:rPr>
              <a:t> </a:t>
            </a:r>
            <a:r>
              <a:rPr sz="1800" dirty="0">
                <a:latin typeface="Georgia"/>
                <a:cs typeface="Georgia"/>
              </a:rPr>
              <a:t>blood</a:t>
            </a:r>
            <a:r>
              <a:rPr sz="1800" spc="-30" dirty="0">
                <a:latin typeface="Georgia"/>
                <a:cs typeface="Georgia"/>
              </a:rPr>
              <a:t> </a:t>
            </a:r>
            <a:r>
              <a:rPr sz="1800" dirty="0">
                <a:latin typeface="Georgia"/>
                <a:cs typeface="Georgia"/>
              </a:rPr>
              <a:t>clot</a:t>
            </a:r>
            <a:r>
              <a:rPr sz="1800" spc="-55" dirty="0">
                <a:latin typeface="Georgia"/>
                <a:cs typeface="Georgia"/>
              </a:rPr>
              <a:t> </a:t>
            </a:r>
            <a:r>
              <a:rPr sz="1800" spc="-25" dirty="0">
                <a:latin typeface="Georgia"/>
                <a:cs typeface="Georgia"/>
              </a:rPr>
              <a:t>is </a:t>
            </a:r>
            <a:r>
              <a:rPr sz="1800" dirty="0">
                <a:latin typeface="Georgia"/>
                <a:cs typeface="Georgia"/>
              </a:rPr>
              <a:t>growing</a:t>
            </a:r>
            <a:r>
              <a:rPr sz="1800" spc="-30" dirty="0">
                <a:latin typeface="Georgia"/>
                <a:cs typeface="Georgia"/>
              </a:rPr>
              <a:t> </a:t>
            </a:r>
            <a:r>
              <a:rPr sz="1800" dirty="0">
                <a:latin typeface="Georgia"/>
                <a:cs typeface="Georgia"/>
              </a:rPr>
              <a:t>or</a:t>
            </a:r>
            <a:r>
              <a:rPr sz="1800" spc="-25" dirty="0">
                <a:latin typeface="Georgia"/>
                <a:cs typeface="Georgia"/>
              </a:rPr>
              <a:t> </a:t>
            </a:r>
            <a:r>
              <a:rPr sz="1800" dirty="0">
                <a:latin typeface="Georgia"/>
                <a:cs typeface="Georgia"/>
              </a:rPr>
              <a:t>to</a:t>
            </a:r>
            <a:r>
              <a:rPr sz="1800" spc="-15" dirty="0">
                <a:latin typeface="Georgia"/>
                <a:cs typeface="Georgia"/>
              </a:rPr>
              <a:t> </a:t>
            </a:r>
            <a:r>
              <a:rPr sz="1800" dirty="0">
                <a:latin typeface="Georgia"/>
                <a:cs typeface="Georgia"/>
              </a:rPr>
              <a:t>be</a:t>
            </a:r>
            <a:r>
              <a:rPr sz="1800" spc="-20" dirty="0">
                <a:latin typeface="Georgia"/>
                <a:cs typeface="Georgia"/>
              </a:rPr>
              <a:t> </a:t>
            </a:r>
            <a:r>
              <a:rPr sz="1800" dirty="0">
                <a:latin typeface="Georgia"/>
                <a:cs typeface="Georgia"/>
              </a:rPr>
              <a:t>sure</a:t>
            </a:r>
            <a:r>
              <a:rPr sz="1800" spc="-15" dirty="0">
                <a:latin typeface="Georgia"/>
                <a:cs typeface="Georgia"/>
              </a:rPr>
              <a:t> </a:t>
            </a:r>
            <a:r>
              <a:rPr sz="1800" dirty="0">
                <a:latin typeface="Georgia"/>
                <a:cs typeface="Georgia"/>
              </a:rPr>
              <a:t>a</a:t>
            </a:r>
            <a:r>
              <a:rPr sz="1800" spc="-25" dirty="0">
                <a:latin typeface="Georgia"/>
                <a:cs typeface="Georgia"/>
              </a:rPr>
              <a:t> </a:t>
            </a:r>
            <a:r>
              <a:rPr sz="1800" dirty="0">
                <a:latin typeface="Georgia"/>
                <a:cs typeface="Georgia"/>
              </a:rPr>
              <a:t>new</a:t>
            </a:r>
            <a:r>
              <a:rPr sz="1800" spc="-40" dirty="0">
                <a:latin typeface="Georgia"/>
                <a:cs typeface="Georgia"/>
              </a:rPr>
              <a:t> </a:t>
            </a:r>
            <a:r>
              <a:rPr sz="1800" dirty="0">
                <a:latin typeface="Georgia"/>
                <a:cs typeface="Georgia"/>
              </a:rPr>
              <a:t>one</a:t>
            </a:r>
            <a:r>
              <a:rPr sz="1800" spc="-15" dirty="0">
                <a:latin typeface="Georgia"/>
                <a:cs typeface="Georgia"/>
              </a:rPr>
              <a:t> </a:t>
            </a:r>
            <a:r>
              <a:rPr sz="1800" dirty="0">
                <a:latin typeface="Georgia"/>
                <a:cs typeface="Georgia"/>
              </a:rPr>
              <a:t>hasn't</a:t>
            </a:r>
            <a:r>
              <a:rPr sz="1800" spc="-30" dirty="0">
                <a:latin typeface="Georgia"/>
                <a:cs typeface="Georgia"/>
              </a:rPr>
              <a:t> </a:t>
            </a:r>
            <a:r>
              <a:rPr sz="1800" spc="-10" dirty="0">
                <a:latin typeface="Georgia"/>
                <a:cs typeface="Georgia"/>
              </a:rPr>
              <a:t>developed.</a:t>
            </a:r>
            <a:endParaRPr sz="1800">
              <a:latin typeface="Georgia"/>
              <a:cs typeface="Georgia"/>
            </a:endParaRPr>
          </a:p>
          <a:p>
            <a:pPr>
              <a:lnSpc>
                <a:spcPct val="100000"/>
              </a:lnSpc>
              <a:spcBef>
                <a:spcPts val="114"/>
              </a:spcBef>
              <a:buFont typeface="Arial"/>
              <a:buChar char="•"/>
            </a:pPr>
            <a:endParaRPr sz="1800">
              <a:latin typeface="Georgia"/>
              <a:cs typeface="Georgia"/>
            </a:endParaRPr>
          </a:p>
          <a:p>
            <a:pPr marL="12700" marR="428625" indent="-10160">
              <a:lnSpc>
                <a:spcPct val="100000"/>
              </a:lnSpc>
              <a:spcBef>
                <a:spcPts val="5"/>
              </a:spcBef>
              <a:buSzPct val="94444"/>
              <a:buFont typeface="Arial"/>
              <a:buChar char="•"/>
              <a:tabLst>
                <a:tab pos="91440" algn="l"/>
              </a:tabLst>
            </a:pPr>
            <a:r>
              <a:rPr sz="1800" b="1" dirty="0">
                <a:latin typeface="Georgia"/>
                <a:cs typeface="Georgia"/>
              </a:rPr>
              <a:t>	Blood</a:t>
            </a:r>
            <a:r>
              <a:rPr sz="1800" b="1" spc="-35" dirty="0">
                <a:latin typeface="Georgia"/>
                <a:cs typeface="Georgia"/>
              </a:rPr>
              <a:t> </a:t>
            </a:r>
            <a:r>
              <a:rPr sz="1800" b="1" dirty="0">
                <a:latin typeface="Georgia"/>
                <a:cs typeface="Georgia"/>
              </a:rPr>
              <a:t>test.</a:t>
            </a:r>
            <a:r>
              <a:rPr sz="1800" b="1" spc="-85" dirty="0">
                <a:latin typeface="Georgia"/>
                <a:cs typeface="Georgia"/>
              </a:rPr>
              <a:t> </a:t>
            </a:r>
            <a:r>
              <a:rPr sz="1800" dirty="0">
                <a:latin typeface="Georgia"/>
                <a:cs typeface="Georgia"/>
              </a:rPr>
              <a:t>Almost</a:t>
            </a:r>
            <a:r>
              <a:rPr sz="1800" spc="-30" dirty="0">
                <a:latin typeface="Georgia"/>
                <a:cs typeface="Georgia"/>
              </a:rPr>
              <a:t> </a:t>
            </a:r>
            <a:r>
              <a:rPr sz="1800" dirty="0">
                <a:latin typeface="Georgia"/>
                <a:cs typeface="Georgia"/>
              </a:rPr>
              <a:t>all</a:t>
            </a:r>
            <a:r>
              <a:rPr sz="1800" spc="-50" dirty="0">
                <a:latin typeface="Georgia"/>
                <a:cs typeface="Georgia"/>
              </a:rPr>
              <a:t> </a:t>
            </a:r>
            <a:r>
              <a:rPr sz="1800" dirty="0">
                <a:latin typeface="Georgia"/>
                <a:cs typeface="Georgia"/>
              </a:rPr>
              <a:t>people</a:t>
            </a:r>
            <a:r>
              <a:rPr sz="1800" spc="-55" dirty="0">
                <a:latin typeface="Georgia"/>
                <a:cs typeface="Georgia"/>
              </a:rPr>
              <a:t> </a:t>
            </a:r>
            <a:r>
              <a:rPr sz="1800" dirty="0">
                <a:latin typeface="Georgia"/>
                <a:cs typeface="Georgia"/>
              </a:rPr>
              <a:t>who</a:t>
            </a:r>
            <a:r>
              <a:rPr sz="1800" spc="-35" dirty="0">
                <a:latin typeface="Georgia"/>
                <a:cs typeface="Georgia"/>
              </a:rPr>
              <a:t> </a:t>
            </a:r>
            <a:r>
              <a:rPr sz="1800" dirty="0">
                <a:latin typeface="Georgia"/>
                <a:cs typeface="Georgia"/>
              </a:rPr>
              <a:t>develop</a:t>
            </a:r>
            <a:r>
              <a:rPr sz="1800" spc="-35" dirty="0">
                <a:latin typeface="Georgia"/>
                <a:cs typeface="Georgia"/>
              </a:rPr>
              <a:t> </a:t>
            </a:r>
            <a:r>
              <a:rPr sz="1800" dirty="0">
                <a:latin typeface="Georgia"/>
                <a:cs typeface="Georgia"/>
              </a:rPr>
              <a:t>severe</a:t>
            </a:r>
            <a:r>
              <a:rPr sz="1800" spc="-35" dirty="0">
                <a:latin typeface="Georgia"/>
                <a:cs typeface="Georgia"/>
              </a:rPr>
              <a:t> </a:t>
            </a:r>
            <a:r>
              <a:rPr sz="1800" dirty="0">
                <a:latin typeface="Georgia"/>
                <a:cs typeface="Georgia"/>
              </a:rPr>
              <a:t>deep</a:t>
            </a:r>
            <a:r>
              <a:rPr sz="1800" spc="-45" dirty="0">
                <a:latin typeface="Georgia"/>
                <a:cs typeface="Georgia"/>
              </a:rPr>
              <a:t> </a:t>
            </a:r>
            <a:r>
              <a:rPr sz="1800" dirty="0">
                <a:latin typeface="Georgia"/>
                <a:cs typeface="Georgia"/>
              </a:rPr>
              <a:t>vein</a:t>
            </a:r>
            <a:r>
              <a:rPr sz="1800" spc="-35" dirty="0">
                <a:latin typeface="Georgia"/>
                <a:cs typeface="Georgia"/>
              </a:rPr>
              <a:t> </a:t>
            </a:r>
            <a:r>
              <a:rPr sz="1800" spc="-10" dirty="0">
                <a:latin typeface="Georgia"/>
                <a:cs typeface="Georgia"/>
              </a:rPr>
              <a:t>thrombosis</a:t>
            </a:r>
            <a:r>
              <a:rPr sz="1800" spc="-30" dirty="0">
                <a:latin typeface="Georgia"/>
                <a:cs typeface="Georgia"/>
              </a:rPr>
              <a:t> </a:t>
            </a:r>
            <a:r>
              <a:rPr sz="1800" dirty="0">
                <a:latin typeface="Georgia"/>
                <a:cs typeface="Georgia"/>
              </a:rPr>
              <a:t>have</a:t>
            </a:r>
            <a:r>
              <a:rPr sz="1800" spc="-25" dirty="0">
                <a:latin typeface="Georgia"/>
                <a:cs typeface="Georgia"/>
              </a:rPr>
              <a:t> </a:t>
            </a:r>
            <a:r>
              <a:rPr sz="1800" dirty="0">
                <a:latin typeface="Georgia"/>
                <a:cs typeface="Georgia"/>
              </a:rPr>
              <a:t>an</a:t>
            </a:r>
            <a:r>
              <a:rPr sz="1800" spc="-40" dirty="0">
                <a:latin typeface="Georgia"/>
                <a:cs typeface="Georgia"/>
              </a:rPr>
              <a:t> </a:t>
            </a:r>
            <a:r>
              <a:rPr sz="1800" dirty="0">
                <a:latin typeface="Georgia"/>
                <a:cs typeface="Georgia"/>
              </a:rPr>
              <a:t>elevated</a:t>
            </a:r>
            <a:r>
              <a:rPr sz="1800" spc="-25" dirty="0">
                <a:latin typeface="Georgia"/>
                <a:cs typeface="Georgia"/>
              </a:rPr>
              <a:t> </a:t>
            </a:r>
            <a:r>
              <a:rPr sz="1800" spc="-10" dirty="0">
                <a:latin typeface="Georgia"/>
                <a:cs typeface="Georgia"/>
              </a:rPr>
              <a:t>blood </a:t>
            </a:r>
            <a:r>
              <a:rPr sz="1800" dirty="0">
                <a:latin typeface="Georgia"/>
                <a:cs typeface="Georgia"/>
              </a:rPr>
              <a:t>level</a:t>
            </a:r>
            <a:r>
              <a:rPr sz="1800" spc="-40" dirty="0">
                <a:latin typeface="Georgia"/>
                <a:cs typeface="Georgia"/>
              </a:rPr>
              <a:t> </a:t>
            </a:r>
            <a:r>
              <a:rPr sz="1800" dirty="0">
                <a:latin typeface="Georgia"/>
                <a:cs typeface="Georgia"/>
              </a:rPr>
              <a:t>of</a:t>
            </a:r>
            <a:r>
              <a:rPr sz="1800" spc="-45" dirty="0">
                <a:latin typeface="Georgia"/>
                <a:cs typeface="Georgia"/>
              </a:rPr>
              <a:t> </a:t>
            </a:r>
            <a:r>
              <a:rPr sz="1800" dirty="0">
                <a:latin typeface="Georgia"/>
                <a:cs typeface="Georgia"/>
              </a:rPr>
              <a:t>a</a:t>
            </a:r>
            <a:r>
              <a:rPr sz="1800" spc="-30" dirty="0">
                <a:latin typeface="Georgia"/>
                <a:cs typeface="Georgia"/>
              </a:rPr>
              <a:t> </a:t>
            </a:r>
            <a:r>
              <a:rPr sz="1800" spc="-10" dirty="0">
                <a:latin typeface="Georgia"/>
                <a:cs typeface="Georgia"/>
              </a:rPr>
              <a:t>clot-</a:t>
            </a:r>
            <a:r>
              <a:rPr sz="1800" dirty="0">
                <a:latin typeface="Georgia"/>
                <a:cs typeface="Georgia"/>
              </a:rPr>
              <a:t>dissolving</a:t>
            </a:r>
            <a:r>
              <a:rPr sz="1800" spc="-45" dirty="0">
                <a:latin typeface="Georgia"/>
                <a:cs typeface="Georgia"/>
              </a:rPr>
              <a:t> </a:t>
            </a:r>
            <a:r>
              <a:rPr sz="1800" dirty="0">
                <a:latin typeface="Georgia"/>
                <a:cs typeface="Georgia"/>
              </a:rPr>
              <a:t>substance</a:t>
            </a:r>
            <a:r>
              <a:rPr sz="1800" spc="-40" dirty="0">
                <a:latin typeface="Georgia"/>
                <a:cs typeface="Georgia"/>
              </a:rPr>
              <a:t> </a:t>
            </a:r>
            <a:r>
              <a:rPr sz="1800" dirty="0">
                <a:latin typeface="Georgia"/>
                <a:cs typeface="Georgia"/>
              </a:rPr>
              <a:t>called</a:t>
            </a:r>
            <a:r>
              <a:rPr sz="1800" spc="-45" dirty="0">
                <a:latin typeface="Georgia"/>
                <a:cs typeface="Georgia"/>
              </a:rPr>
              <a:t> </a:t>
            </a:r>
            <a:r>
              <a:rPr sz="1800" dirty="0">
                <a:latin typeface="Georgia"/>
                <a:cs typeface="Georgia"/>
              </a:rPr>
              <a:t>D</a:t>
            </a:r>
            <a:r>
              <a:rPr sz="1800" spc="-30" dirty="0">
                <a:latin typeface="Georgia"/>
                <a:cs typeface="Georgia"/>
              </a:rPr>
              <a:t> </a:t>
            </a:r>
            <a:r>
              <a:rPr sz="1800" spc="-10" dirty="0">
                <a:latin typeface="Georgia"/>
                <a:cs typeface="Georgia"/>
              </a:rPr>
              <a:t>dimer.</a:t>
            </a:r>
            <a:endParaRPr sz="1800">
              <a:latin typeface="Georgia"/>
              <a:cs typeface="Georgia"/>
            </a:endParaRPr>
          </a:p>
          <a:p>
            <a:pPr>
              <a:lnSpc>
                <a:spcPct val="100000"/>
              </a:lnSpc>
              <a:spcBef>
                <a:spcPts val="110"/>
              </a:spcBef>
              <a:buFont typeface="Arial"/>
              <a:buChar char="•"/>
            </a:pPr>
            <a:endParaRPr sz="1800">
              <a:latin typeface="Georgia"/>
              <a:cs typeface="Georgia"/>
            </a:endParaRPr>
          </a:p>
          <a:p>
            <a:pPr marL="12700" marR="23495" indent="-10160">
              <a:lnSpc>
                <a:spcPct val="100000"/>
              </a:lnSpc>
              <a:spcBef>
                <a:spcPts val="5"/>
              </a:spcBef>
              <a:buSzPct val="94444"/>
              <a:buFont typeface="Arial"/>
              <a:buChar char="•"/>
              <a:tabLst>
                <a:tab pos="91440" algn="l"/>
              </a:tabLst>
            </a:pPr>
            <a:r>
              <a:rPr sz="1800" b="1" dirty="0">
                <a:latin typeface="Georgia"/>
                <a:cs typeface="Georgia"/>
              </a:rPr>
              <a:t>	Venography.</a:t>
            </a:r>
            <a:r>
              <a:rPr sz="1800" b="1" spc="-35" dirty="0">
                <a:latin typeface="Georgia"/>
                <a:cs typeface="Georgia"/>
              </a:rPr>
              <a:t> </a:t>
            </a:r>
            <a:r>
              <a:rPr sz="1800" dirty="0">
                <a:latin typeface="Georgia"/>
                <a:cs typeface="Georgia"/>
              </a:rPr>
              <a:t>A</a:t>
            </a:r>
            <a:r>
              <a:rPr sz="1800" spc="-45" dirty="0">
                <a:latin typeface="Georgia"/>
                <a:cs typeface="Georgia"/>
              </a:rPr>
              <a:t> </a:t>
            </a:r>
            <a:r>
              <a:rPr sz="1800" dirty="0">
                <a:latin typeface="Georgia"/>
                <a:cs typeface="Georgia"/>
              </a:rPr>
              <a:t>dye</a:t>
            </a:r>
            <a:r>
              <a:rPr sz="1800" spc="-25" dirty="0">
                <a:latin typeface="Georgia"/>
                <a:cs typeface="Georgia"/>
              </a:rPr>
              <a:t> </a:t>
            </a:r>
            <a:r>
              <a:rPr sz="1800" dirty="0">
                <a:latin typeface="Georgia"/>
                <a:cs typeface="Georgia"/>
              </a:rPr>
              <a:t>(contrast</a:t>
            </a:r>
            <a:r>
              <a:rPr sz="1800" spc="-25" dirty="0">
                <a:latin typeface="Georgia"/>
                <a:cs typeface="Georgia"/>
              </a:rPr>
              <a:t> </a:t>
            </a:r>
            <a:r>
              <a:rPr sz="1800" dirty="0">
                <a:latin typeface="Georgia"/>
                <a:cs typeface="Georgia"/>
              </a:rPr>
              <a:t>agent)</a:t>
            </a:r>
            <a:r>
              <a:rPr sz="1800" spc="-40" dirty="0">
                <a:latin typeface="Georgia"/>
                <a:cs typeface="Georgia"/>
              </a:rPr>
              <a:t> </a:t>
            </a:r>
            <a:r>
              <a:rPr sz="1800" dirty="0">
                <a:latin typeface="Georgia"/>
                <a:cs typeface="Georgia"/>
              </a:rPr>
              <a:t>is</a:t>
            </a:r>
            <a:r>
              <a:rPr sz="1800" spc="-45" dirty="0">
                <a:latin typeface="Georgia"/>
                <a:cs typeface="Georgia"/>
              </a:rPr>
              <a:t> </a:t>
            </a:r>
            <a:r>
              <a:rPr sz="1800" dirty="0">
                <a:latin typeface="Georgia"/>
                <a:cs typeface="Georgia"/>
              </a:rPr>
              <a:t>injected</a:t>
            </a:r>
            <a:r>
              <a:rPr sz="1800" spc="-55" dirty="0">
                <a:latin typeface="Georgia"/>
                <a:cs typeface="Georgia"/>
              </a:rPr>
              <a:t> </a:t>
            </a:r>
            <a:r>
              <a:rPr sz="1800" dirty="0">
                <a:latin typeface="Georgia"/>
                <a:cs typeface="Georgia"/>
              </a:rPr>
              <a:t>into</a:t>
            </a:r>
            <a:r>
              <a:rPr sz="1800" spc="-30" dirty="0">
                <a:latin typeface="Georgia"/>
                <a:cs typeface="Georgia"/>
              </a:rPr>
              <a:t> </a:t>
            </a:r>
            <a:r>
              <a:rPr sz="1800" dirty="0">
                <a:latin typeface="Georgia"/>
                <a:cs typeface="Georgia"/>
              </a:rPr>
              <a:t>a</a:t>
            </a:r>
            <a:r>
              <a:rPr sz="1800" spc="-40" dirty="0">
                <a:latin typeface="Georgia"/>
                <a:cs typeface="Georgia"/>
              </a:rPr>
              <a:t> </a:t>
            </a:r>
            <a:r>
              <a:rPr sz="1800" dirty="0">
                <a:latin typeface="Georgia"/>
                <a:cs typeface="Georgia"/>
              </a:rPr>
              <a:t>large</a:t>
            </a:r>
            <a:r>
              <a:rPr sz="1800" spc="-30" dirty="0">
                <a:latin typeface="Georgia"/>
                <a:cs typeface="Georgia"/>
              </a:rPr>
              <a:t> </a:t>
            </a:r>
            <a:r>
              <a:rPr sz="1800" dirty="0">
                <a:latin typeface="Georgia"/>
                <a:cs typeface="Georgia"/>
              </a:rPr>
              <a:t>vein</a:t>
            </a:r>
            <a:r>
              <a:rPr sz="1800" spc="-45" dirty="0">
                <a:latin typeface="Georgia"/>
                <a:cs typeface="Georgia"/>
              </a:rPr>
              <a:t> </a:t>
            </a:r>
            <a:r>
              <a:rPr sz="1800" dirty="0">
                <a:latin typeface="Georgia"/>
                <a:cs typeface="Georgia"/>
              </a:rPr>
              <a:t>in</a:t>
            </a:r>
            <a:r>
              <a:rPr sz="1800" spc="-30" dirty="0">
                <a:latin typeface="Georgia"/>
                <a:cs typeface="Georgia"/>
              </a:rPr>
              <a:t> </a:t>
            </a:r>
            <a:r>
              <a:rPr sz="1800" dirty="0">
                <a:latin typeface="Georgia"/>
                <a:cs typeface="Georgia"/>
              </a:rPr>
              <a:t>your</a:t>
            </a:r>
            <a:r>
              <a:rPr sz="1800" spc="-30" dirty="0">
                <a:latin typeface="Georgia"/>
                <a:cs typeface="Georgia"/>
              </a:rPr>
              <a:t> </a:t>
            </a:r>
            <a:r>
              <a:rPr sz="1800" dirty="0">
                <a:latin typeface="Georgia"/>
                <a:cs typeface="Georgia"/>
              </a:rPr>
              <a:t>foot</a:t>
            </a:r>
            <a:r>
              <a:rPr sz="1800" spc="-30" dirty="0">
                <a:latin typeface="Georgia"/>
                <a:cs typeface="Georgia"/>
              </a:rPr>
              <a:t> </a:t>
            </a:r>
            <a:r>
              <a:rPr sz="1800" dirty="0">
                <a:latin typeface="Georgia"/>
                <a:cs typeface="Georgia"/>
              </a:rPr>
              <a:t>or</a:t>
            </a:r>
            <a:r>
              <a:rPr sz="1800" spc="-35" dirty="0">
                <a:latin typeface="Georgia"/>
                <a:cs typeface="Georgia"/>
              </a:rPr>
              <a:t> </a:t>
            </a:r>
            <a:r>
              <a:rPr sz="1800" dirty="0">
                <a:latin typeface="Georgia"/>
                <a:cs typeface="Georgia"/>
              </a:rPr>
              <a:t>ankle.</a:t>
            </a:r>
            <a:r>
              <a:rPr sz="1800" spc="-35" dirty="0">
                <a:latin typeface="Georgia"/>
                <a:cs typeface="Georgia"/>
              </a:rPr>
              <a:t> </a:t>
            </a:r>
            <a:r>
              <a:rPr sz="1800" dirty="0">
                <a:latin typeface="Georgia"/>
                <a:cs typeface="Georgia"/>
              </a:rPr>
              <a:t>An</a:t>
            </a:r>
            <a:r>
              <a:rPr sz="1800" spc="-45" dirty="0">
                <a:latin typeface="Georgia"/>
                <a:cs typeface="Georgia"/>
              </a:rPr>
              <a:t> </a:t>
            </a:r>
            <a:r>
              <a:rPr sz="1800" dirty="0">
                <a:latin typeface="Georgia"/>
                <a:cs typeface="Georgia"/>
              </a:rPr>
              <a:t>X-</a:t>
            </a:r>
            <a:r>
              <a:rPr sz="1800" spc="-25" dirty="0">
                <a:latin typeface="Georgia"/>
                <a:cs typeface="Georgia"/>
              </a:rPr>
              <a:t>ray </a:t>
            </a:r>
            <a:r>
              <a:rPr sz="1800" dirty="0">
                <a:latin typeface="Georgia"/>
                <a:cs typeface="Georgia"/>
              </a:rPr>
              <a:t>procedure</a:t>
            </a:r>
            <a:r>
              <a:rPr sz="1800" spc="-30" dirty="0">
                <a:latin typeface="Georgia"/>
                <a:cs typeface="Georgia"/>
              </a:rPr>
              <a:t> </a:t>
            </a:r>
            <a:r>
              <a:rPr sz="1800" dirty="0">
                <a:latin typeface="Georgia"/>
                <a:cs typeface="Georgia"/>
              </a:rPr>
              <a:t>creates</a:t>
            </a:r>
            <a:r>
              <a:rPr sz="1800" spc="-30" dirty="0">
                <a:latin typeface="Georgia"/>
                <a:cs typeface="Georgia"/>
              </a:rPr>
              <a:t> </a:t>
            </a:r>
            <a:r>
              <a:rPr sz="1800" dirty="0">
                <a:latin typeface="Georgia"/>
                <a:cs typeface="Georgia"/>
              </a:rPr>
              <a:t>an</a:t>
            </a:r>
            <a:r>
              <a:rPr sz="1800" spc="-35" dirty="0">
                <a:latin typeface="Georgia"/>
                <a:cs typeface="Georgia"/>
              </a:rPr>
              <a:t> </a:t>
            </a:r>
            <a:r>
              <a:rPr sz="1800" dirty="0">
                <a:latin typeface="Georgia"/>
                <a:cs typeface="Georgia"/>
              </a:rPr>
              <a:t>image</a:t>
            </a:r>
            <a:r>
              <a:rPr sz="1800" spc="-45" dirty="0">
                <a:latin typeface="Georgia"/>
                <a:cs typeface="Georgia"/>
              </a:rPr>
              <a:t> </a:t>
            </a:r>
            <a:r>
              <a:rPr sz="1800" dirty="0">
                <a:latin typeface="Georgia"/>
                <a:cs typeface="Georgia"/>
              </a:rPr>
              <a:t>of</a:t>
            </a:r>
            <a:r>
              <a:rPr sz="1800" spc="-30" dirty="0">
                <a:latin typeface="Georgia"/>
                <a:cs typeface="Georgia"/>
              </a:rPr>
              <a:t> </a:t>
            </a:r>
            <a:r>
              <a:rPr sz="1800" dirty="0">
                <a:latin typeface="Georgia"/>
                <a:cs typeface="Georgia"/>
              </a:rPr>
              <a:t>the</a:t>
            </a:r>
            <a:r>
              <a:rPr sz="1800" spc="-30" dirty="0">
                <a:latin typeface="Georgia"/>
                <a:cs typeface="Georgia"/>
              </a:rPr>
              <a:t> </a:t>
            </a:r>
            <a:r>
              <a:rPr sz="1800" dirty="0">
                <a:latin typeface="Georgia"/>
                <a:cs typeface="Georgia"/>
              </a:rPr>
              <a:t>veins</a:t>
            </a:r>
            <a:r>
              <a:rPr sz="1800" spc="-35" dirty="0">
                <a:latin typeface="Georgia"/>
                <a:cs typeface="Georgia"/>
              </a:rPr>
              <a:t> </a:t>
            </a:r>
            <a:r>
              <a:rPr sz="1800" dirty="0">
                <a:latin typeface="Georgia"/>
                <a:cs typeface="Georgia"/>
              </a:rPr>
              <a:t>in</a:t>
            </a:r>
            <a:r>
              <a:rPr sz="1800" spc="-45" dirty="0">
                <a:latin typeface="Georgia"/>
                <a:cs typeface="Georgia"/>
              </a:rPr>
              <a:t> </a:t>
            </a:r>
            <a:r>
              <a:rPr sz="1800" dirty="0">
                <a:latin typeface="Georgia"/>
                <a:cs typeface="Georgia"/>
              </a:rPr>
              <a:t>your</a:t>
            </a:r>
            <a:r>
              <a:rPr sz="1800" spc="-40" dirty="0">
                <a:latin typeface="Georgia"/>
                <a:cs typeface="Georgia"/>
              </a:rPr>
              <a:t> </a:t>
            </a:r>
            <a:r>
              <a:rPr sz="1800" dirty="0">
                <a:latin typeface="Georgia"/>
                <a:cs typeface="Georgia"/>
              </a:rPr>
              <a:t>legs</a:t>
            </a:r>
            <a:r>
              <a:rPr sz="1800" spc="-40" dirty="0">
                <a:latin typeface="Georgia"/>
                <a:cs typeface="Georgia"/>
              </a:rPr>
              <a:t> </a:t>
            </a:r>
            <a:r>
              <a:rPr sz="1800" dirty="0">
                <a:latin typeface="Georgia"/>
                <a:cs typeface="Georgia"/>
              </a:rPr>
              <a:t>and</a:t>
            </a:r>
            <a:r>
              <a:rPr sz="1800" spc="-35" dirty="0">
                <a:latin typeface="Georgia"/>
                <a:cs typeface="Georgia"/>
              </a:rPr>
              <a:t> </a:t>
            </a:r>
            <a:r>
              <a:rPr sz="1800" dirty="0">
                <a:latin typeface="Georgia"/>
                <a:cs typeface="Georgia"/>
              </a:rPr>
              <a:t>feet,</a:t>
            </a:r>
            <a:r>
              <a:rPr sz="1800" spc="-35" dirty="0">
                <a:latin typeface="Georgia"/>
                <a:cs typeface="Georgia"/>
              </a:rPr>
              <a:t> </a:t>
            </a:r>
            <a:r>
              <a:rPr sz="1800" dirty="0">
                <a:latin typeface="Georgia"/>
                <a:cs typeface="Georgia"/>
              </a:rPr>
              <a:t>to</a:t>
            </a:r>
            <a:r>
              <a:rPr sz="1800" spc="-45" dirty="0">
                <a:latin typeface="Georgia"/>
                <a:cs typeface="Georgia"/>
              </a:rPr>
              <a:t> </a:t>
            </a:r>
            <a:r>
              <a:rPr sz="1800" dirty="0">
                <a:latin typeface="Georgia"/>
                <a:cs typeface="Georgia"/>
              </a:rPr>
              <a:t>look</a:t>
            </a:r>
            <a:r>
              <a:rPr sz="1800" spc="-30" dirty="0">
                <a:latin typeface="Georgia"/>
                <a:cs typeface="Georgia"/>
              </a:rPr>
              <a:t> </a:t>
            </a:r>
            <a:r>
              <a:rPr sz="1800" dirty="0">
                <a:latin typeface="Georgia"/>
                <a:cs typeface="Georgia"/>
              </a:rPr>
              <a:t>for</a:t>
            </a:r>
            <a:r>
              <a:rPr sz="1800" spc="-35" dirty="0">
                <a:latin typeface="Georgia"/>
                <a:cs typeface="Georgia"/>
              </a:rPr>
              <a:t> </a:t>
            </a:r>
            <a:r>
              <a:rPr sz="1800" dirty="0">
                <a:latin typeface="Georgia"/>
                <a:cs typeface="Georgia"/>
              </a:rPr>
              <a:t>clots.</a:t>
            </a:r>
            <a:r>
              <a:rPr sz="1800" spc="-40" dirty="0">
                <a:latin typeface="Georgia"/>
                <a:cs typeface="Georgia"/>
              </a:rPr>
              <a:t> </a:t>
            </a:r>
            <a:r>
              <a:rPr sz="1800" dirty="0">
                <a:latin typeface="Georgia"/>
                <a:cs typeface="Georgia"/>
              </a:rPr>
              <a:t>However,</a:t>
            </a:r>
            <a:r>
              <a:rPr sz="1800" spc="-30" dirty="0">
                <a:latin typeface="Georgia"/>
                <a:cs typeface="Georgia"/>
              </a:rPr>
              <a:t> </a:t>
            </a:r>
            <a:r>
              <a:rPr sz="1800" dirty="0">
                <a:latin typeface="Georgia"/>
                <a:cs typeface="Georgia"/>
              </a:rPr>
              <a:t>less</a:t>
            </a:r>
            <a:r>
              <a:rPr sz="1800" spc="-45" dirty="0">
                <a:latin typeface="Georgia"/>
                <a:cs typeface="Georgia"/>
              </a:rPr>
              <a:t> </a:t>
            </a:r>
            <a:r>
              <a:rPr sz="1800" spc="-10" dirty="0">
                <a:latin typeface="Georgia"/>
                <a:cs typeface="Georgia"/>
              </a:rPr>
              <a:t>invasive </a:t>
            </a:r>
            <a:r>
              <a:rPr sz="1800" dirty="0">
                <a:latin typeface="Georgia"/>
                <a:cs typeface="Georgia"/>
              </a:rPr>
              <a:t>methods</a:t>
            </a:r>
            <a:r>
              <a:rPr sz="1800" spc="-20" dirty="0">
                <a:latin typeface="Georgia"/>
                <a:cs typeface="Georgia"/>
              </a:rPr>
              <a:t> </a:t>
            </a:r>
            <a:r>
              <a:rPr sz="1800" dirty="0">
                <a:latin typeface="Georgia"/>
                <a:cs typeface="Georgia"/>
              </a:rPr>
              <a:t>of</a:t>
            </a:r>
            <a:r>
              <a:rPr sz="1800" spc="-35" dirty="0">
                <a:latin typeface="Georgia"/>
                <a:cs typeface="Georgia"/>
              </a:rPr>
              <a:t> </a:t>
            </a:r>
            <a:r>
              <a:rPr sz="1800" dirty="0">
                <a:latin typeface="Georgia"/>
                <a:cs typeface="Georgia"/>
              </a:rPr>
              <a:t>diagnosis,</a:t>
            </a:r>
            <a:r>
              <a:rPr sz="1800" spc="-40" dirty="0">
                <a:latin typeface="Georgia"/>
                <a:cs typeface="Georgia"/>
              </a:rPr>
              <a:t> </a:t>
            </a:r>
            <a:r>
              <a:rPr sz="1800" dirty="0">
                <a:latin typeface="Georgia"/>
                <a:cs typeface="Georgia"/>
              </a:rPr>
              <a:t>such</a:t>
            </a:r>
            <a:r>
              <a:rPr sz="1800" spc="-35" dirty="0">
                <a:latin typeface="Georgia"/>
                <a:cs typeface="Georgia"/>
              </a:rPr>
              <a:t> </a:t>
            </a:r>
            <a:r>
              <a:rPr sz="1800" dirty="0">
                <a:latin typeface="Georgia"/>
                <a:cs typeface="Georgia"/>
              </a:rPr>
              <a:t>as</a:t>
            </a:r>
            <a:r>
              <a:rPr sz="1800" spc="-30" dirty="0">
                <a:latin typeface="Georgia"/>
                <a:cs typeface="Georgia"/>
              </a:rPr>
              <a:t> </a:t>
            </a:r>
            <a:r>
              <a:rPr sz="1800" dirty="0">
                <a:latin typeface="Georgia"/>
                <a:cs typeface="Georgia"/>
              </a:rPr>
              <a:t>ultrasound,</a:t>
            </a:r>
            <a:r>
              <a:rPr sz="1800" spc="-25" dirty="0">
                <a:latin typeface="Georgia"/>
                <a:cs typeface="Georgia"/>
              </a:rPr>
              <a:t> </a:t>
            </a:r>
            <a:r>
              <a:rPr sz="1800" dirty="0">
                <a:latin typeface="Georgia"/>
                <a:cs typeface="Georgia"/>
              </a:rPr>
              <a:t>can</a:t>
            </a:r>
            <a:r>
              <a:rPr sz="1800" spc="-30" dirty="0">
                <a:latin typeface="Georgia"/>
                <a:cs typeface="Georgia"/>
              </a:rPr>
              <a:t> </a:t>
            </a:r>
            <a:r>
              <a:rPr sz="1800" dirty="0">
                <a:latin typeface="Georgia"/>
                <a:cs typeface="Georgia"/>
              </a:rPr>
              <a:t>usually</a:t>
            </a:r>
            <a:r>
              <a:rPr sz="1800" spc="-30" dirty="0">
                <a:latin typeface="Georgia"/>
                <a:cs typeface="Georgia"/>
              </a:rPr>
              <a:t> </a:t>
            </a:r>
            <a:r>
              <a:rPr sz="1800" dirty="0">
                <a:latin typeface="Georgia"/>
                <a:cs typeface="Georgia"/>
              </a:rPr>
              <a:t>confirm</a:t>
            </a:r>
            <a:r>
              <a:rPr sz="1800" spc="-30" dirty="0">
                <a:latin typeface="Georgia"/>
                <a:cs typeface="Georgia"/>
              </a:rPr>
              <a:t> </a:t>
            </a:r>
            <a:r>
              <a:rPr sz="1800" dirty="0">
                <a:latin typeface="Georgia"/>
                <a:cs typeface="Georgia"/>
              </a:rPr>
              <a:t>the</a:t>
            </a:r>
            <a:r>
              <a:rPr sz="1800" spc="-25" dirty="0">
                <a:latin typeface="Georgia"/>
                <a:cs typeface="Georgia"/>
              </a:rPr>
              <a:t> </a:t>
            </a:r>
            <a:r>
              <a:rPr sz="1800" spc="-10" dirty="0">
                <a:latin typeface="Georgia"/>
                <a:cs typeface="Georgia"/>
              </a:rPr>
              <a:t>diagnosis.</a:t>
            </a:r>
            <a:endParaRPr sz="1800">
              <a:latin typeface="Georgia"/>
              <a:cs typeface="Georgia"/>
            </a:endParaRPr>
          </a:p>
          <a:p>
            <a:pPr>
              <a:lnSpc>
                <a:spcPct val="100000"/>
              </a:lnSpc>
              <a:spcBef>
                <a:spcPts val="114"/>
              </a:spcBef>
              <a:buFont typeface="Arial"/>
              <a:buChar char="•"/>
            </a:pPr>
            <a:endParaRPr sz="1800">
              <a:latin typeface="Georgia"/>
              <a:cs typeface="Georgia"/>
            </a:endParaRPr>
          </a:p>
          <a:p>
            <a:pPr marL="12700" marR="227965" indent="-10160">
              <a:lnSpc>
                <a:spcPct val="100000"/>
              </a:lnSpc>
              <a:buSzPct val="94444"/>
              <a:buFont typeface="Arial"/>
              <a:buChar char="•"/>
              <a:tabLst>
                <a:tab pos="91440" algn="l"/>
              </a:tabLst>
            </a:pPr>
            <a:r>
              <a:rPr sz="1800" b="1" dirty="0">
                <a:latin typeface="Georgia"/>
                <a:cs typeface="Georgia"/>
              </a:rPr>
              <a:t>	CT</a:t>
            </a:r>
            <a:r>
              <a:rPr sz="1800" b="1" spc="-35" dirty="0">
                <a:latin typeface="Georgia"/>
                <a:cs typeface="Georgia"/>
              </a:rPr>
              <a:t> </a:t>
            </a:r>
            <a:r>
              <a:rPr sz="1800" b="1" dirty="0">
                <a:latin typeface="Georgia"/>
                <a:cs typeface="Georgia"/>
              </a:rPr>
              <a:t>or</a:t>
            </a:r>
            <a:r>
              <a:rPr sz="1800" b="1" spc="-40" dirty="0">
                <a:latin typeface="Georgia"/>
                <a:cs typeface="Georgia"/>
              </a:rPr>
              <a:t> </a:t>
            </a:r>
            <a:r>
              <a:rPr sz="1800" b="1" dirty="0">
                <a:latin typeface="Georgia"/>
                <a:cs typeface="Georgia"/>
              </a:rPr>
              <a:t>MRI</a:t>
            </a:r>
            <a:r>
              <a:rPr sz="1800" b="1" spc="-40" dirty="0">
                <a:latin typeface="Georgia"/>
                <a:cs typeface="Georgia"/>
              </a:rPr>
              <a:t> </a:t>
            </a:r>
            <a:r>
              <a:rPr sz="1800" b="1" dirty="0">
                <a:latin typeface="Georgia"/>
                <a:cs typeface="Georgia"/>
              </a:rPr>
              <a:t>scans.</a:t>
            </a:r>
            <a:r>
              <a:rPr sz="1800" b="1" spc="-45" dirty="0">
                <a:latin typeface="Georgia"/>
                <a:cs typeface="Georgia"/>
              </a:rPr>
              <a:t> </a:t>
            </a:r>
            <a:r>
              <a:rPr sz="1800" dirty="0">
                <a:latin typeface="Georgia"/>
                <a:cs typeface="Georgia"/>
              </a:rPr>
              <a:t>Both</a:t>
            </a:r>
            <a:r>
              <a:rPr sz="1800" spc="-35" dirty="0">
                <a:latin typeface="Georgia"/>
                <a:cs typeface="Georgia"/>
              </a:rPr>
              <a:t> </a:t>
            </a:r>
            <a:r>
              <a:rPr sz="1800" spc="-10" dirty="0">
                <a:latin typeface="Georgia"/>
                <a:cs typeface="Georgia"/>
              </a:rPr>
              <a:t>computerized</a:t>
            </a:r>
            <a:r>
              <a:rPr sz="1800" spc="-35" dirty="0">
                <a:latin typeface="Georgia"/>
                <a:cs typeface="Georgia"/>
              </a:rPr>
              <a:t> </a:t>
            </a:r>
            <a:r>
              <a:rPr sz="1800" dirty="0">
                <a:latin typeface="Georgia"/>
                <a:cs typeface="Georgia"/>
              </a:rPr>
              <a:t>tomography</a:t>
            </a:r>
            <a:r>
              <a:rPr sz="1800" spc="-25" dirty="0">
                <a:latin typeface="Georgia"/>
                <a:cs typeface="Georgia"/>
              </a:rPr>
              <a:t> </a:t>
            </a:r>
            <a:r>
              <a:rPr sz="1800" dirty="0">
                <a:latin typeface="Georgia"/>
                <a:cs typeface="Georgia"/>
              </a:rPr>
              <a:t>(CT)</a:t>
            </a:r>
            <a:r>
              <a:rPr sz="1800" spc="-45" dirty="0">
                <a:latin typeface="Georgia"/>
                <a:cs typeface="Georgia"/>
              </a:rPr>
              <a:t> </a:t>
            </a:r>
            <a:r>
              <a:rPr sz="1800" dirty="0">
                <a:latin typeface="Georgia"/>
                <a:cs typeface="Georgia"/>
              </a:rPr>
              <a:t>scan</a:t>
            </a:r>
            <a:r>
              <a:rPr sz="1800" spc="-35" dirty="0">
                <a:latin typeface="Georgia"/>
                <a:cs typeface="Georgia"/>
              </a:rPr>
              <a:t> </a:t>
            </a:r>
            <a:r>
              <a:rPr sz="1800" dirty="0">
                <a:latin typeface="Georgia"/>
                <a:cs typeface="Georgia"/>
              </a:rPr>
              <a:t>and</a:t>
            </a:r>
            <a:r>
              <a:rPr sz="1800" spc="-45" dirty="0">
                <a:latin typeface="Georgia"/>
                <a:cs typeface="Georgia"/>
              </a:rPr>
              <a:t> </a:t>
            </a:r>
            <a:r>
              <a:rPr sz="1800" dirty="0">
                <a:latin typeface="Georgia"/>
                <a:cs typeface="Georgia"/>
              </a:rPr>
              <a:t>magnetic</a:t>
            </a:r>
            <a:r>
              <a:rPr sz="1800" spc="-40" dirty="0">
                <a:latin typeface="Georgia"/>
                <a:cs typeface="Georgia"/>
              </a:rPr>
              <a:t> </a:t>
            </a:r>
            <a:r>
              <a:rPr sz="1800" dirty="0">
                <a:latin typeface="Georgia"/>
                <a:cs typeface="Georgia"/>
              </a:rPr>
              <a:t>resonance</a:t>
            </a:r>
            <a:r>
              <a:rPr sz="1800" spc="-55" dirty="0">
                <a:latin typeface="Georgia"/>
                <a:cs typeface="Georgia"/>
              </a:rPr>
              <a:t> </a:t>
            </a:r>
            <a:r>
              <a:rPr sz="1800" spc="-10" dirty="0">
                <a:latin typeface="Georgia"/>
                <a:cs typeface="Georgia"/>
              </a:rPr>
              <a:t>imaging </a:t>
            </a:r>
            <a:r>
              <a:rPr sz="1800" dirty="0">
                <a:latin typeface="Georgia"/>
                <a:cs typeface="Georgia"/>
              </a:rPr>
              <a:t>(MRI)</a:t>
            </a:r>
            <a:r>
              <a:rPr sz="1800" spc="-30" dirty="0">
                <a:latin typeface="Georgia"/>
                <a:cs typeface="Georgia"/>
              </a:rPr>
              <a:t> </a:t>
            </a:r>
            <a:r>
              <a:rPr sz="1800" dirty="0">
                <a:latin typeface="Georgia"/>
                <a:cs typeface="Georgia"/>
              </a:rPr>
              <a:t>can</a:t>
            </a:r>
            <a:r>
              <a:rPr sz="1800" spc="-35" dirty="0">
                <a:latin typeface="Georgia"/>
                <a:cs typeface="Georgia"/>
              </a:rPr>
              <a:t> </a:t>
            </a:r>
            <a:r>
              <a:rPr sz="1800" dirty="0">
                <a:latin typeface="Georgia"/>
                <a:cs typeface="Georgia"/>
              </a:rPr>
              <a:t>provide</a:t>
            </a:r>
            <a:r>
              <a:rPr sz="1800" spc="-20" dirty="0">
                <a:latin typeface="Georgia"/>
                <a:cs typeface="Georgia"/>
              </a:rPr>
              <a:t> </a:t>
            </a:r>
            <a:r>
              <a:rPr sz="1800" dirty="0">
                <a:latin typeface="Georgia"/>
                <a:cs typeface="Georgia"/>
              </a:rPr>
              <a:t>visual</a:t>
            </a:r>
            <a:r>
              <a:rPr sz="1800" spc="-30" dirty="0">
                <a:latin typeface="Georgia"/>
                <a:cs typeface="Georgia"/>
              </a:rPr>
              <a:t> </a:t>
            </a:r>
            <a:r>
              <a:rPr sz="1800" dirty="0">
                <a:latin typeface="Georgia"/>
                <a:cs typeface="Georgia"/>
              </a:rPr>
              <a:t>images</a:t>
            </a:r>
            <a:r>
              <a:rPr sz="1800" spc="-45" dirty="0">
                <a:latin typeface="Georgia"/>
                <a:cs typeface="Georgia"/>
              </a:rPr>
              <a:t> </a:t>
            </a:r>
            <a:r>
              <a:rPr sz="1800" dirty="0">
                <a:latin typeface="Georgia"/>
                <a:cs typeface="Georgia"/>
              </a:rPr>
              <a:t>of</a:t>
            </a:r>
            <a:r>
              <a:rPr sz="1800" spc="-40" dirty="0">
                <a:latin typeface="Georgia"/>
                <a:cs typeface="Georgia"/>
              </a:rPr>
              <a:t> </a:t>
            </a:r>
            <a:r>
              <a:rPr sz="1800" dirty="0">
                <a:latin typeface="Georgia"/>
                <a:cs typeface="Georgia"/>
              </a:rPr>
              <a:t>your</a:t>
            </a:r>
            <a:r>
              <a:rPr sz="1800" spc="-30" dirty="0">
                <a:latin typeface="Georgia"/>
                <a:cs typeface="Georgia"/>
              </a:rPr>
              <a:t> </a:t>
            </a:r>
            <a:r>
              <a:rPr sz="1800" dirty="0">
                <a:latin typeface="Georgia"/>
                <a:cs typeface="Georgia"/>
              </a:rPr>
              <a:t>veins</a:t>
            </a:r>
            <a:r>
              <a:rPr sz="1800" spc="-40" dirty="0">
                <a:latin typeface="Georgia"/>
                <a:cs typeface="Georgia"/>
              </a:rPr>
              <a:t> </a:t>
            </a:r>
            <a:r>
              <a:rPr sz="1800" dirty="0">
                <a:latin typeface="Georgia"/>
                <a:cs typeface="Georgia"/>
              </a:rPr>
              <a:t>and</a:t>
            </a:r>
            <a:r>
              <a:rPr sz="1800" spc="-35" dirty="0">
                <a:latin typeface="Georgia"/>
                <a:cs typeface="Georgia"/>
              </a:rPr>
              <a:t> </a:t>
            </a:r>
            <a:r>
              <a:rPr sz="1800" dirty="0">
                <a:latin typeface="Georgia"/>
                <a:cs typeface="Georgia"/>
              </a:rPr>
              <a:t>may</a:t>
            </a:r>
            <a:r>
              <a:rPr sz="1800" spc="-40" dirty="0">
                <a:latin typeface="Georgia"/>
                <a:cs typeface="Georgia"/>
              </a:rPr>
              <a:t> </a:t>
            </a:r>
            <a:r>
              <a:rPr sz="1800" dirty="0">
                <a:latin typeface="Georgia"/>
                <a:cs typeface="Georgia"/>
              </a:rPr>
              <a:t>show</a:t>
            </a:r>
            <a:r>
              <a:rPr sz="1800" spc="-30" dirty="0">
                <a:latin typeface="Georgia"/>
                <a:cs typeface="Georgia"/>
              </a:rPr>
              <a:t> </a:t>
            </a:r>
            <a:r>
              <a:rPr sz="1800" dirty="0">
                <a:latin typeface="Georgia"/>
                <a:cs typeface="Georgia"/>
              </a:rPr>
              <a:t>if</a:t>
            </a:r>
            <a:r>
              <a:rPr sz="1800" spc="-45" dirty="0">
                <a:latin typeface="Georgia"/>
                <a:cs typeface="Georgia"/>
              </a:rPr>
              <a:t> </a:t>
            </a:r>
            <a:r>
              <a:rPr sz="1800" dirty="0">
                <a:latin typeface="Georgia"/>
                <a:cs typeface="Georgia"/>
              </a:rPr>
              <a:t>you</a:t>
            </a:r>
            <a:r>
              <a:rPr sz="1800" spc="-40" dirty="0">
                <a:latin typeface="Georgia"/>
                <a:cs typeface="Georgia"/>
              </a:rPr>
              <a:t> </a:t>
            </a:r>
            <a:r>
              <a:rPr sz="1800" dirty="0">
                <a:latin typeface="Georgia"/>
                <a:cs typeface="Georgia"/>
              </a:rPr>
              <a:t>have</a:t>
            </a:r>
            <a:r>
              <a:rPr sz="1800" spc="-25" dirty="0">
                <a:latin typeface="Georgia"/>
                <a:cs typeface="Georgia"/>
              </a:rPr>
              <a:t> </a:t>
            </a:r>
            <a:r>
              <a:rPr sz="1800" dirty="0">
                <a:latin typeface="Georgia"/>
                <a:cs typeface="Georgia"/>
              </a:rPr>
              <a:t>a</a:t>
            </a:r>
            <a:r>
              <a:rPr sz="1800" spc="-40" dirty="0">
                <a:latin typeface="Georgia"/>
                <a:cs typeface="Georgia"/>
              </a:rPr>
              <a:t> </a:t>
            </a:r>
            <a:r>
              <a:rPr sz="1800" dirty="0">
                <a:latin typeface="Georgia"/>
                <a:cs typeface="Georgia"/>
              </a:rPr>
              <a:t>clot.</a:t>
            </a:r>
            <a:r>
              <a:rPr sz="1800" spc="-40" dirty="0">
                <a:latin typeface="Georgia"/>
                <a:cs typeface="Georgia"/>
              </a:rPr>
              <a:t> </a:t>
            </a:r>
            <a:r>
              <a:rPr sz="1800" dirty="0">
                <a:latin typeface="Georgia"/>
                <a:cs typeface="Georgia"/>
              </a:rPr>
              <a:t>Sometimes</a:t>
            </a:r>
            <a:r>
              <a:rPr sz="1800" spc="-35" dirty="0">
                <a:latin typeface="Georgia"/>
                <a:cs typeface="Georgia"/>
              </a:rPr>
              <a:t> </a:t>
            </a:r>
            <a:r>
              <a:rPr sz="1800" dirty="0">
                <a:latin typeface="Georgia"/>
                <a:cs typeface="Georgia"/>
              </a:rPr>
              <a:t>a</a:t>
            </a:r>
            <a:r>
              <a:rPr sz="1800" spc="-30" dirty="0">
                <a:latin typeface="Georgia"/>
                <a:cs typeface="Georgia"/>
              </a:rPr>
              <a:t> </a:t>
            </a:r>
            <a:r>
              <a:rPr sz="1800" dirty="0">
                <a:latin typeface="Georgia"/>
                <a:cs typeface="Georgia"/>
              </a:rPr>
              <a:t>clot</a:t>
            </a:r>
            <a:r>
              <a:rPr sz="1800" spc="-45" dirty="0">
                <a:latin typeface="Georgia"/>
                <a:cs typeface="Georgia"/>
              </a:rPr>
              <a:t> </a:t>
            </a:r>
            <a:r>
              <a:rPr sz="1800" spc="-25" dirty="0">
                <a:latin typeface="Georgia"/>
                <a:cs typeface="Georgia"/>
              </a:rPr>
              <a:t>is </a:t>
            </a:r>
            <a:r>
              <a:rPr sz="1800" dirty="0">
                <a:latin typeface="Georgia"/>
                <a:cs typeface="Georgia"/>
              </a:rPr>
              <a:t>found</a:t>
            </a:r>
            <a:r>
              <a:rPr sz="1800" spc="-40" dirty="0">
                <a:latin typeface="Georgia"/>
                <a:cs typeface="Georgia"/>
              </a:rPr>
              <a:t> </a:t>
            </a:r>
            <a:r>
              <a:rPr sz="1800" dirty="0">
                <a:latin typeface="Georgia"/>
                <a:cs typeface="Georgia"/>
              </a:rPr>
              <a:t>when</a:t>
            </a:r>
            <a:r>
              <a:rPr sz="1800" spc="-40" dirty="0">
                <a:latin typeface="Georgia"/>
                <a:cs typeface="Georgia"/>
              </a:rPr>
              <a:t> </a:t>
            </a:r>
            <a:r>
              <a:rPr sz="1800" dirty="0">
                <a:latin typeface="Georgia"/>
                <a:cs typeface="Georgia"/>
              </a:rPr>
              <a:t>these</a:t>
            </a:r>
            <a:r>
              <a:rPr sz="1800" spc="-45" dirty="0">
                <a:latin typeface="Georgia"/>
                <a:cs typeface="Georgia"/>
              </a:rPr>
              <a:t> </a:t>
            </a:r>
            <a:r>
              <a:rPr sz="1800" dirty="0">
                <a:latin typeface="Georgia"/>
                <a:cs typeface="Georgia"/>
              </a:rPr>
              <a:t>scans</a:t>
            </a:r>
            <a:r>
              <a:rPr sz="1800" spc="-55" dirty="0">
                <a:latin typeface="Georgia"/>
                <a:cs typeface="Georgia"/>
              </a:rPr>
              <a:t> </a:t>
            </a:r>
            <a:r>
              <a:rPr sz="1800" dirty="0">
                <a:latin typeface="Georgia"/>
                <a:cs typeface="Georgia"/>
              </a:rPr>
              <a:t>are</a:t>
            </a:r>
            <a:r>
              <a:rPr sz="1800" spc="-35" dirty="0">
                <a:latin typeface="Georgia"/>
                <a:cs typeface="Georgia"/>
              </a:rPr>
              <a:t> </a:t>
            </a:r>
            <a:r>
              <a:rPr sz="1800" dirty="0">
                <a:latin typeface="Georgia"/>
                <a:cs typeface="Georgia"/>
              </a:rPr>
              <a:t>performed</a:t>
            </a:r>
            <a:r>
              <a:rPr sz="1800" spc="-30" dirty="0">
                <a:latin typeface="Georgia"/>
                <a:cs typeface="Georgia"/>
              </a:rPr>
              <a:t> </a:t>
            </a:r>
            <a:r>
              <a:rPr sz="1800" dirty="0">
                <a:latin typeface="Georgia"/>
                <a:cs typeface="Georgia"/>
              </a:rPr>
              <a:t>for</a:t>
            </a:r>
            <a:r>
              <a:rPr sz="1800" spc="-35" dirty="0">
                <a:latin typeface="Georgia"/>
                <a:cs typeface="Georgia"/>
              </a:rPr>
              <a:t> </a:t>
            </a:r>
            <a:r>
              <a:rPr sz="1800" dirty="0">
                <a:latin typeface="Georgia"/>
                <a:cs typeface="Georgia"/>
              </a:rPr>
              <a:t>other</a:t>
            </a:r>
            <a:r>
              <a:rPr sz="1800" spc="-35" dirty="0">
                <a:latin typeface="Georgia"/>
                <a:cs typeface="Georgia"/>
              </a:rPr>
              <a:t> </a:t>
            </a:r>
            <a:r>
              <a:rPr sz="1800" spc="-10" dirty="0">
                <a:latin typeface="Georgia"/>
                <a:cs typeface="Georgia"/>
              </a:rPr>
              <a:t>reasons.</a:t>
            </a:r>
            <a:endParaRPr sz="1800">
              <a:latin typeface="Georgia"/>
              <a:cs typeface="Georgi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2180" y="364362"/>
            <a:ext cx="4065270" cy="452120"/>
          </a:xfrm>
          <a:prstGeom prst="rect">
            <a:avLst/>
          </a:prstGeom>
        </p:spPr>
        <p:txBody>
          <a:bodyPr vert="horz" wrap="square" lIns="0" tIns="12065" rIns="0" bIns="0" rtlCol="0">
            <a:spAutoFit/>
          </a:bodyPr>
          <a:lstStyle/>
          <a:p>
            <a:pPr marL="12700">
              <a:lnSpc>
                <a:spcPct val="100000"/>
              </a:lnSpc>
              <a:spcBef>
                <a:spcPts val="95"/>
              </a:spcBef>
            </a:pPr>
            <a:r>
              <a:rPr sz="2800" dirty="0"/>
              <a:t>Treatments</a:t>
            </a:r>
            <a:r>
              <a:rPr sz="2800" spc="-80" dirty="0"/>
              <a:t> </a:t>
            </a:r>
            <a:r>
              <a:rPr sz="2800" dirty="0"/>
              <a:t>and</a:t>
            </a:r>
            <a:r>
              <a:rPr sz="2800" spc="-75" dirty="0"/>
              <a:t> </a:t>
            </a:r>
            <a:r>
              <a:rPr sz="2800" spc="-10" dirty="0"/>
              <a:t>drugs</a:t>
            </a:r>
            <a:endParaRPr sz="2800"/>
          </a:p>
        </p:txBody>
      </p:sp>
      <p:sp>
        <p:nvSpPr>
          <p:cNvPr id="3" name="object 3"/>
          <p:cNvSpPr txBox="1"/>
          <p:nvPr/>
        </p:nvSpPr>
        <p:spPr>
          <a:xfrm>
            <a:off x="810259" y="1162303"/>
            <a:ext cx="10974070" cy="5024452"/>
          </a:xfrm>
          <a:prstGeom prst="rect">
            <a:avLst/>
          </a:prstGeom>
        </p:spPr>
        <p:txBody>
          <a:bodyPr vert="horz" wrap="square" lIns="0" tIns="12700" rIns="0" bIns="0" rtlCol="0">
            <a:spAutoFit/>
          </a:bodyPr>
          <a:lstStyle/>
          <a:p>
            <a:pPr marL="12700" marR="394970" indent="-10160">
              <a:lnSpc>
                <a:spcPct val="100000"/>
              </a:lnSpc>
              <a:spcBef>
                <a:spcPts val="100"/>
              </a:spcBef>
              <a:buSzPct val="94444"/>
              <a:buFont typeface="Arial"/>
              <a:buChar char="•"/>
              <a:tabLst>
                <a:tab pos="91440" algn="l"/>
              </a:tabLst>
            </a:pPr>
            <a:r>
              <a:rPr sz="1800" dirty="0">
                <a:latin typeface="Georgia"/>
                <a:cs typeface="Georgia"/>
              </a:rPr>
              <a:t>	Deep</a:t>
            </a:r>
            <a:r>
              <a:rPr sz="1800" spc="-45" dirty="0">
                <a:latin typeface="Georgia"/>
                <a:cs typeface="Georgia"/>
              </a:rPr>
              <a:t> </a:t>
            </a:r>
            <a:r>
              <a:rPr sz="1800" dirty="0">
                <a:latin typeface="Georgia"/>
                <a:cs typeface="Georgia"/>
              </a:rPr>
              <a:t>vein</a:t>
            </a:r>
            <a:r>
              <a:rPr sz="1800" spc="-35" dirty="0">
                <a:latin typeface="Georgia"/>
                <a:cs typeface="Georgia"/>
              </a:rPr>
              <a:t> </a:t>
            </a:r>
            <a:r>
              <a:rPr sz="1800" spc="-10" dirty="0">
                <a:latin typeface="Georgia"/>
                <a:cs typeface="Georgia"/>
              </a:rPr>
              <a:t>thrombosis</a:t>
            </a:r>
            <a:r>
              <a:rPr sz="1800" spc="-30" dirty="0">
                <a:latin typeface="Georgia"/>
                <a:cs typeface="Georgia"/>
              </a:rPr>
              <a:t> </a:t>
            </a:r>
            <a:r>
              <a:rPr sz="1800" dirty="0">
                <a:latin typeface="Georgia"/>
                <a:cs typeface="Georgia"/>
              </a:rPr>
              <a:t>treatment</a:t>
            </a:r>
            <a:r>
              <a:rPr sz="1800" spc="-30" dirty="0">
                <a:latin typeface="Georgia"/>
                <a:cs typeface="Georgia"/>
              </a:rPr>
              <a:t> </a:t>
            </a:r>
            <a:r>
              <a:rPr sz="1800" dirty="0">
                <a:latin typeface="Georgia"/>
                <a:cs typeface="Georgia"/>
              </a:rPr>
              <a:t>is</a:t>
            </a:r>
            <a:r>
              <a:rPr sz="1800" spc="-45" dirty="0">
                <a:latin typeface="Georgia"/>
                <a:cs typeface="Georgia"/>
              </a:rPr>
              <a:t> </a:t>
            </a:r>
            <a:r>
              <a:rPr sz="1800" dirty="0">
                <a:latin typeface="Georgia"/>
                <a:cs typeface="Georgia"/>
              </a:rPr>
              <a:t>aimed</a:t>
            </a:r>
            <a:r>
              <a:rPr sz="1800" spc="-30" dirty="0">
                <a:latin typeface="Georgia"/>
                <a:cs typeface="Georgia"/>
              </a:rPr>
              <a:t> </a:t>
            </a:r>
            <a:r>
              <a:rPr sz="1800" dirty="0">
                <a:latin typeface="Georgia"/>
                <a:cs typeface="Georgia"/>
              </a:rPr>
              <a:t>at</a:t>
            </a:r>
            <a:r>
              <a:rPr sz="1800" spc="-30" dirty="0">
                <a:latin typeface="Georgia"/>
                <a:cs typeface="Georgia"/>
              </a:rPr>
              <a:t> </a:t>
            </a:r>
            <a:r>
              <a:rPr sz="1800" dirty="0">
                <a:latin typeface="Georgia"/>
                <a:cs typeface="Georgia"/>
              </a:rPr>
              <a:t>preventing</a:t>
            </a:r>
            <a:r>
              <a:rPr sz="1800" spc="-50" dirty="0">
                <a:latin typeface="Georgia"/>
                <a:cs typeface="Georgia"/>
              </a:rPr>
              <a:t> </a:t>
            </a:r>
            <a:r>
              <a:rPr sz="1800" dirty="0">
                <a:latin typeface="Georgia"/>
                <a:cs typeface="Georgia"/>
              </a:rPr>
              <a:t>the</a:t>
            </a:r>
            <a:r>
              <a:rPr sz="1800" spc="-30" dirty="0">
                <a:latin typeface="Georgia"/>
                <a:cs typeface="Georgia"/>
              </a:rPr>
              <a:t> </a:t>
            </a:r>
            <a:r>
              <a:rPr sz="1800" dirty="0">
                <a:latin typeface="Georgia"/>
                <a:cs typeface="Georgia"/>
              </a:rPr>
              <a:t>clot</a:t>
            </a:r>
            <a:r>
              <a:rPr sz="1800" spc="-45" dirty="0">
                <a:latin typeface="Georgia"/>
                <a:cs typeface="Georgia"/>
              </a:rPr>
              <a:t> </a:t>
            </a:r>
            <a:r>
              <a:rPr sz="1800" dirty="0">
                <a:latin typeface="Georgia"/>
                <a:cs typeface="Georgia"/>
              </a:rPr>
              <a:t>from</a:t>
            </a:r>
            <a:r>
              <a:rPr sz="1800" spc="-40" dirty="0">
                <a:latin typeface="Georgia"/>
                <a:cs typeface="Georgia"/>
              </a:rPr>
              <a:t> </a:t>
            </a:r>
            <a:r>
              <a:rPr sz="1800" dirty="0">
                <a:latin typeface="Georgia"/>
                <a:cs typeface="Georgia"/>
              </a:rPr>
              <a:t>getting</a:t>
            </a:r>
            <a:r>
              <a:rPr sz="1800" spc="-45" dirty="0">
                <a:latin typeface="Georgia"/>
                <a:cs typeface="Georgia"/>
              </a:rPr>
              <a:t> </a:t>
            </a:r>
            <a:r>
              <a:rPr sz="1800" dirty="0">
                <a:latin typeface="Georgia"/>
                <a:cs typeface="Georgia"/>
              </a:rPr>
              <a:t>any</a:t>
            </a:r>
            <a:r>
              <a:rPr sz="1800" spc="-45" dirty="0">
                <a:latin typeface="Georgia"/>
                <a:cs typeface="Georgia"/>
              </a:rPr>
              <a:t> </a:t>
            </a:r>
            <a:r>
              <a:rPr sz="1800" dirty="0">
                <a:latin typeface="Georgia"/>
                <a:cs typeface="Georgia"/>
              </a:rPr>
              <a:t>bigger,</a:t>
            </a:r>
            <a:r>
              <a:rPr sz="1800" spc="-35" dirty="0">
                <a:latin typeface="Georgia"/>
                <a:cs typeface="Georgia"/>
              </a:rPr>
              <a:t> </a:t>
            </a:r>
            <a:r>
              <a:rPr sz="1800" dirty="0">
                <a:latin typeface="Georgia"/>
                <a:cs typeface="Georgia"/>
              </a:rPr>
              <a:t>as</a:t>
            </a:r>
            <a:r>
              <a:rPr sz="1800" spc="-40" dirty="0">
                <a:latin typeface="Georgia"/>
                <a:cs typeface="Georgia"/>
              </a:rPr>
              <a:t> </a:t>
            </a:r>
            <a:r>
              <a:rPr sz="1800" dirty="0">
                <a:latin typeface="Georgia"/>
                <a:cs typeface="Georgia"/>
              </a:rPr>
              <a:t>well</a:t>
            </a:r>
            <a:r>
              <a:rPr sz="1800" spc="-50" dirty="0">
                <a:latin typeface="Georgia"/>
                <a:cs typeface="Georgia"/>
              </a:rPr>
              <a:t> </a:t>
            </a:r>
            <a:r>
              <a:rPr sz="1800" spc="-25" dirty="0">
                <a:latin typeface="Georgia"/>
                <a:cs typeface="Georgia"/>
              </a:rPr>
              <a:t>as </a:t>
            </a:r>
            <a:r>
              <a:rPr sz="1800" dirty="0">
                <a:latin typeface="Georgia"/>
                <a:cs typeface="Georgia"/>
              </a:rPr>
              <a:t>preventing</a:t>
            </a:r>
            <a:r>
              <a:rPr sz="1800" spc="-55" dirty="0">
                <a:latin typeface="Georgia"/>
                <a:cs typeface="Georgia"/>
              </a:rPr>
              <a:t> </a:t>
            </a:r>
            <a:r>
              <a:rPr sz="1800" dirty="0">
                <a:latin typeface="Georgia"/>
                <a:cs typeface="Georgia"/>
              </a:rPr>
              <a:t>the</a:t>
            </a:r>
            <a:r>
              <a:rPr sz="1800" spc="-40" dirty="0">
                <a:latin typeface="Georgia"/>
                <a:cs typeface="Georgia"/>
              </a:rPr>
              <a:t> </a:t>
            </a:r>
            <a:r>
              <a:rPr sz="1800" dirty="0">
                <a:latin typeface="Georgia"/>
                <a:cs typeface="Georgia"/>
              </a:rPr>
              <a:t>clot</a:t>
            </a:r>
            <a:r>
              <a:rPr sz="1800" spc="-50" dirty="0">
                <a:latin typeface="Georgia"/>
                <a:cs typeface="Georgia"/>
              </a:rPr>
              <a:t> </a:t>
            </a:r>
            <a:r>
              <a:rPr sz="1800" dirty="0">
                <a:latin typeface="Georgia"/>
                <a:cs typeface="Georgia"/>
              </a:rPr>
              <a:t>from</a:t>
            </a:r>
            <a:r>
              <a:rPr sz="1800" spc="-30" dirty="0">
                <a:latin typeface="Georgia"/>
                <a:cs typeface="Georgia"/>
              </a:rPr>
              <a:t> </a:t>
            </a:r>
            <a:r>
              <a:rPr sz="1800" dirty="0">
                <a:latin typeface="Georgia"/>
                <a:cs typeface="Georgia"/>
              </a:rPr>
              <a:t>breaking</a:t>
            </a:r>
            <a:r>
              <a:rPr sz="1800" spc="-45" dirty="0">
                <a:latin typeface="Georgia"/>
                <a:cs typeface="Georgia"/>
              </a:rPr>
              <a:t> </a:t>
            </a:r>
            <a:r>
              <a:rPr sz="1800" dirty="0">
                <a:latin typeface="Georgia"/>
                <a:cs typeface="Georgia"/>
              </a:rPr>
              <a:t>loose</a:t>
            </a:r>
            <a:r>
              <a:rPr sz="1800" spc="-45" dirty="0">
                <a:latin typeface="Georgia"/>
                <a:cs typeface="Georgia"/>
              </a:rPr>
              <a:t> </a:t>
            </a:r>
            <a:r>
              <a:rPr sz="1800" dirty="0">
                <a:latin typeface="Georgia"/>
                <a:cs typeface="Georgia"/>
              </a:rPr>
              <a:t>and</a:t>
            </a:r>
            <a:r>
              <a:rPr sz="1800" spc="-50" dirty="0">
                <a:latin typeface="Georgia"/>
                <a:cs typeface="Georgia"/>
              </a:rPr>
              <a:t> </a:t>
            </a:r>
            <a:r>
              <a:rPr sz="1800" dirty="0">
                <a:latin typeface="Georgia"/>
                <a:cs typeface="Georgia"/>
              </a:rPr>
              <a:t>causing</a:t>
            </a:r>
            <a:r>
              <a:rPr sz="1800" spc="-50" dirty="0">
                <a:latin typeface="Georgia"/>
                <a:cs typeface="Georgia"/>
              </a:rPr>
              <a:t> </a:t>
            </a:r>
            <a:r>
              <a:rPr sz="1800" dirty="0">
                <a:latin typeface="Georgia"/>
                <a:cs typeface="Georgia"/>
              </a:rPr>
              <a:t>a</a:t>
            </a:r>
            <a:r>
              <a:rPr sz="1800" spc="-50" dirty="0">
                <a:latin typeface="Georgia"/>
                <a:cs typeface="Georgia"/>
              </a:rPr>
              <a:t> </a:t>
            </a:r>
            <a:r>
              <a:rPr sz="1800" dirty="0">
                <a:latin typeface="Georgia"/>
                <a:cs typeface="Georgia"/>
              </a:rPr>
              <a:t>pulmonary</a:t>
            </a:r>
            <a:r>
              <a:rPr sz="1800" spc="-35" dirty="0">
                <a:latin typeface="Georgia"/>
                <a:cs typeface="Georgia"/>
              </a:rPr>
              <a:t> </a:t>
            </a:r>
            <a:r>
              <a:rPr sz="1800" dirty="0">
                <a:latin typeface="Georgia"/>
                <a:cs typeface="Georgia"/>
              </a:rPr>
              <a:t>embolism.</a:t>
            </a:r>
            <a:r>
              <a:rPr sz="1800" spc="-40" dirty="0">
                <a:latin typeface="Georgia"/>
                <a:cs typeface="Georgia"/>
              </a:rPr>
              <a:t> </a:t>
            </a:r>
            <a:r>
              <a:rPr sz="1800" dirty="0">
                <a:latin typeface="Georgia"/>
                <a:cs typeface="Georgia"/>
              </a:rPr>
              <a:t>After</a:t>
            </a:r>
            <a:r>
              <a:rPr sz="1800" spc="-45" dirty="0">
                <a:latin typeface="Georgia"/>
                <a:cs typeface="Georgia"/>
              </a:rPr>
              <a:t> </a:t>
            </a:r>
            <a:r>
              <a:rPr sz="1800" dirty="0">
                <a:latin typeface="Georgia"/>
                <a:cs typeface="Georgia"/>
              </a:rPr>
              <a:t>that,</a:t>
            </a:r>
            <a:r>
              <a:rPr sz="1800" spc="-40" dirty="0">
                <a:latin typeface="Georgia"/>
                <a:cs typeface="Georgia"/>
              </a:rPr>
              <a:t> </a:t>
            </a:r>
            <a:r>
              <a:rPr sz="1800" dirty="0">
                <a:latin typeface="Georgia"/>
                <a:cs typeface="Georgia"/>
              </a:rPr>
              <a:t>the</a:t>
            </a:r>
            <a:r>
              <a:rPr sz="1800" spc="-35" dirty="0">
                <a:latin typeface="Georgia"/>
                <a:cs typeface="Georgia"/>
              </a:rPr>
              <a:t> </a:t>
            </a:r>
            <a:r>
              <a:rPr sz="1800" dirty="0">
                <a:latin typeface="Georgia"/>
                <a:cs typeface="Georgia"/>
              </a:rPr>
              <a:t>goal</a:t>
            </a:r>
            <a:r>
              <a:rPr sz="1800" spc="-50" dirty="0">
                <a:latin typeface="Georgia"/>
                <a:cs typeface="Georgia"/>
              </a:rPr>
              <a:t> </a:t>
            </a:r>
            <a:r>
              <a:rPr sz="1800" spc="-10" dirty="0">
                <a:latin typeface="Georgia"/>
                <a:cs typeface="Georgia"/>
              </a:rPr>
              <a:t>becomes </a:t>
            </a:r>
            <a:r>
              <a:rPr sz="1800" dirty="0">
                <a:latin typeface="Georgia"/>
                <a:cs typeface="Georgia"/>
              </a:rPr>
              <a:t>reducing</a:t>
            </a:r>
            <a:r>
              <a:rPr sz="1800" spc="-45" dirty="0">
                <a:latin typeface="Georgia"/>
                <a:cs typeface="Georgia"/>
              </a:rPr>
              <a:t> </a:t>
            </a:r>
            <a:r>
              <a:rPr sz="1800" dirty="0">
                <a:latin typeface="Georgia"/>
                <a:cs typeface="Georgia"/>
              </a:rPr>
              <a:t>your</a:t>
            </a:r>
            <a:r>
              <a:rPr sz="1800" spc="-40" dirty="0">
                <a:latin typeface="Georgia"/>
                <a:cs typeface="Georgia"/>
              </a:rPr>
              <a:t> </a:t>
            </a:r>
            <a:r>
              <a:rPr sz="1800" dirty="0">
                <a:latin typeface="Georgia"/>
                <a:cs typeface="Georgia"/>
              </a:rPr>
              <a:t>chances</a:t>
            </a:r>
            <a:r>
              <a:rPr sz="1800" spc="-50" dirty="0">
                <a:latin typeface="Georgia"/>
                <a:cs typeface="Georgia"/>
              </a:rPr>
              <a:t> </a:t>
            </a:r>
            <a:r>
              <a:rPr sz="1800" dirty="0">
                <a:latin typeface="Georgia"/>
                <a:cs typeface="Georgia"/>
              </a:rPr>
              <a:t>of</a:t>
            </a:r>
            <a:r>
              <a:rPr sz="1800" spc="-35" dirty="0">
                <a:latin typeface="Georgia"/>
                <a:cs typeface="Georgia"/>
              </a:rPr>
              <a:t> </a:t>
            </a:r>
            <a:r>
              <a:rPr sz="1800" dirty="0">
                <a:latin typeface="Georgia"/>
                <a:cs typeface="Georgia"/>
              </a:rPr>
              <a:t>deep</a:t>
            </a:r>
            <a:r>
              <a:rPr sz="1800" spc="-50" dirty="0">
                <a:latin typeface="Georgia"/>
                <a:cs typeface="Georgia"/>
              </a:rPr>
              <a:t> </a:t>
            </a:r>
            <a:r>
              <a:rPr sz="1800" dirty="0">
                <a:latin typeface="Georgia"/>
                <a:cs typeface="Georgia"/>
              </a:rPr>
              <a:t>vein</a:t>
            </a:r>
            <a:r>
              <a:rPr sz="1800" spc="-40" dirty="0">
                <a:latin typeface="Georgia"/>
                <a:cs typeface="Georgia"/>
              </a:rPr>
              <a:t> </a:t>
            </a:r>
            <a:r>
              <a:rPr sz="1800" spc="-10" dirty="0">
                <a:latin typeface="Georgia"/>
                <a:cs typeface="Georgia"/>
              </a:rPr>
              <a:t>thrombosis</a:t>
            </a:r>
            <a:r>
              <a:rPr sz="1800" spc="-30" dirty="0">
                <a:latin typeface="Georgia"/>
                <a:cs typeface="Georgia"/>
              </a:rPr>
              <a:t> </a:t>
            </a:r>
            <a:r>
              <a:rPr sz="1800" dirty="0">
                <a:latin typeface="Georgia"/>
                <a:cs typeface="Georgia"/>
              </a:rPr>
              <a:t>happening</a:t>
            </a:r>
            <a:r>
              <a:rPr sz="1800" spc="-60" dirty="0">
                <a:latin typeface="Georgia"/>
                <a:cs typeface="Georgia"/>
              </a:rPr>
              <a:t> </a:t>
            </a:r>
            <a:r>
              <a:rPr sz="1800" spc="-10" dirty="0">
                <a:latin typeface="Georgia"/>
                <a:cs typeface="Georgia"/>
              </a:rPr>
              <a:t>again.</a:t>
            </a:r>
            <a:endParaRPr sz="1800">
              <a:latin typeface="Georgia"/>
              <a:cs typeface="Georgia"/>
            </a:endParaRPr>
          </a:p>
          <a:p>
            <a:pPr marL="91440" indent="-88900">
              <a:lnSpc>
                <a:spcPct val="100000"/>
              </a:lnSpc>
              <a:buSzPct val="94444"/>
              <a:buFont typeface="Arial"/>
              <a:buChar char="•"/>
              <a:tabLst>
                <a:tab pos="91440" algn="l"/>
              </a:tabLst>
            </a:pPr>
            <a:r>
              <a:rPr sz="1800" dirty="0">
                <a:latin typeface="Georgia"/>
                <a:cs typeface="Georgia"/>
              </a:rPr>
              <a:t>Deep</a:t>
            </a:r>
            <a:r>
              <a:rPr sz="1800" spc="-55" dirty="0">
                <a:latin typeface="Georgia"/>
                <a:cs typeface="Georgia"/>
              </a:rPr>
              <a:t> </a:t>
            </a:r>
            <a:r>
              <a:rPr sz="1800" dirty="0">
                <a:latin typeface="Georgia"/>
                <a:cs typeface="Georgia"/>
              </a:rPr>
              <a:t>vein</a:t>
            </a:r>
            <a:r>
              <a:rPr sz="1800" spc="-40" dirty="0">
                <a:latin typeface="Georgia"/>
                <a:cs typeface="Georgia"/>
              </a:rPr>
              <a:t> </a:t>
            </a:r>
            <a:r>
              <a:rPr sz="1800" spc="-10" dirty="0">
                <a:latin typeface="Georgia"/>
                <a:cs typeface="Georgia"/>
              </a:rPr>
              <a:t>thrombosis</a:t>
            </a:r>
            <a:r>
              <a:rPr sz="1800" spc="-45" dirty="0">
                <a:latin typeface="Georgia"/>
                <a:cs typeface="Georgia"/>
              </a:rPr>
              <a:t> </a:t>
            </a:r>
            <a:r>
              <a:rPr sz="1800" dirty="0">
                <a:latin typeface="Georgia"/>
                <a:cs typeface="Georgia"/>
              </a:rPr>
              <a:t>treatment</a:t>
            </a:r>
            <a:r>
              <a:rPr sz="1800" spc="-40" dirty="0">
                <a:latin typeface="Georgia"/>
                <a:cs typeface="Georgia"/>
              </a:rPr>
              <a:t> </a:t>
            </a:r>
            <a:r>
              <a:rPr sz="1800" dirty="0">
                <a:latin typeface="Georgia"/>
                <a:cs typeface="Georgia"/>
              </a:rPr>
              <a:t>options</a:t>
            </a:r>
            <a:r>
              <a:rPr sz="1800" spc="-50" dirty="0">
                <a:latin typeface="Georgia"/>
                <a:cs typeface="Georgia"/>
              </a:rPr>
              <a:t> </a:t>
            </a:r>
            <a:r>
              <a:rPr sz="1800" spc="-10" dirty="0">
                <a:latin typeface="Georgia"/>
                <a:cs typeface="Georgia"/>
              </a:rPr>
              <a:t>include:</a:t>
            </a:r>
            <a:endParaRPr sz="1800">
              <a:latin typeface="Georgia"/>
              <a:cs typeface="Georgia"/>
            </a:endParaRPr>
          </a:p>
          <a:p>
            <a:pPr>
              <a:lnSpc>
                <a:spcPct val="100000"/>
              </a:lnSpc>
              <a:spcBef>
                <a:spcPts val="110"/>
              </a:spcBef>
              <a:buFont typeface="Arial"/>
              <a:buChar char="•"/>
            </a:pPr>
            <a:endParaRPr sz="1800">
              <a:latin typeface="Georgia"/>
              <a:cs typeface="Georgia"/>
            </a:endParaRPr>
          </a:p>
          <a:p>
            <a:pPr marL="12700" marR="18415" indent="-10160">
              <a:lnSpc>
                <a:spcPct val="100000"/>
              </a:lnSpc>
              <a:spcBef>
                <a:spcPts val="5"/>
              </a:spcBef>
              <a:buSzPct val="94444"/>
              <a:buFont typeface="Arial"/>
              <a:buChar char="•"/>
              <a:tabLst>
                <a:tab pos="91440" algn="l"/>
              </a:tabLst>
            </a:pPr>
            <a:r>
              <a:rPr sz="1800" b="1" dirty="0">
                <a:latin typeface="Georgia"/>
                <a:cs typeface="Georgia"/>
              </a:rPr>
              <a:t>	Blood</a:t>
            </a:r>
            <a:r>
              <a:rPr sz="1800" b="1" spc="-40" dirty="0">
                <a:latin typeface="Georgia"/>
                <a:cs typeface="Georgia"/>
              </a:rPr>
              <a:t> </a:t>
            </a:r>
            <a:r>
              <a:rPr sz="1800" b="1" dirty="0">
                <a:latin typeface="Georgia"/>
                <a:cs typeface="Georgia"/>
              </a:rPr>
              <a:t>thinners.</a:t>
            </a:r>
            <a:r>
              <a:rPr sz="1800" b="1" spc="-65" dirty="0">
                <a:latin typeface="Georgia"/>
                <a:cs typeface="Georgia"/>
              </a:rPr>
              <a:t> </a:t>
            </a:r>
            <a:r>
              <a:rPr sz="1800" dirty="0">
                <a:latin typeface="Georgia"/>
                <a:cs typeface="Georgia"/>
              </a:rPr>
              <a:t>Medications</a:t>
            </a:r>
            <a:r>
              <a:rPr sz="1800" spc="-50" dirty="0">
                <a:latin typeface="Georgia"/>
                <a:cs typeface="Georgia"/>
              </a:rPr>
              <a:t> </a:t>
            </a:r>
            <a:r>
              <a:rPr sz="1800" dirty="0">
                <a:latin typeface="Georgia"/>
                <a:cs typeface="Georgia"/>
              </a:rPr>
              <a:t>used</a:t>
            </a:r>
            <a:r>
              <a:rPr sz="1800" spc="-40" dirty="0">
                <a:latin typeface="Georgia"/>
                <a:cs typeface="Georgia"/>
              </a:rPr>
              <a:t> </a:t>
            </a:r>
            <a:r>
              <a:rPr sz="1800" dirty="0">
                <a:latin typeface="Georgia"/>
                <a:cs typeface="Georgia"/>
              </a:rPr>
              <a:t>to</a:t>
            </a:r>
            <a:r>
              <a:rPr sz="1800" spc="-45" dirty="0">
                <a:latin typeface="Georgia"/>
                <a:cs typeface="Georgia"/>
              </a:rPr>
              <a:t> </a:t>
            </a:r>
            <a:r>
              <a:rPr sz="1800" dirty="0">
                <a:latin typeface="Georgia"/>
                <a:cs typeface="Georgia"/>
              </a:rPr>
              <a:t>treat</a:t>
            </a:r>
            <a:r>
              <a:rPr sz="1800" spc="-20" dirty="0">
                <a:latin typeface="Georgia"/>
                <a:cs typeface="Georgia"/>
              </a:rPr>
              <a:t> </a:t>
            </a:r>
            <a:r>
              <a:rPr sz="1800" dirty="0">
                <a:latin typeface="Georgia"/>
                <a:cs typeface="Georgia"/>
              </a:rPr>
              <a:t>deep</a:t>
            </a:r>
            <a:r>
              <a:rPr sz="1800" spc="-50" dirty="0">
                <a:latin typeface="Georgia"/>
                <a:cs typeface="Georgia"/>
              </a:rPr>
              <a:t> </a:t>
            </a:r>
            <a:r>
              <a:rPr sz="1800" dirty="0">
                <a:latin typeface="Georgia"/>
                <a:cs typeface="Georgia"/>
              </a:rPr>
              <a:t>vein</a:t>
            </a:r>
            <a:r>
              <a:rPr sz="1800" spc="-45" dirty="0">
                <a:latin typeface="Georgia"/>
                <a:cs typeface="Georgia"/>
              </a:rPr>
              <a:t> </a:t>
            </a:r>
            <a:r>
              <a:rPr sz="1800" dirty="0">
                <a:latin typeface="Georgia"/>
                <a:cs typeface="Georgia"/>
              </a:rPr>
              <a:t>thrombosis</a:t>
            </a:r>
            <a:r>
              <a:rPr sz="1800" spc="-35" dirty="0">
                <a:latin typeface="Georgia"/>
                <a:cs typeface="Georgia"/>
              </a:rPr>
              <a:t> </a:t>
            </a:r>
            <a:r>
              <a:rPr sz="1800" dirty="0">
                <a:latin typeface="Georgia"/>
                <a:cs typeface="Georgia"/>
              </a:rPr>
              <a:t>include</a:t>
            </a:r>
            <a:r>
              <a:rPr sz="1800" spc="-45" dirty="0">
                <a:latin typeface="Georgia"/>
                <a:cs typeface="Georgia"/>
              </a:rPr>
              <a:t> </a:t>
            </a:r>
            <a:r>
              <a:rPr sz="1800" dirty="0">
                <a:latin typeface="Georgia"/>
                <a:cs typeface="Georgia"/>
              </a:rPr>
              <a:t>the</a:t>
            </a:r>
            <a:r>
              <a:rPr sz="1800" spc="-40" dirty="0">
                <a:latin typeface="Georgia"/>
                <a:cs typeface="Georgia"/>
              </a:rPr>
              <a:t> </a:t>
            </a:r>
            <a:r>
              <a:rPr sz="1800" dirty="0">
                <a:latin typeface="Georgia"/>
                <a:cs typeface="Georgia"/>
              </a:rPr>
              <a:t>use</a:t>
            </a:r>
            <a:r>
              <a:rPr sz="1800" spc="-50" dirty="0">
                <a:latin typeface="Georgia"/>
                <a:cs typeface="Georgia"/>
              </a:rPr>
              <a:t> </a:t>
            </a:r>
            <a:r>
              <a:rPr sz="1800" dirty="0">
                <a:latin typeface="Georgia"/>
                <a:cs typeface="Georgia"/>
              </a:rPr>
              <a:t>of</a:t>
            </a:r>
            <a:r>
              <a:rPr sz="1800" spc="-35" dirty="0">
                <a:latin typeface="Georgia"/>
                <a:cs typeface="Georgia"/>
              </a:rPr>
              <a:t> </a:t>
            </a:r>
            <a:r>
              <a:rPr sz="1800" dirty="0">
                <a:latin typeface="Georgia"/>
                <a:cs typeface="Georgia"/>
              </a:rPr>
              <a:t>anticoagulants,</a:t>
            </a:r>
            <a:r>
              <a:rPr sz="1800" spc="-50" dirty="0">
                <a:latin typeface="Georgia"/>
                <a:cs typeface="Georgia"/>
              </a:rPr>
              <a:t> </a:t>
            </a:r>
            <a:r>
              <a:rPr sz="1800" spc="-20" dirty="0">
                <a:latin typeface="Georgia"/>
                <a:cs typeface="Georgia"/>
              </a:rPr>
              <a:t>also </a:t>
            </a:r>
            <a:r>
              <a:rPr sz="1800" dirty="0">
                <a:latin typeface="Georgia"/>
                <a:cs typeface="Georgia"/>
              </a:rPr>
              <a:t>sometimes</a:t>
            </a:r>
            <a:r>
              <a:rPr sz="1800" spc="-65" dirty="0">
                <a:latin typeface="Georgia"/>
                <a:cs typeface="Georgia"/>
              </a:rPr>
              <a:t> </a:t>
            </a:r>
            <a:r>
              <a:rPr sz="1800" dirty="0">
                <a:latin typeface="Georgia"/>
                <a:cs typeface="Georgia"/>
              </a:rPr>
              <a:t>called</a:t>
            </a:r>
            <a:r>
              <a:rPr sz="1800" spc="-65" dirty="0">
                <a:latin typeface="Georgia"/>
                <a:cs typeface="Georgia"/>
              </a:rPr>
              <a:t> </a:t>
            </a:r>
            <a:r>
              <a:rPr sz="1800" dirty="0">
                <a:latin typeface="Georgia"/>
                <a:cs typeface="Georgia"/>
              </a:rPr>
              <a:t>blood</a:t>
            </a:r>
            <a:r>
              <a:rPr sz="1800" spc="-45" dirty="0">
                <a:latin typeface="Georgia"/>
                <a:cs typeface="Georgia"/>
              </a:rPr>
              <a:t> </a:t>
            </a:r>
            <a:r>
              <a:rPr sz="1800" dirty="0">
                <a:latin typeface="Georgia"/>
                <a:cs typeface="Georgia"/>
              </a:rPr>
              <a:t>thinners,</a:t>
            </a:r>
            <a:r>
              <a:rPr sz="1800" spc="-60" dirty="0">
                <a:latin typeface="Georgia"/>
                <a:cs typeface="Georgia"/>
              </a:rPr>
              <a:t> </a:t>
            </a:r>
            <a:r>
              <a:rPr sz="1800" dirty="0">
                <a:latin typeface="Georgia"/>
                <a:cs typeface="Georgia"/>
              </a:rPr>
              <a:t>whenever</a:t>
            </a:r>
            <a:r>
              <a:rPr sz="1800" spc="-60" dirty="0">
                <a:latin typeface="Georgia"/>
                <a:cs typeface="Georgia"/>
              </a:rPr>
              <a:t> </a:t>
            </a:r>
            <a:r>
              <a:rPr sz="1800" dirty="0">
                <a:latin typeface="Georgia"/>
                <a:cs typeface="Georgia"/>
              </a:rPr>
              <a:t>possible.</a:t>
            </a:r>
            <a:r>
              <a:rPr sz="1800" spc="-60" dirty="0">
                <a:latin typeface="Georgia"/>
                <a:cs typeface="Georgia"/>
              </a:rPr>
              <a:t> </a:t>
            </a:r>
            <a:r>
              <a:rPr sz="1800" dirty="0">
                <a:latin typeface="Georgia"/>
                <a:cs typeface="Georgia"/>
              </a:rPr>
              <a:t>These</a:t>
            </a:r>
            <a:r>
              <a:rPr sz="1800" spc="-60" dirty="0">
                <a:latin typeface="Georgia"/>
                <a:cs typeface="Georgia"/>
              </a:rPr>
              <a:t> </a:t>
            </a:r>
            <a:r>
              <a:rPr sz="1800" dirty="0">
                <a:latin typeface="Georgia"/>
                <a:cs typeface="Georgia"/>
              </a:rPr>
              <a:t>are</a:t>
            </a:r>
            <a:r>
              <a:rPr sz="1800" spc="-55" dirty="0">
                <a:latin typeface="Georgia"/>
                <a:cs typeface="Georgia"/>
              </a:rPr>
              <a:t> </a:t>
            </a:r>
            <a:r>
              <a:rPr sz="1800" dirty="0">
                <a:latin typeface="Georgia"/>
                <a:cs typeface="Georgia"/>
              </a:rPr>
              <a:t>drugs</a:t>
            </a:r>
            <a:r>
              <a:rPr sz="1800" spc="-50" dirty="0">
                <a:latin typeface="Georgia"/>
                <a:cs typeface="Georgia"/>
              </a:rPr>
              <a:t> </a:t>
            </a:r>
            <a:r>
              <a:rPr sz="1800" dirty="0">
                <a:latin typeface="Georgia"/>
                <a:cs typeface="Georgia"/>
              </a:rPr>
              <a:t>that</a:t>
            </a:r>
            <a:r>
              <a:rPr sz="1800" spc="-50" dirty="0">
                <a:latin typeface="Georgia"/>
                <a:cs typeface="Georgia"/>
              </a:rPr>
              <a:t> </a:t>
            </a:r>
            <a:r>
              <a:rPr sz="1800" dirty="0">
                <a:latin typeface="Georgia"/>
                <a:cs typeface="Georgia"/>
              </a:rPr>
              <a:t>decrease</a:t>
            </a:r>
            <a:r>
              <a:rPr sz="1800" spc="-45" dirty="0">
                <a:latin typeface="Georgia"/>
                <a:cs typeface="Georgia"/>
              </a:rPr>
              <a:t> </a:t>
            </a:r>
            <a:r>
              <a:rPr sz="1800" dirty="0">
                <a:latin typeface="Georgia"/>
                <a:cs typeface="Georgia"/>
              </a:rPr>
              <a:t>your</a:t>
            </a:r>
            <a:r>
              <a:rPr sz="1800" spc="-50" dirty="0">
                <a:latin typeface="Georgia"/>
                <a:cs typeface="Georgia"/>
              </a:rPr>
              <a:t> </a:t>
            </a:r>
            <a:r>
              <a:rPr sz="1800" dirty="0">
                <a:latin typeface="Georgia"/>
                <a:cs typeface="Georgia"/>
              </a:rPr>
              <a:t>blood's</a:t>
            </a:r>
            <a:r>
              <a:rPr sz="1800" spc="-50" dirty="0">
                <a:latin typeface="Georgia"/>
                <a:cs typeface="Georgia"/>
              </a:rPr>
              <a:t> </a:t>
            </a:r>
            <a:r>
              <a:rPr sz="1800" dirty="0">
                <a:latin typeface="Georgia"/>
                <a:cs typeface="Georgia"/>
              </a:rPr>
              <a:t>ability</a:t>
            </a:r>
            <a:r>
              <a:rPr sz="1800" spc="-60" dirty="0">
                <a:latin typeface="Georgia"/>
                <a:cs typeface="Georgia"/>
              </a:rPr>
              <a:t> </a:t>
            </a:r>
            <a:r>
              <a:rPr sz="1800" spc="-25" dirty="0">
                <a:latin typeface="Georgia"/>
                <a:cs typeface="Georgia"/>
              </a:rPr>
              <a:t>to </a:t>
            </a:r>
            <a:r>
              <a:rPr sz="1800" dirty="0">
                <a:latin typeface="Georgia"/>
                <a:cs typeface="Georgia"/>
              </a:rPr>
              <a:t>clot.</a:t>
            </a:r>
            <a:r>
              <a:rPr sz="1800" spc="-35" dirty="0">
                <a:latin typeface="Georgia"/>
                <a:cs typeface="Georgia"/>
              </a:rPr>
              <a:t> </a:t>
            </a:r>
            <a:r>
              <a:rPr sz="1800" dirty="0">
                <a:latin typeface="Georgia"/>
                <a:cs typeface="Georgia"/>
              </a:rPr>
              <a:t>While</a:t>
            </a:r>
            <a:r>
              <a:rPr sz="1800" spc="-40" dirty="0">
                <a:latin typeface="Georgia"/>
                <a:cs typeface="Georgia"/>
              </a:rPr>
              <a:t> </a:t>
            </a:r>
            <a:r>
              <a:rPr sz="1800" dirty="0">
                <a:latin typeface="Georgia"/>
                <a:cs typeface="Georgia"/>
              </a:rPr>
              <a:t>they</a:t>
            </a:r>
            <a:r>
              <a:rPr sz="1800" spc="-30" dirty="0">
                <a:latin typeface="Georgia"/>
                <a:cs typeface="Georgia"/>
              </a:rPr>
              <a:t> </a:t>
            </a:r>
            <a:r>
              <a:rPr sz="1800" dirty="0">
                <a:latin typeface="Georgia"/>
                <a:cs typeface="Georgia"/>
              </a:rPr>
              <a:t>don't</a:t>
            </a:r>
            <a:r>
              <a:rPr sz="1800" spc="-30" dirty="0">
                <a:latin typeface="Georgia"/>
                <a:cs typeface="Georgia"/>
              </a:rPr>
              <a:t> </a:t>
            </a:r>
            <a:r>
              <a:rPr sz="1800" dirty="0">
                <a:latin typeface="Georgia"/>
                <a:cs typeface="Georgia"/>
              </a:rPr>
              <a:t>break</a:t>
            </a:r>
            <a:r>
              <a:rPr sz="1800" spc="-35" dirty="0">
                <a:latin typeface="Georgia"/>
                <a:cs typeface="Georgia"/>
              </a:rPr>
              <a:t> </a:t>
            </a:r>
            <a:r>
              <a:rPr sz="1800" dirty="0">
                <a:latin typeface="Georgia"/>
                <a:cs typeface="Georgia"/>
              </a:rPr>
              <a:t>up</a:t>
            </a:r>
            <a:r>
              <a:rPr sz="1800" spc="-35" dirty="0">
                <a:latin typeface="Georgia"/>
                <a:cs typeface="Georgia"/>
              </a:rPr>
              <a:t> </a:t>
            </a:r>
            <a:r>
              <a:rPr sz="1800" dirty="0">
                <a:latin typeface="Georgia"/>
                <a:cs typeface="Georgia"/>
              </a:rPr>
              <a:t>existing</a:t>
            </a:r>
            <a:r>
              <a:rPr sz="1800" spc="-55" dirty="0">
                <a:latin typeface="Georgia"/>
                <a:cs typeface="Georgia"/>
              </a:rPr>
              <a:t> </a:t>
            </a:r>
            <a:r>
              <a:rPr sz="1800" dirty="0">
                <a:latin typeface="Georgia"/>
                <a:cs typeface="Georgia"/>
              </a:rPr>
              <a:t>blood</a:t>
            </a:r>
            <a:r>
              <a:rPr sz="1800" spc="-30" dirty="0">
                <a:latin typeface="Georgia"/>
                <a:cs typeface="Georgia"/>
              </a:rPr>
              <a:t> </a:t>
            </a:r>
            <a:r>
              <a:rPr sz="1800" dirty="0">
                <a:latin typeface="Georgia"/>
                <a:cs typeface="Georgia"/>
              </a:rPr>
              <a:t>clots,</a:t>
            </a:r>
            <a:r>
              <a:rPr sz="1800" spc="-40" dirty="0">
                <a:latin typeface="Georgia"/>
                <a:cs typeface="Georgia"/>
              </a:rPr>
              <a:t> </a:t>
            </a:r>
            <a:r>
              <a:rPr sz="1800" dirty="0">
                <a:latin typeface="Georgia"/>
                <a:cs typeface="Georgia"/>
              </a:rPr>
              <a:t>they</a:t>
            </a:r>
            <a:r>
              <a:rPr sz="1800" spc="-30" dirty="0">
                <a:latin typeface="Georgia"/>
                <a:cs typeface="Georgia"/>
              </a:rPr>
              <a:t> </a:t>
            </a:r>
            <a:r>
              <a:rPr sz="1800" dirty="0">
                <a:latin typeface="Georgia"/>
                <a:cs typeface="Georgia"/>
              </a:rPr>
              <a:t>can</a:t>
            </a:r>
            <a:r>
              <a:rPr sz="1800" spc="-35" dirty="0">
                <a:latin typeface="Georgia"/>
                <a:cs typeface="Georgia"/>
              </a:rPr>
              <a:t> </a:t>
            </a:r>
            <a:r>
              <a:rPr sz="1800" dirty="0">
                <a:latin typeface="Georgia"/>
                <a:cs typeface="Georgia"/>
              </a:rPr>
              <a:t>prevent</a:t>
            </a:r>
            <a:r>
              <a:rPr sz="1800" spc="-45" dirty="0">
                <a:latin typeface="Georgia"/>
                <a:cs typeface="Georgia"/>
              </a:rPr>
              <a:t> </a:t>
            </a:r>
            <a:r>
              <a:rPr sz="1800" dirty="0">
                <a:latin typeface="Georgia"/>
                <a:cs typeface="Georgia"/>
              </a:rPr>
              <a:t>clots</a:t>
            </a:r>
            <a:r>
              <a:rPr sz="1800" spc="-45" dirty="0">
                <a:latin typeface="Georgia"/>
                <a:cs typeface="Georgia"/>
              </a:rPr>
              <a:t> </a:t>
            </a:r>
            <a:r>
              <a:rPr sz="1800" dirty="0">
                <a:latin typeface="Georgia"/>
                <a:cs typeface="Georgia"/>
              </a:rPr>
              <a:t>from</a:t>
            </a:r>
            <a:r>
              <a:rPr sz="1800" spc="-25" dirty="0">
                <a:latin typeface="Georgia"/>
                <a:cs typeface="Georgia"/>
              </a:rPr>
              <a:t> </a:t>
            </a:r>
            <a:r>
              <a:rPr sz="1800" dirty="0">
                <a:latin typeface="Georgia"/>
                <a:cs typeface="Georgia"/>
              </a:rPr>
              <a:t>getting</a:t>
            </a:r>
            <a:r>
              <a:rPr sz="1800" spc="-60" dirty="0">
                <a:latin typeface="Georgia"/>
                <a:cs typeface="Georgia"/>
              </a:rPr>
              <a:t> </a:t>
            </a:r>
            <a:r>
              <a:rPr sz="1800" dirty="0">
                <a:latin typeface="Georgia"/>
                <a:cs typeface="Georgia"/>
              </a:rPr>
              <a:t>bigger</a:t>
            </a:r>
            <a:r>
              <a:rPr sz="1800" spc="-30" dirty="0">
                <a:latin typeface="Georgia"/>
                <a:cs typeface="Georgia"/>
              </a:rPr>
              <a:t> </a:t>
            </a:r>
            <a:r>
              <a:rPr sz="1800" dirty="0">
                <a:latin typeface="Georgia"/>
                <a:cs typeface="Georgia"/>
              </a:rPr>
              <a:t>or</a:t>
            </a:r>
            <a:r>
              <a:rPr sz="1800" spc="-40" dirty="0">
                <a:latin typeface="Georgia"/>
                <a:cs typeface="Georgia"/>
              </a:rPr>
              <a:t> </a:t>
            </a:r>
            <a:r>
              <a:rPr sz="1800" dirty="0">
                <a:latin typeface="Georgia"/>
                <a:cs typeface="Georgia"/>
              </a:rPr>
              <a:t>reduce</a:t>
            </a:r>
            <a:r>
              <a:rPr sz="1800" spc="-30" dirty="0">
                <a:latin typeface="Georgia"/>
                <a:cs typeface="Georgia"/>
              </a:rPr>
              <a:t> </a:t>
            </a:r>
            <a:r>
              <a:rPr sz="1800" spc="-20" dirty="0">
                <a:latin typeface="Georgia"/>
                <a:cs typeface="Georgia"/>
              </a:rPr>
              <a:t>your </a:t>
            </a:r>
            <a:r>
              <a:rPr sz="1800" dirty="0">
                <a:latin typeface="Georgia"/>
                <a:cs typeface="Georgia"/>
              </a:rPr>
              <a:t>risk</a:t>
            </a:r>
            <a:r>
              <a:rPr sz="1800" spc="-55" dirty="0">
                <a:latin typeface="Georgia"/>
                <a:cs typeface="Georgia"/>
              </a:rPr>
              <a:t> </a:t>
            </a:r>
            <a:r>
              <a:rPr sz="1800" dirty="0">
                <a:latin typeface="Georgia"/>
                <a:cs typeface="Georgia"/>
              </a:rPr>
              <a:t>of</a:t>
            </a:r>
            <a:r>
              <a:rPr sz="1800" spc="-45" dirty="0">
                <a:latin typeface="Georgia"/>
                <a:cs typeface="Georgia"/>
              </a:rPr>
              <a:t> </a:t>
            </a:r>
            <a:r>
              <a:rPr sz="1800" dirty="0">
                <a:latin typeface="Georgia"/>
                <a:cs typeface="Georgia"/>
              </a:rPr>
              <a:t>developing</a:t>
            </a:r>
            <a:r>
              <a:rPr sz="1800" spc="-45" dirty="0">
                <a:latin typeface="Georgia"/>
                <a:cs typeface="Georgia"/>
              </a:rPr>
              <a:t> </a:t>
            </a:r>
            <a:r>
              <a:rPr sz="1800" dirty="0">
                <a:latin typeface="Georgia"/>
                <a:cs typeface="Georgia"/>
              </a:rPr>
              <a:t>additional</a:t>
            </a:r>
            <a:r>
              <a:rPr sz="1800" spc="-55" dirty="0">
                <a:latin typeface="Georgia"/>
                <a:cs typeface="Georgia"/>
              </a:rPr>
              <a:t> </a:t>
            </a:r>
            <a:r>
              <a:rPr sz="1800" spc="-10" dirty="0">
                <a:latin typeface="Georgia"/>
                <a:cs typeface="Georgia"/>
              </a:rPr>
              <a:t>clots.</a:t>
            </a:r>
            <a:endParaRPr sz="1800">
              <a:latin typeface="Georgia"/>
              <a:cs typeface="Georgia"/>
            </a:endParaRPr>
          </a:p>
          <a:p>
            <a:pPr marL="12700" marR="108585" indent="-10160">
              <a:lnSpc>
                <a:spcPct val="100000"/>
              </a:lnSpc>
              <a:buSzPct val="94444"/>
              <a:buFont typeface="Arial"/>
              <a:buChar char="•"/>
              <a:tabLst>
                <a:tab pos="91440" algn="l"/>
              </a:tabLst>
            </a:pPr>
            <a:r>
              <a:rPr sz="1800" dirty="0">
                <a:latin typeface="Georgia"/>
                <a:cs typeface="Georgia"/>
              </a:rPr>
              <a:t>	Usually,</a:t>
            </a:r>
            <a:r>
              <a:rPr sz="1800" spc="-35" dirty="0">
                <a:latin typeface="Georgia"/>
                <a:cs typeface="Georgia"/>
              </a:rPr>
              <a:t> </a:t>
            </a:r>
            <a:r>
              <a:rPr sz="1800" dirty="0">
                <a:latin typeface="Georgia"/>
                <a:cs typeface="Georgia"/>
              </a:rPr>
              <a:t>you'll</a:t>
            </a:r>
            <a:r>
              <a:rPr sz="1800" spc="-35" dirty="0">
                <a:latin typeface="Georgia"/>
                <a:cs typeface="Georgia"/>
              </a:rPr>
              <a:t> </a:t>
            </a:r>
            <a:r>
              <a:rPr sz="1800" dirty="0">
                <a:latin typeface="Georgia"/>
                <a:cs typeface="Georgia"/>
              </a:rPr>
              <a:t>first</a:t>
            </a:r>
            <a:r>
              <a:rPr sz="1800" spc="-40" dirty="0">
                <a:latin typeface="Georgia"/>
                <a:cs typeface="Georgia"/>
              </a:rPr>
              <a:t> </a:t>
            </a:r>
            <a:r>
              <a:rPr sz="1800" dirty="0">
                <a:latin typeface="Georgia"/>
                <a:cs typeface="Georgia"/>
              </a:rPr>
              <a:t>be</a:t>
            </a:r>
            <a:r>
              <a:rPr sz="1800" spc="-30" dirty="0">
                <a:latin typeface="Georgia"/>
                <a:cs typeface="Georgia"/>
              </a:rPr>
              <a:t> </a:t>
            </a:r>
            <a:r>
              <a:rPr sz="1800" dirty="0">
                <a:latin typeface="Georgia"/>
                <a:cs typeface="Georgia"/>
              </a:rPr>
              <a:t>given</a:t>
            </a:r>
            <a:r>
              <a:rPr sz="1800" spc="-30" dirty="0">
                <a:latin typeface="Georgia"/>
                <a:cs typeface="Georgia"/>
              </a:rPr>
              <a:t> </a:t>
            </a:r>
            <a:r>
              <a:rPr sz="1800" dirty="0">
                <a:latin typeface="Georgia"/>
                <a:cs typeface="Georgia"/>
              </a:rPr>
              <a:t>a</a:t>
            </a:r>
            <a:r>
              <a:rPr sz="1800" spc="-40" dirty="0">
                <a:latin typeface="Georgia"/>
                <a:cs typeface="Georgia"/>
              </a:rPr>
              <a:t> </a:t>
            </a:r>
            <a:r>
              <a:rPr sz="1800" dirty="0">
                <a:latin typeface="Georgia"/>
                <a:cs typeface="Georgia"/>
              </a:rPr>
              <a:t>shot</a:t>
            </a:r>
            <a:r>
              <a:rPr sz="1800" spc="-35" dirty="0">
                <a:latin typeface="Georgia"/>
                <a:cs typeface="Georgia"/>
              </a:rPr>
              <a:t> </a:t>
            </a:r>
            <a:r>
              <a:rPr sz="1800" dirty="0">
                <a:latin typeface="Georgia"/>
                <a:cs typeface="Georgia"/>
              </a:rPr>
              <a:t>or</a:t>
            </a:r>
            <a:r>
              <a:rPr sz="1800" spc="-35" dirty="0">
                <a:latin typeface="Georgia"/>
                <a:cs typeface="Georgia"/>
              </a:rPr>
              <a:t> </a:t>
            </a:r>
            <a:r>
              <a:rPr sz="1800" dirty="0">
                <a:latin typeface="Georgia"/>
                <a:cs typeface="Georgia"/>
              </a:rPr>
              <a:t>infusion</a:t>
            </a:r>
            <a:r>
              <a:rPr sz="1800" spc="-40" dirty="0">
                <a:latin typeface="Georgia"/>
                <a:cs typeface="Georgia"/>
              </a:rPr>
              <a:t> </a:t>
            </a:r>
            <a:r>
              <a:rPr sz="1800" dirty="0">
                <a:latin typeface="Georgia"/>
                <a:cs typeface="Georgia"/>
              </a:rPr>
              <a:t>of</a:t>
            </a:r>
            <a:r>
              <a:rPr sz="1800" spc="-40" dirty="0">
                <a:latin typeface="Georgia"/>
                <a:cs typeface="Georgia"/>
              </a:rPr>
              <a:t> </a:t>
            </a:r>
            <a:r>
              <a:rPr sz="1800" dirty="0">
                <a:latin typeface="Georgia"/>
                <a:cs typeface="Georgia"/>
              </a:rPr>
              <a:t>the</a:t>
            </a:r>
            <a:r>
              <a:rPr sz="1800" spc="-30" dirty="0">
                <a:latin typeface="Georgia"/>
                <a:cs typeface="Georgia"/>
              </a:rPr>
              <a:t> </a:t>
            </a:r>
            <a:r>
              <a:rPr sz="1800" dirty="0">
                <a:latin typeface="Georgia"/>
                <a:cs typeface="Georgia"/>
              </a:rPr>
              <a:t>blood</a:t>
            </a:r>
            <a:r>
              <a:rPr sz="1800" spc="-20" dirty="0">
                <a:latin typeface="Georgia"/>
                <a:cs typeface="Georgia"/>
              </a:rPr>
              <a:t> </a:t>
            </a:r>
            <a:r>
              <a:rPr sz="1800" dirty="0">
                <a:latin typeface="Georgia"/>
                <a:cs typeface="Georgia"/>
              </a:rPr>
              <a:t>thinner</a:t>
            </a:r>
            <a:r>
              <a:rPr sz="1800" spc="-50" dirty="0">
                <a:latin typeface="Georgia"/>
                <a:cs typeface="Georgia"/>
              </a:rPr>
              <a:t> </a:t>
            </a:r>
            <a:r>
              <a:rPr sz="1800" dirty="0">
                <a:latin typeface="Georgia"/>
                <a:cs typeface="Georgia"/>
              </a:rPr>
              <a:t>heparin</a:t>
            </a:r>
            <a:r>
              <a:rPr sz="1800" spc="-40" dirty="0">
                <a:latin typeface="Georgia"/>
                <a:cs typeface="Georgia"/>
              </a:rPr>
              <a:t> </a:t>
            </a:r>
            <a:r>
              <a:rPr sz="1800" dirty="0">
                <a:latin typeface="Georgia"/>
                <a:cs typeface="Georgia"/>
              </a:rPr>
              <a:t>for</a:t>
            </a:r>
            <a:r>
              <a:rPr sz="1800" spc="-40" dirty="0">
                <a:latin typeface="Georgia"/>
                <a:cs typeface="Georgia"/>
              </a:rPr>
              <a:t> </a:t>
            </a:r>
            <a:r>
              <a:rPr sz="1800" dirty="0">
                <a:latin typeface="Georgia"/>
                <a:cs typeface="Georgia"/>
              </a:rPr>
              <a:t>a</a:t>
            </a:r>
            <a:r>
              <a:rPr sz="1800" spc="-25" dirty="0">
                <a:latin typeface="Georgia"/>
                <a:cs typeface="Georgia"/>
              </a:rPr>
              <a:t> </a:t>
            </a:r>
            <a:r>
              <a:rPr sz="1800" dirty="0">
                <a:latin typeface="Georgia"/>
                <a:cs typeface="Georgia"/>
              </a:rPr>
              <a:t>few</a:t>
            </a:r>
            <a:r>
              <a:rPr sz="1800" spc="-55" dirty="0">
                <a:latin typeface="Georgia"/>
                <a:cs typeface="Georgia"/>
              </a:rPr>
              <a:t> </a:t>
            </a:r>
            <a:r>
              <a:rPr sz="1800" dirty="0">
                <a:latin typeface="Georgia"/>
                <a:cs typeface="Georgia"/>
              </a:rPr>
              <a:t>days.</a:t>
            </a:r>
            <a:r>
              <a:rPr sz="1800" spc="-30" dirty="0">
                <a:latin typeface="Georgia"/>
                <a:cs typeface="Georgia"/>
              </a:rPr>
              <a:t> </a:t>
            </a:r>
            <a:r>
              <a:rPr sz="1800" dirty="0">
                <a:latin typeface="Georgia"/>
                <a:cs typeface="Georgia"/>
              </a:rPr>
              <a:t>After</a:t>
            </a:r>
            <a:r>
              <a:rPr sz="1800" spc="-40" dirty="0">
                <a:latin typeface="Georgia"/>
                <a:cs typeface="Georgia"/>
              </a:rPr>
              <a:t> </a:t>
            </a:r>
            <a:r>
              <a:rPr sz="1800" spc="-10" dirty="0">
                <a:latin typeface="Georgia"/>
                <a:cs typeface="Georgia"/>
              </a:rPr>
              <a:t>starting </a:t>
            </a:r>
            <a:r>
              <a:rPr sz="1800" dirty="0">
                <a:latin typeface="Georgia"/>
                <a:cs typeface="Georgia"/>
              </a:rPr>
              <a:t>heparin</a:t>
            </a:r>
            <a:r>
              <a:rPr sz="1800" spc="-55" dirty="0">
                <a:latin typeface="Georgia"/>
                <a:cs typeface="Georgia"/>
              </a:rPr>
              <a:t> </a:t>
            </a:r>
            <a:r>
              <a:rPr sz="1800" dirty="0">
                <a:latin typeface="Georgia"/>
                <a:cs typeface="Georgia"/>
              </a:rPr>
              <a:t>injections,</a:t>
            </a:r>
            <a:r>
              <a:rPr sz="1800" spc="-65" dirty="0">
                <a:latin typeface="Georgia"/>
                <a:cs typeface="Georgia"/>
              </a:rPr>
              <a:t> </a:t>
            </a:r>
            <a:r>
              <a:rPr sz="1800" dirty="0">
                <a:latin typeface="Georgia"/>
                <a:cs typeface="Georgia"/>
              </a:rPr>
              <a:t>your</a:t>
            </a:r>
            <a:r>
              <a:rPr sz="1800" spc="-35" dirty="0">
                <a:latin typeface="Georgia"/>
                <a:cs typeface="Georgia"/>
              </a:rPr>
              <a:t> </a:t>
            </a:r>
            <a:r>
              <a:rPr sz="1800" dirty="0">
                <a:latin typeface="Georgia"/>
                <a:cs typeface="Georgia"/>
              </a:rPr>
              <a:t>treatment</a:t>
            </a:r>
            <a:r>
              <a:rPr sz="1800" spc="-40" dirty="0">
                <a:latin typeface="Georgia"/>
                <a:cs typeface="Georgia"/>
              </a:rPr>
              <a:t> </a:t>
            </a:r>
            <a:r>
              <a:rPr sz="1800" dirty="0">
                <a:latin typeface="Georgia"/>
                <a:cs typeface="Georgia"/>
              </a:rPr>
              <a:t>may</a:t>
            </a:r>
            <a:r>
              <a:rPr sz="1800" spc="-50" dirty="0">
                <a:latin typeface="Georgia"/>
                <a:cs typeface="Georgia"/>
              </a:rPr>
              <a:t> </a:t>
            </a:r>
            <a:r>
              <a:rPr sz="1800" dirty="0">
                <a:latin typeface="Georgia"/>
                <a:cs typeface="Georgia"/>
              </a:rPr>
              <a:t>be</a:t>
            </a:r>
            <a:r>
              <a:rPr sz="1800" spc="-35" dirty="0">
                <a:latin typeface="Georgia"/>
                <a:cs typeface="Georgia"/>
              </a:rPr>
              <a:t> </a:t>
            </a:r>
            <a:r>
              <a:rPr sz="1800" dirty="0">
                <a:latin typeface="Georgia"/>
                <a:cs typeface="Georgia"/>
              </a:rPr>
              <a:t>followed</a:t>
            </a:r>
            <a:r>
              <a:rPr sz="1800" spc="-55" dirty="0">
                <a:latin typeface="Georgia"/>
                <a:cs typeface="Georgia"/>
              </a:rPr>
              <a:t> </a:t>
            </a:r>
            <a:r>
              <a:rPr sz="1800" dirty="0">
                <a:latin typeface="Georgia"/>
                <a:cs typeface="Georgia"/>
              </a:rPr>
              <a:t>by</a:t>
            </a:r>
            <a:r>
              <a:rPr sz="1800" spc="-45" dirty="0">
                <a:latin typeface="Georgia"/>
                <a:cs typeface="Georgia"/>
              </a:rPr>
              <a:t> </a:t>
            </a:r>
            <a:r>
              <a:rPr sz="1800" dirty="0">
                <a:latin typeface="Georgia"/>
                <a:cs typeface="Georgia"/>
              </a:rPr>
              <a:t>another</a:t>
            </a:r>
            <a:r>
              <a:rPr sz="1800" spc="-10" dirty="0">
                <a:latin typeface="Georgia"/>
                <a:cs typeface="Georgia"/>
              </a:rPr>
              <a:t> </a:t>
            </a:r>
            <a:r>
              <a:rPr sz="1800" dirty="0">
                <a:latin typeface="Georgia"/>
                <a:cs typeface="Georgia"/>
              </a:rPr>
              <a:t>injectable</a:t>
            </a:r>
            <a:r>
              <a:rPr sz="1800" spc="-50" dirty="0">
                <a:latin typeface="Georgia"/>
                <a:cs typeface="Georgia"/>
              </a:rPr>
              <a:t> </a:t>
            </a:r>
            <a:r>
              <a:rPr sz="1800" dirty="0">
                <a:latin typeface="Georgia"/>
                <a:cs typeface="Georgia"/>
              </a:rPr>
              <a:t>blood</a:t>
            </a:r>
            <a:r>
              <a:rPr sz="1800" spc="-30" dirty="0">
                <a:latin typeface="Georgia"/>
                <a:cs typeface="Georgia"/>
              </a:rPr>
              <a:t> </a:t>
            </a:r>
            <a:r>
              <a:rPr sz="1800" dirty="0">
                <a:latin typeface="Georgia"/>
                <a:cs typeface="Georgia"/>
              </a:rPr>
              <a:t>thinner,</a:t>
            </a:r>
            <a:r>
              <a:rPr sz="1800" spc="-50" dirty="0">
                <a:latin typeface="Georgia"/>
                <a:cs typeface="Georgia"/>
              </a:rPr>
              <a:t> </a:t>
            </a:r>
            <a:r>
              <a:rPr sz="1800" dirty="0">
                <a:latin typeface="Georgia"/>
                <a:cs typeface="Georgia"/>
              </a:rPr>
              <a:t>such</a:t>
            </a:r>
            <a:r>
              <a:rPr sz="1800" spc="-45" dirty="0">
                <a:latin typeface="Georgia"/>
                <a:cs typeface="Georgia"/>
              </a:rPr>
              <a:t> </a:t>
            </a:r>
            <a:r>
              <a:rPr sz="1800" dirty="0">
                <a:latin typeface="Georgia"/>
                <a:cs typeface="Georgia"/>
              </a:rPr>
              <a:t>as</a:t>
            </a:r>
            <a:r>
              <a:rPr sz="1800" spc="-40" dirty="0">
                <a:latin typeface="Georgia"/>
                <a:cs typeface="Georgia"/>
              </a:rPr>
              <a:t> </a:t>
            </a:r>
            <a:r>
              <a:rPr sz="1800" spc="-10" dirty="0">
                <a:latin typeface="Georgia"/>
                <a:cs typeface="Georgia"/>
              </a:rPr>
              <a:t>enoxaparin </a:t>
            </a:r>
            <a:r>
              <a:rPr sz="1800" dirty="0">
                <a:latin typeface="Georgia"/>
                <a:cs typeface="Georgia"/>
              </a:rPr>
              <a:t>(Lovenox),</a:t>
            </a:r>
            <a:r>
              <a:rPr sz="1800" spc="-35" dirty="0">
                <a:latin typeface="Georgia"/>
                <a:cs typeface="Georgia"/>
              </a:rPr>
              <a:t> </a:t>
            </a:r>
            <a:r>
              <a:rPr sz="1800" dirty="0">
                <a:latin typeface="Georgia"/>
                <a:cs typeface="Georgia"/>
              </a:rPr>
              <a:t>dalteparin</a:t>
            </a:r>
            <a:r>
              <a:rPr sz="1800" spc="-35" dirty="0">
                <a:latin typeface="Georgia"/>
                <a:cs typeface="Georgia"/>
              </a:rPr>
              <a:t> </a:t>
            </a:r>
            <a:r>
              <a:rPr sz="1800" dirty="0">
                <a:latin typeface="Georgia"/>
                <a:cs typeface="Georgia"/>
              </a:rPr>
              <a:t>(Fragmin)</a:t>
            </a:r>
            <a:r>
              <a:rPr sz="1800" spc="-40" dirty="0">
                <a:latin typeface="Georgia"/>
                <a:cs typeface="Georgia"/>
              </a:rPr>
              <a:t> </a:t>
            </a:r>
            <a:r>
              <a:rPr sz="1800" dirty="0">
                <a:latin typeface="Georgia"/>
                <a:cs typeface="Georgia"/>
              </a:rPr>
              <a:t>or</a:t>
            </a:r>
            <a:r>
              <a:rPr sz="1800" spc="-35" dirty="0">
                <a:latin typeface="Georgia"/>
                <a:cs typeface="Georgia"/>
              </a:rPr>
              <a:t> </a:t>
            </a:r>
            <a:r>
              <a:rPr sz="1800" dirty="0">
                <a:latin typeface="Georgia"/>
                <a:cs typeface="Georgia"/>
              </a:rPr>
              <a:t>fondaparinux</a:t>
            </a:r>
            <a:r>
              <a:rPr sz="1800" spc="-40" dirty="0">
                <a:latin typeface="Georgia"/>
                <a:cs typeface="Georgia"/>
              </a:rPr>
              <a:t> </a:t>
            </a:r>
            <a:r>
              <a:rPr sz="1800" dirty="0">
                <a:latin typeface="Georgia"/>
                <a:cs typeface="Georgia"/>
              </a:rPr>
              <a:t>(Arixtra).</a:t>
            </a:r>
            <a:r>
              <a:rPr sz="1800" spc="-25" dirty="0">
                <a:latin typeface="Georgia"/>
                <a:cs typeface="Georgia"/>
              </a:rPr>
              <a:t> </a:t>
            </a:r>
            <a:r>
              <a:rPr sz="1800" dirty="0">
                <a:latin typeface="Georgia"/>
                <a:cs typeface="Georgia"/>
              </a:rPr>
              <a:t>Other</a:t>
            </a:r>
            <a:r>
              <a:rPr sz="1800" spc="-40" dirty="0">
                <a:latin typeface="Georgia"/>
                <a:cs typeface="Georgia"/>
              </a:rPr>
              <a:t> </a:t>
            </a:r>
            <a:r>
              <a:rPr sz="1800" dirty="0">
                <a:latin typeface="Georgia"/>
                <a:cs typeface="Georgia"/>
              </a:rPr>
              <a:t>blood</a:t>
            </a:r>
            <a:r>
              <a:rPr sz="1800" spc="-35" dirty="0">
                <a:latin typeface="Georgia"/>
                <a:cs typeface="Georgia"/>
              </a:rPr>
              <a:t> </a:t>
            </a:r>
            <a:r>
              <a:rPr sz="1800" dirty="0">
                <a:latin typeface="Georgia"/>
                <a:cs typeface="Georgia"/>
              </a:rPr>
              <a:t>thinners</a:t>
            </a:r>
            <a:r>
              <a:rPr sz="1800" spc="-40" dirty="0">
                <a:latin typeface="Georgia"/>
                <a:cs typeface="Georgia"/>
              </a:rPr>
              <a:t> </a:t>
            </a:r>
            <a:r>
              <a:rPr sz="1800" dirty="0">
                <a:latin typeface="Georgia"/>
                <a:cs typeface="Georgia"/>
              </a:rPr>
              <a:t>can</a:t>
            </a:r>
            <a:r>
              <a:rPr sz="1800" spc="-40" dirty="0">
                <a:latin typeface="Georgia"/>
                <a:cs typeface="Georgia"/>
              </a:rPr>
              <a:t> </a:t>
            </a:r>
            <a:r>
              <a:rPr sz="1800" dirty="0">
                <a:latin typeface="Georgia"/>
                <a:cs typeface="Georgia"/>
              </a:rPr>
              <a:t>be</a:t>
            </a:r>
            <a:r>
              <a:rPr sz="1800" spc="-35" dirty="0">
                <a:latin typeface="Georgia"/>
                <a:cs typeface="Georgia"/>
              </a:rPr>
              <a:t> </a:t>
            </a:r>
            <a:r>
              <a:rPr sz="1800" dirty="0">
                <a:latin typeface="Georgia"/>
                <a:cs typeface="Georgia"/>
              </a:rPr>
              <a:t>given</a:t>
            </a:r>
            <a:r>
              <a:rPr sz="1800" spc="-40" dirty="0">
                <a:latin typeface="Georgia"/>
                <a:cs typeface="Georgia"/>
              </a:rPr>
              <a:t> </a:t>
            </a:r>
            <a:r>
              <a:rPr sz="1800" dirty="0">
                <a:latin typeface="Georgia"/>
                <a:cs typeface="Georgia"/>
              </a:rPr>
              <a:t>in</a:t>
            </a:r>
            <a:r>
              <a:rPr sz="1800" spc="-40" dirty="0">
                <a:latin typeface="Georgia"/>
                <a:cs typeface="Georgia"/>
              </a:rPr>
              <a:t> </a:t>
            </a:r>
            <a:r>
              <a:rPr sz="1800" dirty="0">
                <a:latin typeface="Georgia"/>
                <a:cs typeface="Georgia"/>
              </a:rPr>
              <a:t>pill</a:t>
            </a:r>
            <a:r>
              <a:rPr sz="1800" spc="-55" dirty="0">
                <a:latin typeface="Georgia"/>
                <a:cs typeface="Georgia"/>
              </a:rPr>
              <a:t> </a:t>
            </a:r>
            <a:r>
              <a:rPr sz="1800" spc="-10" dirty="0">
                <a:latin typeface="Georgia"/>
                <a:cs typeface="Georgia"/>
              </a:rPr>
              <a:t>form, </a:t>
            </a:r>
            <a:r>
              <a:rPr sz="1800" dirty="0">
                <a:latin typeface="Georgia"/>
                <a:cs typeface="Georgia"/>
              </a:rPr>
              <a:t>such</a:t>
            </a:r>
            <a:r>
              <a:rPr sz="1800" spc="-50" dirty="0">
                <a:latin typeface="Georgia"/>
                <a:cs typeface="Georgia"/>
              </a:rPr>
              <a:t> </a:t>
            </a:r>
            <a:r>
              <a:rPr sz="1800" dirty="0">
                <a:latin typeface="Georgia"/>
                <a:cs typeface="Georgia"/>
              </a:rPr>
              <a:t>as</a:t>
            </a:r>
            <a:r>
              <a:rPr sz="1800" spc="-45" dirty="0">
                <a:latin typeface="Georgia"/>
                <a:cs typeface="Georgia"/>
              </a:rPr>
              <a:t> </a:t>
            </a:r>
            <a:r>
              <a:rPr sz="1800" dirty="0">
                <a:latin typeface="Georgia"/>
                <a:cs typeface="Georgia"/>
              </a:rPr>
              <a:t>warfarin</a:t>
            </a:r>
            <a:r>
              <a:rPr sz="1800" spc="-45" dirty="0">
                <a:latin typeface="Georgia"/>
                <a:cs typeface="Georgia"/>
              </a:rPr>
              <a:t> </a:t>
            </a:r>
            <a:r>
              <a:rPr sz="1800" dirty="0">
                <a:latin typeface="Georgia"/>
                <a:cs typeface="Georgia"/>
              </a:rPr>
              <a:t>(Coumadin,</a:t>
            </a:r>
            <a:r>
              <a:rPr sz="1800" spc="-35" dirty="0">
                <a:latin typeface="Georgia"/>
                <a:cs typeface="Georgia"/>
              </a:rPr>
              <a:t> </a:t>
            </a:r>
            <a:r>
              <a:rPr sz="1800" dirty="0">
                <a:latin typeface="Georgia"/>
                <a:cs typeface="Georgia"/>
              </a:rPr>
              <a:t>Jantoven)</a:t>
            </a:r>
            <a:r>
              <a:rPr sz="1800" spc="-45" dirty="0">
                <a:latin typeface="Georgia"/>
                <a:cs typeface="Georgia"/>
              </a:rPr>
              <a:t> </a:t>
            </a:r>
            <a:r>
              <a:rPr sz="1800" dirty="0">
                <a:latin typeface="Georgia"/>
                <a:cs typeface="Georgia"/>
              </a:rPr>
              <a:t>or</a:t>
            </a:r>
            <a:r>
              <a:rPr sz="1800" spc="-40" dirty="0">
                <a:latin typeface="Georgia"/>
                <a:cs typeface="Georgia"/>
              </a:rPr>
              <a:t> </a:t>
            </a:r>
            <a:r>
              <a:rPr sz="1800" dirty="0">
                <a:latin typeface="Georgia"/>
                <a:cs typeface="Georgia"/>
              </a:rPr>
              <a:t>rivaroxaban</a:t>
            </a:r>
            <a:r>
              <a:rPr sz="1800" spc="-15" dirty="0">
                <a:latin typeface="Georgia"/>
                <a:cs typeface="Georgia"/>
              </a:rPr>
              <a:t> </a:t>
            </a:r>
            <a:r>
              <a:rPr sz="1800" dirty="0">
                <a:latin typeface="Georgia"/>
                <a:cs typeface="Georgia"/>
              </a:rPr>
              <a:t>(Xarelto).</a:t>
            </a:r>
            <a:r>
              <a:rPr sz="1800" spc="-50" dirty="0">
                <a:latin typeface="Georgia"/>
                <a:cs typeface="Georgia"/>
              </a:rPr>
              <a:t> </a:t>
            </a:r>
            <a:r>
              <a:rPr sz="1800" dirty="0">
                <a:latin typeface="Georgia"/>
                <a:cs typeface="Georgia"/>
              </a:rPr>
              <a:t>Newer</a:t>
            </a:r>
            <a:r>
              <a:rPr sz="1800" spc="-55" dirty="0">
                <a:latin typeface="Georgia"/>
                <a:cs typeface="Georgia"/>
              </a:rPr>
              <a:t> </a:t>
            </a:r>
            <a:r>
              <a:rPr sz="1800" dirty="0">
                <a:latin typeface="Georgia"/>
                <a:cs typeface="Georgia"/>
              </a:rPr>
              <a:t>blood</a:t>
            </a:r>
            <a:r>
              <a:rPr sz="1800" spc="-40" dirty="0">
                <a:latin typeface="Georgia"/>
                <a:cs typeface="Georgia"/>
              </a:rPr>
              <a:t> </a:t>
            </a:r>
            <a:r>
              <a:rPr sz="1800" dirty="0">
                <a:latin typeface="Georgia"/>
                <a:cs typeface="Georgia"/>
              </a:rPr>
              <a:t>thinners</a:t>
            </a:r>
            <a:r>
              <a:rPr sz="1800" spc="-55" dirty="0">
                <a:latin typeface="Georgia"/>
                <a:cs typeface="Georgia"/>
              </a:rPr>
              <a:t> </a:t>
            </a:r>
            <a:r>
              <a:rPr sz="1800" dirty="0">
                <a:latin typeface="Georgia"/>
                <a:cs typeface="Georgia"/>
              </a:rPr>
              <a:t>also</a:t>
            </a:r>
            <a:r>
              <a:rPr sz="1800" spc="-50" dirty="0">
                <a:latin typeface="Georgia"/>
                <a:cs typeface="Georgia"/>
              </a:rPr>
              <a:t> </a:t>
            </a:r>
            <a:r>
              <a:rPr sz="1800" dirty="0">
                <a:latin typeface="Georgia"/>
                <a:cs typeface="Georgia"/>
              </a:rPr>
              <a:t>may</a:t>
            </a:r>
            <a:r>
              <a:rPr sz="1800" spc="-40" dirty="0">
                <a:latin typeface="Georgia"/>
                <a:cs typeface="Georgia"/>
              </a:rPr>
              <a:t> </a:t>
            </a:r>
            <a:r>
              <a:rPr sz="1800" spc="-10" dirty="0">
                <a:latin typeface="Georgia"/>
                <a:cs typeface="Georgia"/>
              </a:rPr>
              <a:t>offer </a:t>
            </a:r>
            <a:r>
              <a:rPr sz="1800" dirty="0">
                <a:latin typeface="Georgia"/>
                <a:cs typeface="Georgia"/>
              </a:rPr>
              <a:t>additional</a:t>
            </a:r>
            <a:r>
              <a:rPr sz="1800" spc="-40" dirty="0">
                <a:latin typeface="Georgia"/>
                <a:cs typeface="Georgia"/>
              </a:rPr>
              <a:t> </a:t>
            </a:r>
            <a:r>
              <a:rPr sz="1800" dirty="0">
                <a:latin typeface="Georgia"/>
                <a:cs typeface="Georgia"/>
              </a:rPr>
              <a:t>options</a:t>
            </a:r>
            <a:r>
              <a:rPr sz="1800" spc="-55" dirty="0">
                <a:latin typeface="Georgia"/>
                <a:cs typeface="Georgia"/>
              </a:rPr>
              <a:t> </a:t>
            </a:r>
            <a:r>
              <a:rPr sz="1800" dirty="0">
                <a:latin typeface="Georgia"/>
                <a:cs typeface="Georgia"/>
              </a:rPr>
              <a:t>in</a:t>
            </a:r>
            <a:r>
              <a:rPr sz="1800" spc="-50" dirty="0">
                <a:latin typeface="Georgia"/>
                <a:cs typeface="Georgia"/>
              </a:rPr>
              <a:t> </a:t>
            </a:r>
            <a:r>
              <a:rPr sz="1800" dirty="0">
                <a:latin typeface="Georgia"/>
                <a:cs typeface="Georgia"/>
              </a:rPr>
              <a:t>the</a:t>
            </a:r>
            <a:r>
              <a:rPr sz="1800" spc="-40" dirty="0">
                <a:latin typeface="Georgia"/>
                <a:cs typeface="Georgia"/>
              </a:rPr>
              <a:t> </a:t>
            </a:r>
            <a:r>
              <a:rPr sz="1800" dirty="0">
                <a:latin typeface="Georgia"/>
                <a:cs typeface="Georgia"/>
              </a:rPr>
              <a:t>near</a:t>
            </a:r>
            <a:r>
              <a:rPr sz="1800" spc="-45" dirty="0">
                <a:latin typeface="Georgia"/>
                <a:cs typeface="Georgia"/>
              </a:rPr>
              <a:t> </a:t>
            </a:r>
            <a:r>
              <a:rPr sz="1800" spc="-10" dirty="0">
                <a:latin typeface="Georgia"/>
                <a:cs typeface="Georgia"/>
              </a:rPr>
              <a:t>future.</a:t>
            </a:r>
            <a:endParaRPr sz="1800">
              <a:latin typeface="Georgia"/>
              <a:cs typeface="Georgia"/>
            </a:endParaRPr>
          </a:p>
          <a:p>
            <a:pPr>
              <a:lnSpc>
                <a:spcPct val="100000"/>
              </a:lnSpc>
              <a:spcBef>
                <a:spcPts val="114"/>
              </a:spcBef>
              <a:buFont typeface="Arial"/>
              <a:buChar char="•"/>
            </a:pPr>
            <a:endParaRPr sz="1800">
              <a:latin typeface="Georgia"/>
              <a:cs typeface="Georgia"/>
            </a:endParaRPr>
          </a:p>
          <a:p>
            <a:pPr marL="12700" marR="5080" indent="-10160">
              <a:lnSpc>
                <a:spcPct val="100000"/>
              </a:lnSpc>
              <a:spcBef>
                <a:spcPts val="5"/>
              </a:spcBef>
              <a:buSzPct val="94444"/>
              <a:buFont typeface="Arial"/>
              <a:buChar char="•"/>
              <a:tabLst>
                <a:tab pos="91440" algn="l"/>
              </a:tabLst>
            </a:pPr>
            <a:r>
              <a:rPr sz="1800" dirty="0">
                <a:latin typeface="Georgia"/>
                <a:cs typeface="Georgia"/>
              </a:rPr>
              <a:t>	You</a:t>
            </a:r>
            <a:r>
              <a:rPr sz="1800" spc="-30" dirty="0">
                <a:latin typeface="Georgia"/>
                <a:cs typeface="Georgia"/>
              </a:rPr>
              <a:t> </a:t>
            </a:r>
            <a:r>
              <a:rPr sz="1800" dirty="0">
                <a:latin typeface="Georgia"/>
                <a:cs typeface="Georgia"/>
              </a:rPr>
              <a:t>may</a:t>
            </a:r>
            <a:r>
              <a:rPr sz="1800" spc="-30" dirty="0">
                <a:latin typeface="Georgia"/>
                <a:cs typeface="Georgia"/>
              </a:rPr>
              <a:t> </a:t>
            </a:r>
            <a:r>
              <a:rPr sz="1800" dirty="0">
                <a:latin typeface="Georgia"/>
                <a:cs typeface="Georgia"/>
              </a:rPr>
              <a:t>need</a:t>
            </a:r>
            <a:r>
              <a:rPr sz="1800" spc="-50" dirty="0">
                <a:latin typeface="Georgia"/>
                <a:cs typeface="Georgia"/>
              </a:rPr>
              <a:t> </a:t>
            </a:r>
            <a:r>
              <a:rPr sz="1800" dirty="0">
                <a:latin typeface="Georgia"/>
                <a:cs typeface="Georgia"/>
              </a:rPr>
              <a:t>to</a:t>
            </a:r>
            <a:r>
              <a:rPr sz="1800" spc="-30" dirty="0">
                <a:latin typeface="Georgia"/>
                <a:cs typeface="Georgia"/>
              </a:rPr>
              <a:t> </a:t>
            </a:r>
            <a:r>
              <a:rPr sz="1800" dirty="0">
                <a:latin typeface="Georgia"/>
                <a:cs typeface="Georgia"/>
              </a:rPr>
              <a:t>take</a:t>
            </a:r>
            <a:r>
              <a:rPr sz="1800" spc="-45" dirty="0">
                <a:latin typeface="Georgia"/>
                <a:cs typeface="Georgia"/>
              </a:rPr>
              <a:t> </a:t>
            </a:r>
            <a:r>
              <a:rPr sz="1800" dirty="0">
                <a:latin typeface="Georgia"/>
                <a:cs typeface="Georgia"/>
              </a:rPr>
              <a:t>blood</a:t>
            </a:r>
            <a:r>
              <a:rPr sz="1800" spc="-25" dirty="0">
                <a:latin typeface="Georgia"/>
                <a:cs typeface="Georgia"/>
              </a:rPr>
              <a:t> </a:t>
            </a:r>
            <a:r>
              <a:rPr sz="1800" dirty="0">
                <a:latin typeface="Georgia"/>
                <a:cs typeface="Georgia"/>
              </a:rPr>
              <a:t>thinners</a:t>
            </a:r>
            <a:r>
              <a:rPr sz="1800" spc="-45" dirty="0">
                <a:latin typeface="Georgia"/>
                <a:cs typeface="Georgia"/>
              </a:rPr>
              <a:t> </a:t>
            </a:r>
            <a:r>
              <a:rPr sz="1800" dirty="0">
                <a:latin typeface="Georgia"/>
                <a:cs typeface="Georgia"/>
              </a:rPr>
              <a:t>for</a:t>
            </a:r>
            <a:r>
              <a:rPr sz="1800" spc="-40" dirty="0">
                <a:latin typeface="Georgia"/>
                <a:cs typeface="Georgia"/>
              </a:rPr>
              <a:t> </a:t>
            </a:r>
            <a:r>
              <a:rPr sz="1800" dirty="0">
                <a:latin typeface="Georgia"/>
                <a:cs typeface="Georgia"/>
              </a:rPr>
              <a:t>three</a:t>
            </a:r>
            <a:r>
              <a:rPr sz="1800" spc="-30" dirty="0">
                <a:latin typeface="Georgia"/>
                <a:cs typeface="Georgia"/>
              </a:rPr>
              <a:t> </a:t>
            </a:r>
            <a:r>
              <a:rPr sz="1800" dirty="0">
                <a:latin typeface="Georgia"/>
                <a:cs typeface="Georgia"/>
              </a:rPr>
              <a:t>months</a:t>
            </a:r>
            <a:r>
              <a:rPr sz="1800" spc="-40" dirty="0">
                <a:latin typeface="Georgia"/>
                <a:cs typeface="Georgia"/>
              </a:rPr>
              <a:t> </a:t>
            </a:r>
            <a:r>
              <a:rPr sz="1800" dirty="0">
                <a:latin typeface="Georgia"/>
                <a:cs typeface="Georgia"/>
              </a:rPr>
              <a:t>or</a:t>
            </a:r>
            <a:r>
              <a:rPr sz="1800" spc="-40" dirty="0">
                <a:latin typeface="Georgia"/>
                <a:cs typeface="Georgia"/>
              </a:rPr>
              <a:t> </a:t>
            </a:r>
            <a:r>
              <a:rPr sz="1800" dirty="0">
                <a:latin typeface="Georgia"/>
                <a:cs typeface="Georgia"/>
              </a:rPr>
              <a:t>longer.</a:t>
            </a:r>
            <a:r>
              <a:rPr sz="1800" spc="-40" dirty="0">
                <a:latin typeface="Georgia"/>
                <a:cs typeface="Georgia"/>
              </a:rPr>
              <a:t> </a:t>
            </a:r>
            <a:r>
              <a:rPr sz="1800" dirty="0">
                <a:latin typeface="Georgia"/>
                <a:cs typeface="Georgia"/>
              </a:rPr>
              <a:t>If</a:t>
            </a:r>
            <a:r>
              <a:rPr sz="1800" spc="-35" dirty="0">
                <a:latin typeface="Georgia"/>
                <a:cs typeface="Georgia"/>
              </a:rPr>
              <a:t> </a:t>
            </a:r>
            <a:r>
              <a:rPr sz="1800" dirty="0">
                <a:latin typeface="Georgia"/>
                <a:cs typeface="Georgia"/>
              </a:rPr>
              <a:t>you're</a:t>
            </a:r>
            <a:r>
              <a:rPr sz="1800" spc="-20" dirty="0">
                <a:latin typeface="Georgia"/>
                <a:cs typeface="Georgia"/>
              </a:rPr>
              <a:t> </a:t>
            </a:r>
            <a:r>
              <a:rPr sz="1800" dirty="0">
                <a:latin typeface="Georgia"/>
                <a:cs typeface="Georgia"/>
              </a:rPr>
              <a:t>prescribed</a:t>
            </a:r>
            <a:r>
              <a:rPr sz="1800" spc="-45" dirty="0">
                <a:latin typeface="Georgia"/>
                <a:cs typeface="Georgia"/>
              </a:rPr>
              <a:t> </a:t>
            </a:r>
            <a:r>
              <a:rPr sz="1800" dirty="0">
                <a:latin typeface="Georgia"/>
                <a:cs typeface="Georgia"/>
              </a:rPr>
              <a:t>any</a:t>
            </a:r>
            <a:r>
              <a:rPr sz="1800" spc="-45" dirty="0">
                <a:latin typeface="Georgia"/>
                <a:cs typeface="Georgia"/>
              </a:rPr>
              <a:t> </a:t>
            </a:r>
            <a:r>
              <a:rPr sz="1800" dirty="0">
                <a:latin typeface="Georgia"/>
                <a:cs typeface="Georgia"/>
              </a:rPr>
              <a:t>of</a:t>
            </a:r>
            <a:r>
              <a:rPr sz="1800" spc="-35" dirty="0">
                <a:latin typeface="Georgia"/>
                <a:cs typeface="Georgia"/>
              </a:rPr>
              <a:t> </a:t>
            </a:r>
            <a:r>
              <a:rPr sz="1800" dirty="0">
                <a:latin typeface="Georgia"/>
                <a:cs typeface="Georgia"/>
              </a:rPr>
              <a:t>these</a:t>
            </a:r>
            <a:r>
              <a:rPr sz="1800" spc="-35" dirty="0">
                <a:latin typeface="Georgia"/>
                <a:cs typeface="Georgia"/>
              </a:rPr>
              <a:t> </a:t>
            </a:r>
            <a:r>
              <a:rPr sz="1800" spc="-10" dirty="0">
                <a:latin typeface="Georgia"/>
                <a:cs typeface="Georgia"/>
              </a:rPr>
              <a:t>blood </a:t>
            </a:r>
            <a:r>
              <a:rPr sz="1800" dirty="0">
                <a:latin typeface="Georgia"/>
                <a:cs typeface="Georgia"/>
              </a:rPr>
              <a:t>thinners,</a:t>
            </a:r>
            <a:r>
              <a:rPr sz="1800" spc="-45" dirty="0">
                <a:latin typeface="Georgia"/>
                <a:cs typeface="Georgia"/>
              </a:rPr>
              <a:t> </a:t>
            </a:r>
            <a:r>
              <a:rPr sz="1800" dirty="0">
                <a:latin typeface="Georgia"/>
                <a:cs typeface="Georgia"/>
              </a:rPr>
              <a:t>it's</a:t>
            </a:r>
            <a:r>
              <a:rPr sz="1800" spc="-40" dirty="0">
                <a:latin typeface="Georgia"/>
                <a:cs typeface="Georgia"/>
              </a:rPr>
              <a:t> </a:t>
            </a:r>
            <a:r>
              <a:rPr sz="1800" dirty="0">
                <a:latin typeface="Georgia"/>
                <a:cs typeface="Georgia"/>
              </a:rPr>
              <a:t>important</a:t>
            </a:r>
            <a:r>
              <a:rPr sz="1800" spc="-45" dirty="0">
                <a:latin typeface="Georgia"/>
                <a:cs typeface="Georgia"/>
              </a:rPr>
              <a:t> </a:t>
            </a:r>
            <a:r>
              <a:rPr sz="1800" dirty="0">
                <a:latin typeface="Georgia"/>
                <a:cs typeface="Georgia"/>
              </a:rPr>
              <a:t>to</a:t>
            </a:r>
            <a:r>
              <a:rPr sz="1800" spc="-30" dirty="0">
                <a:latin typeface="Georgia"/>
                <a:cs typeface="Georgia"/>
              </a:rPr>
              <a:t> </a:t>
            </a:r>
            <a:r>
              <a:rPr sz="1800" dirty="0">
                <a:latin typeface="Georgia"/>
                <a:cs typeface="Georgia"/>
              </a:rPr>
              <a:t>take</a:t>
            </a:r>
            <a:r>
              <a:rPr sz="1800" spc="-40" dirty="0">
                <a:latin typeface="Georgia"/>
                <a:cs typeface="Georgia"/>
              </a:rPr>
              <a:t> </a:t>
            </a:r>
            <a:r>
              <a:rPr sz="1800" dirty="0">
                <a:latin typeface="Georgia"/>
                <a:cs typeface="Georgia"/>
              </a:rPr>
              <a:t>your</a:t>
            </a:r>
            <a:r>
              <a:rPr sz="1800" spc="-40" dirty="0">
                <a:latin typeface="Georgia"/>
                <a:cs typeface="Georgia"/>
              </a:rPr>
              <a:t> </a:t>
            </a:r>
            <a:r>
              <a:rPr sz="1800" dirty="0">
                <a:latin typeface="Georgia"/>
                <a:cs typeface="Georgia"/>
              </a:rPr>
              <a:t>medication</a:t>
            </a:r>
            <a:r>
              <a:rPr sz="1800" spc="-50" dirty="0">
                <a:latin typeface="Georgia"/>
                <a:cs typeface="Georgia"/>
              </a:rPr>
              <a:t> </a:t>
            </a:r>
            <a:r>
              <a:rPr sz="1800" dirty="0">
                <a:latin typeface="Georgia"/>
                <a:cs typeface="Georgia"/>
              </a:rPr>
              <a:t>exactly</a:t>
            </a:r>
            <a:r>
              <a:rPr sz="1800" spc="-45" dirty="0">
                <a:latin typeface="Georgia"/>
                <a:cs typeface="Georgia"/>
              </a:rPr>
              <a:t> </a:t>
            </a:r>
            <a:r>
              <a:rPr sz="1800" dirty="0">
                <a:latin typeface="Georgia"/>
                <a:cs typeface="Georgia"/>
              </a:rPr>
              <a:t>as</a:t>
            </a:r>
            <a:r>
              <a:rPr sz="1800" spc="-45" dirty="0">
                <a:latin typeface="Georgia"/>
                <a:cs typeface="Georgia"/>
              </a:rPr>
              <a:t> </a:t>
            </a:r>
            <a:r>
              <a:rPr sz="1800" dirty="0">
                <a:latin typeface="Georgia"/>
                <a:cs typeface="Georgia"/>
              </a:rPr>
              <a:t>your</a:t>
            </a:r>
            <a:r>
              <a:rPr sz="1800" spc="-30" dirty="0">
                <a:latin typeface="Georgia"/>
                <a:cs typeface="Georgia"/>
              </a:rPr>
              <a:t> </a:t>
            </a:r>
            <a:r>
              <a:rPr sz="1800" dirty="0">
                <a:latin typeface="Georgia"/>
                <a:cs typeface="Georgia"/>
              </a:rPr>
              <a:t>doctor</a:t>
            </a:r>
            <a:r>
              <a:rPr sz="1800" spc="-30" dirty="0">
                <a:latin typeface="Georgia"/>
                <a:cs typeface="Georgia"/>
              </a:rPr>
              <a:t> </a:t>
            </a:r>
            <a:r>
              <a:rPr sz="1800" dirty="0">
                <a:latin typeface="Georgia"/>
                <a:cs typeface="Georgia"/>
              </a:rPr>
              <a:t>instructs.</a:t>
            </a:r>
            <a:r>
              <a:rPr sz="1800" spc="-40" dirty="0">
                <a:latin typeface="Georgia"/>
                <a:cs typeface="Georgia"/>
              </a:rPr>
              <a:t> </a:t>
            </a:r>
            <a:r>
              <a:rPr sz="1800" spc="-10" dirty="0">
                <a:latin typeface="Georgia"/>
                <a:cs typeface="Georgia"/>
              </a:rPr>
              <a:t>Blood-</a:t>
            </a:r>
            <a:r>
              <a:rPr sz="1800" dirty="0">
                <a:latin typeface="Georgia"/>
                <a:cs typeface="Georgia"/>
              </a:rPr>
              <a:t>thinning</a:t>
            </a:r>
            <a:r>
              <a:rPr sz="1800" spc="-45" dirty="0">
                <a:latin typeface="Georgia"/>
                <a:cs typeface="Georgia"/>
              </a:rPr>
              <a:t> </a:t>
            </a:r>
            <a:r>
              <a:rPr sz="1800" spc="-10" dirty="0">
                <a:latin typeface="Georgia"/>
                <a:cs typeface="Georgia"/>
              </a:rPr>
              <a:t>medications </a:t>
            </a:r>
            <a:r>
              <a:rPr sz="1800" dirty="0">
                <a:latin typeface="Georgia"/>
                <a:cs typeface="Georgia"/>
              </a:rPr>
              <a:t>can</a:t>
            </a:r>
            <a:r>
              <a:rPr sz="1800" spc="-30" dirty="0">
                <a:latin typeface="Georgia"/>
                <a:cs typeface="Georgia"/>
              </a:rPr>
              <a:t> </a:t>
            </a:r>
            <a:r>
              <a:rPr sz="1800" dirty="0">
                <a:latin typeface="Georgia"/>
                <a:cs typeface="Georgia"/>
              </a:rPr>
              <a:t>have</a:t>
            </a:r>
            <a:r>
              <a:rPr sz="1800" spc="-20" dirty="0">
                <a:latin typeface="Georgia"/>
                <a:cs typeface="Georgia"/>
              </a:rPr>
              <a:t> </a:t>
            </a:r>
            <a:r>
              <a:rPr sz="1800" dirty="0">
                <a:latin typeface="Georgia"/>
                <a:cs typeface="Georgia"/>
              </a:rPr>
              <a:t>serious</a:t>
            </a:r>
            <a:r>
              <a:rPr sz="1800" spc="-35" dirty="0">
                <a:latin typeface="Georgia"/>
                <a:cs typeface="Georgia"/>
              </a:rPr>
              <a:t> </a:t>
            </a:r>
            <a:r>
              <a:rPr sz="1800" dirty="0">
                <a:latin typeface="Georgia"/>
                <a:cs typeface="Georgia"/>
              </a:rPr>
              <a:t>side</a:t>
            </a:r>
            <a:r>
              <a:rPr sz="1800" spc="-30" dirty="0">
                <a:latin typeface="Georgia"/>
                <a:cs typeface="Georgia"/>
              </a:rPr>
              <a:t> </a:t>
            </a:r>
            <a:r>
              <a:rPr sz="1800" dirty="0">
                <a:latin typeface="Georgia"/>
                <a:cs typeface="Georgia"/>
              </a:rPr>
              <a:t>effects</a:t>
            </a:r>
            <a:r>
              <a:rPr sz="1800" spc="-40" dirty="0">
                <a:latin typeface="Georgia"/>
                <a:cs typeface="Georgia"/>
              </a:rPr>
              <a:t> </a:t>
            </a:r>
            <a:r>
              <a:rPr sz="1800" dirty="0">
                <a:latin typeface="Georgia"/>
                <a:cs typeface="Georgia"/>
              </a:rPr>
              <a:t>if</a:t>
            </a:r>
            <a:r>
              <a:rPr sz="1800" spc="-35" dirty="0">
                <a:latin typeface="Georgia"/>
                <a:cs typeface="Georgia"/>
              </a:rPr>
              <a:t> </a:t>
            </a:r>
            <a:r>
              <a:rPr sz="1800" dirty="0">
                <a:latin typeface="Georgia"/>
                <a:cs typeface="Georgia"/>
              </a:rPr>
              <a:t>you</a:t>
            </a:r>
            <a:r>
              <a:rPr sz="1800" spc="-30" dirty="0">
                <a:latin typeface="Georgia"/>
                <a:cs typeface="Georgia"/>
              </a:rPr>
              <a:t> </a:t>
            </a:r>
            <a:r>
              <a:rPr sz="1800" dirty="0">
                <a:latin typeface="Georgia"/>
                <a:cs typeface="Georgia"/>
              </a:rPr>
              <a:t>take</a:t>
            </a:r>
            <a:r>
              <a:rPr sz="1800" spc="-30" dirty="0">
                <a:latin typeface="Georgia"/>
                <a:cs typeface="Georgia"/>
              </a:rPr>
              <a:t> </a:t>
            </a:r>
            <a:r>
              <a:rPr sz="1800" dirty="0">
                <a:latin typeface="Georgia"/>
                <a:cs typeface="Georgia"/>
              </a:rPr>
              <a:t>too</a:t>
            </a:r>
            <a:r>
              <a:rPr sz="1800" spc="-25" dirty="0">
                <a:latin typeface="Georgia"/>
                <a:cs typeface="Georgia"/>
              </a:rPr>
              <a:t> </a:t>
            </a:r>
            <a:r>
              <a:rPr sz="1800" dirty="0">
                <a:latin typeface="Georgia"/>
                <a:cs typeface="Georgia"/>
              </a:rPr>
              <a:t>much</a:t>
            </a:r>
            <a:r>
              <a:rPr sz="1800" spc="-30" dirty="0">
                <a:latin typeface="Georgia"/>
                <a:cs typeface="Georgia"/>
              </a:rPr>
              <a:t> </a:t>
            </a:r>
            <a:r>
              <a:rPr sz="1800" dirty="0">
                <a:latin typeface="Georgia"/>
                <a:cs typeface="Georgia"/>
              </a:rPr>
              <a:t>or</a:t>
            </a:r>
            <a:r>
              <a:rPr sz="1800" spc="-20" dirty="0">
                <a:latin typeface="Georgia"/>
                <a:cs typeface="Georgia"/>
              </a:rPr>
              <a:t> </a:t>
            </a:r>
            <a:r>
              <a:rPr sz="1800" dirty="0">
                <a:latin typeface="Georgia"/>
                <a:cs typeface="Georgia"/>
              </a:rPr>
              <a:t>too</a:t>
            </a:r>
            <a:r>
              <a:rPr sz="1800" spc="-25" dirty="0">
                <a:latin typeface="Georgia"/>
                <a:cs typeface="Georgia"/>
              </a:rPr>
              <a:t> </a:t>
            </a:r>
            <a:r>
              <a:rPr sz="1800" spc="-10">
                <a:latin typeface="Georgia"/>
                <a:cs typeface="Georgia"/>
              </a:rPr>
              <a:t>little</a:t>
            </a:r>
            <a:r>
              <a:rPr sz="1800" spc="-10" smtClean="0">
                <a:latin typeface="Georgia"/>
                <a:cs typeface="Georgia"/>
              </a:rPr>
              <a:t>.</a:t>
            </a:r>
            <a:endParaRPr sz="1800">
              <a:latin typeface="Georgia"/>
              <a:cs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2379" y="703326"/>
            <a:ext cx="10415270" cy="5818505"/>
          </a:xfrm>
          <a:prstGeom prst="rect">
            <a:avLst/>
          </a:prstGeom>
        </p:spPr>
        <p:txBody>
          <a:bodyPr vert="horz" wrap="square" lIns="0" tIns="13335" rIns="0" bIns="0" rtlCol="0">
            <a:spAutoFit/>
          </a:bodyPr>
          <a:lstStyle/>
          <a:p>
            <a:pPr marL="12700" marR="802640">
              <a:lnSpc>
                <a:spcPct val="100000"/>
              </a:lnSpc>
              <a:spcBef>
                <a:spcPts val="105"/>
              </a:spcBef>
            </a:pPr>
            <a:r>
              <a:rPr sz="2000" b="1" dirty="0">
                <a:latin typeface="Georgia"/>
                <a:cs typeface="Georgia"/>
              </a:rPr>
              <a:t>Clotbusters.</a:t>
            </a:r>
            <a:r>
              <a:rPr sz="2000" b="1" spc="-60" dirty="0">
                <a:latin typeface="Georgia"/>
                <a:cs typeface="Georgia"/>
              </a:rPr>
              <a:t> </a:t>
            </a:r>
            <a:r>
              <a:rPr sz="2000" dirty="0">
                <a:latin typeface="Georgia"/>
                <a:cs typeface="Georgia"/>
              </a:rPr>
              <a:t>If</a:t>
            </a:r>
            <a:r>
              <a:rPr sz="2000" spc="-15" dirty="0">
                <a:latin typeface="Georgia"/>
                <a:cs typeface="Georgia"/>
              </a:rPr>
              <a:t> </a:t>
            </a:r>
            <a:r>
              <a:rPr sz="2000" dirty="0">
                <a:latin typeface="Georgia"/>
                <a:cs typeface="Georgia"/>
              </a:rPr>
              <a:t>you</a:t>
            </a:r>
            <a:r>
              <a:rPr sz="2000" spc="-15" dirty="0">
                <a:latin typeface="Georgia"/>
                <a:cs typeface="Georgia"/>
              </a:rPr>
              <a:t> </a:t>
            </a:r>
            <a:r>
              <a:rPr sz="2000" dirty="0">
                <a:latin typeface="Georgia"/>
                <a:cs typeface="Georgia"/>
              </a:rPr>
              <a:t>have</a:t>
            </a:r>
            <a:r>
              <a:rPr sz="2000" spc="-35" dirty="0">
                <a:latin typeface="Georgia"/>
                <a:cs typeface="Georgia"/>
              </a:rPr>
              <a:t> </a:t>
            </a:r>
            <a:r>
              <a:rPr sz="2000" dirty="0">
                <a:latin typeface="Georgia"/>
                <a:cs typeface="Georgia"/>
              </a:rPr>
              <a:t>a</a:t>
            </a:r>
            <a:r>
              <a:rPr sz="2000" spc="-10" dirty="0">
                <a:latin typeface="Georgia"/>
                <a:cs typeface="Georgia"/>
              </a:rPr>
              <a:t> </a:t>
            </a:r>
            <a:r>
              <a:rPr sz="2000" dirty="0">
                <a:latin typeface="Georgia"/>
                <a:cs typeface="Georgia"/>
              </a:rPr>
              <a:t>more</a:t>
            </a:r>
            <a:r>
              <a:rPr sz="2000" spc="-20" dirty="0">
                <a:latin typeface="Georgia"/>
                <a:cs typeface="Georgia"/>
              </a:rPr>
              <a:t> </a:t>
            </a:r>
            <a:r>
              <a:rPr sz="2000" dirty="0">
                <a:latin typeface="Georgia"/>
                <a:cs typeface="Georgia"/>
              </a:rPr>
              <a:t>serious</a:t>
            </a:r>
            <a:r>
              <a:rPr sz="2000" spc="-15" dirty="0">
                <a:latin typeface="Georgia"/>
                <a:cs typeface="Georgia"/>
              </a:rPr>
              <a:t> </a:t>
            </a:r>
            <a:r>
              <a:rPr sz="2000" dirty="0">
                <a:latin typeface="Georgia"/>
                <a:cs typeface="Georgia"/>
              </a:rPr>
              <a:t>type</a:t>
            </a:r>
            <a:r>
              <a:rPr sz="2000" spc="-35" dirty="0">
                <a:latin typeface="Georgia"/>
                <a:cs typeface="Georgia"/>
              </a:rPr>
              <a:t> </a:t>
            </a:r>
            <a:r>
              <a:rPr sz="2000" dirty="0">
                <a:latin typeface="Georgia"/>
                <a:cs typeface="Georgia"/>
              </a:rPr>
              <a:t>of</a:t>
            </a:r>
            <a:r>
              <a:rPr sz="2000" spc="-20" dirty="0">
                <a:latin typeface="Georgia"/>
                <a:cs typeface="Georgia"/>
              </a:rPr>
              <a:t> </a:t>
            </a:r>
            <a:r>
              <a:rPr sz="2000" dirty="0">
                <a:latin typeface="Georgia"/>
                <a:cs typeface="Georgia"/>
              </a:rPr>
              <a:t>deep</a:t>
            </a:r>
            <a:r>
              <a:rPr sz="2000" spc="-50" dirty="0">
                <a:latin typeface="Georgia"/>
                <a:cs typeface="Georgia"/>
              </a:rPr>
              <a:t> </a:t>
            </a:r>
            <a:r>
              <a:rPr sz="2000" dirty="0">
                <a:latin typeface="Georgia"/>
                <a:cs typeface="Georgia"/>
              </a:rPr>
              <a:t>vein</a:t>
            </a:r>
            <a:r>
              <a:rPr sz="2000" spc="-25" dirty="0">
                <a:latin typeface="Georgia"/>
                <a:cs typeface="Georgia"/>
              </a:rPr>
              <a:t> </a:t>
            </a:r>
            <a:r>
              <a:rPr sz="2000" dirty="0">
                <a:latin typeface="Georgia"/>
                <a:cs typeface="Georgia"/>
              </a:rPr>
              <a:t>thrombosis</a:t>
            </a:r>
            <a:r>
              <a:rPr sz="2000" spc="-15" dirty="0">
                <a:latin typeface="Georgia"/>
                <a:cs typeface="Georgia"/>
              </a:rPr>
              <a:t> </a:t>
            </a:r>
            <a:r>
              <a:rPr sz="2000" dirty="0">
                <a:latin typeface="Georgia"/>
                <a:cs typeface="Georgia"/>
              </a:rPr>
              <a:t>or</a:t>
            </a:r>
            <a:r>
              <a:rPr sz="2000" spc="-25" dirty="0">
                <a:latin typeface="Georgia"/>
                <a:cs typeface="Georgia"/>
              </a:rPr>
              <a:t> </a:t>
            </a:r>
            <a:r>
              <a:rPr sz="2000" spc="-10" dirty="0">
                <a:latin typeface="Georgia"/>
                <a:cs typeface="Georgia"/>
              </a:rPr>
              <a:t>pulmonary </a:t>
            </a:r>
            <a:r>
              <a:rPr sz="2000" dirty="0">
                <a:latin typeface="Georgia"/>
                <a:cs typeface="Georgia"/>
              </a:rPr>
              <a:t>embolism,</a:t>
            </a:r>
            <a:r>
              <a:rPr sz="2000" spc="-50" dirty="0">
                <a:latin typeface="Georgia"/>
                <a:cs typeface="Georgia"/>
              </a:rPr>
              <a:t> </a:t>
            </a:r>
            <a:r>
              <a:rPr sz="2000" dirty="0">
                <a:latin typeface="Georgia"/>
                <a:cs typeface="Georgia"/>
              </a:rPr>
              <a:t>or</a:t>
            </a:r>
            <a:r>
              <a:rPr sz="2000" spc="-25" dirty="0">
                <a:latin typeface="Georgia"/>
                <a:cs typeface="Georgia"/>
              </a:rPr>
              <a:t> </a:t>
            </a:r>
            <a:r>
              <a:rPr sz="2000" dirty="0">
                <a:latin typeface="Georgia"/>
                <a:cs typeface="Georgia"/>
              </a:rPr>
              <a:t>if</a:t>
            </a:r>
            <a:r>
              <a:rPr sz="2000" spc="-20" dirty="0">
                <a:latin typeface="Georgia"/>
                <a:cs typeface="Georgia"/>
              </a:rPr>
              <a:t> </a:t>
            </a:r>
            <a:r>
              <a:rPr sz="2000" dirty="0">
                <a:latin typeface="Georgia"/>
                <a:cs typeface="Georgia"/>
              </a:rPr>
              <a:t>other</a:t>
            </a:r>
            <a:r>
              <a:rPr sz="2000" spc="-30" dirty="0">
                <a:latin typeface="Georgia"/>
                <a:cs typeface="Georgia"/>
              </a:rPr>
              <a:t> </a:t>
            </a:r>
            <a:r>
              <a:rPr sz="2000" dirty="0">
                <a:latin typeface="Georgia"/>
                <a:cs typeface="Georgia"/>
              </a:rPr>
              <a:t>medications</a:t>
            </a:r>
            <a:r>
              <a:rPr sz="2000" spc="-40" dirty="0">
                <a:latin typeface="Georgia"/>
                <a:cs typeface="Georgia"/>
              </a:rPr>
              <a:t> </a:t>
            </a:r>
            <a:r>
              <a:rPr sz="2000" dirty="0">
                <a:latin typeface="Georgia"/>
                <a:cs typeface="Georgia"/>
              </a:rPr>
              <a:t>aren't</a:t>
            </a:r>
            <a:r>
              <a:rPr sz="2000" spc="-15" dirty="0">
                <a:latin typeface="Georgia"/>
                <a:cs typeface="Georgia"/>
              </a:rPr>
              <a:t> </a:t>
            </a:r>
            <a:r>
              <a:rPr sz="2000" dirty="0">
                <a:latin typeface="Georgia"/>
                <a:cs typeface="Georgia"/>
              </a:rPr>
              <a:t>working,</a:t>
            </a:r>
            <a:r>
              <a:rPr sz="2000" spc="-20" dirty="0">
                <a:latin typeface="Georgia"/>
                <a:cs typeface="Georgia"/>
              </a:rPr>
              <a:t> </a:t>
            </a:r>
            <a:r>
              <a:rPr sz="2000" dirty="0">
                <a:latin typeface="Georgia"/>
                <a:cs typeface="Georgia"/>
              </a:rPr>
              <a:t>your</a:t>
            </a:r>
            <a:r>
              <a:rPr sz="2000" spc="-25" dirty="0">
                <a:latin typeface="Georgia"/>
                <a:cs typeface="Georgia"/>
              </a:rPr>
              <a:t> </a:t>
            </a:r>
            <a:r>
              <a:rPr sz="2000" dirty="0">
                <a:latin typeface="Georgia"/>
                <a:cs typeface="Georgia"/>
              </a:rPr>
              <a:t>doctor</a:t>
            </a:r>
            <a:r>
              <a:rPr sz="2000" spc="-30" dirty="0">
                <a:latin typeface="Georgia"/>
                <a:cs typeface="Georgia"/>
              </a:rPr>
              <a:t> </a:t>
            </a:r>
            <a:r>
              <a:rPr sz="2000" dirty="0">
                <a:latin typeface="Georgia"/>
                <a:cs typeface="Georgia"/>
              </a:rPr>
              <a:t>may</a:t>
            </a:r>
            <a:r>
              <a:rPr sz="2000" spc="-15" dirty="0">
                <a:latin typeface="Georgia"/>
                <a:cs typeface="Georgia"/>
              </a:rPr>
              <a:t> </a:t>
            </a:r>
            <a:r>
              <a:rPr sz="2000" dirty="0">
                <a:latin typeface="Georgia"/>
                <a:cs typeface="Georgia"/>
              </a:rPr>
              <a:t>prescribe</a:t>
            </a:r>
            <a:r>
              <a:rPr sz="2000" spc="-20" dirty="0">
                <a:latin typeface="Georgia"/>
                <a:cs typeface="Georgia"/>
              </a:rPr>
              <a:t> </a:t>
            </a:r>
            <a:r>
              <a:rPr sz="2000" spc="-10" dirty="0">
                <a:latin typeface="Georgia"/>
                <a:cs typeface="Georgia"/>
              </a:rPr>
              <a:t>different medications.</a:t>
            </a:r>
            <a:endParaRPr sz="2000">
              <a:latin typeface="Georgia"/>
              <a:cs typeface="Georgia"/>
            </a:endParaRPr>
          </a:p>
          <a:p>
            <a:pPr marL="12700" marR="5080">
              <a:lnSpc>
                <a:spcPct val="100000"/>
              </a:lnSpc>
            </a:pPr>
            <a:r>
              <a:rPr sz="2000" dirty="0">
                <a:latin typeface="Georgia"/>
                <a:cs typeface="Georgia"/>
              </a:rPr>
              <a:t>One</a:t>
            </a:r>
            <a:r>
              <a:rPr sz="2000" spc="-30" dirty="0">
                <a:latin typeface="Georgia"/>
                <a:cs typeface="Georgia"/>
              </a:rPr>
              <a:t> </a:t>
            </a:r>
            <a:r>
              <a:rPr sz="2000" dirty="0">
                <a:latin typeface="Georgia"/>
                <a:cs typeface="Georgia"/>
              </a:rPr>
              <a:t>group</a:t>
            </a:r>
            <a:r>
              <a:rPr sz="2000" spc="-30" dirty="0">
                <a:latin typeface="Georgia"/>
                <a:cs typeface="Georgia"/>
              </a:rPr>
              <a:t> </a:t>
            </a:r>
            <a:r>
              <a:rPr sz="2000" dirty="0">
                <a:latin typeface="Georgia"/>
                <a:cs typeface="Georgia"/>
              </a:rPr>
              <a:t>of</a:t>
            </a:r>
            <a:r>
              <a:rPr sz="2000" spc="-35" dirty="0">
                <a:latin typeface="Georgia"/>
                <a:cs typeface="Georgia"/>
              </a:rPr>
              <a:t> </a:t>
            </a:r>
            <a:r>
              <a:rPr sz="2000" dirty="0">
                <a:latin typeface="Georgia"/>
                <a:cs typeface="Georgia"/>
              </a:rPr>
              <a:t>medications</a:t>
            </a:r>
            <a:r>
              <a:rPr sz="2000" spc="-35" dirty="0">
                <a:latin typeface="Georgia"/>
                <a:cs typeface="Georgia"/>
              </a:rPr>
              <a:t> </a:t>
            </a:r>
            <a:r>
              <a:rPr sz="2000" dirty="0">
                <a:latin typeface="Georgia"/>
                <a:cs typeface="Georgia"/>
              </a:rPr>
              <a:t>is</a:t>
            </a:r>
            <a:r>
              <a:rPr sz="2000" spc="-25" dirty="0">
                <a:latin typeface="Georgia"/>
                <a:cs typeface="Georgia"/>
              </a:rPr>
              <a:t> </a:t>
            </a:r>
            <a:r>
              <a:rPr sz="2000" dirty="0">
                <a:latin typeface="Georgia"/>
                <a:cs typeface="Georgia"/>
              </a:rPr>
              <a:t>known</a:t>
            </a:r>
            <a:r>
              <a:rPr sz="2000" spc="-15" dirty="0">
                <a:latin typeface="Georgia"/>
                <a:cs typeface="Georgia"/>
              </a:rPr>
              <a:t> </a:t>
            </a:r>
            <a:r>
              <a:rPr sz="2000" dirty="0">
                <a:latin typeface="Georgia"/>
                <a:cs typeface="Georgia"/>
              </a:rPr>
              <a:t>as thrombolytics.</a:t>
            </a:r>
            <a:r>
              <a:rPr sz="2000" spc="-55" dirty="0">
                <a:latin typeface="Georgia"/>
                <a:cs typeface="Georgia"/>
              </a:rPr>
              <a:t> </a:t>
            </a:r>
            <a:r>
              <a:rPr sz="2000" dirty="0">
                <a:latin typeface="Georgia"/>
                <a:cs typeface="Georgia"/>
              </a:rPr>
              <a:t>These</a:t>
            </a:r>
            <a:r>
              <a:rPr sz="2000" spc="-35" dirty="0">
                <a:latin typeface="Georgia"/>
                <a:cs typeface="Georgia"/>
              </a:rPr>
              <a:t> </a:t>
            </a:r>
            <a:r>
              <a:rPr sz="2000" dirty="0">
                <a:latin typeface="Georgia"/>
                <a:cs typeface="Georgia"/>
              </a:rPr>
              <a:t>drugs,</a:t>
            </a:r>
            <a:r>
              <a:rPr sz="2000" spc="-35" dirty="0">
                <a:latin typeface="Georgia"/>
                <a:cs typeface="Georgia"/>
              </a:rPr>
              <a:t> </a:t>
            </a:r>
            <a:r>
              <a:rPr sz="2000" dirty="0">
                <a:latin typeface="Georgia"/>
                <a:cs typeface="Georgia"/>
              </a:rPr>
              <a:t>called</a:t>
            </a:r>
            <a:r>
              <a:rPr sz="2000" spc="-20" dirty="0">
                <a:latin typeface="Georgia"/>
                <a:cs typeface="Georgia"/>
              </a:rPr>
              <a:t> </a:t>
            </a:r>
            <a:r>
              <a:rPr sz="2000" dirty="0">
                <a:latin typeface="Georgia"/>
                <a:cs typeface="Georgia"/>
              </a:rPr>
              <a:t>tissue</a:t>
            </a:r>
            <a:r>
              <a:rPr sz="2000" spc="-30" dirty="0">
                <a:latin typeface="Georgia"/>
                <a:cs typeface="Georgia"/>
              </a:rPr>
              <a:t> </a:t>
            </a:r>
            <a:r>
              <a:rPr sz="2000" spc="-10" dirty="0">
                <a:latin typeface="Georgia"/>
                <a:cs typeface="Georgia"/>
              </a:rPr>
              <a:t>plasminogen </a:t>
            </a:r>
            <a:r>
              <a:rPr sz="2000" dirty="0">
                <a:latin typeface="Georgia"/>
                <a:cs typeface="Georgia"/>
              </a:rPr>
              <a:t>activators</a:t>
            </a:r>
            <a:r>
              <a:rPr sz="2000" spc="-45" dirty="0">
                <a:latin typeface="Georgia"/>
                <a:cs typeface="Georgia"/>
              </a:rPr>
              <a:t> </a:t>
            </a:r>
            <a:r>
              <a:rPr sz="2000" dirty="0">
                <a:latin typeface="Georgia"/>
                <a:cs typeface="Georgia"/>
              </a:rPr>
              <a:t>(TPA),</a:t>
            </a:r>
            <a:r>
              <a:rPr sz="2000" spc="-15" dirty="0">
                <a:latin typeface="Georgia"/>
                <a:cs typeface="Georgia"/>
              </a:rPr>
              <a:t> </a:t>
            </a:r>
            <a:r>
              <a:rPr sz="2000" dirty="0">
                <a:latin typeface="Georgia"/>
                <a:cs typeface="Georgia"/>
              </a:rPr>
              <a:t>are</a:t>
            </a:r>
            <a:r>
              <a:rPr sz="2000" spc="-10" dirty="0">
                <a:latin typeface="Georgia"/>
                <a:cs typeface="Georgia"/>
              </a:rPr>
              <a:t> </a:t>
            </a:r>
            <a:r>
              <a:rPr sz="2000" dirty="0">
                <a:latin typeface="Georgia"/>
                <a:cs typeface="Georgia"/>
              </a:rPr>
              <a:t>given</a:t>
            </a:r>
            <a:r>
              <a:rPr sz="2000" spc="-35" dirty="0">
                <a:latin typeface="Georgia"/>
                <a:cs typeface="Georgia"/>
              </a:rPr>
              <a:t> </a:t>
            </a:r>
            <a:r>
              <a:rPr sz="2000" dirty="0">
                <a:latin typeface="Georgia"/>
                <a:cs typeface="Georgia"/>
              </a:rPr>
              <a:t>through</a:t>
            </a:r>
            <a:r>
              <a:rPr sz="2000" spc="-40" dirty="0">
                <a:latin typeface="Georgia"/>
                <a:cs typeface="Georgia"/>
              </a:rPr>
              <a:t> </a:t>
            </a:r>
            <a:r>
              <a:rPr sz="2000" dirty="0">
                <a:latin typeface="Georgia"/>
                <a:cs typeface="Georgia"/>
              </a:rPr>
              <a:t>an</a:t>
            </a:r>
            <a:r>
              <a:rPr sz="2000" spc="-10" dirty="0">
                <a:latin typeface="Georgia"/>
                <a:cs typeface="Georgia"/>
              </a:rPr>
              <a:t> </a:t>
            </a:r>
            <a:r>
              <a:rPr sz="2000" dirty="0">
                <a:latin typeface="Georgia"/>
                <a:cs typeface="Georgia"/>
              </a:rPr>
              <a:t>IV</a:t>
            </a:r>
            <a:r>
              <a:rPr sz="2000" spc="-20" dirty="0">
                <a:latin typeface="Georgia"/>
                <a:cs typeface="Georgia"/>
              </a:rPr>
              <a:t> </a:t>
            </a:r>
            <a:r>
              <a:rPr sz="2000" dirty="0">
                <a:latin typeface="Georgia"/>
                <a:cs typeface="Georgia"/>
              </a:rPr>
              <a:t>line</a:t>
            </a:r>
            <a:r>
              <a:rPr sz="2000" spc="-30" dirty="0">
                <a:latin typeface="Georgia"/>
                <a:cs typeface="Georgia"/>
              </a:rPr>
              <a:t> </a:t>
            </a:r>
            <a:r>
              <a:rPr sz="2000" dirty="0">
                <a:latin typeface="Georgia"/>
                <a:cs typeface="Georgia"/>
              </a:rPr>
              <a:t>to</a:t>
            </a:r>
            <a:r>
              <a:rPr sz="2000" spc="-20" dirty="0">
                <a:latin typeface="Georgia"/>
                <a:cs typeface="Georgia"/>
              </a:rPr>
              <a:t> </a:t>
            </a:r>
            <a:r>
              <a:rPr sz="2000" dirty="0">
                <a:latin typeface="Georgia"/>
                <a:cs typeface="Georgia"/>
              </a:rPr>
              <a:t>break</a:t>
            </a:r>
            <a:r>
              <a:rPr sz="2000" spc="-20" dirty="0">
                <a:latin typeface="Georgia"/>
                <a:cs typeface="Georgia"/>
              </a:rPr>
              <a:t> </a:t>
            </a:r>
            <a:r>
              <a:rPr sz="2000" dirty="0">
                <a:latin typeface="Georgia"/>
                <a:cs typeface="Georgia"/>
              </a:rPr>
              <a:t>up</a:t>
            </a:r>
            <a:r>
              <a:rPr sz="2000" spc="-30" dirty="0">
                <a:latin typeface="Georgia"/>
                <a:cs typeface="Georgia"/>
              </a:rPr>
              <a:t> </a:t>
            </a:r>
            <a:r>
              <a:rPr sz="2000" dirty="0">
                <a:latin typeface="Georgia"/>
                <a:cs typeface="Georgia"/>
              </a:rPr>
              <a:t>blood</a:t>
            </a:r>
            <a:r>
              <a:rPr sz="2000" spc="-15" dirty="0">
                <a:latin typeface="Georgia"/>
                <a:cs typeface="Georgia"/>
              </a:rPr>
              <a:t> </a:t>
            </a:r>
            <a:r>
              <a:rPr sz="2000" dirty="0">
                <a:latin typeface="Georgia"/>
                <a:cs typeface="Georgia"/>
              </a:rPr>
              <a:t>clots</a:t>
            </a:r>
            <a:r>
              <a:rPr sz="2000" spc="-40" dirty="0">
                <a:latin typeface="Georgia"/>
                <a:cs typeface="Georgia"/>
              </a:rPr>
              <a:t> </a:t>
            </a:r>
            <a:r>
              <a:rPr sz="2000" dirty="0">
                <a:latin typeface="Georgia"/>
                <a:cs typeface="Georgia"/>
              </a:rPr>
              <a:t>or</a:t>
            </a:r>
            <a:r>
              <a:rPr sz="2000" spc="-15" dirty="0">
                <a:latin typeface="Georgia"/>
                <a:cs typeface="Georgia"/>
              </a:rPr>
              <a:t> </a:t>
            </a:r>
            <a:r>
              <a:rPr sz="2000" dirty="0">
                <a:latin typeface="Georgia"/>
                <a:cs typeface="Georgia"/>
              </a:rPr>
              <a:t>may</a:t>
            </a:r>
            <a:r>
              <a:rPr sz="2000" spc="-20" dirty="0">
                <a:latin typeface="Georgia"/>
                <a:cs typeface="Georgia"/>
              </a:rPr>
              <a:t> </a:t>
            </a:r>
            <a:r>
              <a:rPr sz="2000" dirty="0">
                <a:latin typeface="Georgia"/>
                <a:cs typeface="Georgia"/>
              </a:rPr>
              <a:t>be</a:t>
            </a:r>
            <a:r>
              <a:rPr sz="2000" spc="-10" dirty="0">
                <a:latin typeface="Georgia"/>
                <a:cs typeface="Georgia"/>
              </a:rPr>
              <a:t> given </a:t>
            </a:r>
            <a:r>
              <a:rPr sz="2000" dirty="0">
                <a:latin typeface="Georgia"/>
                <a:cs typeface="Georgia"/>
              </a:rPr>
              <a:t>through</a:t>
            </a:r>
            <a:r>
              <a:rPr sz="2000" spc="-45" dirty="0">
                <a:latin typeface="Georgia"/>
                <a:cs typeface="Georgia"/>
              </a:rPr>
              <a:t> </a:t>
            </a:r>
            <a:r>
              <a:rPr sz="2000" dirty="0">
                <a:latin typeface="Georgia"/>
                <a:cs typeface="Georgia"/>
              </a:rPr>
              <a:t>a</a:t>
            </a:r>
            <a:r>
              <a:rPr sz="2000" spc="-20" dirty="0">
                <a:latin typeface="Georgia"/>
                <a:cs typeface="Georgia"/>
              </a:rPr>
              <a:t> </a:t>
            </a:r>
            <a:r>
              <a:rPr sz="2000" dirty="0">
                <a:latin typeface="Georgia"/>
                <a:cs typeface="Georgia"/>
              </a:rPr>
              <a:t>catheter</a:t>
            </a:r>
            <a:r>
              <a:rPr sz="2000" spc="-45" dirty="0">
                <a:latin typeface="Georgia"/>
                <a:cs typeface="Georgia"/>
              </a:rPr>
              <a:t> </a:t>
            </a:r>
            <a:r>
              <a:rPr sz="2000" dirty="0">
                <a:latin typeface="Georgia"/>
                <a:cs typeface="Georgia"/>
              </a:rPr>
              <a:t>placed</a:t>
            </a:r>
            <a:r>
              <a:rPr sz="2000" spc="-25" dirty="0">
                <a:latin typeface="Georgia"/>
                <a:cs typeface="Georgia"/>
              </a:rPr>
              <a:t> </a:t>
            </a:r>
            <a:r>
              <a:rPr sz="2000" dirty="0">
                <a:latin typeface="Georgia"/>
                <a:cs typeface="Georgia"/>
              </a:rPr>
              <a:t>directly</a:t>
            </a:r>
            <a:r>
              <a:rPr sz="2000" spc="-25" dirty="0">
                <a:latin typeface="Georgia"/>
                <a:cs typeface="Georgia"/>
              </a:rPr>
              <a:t> </a:t>
            </a:r>
            <a:r>
              <a:rPr sz="2000" dirty="0">
                <a:latin typeface="Georgia"/>
                <a:cs typeface="Georgia"/>
              </a:rPr>
              <a:t>into</a:t>
            </a:r>
            <a:r>
              <a:rPr sz="2000" spc="-40" dirty="0">
                <a:latin typeface="Georgia"/>
                <a:cs typeface="Georgia"/>
              </a:rPr>
              <a:t> </a:t>
            </a:r>
            <a:r>
              <a:rPr sz="2000" dirty="0">
                <a:latin typeface="Georgia"/>
                <a:cs typeface="Georgia"/>
              </a:rPr>
              <a:t>the</a:t>
            </a:r>
            <a:r>
              <a:rPr sz="2000" spc="-40" dirty="0">
                <a:latin typeface="Georgia"/>
                <a:cs typeface="Georgia"/>
              </a:rPr>
              <a:t> </a:t>
            </a:r>
            <a:r>
              <a:rPr sz="2000" dirty="0">
                <a:latin typeface="Georgia"/>
                <a:cs typeface="Georgia"/>
              </a:rPr>
              <a:t>clot.</a:t>
            </a:r>
            <a:r>
              <a:rPr sz="2000" spc="-40" dirty="0">
                <a:latin typeface="Georgia"/>
                <a:cs typeface="Georgia"/>
              </a:rPr>
              <a:t> </a:t>
            </a:r>
            <a:r>
              <a:rPr sz="2000" dirty="0">
                <a:latin typeface="Georgia"/>
                <a:cs typeface="Georgia"/>
              </a:rPr>
              <a:t>These</a:t>
            </a:r>
            <a:r>
              <a:rPr sz="2000" spc="-40" dirty="0">
                <a:latin typeface="Georgia"/>
                <a:cs typeface="Georgia"/>
              </a:rPr>
              <a:t> </a:t>
            </a:r>
            <a:r>
              <a:rPr sz="2000" dirty="0">
                <a:latin typeface="Georgia"/>
                <a:cs typeface="Georgia"/>
              </a:rPr>
              <a:t>drugs</a:t>
            </a:r>
            <a:r>
              <a:rPr sz="2000" spc="-30" dirty="0">
                <a:latin typeface="Georgia"/>
                <a:cs typeface="Georgia"/>
              </a:rPr>
              <a:t> </a:t>
            </a:r>
            <a:r>
              <a:rPr sz="2000" dirty="0">
                <a:latin typeface="Georgia"/>
                <a:cs typeface="Georgia"/>
              </a:rPr>
              <a:t>can</a:t>
            </a:r>
            <a:r>
              <a:rPr sz="2000" spc="-15" dirty="0">
                <a:latin typeface="Georgia"/>
                <a:cs typeface="Georgia"/>
              </a:rPr>
              <a:t> </a:t>
            </a:r>
            <a:r>
              <a:rPr sz="2000" dirty="0">
                <a:latin typeface="Georgia"/>
                <a:cs typeface="Georgia"/>
              </a:rPr>
              <a:t>cause</a:t>
            </a:r>
            <a:r>
              <a:rPr sz="2000" spc="-30" dirty="0">
                <a:latin typeface="Georgia"/>
                <a:cs typeface="Georgia"/>
              </a:rPr>
              <a:t> </a:t>
            </a:r>
            <a:r>
              <a:rPr sz="2000" dirty="0">
                <a:latin typeface="Georgia"/>
                <a:cs typeface="Georgia"/>
              </a:rPr>
              <a:t>serious</a:t>
            </a:r>
            <a:r>
              <a:rPr sz="2000" spc="-35" dirty="0">
                <a:latin typeface="Georgia"/>
                <a:cs typeface="Georgia"/>
              </a:rPr>
              <a:t> </a:t>
            </a:r>
            <a:r>
              <a:rPr sz="2000" dirty="0">
                <a:latin typeface="Georgia"/>
                <a:cs typeface="Georgia"/>
              </a:rPr>
              <a:t>bleeding</a:t>
            </a:r>
            <a:r>
              <a:rPr sz="2000" spc="-55" dirty="0">
                <a:latin typeface="Georgia"/>
                <a:cs typeface="Georgia"/>
              </a:rPr>
              <a:t> </a:t>
            </a:r>
            <a:r>
              <a:rPr sz="2000" spc="-25" dirty="0">
                <a:latin typeface="Georgia"/>
                <a:cs typeface="Georgia"/>
              </a:rPr>
              <a:t>and </a:t>
            </a:r>
            <a:r>
              <a:rPr sz="2000" dirty="0">
                <a:latin typeface="Georgia"/>
                <a:cs typeface="Georgia"/>
              </a:rPr>
              <a:t>are</a:t>
            </a:r>
            <a:r>
              <a:rPr sz="2000" spc="-15" dirty="0">
                <a:latin typeface="Georgia"/>
                <a:cs typeface="Georgia"/>
              </a:rPr>
              <a:t> </a:t>
            </a:r>
            <a:r>
              <a:rPr sz="2000" dirty="0">
                <a:latin typeface="Georgia"/>
                <a:cs typeface="Georgia"/>
              </a:rPr>
              <a:t>generally</a:t>
            </a:r>
            <a:r>
              <a:rPr sz="2000" spc="-20" dirty="0">
                <a:latin typeface="Georgia"/>
                <a:cs typeface="Georgia"/>
              </a:rPr>
              <a:t> </a:t>
            </a:r>
            <a:r>
              <a:rPr sz="2000" dirty="0">
                <a:latin typeface="Georgia"/>
                <a:cs typeface="Georgia"/>
              </a:rPr>
              <a:t>used</a:t>
            </a:r>
            <a:r>
              <a:rPr sz="2000" spc="-40" dirty="0">
                <a:latin typeface="Georgia"/>
                <a:cs typeface="Georgia"/>
              </a:rPr>
              <a:t> </a:t>
            </a:r>
            <a:r>
              <a:rPr sz="2000" dirty="0">
                <a:latin typeface="Georgia"/>
                <a:cs typeface="Georgia"/>
              </a:rPr>
              <a:t>only</a:t>
            </a:r>
            <a:r>
              <a:rPr sz="2000" spc="-20" dirty="0">
                <a:latin typeface="Georgia"/>
                <a:cs typeface="Georgia"/>
              </a:rPr>
              <a:t> </a:t>
            </a:r>
            <a:r>
              <a:rPr sz="2000" dirty="0">
                <a:latin typeface="Georgia"/>
                <a:cs typeface="Georgia"/>
              </a:rPr>
              <a:t>in</a:t>
            </a:r>
            <a:r>
              <a:rPr sz="2000" spc="-15" dirty="0">
                <a:latin typeface="Georgia"/>
                <a:cs typeface="Georgia"/>
              </a:rPr>
              <a:t> </a:t>
            </a:r>
            <a:r>
              <a:rPr sz="2000" spc="-10" dirty="0">
                <a:latin typeface="Georgia"/>
                <a:cs typeface="Georgia"/>
              </a:rPr>
              <a:t>life-</a:t>
            </a:r>
            <a:r>
              <a:rPr sz="2000" dirty="0">
                <a:latin typeface="Georgia"/>
                <a:cs typeface="Georgia"/>
              </a:rPr>
              <a:t>threatening</a:t>
            </a:r>
            <a:r>
              <a:rPr sz="2000" spc="-45" dirty="0">
                <a:latin typeface="Georgia"/>
                <a:cs typeface="Georgia"/>
              </a:rPr>
              <a:t> </a:t>
            </a:r>
            <a:r>
              <a:rPr sz="2000" dirty="0">
                <a:latin typeface="Georgia"/>
                <a:cs typeface="Georgia"/>
              </a:rPr>
              <a:t>situations.</a:t>
            </a:r>
            <a:r>
              <a:rPr sz="2000" spc="-50" dirty="0">
                <a:latin typeface="Georgia"/>
                <a:cs typeface="Georgia"/>
              </a:rPr>
              <a:t> </a:t>
            </a:r>
            <a:r>
              <a:rPr sz="2000" dirty="0">
                <a:latin typeface="Georgia"/>
                <a:cs typeface="Georgia"/>
              </a:rPr>
              <a:t>For</a:t>
            </a:r>
            <a:r>
              <a:rPr sz="2000" spc="-25" dirty="0">
                <a:latin typeface="Georgia"/>
                <a:cs typeface="Georgia"/>
              </a:rPr>
              <a:t> </a:t>
            </a:r>
            <a:r>
              <a:rPr sz="2000" dirty="0">
                <a:latin typeface="Georgia"/>
                <a:cs typeface="Georgia"/>
              </a:rPr>
              <a:t>these</a:t>
            </a:r>
            <a:r>
              <a:rPr sz="2000" spc="-45" dirty="0">
                <a:latin typeface="Georgia"/>
                <a:cs typeface="Georgia"/>
              </a:rPr>
              <a:t> </a:t>
            </a:r>
            <a:r>
              <a:rPr sz="2000" dirty="0">
                <a:latin typeface="Georgia"/>
                <a:cs typeface="Georgia"/>
              </a:rPr>
              <a:t>reasons,</a:t>
            </a:r>
            <a:r>
              <a:rPr sz="2000" spc="-25" dirty="0">
                <a:latin typeface="Georgia"/>
                <a:cs typeface="Georgia"/>
              </a:rPr>
              <a:t> </a:t>
            </a:r>
            <a:r>
              <a:rPr sz="2000" spc="-10" dirty="0">
                <a:latin typeface="Georgia"/>
                <a:cs typeface="Georgia"/>
              </a:rPr>
              <a:t>thrombolytic </a:t>
            </a:r>
            <a:r>
              <a:rPr sz="2000" dirty="0">
                <a:latin typeface="Georgia"/>
                <a:cs typeface="Georgia"/>
              </a:rPr>
              <a:t>medications</a:t>
            </a:r>
            <a:r>
              <a:rPr sz="2000" spc="-45" dirty="0">
                <a:latin typeface="Georgia"/>
                <a:cs typeface="Georgia"/>
              </a:rPr>
              <a:t> </a:t>
            </a:r>
            <a:r>
              <a:rPr sz="2000" dirty="0">
                <a:latin typeface="Georgia"/>
                <a:cs typeface="Georgia"/>
              </a:rPr>
              <a:t>are</a:t>
            </a:r>
            <a:r>
              <a:rPr sz="2000" spc="-10" dirty="0">
                <a:latin typeface="Georgia"/>
                <a:cs typeface="Georgia"/>
              </a:rPr>
              <a:t> </a:t>
            </a:r>
            <a:r>
              <a:rPr sz="2000" dirty="0">
                <a:latin typeface="Georgia"/>
                <a:cs typeface="Georgia"/>
              </a:rPr>
              <a:t>only</a:t>
            </a:r>
            <a:r>
              <a:rPr sz="2000" spc="-20" dirty="0">
                <a:latin typeface="Georgia"/>
                <a:cs typeface="Georgia"/>
              </a:rPr>
              <a:t> </a:t>
            </a:r>
            <a:r>
              <a:rPr sz="2000" dirty="0">
                <a:latin typeface="Georgia"/>
                <a:cs typeface="Georgia"/>
              </a:rPr>
              <a:t>given</a:t>
            </a:r>
            <a:r>
              <a:rPr sz="2000" spc="-45" dirty="0">
                <a:latin typeface="Georgia"/>
                <a:cs typeface="Georgia"/>
              </a:rPr>
              <a:t> </a:t>
            </a:r>
            <a:r>
              <a:rPr sz="2000" dirty="0">
                <a:latin typeface="Georgia"/>
                <a:cs typeface="Georgia"/>
              </a:rPr>
              <a:t>in</a:t>
            </a:r>
            <a:r>
              <a:rPr sz="2000" spc="-10" dirty="0">
                <a:latin typeface="Georgia"/>
                <a:cs typeface="Georgia"/>
              </a:rPr>
              <a:t> </a:t>
            </a:r>
            <a:r>
              <a:rPr sz="2000" dirty="0">
                <a:latin typeface="Georgia"/>
                <a:cs typeface="Georgia"/>
              </a:rPr>
              <a:t>an</a:t>
            </a:r>
            <a:r>
              <a:rPr sz="2000" spc="-15" dirty="0">
                <a:latin typeface="Georgia"/>
                <a:cs typeface="Georgia"/>
              </a:rPr>
              <a:t> </a:t>
            </a:r>
            <a:r>
              <a:rPr sz="2000" dirty="0">
                <a:latin typeface="Georgia"/>
                <a:cs typeface="Georgia"/>
              </a:rPr>
              <a:t>intensive</a:t>
            </a:r>
            <a:r>
              <a:rPr sz="2000" spc="-60" dirty="0">
                <a:latin typeface="Georgia"/>
                <a:cs typeface="Georgia"/>
              </a:rPr>
              <a:t> </a:t>
            </a:r>
            <a:r>
              <a:rPr sz="2000" dirty="0">
                <a:latin typeface="Georgia"/>
                <a:cs typeface="Georgia"/>
              </a:rPr>
              <a:t>care</a:t>
            </a:r>
            <a:r>
              <a:rPr sz="2000" spc="-15" dirty="0">
                <a:latin typeface="Georgia"/>
                <a:cs typeface="Georgia"/>
              </a:rPr>
              <a:t> </a:t>
            </a:r>
            <a:r>
              <a:rPr sz="2000" dirty="0">
                <a:latin typeface="Georgia"/>
                <a:cs typeface="Georgia"/>
              </a:rPr>
              <a:t>ward</a:t>
            </a:r>
            <a:r>
              <a:rPr sz="2000" spc="-5" dirty="0">
                <a:latin typeface="Georgia"/>
                <a:cs typeface="Georgia"/>
              </a:rPr>
              <a:t> </a:t>
            </a:r>
            <a:r>
              <a:rPr sz="2000" dirty="0">
                <a:latin typeface="Georgia"/>
                <a:cs typeface="Georgia"/>
              </a:rPr>
              <a:t>of</a:t>
            </a:r>
            <a:r>
              <a:rPr sz="2000" spc="-30" dirty="0">
                <a:latin typeface="Georgia"/>
                <a:cs typeface="Georgia"/>
              </a:rPr>
              <a:t> </a:t>
            </a:r>
            <a:r>
              <a:rPr sz="2000" dirty="0">
                <a:latin typeface="Georgia"/>
                <a:cs typeface="Georgia"/>
              </a:rPr>
              <a:t>a</a:t>
            </a:r>
            <a:r>
              <a:rPr sz="2000" spc="-15" dirty="0">
                <a:latin typeface="Georgia"/>
                <a:cs typeface="Georgia"/>
              </a:rPr>
              <a:t> </a:t>
            </a:r>
            <a:r>
              <a:rPr sz="2000" spc="-10" dirty="0">
                <a:latin typeface="Georgia"/>
                <a:cs typeface="Georgia"/>
              </a:rPr>
              <a:t>hospital.</a:t>
            </a:r>
            <a:endParaRPr sz="2000">
              <a:latin typeface="Georgia"/>
              <a:cs typeface="Georgia"/>
            </a:endParaRPr>
          </a:p>
          <a:p>
            <a:pPr>
              <a:lnSpc>
                <a:spcPct val="100000"/>
              </a:lnSpc>
              <a:spcBef>
                <a:spcPts val="130"/>
              </a:spcBef>
            </a:pPr>
            <a:endParaRPr sz="2000">
              <a:latin typeface="Georgia"/>
              <a:cs typeface="Georgia"/>
            </a:endParaRPr>
          </a:p>
          <a:p>
            <a:pPr marL="12700" marR="294640" algn="just">
              <a:lnSpc>
                <a:spcPct val="100000"/>
              </a:lnSpc>
            </a:pPr>
            <a:r>
              <a:rPr sz="2000" b="1" dirty="0">
                <a:latin typeface="Georgia"/>
                <a:cs typeface="Georgia"/>
              </a:rPr>
              <a:t>Filters.</a:t>
            </a:r>
            <a:r>
              <a:rPr sz="2000" b="1" spc="-40" dirty="0">
                <a:latin typeface="Georgia"/>
                <a:cs typeface="Georgia"/>
              </a:rPr>
              <a:t> </a:t>
            </a:r>
            <a:r>
              <a:rPr sz="2000" dirty="0">
                <a:latin typeface="Georgia"/>
                <a:cs typeface="Georgia"/>
              </a:rPr>
              <a:t>If</a:t>
            </a:r>
            <a:r>
              <a:rPr sz="2000" spc="-15" dirty="0">
                <a:latin typeface="Georgia"/>
                <a:cs typeface="Georgia"/>
              </a:rPr>
              <a:t> </a:t>
            </a:r>
            <a:r>
              <a:rPr sz="2000" dirty="0">
                <a:latin typeface="Georgia"/>
                <a:cs typeface="Georgia"/>
              </a:rPr>
              <a:t>you</a:t>
            </a:r>
            <a:r>
              <a:rPr sz="2000" spc="-15" dirty="0">
                <a:latin typeface="Georgia"/>
                <a:cs typeface="Georgia"/>
              </a:rPr>
              <a:t> </a:t>
            </a:r>
            <a:r>
              <a:rPr sz="2000" dirty="0">
                <a:latin typeface="Georgia"/>
                <a:cs typeface="Georgia"/>
              </a:rPr>
              <a:t>can't</a:t>
            </a:r>
            <a:r>
              <a:rPr sz="2000" spc="-10" dirty="0">
                <a:latin typeface="Georgia"/>
                <a:cs typeface="Georgia"/>
              </a:rPr>
              <a:t> </a:t>
            </a:r>
            <a:r>
              <a:rPr sz="2000" dirty="0">
                <a:latin typeface="Georgia"/>
                <a:cs typeface="Georgia"/>
              </a:rPr>
              <a:t>take</a:t>
            </a:r>
            <a:r>
              <a:rPr sz="2000" spc="-25" dirty="0">
                <a:latin typeface="Georgia"/>
                <a:cs typeface="Georgia"/>
              </a:rPr>
              <a:t> </a:t>
            </a:r>
            <a:r>
              <a:rPr sz="2000" dirty="0">
                <a:latin typeface="Georgia"/>
                <a:cs typeface="Georgia"/>
              </a:rPr>
              <a:t>medicines</a:t>
            </a:r>
            <a:r>
              <a:rPr sz="2000" spc="-40" dirty="0">
                <a:latin typeface="Georgia"/>
                <a:cs typeface="Georgia"/>
              </a:rPr>
              <a:t> </a:t>
            </a:r>
            <a:r>
              <a:rPr sz="2000" dirty="0">
                <a:latin typeface="Georgia"/>
                <a:cs typeface="Georgia"/>
              </a:rPr>
              <a:t>to</a:t>
            </a:r>
            <a:r>
              <a:rPr sz="2000" spc="-15" dirty="0">
                <a:latin typeface="Georgia"/>
                <a:cs typeface="Georgia"/>
              </a:rPr>
              <a:t> </a:t>
            </a:r>
            <a:r>
              <a:rPr sz="2000" dirty="0">
                <a:latin typeface="Georgia"/>
                <a:cs typeface="Georgia"/>
              </a:rPr>
              <a:t>thin</a:t>
            </a:r>
            <a:r>
              <a:rPr sz="2000" spc="-15" dirty="0">
                <a:latin typeface="Georgia"/>
                <a:cs typeface="Georgia"/>
              </a:rPr>
              <a:t> </a:t>
            </a:r>
            <a:r>
              <a:rPr sz="2000" dirty="0">
                <a:latin typeface="Georgia"/>
                <a:cs typeface="Georgia"/>
              </a:rPr>
              <a:t>your</a:t>
            </a:r>
            <a:r>
              <a:rPr sz="2000" spc="-15" dirty="0">
                <a:latin typeface="Georgia"/>
                <a:cs typeface="Georgia"/>
              </a:rPr>
              <a:t> </a:t>
            </a:r>
            <a:r>
              <a:rPr sz="2000" dirty="0">
                <a:latin typeface="Georgia"/>
                <a:cs typeface="Georgia"/>
              </a:rPr>
              <a:t>blood,</a:t>
            </a:r>
            <a:r>
              <a:rPr sz="2000" spc="-30" dirty="0">
                <a:latin typeface="Georgia"/>
                <a:cs typeface="Georgia"/>
              </a:rPr>
              <a:t> </a:t>
            </a:r>
            <a:r>
              <a:rPr sz="2000" dirty="0">
                <a:latin typeface="Georgia"/>
                <a:cs typeface="Georgia"/>
              </a:rPr>
              <a:t>a</a:t>
            </a:r>
            <a:r>
              <a:rPr sz="2000" spc="-15" dirty="0">
                <a:latin typeface="Georgia"/>
                <a:cs typeface="Georgia"/>
              </a:rPr>
              <a:t> </a:t>
            </a:r>
            <a:r>
              <a:rPr sz="2000" dirty="0">
                <a:latin typeface="Georgia"/>
                <a:cs typeface="Georgia"/>
              </a:rPr>
              <a:t>filter</a:t>
            </a:r>
            <a:r>
              <a:rPr sz="2000" spc="-25" dirty="0">
                <a:latin typeface="Georgia"/>
                <a:cs typeface="Georgia"/>
              </a:rPr>
              <a:t> </a:t>
            </a:r>
            <a:r>
              <a:rPr sz="2000" dirty="0">
                <a:latin typeface="Georgia"/>
                <a:cs typeface="Georgia"/>
              </a:rPr>
              <a:t>may</a:t>
            </a:r>
            <a:r>
              <a:rPr sz="2000" spc="-15" dirty="0">
                <a:latin typeface="Georgia"/>
                <a:cs typeface="Georgia"/>
              </a:rPr>
              <a:t> </a:t>
            </a:r>
            <a:r>
              <a:rPr sz="2000" dirty="0">
                <a:latin typeface="Georgia"/>
                <a:cs typeface="Georgia"/>
              </a:rPr>
              <a:t>be</a:t>
            </a:r>
            <a:r>
              <a:rPr sz="2000" spc="-30" dirty="0">
                <a:latin typeface="Georgia"/>
                <a:cs typeface="Georgia"/>
              </a:rPr>
              <a:t> </a:t>
            </a:r>
            <a:r>
              <a:rPr sz="2000" dirty="0">
                <a:latin typeface="Georgia"/>
                <a:cs typeface="Georgia"/>
              </a:rPr>
              <a:t>inserted</a:t>
            </a:r>
            <a:r>
              <a:rPr sz="2000" spc="-25" dirty="0">
                <a:latin typeface="Georgia"/>
                <a:cs typeface="Georgia"/>
              </a:rPr>
              <a:t> </a:t>
            </a:r>
            <a:r>
              <a:rPr sz="2000" dirty="0">
                <a:latin typeface="Georgia"/>
                <a:cs typeface="Georgia"/>
              </a:rPr>
              <a:t>into</a:t>
            </a:r>
            <a:r>
              <a:rPr sz="2000" spc="-20" dirty="0">
                <a:latin typeface="Georgia"/>
                <a:cs typeface="Georgia"/>
              </a:rPr>
              <a:t> </a:t>
            </a:r>
            <a:r>
              <a:rPr sz="2000" dirty="0">
                <a:latin typeface="Georgia"/>
                <a:cs typeface="Georgia"/>
              </a:rPr>
              <a:t>a</a:t>
            </a:r>
            <a:r>
              <a:rPr sz="2000" spc="-15" dirty="0">
                <a:latin typeface="Georgia"/>
                <a:cs typeface="Georgia"/>
              </a:rPr>
              <a:t> </a:t>
            </a:r>
            <a:r>
              <a:rPr sz="2000" spc="-10" dirty="0">
                <a:latin typeface="Georgia"/>
                <a:cs typeface="Georgia"/>
              </a:rPr>
              <a:t>large </a:t>
            </a:r>
            <a:r>
              <a:rPr sz="2000" dirty="0">
                <a:latin typeface="Georgia"/>
                <a:cs typeface="Georgia"/>
              </a:rPr>
              <a:t>vein</a:t>
            </a:r>
            <a:r>
              <a:rPr sz="2000" spc="-25" dirty="0">
                <a:latin typeface="Georgia"/>
                <a:cs typeface="Georgia"/>
              </a:rPr>
              <a:t> </a:t>
            </a:r>
            <a:r>
              <a:rPr sz="2000" dirty="0">
                <a:latin typeface="Georgia"/>
                <a:cs typeface="Georgia"/>
              </a:rPr>
              <a:t>—</a:t>
            </a:r>
            <a:r>
              <a:rPr sz="2000" spc="-15" dirty="0">
                <a:latin typeface="Georgia"/>
                <a:cs typeface="Georgia"/>
              </a:rPr>
              <a:t> </a:t>
            </a:r>
            <a:r>
              <a:rPr sz="2000" dirty="0">
                <a:latin typeface="Georgia"/>
                <a:cs typeface="Georgia"/>
              </a:rPr>
              <a:t>the</a:t>
            </a:r>
            <a:r>
              <a:rPr sz="2000" spc="-25" dirty="0">
                <a:latin typeface="Georgia"/>
                <a:cs typeface="Georgia"/>
              </a:rPr>
              <a:t> </a:t>
            </a:r>
            <a:r>
              <a:rPr sz="2000" dirty="0">
                <a:latin typeface="Georgia"/>
                <a:cs typeface="Georgia"/>
              </a:rPr>
              <a:t>vena</a:t>
            </a:r>
            <a:r>
              <a:rPr sz="2000" spc="-10" dirty="0">
                <a:latin typeface="Georgia"/>
                <a:cs typeface="Georgia"/>
              </a:rPr>
              <a:t> </a:t>
            </a:r>
            <a:r>
              <a:rPr sz="2000" dirty="0">
                <a:latin typeface="Georgia"/>
                <a:cs typeface="Georgia"/>
              </a:rPr>
              <a:t>cava</a:t>
            </a:r>
            <a:r>
              <a:rPr sz="2000" spc="-5" dirty="0">
                <a:latin typeface="Georgia"/>
                <a:cs typeface="Georgia"/>
              </a:rPr>
              <a:t> </a:t>
            </a:r>
            <a:r>
              <a:rPr sz="2000" dirty="0">
                <a:latin typeface="Georgia"/>
                <a:cs typeface="Georgia"/>
              </a:rPr>
              <a:t>—</a:t>
            </a:r>
            <a:r>
              <a:rPr sz="2000" spc="-15" dirty="0">
                <a:latin typeface="Georgia"/>
                <a:cs typeface="Georgia"/>
              </a:rPr>
              <a:t> </a:t>
            </a:r>
            <a:r>
              <a:rPr sz="2000" dirty="0">
                <a:latin typeface="Georgia"/>
                <a:cs typeface="Georgia"/>
              </a:rPr>
              <a:t>in</a:t>
            </a:r>
            <a:r>
              <a:rPr sz="2000" spc="-15" dirty="0">
                <a:latin typeface="Georgia"/>
                <a:cs typeface="Georgia"/>
              </a:rPr>
              <a:t> </a:t>
            </a:r>
            <a:r>
              <a:rPr sz="2000" dirty="0">
                <a:latin typeface="Georgia"/>
                <a:cs typeface="Georgia"/>
              </a:rPr>
              <a:t>your abdomen.</a:t>
            </a:r>
            <a:r>
              <a:rPr sz="2000" spc="-25" dirty="0">
                <a:latin typeface="Georgia"/>
                <a:cs typeface="Georgia"/>
              </a:rPr>
              <a:t> </a:t>
            </a:r>
            <a:r>
              <a:rPr sz="2000" dirty="0">
                <a:latin typeface="Georgia"/>
                <a:cs typeface="Georgia"/>
              </a:rPr>
              <a:t>A</a:t>
            </a:r>
            <a:r>
              <a:rPr sz="2000" spc="-10" dirty="0">
                <a:latin typeface="Georgia"/>
                <a:cs typeface="Georgia"/>
              </a:rPr>
              <a:t> </a:t>
            </a:r>
            <a:r>
              <a:rPr sz="2000" dirty="0">
                <a:latin typeface="Georgia"/>
                <a:cs typeface="Georgia"/>
              </a:rPr>
              <a:t>vena</a:t>
            </a:r>
            <a:r>
              <a:rPr sz="2000" spc="-25" dirty="0">
                <a:latin typeface="Georgia"/>
                <a:cs typeface="Georgia"/>
              </a:rPr>
              <a:t> </a:t>
            </a:r>
            <a:r>
              <a:rPr sz="2000" dirty="0">
                <a:latin typeface="Georgia"/>
                <a:cs typeface="Georgia"/>
              </a:rPr>
              <a:t>cava</a:t>
            </a:r>
            <a:r>
              <a:rPr sz="2000" spc="-5" dirty="0">
                <a:latin typeface="Georgia"/>
                <a:cs typeface="Georgia"/>
              </a:rPr>
              <a:t> </a:t>
            </a:r>
            <a:r>
              <a:rPr sz="2000" dirty="0">
                <a:latin typeface="Georgia"/>
                <a:cs typeface="Georgia"/>
              </a:rPr>
              <a:t>filter</a:t>
            </a:r>
            <a:r>
              <a:rPr sz="2000" spc="-25" dirty="0">
                <a:latin typeface="Georgia"/>
                <a:cs typeface="Georgia"/>
              </a:rPr>
              <a:t> </a:t>
            </a:r>
            <a:r>
              <a:rPr sz="2000" dirty="0">
                <a:latin typeface="Georgia"/>
                <a:cs typeface="Georgia"/>
              </a:rPr>
              <a:t>prevents</a:t>
            </a:r>
            <a:r>
              <a:rPr sz="2000" spc="-40" dirty="0">
                <a:latin typeface="Georgia"/>
                <a:cs typeface="Georgia"/>
              </a:rPr>
              <a:t> </a:t>
            </a:r>
            <a:r>
              <a:rPr sz="2000" dirty="0">
                <a:latin typeface="Georgia"/>
                <a:cs typeface="Georgia"/>
              </a:rPr>
              <a:t>clots</a:t>
            </a:r>
            <a:r>
              <a:rPr sz="2000" spc="-30" dirty="0">
                <a:latin typeface="Georgia"/>
                <a:cs typeface="Georgia"/>
              </a:rPr>
              <a:t> </a:t>
            </a:r>
            <a:r>
              <a:rPr sz="2000" dirty="0">
                <a:latin typeface="Georgia"/>
                <a:cs typeface="Georgia"/>
              </a:rPr>
              <a:t>that</a:t>
            </a:r>
            <a:r>
              <a:rPr sz="2000" spc="-20" dirty="0">
                <a:latin typeface="Georgia"/>
                <a:cs typeface="Georgia"/>
              </a:rPr>
              <a:t> </a:t>
            </a:r>
            <a:r>
              <a:rPr sz="2000" dirty="0">
                <a:latin typeface="Georgia"/>
                <a:cs typeface="Georgia"/>
              </a:rPr>
              <a:t>break</a:t>
            </a:r>
            <a:r>
              <a:rPr sz="2000" spc="5" dirty="0">
                <a:latin typeface="Georgia"/>
                <a:cs typeface="Georgia"/>
              </a:rPr>
              <a:t> </a:t>
            </a:r>
            <a:r>
              <a:rPr sz="2000" spc="-10" dirty="0">
                <a:latin typeface="Georgia"/>
                <a:cs typeface="Georgia"/>
              </a:rPr>
              <a:t>loose </a:t>
            </a:r>
            <a:r>
              <a:rPr sz="2000" dirty="0">
                <a:latin typeface="Georgia"/>
                <a:cs typeface="Georgia"/>
              </a:rPr>
              <a:t>from</a:t>
            </a:r>
            <a:r>
              <a:rPr sz="2000" spc="-30" dirty="0">
                <a:latin typeface="Georgia"/>
                <a:cs typeface="Georgia"/>
              </a:rPr>
              <a:t> </a:t>
            </a:r>
            <a:r>
              <a:rPr sz="2000" dirty="0">
                <a:latin typeface="Georgia"/>
                <a:cs typeface="Georgia"/>
              </a:rPr>
              <a:t>lodging</a:t>
            </a:r>
            <a:r>
              <a:rPr sz="2000" spc="-35" dirty="0">
                <a:latin typeface="Georgia"/>
                <a:cs typeface="Georgia"/>
              </a:rPr>
              <a:t> </a:t>
            </a:r>
            <a:r>
              <a:rPr sz="2000" dirty="0">
                <a:latin typeface="Georgia"/>
                <a:cs typeface="Georgia"/>
              </a:rPr>
              <a:t>in</a:t>
            </a:r>
            <a:r>
              <a:rPr sz="2000" spc="-30" dirty="0">
                <a:latin typeface="Georgia"/>
                <a:cs typeface="Georgia"/>
              </a:rPr>
              <a:t> </a:t>
            </a:r>
            <a:r>
              <a:rPr sz="2000" dirty="0">
                <a:latin typeface="Georgia"/>
                <a:cs typeface="Georgia"/>
              </a:rPr>
              <a:t>your</a:t>
            </a:r>
            <a:r>
              <a:rPr sz="2000" spc="-25" dirty="0">
                <a:latin typeface="Georgia"/>
                <a:cs typeface="Georgia"/>
              </a:rPr>
              <a:t> </a:t>
            </a:r>
            <a:r>
              <a:rPr sz="2000" spc="-10" dirty="0">
                <a:latin typeface="Georgia"/>
                <a:cs typeface="Georgia"/>
              </a:rPr>
              <a:t>lungs.</a:t>
            </a:r>
            <a:endParaRPr sz="2000">
              <a:latin typeface="Georgia"/>
              <a:cs typeface="Georgia"/>
            </a:endParaRPr>
          </a:p>
          <a:p>
            <a:pPr>
              <a:lnSpc>
                <a:spcPct val="100000"/>
              </a:lnSpc>
              <a:spcBef>
                <a:spcPts val="130"/>
              </a:spcBef>
            </a:pPr>
            <a:endParaRPr sz="2000">
              <a:latin typeface="Georgia"/>
              <a:cs typeface="Georgia"/>
            </a:endParaRPr>
          </a:p>
          <a:p>
            <a:pPr marL="12700" marR="240029">
              <a:lnSpc>
                <a:spcPct val="100000"/>
              </a:lnSpc>
            </a:pPr>
            <a:r>
              <a:rPr sz="2000" b="1" dirty="0">
                <a:latin typeface="Georgia"/>
                <a:cs typeface="Georgia"/>
              </a:rPr>
              <a:t>Compression</a:t>
            </a:r>
            <a:r>
              <a:rPr sz="2000" b="1" spc="-55" dirty="0">
                <a:latin typeface="Georgia"/>
                <a:cs typeface="Georgia"/>
              </a:rPr>
              <a:t> </a:t>
            </a:r>
            <a:r>
              <a:rPr sz="2000" b="1" dirty="0">
                <a:latin typeface="Georgia"/>
                <a:cs typeface="Georgia"/>
              </a:rPr>
              <a:t>stockings.</a:t>
            </a:r>
            <a:r>
              <a:rPr sz="2000" b="1" spc="-50" dirty="0">
                <a:latin typeface="Georgia"/>
                <a:cs typeface="Georgia"/>
              </a:rPr>
              <a:t> </a:t>
            </a:r>
            <a:r>
              <a:rPr sz="2000" dirty="0">
                <a:latin typeface="Georgia"/>
                <a:cs typeface="Georgia"/>
              </a:rPr>
              <a:t>These</a:t>
            </a:r>
            <a:r>
              <a:rPr sz="2000" spc="-35" dirty="0">
                <a:latin typeface="Georgia"/>
                <a:cs typeface="Georgia"/>
              </a:rPr>
              <a:t> </a:t>
            </a:r>
            <a:r>
              <a:rPr sz="2000" dirty="0">
                <a:latin typeface="Georgia"/>
                <a:cs typeface="Georgia"/>
              </a:rPr>
              <a:t>help</a:t>
            </a:r>
            <a:r>
              <a:rPr sz="2000" spc="-20" dirty="0">
                <a:latin typeface="Georgia"/>
                <a:cs typeface="Georgia"/>
              </a:rPr>
              <a:t> </a:t>
            </a:r>
            <a:r>
              <a:rPr sz="2000" dirty="0">
                <a:latin typeface="Georgia"/>
                <a:cs typeface="Georgia"/>
              </a:rPr>
              <a:t>prevent</a:t>
            </a:r>
            <a:r>
              <a:rPr sz="2000" spc="-45" dirty="0">
                <a:latin typeface="Georgia"/>
                <a:cs typeface="Georgia"/>
              </a:rPr>
              <a:t> </a:t>
            </a:r>
            <a:r>
              <a:rPr sz="2000" dirty="0">
                <a:latin typeface="Georgia"/>
                <a:cs typeface="Georgia"/>
              </a:rPr>
              <a:t>swelling</a:t>
            </a:r>
            <a:r>
              <a:rPr sz="2000" spc="-30" dirty="0">
                <a:latin typeface="Georgia"/>
                <a:cs typeface="Georgia"/>
              </a:rPr>
              <a:t> </a:t>
            </a:r>
            <a:r>
              <a:rPr sz="2000" dirty="0">
                <a:latin typeface="Georgia"/>
                <a:cs typeface="Georgia"/>
              </a:rPr>
              <a:t>associated</a:t>
            </a:r>
            <a:r>
              <a:rPr sz="2000" spc="-30" dirty="0">
                <a:latin typeface="Georgia"/>
                <a:cs typeface="Georgia"/>
              </a:rPr>
              <a:t> </a:t>
            </a:r>
            <a:r>
              <a:rPr sz="2000" dirty="0">
                <a:latin typeface="Georgia"/>
                <a:cs typeface="Georgia"/>
              </a:rPr>
              <a:t>with</a:t>
            </a:r>
            <a:r>
              <a:rPr sz="2000" spc="-35" dirty="0">
                <a:latin typeface="Georgia"/>
                <a:cs typeface="Georgia"/>
              </a:rPr>
              <a:t> </a:t>
            </a:r>
            <a:r>
              <a:rPr sz="2000" dirty="0">
                <a:latin typeface="Georgia"/>
                <a:cs typeface="Georgia"/>
              </a:rPr>
              <a:t>deep</a:t>
            </a:r>
            <a:r>
              <a:rPr sz="2000" spc="-45" dirty="0">
                <a:latin typeface="Georgia"/>
                <a:cs typeface="Georgia"/>
              </a:rPr>
              <a:t> </a:t>
            </a:r>
            <a:r>
              <a:rPr sz="2000" spc="-20" dirty="0">
                <a:latin typeface="Georgia"/>
                <a:cs typeface="Georgia"/>
              </a:rPr>
              <a:t>vein </a:t>
            </a:r>
            <a:r>
              <a:rPr sz="2000" dirty="0">
                <a:latin typeface="Georgia"/>
                <a:cs typeface="Georgia"/>
              </a:rPr>
              <a:t>thrombosis.</a:t>
            </a:r>
            <a:r>
              <a:rPr sz="2000" spc="-45" dirty="0">
                <a:latin typeface="Georgia"/>
                <a:cs typeface="Georgia"/>
              </a:rPr>
              <a:t> </a:t>
            </a:r>
            <a:r>
              <a:rPr sz="2000" dirty="0">
                <a:latin typeface="Georgia"/>
                <a:cs typeface="Georgia"/>
              </a:rPr>
              <a:t>These</a:t>
            </a:r>
            <a:r>
              <a:rPr sz="2000" spc="-30" dirty="0">
                <a:latin typeface="Georgia"/>
                <a:cs typeface="Georgia"/>
              </a:rPr>
              <a:t> </a:t>
            </a:r>
            <a:r>
              <a:rPr sz="2000" dirty="0">
                <a:latin typeface="Georgia"/>
                <a:cs typeface="Georgia"/>
              </a:rPr>
              <a:t>stockings</a:t>
            </a:r>
            <a:r>
              <a:rPr sz="2000" spc="-30" dirty="0">
                <a:latin typeface="Georgia"/>
                <a:cs typeface="Georgia"/>
              </a:rPr>
              <a:t> </a:t>
            </a:r>
            <a:r>
              <a:rPr sz="2000" dirty="0">
                <a:latin typeface="Georgia"/>
                <a:cs typeface="Georgia"/>
              </a:rPr>
              <a:t>are worn</a:t>
            </a:r>
            <a:r>
              <a:rPr sz="2000" spc="-5" dirty="0">
                <a:latin typeface="Georgia"/>
                <a:cs typeface="Georgia"/>
              </a:rPr>
              <a:t> </a:t>
            </a:r>
            <a:r>
              <a:rPr sz="2000" dirty="0">
                <a:latin typeface="Georgia"/>
                <a:cs typeface="Georgia"/>
              </a:rPr>
              <a:t>on</a:t>
            </a:r>
            <a:r>
              <a:rPr sz="2000" spc="-15" dirty="0">
                <a:latin typeface="Georgia"/>
                <a:cs typeface="Georgia"/>
              </a:rPr>
              <a:t> </a:t>
            </a:r>
            <a:r>
              <a:rPr sz="2000" dirty="0">
                <a:latin typeface="Georgia"/>
                <a:cs typeface="Georgia"/>
              </a:rPr>
              <a:t>your</a:t>
            </a:r>
            <a:r>
              <a:rPr sz="2000" spc="-15" dirty="0">
                <a:latin typeface="Georgia"/>
                <a:cs typeface="Georgia"/>
              </a:rPr>
              <a:t> </a:t>
            </a:r>
            <a:r>
              <a:rPr sz="2000" dirty="0">
                <a:latin typeface="Georgia"/>
                <a:cs typeface="Georgia"/>
              </a:rPr>
              <a:t>legs</a:t>
            </a:r>
            <a:r>
              <a:rPr sz="2000" spc="-35" dirty="0">
                <a:latin typeface="Georgia"/>
                <a:cs typeface="Georgia"/>
              </a:rPr>
              <a:t> </a:t>
            </a:r>
            <a:r>
              <a:rPr sz="2000" dirty="0">
                <a:latin typeface="Georgia"/>
                <a:cs typeface="Georgia"/>
              </a:rPr>
              <a:t>from</a:t>
            </a:r>
            <a:r>
              <a:rPr sz="2000" spc="-5" dirty="0">
                <a:latin typeface="Georgia"/>
                <a:cs typeface="Georgia"/>
              </a:rPr>
              <a:t> </a:t>
            </a:r>
            <a:r>
              <a:rPr sz="2000" dirty="0">
                <a:latin typeface="Georgia"/>
                <a:cs typeface="Georgia"/>
              </a:rPr>
              <a:t>your</a:t>
            </a:r>
            <a:r>
              <a:rPr sz="2000" spc="-15" dirty="0">
                <a:latin typeface="Georgia"/>
                <a:cs typeface="Georgia"/>
              </a:rPr>
              <a:t> </a:t>
            </a:r>
            <a:r>
              <a:rPr sz="2000" dirty="0">
                <a:latin typeface="Georgia"/>
                <a:cs typeface="Georgia"/>
              </a:rPr>
              <a:t>feet</a:t>
            </a:r>
            <a:r>
              <a:rPr sz="2000" spc="-25" dirty="0">
                <a:latin typeface="Georgia"/>
                <a:cs typeface="Georgia"/>
              </a:rPr>
              <a:t> </a:t>
            </a:r>
            <a:r>
              <a:rPr sz="2000" dirty="0">
                <a:latin typeface="Georgia"/>
                <a:cs typeface="Georgia"/>
              </a:rPr>
              <a:t>to</a:t>
            </a:r>
            <a:r>
              <a:rPr sz="2000" spc="-25" dirty="0">
                <a:latin typeface="Georgia"/>
                <a:cs typeface="Georgia"/>
              </a:rPr>
              <a:t> </a:t>
            </a:r>
            <a:r>
              <a:rPr sz="2000" dirty="0">
                <a:latin typeface="Georgia"/>
                <a:cs typeface="Georgia"/>
              </a:rPr>
              <a:t>about</a:t>
            </a:r>
            <a:r>
              <a:rPr sz="2000" spc="-5" dirty="0">
                <a:latin typeface="Georgia"/>
                <a:cs typeface="Georgia"/>
              </a:rPr>
              <a:t> </a:t>
            </a:r>
            <a:r>
              <a:rPr sz="2000" dirty="0">
                <a:latin typeface="Georgia"/>
                <a:cs typeface="Georgia"/>
              </a:rPr>
              <a:t>the</a:t>
            </a:r>
            <a:r>
              <a:rPr sz="2000" spc="-30" dirty="0">
                <a:latin typeface="Georgia"/>
                <a:cs typeface="Georgia"/>
              </a:rPr>
              <a:t> </a:t>
            </a:r>
            <a:r>
              <a:rPr sz="2000" dirty="0">
                <a:latin typeface="Georgia"/>
                <a:cs typeface="Georgia"/>
              </a:rPr>
              <a:t>level</a:t>
            </a:r>
            <a:r>
              <a:rPr sz="2000" spc="-40" dirty="0">
                <a:latin typeface="Georgia"/>
                <a:cs typeface="Georgia"/>
              </a:rPr>
              <a:t> </a:t>
            </a:r>
            <a:r>
              <a:rPr sz="2000" dirty="0">
                <a:latin typeface="Georgia"/>
                <a:cs typeface="Georgia"/>
              </a:rPr>
              <a:t>of</a:t>
            </a:r>
            <a:r>
              <a:rPr sz="2000" spc="-20" dirty="0">
                <a:latin typeface="Georgia"/>
                <a:cs typeface="Georgia"/>
              </a:rPr>
              <a:t> your </a:t>
            </a:r>
            <a:r>
              <a:rPr sz="2000" spc="-10" dirty="0">
                <a:latin typeface="Georgia"/>
                <a:cs typeface="Georgia"/>
              </a:rPr>
              <a:t>knees.</a:t>
            </a:r>
            <a:endParaRPr sz="2000">
              <a:latin typeface="Georgia"/>
              <a:cs typeface="Georgia"/>
            </a:endParaRPr>
          </a:p>
          <a:p>
            <a:pPr marL="12700" marR="267335">
              <a:lnSpc>
                <a:spcPct val="100000"/>
              </a:lnSpc>
            </a:pPr>
            <a:r>
              <a:rPr sz="2000" dirty="0">
                <a:latin typeface="Georgia"/>
                <a:cs typeface="Georgia"/>
              </a:rPr>
              <a:t>This</a:t>
            </a:r>
            <a:r>
              <a:rPr sz="2000" spc="-30" dirty="0">
                <a:latin typeface="Georgia"/>
                <a:cs typeface="Georgia"/>
              </a:rPr>
              <a:t> </a:t>
            </a:r>
            <a:r>
              <a:rPr sz="2000" dirty="0">
                <a:latin typeface="Georgia"/>
                <a:cs typeface="Georgia"/>
              </a:rPr>
              <a:t>pressure</a:t>
            </a:r>
            <a:r>
              <a:rPr sz="2000" spc="-25" dirty="0">
                <a:latin typeface="Georgia"/>
                <a:cs typeface="Georgia"/>
              </a:rPr>
              <a:t> </a:t>
            </a:r>
            <a:r>
              <a:rPr sz="2000" dirty="0">
                <a:latin typeface="Georgia"/>
                <a:cs typeface="Georgia"/>
              </a:rPr>
              <a:t>helps</a:t>
            </a:r>
            <a:r>
              <a:rPr sz="2000" spc="-25" dirty="0">
                <a:latin typeface="Georgia"/>
                <a:cs typeface="Georgia"/>
              </a:rPr>
              <a:t> </a:t>
            </a:r>
            <a:r>
              <a:rPr sz="2000" dirty="0">
                <a:latin typeface="Georgia"/>
                <a:cs typeface="Georgia"/>
              </a:rPr>
              <a:t>reduce</a:t>
            </a:r>
            <a:r>
              <a:rPr sz="2000" spc="-40" dirty="0">
                <a:latin typeface="Georgia"/>
                <a:cs typeface="Georgia"/>
              </a:rPr>
              <a:t> </a:t>
            </a:r>
            <a:r>
              <a:rPr sz="2000" dirty="0">
                <a:latin typeface="Georgia"/>
                <a:cs typeface="Georgia"/>
              </a:rPr>
              <a:t>the</a:t>
            </a:r>
            <a:r>
              <a:rPr sz="2000" spc="-40" dirty="0">
                <a:latin typeface="Georgia"/>
                <a:cs typeface="Georgia"/>
              </a:rPr>
              <a:t> </a:t>
            </a:r>
            <a:r>
              <a:rPr sz="2000" dirty="0">
                <a:latin typeface="Georgia"/>
                <a:cs typeface="Georgia"/>
              </a:rPr>
              <a:t>chances</a:t>
            </a:r>
            <a:r>
              <a:rPr sz="2000" spc="-25" dirty="0">
                <a:latin typeface="Georgia"/>
                <a:cs typeface="Georgia"/>
              </a:rPr>
              <a:t> </a:t>
            </a:r>
            <a:r>
              <a:rPr sz="2000" dirty="0">
                <a:latin typeface="Georgia"/>
                <a:cs typeface="Georgia"/>
              </a:rPr>
              <a:t>that</a:t>
            </a:r>
            <a:r>
              <a:rPr sz="2000" spc="-25" dirty="0">
                <a:latin typeface="Georgia"/>
                <a:cs typeface="Georgia"/>
              </a:rPr>
              <a:t> </a:t>
            </a:r>
            <a:r>
              <a:rPr sz="2000" dirty="0">
                <a:latin typeface="Georgia"/>
                <a:cs typeface="Georgia"/>
              </a:rPr>
              <a:t>your</a:t>
            </a:r>
            <a:r>
              <a:rPr sz="2000" spc="-30" dirty="0">
                <a:latin typeface="Georgia"/>
                <a:cs typeface="Georgia"/>
              </a:rPr>
              <a:t> </a:t>
            </a:r>
            <a:r>
              <a:rPr sz="2000" dirty="0">
                <a:latin typeface="Georgia"/>
                <a:cs typeface="Georgia"/>
              </a:rPr>
              <a:t>blood</a:t>
            </a:r>
            <a:r>
              <a:rPr sz="2000" spc="-40" dirty="0">
                <a:latin typeface="Georgia"/>
                <a:cs typeface="Georgia"/>
              </a:rPr>
              <a:t> </a:t>
            </a:r>
            <a:r>
              <a:rPr sz="2000" dirty="0">
                <a:latin typeface="Georgia"/>
                <a:cs typeface="Georgia"/>
              </a:rPr>
              <a:t>will</a:t>
            </a:r>
            <a:r>
              <a:rPr sz="2000" spc="-25" dirty="0">
                <a:latin typeface="Georgia"/>
                <a:cs typeface="Georgia"/>
              </a:rPr>
              <a:t> </a:t>
            </a:r>
            <a:r>
              <a:rPr sz="2000" dirty="0">
                <a:latin typeface="Georgia"/>
                <a:cs typeface="Georgia"/>
              </a:rPr>
              <a:t>pool</a:t>
            </a:r>
            <a:r>
              <a:rPr sz="2000" spc="-25" dirty="0">
                <a:latin typeface="Georgia"/>
                <a:cs typeface="Georgia"/>
              </a:rPr>
              <a:t> </a:t>
            </a:r>
            <a:r>
              <a:rPr sz="2000" dirty="0">
                <a:latin typeface="Georgia"/>
                <a:cs typeface="Georgia"/>
              </a:rPr>
              <a:t>and</a:t>
            </a:r>
            <a:r>
              <a:rPr sz="2000" spc="-20" dirty="0">
                <a:latin typeface="Georgia"/>
                <a:cs typeface="Georgia"/>
              </a:rPr>
              <a:t> </a:t>
            </a:r>
            <a:r>
              <a:rPr sz="2000" dirty="0">
                <a:latin typeface="Georgia"/>
                <a:cs typeface="Georgia"/>
              </a:rPr>
              <a:t>clot.</a:t>
            </a:r>
            <a:r>
              <a:rPr sz="2000" spc="-40" dirty="0">
                <a:latin typeface="Georgia"/>
                <a:cs typeface="Georgia"/>
              </a:rPr>
              <a:t> </a:t>
            </a:r>
            <a:r>
              <a:rPr sz="2000" dirty="0">
                <a:latin typeface="Georgia"/>
                <a:cs typeface="Georgia"/>
              </a:rPr>
              <a:t>You</a:t>
            </a:r>
            <a:r>
              <a:rPr sz="2000" spc="-40" dirty="0">
                <a:latin typeface="Georgia"/>
                <a:cs typeface="Georgia"/>
              </a:rPr>
              <a:t> </a:t>
            </a:r>
            <a:r>
              <a:rPr sz="2000" dirty="0">
                <a:latin typeface="Georgia"/>
                <a:cs typeface="Georgia"/>
              </a:rPr>
              <a:t>should</a:t>
            </a:r>
            <a:r>
              <a:rPr sz="2000" spc="-25" dirty="0">
                <a:latin typeface="Georgia"/>
                <a:cs typeface="Georgia"/>
              </a:rPr>
              <a:t> </a:t>
            </a:r>
            <a:r>
              <a:rPr sz="2000" spc="-20" dirty="0">
                <a:latin typeface="Georgia"/>
                <a:cs typeface="Georgia"/>
              </a:rPr>
              <a:t>wear </a:t>
            </a:r>
            <a:r>
              <a:rPr sz="2000" dirty="0">
                <a:latin typeface="Georgia"/>
                <a:cs typeface="Georgia"/>
              </a:rPr>
              <a:t>these</a:t>
            </a:r>
            <a:r>
              <a:rPr sz="2000" spc="-45" dirty="0">
                <a:latin typeface="Georgia"/>
                <a:cs typeface="Georgia"/>
              </a:rPr>
              <a:t> </a:t>
            </a:r>
            <a:r>
              <a:rPr sz="2000" dirty="0">
                <a:latin typeface="Georgia"/>
                <a:cs typeface="Georgia"/>
              </a:rPr>
              <a:t>stockings</a:t>
            </a:r>
            <a:r>
              <a:rPr sz="2000" spc="-35" dirty="0">
                <a:latin typeface="Georgia"/>
                <a:cs typeface="Georgia"/>
              </a:rPr>
              <a:t> </a:t>
            </a:r>
            <a:r>
              <a:rPr sz="2000" dirty="0">
                <a:latin typeface="Georgia"/>
                <a:cs typeface="Georgia"/>
              </a:rPr>
              <a:t>during</a:t>
            </a:r>
            <a:r>
              <a:rPr sz="2000" spc="-15" dirty="0">
                <a:latin typeface="Georgia"/>
                <a:cs typeface="Georgia"/>
              </a:rPr>
              <a:t> </a:t>
            </a:r>
            <a:r>
              <a:rPr sz="2000" dirty="0">
                <a:latin typeface="Georgia"/>
                <a:cs typeface="Georgia"/>
              </a:rPr>
              <a:t>the</a:t>
            </a:r>
            <a:r>
              <a:rPr sz="2000" spc="-35" dirty="0">
                <a:latin typeface="Georgia"/>
                <a:cs typeface="Georgia"/>
              </a:rPr>
              <a:t> </a:t>
            </a:r>
            <a:r>
              <a:rPr sz="2000" dirty="0">
                <a:latin typeface="Georgia"/>
                <a:cs typeface="Georgia"/>
              </a:rPr>
              <a:t>day</a:t>
            </a:r>
            <a:r>
              <a:rPr sz="2000" spc="-20" dirty="0">
                <a:latin typeface="Georgia"/>
                <a:cs typeface="Georgia"/>
              </a:rPr>
              <a:t> </a:t>
            </a:r>
            <a:r>
              <a:rPr sz="2000" dirty="0">
                <a:latin typeface="Georgia"/>
                <a:cs typeface="Georgia"/>
              </a:rPr>
              <a:t>for</a:t>
            </a:r>
            <a:r>
              <a:rPr sz="2000" spc="-25" dirty="0">
                <a:latin typeface="Georgia"/>
                <a:cs typeface="Georgia"/>
              </a:rPr>
              <a:t> </a:t>
            </a:r>
            <a:r>
              <a:rPr sz="2000" dirty="0">
                <a:latin typeface="Georgia"/>
                <a:cs typeface="Georgia"/>
              </a:rPr>
              <a:t>at</a:t>
            </a:r>
            <a:r>
              <a:rPr sz="2000" spc="-20" dirty="0">
                <a:latin typeface="Georgia"/>
                <a:cs typeface="Georgia"/>
              </a:rPr>
              <a:t> </a:t>
            </a:r>
            <a:r>
              <a:rPr sz="2000" dirty="0">
                <a:latin typeface="Georgia"/>
                <a:cs typeface="Georgia"/>
              </a:rPr>
              <a:t>least</a:t>
            </a:r>
            <a:r>
              <a:rPr sz="2000" spc="-35" dirty="0">
                <a:latin typeface="Georgia"/>
                <a:cs typeface="Georgia"/>
              </a:rPr>
              <a:t> </a:t>
            </a:r>
            <a:r>
              <a:rPr sz="2000" dirty="0">
                <a:latin typeface="Georgia"/>
                <a:cs typeface="Georgia"/>
              </a:rPr>
              <a:t>two</a:t>
            </a:r>
            <a:r>
              <a:rPr sz="2000" spc="-20" dirty="0">
                <a:latin typeface="Georgia"/>
                <a:cs typeface="Georgia"/>
              </a:rPr>
              <a:t> </a:t>
            </a:r>
            <a:r>
              <a:rPr sz="2000" dirty="0">
                <a:latin typeface="Georgia"/>
                <a:cs typeface="Georgia"/>
              </a:rPr>
              <a:t>to</a:t>
            </a:r>
            <a:r>
              <a:rPr sz="2000" spc="-25" dirty="0">
                <a:latin typeface="Georgia"/>
                <a:cs typeface="Georgia"/>
              </a:rPr>
              <a:t> </a:t>
            </a:r>
            <a:r>
              <a:rPr sz="2000" dirty="0">
                <a:latin typeface="Georgia"/>
                <a:cs typeface="Georgia"/>
              </a:rPr>
              <a:t>three</a:t>
            </a:r>
            <a:r>
              <a:rPr sz="2000" spc="-35" dirty="0">
                <a:latin typeface="Georgia"/>
                <a:cs typeface="Georgia"/>
              </a:rPr>
              <a:t> </a:t>
            </a:r>
            <a:r>
              <a:rPr sz="2000" dirty="0">
                <a:latin typeface="Georgia"/>
                <a:cs typeface="Georgia"/>
              </a:rPr>
              <a:t>years</a:t>
            </a:r>
            <a:r>
              <a:rPr sz="2000" spc="-20" dirty="0">
                <a:latin typeface="Georgia"/>
                <a:cs typeface="Georgia"/>
              </a:rPr>
              <a:t> </a:t>
            </a:r>
            <a:r>
              <a:rPr sz="2000" dirty="0">
                <a:latin typeface="Georgia"/>
                <a:cs typeface="Georgia"/>
              </a:rPr>
              <a:t>if</a:t>
            </a:r>
            <a:r>
              <a:rPr sz="2000" spc="-20" dirty="0">
                <a:latin typeface="Georgia"/>
                <a:cs typeface="Georgia"/>
              </a:rPr>
              <a:t> </a:t>
            </a:r>
            <a:r>
              <a:rPr sz="2000" dirty="0">
                <a:latin typeface="Georgia"/>
                <a:cs typeface="Georgia"/>
              </a:rPr>
              <a:t>possible.</a:t>
            </a:r>
            <a:r>
              <a:rPr sz="2000" spc="-35" dirty="0">
                <a:latin typeface="Georgia"/>
                <a:cs typeface="Georgia"/>
              </a:rPr>
              <a:t> </a:t>
            </a:r>
            <a:r>
              <a:rPr sz="2000" spc="-10" dirty="0">
                <a:latin typeface="Georgia"/>
                <a:cs typeface="Georgia"/>
              </a:rPr>
              <a:t>Compression </a:t>
            </a:r>
            <a:r>
              <a:rPr sz="2000" dirty="0">
                <a:latin typeface="Georgia"/>
                <a:cs typeface="Georgia"/>
              </a:rPr>
              <a:t>stockings</a:t>
            </a:r>
            <a:r>
              <a:rPr sz="2000" spc="-50" dirty="0">
                <a:latin typeface="Georgia"/>
                <a:cs typeface="Georgia"/>
              </a:rPr>
              <a:t> </a:t>
            </a:r>
            <a:r>
              <a:rPr sz="2000" dirty="0">
                <a:latin typeface="Georgia"/>
                <a:cs typeface="Georgia"/>
              </a:rPr>
              <a:t>can</a:t>
            </a:r>
            <a:r>
              <a:rPr sz="2000" spc="-25" dirty="0">
                <a:latin typeface="Georgia"/>
                <a:cs typeface="Georgia"/>
              </a:rPr>
              <a:t> </a:t>
            </a:r>
            <a:r>
              <a:rPr sz="2000" dirty="0">
                <a:latin typeface="Georgia"/>
                <a:cs typeface="Georgia"/>
              </a:rPr>
              <a:t>help</a:t>
            </a:r>
            <a:r>
              <a:rPr sz="2000" spc="-35" dirty="0">
                <a:latin typeface="Georgia"/>
                <a:cs typeface="Georgia"/>
              </a:rPr>
              <a:t> </a:t>
            </a:r>
            <a:r>
              <a:rPr sz="2000" dirty="0">
                <a:latin typeface="Georgia"/>
                <a:cs typeface="Georgia"/>
              </a:rPr>
              <a:t>prevent</a:t>
            </a:r>
            <a:r>
              <a:rPr sz="2000" spc="-55" dirty="0">
                <a:latin typeface="Georgia"/>
                <a:cs typeface="Georgia"/>
              </a:rPr>
              <a:t> </a:t>
            </a:r>
            <a:r>
              <a:rPr sz="2000" dirty="0">
                <a:latin typeface="Georgia"/>
                <a:cs typeface="Georgia"/>
              </a:rPr>
              <a:t>postphlebitic</a:t>
            </a:r>
            <a:r>
              <a:rPr sz="2000" spc="-60" dirty="0">
                <a:latin typeface="Georgia"/>
                <a:cs typeface="Georgia"/>
              </a:rPr>
              <a:t> </a:t>
            </a:r>
            <a:r>
              <a:rPr sz="2000" spc="-10" dirty="0">
                <a:latin typeface="Georgia"/>
                <a:cs typeface="Georgia"/>
              </a:rPr>
              <a:t>syndrome.</a:t>
            </a:r>
            <a:endParaRPr sz="2000">
              <a:latin typeface="Georgia"/>
              <a:cs typeface="Georgi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79018" rIns="0" bIns="0" rtlCol="0">
            <a:spAutoFit/>
          </a:bodyPr>
          <a:lstStyle/>
          <a:p>
            <a:pPr marL="665480">
              <a:lnSpc>
                <a:spcPct val="100000"/>
              </a:lnSpc>
              <a:spcBef>
                <a:spcPts val="100"/>
              </a:spcBef>
            </a:pPr>
            <a:r>
              <a:rPr spc="-10" dirty="0"/>
              <a:t>Prevention</a:t>
            </a:r>
          </a:p>
          <a:p>
            <a:pPr marL="38735" marR="5080">
              <a:lnSpc>
                <a:spcPct val="100000"/>
              </a:lnSpc>
              <a:spcBef>
                <a:spcPts val="65"/>
              </a:spcBef>
            </a:pPr>
            <a:r>
              <a:rPr sz="2000" b="0" dirty="0">
                <a:latin typeface="Georgia"/>
                <a:cs typeface="Georgia"/>
              </a:rPr>
              <a:t>To</a:t>
            </a:r>
            <a:r>
              <a:rPr sz="2000" b="0" spc="-25" dirty="0">
                <a:latin typeface="Georgia"/>
                <a:cs typeface="Georgia"/>
              </a:rPr>
              <a:t> </a:t>
            </a:r>
            <a:r>
              <a:rPr sz="2000" b="0" dirty="0">
                <a:latin typeface="Georgia"/>
                <a:cs typeface="Georgia"/>
              </a:rPr>
              <a:t>prevent</a:t>
            </a:r>
            <a:r>
              <a:rPr sz="2000" b="0" spc="-35" dirty="0">
                <a:latin typeface="Georgia"/>
                <a:cs typeface="Georgia"/>
              </a:rPr>
              <a:t> </a:t>
            </a:r>
            <a:r>
              <a:rPr sz="2000" b="0" dirty="0">
                <a:latin typeface="Georgia"/>
                <a:cs typeface="Georgia"/>
              </a:rPr>
              <a:t>deep</a:t>
            </a:r>
            <a:r>
              <a:rPr sz="2000" b="0" spc="-40" dirty="0">
                <a:latin typeface="Georgia"/>
                <a:cs typeface="Georgia"/>
              </a:rPr>
              <a:t> </a:t>
            </a:r>
            <a:r>
              <a:rPr sz="2000" b="0" dirty="0">
                <a:latin typeface="Georgia"/>
                <a:cs typeface="Georgia"/>
              </a:rPr>
              <a:t>vein</a:t>
            </a:r>
            <a:r>
              <a:rPr sz="2000" b="0" spc="-20" dirty="0">
                <a:latin typeface="Georgia"/>
                <a:cs typeface="Georgia"/>
              </a:rPr>
              <a:t> </a:t>
            </a:r>
            <a:r>
              <a:rPr sz="2000" b="0" dirty="0">
                <a:latin typeface="Georgia"/>
                <a:cs typeface="Georgia"/>
              </a:rPr>
              <a:t>thrombosis,</a:t>
            </a:r>
            <a:r>
              <a:rPr sz="2000" b="0" spc="-35" dirty="0">
                <a:latin typeface="Georgia"/>
                <a:cs typeface="Georgia"/>
              </a:rPr>
              <a:t> </a:t>
            </a:r>
            <a:r>
              <a:rPr sz="2000" b="0" dirty="0">
                <a:latin typeface="Georgia"/>
                <a:cs typeface="Georgia"/>
              </a:rPr>
              <a:t>some</a:t>
            </a:r>
            <a:r>
              <a:rPr sz="2000" b="0" spc="-30" dirty="0">
                <a:latin typeface="Georgia"/>
                <a:cs typeface="Georgia"/>
              </a:rPr>
              <a:t> </a:t>
            </a:r>
            <a:r>
              <a:rPr sz="2000" b="0" dirty="0">
                <a:latin typeface="Georgia"/>
                <a:cs typeface="Georgia"/>
              </a:rPr>
              <a:t>common</a:t>
            </a:r>
            <a:r>
              <a:rPr sz="2000" b="0" spc="-15" dirty="0">
                <a:latin typeface="Georgia"/>
                <a:cs typeface="Georgia"/>
              </a:rPr>
              <a:t> </a:t>
            </a:r>
            <a:r>
              <a:rPr sz="2000" b="0" dirty="0">
                <a:latin typeface="Georgia"/>
                <a:cs typeface="Georgia"/>
              </a:rPr>
              <a:t>preventive</a:t>
            </a:r>
            <a:r>
              <a:rPr sz="2000" b="0" spc="-45" dirty="0">
                <a:latin typeface="Georgia"/>
                <a:cs typeface="Georgia"/>
              </a:rPr>
              <a:t> </a:t>
            </a:r>
            <a:r>
              <a:rPr sz="2000" b="0" dirty="0">
                <a:latin typeface="Georgia"/>
                <a:cs typeface="Georgia"/>
              </a:rPr>
              <a:t>measures</a:t>
            </a:r>
            <a:r>
              <a:rPr sz="2000" b="0" spc="-15" dirty="0">
                <a:latin typeface="Georgia"/>
                <a:cs typeface="Georgia"/>
              </a:rPr>
              <a:t> </a:t>
            </a:r>
            <a:r>
              <a:rPr sz="2000" b="0" dirty="0">
                <a:latin typeface="Georgia"/>
                <a:cs typeface="Georgia"/>
              </a:rPr>
              <a:t>include</a:t>
            </a:r>
            <a:r>
              <a:rPr sz="2000" b="0" spc="-25" dirty="0">
                <a:latin typeface="Georgia"/>
                <a:cs typeface="Georgia"/>
              </a:rPr>
              <a:t> </a:t>
            </a:r>
            <a:r>
              <a:rPr sz="2000" b="0" dirty="0">
                <a:latin typeface="Georgia"/>
                <a:cs typeface="Georgia"/>
              </a:rPr>
              <a:t>the</a:t>
            </a:r>
            <a:r>
              <a:rPr sz="2000" b="0" spc="-30" dirty="0">
                <a:latin typeface="Georgia"/>
                <a:cs typeface="Georgia"/>
              </a:rPr>
              <a:t> </a:t>
            </a:r>
            <a:r>
              <a:rPr sz="2000" b="0" spc="-10" dirty="0">
                <a:latin typeface="Georgia"/>
                <a:cs typeface="Georgia"/>
              </a:rPr>
              <a:t>following:</a:t>
            </a:r>
            <a:r>
              <a:rPr sz="2000" b="0" spc="500" dirty="0">
                <a:latin typeface="Georgia"/>
                <a:cs typeface="Georgia"/>
              </a:rPr>
              <a:t> </a:t>
            </a:r>
            <a:r>
              <a:rPr sz="2000" dirty="0"/>
              <a:t>Take</a:t>
            </a:r>
            <a:r>
              <a:rPr sz="2000" spc="-45" dirty="0"/>
              <a:t> </a:t>
            </a:r>
            <a:r>
              <a:rPr sz="2000" dirty="0"/>
              <a:t>any</a:t>
            </a:r>
            <a:r>
              <a:rPr sz="2000" spc="-25" dirty="0"/>
              <a:t> </a:t>
            </a:r>
            <a:r>
              <a:rPr sz="2000" dirty="0"/>
              <a:t>prescribed</a:t>
            </a:r>
            <a:r>
              <a:rPr sz="2000" spc="-30" dirty="0"/>
              <a:t> </a:t>
            </a:r>
            <a:r>
              <a:rPr sz="2000" dirty="0"/>
              <a:t>medications</a:t>
            </a:r>
            <a:r>
              <a:rPr sz="2000" spc="-50" dirty="0"/>
              <a:t> </a:t>
            </a:r>
            <a:r>
              <a:rPr sz="2000" dirty="0"/>
              <a:t>as</a:t>
            </a:r>
            <a:r>
              <a:rPr sz="2000" spc="-25" dirty="0"/>
              <a:t> </a:t>
            </a:r>
            <a:r>
              <a:rPr sz="2000" dirty="0"/>
              <a:t>directed.</a:t>
            </a:r>
            <a:r>
              <a:rPr sz="2000" spc="-50" dirty="0"/>
              <a:t> </a:t>
            </a:r>
            <a:r>
              <a:rPr sz="2000" b="0" dirty="0">
                <a:latin typeface="Georgia"/>
                <a:cs typeface="Georgia"/>
              </a:rPr>
              <a:t>If</a:t>
            </a:r>
            <a:r>
              <a:rPr sz="2000" b="0" spc="-30" dirty="0">
                <a:latin typeface="Georgia"/>
                <a:cs typeface="Georgia"/>
              </a:rPr>
              <a:t> </a:t>
            </a:r>
            <a:r>
              <a:rPr sz="2000" b="0" dirty="0">
                <a:latin typeface="Georgia"/>
                <a:cs typeface="Georgia"/>
              </a:rPr>
              <a:t>you're</a:t>
            </a:r>
            <a:r>
              <a:rPr sz="2000" b="0" spc="-25" dirty="0">
                <a:latin typeface="Georgia"/>
                <a:cs typeface="Georgia"/>
              </a:rPr>
              <a:t> </a:t>
            </a:r>
            <a:r>
              <a:rPr sz="2000" b="0" dirty="0">
                <a:latin typeface="Georgia"/>
                <a:cs typeface="Georgia"/>
              </a:rPr>
              <a:t>having</a:t>
            </a:r>
            <a:r>
              <a:rPr sz="2000" b="0" spc="-20" dirty="0">
                <a:latin typeface="Georgia"/>
                <a:cs typeface="Georgia"/>
              </a:rPr>
              <a:t> </a:t>
            </a:r>
            <a:r>
              <a:rPr sz="2000" b="0" dirty="0">
                <a:latin typeface="Georgia"/>
                <a:cs typeface="Georgia"/>
              </a:rPr>
              <a:t>surgery,</a:t>
            </a:r>
            <a:r>
              <a:rPr sz="2000" b="0" spc="-30" dirty="0">
                <a:latin typeface="Georgia"/>
                <a:cs typeface="Georgia"/>
              </a:rPr>
              <a:t> </a:t>
            </a:r>
            <a:r>
              <a:rPr sz="2000" b="0" dirty="0">
                <a:latin typeface="Georgia"/>
                <a:cs typeface="Georgia"/>
              </a:rPr>
              <a:t>such</a:t>
            </a:r>
            <a:r>
              <a:rPr sz="2000" b="0" spc="-20" dirty="0">
                <a:latin typeface="Georgia"/>
                <a:cs typeface="Georgia"/>
              </a:rPr>
              <a:t> </a:t>
            </a:r>
            <a:r>
              <a:rPr sz="2000" b="0" dirty="0">
                <a:latin typeface="Georgia"/>
                <a:cs typeface="Georgia"/>
              </a:rPr>
              <a:t>as</a:t>
            </a:r>
            <a:r>
              <a:rPr sz="2000" b="0" spc="-20" dirty="0">
                <a:latin typeface="Georgia"/>
                <a:cs typeface="Georgia"/>
              </a:rPr>
              <a:t> </a:t>
            </a:r>
            <a:r>
              <a:rPr sz="2000" b="0" spc="-10" dirty="0">
                <a:latin typeface="Georgia"/>
                <a:cs typeface="Georgia"/>
              </a:rPr>
              <a:t>orthopedic </a:t>
            </a:r>
            <a:r>
              <a:rPr sz="2000" b="0" dirty="0">
                <a:latin typeface="Georgia"/>
                <a:cs typeface="Georgia"/>
              </a:rPr>
              <a:t>surgery,</a:t>
            </a:r>
            <a:r>
              <a:rPr sz="2000" b="0" spc="-35" dirty="0">
                <a:latin typeface="Georgia"/>
                <a:cs typeface="Georgia"/>
              </a:rPr>
              <a:t> </a:t>
            </a:r>
            <a:r>
              <a:rPr sz="2000" b="0" dirty="0">
                <a:latin typeface="Georgia"/>
                <a:cs typeface="Georgia"/>
              </a:rPr>
              <a:t>you'll</a:t>
            </a:r>
            <a:r>
              <a:rPr sz="2000" b="0" spc="-25" dirty="0">
                <a:latin typeface="Georgia"/>
                <a:cs typeface="Georgia"/>
              </a:rPr>
              <a:t> </a:t>
            </a:r>
            <a:r>
              <a:rPr sz="2000" b="0" dirty="0">
                <a:latin typeface="Georgia"/>
                <a:cs typeface="Georgia"/>
              </a:rPr>
              <a:t>probably</a:t>
            </a:r>
            <a:r>
              <a:rPr sz="2000" b="0" spc="-20" dirty="0">
                <a:latin typeface="Georgia"/>
                <a:cs typeface="Georgia"/>
              </a:rPr>
              <a:t> </a:t>
            </a:r>
            <a:r>
              <a:rPr sz="2000" b="0" dirty="0">
                <a:latin typeface="Georgia"/>
                <a:cs typeface="Georgia"/>
              </a:rPr>
              <a:t>be</a:t>
            </a:r>
            <a:r>
              <a:rPr sz="2000" b="0" spc="-20" dirty="0">
                <a:latin typeface="Georgia"/>
                <a:cs typeface="Georgia"/>
              </a:rPr>
              <a:t> </a:t>
            </a:r>
            <a:r>
              <a:rPr sz="2000" b="0" dirty="0">
                <a:latin typeface="Georgia"/>
                <a:cs typeface="Georgia"/>
              </a:rPr>
              <a:t>given</a:t>
            </a:r>
            <a:r>
              <a:rPr sz="2000" b="0" spc="-45" dirty="0">
                <a:latin typeface="Georgia"/>
                <a:cs typeface="Georgia"/>
              </a:rPr>
              <a:t> </a:t>
            </a:r>
            <a:r>
              <a:rPr sz="2000" b="0" dirty="0">
                <a:latin typeface="Georgia"/>
                <a:cs typeface="Georgia"/>
              </a:rPr>
              <a:t>blood</a:t>
            </a:r>
            <a:r>
              <a:rPr sz="2000" b="0" spc="-40" dirty="0">
                <a:latin typeface="Georgia"/>
                <a:cs typeface="Georgia"/>
              </a:rPr>
              <a:t> </a:t>
            </a:r>
            <a:r>
              <a:rPr sz="2000" b="0" dirty="0">
                <a:latin typeface="Georgia"/>
                <a:cs typeface="Georgia"/>
              </a:rPr>
              <a:t>thinners</a:t>
            </a:r>
            <a:r>
              <a:rPr sz="2000" b="0" spc="-30" dirty="0">
                <a:latin typeface="Georgia"/>
                <a:cs typeface="Georgia"/>
              </a:rPr>
              <a:t> </a:t>
            </a:r>
            <a:r>
              <a:rPr sz="2000" b="0" dirty="0">
                <a:latin typeface="Georgia"/>
                <a:cs typeface="Georgia"/>
              </a:rPr>
              <a:t>while</a:t>
            </a:r>
            <a:r>
              <a:rPr sz="2000" b="0" spc="-35" dirty="0">
                <a:latin typeface="Georgia"/>
                <a:cs typeface="Georgia"/>
              </a:rPr>
              <a:t> </a:t>
            </a:r>
            <a:r>
              <a:rPr sz="2000" b="0" dirty="0">
                <a:latin typeface="Georgia"/>
                <a:cs typeface="Georgia"/>
              </a:rPr>
              <a:t>you're</a:t>
            </a:r>
            <a:r>
              <a:rPr sz="2000" b="0" spc="-30" dirty="0">
                <a:latin typeface="Georgia"/>
                <a:cs typeface="Georgia"/>
              </a:rPr>
              <a:t> </a:t>
            </a:r>
            <a:r>
              <a:rPr sz="2000" b="0" dirty="0">
                <a:latin typeface="Georgia"/>
                <a:cs typeface="Georgia"/>
              </a:rPr>
              <a:t>in</a:t>
            </a:r>
            <a:r>
              <a:rPr sz="2000" b="0" spc="-20" dirty="0">
                <a:latin typeface="Georgia"/>
                <a:cs typeface="Georgia"/>
              </a:rPr>
              <a:t> </a:t>
            </a:r>
            <a:r>
              <a:rPr sz="2000" b="0" dirty="0">
                <a:latin typeface="Georgia"/>
                <a:cs typeface="Georgia"/>
              </a:rPr>
              <a:t>the</a:t>
            </a:r>
            <a:r>
              <a:rPr sz="2000" b="0" spc="-40" dirty="0">
                <a:latin typeface="Georgia"/>
                <a:cs typeface="Georgia"/>
              </a:rPr>
              <a:t> </a:t>
            </a:r>
            <a:r>
              <a:rPr sz="2000" b="0" dirty="0">
                <a:latin typeface="Georgia"/>
                <a:cs typeface="Georgia"/>
              </a:rPr>
              <a:t>hospital.</a:t>
            </a:r>
            <a:r>
              <a:rPr sz="2000" b="0" spc="-25" dirty="0">
                <a:latin typeface="Georgia"/>
                <a:cs typeface="Georgia"/>
              </a:rPr>
              <a:t> </a:t>
            </a:r>
            <a:r>
              <a:rPr sz="2000" b="0" dirty="0">
                <a:latin typeface="Georgia"/>
                <a:cs typeface="Georgia"/>
              </a:rPr>
              <a:t>Your</a:t>
            </a:r>
            <a:r>
              <a:rPr sz="2000" b="0" spc="-40" dirty="0">
                <a:latin typeface="Georgia"/>
                <a:cs typeface="Georgia"/>
              </a:rPr>
              <a:t> </a:t>
            </a:r>
            <a:r>
              <a:rPr sz="2000" b="0" dirty="0">
                <a:latin typeface="Georgia"/>
                <a:cs typeface="Georgia"/>
              </a:rPr>
              <a:t>doctor</a:t>
            </a:r>
            <a:r>
              <a:rPr sz="2000" b="0" spc="-35" dirty="0">
                <a:latin typeface="Georgia"/>
                <a:cs typeface="Georgia"/>
              </a:rPr>
              <a:t> </a:t>
            </a:r>
            <a:r>
              <a:rPr sz="2000" b="0" dirty="0">
                <a:latin typeface="Georgia"/>
                <a:cs typeface="Georgia"/>
              </a:rPr>
              <a:t>may</a:t>
            </a:r>
            <a:r>
              <a:rPr sz="2000" b="0" spc="-25" dirty="0">
                <a:latin typeface="Georgia"/>
                <a:cs typeface="Georgia"/>
              </a:rPr>
              <a:t> </a:t>
            </a:r>
            <a:r>
              <a:rPr sz="2000" b="0" spc="-20" dirty="0">
                <a:latin typeface="Georgia"/>
                <a:cs typeface="Georgia"/>
              </a:rPr>
              <a:t>also </a:t>
            </a:r>
            <a:r>
              <a:rPr sz="2000" b="0" dirty="0">
                <a:latin typeface="Georgia"/>
                <a:cs typeface="Georgia"/>
              </a:rPr>
              <a:t>prescribe</a:t>
            </a:r>
            <a:r>
              <a:rPr sz="2000" b="0" spc="-10" dirty="0">
                <a:latin typeface="Georgia"/>
                <a:cs typeface="Georgia"/>
              </a:rPr>
              <a:t> </a:t>
            </a:r>
            <a:r>
              <a:rPr sz="2000" b="0" dirty="0">
                <a:latin typeface="Georgia"/>
                <a:cs typeface="Georgia"/>
              </a:rPr>
              <a:t>aspirin or</a:t>
            </a:r>
            <a:r>
              <a:rPr sz="2000" b="0" spc="-15" dirty="0">
                <a:latin typeface="Georgia"/>
                <a:cs typeface="Georgia"/>
              </a:rPr>
              <a:t> </a:t>
            </a:r>
            <a:r>
              <a:rPr sz="2000" b="0" dirty="0">
                <a:latin typeface="Georgia"/>
                <a:cs typeface="Georgia"/>
              </a:rPr>
              <a:t>other</a:t>
            </a:r>
            <a:r>
              <a:rPr sz="2000" b="0" spc="-15" dirty="0">
                <a:latin typeface="Georgia"/>
                <a:cs typeface="Georgia"/>
              </a:rPr>
              <a:t> </a:t>
            </a:r>
            <a:r>
              <a:rPr sz="2000" b="0" dirty="0">
                <a:latin typeface="Georgia"/>
                <a:cs typeface="Georgia"/>
              </a:rPr>
              <a:t>medications</a:t>
            </a:r>
            <a:r>
              <a:rPr sz="2000" b="0" spc="-45" dirty="0">
                <a:latin typeface="Georgia"/>
                <a:cs typeface="Georgia"/>
              </a:rPr>
              <a:t> </a:t>
            </a:r>
            <a:r>
              <a:rPr sz="2000" b="0" dirty="0">
                <a:latin typeface="Georgia"/>
                <a:cs typeface="Georgia"/>
              </a:rPr>
              <a:t>that</a:t>
            </a:r>
            <a:r>
              <a:rPr sz="2000" b="0" spc="-10" dirty="0">
                <a:latin typeface="Georgia"/>
                <a:cs typeface="Georgia"/>
              </a:rPr>
              <a:t> </a:t>
            </a:r>
            <a:r>
              <a:rPr sz="2000" b="0" dirty="0">
                <a:latin typeface="Georgia"/>
                <a:cs typeface="Georgia"/>
              </a:rPr>
              <a:t>help</a:t>
            </a:r>
            <a:r>
              <a:rPr sz="2000" b="0" spc="-35" dirty="0">
                <a:latin typeface="Georgia"/>
                <a:cs typeface="Georgia"/>
              </a:rPr>
              <a:t> </a:t>
            </a:r>
            <a:r>
              <a:rPr sz="2000" b="0" dirty="0">
                <a:latin typeface="Georgia"/>
                <a:cs typeface="Georgia"/>
              </a:rPr>
              <a:t>prevent</a:t>
            </a:r>
            <a:r>
              <a:rPr sz="2000" b="0" spc="-35" dirty="0">
                <a:latin typeface="Georgia"/>
                <a:cs typeface="Georgia"/>
              </a:rPr>
              <a:t> </a:t>
            </a:r>
            <a:r>
              <a:rPr sz="2000" b="0" dirty="0">
                <a:latin typeface="Georgia"/>
                <a:cs typeface="Georgia"/>
              </a:rPr>
              <a:t>clots</a:t>
            </a:r>
            <a:r>
              <a:rPr sz="2000" b="0" spc="-30" dirty="0">
                <a:latin typeface="Georgia"/>
                <a:cs typeface="Georgia"/>
              </a:rPr>
              <a:t> </a:t>
            </a:r>
            <a:r>
              <a:rPr sz="2000" b="0" dirty="0">
                <a:latin typeface="Georgia"/>
                <a:cs typeface="Georgia"/>
              </a:rPr>
              <a:t>to</a:t>
            </a:r>
            <a:r>
              <a:rPr sz="2000" b="0" spc="-15" dirty="0">
                <a:latin typeface="Georgia"/>
                <a:cs typeface="Georgia"/>
              </a:rPr>
              <a:t> </a:t>
            </a:r>
            <a:r>
              <a:rPr sz="2000" b="0" dirty="0">
                <a:latin typeface="Georgia"/>
                <a:cs typeface="Georgia"/>
              </a:rPr>
              <a:t>be</a:t>
            </a:r>
            <a:r>
              <a:rPr sz="2000" b="0" spc="-15" dirty="0">
                <a:latin typeface="Georgia"/>
                <a:cs typeface="Georgia"/>
              </a:rPr>
              <a:t> </a:t>
            </a:r>
            <a:r>
              <a:rPr sz="2000" b="0" dirty="0">
                <a:latin typeface="Georgia"/>
                <a:cs typeface="Georgia"/>
              </a:rPr>
              <a:t>taken</a:t>
            </a:r>
            <a:r>
              <a:rPr sz="2000" b="0" spc="-15" dirty="0">
                <a:latin typeface="Georgia"/>
                <a:cs typeface="Georgia"/>
              </a:rPr>
              <a:t> </a:t>
            </a:r>
            <a:r>
              <a:rPr sz="2000" b="0" dirty="0">
                <a:latin typeface="Georgia"/>
                <a:cs typeface="Georgia"/>
              </a:rPr>
              <a:t>for</a:t>
            </a:r>
            <a:r>
              <a:rPr sz="2000" b="0" spc="-10" dirty="0">
                <a:latin typeface="Georgia"/>
                <a:cs typeface="Georgia"/>
              </a:rPr>
              <a:t> </a:t>
            </a:r>
            <a:r>
              <a:rPr sz="2000" b="0" dirty="0">
                <a:latin typeface="Georgia"/>
                <a:cs typeface="Georgia"/>
              </a:rPr>
              <a:t>a</a:t>
            </a:r>
            <a:r>
              <a:rPr sz="2000" b="0" spc="-5" dirty="0">
                <a:latin typeface="Georgia"/>
                <a:cs typeface="Georgia"/>
              </a:rPr>
              <a:t> </a:t>
            </a:r>
            <a:r>
              <a:rPr sz="2000" b="0" dirty="0">
                <a:latin typeface="Georgia"/>
                <a:cs typeface="Georgia"/>
              </a:rPr>
              <a:t>while</a:t>
            </a:r>
            <a:r>
              <a:rPr sz="2000" b="0" spc="-30" dirty="0">
                <a:latin typeface="Georgia"/>
                <a:cs typeface="Georgia"/>
              </a:rPr>
              <a:t> </a:t>
            </a:r>
            <a:r>
              <a:rPr sz="2000" b="0" dirty="0">
                <a:latin typeface="Georgia"/>
                <a:cs typeface="Georgia"/>
              </a:rPr>
              <a:t>after</a:t>
            </a:r>
            <a:r>
              <a:rPr sz="2000" b="0" spc="-5" dirty="0">
                <a:latin typeface="Georgia"/>
                <a:cs typeface="Georgia"/>
              </a:rPr>
              <a:t> </a:t>
            </a:r>
            <a:r>
              <a:rPr sz="2000" b="0" spc="-10" dirty="0">
                <a:latin typeface="Georgia"/>
                <a:cs typeface="Georgia"/>
              </a:rPr>
              <a:t>surgery.</a:t>
            </a:r>
            <a:endParaRPr sz="2000">
              <a:latin typeface="Georgia"/>
              <a:cs typeface="Georgia"/>
            </a:endParaRPr>
          </a:p>
        </p:txBody>
      </p:sp>
      <p:sp>
        <p:nvSpPr>
          <p:cNvPr id="3" name="object 3"/>
          <p:cNvSpPr txBox="1">
            <a:spLocks noGrp="1"/>
          </p:cNvSpPr>
          <p:nvPr>
            <p:ph type="body" idx="1"/>
          </p:nvPr>
        </p:nvSpPr>
        <p:spPr>
          <a:prstGeom prst="rect">
            <a:avLst/>
          </a:prstGeom>
        </p:spPr>
        <p:txBody>
          <a:bodyPr vert="horz" wrap="square" lIns="0" tIns="13335" rIns="0" bIns="0" rtlCol="0">
            <a:spAutoFit/>
          </a:bodyPr>
          <a:lstStyle/>
          <a:p>
            <a:pPr marL="12700" marR="108585">
              <a:lnSpc>
                <a:spcPct val="100000"/>
              </a:lnSpc>
              <a:spcBef>
                <a:spcPts val="105"/>
              </a:spcBef>
            </a:pPr>
            <a:r>
              <a:rPr b="1" dirty="0">
                <a:latin typeface="Georgia"/>
                <a:cs typeface="Georgia"/>
              </a:rPr>
              <a:t>Avoid</a:t>
            </a:r>
            <a:r>
              <a:rPr b="1" spc="-20" dirty="0">
                <a:latin typeface="Georgia"/>
                <a:cs typeface="Georgia"/>
              </a:rPr>
              <a:t> </a:t>
            </a:r>
            <a:r>
              <a:rPr b="1" dirty="0">
                <a:latin typeface="Georgia"/>
                <a:cs typeface="Georgia"/>
              </a:rPr>
              <a:t>sitting</a:t>
            </a:r>
            <a:r>
              <a:rPr b="1" spc="-20" dirty="0">
                <a:latin typeface="Georgia"/>
                <a:cs typeface="Georgia"/>
              </a:rPr>
              <a:t> </a:t>
            </a:r>
            <a:r>
              <a:rPr b="1" dirty="0">
                <a:latin typeface="Georgia"/>
                <a:cs typeface="Georgia"/>
              </a:rPr>
              <a:t>still.</a:t>
            </a:r>
            <a:r>
              <a:rPr b="1" spc="-15" dirty="0">
                <a:latin typeface="Georgia"/>
                <a:cs typeface="Georgia"/>
              </a:rPr>
              <a:t> </a:t>
            </a:r>
            <a:r>
              <a:rPr dirty="0"/>
              <a:t>If</a:t>
            </a:r>
            <a:r>
              <a:rPr spc="-30" dirty="0"/>
              <a:t> </a:t>
            </a:r>
            <a:r>
              <a:rPr dirty="0"/>
              <a:t>you've</a:t>
            </a:r>
            <a:r>
              <a:rPr spc="-35" dirty="0"/>
              <a:t> </a:t>
            </a:r>
            <a:r>
              <a:rPr dirty="0"/>
              <a:t>had</a:t>
            </a:r>
            <a:r>
              <a:rPr spc="-15" dirty="0"/>
              <a:t> </a:t>
            </a:r>
            <a:r>
              <a:rPr dirty="0"/>
              <a:t>surgery</a:t>
            </a:r>
            <a:r>
              <a:rPr spc="-15" dirty="0"/>
              <a:t> </a:t>
            </a:r>
            <a:r>
              <a:rPr dirty="0"/>
              <a:t>or</a:t>
            </a:r>
            <a:r>
              <a:rPr spc="-20" dirty="0"/>
              <a:t> </a:t>
            </a:r>
            <a:r>
              <a:rPr dirty="0"/>
              <a:t>have</a:t>
            </a:r>
            <a:r>
              <a:rPr spc="-35" dirty="0"/>
              <a:t> </a:t>
            </a:r>
            <a:r>
              <a:rPr dirty="0"/>
              <a:t>been</a:t>
            </a:r>
            <a:r>
              <a:rPr spc="-25" dirty="0"/>
              <a:t> </a:t>
            </a:r>
            <a:r>
              <a:rPr dirty="0"/>
              <a:t>on</a:t>
            </a:r>
            <a:r>
              <a:rPr spc="-20" dirty="0"/>
              <a:t> </a:t>
            </a:r>
            <a:r>
              <a:rPr dirty="0"/>
              <a:t>bed</a:t>
            </a:r>
            <a:r>
              <a:rPr spc="-20" dirty="0"/>
              <a:t> </a:t>
            </a:r>
            <a:r>
              <a:rPr dirty="0"/>
              <a:t>rest</a:t>
            </a:r>
            <a:r>
              <a:rPr spc="-20" dirty="0"/>
              <a:t> </a:t>
            </a:r>
            <a:r>
              <a:rPr dirty="0"/>
              <a:t>for</a:t>
            </a:r>
            <a:r>
              <a:rPr spc="-15" dirty="0"/>
              <a:t> </a:t>
            </a:r>
            <a:r>
              <a:rPr dirty="0"/>
              <a:t>other</a:t>
            </a:r>
            <a:r>
              <a:rPr spc="-40" dirty="0"/>
              <a:t> </a:t>
            </a:r>
            <a:r>
              <a:rPr dirty="0"/>
              <a:t>reasons,</a:t>
            </a:r>
            <a:r>
              <a:rPr spc="-30" dirty="0"/>
              <a:t> </a:t>
            </a:r>
            <a:r>
              <a:rPr dirty="0"/>
              <a:t>try</a:t>
            </a:r>
            <a:r>
              <a:rPr spc="-15" dirty="0"/>
              <a:t> </a:t>
            </a:r>
            <a:r>
              <a:rPr dirty="0"/>
              <a:t>to</a:t>
            </a:r>
            <a:r>
              <a:rPr spc="-20" dirty="0"/>
              <a:t> </a:t>
            </a:r>
            <a:r>
              <a:rPr spc="-25" dirty="0"/>
              <a:t>get </a:t>
            </a:r>
            <a:r>
              <a:rPr dirty="0"/>
              <a:t>moving</a:t>
            </a:r>
            <a:r>
              <a:rPr spc="-30" dirty="0"/>
              <a:t> </a:t>
            </a:r>
            <a:r>
              <a:rPr dirty="0"/>
              <a:t>as</a:t>
            </a:r>
            <a:r>
              <a:rPr spc="-15" dirty="0"/>
              <a:t> </a:t>
            </a:r>
            <a:r>
              <a:rPr dirty="0"/>
              <a:t>soon</a:t>
            </a:r>
            <a:r>
              <a:rPr spc="-20" dirty="0"/>
              <a:t> </a:t>
            </a:r>
            <a:r>
              <a:rPr dirty="0"/>
              <a:t>as</a:t>
            </a:r>
            <a:r>
              <a:rPr spc="-15" dirty="0"/>
              <a:t> </a:t>
            </a:r>
            <a:r>
              <a:rPr dirty="0"/>
              <a:t>possible.</a:t>
            </a:r>
            <a:r>
              <a:rPr spc="-35" dirty="0"/>
              <a:t> </a:t>
            </a:r>
            <a:r>
              <a:rPr dirty="0"/>
              <a:t>If</a:t>
            </a:r>
            <a:r>
              <a:rPr spc="-15" dirty="0"/>
              <a:t> </a:t>
            </a:r>
            <a:r>
              <a:rPr dirty="0"/>
              <a:t>you're</a:t>
            </a:r>
            <a:r>
              <a:rPr spc="-20" dirty="0"/>
              <a:t> </a:t>
            </a:r>
            <a:r>
              <a:rPr dirty="0"/>
              <a:t>sitting</a:t>
            </a:r>
            <a:r>
              <a:rPr spc="-35" dirty="0"/>
              <a:t> </a:t>
            </a:r>
            <a:r>
              <a:rPr dirty="0"/>
              <a:t>for</a:t>
            </a:r>
            <a:r>
              <a:rPr spc="-20" dirty="0"/>
              <a:t> </a:t>
            </a:r>
            <a:r>
              <a:rPr dirty="0"/>
              <a:t>a</a:t>
            </a:r>
            <a:r>
              <a:rPr spc="-5" dirty="0"/>
              <a:t> </a:t>
            </a:r>
            <a:r>
              <a:rPr dirty="0"/>
              <a:t>while,</a:t>
            </a:r>
            <a:r>
              <a:rPr spc="-30" dirty="0"/>
              <a:t> </a:t>
            </a:r>
            <a:r>
              <a:rPr dirty="0"/>
              <a:t>try</a:t>
            </a:r>
            <a:r>
              <a:rPr spc="-10" dirty="0"/>
              <a:t> </a:t>
            </a:r>
            <a:r>
              <a:rPr dirty="0"/>
              <a:t>not</a:t>
            </a:r>
            <a:r>
              <a:rPr spc="-10" dirty="0"/>
              <a:t> </a:t>
            </a:r>
            <a:r>
              <a:rPr dirty="0"/>
              <a:t>to</a:t>
            </a:r>
            <a:r>
              <a:rPr spc="-30" dirty="0"/>
              <a:t> </a:t>
            </a:r>
            <a:r>
              <a:rPr dirty="0"/>
              <a:t>cross</a:t>
            </a:r>
            <a:r>
              <a:rPr spc="-10" dirty="0"/>
              <a:t> </a:t>
            </a:r>
            <a:r>
              <a:rPr dirty="0"/>
              <a:t>your</a:t>
            </a:r>
            <a:r>
              <a:rPr spc="-15" dirty="0"/>
              <a:t> </a:t>
            </a:r>
            <a:r>
              <a:rPr dirty="0"/>
              <a:t>legs</a:t>
            </a:r>
            <a:r>
              <a:rPr spc="-30" dirty="0"/>
              <a:t> </a:t>
            </a:r>
            <a:r>
              <a:rPr dirty="0"/>
              <a:t>because</a:t>
            </a:r>
            <a:r>
              <a:rPr spc="-30" dirty="0"/>
              <a:t> </a:t>
            </a:r>
            <a:r>
              <a:rPr dirty="0"/>
              <a:t>this</a:t>
            </a:r>
            <a:r>
              <a:rPr spc="-15" dirty="0"/>
              <a:t> </a:t>
            </a:r>
            <a:r>
              <a:rPr spc="-25" dirty="0"/>
              <a:t>can </a:t>
            </a:r>
            <a:r>
              <a:rPr dirty="0"/>
              <a:t>limit</a:t>
            </a:r>
            <a:r>
              <a:rPr spc="-10" dirty="0"/>
              <a:t> </a:t>
            </a:r>
            <a:r>
              <a:rPr dirty="0"/>
              <a:t>blood</a:t>
            </a:r>
            <a:r>
              <a:rPr spc="-25" dirty="0"/>
              <a:t> </a:t>
            </a:r>
            <a:r>
              <a:rPr dirty="0"/>
              <a:t>flow.</a:t>
            </a:r>
            <a:r>
              <a:rPr spc="-15" dirty="0"/>
              <a:t> </a:t>
            </a:r>
            <a:r>
              <a:rPr dirty="0"/>
              <a:t>If</a:t>
            </a:r>
            <a:r>
              <a:rPr spc="-25" dirty="0"/>
              <a:t> </a:t>
            </a:r>
            <a:r>
              <a:rPr dirty="0"/>
              <a:t>you're</a:t>
            </a:r>
            <a:r>
              <a:rPr spc="-20" dirty="0"/>
              <a:t> </a:t>
            </a:r>
            <a:r>
              <a:rPr dirty="0"/>
              <a:t>traveling</a:t>
            </a:r>
            <a:r>
              <a:rPr spc="-30" dirty="0"/>
              <a:t> </a:t>
            </a:r>
            <a:r>
              <a:rPr dirty="0"/>
              <a:t>a</a:t>
            </a:r>
            <a:r>
              <a:rPr spc="-5" dirty="0"/>
              <a:t> </a:t>
            </a:r>
            <a:r>
              <a:rPr dirty="0"/>
              <a:t>long</a:t>
            </a:r>
            <a:r>
              <a:rPr spc="-30" dirty="0"/>
              <a:t> </a:t>
            </a:r>
            <a:r>
              <a:rPr dirty="0"/>
              <a:t>distance</a:t>
            </a:r>
            <a:r>
              <a:rPr spc="-30" dirty="0"/>
              <a:t> </a:t>
            </a:r>
            <a:r>
              <a:rPr dirty="0"/>
              <a:t>by</a:t>
            </a:r>
            <a:r>
              <a:rPr spc="-5" dirty="0"/>
              <a:t> </a:t>
            </a:r>
            <a:r>
              <a:rPr dirty="0"/>
              <a:t>car,</a:t>
            </a:r>
            <a:r>
              <a:rPr spc="-5" dirty="0"/>
              <a:t> </a:t>
            </a:r>
            <a:r>
              <a:rPr dirty="0"/>
              <a:t>stop</a:t>
            </a:r>
            <a:r>
              <a:rPr spc="-35" dirty="0"/>
              <a:t> </a:t>
            </a:r>
            <a:r>
              <a:rPr dirty="0"/>
              <a:t>every</a:t>
            </a:r>
            <a:r>
              <a:rPr spc="-35" dirty="0"/>
              <a:t> </a:t>
            </a:r>
            <a:r>
              <a:rPr dirty="0"/>
              <a:t>hour</a:t>
            </a:r>
            <a:r>
              <a:rPr spc="-15" dirty="0"/>
              <a:t> </a:t>
            </a:r>
            <a:r>
              <a:rPr dirty="0"/>
              <a:t>or</a:t>
            </a:r>
            <a:r>
              <a:rPr spc="-15" dirty="0"/>
              <a:t> </a:t>
            </a:r>
            <a:r>
              <a:rPr dirty="0"/>
              <a:t>so</a:t>
            </a:r>
            <a:r>
              <a:rPr spc="-15" dirty="0"/>
              <a:t> </a:t>
            </a:r>
            <a:r>
              <a:rPr dirty="0"/>
              <a:t>and</a:t>
            </a:r>
            <a:r>
              <a:rPr spc="-10" dirty="0"/>
              <a:t> </a:t>
            </a:r>
            <a:r>
              <a:rPr dirty="0"/>
              <a:t>walk</a:t>
            </a:r>
            <a:r>
              <a:rPr spc="-15" dirty="0"/>
              <a:t> </a:t>
            </a:r>
            <a:r>
              <a:rPr spc="-10" dirty="0"/>
              <a:t>around. </a:t>
            </a:r>
            <a:r>
              <a:rPr dirty="0"/>
              <a:t>If</a:t>
            </a:r>
            <a:r>
              <a:rPr spc="-25" dirty="0"/>
              <a:t> </a:t>
            </a:r>
            <a:r>
              <a:rPr dirty="0"/>
              <a:t>you're</a:t>
            </a:r>
            <a:r>
              <a:rPr spc="-15" dirty="0"/>
              <a:t> </a:t>
            </a:r>
            <a:r>
              <a:rPr dirty="0"/>
              <a:t>on</a:t>
            </a:r>
            <a:r>
              <a:rPr spc="-15" dirty="0"/>
              <a:t> </a:t>
            </a:r>
            <a:r>
              <a:rPr dirty="0"/>
              <a:t>a</a:t>
            </a:r>
            <a:r>
              <a:rPr spc="-5" dirty="0"/>
              <a:t> </a:t>
            </a:r>
            <a:r>
              <a:rPr dirty="0"/>
              <a:t>plane,</a:t>
            </a:r>
            <a:r>
              <a:rPr spc="-10" dirty="0"/>
              <a:t> </a:t>
            </a:r>
            <a:r>
              <a:rPr dirty="0"/>
              <a:t>try</a:t>
            </a:r>
            <a:r>
              <a:rPr spc="-15" dirty="0"/>
              <a:t> </a:t>
            </a:r>
            <a:r>
              <a:rPr dirty="0"/>
              <a:t>to</a:t>
            </a:r>
            <a:r>
              <a:rPr spc="-20" dirty="0"/>
              <a:t> </a:t>
            </a:r>
            <a:r>
              <a:rPr dirty="0"/>
              <a:t>stand</a:t>
            </a:r>
            <a:r>
              <a:rPr spc="-15" dirty="0"/>
              <a:t> </a:t>
            </a:r>
            <a:r>
              <a:rPr dirty="0"/>
              <a:t>or</a:t>
            </a:r>
            <a:r>
              <a:rPr spc="-10" dirty="0"/>
              <a:t> </a:t>
            </a:r>
            <a:r>
              <a:rPr dirty="0"/>
              <a:t>walk</a:t>
            </a:r>
            <a:r>
              <a:rPr spc="-5" dirty="0"/>
              <a:t> </a:t>
            </a:r>
            <a:r>
              <a:rPr spc="-10" dirty="0"/>
              <a:t>occasionally.</a:t>
            </a:r>
            <a:r>
              <a:rPr spc="-15" dirty="0"/>
              <a:t> </a:t>
            </a:r>
            <a:r>
              <a:rPr dirty="0"/>
              <a:t>If</a:t>
            </a:r>
            <a:r>
              <a:rPr spc="-20" dirty="0"/>
              <a:t> </a:t>
            </a:r>
            <a:r>
              <a:rPr dirty="0"/>
              <a:t>you</a:t>
            </a:r>
            <a:r>
              <a:rPr spc="-15" dirty="0"/>
              <a:t> </a:t>
            </a:r>
            <a:r>
              <a:rPr dirty="0"/>
              <a:t>can't</a:t>
            </a:r>
            <a:r>
              <a:rPr spc="-20" dirty="0"/>
              <a:t> </a:t>
            </a:r>
            <a:r>
              <a:rPr dirty="0"/>
              <a:t>do</a:t>
            </a:r>
            <a:r>
              <a:rPr spc="-5" dirty="0"/>
              <a:t> </a:t>
            </a:r>
            <a:r>
              <a:rPr dirty="0"/>
              <a:t>that,</a:t>
            </a:r>
            <a:r>
              <a:rPr spc="-30" dirty="0"/>
              <a:t> </a:t>
            </a:r>
            <a:r>
              <a:rPr dirty="0"/>
              <a:t>at</a:t>
            </a:r>
            <a:r>
              <a:rPr spc="-10" dirty="0"/>
              <a:t> </a:t>
            </a:r>
            <a:r>
              <a:rPr dirty="0"/>
              <a:t>least</a:t>
            </a:r>
            <a:r>
              <a:rPr spc="-30" dirty="0"/>
              <a:t> </a:t>
            </a:r>
            <a:r>
              <a:rPr dirty="0"/>
              <a:t>try</a:t>
            </a:r>
            <a:r>
              <a:rPr spc="-10" dirty="0"/>
              <a:t> </a:t>
            </a:r>
            <a:r>
              <a:rPr dirty="0"/>
              <a:t>to</a:t>
            </a:r>
            <a:r>
              <a:rPr spc="-10" dirty="0"/>
              <a:t> exercise </a:t>
            </a:r>
            <a:r>
              <a:rPr dirty="0"/>
              <a:t>your</a:t>
            </a:r>
            <a:r>
              <a:rPr spc="-20" dirty="0"/>
              <a:t> </a:t>
            </a:r>
            <a:r>
              <a:rPr dirty="0"/>
              <a:t>lower</a:t>
            </a:r>
            <a:r>
              <a:rPr spc="-15" dirty="0"/>
              <a:t> </a:t>
            </a:r>
            <a:r>
              <a:rPr dirty="0"/>
              <a:t>legs.</a:t>
            </a:r>
            <a:r>
              <a:rPr spc="-35" dirty="0"/>
              <a:t> </a:t>
            </a:r>
            <a:r>
              <a:rPr dirty="0"/>
              <a:t>Try raising</a:t>
            </a:r>
            <a:r>
              <a:rPr spc="-5" dirty="0"/>
              <a:t> </a:t>
            </a:r>
            <a:r>
              <a:rPr dirty="0"/>
              <a:t>and</a:t>
            </a:r>
            <a:r>
              <a:rPr spc="-20" dirty="0"/>
              <a:t> </a:t>
            </a:r>
            <a:r>
              <a:rPr dirty="0"/>
              <a:t>lowering</a:t>
            </a:r>
            <a:r>
              <a:rPr spc="-15" dirty="0"/>
              <a:t> </a:t>
            </a:r>
            <a:r>
              <a:rPr dirty="0"/>
              <a:t>your</a:t>
            </a:r>
            <a:r>
              <a:rPr spc="-20" dirty="0"/>
              <a:t> </a:t>
            </a:r>
            <a:r>
              <a:rPr dirty="0"/>
              <a:t>heels</a:t>
            </a:r>
            <a:r>
              <a:rPr spc="-45" dirty="0"/>
              <a:t> </a:t>
            </a:r>
            <a:r>
              <a:rPr dirty="0"/>
              <a:t>while</a:t>
            </a:r>
            <a:r>
              <a:rPr spc="-20" dirty="0"/>
              <a:t> </a:t>
            </a:r>
            <a:r>
              <a:rPr dirty="0"/>
              <a:t>keeping</a:t>
            </a:r>
            <a:r>
              <a:rPr spc="-30" dirty="0"/>
              <a:t> </a:t>
            </a:r>
            <a:r>
              <a:rPr dirty="0"/>
              <a:t>your</a:t>
            </a:r>
            <a:r>
              <a:rPr spc="-20" dirty="0"/>
              <a:t> </a:t>
            </a:r>
            <a:r>
              <a:rPr dirty="0"/>
              <a:t>toes</a:t>
            </a:r>
            <a:r>
              <a:rPr spc="-45" dirty="0"/>
              <a:t> </a:t>
            </a:r>
            <a:r>
              <a:rPr dirty="0"/>
              <a:t>on</a:t>
            </a:r>
            <a:r>
              <a:rPr spc="-15" dirty="0"/>
              <a:t> </a:t>
            </a:r>
            <a:r>
              <a:rPr dirty="0"/>
              <a:t>the</a:t>
            </a:r>
            <a:r>
              <a:rPr spc="-35" dirty="0"/>
              <a:t> </a:t>
            </a:r>
            <a:r>
              <a:rPr dirty="0"/>
              <a:t>floor,</a:t>
            </a:r>
            <a:r>
              <a:rPr spc="-10" dirty="0"/>
              <a:t> </a:t>
            </a:r>
            <a:r>
              <a:rPr spc="-20" dirty="0"/>
              <a:t>then </a:t>
            </a:r>
            <a:r>
              <a:rPr dirty="0"/>
              <a:t>raising</a:t>
            </a:r>
            <a:r>
              <a:rPr spc="-5" dirty="0"/>
              <a:t> </a:t>
            </a:r>
            <a:r>
              <a:rPr dirty="0"/>
              <a:t>your</a:t>
            </a:r>
            <a:r>
              <a:rPr spc="-15" dirty="0"/>
              <a:t> </a:t>
            </a:r>
            <a:r>
              <a:rPr dirty="0"/>
              <a:t>toes</a:t>
            </a:r>
            <a:r>
              <a:rPr spc="-35" dirty="0"/>
              <a:t> </a:t>
            </a:r>
            <a:r>
              <a:rPr dirty="0"/>
              <a:t>while</a:t>
            </a:r>
            <a:r>
              <a:rPr spc="-25" dirty="0"/>
              <a:t> </a:t>
            </a:r>
            <a:r>
              <a:rPr dirty="0"/>
              <a:t>your</a:t>
            </a:r>
            <a:r>
              <a:rPr spc="-15" dirty="0"/>
              <a:t> </a:t>
            </a:r>
            <a:r>
              <a:rPr dirty="0"/>
              <a:t>heels</a:t>
            </a:r>
            <a:r>
              <a:rPr spc="-35" dirty="0"/>
              <a:t> </a:t>
            </a:r>
            <a:r>
              <a:rPr dirty="0"/>
              <a:t>are on</a:t>
            </a:r>
            <a:r>
              <a:rPr spc="-15" dirty="0"/>
              <a:t> </a:t>
            </a:r>
            <a:r>
              <a:rPr dirty="0"/>
              <a:t>the</a:t>
            </a:r>
            <a:r>
              <a:rPr spc="-30" dirty="0"/>
              <a:t> </a:t>
            </a:r>
            <a:r>
              <a:rPr spc="-10" dirty="0"/>
              <a:t>floor.</a:t>
            </a:r>
          </a:p>
          <a:p>
            <a:pPr>
              <a:lnSpc>
                <a:spcPct val="100000"/>
              </a:lnSpc>
              <a:spcBef>
                <a:spcPts val="130"/>
              </a:spcBef>
            </a:pPr>
            <a:endParaRPr/>
          </a:p>
          <a:p>
            <a:pPr marL="12700" marR="5080">
              <a:lnSpc>
                <a:spcPct val="100000"/>
              </a:lnSpc>
            </a:pPr>
            <a:r>
              <a:rPr b="1" dirty="0">
                <a:latin typeface="Georgia"/>
                <a:cs typeface="Georgia"/>
              </a:rPr>
              <a:t>Make</a:t>
            </a:r>
            <a:r>
              <a:rPr b="1" spc="-55" dirty="0">
                <a:latin typeface="Georgia"/>
                <a:cs typeface="Georgia"/>
              </a:rPr>
              <a:t> </a:t>
            </a:r>
            <a:r>
              <a:rPr b="1" dirty="0">
                <a:latin typeface="Georgia"/>
                <a:cs typeface="Georgia"/>
              </a:rPr>
              <a:t>lifestyle</a:t>
            </a:r>
            <a:r>
              <a:rPr b="1" spc="-40" dirty="0">
                <a:latin typeface="Georgia"/>
                <a:cs typeface="Georgia"/>
              </a:rPr>
              <a:t> </a:t>
            </a:r>
            <a:r>
              <a:rPr b="1" dirty="0">
                <a:latin typeface="Georgia"/>
                <a:cs typeface="Georgia"/>
              </a:rPr>
              <a:t>changes.</a:t>
            </a:r>
            <a:r>
              <a:rPr b="1" spc="-60" dirty="0">
                <a:latin typeface="Georgia"/>
                <a:cs typeface="Georgia"/>
              </a:rPr>
              <a:t> </a:t>
            </a:r>
            <a:r>
              <a:rPr dirty="0"/>
              <a:t>Lose</a:t>
            </a:r>
            <a:r>
              <a:rPr spc="-40" dirty="0"/>
              <a:t> </a:t>
            </a:r>
            <a:r>
              <a:rPr dirty="0"/>
              <a:t>weight</a:t>
            </a:r>
            <a:r>
              <a:rPr spc="-50" dirty="0"/>
              <a:t> </a:t>
            </a:r>
            <a:r>
              <a:rPr dirty="0"/>
              <a:t>and</a:t>
            </a:r>
            <a:r>
              <a:rPr spc="-20" dirty="0"/>
              <a:t> </a:t>
            </a:r>
            <a:r>
              <a:rPr dirty="0"/>
              <a:t>quit</a:t>
            </a:r>
            <a:r>
              <a:rPr spc="-15" dirty="0"/>
              <a:t> </a:t>
            </a:r>
            <a:r>
              <a:rPr dirty="0"/>
              <a:t>smoking.</a:t>
            </a:r>
            <a:r>
              <a:rPr spc="-45" dirty="0"/>
              <a:t> </a:t>
            </a:r>
            <a:r>
              <a:rPr dirty="0"/>
              <a:t>Obesity</a:t>
            </a:r>
            <a:r>
              <a:rPr spc="-40" dirty="0"/>
              <a:t> </a:t>
            </a:r>
            <a:r>
              <a:rPr dirty="0"/>
              <a:t>and</a:t>
            </a:r>
            <a:r>
              <a:rPr spc="-15" dirty="0"/>
              <a:t> </a:t>
            </a:r>
            <a:r>
              <a:rPr dirty="0"/>
              <a:t>smoking</a:t>
            </a:r>
            <a:r>
              <a:rPr spc="-30" dirty="0"/>
              <a:t> </a:t>
            </a:r>
            <a:r>
              <a:rPr dirty="0"/>
              <a:t>increase</a:t>
            </a:r>
            <a:r>
              <a:rPr spc="-30" dirty="0"/>
              <a:t> </a:t>
            </a:r>
            <a:r>
              <a:rPr dirty="0"/>
              <a:t>your</a:t>
            </a:r>
            <a:r>
              <a:rPr spc="-30" dirty="0"/>
              <a:t> </a:t>
            </a:r>
            <a:r>
              <a:rPr spc="-20" dirty="0"/>
              <a:t>risk </a:t>
            </a:r>
            <a:r>
              <a:rPr dirty="0"/>
              <a:t>of</a:t>
            </a:r>
            <a:r>
              <a:rPr spc="-15" dirty="0"/>
              <a:t> </a:t>
            </a:r>
            <a:r>
              <a:rPr dirty="0"/>
              <a:t>deep</a:t>
            </a:r>
            <a:r>
              <a:rPr spc="-30" dirty="0"/>
              <a:t> </a:t>
            </a:r>
            <a:r>
              <a:rPr dirty="0"/>
              <a:t>vein</a:t>
            </a:r>
            <a:r>
              <a:rPr spc="-10" dirty="0"/>
              <a:t> thrombosis.</a:t>
            </a:r>
          </a:p>
          <a:p>
            <a:pPr marL="12700" marR="63500">
              <a:lnSpc>
                <a:spcPct val="100000"/>
              </a:lnSpc>
            </a:pPr>
            <a:r>
              <a:rPr b="1" dirty="0">
                <a:latin typeface="Georgia"/>
                <a:cs typeface="Georgia"/>
              </a:rPr>
              <a:t>Get</a:t>
            </a:r>
            <a:r>
              <a:rPr b="1" spc="-35" dirty="0">
                <a:latin typeface="Georgia"/>
                <a:cs typeface="Georgia"/>
              </a:rPr>
              <a:t> </a:t>
            </a:r>
            <a:r>
              <a:rPr b="1" dirty="0">
                <a:latin typeface="Georgia"/>
                <a:cs typeface="Georgia"/>
              </a:rPr>
              <a:t>regular</a:t>
            </a:r>
            <a:r>
              <a:rPr b="1" spc="-45" dirty="0">
                <a:latin typeface="Georgia"/>
                <a:cs typeface="Georgia"/>
              </a:rPr>
              <a:t> </a:t>
            </a:r>
            <a:r>
              <a:rPr b="1" dirty="0">
                <a:latin typeface="Georgia"/>
                <a:cs typeface="Georgia"/>
              </a:rPr>
              <a:t>exercise.</a:t>
            </a:r>
            <a:r>
              <a:rPr b="1" spc="-70" dirty="0">
                <a:latin typeface="Georgia"/>
                <a:cs typeface="Georgia"/>
              </a:rPr>
              <a:t> </a:t>
            </a:r>
            <a:r>
              <a:rPr dirty="0"/>
              <a:t>Exercise</a:t>
            </a:r>
            <a:r>
              <a:rPr spc="-20" dirty="0"/>
              <a:t> </a:t>
            </a:r>
            <a:r>
              <a:rPr dirty="0"/>
              <a:t>lowers</a:t>
            </a:r>
            <a:r>
              <a:rPr spc="-30" dirty="0"/>
              <a:t> </a:t>
            </a:r>
            <a:r>
              <a:rPr dirty="0"/>
              <a:t>your</a:t>
            </a:r>
            <a:r>
              <a:rPr spc="-25" dirty="0"/>
              <a:t> </a:t>
            </a:r>
            <a:r>
              <a:rPr dirty="0"/>
              <a:t>risk</a:t>
            </a:r>
            <a:r>
              <a:rPr spc="-20" dirty="0"/>
              <a:t> </a:t>
            </a:r>
            <a:r>
              <a:rPr dirty="0"/>
              <a:t>of</a:t>
            </a:r>
            <a:r>
              <a:rPr spc="-40" dirty="0"/>
              <a:t> </a:t>
            </a:r>
            <a:r>
              <a:rPr dirty="0"/>
              <a:t>blood</a:t>
            </a:r>
            <a:r>
              <a:rPr spc="-40" dirty="0"/>
              <a:t> </a:t>
            </a:r>
            <a:r>
              <a:rPr dirty="0"/>
              <a:t>clots,</a:t>
            </a:r>
            <a:r>
              <a:rPr spc="-50" dirty="0"/>
              <a:t> </a:t>
            </a:r>
            <a:r>
              <a:rPr dirty="0"/>
              <a:t>which</a:t>
            </a:r>
            <a:r>
              <a:rPr spc="-25" dirty="0"/>
              <a:t> </a:t>
            </a:r>
            <a:r>
              <a:rPr dirty="0"/>
              <a:t>is</a:t>
            </a:r>
            <a:r>
              <a:rPr spc="-30" dirty="0"/>
              <a:t> </a:t>
            </a:r>
            <a:r>
              <a:rPr dirty="0"/>
              <a:t>especially</a:t>
            </a:r>
            <a:r>
              <a:rPr spc="-40" dirty="0"/>
              <a:t> </a:t>
            </a:r>
            <a:r>
              <a:rPr dirty="0"/>
              <a:t>important</a:t>
            </a:r>
            <a:r>
              <a:rPr spc="-30" dirty="0"/>
              <a:t> </a:t>
            </a:r>
            <a:r>
              <a:rPr spc="-25" dirty="0"/>
              <a:t>for </a:t>
            </a:r>
            <a:r>
              <a:rPr dirty="0"/>
              <a:t>people</a:t>
            </a:r>
            <a:r>
              <a:rPr spc="-40" dirty="0"/>
              <a:t> </a:t>
            </a:r>
            <a:r>
              <a:rPr dirty="0"/>
              <a:t>who</a:t>
            </a:r>
            <a:r>
              <a:rPr spc="-25" dirty="0"/>
              <a:t> </a:t>
            </a:r>
            <a:r>
              <a:rPr dirty="0"/>
              <a:t>have</a:t>
            </a:r>
            <a:r>
              <a:rPr spc="-15" dirty="0"/>
              <a:t> </a:t>
            </a:r>
            <a:r>
              <a:rPr dirty="0"/>
              <a:t>to</a:t>
            </a:r>
            <a:r>
              <a:rPr spc="-30" dirty="0"/>
              <a:t> </a:t>
            </a:r>
            <a:r>
              <a:rPr dirty="0"/>
              <a:t>sit</a:t>
            </a:r>
            <a:r>
              <a:rPr spc="-15" dirty="0"/>
              <a:t> </a:t>
            </a:r>
            <a:r>
              <a:rPr dirty="0"/>
              <a:t>a</a:t>
            </a:r>
            <a:r>
              <a:rPr spc="-5" dirty="0"/>
              <a:t> </a:t>
            </a:r>
            <a:r>
              <a:rPr dirty="0"/>
              <a:t>lot</a:t>
            </a:r>
            <a:r>
              <a:rPr spc="-25" dirty="0"/>
              <a:t> </a:t>
            </a:r>
            <a:r>
              <a:rPr dirty="0"/>
              <a:t>or</a:t>
            </a:r>
            <a:r>
              <a:rPr spc="-15" dirty="0"/>
              <a:t> </a:t>
            </a:r>
            <a:r>
              <a:rPr dirty="0"/>
              <a:t>travel</a:t>
            </a:r>
            <a:r>
              <a:rPr spc="-10" dirty="0"/>
              <a:t> frequently.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574290"/>
            <a:ext cx="12192000" cy="528370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TotalTime>
  <Words>1099</Words>
  <Application>Microsoft Office PowerPoint</Application>
  <PresentationFormat>Произвольный</PresentationFormat>
  <Paragraphs>119</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Office Theme</vt:lpstr>
      <vt:lpstr>DEEP VEIN THROMBOSIS</vt:lpstr>
      <vt:lpstr>What Is Deep Vein Thrombosis ?</vt:lpstr>
      <vt:lpstr>INTRODUCTION :</vt:lpstr>
      <vt:lpstr>DEF:</vt:lpstr>
      <vt:lpstr>Symptoms</vt:lpstr>
      <vt:lpstr>ETIOLOGY</vt:lpstr>
      <vt:lpstr>Virchow triad</vt:lpstr>
      <vt:lpstr>Venous stasis</vt:lpstr>
      <vt:lpstr>Venous stasis</vt:lpstr>
      <vt:lpstr>Hypercoagulability</vt:lpstr>
      <vt:lpstr>Endothelial Injury</vt:lpstr>
      <vt:lpstr>Pathophysiology</vt:lpstr>
      <vt:lpstr>Слайд 13</vt:lpstr>
      <vt:lpstr>Слайд 14</vt:lpstr>
      <vt:lpstr>Presentation and Physical Examination</vt:lpstr>
      <vt:lpstr>Complications</vt:lpstr>
      <vt:lpstr>Слайд 17</vt:lpstr>
      <vt:lpstr>Tests and diagnosis</vt:lpstr>
      <vt:lpstr>Treatments and drugs</vt:lpstr>
      <vt:lpstr>Слайд 20</vt:lpstr>
      <vt:lpstr>Prevention To prevent deep vein thrombosis, some common preventive measures include the following: Take any prescribed medications as directed. If you're having surgery, such as orthopedic surgery, you'll probably be given blood thinners while you're in the hospital. Your doctor may also prescribe aspirin or other medications that help prevent clots to be taken for a while after surgery.</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VEIN THROMBOSIS</dc:title>
  <cp:lastModifiedBy>Admin</cp:lastModifiedBy>
  <cp:revision>1</cp:revision>
  <dcterms:created xsi:type="dcterms:W3CDTF">2023-10-05T01:54:37Z</dcterms:created>
  <dcterms:modified xsi:type="dcterms:W3CDTF">2023-10-05T02:09:09Z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2017-03-03T00:00:00Z</vt:filetime>
  </property>
  <property fmtid="{D5CDD505-2E9C-101B-9397-08002B2CF9AE}" pid="3" name="Creator">
    <vt:lpwstr>Microsoft® PowerPoint® 2013</vt:lpwstr>
  </property>
  <property fmtid="{D5CDD505-2E9C-101B-9397-08002B2CF9AE}" pid="4" name="LastSaved">
    <vt:filetime>2023-10-05T00:00:00Z</vt:filetime>
  </property>
  <property fmtid="{D5CDD505-2E9C-101B-9397-08002B2CF9AE}" pid="5" name="Producer">
    <vt:lpwstr>Microsoft® PowerPoint® 2013</vt:lpwstr>
  </property>
</Properties>
</file>