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9" r:id="rId1"/>
  </p:sldMasterIdLst>
  <p:notesMasterIdLst>
    <p:notesMasterId r:id="rId53"/>
  </p:notesMasterIdLst>
  <p:sldIdLst>
    <p:sldId id="267" r:id="rId2"/>
    <p:sldId id="350" r:id="rId3"/>
    <p:sldId id="352" r:id="rId4"/>
    <p:sldId id="353" r:id="rId5"/>
    <p:sldId id="354" r:id="rId6"/>
    <p:sldId id="357" r:id="rId7"/>
    <p:sldId id="351" r:id="rId8"/>
    <p:sldId id="269" r:id="rId9"/>
    <p:sldId id="270" r:id="rId10"/>
    <p:sldId id="355" r:id="rId11"/>
    <p:sldId id="356" r:id="rId12"/>
    <p:sldId id="316" r:id="rId13"/>
    <p:sldId id="313" r:id="rId14"/>
    <p:sldId id="314" r:id="rId15"/>
    <p:sldId id="337" r:id="rId16"/>
    <p:sldId id="358" r:id="rId17"/>
    <p:sldId id="282" r:id="rId18"/>
    <p:sldId id="330" r:id="rId19"/>
    <p:sldId id="285" r:id="rId20"/>
    <p:sldId id="360" r:id="rId21"/>
    <p:sldId id="361" r:id="rId22"/>
    <p:sldId id="291" r:id="rId23"/>
    <p:sldId id="340" r:id="rId24"/>
    <p:sldId id="272" r:id="rId25"/>
    <p:sldId id="273" r:id="rId26"/>
    <p:sldId id="274" r:id="rId27"/>
    <p:sldId id="341" r:id="rId28"/>
    <p:sldId id="317" r:id="rId29"/>
    <p:sldId id="318" r:id="rId30"/>
    <p:sldId id="342" r:id="rId31"/>
    <p:sldId id="276" r:id="rId32"/>
    <p:sldId id="346" r:id="rId33"/>
    <p:sldId id="347" r:id="rId34"/>
    <p:sldId id="348" r:id="rId35"/>
    <p:sldId id="319" r:id="rId36"/>
    <p:sldId id="349" r:id="rId37"/>
    <p:sldId id="280" r:id="rId38"/>
    <p:sldId id="315" r:id="rId39"/>
    <p:sldId id="321" r:id="rId40"/>
    <p:sldId id="322" r:id="rId41"/>
    <p:sldId id="359" r:id="rId42"/>
    <p:sldId id="370" r:id="rId43"/>
    <p:sldId id="362" r:id="rId44"/>
    <p:sldId id="363" r:id="rId45"/>
    <p:sldId id="371" r:id="rId46"/>
    <p:sldId id="364" r:id="rId47"/>
    <p:sldId id="365" r:id="rId48"/>
    <p:sldId id="366" r:id="rId49"/>
    <p:sldId id="367" r:id="rId50"/>
    <p:sldId id="368" r:id="rId51"/>
    <p:sldId id="369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660"/>
  </p:normalViewPr>
  <p:slideViewPr>
    <p:cSldViewPr>
      <p:cViewPr varScale="1">
        <p:scale>
          <a:sx n="109" d="100"/>
          <a:sy n="109" d="100"/>
        </p:scale>
        <p:origin x="196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F3DCD6C-EBDD-4B39-9470-138E954A57CE}" type="datetimeFigureOut">
              <a:rPr lang="et-EE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t-EE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t-EE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DBC0C37-E545-4308-8952-8807301B34B1}" type="slidenum">
              <a:rPr lang="et-EE" altLang="et-EE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198428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C0C37-E545-4308-8952-8807301B34B1}" type="slidenum">
              <a:rPr lang="et-EE" altLang="et-EE" smtClean="0"/>
              <a:pPr>
                <a:defRPr/>
              </a:pPr>
              <a:t>36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317561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t-EE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This I found was a useful technique to </a:t>
            </a:r>
            <a:r>
              <a:rPr lang="en-GB" altLang="et-EE" dirty="0" err="1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tamponade</a:t>
            </a:r>
            <a:endParaRPr lang="en-GB" altLang="et-EE" dirty="0" smtClea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altLang="et-EE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Foley + 30ml saline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4F2B3C-23A5-4248-BB92-E670BCF68C5F}" type="slidenum">
              <a:rPr lang="en-GB" altLang="et-EE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39</a:t>
            </a:fld>
            <a:endParaRPr lang="en-GB" altLang="et-EE" smtClean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7444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t-EE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Gas in soft tissues, suggestive of high energy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F5A9B5-B4DD-45B0-97FB-0C9F68B8C06B}" type="slidenum">
              <a:rPr lang="en-GB" altLang="et-EE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40</a:t>
            </a:fld>
            <a:endParaRPr lang="en-GB" altLang="et-EE" smtClean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3262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84899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612336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91100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075030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263198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971348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39267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691849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0101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661948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951102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4589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135873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0597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107898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867125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03217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11.09.2023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8582379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hyperlink" Target="http://go.mail.ru/frame.html?&amp;imgurl=http://www.tercon.org/forum/attachment.php?attachmentid=1919&amp;stc=1&amp;thumb=1&amp;d=1250744932&amp;pageurl=http://www.nosuicid.ru/node/73&amp;id=57473617&amp;iid=8&amp;imgwidth=504&amp;imgheight=330&amp;imgsize=49556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oleObject" Target="../embeddings/oleObject6.bin"/><Relationship Id="rId3" Type="http://schemas.openxmlformats.org/officeDocument/2006/relationships/image" Target="../media/image22.jpe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9.png"/><Relationship Id="rId4" Type="http://schemas.openxmlformats.org/officeDocument/2006/relationships/image" Target="../media/image23.jpe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8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27.png"/><Relationship Id="rId9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Placeholder 4"/>
          <p:cNvSpPr>
            <a:spLocks noGrp="1"/>
          </p:cNvSpPr>
          <p:nvPr>
            <p:ph type="body" idx="1"/>
          </p:nvPr>
        </p:nvSpPr>
        <p:spPr>
          <a:xfrm>
            <a:off x="1043608" y="836712"/>
            <a:ext cx="8686800" cy="1509712"/>
          </a:xfrm>
        </p:spPr>
        <p:txBody>
          <a:bodyPr>
            <a:noAutofit/>
          </a:bodyPr>
          <a:lstStyle/>
          <a:p>
            <a:pPr marL="17463" eaLnBrk="1" hangingPunct="1">
              <a:spcBef>
                <a:spcPct val="0"/>
              </a:spcBef>
            </a:pPr>
            <a:r>
              <a:rPr lang="ru-RU" altLang="et-EE" sz="6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Вогнепальн</a:t>
            </a:r>
            <a:r>
              <a:rPr lang="uk-UA" altLang="et-EE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altLang="et-EE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et-EE" sz="6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поранення</a:t>
            </a:r>
            <a:endParaRPr lang="et-EE" altLang="et-EE" sz="6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6" t="3186" r="1654" b="8363"/>
          <a:stretch>
            <a:fillRect/>
          </a:stretch>
        </p:blipFill>
        <p:spPr bwMode="auto">
          <a:xfrm>
            <a:off x="4500563" y="3284538"/>
            <a:ext cx="4140200" cy="3475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36513" y="115888"/>
            <a:ext cx="9144001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800" dirty="0" err="1" smtClean="0">
                <a:solidFill>
                  <a:srgbClr val="FFFF00"/>
                </a:solidFill>
              </a:rPr>
              <a:t>Історія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лікування</a:t>
            </a:r>
            <a:r>
              <a:rPr lang="ru-RU" altLang="ru-RU" sz="2800" dirty="0" smtClean="0">
                <a:solidFill>
                  <a:srgbClr val="FFFF00"/>
                </a:solidFill>
              </a:rPr>
              <a:t> ран</a:t>
            </a:r>
            <a:endParaRPr lang="ru-RU" altLang="ru-RU" sz="2800" dirty="0">
              <a:solidFill>
                <a:srgbClr val="FFFF00"/>
              </a:solidFill>
            </a:endParaRPr>
          </a:p>
        </p:txBody>
      </p:sp>
      <p:pic>
        <p:nvPicPr>
          <p:cNvPr id="3" name="Picture 3" descr="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862013"/>
            <a:ext cx="3097213" cy="2879725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60800"/>
            <a:ext cx="3454400" cy="2879725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836613"/>
            <a:ext cx="4200525" cy="2879725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Рисунок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24" b="8334"/>
          <a:stretch>
            <a:fillRect/>
          </a:stretch>
        </p:blipFill>
        <p:spPr bwMode="auto">
          <a:xfrm>
            <a:off x="4356100" y="3892550"/>
            <a:ext cx="4248150" cy="2849563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51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692"/>
          <p:cNvGrpSpPr/>
          <p:nvPr/>
        </p:nvGrpSpPr>
        <p:grpSpPr>
          <a:xfrm>
            <a:off x="323528" y="260648"/>
            <a:ext cx="11305256" cy="5760640"/>
            <a:chOff x="0" y="0"/>
            <a:chExt cx="8096502" cy="3326659"/>
          </a:xfrm>
        </p:grpSpPr>
        <p:pic>
          <p:nvPicPr>
            <p:cNvPr id="3" name="Picture 31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185580" cy="2682145"/>
            </a:xfrm>
            <a:prstGeom prst="rect">
              <a:avLst/>
            </a:prstGeom>
          </p:spPr>
        </p:pic>
        <p:sp>
          <p:nvSpPr>
            <p:cNvPr id="4" name="Rectangle 315"/>
            <p:cNvSpPr/>
            <p:nvPr/>
          </p:nvSpPr>
          <p:spPr>
            <a:xfrm>
              <a:off x="135035" y="2806974"/>
              <a:ext cx="7961467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Рис.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1.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Статистичні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дані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смертності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від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вогнепальних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поранень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у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різних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регіонах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світу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за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даними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Mohsen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Naghavi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ін.</a:t>
              </a:r>
              <a:r>
                <a:rPr lang="en-US" sz="850" spc="-1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" name="Rectangle 316"/>
            <p:cNvSpPr/>
            <p:nvPr/>
          </p:nvSpPr>
          <p:spPr>
            <a:xfrm>
              <a:off x="429579" y="2927624"/>
              <a:ext cx="4074286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Смертність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100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тис.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населення,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стандартизована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за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віком:</a:t>
              </a:r>
              <a:r>
                <a:rPr lang="en-US" sz="850" spc="-1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" name="Shape 13020"/>
            <p:cNvSpPr/>
            <p:nvPr/>
          </p:nvSpPr>
          <p:spPr>
            <a:xfrm>
              <a:off x="3495765" y="2952051"/>
              <a:ext cx="98476" cy="98425"/>
            </a:xfrm>
            <a:custGeom>
              <a:avLst/>
              <a:gdLst/>
              <a:ahLst/>
              <a:cxnLst/>
              <a:rect l="0" t="0" r="0" b="0"/>
              <a:pathLst>
                <a:path w="98476" h="98425">
                  <a:moveTo>
                    <a:pt x="0" y="0"/>
                  </a:moveTo>
                  <a:lnTo>
                    <a:pt x="98476" y="0"/>
                  </a:lnTo>
                  <a:lnTo>
                    <a:pt x="98476" y="98425"/>
                  </a:lnTo>
                  <a:lnTo>
                    <a:pt x="0" y="98425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E1B28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 318"/>
            <p:cNvSpPr/>
            <p:nvPr/>
          </p:nvSpPr>
          <p:spPr>
            <a:xfrm>
              <a:off x="3594495" y="2927624"/>
              <a:ext cx="2968598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 spc="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—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понад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20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випадків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100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тис.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населення;</a:t>
              </a:r>
              <a:r>
                <a:rPr lang="en-US" sz="850" spc="-1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" name="Rectangle 319"/>
            <p:cNvSpPr/>
            <p:nvPr/>
          </p:nvSpPr>
          <p:spPr>
            <a:xfrm>
              <a:off x="5829641" y="2927624"/>
              <a:ext cx="33453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Shape 13039"/>
            <p:cNvSpPr/>
            <p:nvPr/>
          </p:nvSpPr>
          <p:spPr>
            <a:xfrm>
              <a:off x="222594" y="3072701"/>
              <a:ext cx="98476" cy="98425"/>
            </a:xfrm>
            <a:custGeom>
              <a:avLst/>
              <a:gdLst/>
              <a:ahLst/>
              <a:cxnLst/>
              <a:rect l="0" t="0" r="0" b="0"/>
              <a:pathLst>
                <a:path w="98476" h="98425">
                  <a:moveTo>
                    <a:pt x="0" y="0"/>
                  </a:moveTo>
                  <a:lnTo>
                    <a:pt x="98476" y="0"/>
                  </a:lnTo>
                  <a:lnTo>
                    <a:pt x="98476" y="98425"/>
                  </a:lnTo>
                  <a:lnTo>
                    <a:pt x="0" y="98425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702C5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321"/>
            <p:cNvSpPr/>
            <p:nvPr/>
          </p:nvSpPr>
          <p:spPr>
            <a:xfrm>
              <a:off x="321320" y="3048274"/>
              <a:ext cx="2782325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 spc="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—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10–20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випадків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100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тис.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населення;</a:t>
              </a:r>
              <a:r>
                <a:rPr lang="en-US" sz="850" spc="-1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Rectangle 323"/>
            <p:cNvSpPr/>
            <p:nvPr/>
          </p:nvSpPr>
          <p:spPr>
            <a:xfrm>
              <a:off x="2514860" y="3048274"/>
              <a:ext cx="2705313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 spc="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—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4–10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випадків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100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тис.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населення;</a:t>
              </a:r>
              <a:r>
                <a:rPr lang="en-US" sz="850" spc="-1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Shape 13072"/>
            <p:cNvSpPr/>
            <p:nvPr/>
          </p:nvSpPr>
          <p:spPr>
            <a:xfrm>
              <a:off x="4551783" y="3072701"/>
              <a:ext cx="98476" cy="98425"/>
            </a:xfrm>
            <a:custGeom>
              <a:avLst/>
              <a:gdLst/>
              <a:ahLst/>
              <a:cxnLst/>
              <a:rect l="0" t="0" r="0" b="0"/>
              <a:pathLst>
                <a:path w="98476" h="98425">
                  <a:moveTo>
                    <a:pt x="0" y="0"/>
                  </a:moveTo>
                  <a:lnTo>
                    <a:pt x="98476" y="0"/>
                  </a:lnTo>
                  <a:lnTo>
                    <a:pt x="98476" y="98425"/>
                  </a:lnTo>
                  <a:lnTo>
                    <a:pt x="0" y="98425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ABE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325"/>
            <p:cNvSpPr/>
            <p:nvPr/>
          </p:nvSpPr>
          <p:spPr>
            <a:xfrm>
              <a:off x="4650506" y="3048274"/>
              <a:ext cx="1839478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 spc="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—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2–4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випадки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100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тис.</a:t>
              </a:r>
              <a:r>
                <a:rPr lang="en-US" sz="850" spc="-1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Rectangle 326"/>
            <p:cNvSpPr/>
            <p:nvPr/>
          </p:nvSpPr>
          <p:spPr>
            <a:xfrm>
              <a:off x="6036625" y="3048274"/>
              <a:ext cx="33453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Rectangle 327"/>
            <p:cNvSpPr/>
            <p:nvPr/>
          </p:nvSpPr>
          <p:spPr>
            <a:xfrm>
              <a:off x="264591" y="3168924"/>
              <a:ext cx="769066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населення;</a:t>
              </a:r>
              <a:r>
                <a:rPr lang="en-US" sz="850" spc="-1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6" name="Shape 13090"/>
            <p:cNvSpPr/>
            <p:nvPr/>
          </p:nvSpPr>
          <p:spPr>
            <a:xfrm>
              <a:off x="845580" y="3193351"/>
              <a:ext cx="98476" cy="98425"/>
            </a:xfrm>
            <a:custGeom>
              <a:avLst/>
              <a:gdLst/>
              <a:ahLst/>
              <a:cxnLst/>
              <a:rect l="0" t="0" r="0" b="0"/>
              <a:pathLst>
                <a:path w="98476" h="98425">
                  <a:moveTo>
                    <a:pt x="0" y="0"/>
                  </a:moveTo>
                  <a:lnTo>
                    <a:pt x="98476" y="0"/>
                  </a:lnTo>
                  <a:lnTo>
                    <a:pt x="98476" y="98425"/>
                  </a:lnTo>
                  <a:lnTo>
                    <a:pt x="0" y="98425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B0CFE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329"/>
            <p:cNvSpPr/>
            <p:nvPr/>
          </p:nvSpPr>
          <p:spPr>
            <a:xfrm>
              <a:off x="944308" y="3168924"/>
              <a:ext cx="2491388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—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1–2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випадки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100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ти.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населення;</a:t>
              </a:r>
              <a:r>
                <a:rPr lang="en-US" sz="850" spc="-1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8" name="Rectangle 331"/>
            <p:cNvSpPr/>
            <p:nvPr/>
          </p:nvSpPr>
          <p:spPr>
            <a:xfrm>
              <a:off x="2919043" y="3168924"/>
              <a:ext cx="2886689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 spc="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—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менше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випадку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100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тис.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населення;</a:t>
              </a:r>
              <a:r>
                <a:rPr lang="en-US" sz="850" spc="-1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Shape 332"/>
            <p:cNvSpPr/>
            <p:nvPr/>
          </p:nvSpPr>
          <p:spPr>
            <a:xfrm>
              <a:off x="5095432" y="3190176"/>
              <a:ext cx="98476" cy="98425"/>
            </a:xfrm>
            <a:custGeom>
              <a:avLst/>
              <a:gdLst/>
              <a:ahLst/>
              <a:cxnLst/>
              <a:rect l="0" t="0" r="0" b="0"/>
              <a:pathLst>
                <a:path w="98476" h="98425">
                  <a:moveTo>
                    <a:pt x="0" y="98425"/>
                  </a:moveTo>
                  <a:lnTo>
                    <a:pt x="98476" y="98425"/>
                  </a:lnTo>
                  <a:lnTo>
                    <a:pt x="98476" y="0"/>
                  </a:lnTo>
                  <a:lnTo>
                    <a:pt x="0" y="0"/>
                  </a:lnTo>
                  <a:close/>
                </a:path>
              </a:pathLst>
            </a:custGeom>
            <a:ln w="6350" cap="flat">
              <a:miter lim="100000"/>
            </a:ln>
          </p:spPr>
          <p:style>
            <a:lnRef idx="1">
              <a:srgbClr val="18171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Rectangle 333"/>
            <p:cNvSpPr/>
            <p:nvPr/>
          </p:nvSpPr>
          <p:spPr>
            <a:xfrm>
              <a:off x="5197338" y="3168924"/>
              <a:ext cx="1022904" cy="1577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R="635" indent="137795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850" spc="5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—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немає</a:t>
              </a:r>
              <a:r>
                <a:rPr lang="en-US" sz="850" spc="1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850">
                  <a:solidFill>
                    <a:srgbClr val="181717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даних</a:t>
              </a:r>
              <a:endParaRPr lang="en-US" sz="110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367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923820"/>
              </p:ext>
            </p:extLst>
          </p:nvPr>
        </p:nvGraphicFramePr>
        <p:xfrm>
          <a:off x="1330609" y="692696"/>
          <a:ext cx="6554788" cy="5869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54788">
                  <a:extLst>
                    <a:ext uri="{9D8B030D-6E8A-4147-A177-3AD203B41FA5}">
                      <a16:colId xmlns:a16="http://schemas.microsoft.com/office/drawing/2014/main" val="327439631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R="2540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Загальна</a:t>
                      </a: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структура </a:t>
                      </a:r>
                      <a:r>
                        <a:rPr lang="ru-RU" sz="18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бойової</a:t>
                      </a: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хірургічної</a:t>
                      </a: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травми</a:t>
                      </a: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у </a:t>
                      </a:r>
                      <a:r>
                        <a:rPr lang="ru-RU" sz="18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війнах</a:t>
                      </a: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та </a:t>
                      </a:r>
                      <a:r>
                        <a:rPr lang="ru-RU" sz="18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збройних</a:t>
                      </a: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конфліктах</a:t>
                      </a:r>
                      <a:endParaRPr lang="en-US" sz="2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50962617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880425"/>
              </p:ext>
            </p:extLst>
          </p:nvPr>
        </p:nvGraphicFramePr>
        <p:xfrm>
          <a:off x="395536" y="1837275"/>
          <a:ext cx="8424935" cy="38959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0428">
                  <a:extLst>
                    <a:ext uri="{9D8B030D-6E8A-4147-A177-3AD203B41FA5}">
                      <a16:colId xmlns:a16="http://schemas.microsoft.com/office/drawing/2014/main" val="3270976954"/>
                    </a:ext>
                  </a:extLst>
                </a:gridCol>
                <a:gridCol w="1364602">
                  <a:extLst>
                    <a:ext uri="{9D8B030D-6E8A-4147-A177-3AD203B41FA5}">
                      <a16:colId xmlns:a16="http://schemas.microsoft.com/office/drawing/2014/main" val="3286246235"/>
                    </a:ext>
                  </a:extLst>
                </a:gridCol>
                <a:gridCol w="1389538">
                  <a:extLst>
                    <a:ext uri="{9D8B030D-6E8A-4147-A177-3AD203B41FA5}">
                      <a16:colId xmlns:a16="http://schemas.microsoft.com/office/drawing/2014/main" val="3947765040"/>
                    </a:ext>
                  </a:extLst>
                </a:gridCol>
                <a:gridCol w="2339687">
                  <a:extLst>
                    <a:ext uri="{9D8B030D-6E8A-4147-A177-3AD203B41FA5}">
                      <a16:colId xmlns:a16="http://schemas.microsoft.com/office/drawing/2014/main" val="845000825"/>
                    </a:ext>
                  </a:extLst>
                </a:gridCol>
                <a:gridCol w="1750680">
                  <a:extLst>
                    <a:ext uri="{9D8B030D-6E8A-4147-A177-3AD203B41FA5}">
                      <a16:colId xmlns:a16="http://schemas.microsoft.com/office/drawing/2014/main" val="2262541776"/>
                    </a:ext>
                  </a:extLst>
                </a:gridCol>
              </a:tblGrid>
              <a:tr h="1480223">
                <a:tc>
                  <a:txBody>
                    <a:bodyPr/>
                    <a:lstStyle/>
                    <a:p>
                      <a:pPr marL="18415" marR="635" indent="13779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Характер ушкодження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 anchor="ctr"/>
                </a:tc>
                <a:tc>
                  <a:txBody>
                    <a:bodyPr/>
                    <a:lstStyle/>
                    <a:p>
                      <a:pPr marR="635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Велика Вітчизняна війна 1941-1945 рр.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635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Війна в Афганістані 1979-1989 рр.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635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Військовий конфлікт у Чеченській республіці 1994-1996 рр.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635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Бойові дії ВС США в Іраці 2001 по теперішній час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extLst>
                  <a:ext uri="{0D108BD9-81ED-4DB2-BD59-A6C34878D82A}">
                    <a16:rowId xmlns:a16="http://schemas.microsoft.com/office/drawing/2014/main" val="741750853"/>
                  </a:ext>
                </a:extLst>
              </a:tr>
              <a:tr h="710162">
                <a:tc>
                  <a:txBody>
                    <a:bodyPr/>
                    <a:lstStyle/>
                    <a:p>
                      <a:pPr marL="17780" marR="635" indent="13779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Вогнепальні поранення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 anchor="ctr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93,4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 anchor="ctr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62,3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 anchor="ctr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58,9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 anchor="ctr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 anchor="ctr"/>
                </a:tc>
                <a:extLst>
                  <a:ext uri="{0D108BD9-81ED-4DB2-BD59-A6C34878D82A}">
                    <a16:rowId xmlns:a16="http://schemas.microsoft.com/office/drawing/2014/main" val="4063415617"/>
                  </a:ext>
                </a:extLst>
              </a:tr>
              <a:tr h="391276">
                <a:tc>
                  <a:txBody>
                    <a:bodyPr/>
                    <a:lstStyle/>
                    <a:p>
                      <a:pPr marL="17780" marR="635" indent="13779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Травми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3,5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32,6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33,2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extLst>
                  <a:ext uri="{0D108BD9-81ED-4DB2-BD59-A6C34878D82A}">
                    <a16:rowId xmlns:a16="http://schemas.microsoft.com/office/drawing/2014/main" val="1143644829"/>
                  </a:ext>
                </a:extLst>
              </a:tr>
              <a:tr h="604157">
                <a:tc>
                  <a:txBody>
                    <a:bodyPr/>
                    <a:lstStyle/>
                    <a:p>
                      <a:pPr marL="17780" marR="635" indent="13779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Термічні ураження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3,1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3,6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5,5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*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extLst>
                  <a:ext uri="{0D108BD9-81ED-4DB2-BD59-A6C34878D82A}">
                    <a16:rowId xmlns:a16="http://schemas.microsoft.com/office/drawing/2014/main" val="1176413113"/>
                  </a:ext>
                </a:extLst>
              </a:tr>
              <a:tr h="710162">
                <a:tc>
                  <a:txBody>
                    <a:bodyPr/>
                    <a:lstStyle/>
                    <a:p>
                      <a:pPr marL="17780" marR="635" indent="13779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Комбіновані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ураження</a:t>
                      </a:r>
                      <a:endParaRPr lang="en-US" sz="32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1,5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2,4</a:t>
                      </a:r>
                      <a:endParaRPr lang="en-US" sz="32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tc>
                  <a:txBody>
                    <a:bodyPr/>
                    <a:lstStyle/>
                    <a:p>
                      <a:pPr marR="17780" indent="1377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*</a:t>
                      </a:r>
                      <a:endParaRPr lang="en-US" sz="32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0" marT="36195" marB="0"/>
                </a:tc>
                <a:extLst>
                  <a:ext uri="{0D108BD9-81ED-4DB2-BD59-A6C34878D82A}">
                    <a16:rowId xmlns:a16="http://schemas.microsoft.com/office/drawing/2014/main" val="3974146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969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8"/>
            <a:ext cx="777686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 фронтах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Великої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Вітчизняної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війни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переважали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вогнепальні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кульові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(43,1 %) та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осколкові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(56,8 %)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поранення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Зараз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окрім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вогнепальної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зброї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на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озброєнні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армій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багатьох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країн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знаходиться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зброя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масового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ураження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ядерна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хімічна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біологічна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Після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США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атомних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бомб у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війні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Японією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механічна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травма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спостерігалася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у 70 %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уражених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опіки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— у 65 %; при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цьому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у 60 %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уражених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були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комбіновані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радіаційні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ураження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застосуванні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сучасної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ядерної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зброї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опіки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складуть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менше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75 %, а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комбіновані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радіаційні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ураження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— до 85 %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загального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числа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уражених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231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77768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досвідом АТО/ООС за локалізацією вогнепальні поранення розподіляються наступним чином: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кінцівки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53 %, </a:t>
            </a:r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голова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23 %,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груди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8 %, </a:t>
            </a:r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живіт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3 %,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шия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2 %, </a:t>
            </a:r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хребет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1 %,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таз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 сідниці — 1 %, </a:t>
            </a:r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інші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8 % (Хоменко І. П., 2020).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загальній структурі сучасної бойової хірургічної травми, вогнепальні ушкодження м’яких тканин спостерігаються в 64,9-68,2 %.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локалізацією вогнепальні поранення м’яких тканин розподілені наступним чином: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голова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26,3 %, </a:t>
            </a:r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шия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0,9 %,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груди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9,3 %, </a:t>
            </a:r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живіт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4,9 %,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таз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1,5 %, </a:t>
            </a:r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кінцівки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48,9 %,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опіки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2,7 %, </a:t>
            </a:r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поєднані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22,7 %.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uk-UA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видом ранового каналу поранень м’яких тканин було наскрізних — 39,6, %, сліпих — 44,8 %, дотичних — 15,6 %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76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4911725" y="6042025"/>
            <a:ext cx="2755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ru-RU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35013" y="6591300"/>
            <a:ext cx="1820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ru-RU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065823" y="439927"/>
            <a:ext cx="33137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uk-UA" altLang="ru-RU" sz="2800" b="1" dirty="0" smtClean="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Класи</a:t>
            </a:r>
            <a:r>
              <a:rPr lang="ru-RU" altLang="ru-RU" sz="2800" b="1" dirty="0" err="1" smtClean="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фікація</a:t>
            </a:r>
            <a:r>
              <a:rPr lang="ru-RU" altLang="ru-RU" sz="2800" b="1" dirty="0" smtClean="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altLang="ru-RU" sz="2800" b="1" dirty="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ран</a:t>
            </a:r>
            <a:endParaRPr lang="ru-RU" altLang="ru-RU" sz="3600" b="1" dirty="0">
              <a:solidFill>
                <a:srgbClr val="FF0000"/>
              </a:solidFill>
              <a:latin typeface="Arial" pitchFamily="34" charset="0"/>
            </a:endParaRPr>
          </a:p>
        </p:txBody>
      </p:sp>
      <p:graphicFrame>
        <p:nvGraphicFramePr>
          <p:cNvPr id="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665769"/>
              </p:ext>
            </p:extLst>
          </p:nvPr>
        </p:nvGraphicFramePr>
        <p:xfrm>
          <a:off x="684213" y="1124743"/>
          <a:ext cx="7704137" cy="4855801"/>
        </p:xfrm>
        <a:graphic>
          <a:graphicData uri="http://schemas.openxmlformats.org/drawingml/2006/table">
            <a:tbl>
              <a:tblPr/>
              <a:tblGrid>
                <a:gridCol w="205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02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Етіологія</a:t>
                      </a:r>
                      <a:endParaRPr kumimoji="0" lang="uk-UA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Пульові</a:t>
                      </a:r>
                      <a:r>
                        <a:rPr kumimoji="0" lang="uk-UA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осколкові, шарикові, стріловидні, </a:t>
                      </a:r>
                      <a:r>
                        <a:rPr kumimoji="0" lang="uk-UA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минно</a:t>
                      </a:r>
                      <a:r>
                        <a:rPr kumimoji="0" lang="uk-UA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-вибухові</a:t>
                      </a:r>
                      <a:endParaRPr kumimoji="0" lang="uk-UA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 </a:t>
                      </a:r>
                      <a:r>
                        <a:rPr kumimoji="0" lang="uk-UA" alt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раневого</a:t>
                      </a:r>
                      <a:r>
                        <a:rPr kumimoji="0" lang="uk-UA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каналу: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сліпе,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наскрізне, дотичне, рикошетне</a:t>
                      </a:r>
                      <a:endParaRPr kumimoji="0" lang="uk-UA" alt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Локалізація</a:t>
                      </a:r>
                      <a:endParaRPr kumimoji="0" lang="uk-UA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Голова, шия, хребет, грудна ділянка, живіт, таз, кінцівки</a:t>
                      </a:r>
                      <a:endParaRPr kumimoji="0" lang="uk-UA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Поодинокі, 2 та більше областей, </a:t>
                      </a:r>
                      <a:r>
                        <a:rPr kumimoji="0" lang="uk-UA" alt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сочетані</a:t>
                      </a:r>
                      <a:r>
                        <a:rPr kumimoji="0" lang="uk-UA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комбіновані</a:t>
                      </a:r>
                      <a:endParaRPr kumimoji="0" lang="uk-UA" alt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99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Глибина ураження</a:t>
                      </a:r>
                      <a:endParaRPr kumimoji="0" lang="uk-UA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 ураженням внутрішніх органів, судин, кісток нервових стовбурів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Поранення м’яких тканин</a:t>
                      </a:r>
                      <a:endParaRPr kumimoji="0" lang="uk-UA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12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04800"/>
            <a:ext cx="8461389" cy="1524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Механізм вогнепального поранення</a:t>
            </a:r>
            <a:endParaRPr lang="et-EE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4"/>
          </p:nvPr>
        </p:nvSpPr>
        <p:spPr>
          <a:xfrm>
            <a:off x="251520" y="1700808"/>
            <a:ext cx="7704856" cy="46640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 пошкодження тканин залежить від: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балістики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анатомічної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структури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пошкодженого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місця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Ступінь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пошкодження тканин </a:t>
            </a: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визначають:</a:t>
            </a:r>
          </a:p>
          <a:p>
            <a:pPr lvl="1"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кінетична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енергія кулі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кількість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енергії, що передається тканинам</a:t>
            </a:r>
            <a:endParaRPr lang="et-EE" altLang="et-EE" sz="2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76200"/>
            <a:ext cx="6554867" cy="1524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куль</a:t>
            </a:r>
            <a:endParaRPr lang="et-EE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539552" y="1600200"/>
            <a:ext cx="7923019" cy="4709160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низькою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початковою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швидкістю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низькошвидкісні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Револьвери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пістолети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200 - 300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/ s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високою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початковою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швидкістю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швидкісні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- </a:t>
            </a:r>
            <a:r>
              <a:rPr lang="ru-RU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бойова</a:t>
            </a:r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мисливська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зброя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 800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/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адшвидкісні</a:t>
            </a:r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 1000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/ s</a:t>
            </a:r>
            <a:endParaRPr lang="et-EE" altLang="et-EE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911725" y="6042025"/>
            <a:ext cx="275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35013" y="6591300"/>
            <a:ext cx="1820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Rectangle 6"/>
          <p:cNvSpPr>
            <a:spLocks noRot="1" noChangeArrowheads="1"/>
          </p:cNvSpPr>
          <p:nvPr/>
        </p:nvSpPr>
        <p:spPr bwMode="auto">
          <a:xfrm>
            <a:off x="85725" y="763588"/>
            <a:ext cx="5256213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87650" indent="-2609850" defTabSz="539750" eaLnBrk="0" hangingPunct="0">
              <a:tabLst>
                <a:tab pos="2698750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539750" eaLnBrk="0" hangingPunct="0">
              <a:tabLst>
                <a:tab pos="2698750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539750" eaLnBrk="0" hangingPunct="0">
              <a:tabLst>
                <a:tab pos="2698750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539750" eaLnBrk="0" hangingPunct="0">
              <a:tabLst>
                <a:tab pos="2698750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539750" eaLnBrk="0" hangingPunct="0">
              <a:tabLst>
                <a:tab pos="2698750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53975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0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53975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0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53975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0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53975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0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 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швидкість</a:t>
            </a:r>
            <a:r>
              <a:rPr lang="ru-RU" altLang="ru-RU" sz="2000" dirty="0" smtClean="0">
                <a:solidFill>
                  <a:srgbClr val="FFFF00"/>
                </a:solidFill>
              </a:rPr>
              <a:t>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кулі</a:t>
            </a:r>
            <a:r>
              <a:rPr lang="ru-RU" altLang="ru-RU" sz="2000" dirty="0" smtClean="0">
                <a:solidFill>
                  <a:srgbClr val="FFFF00"/>
                </a:solidFill>
              </a:rPr>
              <a:t>: </a:t>
            </a:r>
            <a:endParaRPr lang="ru-RU" altLang="ru-RU" sz="20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altLang="ru-RU" sz="2000" dirty="0">
                <a:solidFill>
                  <a:srgbClr val="EFF412"/>
                </a:solidFill>
              </a:rPr>
              <a:t>100</a:t>
            </a:r>
            <a:r>
              <a:rPr lang="en-US" altLang="ru-RU" sz="2000" dirty="0">
                <a:solidFill>
                  <a:srgbClr val="EFF412"/>
                </a:solidFill>
              </a:rPr>
              <a:t> </a:t>
            </a:r>
            <a:r>
              <a:rPr lang="ru-RU" altLang="ru-RU" sz="2000" dirty="0">
                <a:solidFill>
                  <a:srgbClr val="EFF412"/>
                </a:solidFill>
              </a:rPr>
              <a:t>- 200 м/с </a:t>
            </a:r>
            <a:r>
              <a:rPr lang="ru-RU" altLang="ru-RU" sz="2000" dirty="0" smtClean="0">
                <a:solidFill>
                  <a:srgbClr val="EFF412"/>
                </a:solidFill>
              </a:rPr>
              <a:t>(</a:t>
            </a:r>
            <a:r>
              <a:rPr lang="ru-RU" altLang="ru-RU" sz="2000" dirty="0" err="1" smtClean="0">
                <a:solidFill>
                  <a:srgbClr val="EFF412"/>
                </a:solidFill>
              </a:rPr>
              <a:t>гумова</a:t>
            </a:r>
            <a:r>
              <a:rPr lang="ru-RU" altLang="ru-RU" sz="2000" dirty="0" smtClean="0">
                <a:solidFill>
                  <a:srgbClr val="EFF412"/>
                </a:solidFill>
              </a:rPr>
              <a:t>)</a:t>
            </a:r>
            <a:r>
              <a:rPr lang="en-US" altLang="ru-RU" sz="2000" b="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сліпі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поранення</a:t>
            </a:r>
            <a:endParaRPr lang="ru-RU" altLang="ru-RU" sz="2000" b="0" dirty="0">
              <a:solidFill>
                <a:schemeClr val="tx1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ru-RU" altLang="ru-RU" sz="2000" dirty="0">
                <a:solidFill>
                  <a:srgbClr val="EFF412"/>
                </a:solidFill>
              </a:rPr>
              <a:t> 300</a:t>
            </a:r>
            <a:r>
              <a:rPr lang="en-US" altLang="ru-RU" sz="2000" dirty="0">
                <a:solidFill>
                  <a:srgbClr val="EFF412"/>
                </a:solidFill>
              </a:rPr>
              <a:t> </a:t>
            </a:r>
            <a:r>
              <a:rPr lang="ru-RU" altLang="ru-RU" sz="2000" dirty="0">
                <a:solidFill>
                  <a:srgbClr val="EFF412"/>
                </a:solidFill>
              </a:rPr>
              <a:t>-</a:t>
            </a:r>
            <a:r>
              <a:rPr lang="en-US" altLang="ru-RU" sz="2000" dirty="0">
                <a:solidFill>
                  <a:srgbClr val="EFF412"/>
                </a:solidFill>
              </a:rPr>
              <a:t> </a:t>
            </a:r>
            <a:r>
              <a:rPr lang="ru-RU" altLang="ru-RU" sz="2000" dirty="0">
                <a:solidFill>
                  <a:srgbClr val="EFF412"/>
                </a:solidFill>
              </a:rPr>
              <a:t>400 м/с (</a:t>
            </a:r>
            <a:r>
              <a:rPr lang="en-US" altLang="ru-RU" sz="2000" dirty="0">
                <a:solidFill>
                  <a:srgbClr val="EFF412"/>
                </a:solidFill>
              </a:rPr>
              <a:t>9</a:t>
            </a:r>
            <a:r>
              <a:rPr lang="uk-UA" altLang="ru-RU" sz="2000" dirty="0">
                <a:solidFill>
                  <a:srgbClr val="EFF412"/>
                </a:solidFill>
              </a:rPr>
              <a:t>мм</a:t>
            </a:r>
            <a:r>
              <a:rPr lang="ru-RU" altLang="ru-RU" sz="2000" dirty="0">
                <a:solidFill>
                  <a:srgbClr val="EFF412"/>
                </a:solidFill>
              </a:rPr>
              <a:t>)</a:t>
            </a:r>
            <a:r>
              <a:rPr lang="ru-RU" altLang="ru-RU" sz="2000" b="0" dirty="0">
                <a:solidFill>
                  <a:schemeClr val="tx1"/>
                </a:solidFill>
              </a:rPr>
              <a:t>                   </a:t>
            </a:r>
            <a:r>
              <a:rPr lang="ru-RU" altLang="ru-RU" sz="2000" dirty="0">
                <a:solidFill>
                  <a:schemeClr val="tx1"/>
                </a:solidFill>
                <a:cs typeface="Times New Roman" pitchFamily="18" charset="0"/>
              </a:rPr>
              <a:t>2</a:t>
            </a:r>
            <a:r>
              <a:rPr lang="uk-UA" altLang="ru-RU" sz="2000" b="0" dirty="0">
                <a:solidFill>
                  <a:schemeClr val="tx1"/>
                </a:solidFill>
              </a:rPr>
              <a:t>  </a:t>
            </a:r>
            <a:r>
              <a:rPr lang="ru-RU" altLang="ru-RU" sz="2000" dirty="0">
                <a:solidFill>
                  <a:schemeClr val="tx1"/>
                </a:solidFill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ru-RU" sz="2000" dirty="0">
                <a:solidFill>
                  <a:srgbClr val="EFF412"/>
                </a:solidFill>
              </a:rPr>
              <a:t> </a:t>
            </a:r>
            <a:r>
              <a:rPr lang="ru-RU" altLang="ru-RU" sz="2000" dirty="0">
                <a:solidFill>
                  <a:srgbClr val="EFF412"/>
                </a:solidFill>
              </a:rPr>
              <a:t>650 </a:t>
            </a:r>
            <a:r>
              <a:rPr lang="en-US" altLang="ru-RU" sz="2000" dirty="0">
                <a:solidFill>
                  <a:srgbClr val="EFF412"/>
                </a:solidFill>
              </a:rPr>
              <a:t>– 750 </a:t>
            </a:r>
            <a:r>
              <a:rPr lang="ru-RU" altLang="ru-RU" sz="2000" dirty="0">
                <a:solidFill>
                  <a:srgbClr val="EFF412"/>
                </a:solidFill>
              </a:rPr>
              <a:t>м/с</a:t>
            </a:r>
            <a:r>
              <a:rPr lang="ru-RU" altLang="ru-RU" sz="2000" b="0" dirty="0">
                <a:solidFill>
                  <a:schemeClr val="tx1"/>
                </a:solidFill>
              </a:rPr>
              <a:t> </a:t>
            </a:r>
            <a:r>
              <a:rPr lang="ru-RU" altLang="ru-RU" sz="2000" b="0" dirty="0">
                <a:solidFill>
                  <a:srgbClr val="FFFF00"/>
                </a:solidFill>
              </a:rPr>
              <a:t> (</a:t>
            </a:r>
            <a:r>
              <a:rPr lang="ru-RU" altLang="ru-RU" sz="2000" dirty="0">
                <a:solidFill>
                  <a:srgbClr val="EFF412"/>
                </a:solidFill>
              </a:rPr>
              <a:t>7,62мм)          </a:t>
            </a:r>
            <a:r>
              <a:rPr lang="ru-RU" altLang="ru-RU" sz="2000" dirty="0">
                <a:solidFill>
                  <a:schemeClr val="tx1"/>
                </a:solidFill>
                <a:cs typeface="Times New Roman" pitchFamily="18" charset="0"/>
              </a:rPr>
              <a:t>3- 4</a:t>
            </a:r>
            <a:endParaRPr lang="ru-RU" altLang="ru-RU" sz="2000" b="0" i="1" dirty="0">
              <a:solidFill>
                <a:schemeClr val="tx1"/>
              </a:solidFill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ru-RU" sz="2000" dirty="0">
                <a:solidFill>
                  <a:srgbClr val="EFF412"/>
                </a:solidFill>
                <a:cs typeface="Times New Roman" pitchFamily="18" charset="0"/>
              </a:rPr>
              <a:t> </a:t>
            </a:r>
            <a:r>
              <a:rPr lang="ru-RU" altLang="ru-RU" sz="2000" dirty="0">
                <a:solidFill>
                  <a:srgbClr val="EFF412"/>
                </a:solidFill>
                <a:cs typeface="Times New Roman" pitchFamily="18" charset="0"/>
              </a:rPr>
              <a:t>750</a:t>
            </a:r>
            <a:r>
              <a:rPr lang="en-US" altLang="ru-RU" sz="2000" dirty="0">
                <a:solidFill>
                  <a:srgbClr val="EFF412"/>
                </a:solidFill>
                <a:cs typeface="Times New Roman" pitchFamily="18" charset="0"/>
              </a:rPr>
              <a:t> </a:t>
            </a:r>
            <a:r>
              <a:rPr lang="ru-RU" altLang="ru-RU" sz="2000" dirty="0">
                <a:solidFill>
                  <a:srgbClr val="EFF412"/>
                </a:solidFill>
                <a:cs typeface="Times New Roman" pitchFamily="18" charset="0"/>
              </a:rPr>
              <a:t>-1000 </a:t>
            </a:r>
            <a:r>
              <a:rPr lang="ru-RU" altLang="ru-RU" sz="2000" dirty="0">
                <a:solidFill>
                  <a:srgbClr val="EFF412"/>
                </a:solidFill>
              </a:rPr>
              <a:t>м/с</a:t>
            </a:r>
            <a:r>
              <a:rPr lang="ru-RU" altLang="ru-RU" sz="2000" b="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altLang="ru-RU" sz="2000" b="0" dirty="0">
                <a:solidFill>
                  <a:srgbClr val="FFFF00"/>
                </a:solidFill>
              </a:rPr>
              <a:t>(</a:t>
            </a:r>
            <a:r>
              <a:rPr lang="ru-RU" altLang="ru-RU" sz="2000" dirty="0">
                <a:solidFill>
                  <a:srgbClr val="EFF412"/>
                </a:solidFill>
              </a:rPr>
              <a:t>5,45мм) </a:t>
            </a:r>
            <a:r>
              <a:rPr lang="en-US" altLang="ru-RU" sz="2000" dirty="0">
                <a:solidFill>
                  <a:srgbClr val="EFF412"/>
                </a:solidFill>
              </a:rPr>
              <a:t>   </a:t>
            </a:r>
            <a:r>
              <a:rPr lang="uk-UA" altLang="ru-RU" sz="2000" dirty="0">
                <a:solidFill>
                  <a:srgbClr val="EFF412"/>
                </a:solidFill>
              </a:rPr>
              <a:t>       </a:t>
            </a:r>
            <a:r>
              <a:rPr lang="ru-RU" altLang="ru-RU" sz="2000" dirty="0">
                <a:solidFill>
                  <a:schemeClr val="tx1"/>
                </a:solidFill>
                <a:cs typeface="Times New Roman" pitchFamily="18" charset="0"/>
              </a:rPr>
              <a:t>8-12</a:t>
            </a:r>
            <a:endParaRPr lang="ru-RU" altLang="ru-RU" sz="2000" b="0" i="1" dirty="0">
              <a:solidFill>
                <a:schemeClr val="tx1"/>
              </a:solidFill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ru-RU" altLang="ru-RU" sz="2000" dirty="0">
                <a:solidFill>
                  <a:srgbClr val="EFF412"/>
                </a:solidFill>
                <a:cs typeface="Times New Roman" pitchFamily="18" charset="0"/>
              </a:rPr>
              <a:t>1000-1500 </a:t>
            </a:r>
            <a:r>
              <a:rPr lang="ru-RU" altLang="ru-RU" sz="2000" dirty="0">
                <a:solidFill>
                  <a:srgbClr val="EFF412"/>
                </a:solidFill>
              </a:rPr>
              <a:t>м/с</a:t>
            </a:r>
            <a:r>
              <a:rPr lang="ru-RU" altLang="ru-RU" sz="2000" b="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altLang="ru-RU" sz="2000" b="0" dirty="0">
                <a:solidFill>
                  <a:srgbClr val="FFFF00"/>
                </a:solidFill>
              </a:rPr>
              <a:t>(</a:t>
            </a:r>
            <a:r>
              <a:rPr lang="ru-RU" altLang="ru-RU" sz="2000" dirty="0">
                <a:solidFill>
                  <a:srgbClr val="EFF412"/>
                </a:solidFill>
              </a:rPr>
              <a:t>5,56мм</a:t>
            </a:r>
            <a:r>
              <a:rPr lang="en-US" altLang="ru-RU" sz="2000" dirty="0">
                <a:solidFill>
                  <a:srgbClr val="EFF412"/>
                </a:solidFill>
              </a:rPr>
              <a:t>)           </a:t>
            </a:r>
            <a:r>
              <a:rPr lang="ru-RU" altLang="ru-RU" sz="2000" dirty="0">
                <a:solidFill>
                  <a:schemeClr val="tx1"/>
                </a:solidFill>
                <a:cs typeface="Times New Roman" pitchFamily="18" charset="0"/>
              </a:rPr>
              <a:t>6 – 8</a:t>
            </a:r>
            <a:endParaRPr lang="en-US" altLang="ru-RU" sz="2000" dirty="0">
              <a:solidFill>
                <a:schemeClr val="tx1"/>
              </a:solidFill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ru-RU" sz="2000" dirty="0">
                <a:solidFill>
                  <a:srgbClr val="EFF412"/>
                </a:solidFill>
                <a:cs typeface="Times New Roman" pitchFamily="18" charset="0"/>
              </a:rPr>
              <a:t>3</a:t>
            </a:r>
            <a:r>
              <a:rPr lang="ru-RU" altLang="ru-RU" sz="2000" dirty="0">
                <a:solidFill>
                  <a:srgbClr val="EFF412"/>
                </a:solidFill>
                <a:cs typeface="Times New Roman" pitchFamily="18" charset="0"/>
              </a:rPr>
              <a:t>000-</a:t>
            </a:r>
            <a:r>
              <a:rPr lang="en-US" altLang="ru-RU" sz="2000" dirty="0">
                <a:solidFill>
                  <a:srgbClr val="EFF412"/>
                </a:solidFill>
                <a:cs typeface="Times New Roman" pitchFamily="18" charset="0"/>
              </a:rPr>
              <a:t>80</a:t>
            </a:r>
            <a:r>
              <a:rPr lang="ru-RU" altLang="ru-RU" sz="2000" dirty="0">
                <a:solidFill>
                  <a:srgbClr val="EFF412"/>
                </a:solidFill>
                <a:cs typeface="Times New Roman" pitchFamily="18" charset="0"/>
              </a:rPr>
              <a:t>00 </a:t>
            </a:r>
            <a:r>
              <a:rPr lang="ru-RU" altLang="ru-RU" sz="2000" dirty="0">
                <a:solidFill>
                  <a:srgbClr val="EFF412"/>
                </a:solidFill>
              </a:rPr>
              <a:t>м/с</a:t>
            </a:r>
            <a:r>
              <a:rPr lang="ru-RU" altLang="ru-RU" sz="2000" b="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altLang="ru-RU" sz="2000" b="0" dirty="0">
                <a:solidFill>
                  <a:srgbClr val="FFFF00"/>
                </a:solidFill>
              </a:rPr>
              <a:t>(</a:t>
            </a:r>
            <a:r>
              <a:rPr lang="ru-RU" altLang="ru-RU" sz="2000" dirty="0">
                <a:solidFill>
                  <a:srgbClr val="EFF412"/>
                </a:solidFill>
              </a:rPr>
              <a:t>5,56мм</a:t>
            </a:r>
            <a:r>
              <a:rPr lang="en-US" altLang="ru-RU" sz="2000" dirty="0">
                <a:solidFill>
                  <a:srgbClr val="EFF412"/>
                </a:solidFill>
              </a:rPr>
              <a:t>)           </a:t>
            </a:r>
            <a:r>
              <a:rPr lang="en-US" altLang="ru-RU" sz="2000" dirty="0">
                <a:solidFill>
                  <a:schemeClr val="tx1"/>
                </a:solidFill>
                <a:cs typeface="Times New Roman" pitchFamily="18" charset="0"/>
              </a:rPr>
              <a:t>8</a:t>
            </a:r>
            <a:r>
              <a:rPr lang="ru-RU" altLang="ru-RU" sz="2000" dirty="0">
                <a:solidFill>
                  <a:schemeClr val="tx1"/>
                </a:solidFill>
                <a:cs typeface="Times New Roman" pitchFamily="18" charset="0"/>
              </a:rPr>
              <a:t> - </a:t>
            </a:r>
            <a:r>
              <a:rPr lang="en-US" altLang="ru-RU" sz="2000" dirty="0">
                <a:solidFill>
                  <a:schemeClr val="tx1"/>
                </a:solidFill>
                <a:cs typeface="Times New Roman" pitchFamily="18" charset="0"/>
              </a:rPr>
              <a:t>10</a:t>
            </a:r>
            <a:endParaRPr lang="ru-RU" altLang="ru-RU" sz="2000" dirty="0">
              <a:solidFill>
                <a:schemeClr val="tx1"/>
              </a:solidFill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endParaRPr lang="ru-RU" altLang="ru-RU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5" name="Picture 10" descr="Ball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6"/>
          <a:stretch>
            <a:fillRect/>
          </a:stretch>
        </p:blipFill>
        <p:spPr bwMode="auto">
          <a:xfrm>
            <a:off x="127000" y="3725863"/>
            <a:ext cx="4427538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9" b="3229"/>
          <a:stretch>
            <a:fillRect/>
          </a:stretch>
        </p:blipFill>
        <p:spPr bwMode="auto">
          <a:xfrm>
            <a:off x="5254625" y="836613"/>
            <a:ext cx="388937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Абакан-выходно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716338"/>
            <a:ext cx="3851275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827088" y="6237288"/>
            <a:ext cx="2427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000" dirty="0">
                <a:solidFill>
                  <a:schemeClr val="tx1"/>
                </a:solidFill>
              </a:rPr>
              <a:t>автомат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Ніконова</a:t>
            </a:r>
            <a:endParaRPr lang="ru-RU" altLang="ru-RU" sz="2000" dirty="0">
              <a:solidFill>
                <a:schemeClr val="tx1"/>
              </a:solidFill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5940425" y="3208338"/>
            <a:ext cx="25667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000" dirty="0" err="1" smtClean="0">
                <a:solidFill>
                  <a:schemeClr val="tx1"/>
                </a:solidFill>
              </a:rPr>
              <a:t>гвинтівка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>
                <a:solidFill>
                  <a:schemeClr val="tx1"/>
                </a:solidFill>
              </a:rPr>
              <a:t>М – 16А2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5399088" y="6200775"/>
            <a:ext cx="3744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dirty="0">
                <a:solidFill>
                  <a:schemeClr val="tx1"/>
                </a:solidFill>
              </a:rPr>
              <a:t>автомат АК – 74</a:t>
            </a:r>
          </a:p>
        </p:txBody>
      </p:sp>
    </p:spTree>
    <p:extLst>
      <p:ext uri="{BB962C8B-B14F-4D97-AF65-F5344CB8AC3E}">
        <p14:creationId xmlns:p14="http://schemas.microsoft.com/office/powerpoint/2010/main" val="166372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195031" y="292479"/>
            <a:ext cx="31582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РАНЕВА </a:t>
            </a:r>
            <a:r>
              <a:rPr lang="ru-RU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БАЛіСТИКА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900113" y="981075"/>
          <a:ext cx="2232025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3" imgW="685800" imgH="419100" progId="">
                  <p:embed/>
                </p:oleObj>
              </mc:Choice>
              <mc:Fallback>
                <p:oleObj name="Формула" r:id="rId3" imgW="685800" imgH="419100" progId="">
                  <p:embed/>
                  <p:pic>
                    <p:nvPicPr>
                      <p:cNvPr id="17411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981075"/>
                        <a:ext cx="2232025" cy="1363663"/>
                      </a:xfrm>
                      <a:prstGeom prst="rect">
                        <a:avLst/>
                      </a:prstGeom>
                      <a:solidFill>
                        <a:srgbClr val="FFE7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1" descr="Капитошка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7" t="11021" r="11734" b="43019"/>
          <a:stretch>
            <a:fillRect/>
          </a:stretch>
        </p:blipFill>
        <p:spPr>
          <a:xfrm>
            <a:off x="3708400" y="981075"/>
            <a:ext cx="2376488" cy="2376488"/>
          </a:xfrm>
          <a:prstGeom prst="rect">
            <a:avLst/>
          </a:prstGeom>
        </p:spPr>
      </p:pic>
      <p:pic>
        <p:nvPicPr>
          <p:cNvPr id="5" name="Picture 280" descr="i?id=57473617&amp;tov=8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32"/>
          <a:stretch>
            <a:fillRect/>
          </a:stretch>
        </p:blipFill>
        <p:spPr>
          <a:xfrm>
            <a:off x="6443663" y="981075"/>
            <a:ext cx="2520950" cy="2362200"/>
          </a:xfrm>
          <a:prstGeom prst="rect">
            <a:avLst/>
          </a:prstGeom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68313" y="2565400"/>
            <a:ext cx="3598862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700" i="1" dirty="0">
                <a:solidFill>
                  <a:srgbClr val="FFFF00"/>
                </a:solidFill>
              </a:rPr>
              <a:t>Е – </a:t>
            </a:r>
            <a:r>
              <a:rPr lang="ru-RU" altLang="ru-RU" sz="1700" dirty="0" err="1" smtClean="0">
                <a:solidFill>
                  <a:srgbClr val="FFFF00"/>
                </a:solidFill>
              </a:rPr>
              <a:t>кинетична</a:t>
            </a:r>
            <a:r>
              <a:rPr lang="ru-RU" altLang="ru-RU" sz="1700" dirty="0" smtClean="0">
                <a:solidFill>
                  <a:srgbClr val="FFFF00"/>
                </a:solidFill>
              </a:rPr>
              <a:t>   </a:t>
            </a:r>
            <a:r>
              <a:rPr lang="ru-RU" altLang="ru-RU" sz="1700" dirty="0" err="1" smtClean="0">
                <a:solidFill>
                  <a:srgbClr val="FFFF00"/>
                </a:solidFill>
              </a:rPr>
              <a:t>енергія</a:t>
            </a:r>
            <a:endParaRPr lang="ru-RU" altLang="ru-RU" sz="1700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ru-RU" sz="1700" i="1" dirty="0">
                <a:solidFill>
                  <a:srgbClr val="FFFF00"/>
                </a:solidFill>
              </a:rPr>
              <a:t>m </a:t>
            </a:r>
            <a:r>
              <a:rPr lang="ru-RU" altLang="ru-RU" sz="1700" i="1" dirty="0">
                <a:solidFill>
                  <a:srgbClr val="FFFF00"/>
                </a:solidFill>
              </a:rPr>
              <a:t>–</a:t>
            </a:r>
            <a:r>
              <a:rPr lang="en-US" altLang="ru-RU" sz="1700" i="1" dirty="0">
                <a:solidFill>
                  <a:srgbClr val="FFFF00"/>
                </a:solidFill>
              </a:rPr>
              <a:t> </a:t>
            </a:r>
            <a:r>
              <a:rPr lang="ru-RU" altLang="ru-RU" sz="1700" i="1" dirty="0" err="1" smtClean="0">
                <a:solidFill>
                  <a:srgbClr val="FFFF00"/>
                </a:solidFill>
              </a:rPr>
              <a:t>маса</a:t>
            </a:r>
            <a:r>
              <a:rPr lang="ru-RU" altLang="ru-RU" sz="1700" i="1" dirty="0" smtClean="0">
                <a:solidFill>
                  <a:srgbClr val="FFFF00"/>
                </a:solidFill>
              </a:rPr>
              <a:t> </a:t>
            </a:r>
            <a:endParaRPr lang="ru-RU" altLang="ru-RU" sz="1700" i="1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ru-RU" sz="1700" i="1" dirty="0">
                <a:solidFill>
                  <a:srgbClr val="FFFF00"/>
                </a:solidFill>
              </a:rPr>
              <a:t>V </a:t>
            </a:r>
            <a:r>
              <a:rPr lang="ru-RU" altLang="ru-RU" sz="1700" i="1" dirty="0">
                <a:solidFill>
                  <a:srgbClr val="FFFF00"/>
                </a:solidFill>
              </a:rPr>
              <a:t>–</a:t>
            </a:r>
            <a:r>
              <a:rPr lang="en-US" altLang="ru-RU" sz="1700" i="1" dirty="0">
                <a:solidFill>
                  <a:srgbClr val="FFFF00"/>
                </a:solidFill>
              </a:rPr>
              <a:t> </a:t>
            </a:r>
            <a:r>
              <a:rPr lang="ru-RU" altLang="ru-RU" sz="1700" dirty="0" err="1" smtClean="0">
                <a:solidFill>
                  <a:srgbClr val="FFFF00"/>
                </a:solidFill>
              </a:rPr>
              <a:t>линійна</a:t>
            </a:r>
            <a:r>
              <a:rPr lang="ru-RU" altLang="ru-RU" sz="1700" dirty="0" smtClean="0">
                <a:solidFill>
                  <a:srgbClr val="FFFF00"/>
                </a:solidFill>
              </a:rPr>
              <a:t> </a:t>
            </a:r>
            <a:r>
              <a:rPr lang="ru-RU" altLang="ru-RU" sz="1700" dirty="0" err="1" smtClean="0">
                <a:solidFill>
                  <a:srgbClr val="FFFF00"/>
                </a:solidFill>
              </a:rPr>
              <a:t>швидкість</a:t>
            </a:r>
            <a:endParaRPr lang="ru-RU" altLang="ru-RU" sz="1700" dirty="0">
              <a:solidFill>
                <a:srgbClr val="FFFF00"/>
              </a:solidFill>
            </a:endParaRPr>
          </a:p>
          <a:p>
            <a:pPr eaLnBrk="1" hangingPunct="1"/>
            <a:r>
              <a:rPr lang="ru-RU" altLang="ru-RU" sz="1800" dirty="0">
                <a:solidFill>
                  <a:srgbClr val="FFFF00"/>
                </a:solidFill>
              </a:rPr>
              <a:t>Ǿ </a:t>
            </a:r>
            <a:r>
              <a:rPr lang="ru-RU" altLang="ru-RU" sz="1700" dirty="0">
                <a:solidFill>
                  <a:srgbClr val="FFFF00"/>
                </a:solidFill>
              </a:rPr>
              <a:t>– </a:t>
            </a:r>
            <a:r>
              <a:rPr lang="ru-RU" altLang="ru-RU" sz="1700" dirty="0" err="1" smtClean="0">
                <a:solidFill>
                  <a:srgbClr val="FFFF00"/>
                </a:solidFill>
              </a:rPr>
              <a:t>калібр</a:t>
            </a:r>
            <a:r>
              <a:rPr lang="ru-RU" altLang="ru-RU" sz="1700" dirty="0" smtClean="0">
                <a:solidFill>
                  <a:srgbClr val="FFFF00"/>
                </a:solidFill>
              </a:rPr>
              <a:t>  </a:t>
            </a:r>
            <a:r>
              <a:rPr lang="ru-RU" altLang="ru-RU" sz="1700" dirty="0" err="1" smtClean="0">
                <a:solidFill>
                  <a:srgbClr val="FFFF00"/>
                </a:solidFill>
              </a:rPr>
              <a:t>кулі</a:t>
            </a:r>
            <a:endParaRPr lang="ru-RU" altLang="ru-RU" sz="1700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ru-RU" sz="1700" dirty="0">
                <a:solidFill>
                  <a:srgbClr val="FFFF00"/>
                </a:solidFill>
              </a:rPr>
              <a:t>∆ E </a:t>
            </a:r>
            <a:r>
              <a:rPr lang="ru-RU" altLang="ru-RU" sz="1700" dirty="0">
                <a:solidFill>
                  <a:srgbClr val="FFFF00"/>
                </a:solidFill>
              </a:rPr>
              <a:t>– передача </a:t>
            </a:r>
            <a:r>
              <a:rPr lang="ru-RU" altLang="ru-RU" sz="1700" dirty="0" err="1" smtClean="0">
                <a:solidFill>
                  <a:srgbClr val="FFFF00"/>
                </a:solidFill>
              </a:rPr>
              <a:t>енергії</a:t>
            </a:r>
            <a:r>
              <a:rPr lang="ru-RU" altLang="ru-RU" sz="1700" dirty="0" smtClean="0">
                <a:solidFill>
                  <a:srgbClr val="FFFF00"/>
                </a:solidFill>
              </a:rPr>
              <a:t> </a:t>
            </a:r>
            <a:endParaRPr lang="ru-RU" altLang="ru-RU" sz="1700" dirty="0">
              <a:solidFill>
                <a:srgbClr val="FFFF00"/>
              </a:solidFill>
            </a:endParaRPr>
          </a:p>
        </p:txBody>
      </p:sp>
      <p:graphicFrame>
        <p:nvGraphicFramePr>
          <p:cNvPr id="7" name="Group 57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3433270"/>
              </p:ext>
            </p:extLst>
          </p:nvPr>
        </p:nvGraphicFramePr>
        <p:xfrm>
          <a:off x="250825" y="4149725"/>
          <a:ext cx="8713788" cy="2338390"/>
        </p:xfrm>
        <a:graphic>
          <a:graphicData uri="http://schemas.openxmlformats.org/drawingml/2006/table">
            <a:tbl>
              <a:tblPr/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Оружие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Ǿ(мм)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m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(г)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(м/с)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(МДж)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∆ E</a:t>
                      </a: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мт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(%) 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∆ E</a:t>
                      </a: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(%) 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ПСМ(р)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1,2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150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0,02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100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ПМ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9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6,1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315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0,3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60-70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90-100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АК-47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7,62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9,7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710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2,5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9-15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35-</a:t>
                      </a: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50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АК-74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5,45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3,6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900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1,5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40-45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60-90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М16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5,56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3,6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1000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1,8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40-45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60-90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912768" cy="1143000"/>
          </a:xfrm>
        </p:spPr>
        <p:txBody>
          <a:bodyPr>
            <a:noAutofit/>
          </a:bodyPr>
          <a:lstStyle/>
          <a:p>
            <a:pPr lvl="1" algn="ctr" eaLnBrk="1" hangingPunct="1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Вхідний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вихідний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отвір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2" name="Content Placeholder 4"/>
          <p:cNvSpPr>
            <a:spLocks noGrp="1"/>
          </p:cNvSpPr>
          <p:nvPr>
            <p:ph sz="half" idx="13"/>
          </p:nvPr>
        </p:nvSpPr>
        <p:spPr>
          <a:xfrm>
            <a:off x="4932040" y="1772816"/>
            <a:ext cx="3949967" cy="3767667"/>
          </a:xfrm>
        </p:spPr>
        <p:txBody>
          <a:bodyPr/>
          <a:lstStyle/>
          <a:p>
            <a:pPr eaLnBrk="1" hangingPunct="1"/>
            <a:r>
              <a:rPr lang="ru-RU" altLang="et-EE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et-EE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Вихідний</a:t>
            </a:r>
            <a:endParaRPr lang="et-EE" altLang="et-EE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неправильної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</a:t>
            </a:r>
            <a:endPara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більше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ніж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вхідний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рани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спрямовані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назовні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нерівні</a:t>
            </a:r>
            <a:endParaRPr lang="et-EE" altLang="et-EE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1" name="Content Placeholder 3"/>
          <p:cNvSpPr>
            <a:spLocks noGrp="1"/>
          </p:cNvSpPr>
          <p:nvPr>
            <p:ph sz="quarter" idx="4"/>
          </p:nvPr>
        </p:nvSpPr>
        <p:spPr>
          <a:xfrm>
            <a:off x="467544" y="1916832"/>
            <a:ext cx="3948238" cy="3759200"/>
          </a:xfrm>
        </p:spPr>
        <p:txBody>
          <a:bodyPr/>
          <a:lstStyle/>
          <a:p>
            <a:pPr eaLnBrk="1" hangingPunct="1"/>
            <a:r>
              <a:rPr lang="ru-RU" altLang="et-EE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Вхідний</a:t>
            </a:r>
            <a:endParaRPr lang="et-EE" altLang="et-EE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округле або овальне </a:t>
            </a:r>
            <a:endParaRPr lang="uk-UA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uk-UA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розмір </a:t>
            </a:r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можна порівняти з діаметром кулі </a:t>
            </a:r>
            <a:endParaRPr lang="uk-UA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uk-UA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 </a:t>
            </a:r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рани спрямовані всередину, гладкі</a:t>
            </a:r>
            <a:endParaRPr lang="et-EE" altLang="et-EE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8675" name="Content Placeholder 3" descr="P519000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" b="-1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9699" name="Content Placeholder 3" descr="P519000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" r="-34"/>
          <a:stretch>
            <a:fillRect/>
          </a:stretch>
        </p:blipFill>
        <p:spPr>
          <a:xfrm>
            <a:off x="0" y="31750"/>
            <a:ext cx="9144000" cy="68532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l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44675"/>
            <a:ext cx="39782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l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895725"/>
            <a:ext cx="3544888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111111"/>
          <p:cNvPicPr>
            <a:picLocks noChangeAspect="1" noChangeArrowheads="1"/>
          </p:cNvPicPr>
          <p:nvPr/>
        </p:nvPicPr>
        <p:blipFill>
          <a:blip r:embed="rId3" cstate="print">
            <a:lum bright="-6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5157788"/>
            <a:ext cx="3024187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амер"/>
          <p:cNvPicPr>
            <a:picLocks noChangeAspect="1" noChangeArrowheads="1"/>
          </p:cNvPicPr>
          <p:nvPr/>
        </p:nvPicPr>
        <p:blipFill>
          <a:blip r:embed="rId4" cstate="print">
            <a:lum bright="-6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15"/>
          <a:stretch>
            <a:fillRect/>
          </a:stretch>
        </p:blipFill>
        <p:spPr bwMode="auto">
          <a:xfrm>
            <a:off x="2627313" y="3429000"/>
            <a:ext cx="3024187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амер"/>
          <p:cNvPicPr>
            <a:picLocks noChangeAspect="1" noChangeArrowheads="1"/>
          </p:cNvPicPr>
          <p:nvPr/>
        </p:nvPicPr>
        <p:blipFill>
          <a:blip r:embed="rId4" cstate="print">
            <a:lum bright="-6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9" r="1434"/>
          <a:stretch>
            <a:fillRect/>
          </a:stretch>
        </p:blipFill>
        <p:spPr bwMode="auto">
          <a:xfrm>
            <a:off x="6011863" y="3429000"/>
            <a:ext cx="2987675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52400" y="44450"/>
            <a:ext cx="88550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dirty="0" smtClean="0">
                <a:solidFill>
                  <a:srgbClr val="FFFF00"/>
                </a:solidFill>
              </a:rPr>
              <a:t>КОНСТРУКТИВНІ ОСОБЛИВОСТІ ТА БАЛІСТИЧНІ ВЛАСТИВОСТІ СУЧАСНИХ РАНЯЧИХ ЗНАРЯДІВ</a:t>
            </a:r>
            <a:endParaRPr lang="ru-RU" alt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059112" y="2930364"/>
            <a:ext cx="53292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sz="1800" dirty="0">
                <a:solidFill>
                  <a:schemeClr val="tx1"/>
                </a:solidFill>
              </a:rPr>
              <a:t>Феномен «</a:t>
            </a:r>
            <a:r>
              <a:rPr lang="ru-RU" altLang="ru-RU" sz="1800" dirty="0" err="1" smtClean="0">
                <a:solidFill>
                  <a:schemeClr val="tx1"/>
                </a:solidFill>
              </a:rPr>
              <a:t>кувиркання</a:t>
            </a:r>
            <a:r>
              <a:rPr lang="ru-RU" altLang="ru-RU" sz="1800" dirty="0">
                <a:solidFill>
                  <a:schemeClr val="tx1"/>
                </a:solidFill>
              </a:rPr>
              <a:t>»</a:t>
            </a:r>
            <a:r>
              <a:rPr lang="en-US" altLang="ru-RU" sz="1800" dirty="0">
                <a:solidFill>
                  <a:schemeClr val="tx1"/>
                </a:solidFill>
              </a:rPr>
              <a:t> </a:t>
            </a:r>
            <a:r>
              <a:rPr lang="uk-UA" altLang="ru-RU" sz="1800" dirty="0" smtClean="0">
                <a:solidFill>
                  <a:schemeClr val="tx1"/>
                </a:solidFill>
              </a:rPr>
              <a:t>к</a:t>
            </a:r>
            <a:r>
              <a:rPr lang="ru-RU" altLang="ru-RU" sz="1800" dirty="0" err="1" smtClean="0">
                <a:solidFill>
                  <a:schemeClr val="tx1"/>
                </a:solidFill>
              </a:rPr>
              <a:t>улі</a:t>
            </a:r>
            <a:endParaRPr lang="ru-RU" altLang="ru-RU" sz="1800" dirty="0">
              <a:solidFill>
                <a:schemeClr val="tx1"/>
              </a:solidFill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011863" y="5300663"/>
            <a:ext cx="2160587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sz="1800" dirty="0" err="1" smtClean="0">
                <a:solidFill>
                  <a:schemeClr val="tx1"/>
                </a:solidFill>
              </a:rPr>
              <a:t>Фрагментація</a:t>
            </a:r>
            <a:r>
              <a:rPr lang="ru-RU" altLang="ru-RU" sz="1800" dirty="0" smtClean="0">
                <a:solidFill>
                  <a:schemeClr val="tx1"/>
                </a:solidFill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</a:rPr>
              <a:t>ранячего</a:t>
            </a:r>
            <a:r>
              <a:rPr lang="ru-RU" altLang="ru-RU" sz="1800" dirty="0" smtClean="0">
                <a:solidFill>
                  <a:schemeClr val="tx1"/>
                </a:solidFill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</a:rPr>
              <a:t>знаряду</a:t>
            </a:r>
            <a:endParaRPr lang="ru-RU" alt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843213" y="908050"/>
          <a:ext cx="5940425" cy="187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Image" r:id="rId5" imgW="9231746" imgH="2501587" progId="">
                  <p:embed/>
                </p:oleObj>
              </mc:Choice>
              <mc:Fallback>
                <p:oleObj name="Image" r:id="rId5" imgW="9231746" imgH="2501587" progId="">
                  <p:embed/>
                  <p:pic>
                    <p:nvPicPr>
                      <p:cNvPr id="1844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2000"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908050"/>
                        <a:ext cx="5940425" cy="187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00025" y="981075"/>
          <a:ext cx="206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Image" r:id="rId7" imgW="2857143" imgH="850794" progId="">
                  <p:embed/>
                </p:oleObj>
              </mc:Choice>
              <mc:Fallback>
                <p:oleObj name="Image" r:id="rId7" imgW="2857143" imgH="850794" progId="">
                  <p:embed/>
                  <p:pic>
                    <p:nvPicPr>
                      <p:cNvPr id="18442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lum contrast="-3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981075"/>
                        <a:ext cx="20637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93675" y="2174875"/>
          <a:ext cx="20637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Image" r:id="rId9" imgW="2857143" imgH="787024" progId="">
                  <p:embed/>
                </p:oleObj>
              </mc:Choice>
              <mc:Fallback>
                <p:oleObj name="Image" r:id="rId9" imgW="2857143" imgH="787024" progId="">
                  <p:embed/>
                  <p:pic>
                    <p:nvPicPr>
                      <p:cNvPr id="18443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lum contrast="-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" y="2174875"/>
                        <a:ext cx="20637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85738" y="3430588"/>
          <a:ext cx="206375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Image" r:id="rId11" imgW="2857143" imgH="812412" progId="">
                  <p:embed/>
                </p:oleObj>
              </mc:Choice>
              <mc:Fallback>
                <p:oleObj name="Image" r:id="rId11" imgW="2857143" imgH="812412" progId="">
                  <p:embed/>
                  <p:pic>
                    <p:nvPicPr>
                      <p:cNvPr id="18444" name="Object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lum contrast="-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8" y="3430588"/>
                        <a:ext cx="2063750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07963" y="4679950"/>
          <a:ext cx="206375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Image" r:id="rId13" imgW="2857143" imgH="1117460" progId="">
                  <p:embed/>
                </p:oleObj>
              </mc:Choice>
              <mc:Fallback>
                <p:oleObj name="Image" r:id="rId13" imgW="2857143" imgH="1117460" progId="">
                  <p:embed/>
                  <p:pic>
                    <p:nvPicPr>
                      <p:cNvPr id="18445" name="Object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4">
                        <a:lum contrast="-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3" y="4679950"/>
                        <a:ext cx="2063750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812800" y="3671888"/>
            <a:ext cx="71438" cy="71437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681038" y="2424113"/>
            <a:ext cx="71437" cy="71437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928688" y="1239838"/>
            <a:ext cx="71437" cy="71437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1349375" y="5003800"/>
            <a:ext cx="71438" cy="7143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0" y="1601788"/>
            <a:ext cx="248443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sz="1400" dirty="0">
                <a:solidFill>
                  <a:schemeClr val="tx1"/>
                </a:solidFill>
              </a:rPr>
              <a:t>5,56-им  М193 (США</a:t>
            </a:r>
            <a:r>
              <a:rPr lang="ru-RU" altLang="ru-RU" sz="1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57175" y="2722563"/>
            <a:ext cx="2339975" cy="327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ru-RU" altLang="ru-RU" sz="1400" dirty="0">
                <a:solidFill>
                  <a:schemeClr val="tx1"/>
                </a:solidFill>
              </a:rPr>
              <a:t>5,56-мм  М855 (США)</a:t>
            </a: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293688" y="3994150"/>
            <a:ext cx="2089150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ru-RU" altLang="ru-RU" sz="1400" dirty="0">
                <a:solidFill>
                  <a:schemeClr val="tx1"/>
                </a:solidFill>
              </a:rPr>
              <a:t>5,45-мм  7Н6 (</a:t>
            </a:r>
            <a:r>
              <a:rPr lang="ru-RU" altLang="ru-RU" sz="1400" dirty="0" smtClean="0">
                <a:solidFill>
                  <a:schemeClr val="tx1"/>
                </a:solidFill>
              </a:rPr>
              <a:t>СРСР</a:t>
            </a:r>
            <a:r>
              <a:rPr lang="ru-RU" altLang="ru-RU" sz="1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179388" y="5489575"/>
            <a:ext cx="2232025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ru-RU" altLang="ru-RU" sz="1400" dirty="0">
                <a:solidFill>
                  <a:schemeClr val="tx1"/>
                </a:solidFill>
              </a:rPr>
              <a:t>7,62-мм  1943 г. (</a:t>
            </a:r>
            <a:r>
              <a:rPr lang="ru-RU" altLang="ru-RU" sz="1400" dirty="0" smtClean="0">
                <a:solidFill>
                  <a:schemeClr val="tx1"/>
                </a:solidFill>
              </a:rPr>
              <a:t>СРСР</a:t>
            </a:r>
            <a:r>
              <a:rPr lang="ru-RU" altLang="ru-RU" sz="14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4801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Fig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5403453" cy="268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45749" y="-99392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Кавітація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811659"/>
            <a:ext cx="4641900" cy="2680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042988" y="260350"/>
            <a:ext cx="7270750" cy="36036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alt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СпецифІка</a:t>
            </a:r>
            <a:r>
              <a:rPr lang="ru-RU" alt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ВОГНЕПАЛЬНИХ ран </a:t>
            </a:r>
            <a:endParaRPr lang="ru-RU" alt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911725" y="6042025"/>
            <a:ext cx="2755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ru-RU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5013" y="6591300"/>
            <a:ext cx="1820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ru-RU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35014" y="971724"/>
            <a:ext cx="7488652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685800">
              <a:tabLst>
                <a:tab pos="914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tabLst>
                <a:tab pos="914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tabLst>
                <a:tab pos="914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tabLst>
                <a:tab pos="914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tabLst>
                <a:tab pos="914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Char char="•"/>
            </a:pP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Наявність зони некротичних тканин навколо </a:t>
            </a:r>
            <a:r>
              <a:rPr lang="uk-UA" altLang="ru-RU" sz="2800" dirty="0" err="1">
                <a:solidFill>
                  <a:srgbClr val="FFFF00"/>
                </a:solidFill>
                <a:latin typeface="Times New Roman" pitchFamily="18" charset="0"/>
              </a:rPr>
              <a:t>раневого</a:t>
            </a:r>
            <a:r>
              <a:rPr lang="uk-UA" altLang="ru-RU" sz="2800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uk-UA" altLang="ru-RU" sz="2800" dirty="0" err="1" smtClean="0">
                <a:solidFill>
                  <a:srgbClr val="FFFF00"/>
                </a:solidFill>
                <a:latin typeface="Times New Roman" pitchFamily="18" charset="0"/>
              </a:rPr>
              <a:t>канала</a:t>
            </a:r>
            <a:endParaRPr lang="uk-UA" altLang="ru-RU" sz="28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indent="0"/>
            <a:endParaRPr lang="ru-RU" altLang="ru-RU" sz="800" dirty="0">
              <a:solidFill>
                <a:srgbClr val="FFFF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Створення нових </a:t>
            </a:r>
            <a:r>
              <a:rPr lang="uk-UA" altLang="ru-RU" sz="2800" dirty="0">
                <a:solidFill>
                  <a:srgbClr val="FFFF00"/>
                </a:solidFill>
                <a:latin typeface="Times New Roman" pitchFamily="18" charset="0"/>
              </a:rPr>
              <a:t>(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додаткових) осередків некрозу </a:t>
            </a:r>
            <a:r>
              <a:rPr lang="uk-UA" altLang="ru-RU" sz="2800" dirty="0">
                <a:solidFill>
                  <a:srgbClr val="FFFF00"/>
                </a:solidFill>
                <a:latin typeface="Times New Roman" pitchFamily="18" charset="0"/>
              </a:rPr>
              <a:t>в 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найближчі години та дні після поранення</a:t>
            </a:r>
          </a:p>
          <a:p>
            <a:pPr indent="0"/>
            <a:endParaRPr lang="ru-RU" altLang="ru-RU" sz="800" dirty="0">
              <a:solidFill>
                <a:srgbClr val="FFFF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uk-UA" altLang="ru-RU" sz="2800" dirty="0" err="1" smtClean="0">
                <a:solidFill>
                  <a:srgbClr val="FFFF00"/>
                </a:solidFill>
                <a:latin typeface="Times New Roman" pitchFamily="18" charset="0"/>
              </a:rPr>
              <a:t>Неравномірний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 розподіл ушкоджених та нежиттєздатних тканин </a:t>
            </a:r>
            <a:r>
              <a:rPr lang="uk-UA" altLang="ru-RU" sz="2800" dirty="0">
                <a:solidFill>
                  <a:srgbClr val="FFFF00"/>
                </a:solidFill>
                <a:latin typeface="Times New Roman" pitchFamily="18" charset="0"/>
              </a:rPr>
              <a:t>за 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межами </a:t>
            </a:r>
            <a:r>
              <a:rPr lang="uk-UA" altLang="ru-RU" sz="2800" dirty="0" err="1">
                <a:solidFill>
                  <a:srgbClr val="FFFF00"/>
                </a:solidFill>
                <a:latin typeface="Times New Roman" pitchFamily="18" charset="0"/>
              </a:rPr>
              <a:t>раневого</a:t>
            </a:r>
            <a:r>
              <a:rPr lang="uk-UA" altLang="ru-RU" sz="2800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каналу в наслідок слабкості його архітектоніки</a:t>
            </a:r>
          </a:p>
          <a:p>
            <a:pPr indent="0"/>
            <a:endParaRPr lang="ru-RU" altLang="ru-RU" sz="800" dirty="0">
              <a:solidFill>
                <a:srgbClr val="FFFF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uk-UA" altLang="ru-RU" sz="2800" dirty="0" err="1" smtClean="0">
                <a:solidFill>
                  <a:srgbClr val="FFFF00"/>
                </a:solidFill>
                <a:latin typeface="Times New Roman" pitchFamily="18" charset="0"/>
              </a:rPr>
              <a:t>Всеобічні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 розлади </a:t>
            </a:r>
            <a:r>
              <a:rPr lang="uk-UA" altLang="ru-RU" sz="2800" dirty="0">
                <a:solidFill>
                  <a:srgbClr val="FFFF00"/>
                </a:solidFill>
                <a:latin typeface="Times New Roman" pitchFamily="18" charset="0"/>
              </a:rPr>
              <a:t>в 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тканинах</a:t>
            </a:r>
            <a:r>
              <a:rPr lang="uk-UA" altLang="ru-RU" sz="2800" dirty="0">
                <a:solidFill>
                  <a:srgbClr val="FFFF00"/>
                </a:solidFill>
                <a:latin typeface="Times New Roman" pitchFamily="18" charset="0"/>
              </a:rPr>
              <a:t>, 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оточуючих  </a:t>
            </a:r>
            <a:r>
              <a:rPr lang="uk-UA" altLang="ru-RU" sz="2800" dirty="0" err="1" smtClean="0">
                <a:solidFill>
                  <a:srgbClr val="FFFF00"/>
                </a:solidFill>
                <a:latin typeface="Times New Roman" pitchFamily="18" charset="0"/>
              </a:rPr>
              <a:t>раневий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uk-UA" altLang="ru-RU" sz="2800" dirty="0">
                <a:solidFill>
                  <a:srgbClr val="FFFF00"/>
                </a:solidFill>
                <a:latin typeface="Times New Roman" pitchFamily="18" charset="0"/>
              </a:rPr>
              <a:t>канал, </a:t>
            </a:r>
            <a:r>
              <a:rPr lang="uk-UA" altLang="ru-RU" sz="2800" dirty="0" err="1" smtClean="0">
                <a:solidFill>
                  <a:srgbClr val="FFFF00"/>
                </a:solidFill>
                <a:latin typeface="Times New Roman" pitchFamily="18" charset="0"/>
              </a:rPr>
              <a:t>інорідні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itchFamily="18" charset="0"/>
              </a:rPr>
              <a:t> тіла</a:t>
            </a:r>
            <a:endParaRPr lang="uk-UA" altLang="ru-RU" sz="2800" dirty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Рановий</a:t>
            </a:r>
            <a:r>
              <a:rPr lang="ru-RU" dirty="0" smtClean="0">
                <a:solidFill>
                  <a:srgbClr val="FFFF00"/>
                </a:solidFill>
              </a:rPr>
              <a:t> канал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35" y="764704"/>
            <a:ext cx="824865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0" y="1287463"/>
            <a:ext cx="2667000" cy="4876800"/>
          </a:xfrm>
          <a:prstGeom prst="rect">
            <a:avLst/>
          </a:prstGeom>
          <a:solidFill>
            <a:srgbClr val="00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FF"/>
            </a:extrusionClr>
          </a:sp3d>
        </p:spPr>
        <p:txBody>
          <a:bodyPr wrap="none" anchor="ctr">
            <a:flatTx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504950" y="1287463"/>
            <a:ext cx="2668588" cy="4884737"/>
            <a:chOff x="816" y="528"/>
            <a:chExt cx="1681" cy="3077"/>
          </a:xfrm>
        </p:grpSpPr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816" y="528"/>
            <a:ext cx="1681" cy="30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3" name="Image" r:id="rId3" imgW="3507236" imgH="6417226" progId="">
                    <p:embed/>
                  </p:oleObj>
                </mc:Choice>
                <mc:Fallback>
                  <p:oleObj name="Image" r:id="rId3" imgW="3507236" imgH="6417226" progId="">
                    <p:embed/>
                    <p:pic>
                      <p:nvPicPr>
                        <p:cNvPr id="20553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528"/>
                          <a:ext cx="1681" cy="30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008" y="1920"/>
              <a:ext cx="1392" cy="864"/>
            </a:xfrm>
            <a:prstGeom prst="rect">
              <a:avLst/>
            </a:pr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uk-UA" altLang="ru-RU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88" y="1920"/>
              <a:ext cx="84" cy="91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>
              <a:off x="2208" y="1920"/>
              <a:ext cx="144" cy="864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1504950" y="1287463"/>
          <a:ext cx="2668588" cy="488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Image" r:id="rId5" imgW="3507236" imgH="6417226" progId="">
                  <p:embed/>
                </p:oleObj>
              </mc:Choice>
              <mc:Fallback>
                <p:oleObj name="Image" r:id="rId5" imgW="3507236" imgH="6417226" progId="">
                  <p:embed/>
                  <p:pic>
                    <p:nvPicPr>
                      <p:cNvPr id="5253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950" y="1287463"/>
                        <a:ext cx="2668588" cy="488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/>
          <p:cNvGraphicFramePr>
            <a:graphicFrameLocks noChangeAspect="1"/>
          </p:cNvGraphicFramePr>
          <p:nvPr/>
        </p:nvGraphicFramePr>
        <p:xfrm>
          <a:off x="2057400" y="2811463"/>
          <a:ext cx="21336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Image" r:id="rId7" imgW="3545358" imgH="6023297" progId="">
                  <p:embed/>
                </p:oleObj>
              </mc:Choice>
              <mc:Fallback>
                <p:oleObj name="Image" r:id="rId7" imgW="3545358" imgH="6023297" progId="">
                  <p:embed/>
                  <p:pic>
                    <p:nvPicPr>
                      <p:cNvPr id="5253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9812" t="33333" b="10001"/>
                      <a:stretch>
                        <a:fillRect/>
                      </a:stretch>
                    </p:blipFill>
                    <p:spPr bwMode="auto">
                      <a:xfrm>
                        <a:off x="2057400" y="2811463"/>
                        <a:ext cx="21336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741988" y="2209800"/>
            <a:ext cx="2883995" cy="120032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altLang="ru-RU" dirty="0">
                <a:solidFill>
                  <a:srgbClr val="FFCC00"/>
                </a:solidFill>
              </a:rPr>
              <a:t>зона </a:t>
            </a:r>
            <a:r>
              <a:rPr lang="ru-RU" altLang="ru-RU" dirty="0" err="1" smtClean="0">
                <a:solidFill>
                  <a:srgbClr val="FFCC00"/>
                </a:solidFill>
              </a:rPr>
              <a:t>первинного</a:t>
            </a:r>
            <a:r>
              <a:rPr lang="ru-RU" altLang="ru-RU" dirty="0" smtClean="0">
                <a:solidFill>
                  <a:srgbClr val="FFCC00"/>
                </a:solidFill>
              </a:rPr>
              <a:t> </a:t>
            </a:r>
            <a:endParaRPr lang="ru-RU" altLang="ru-RU" dirty="0">
              <a:solidFill>
                <a:srgbClr val="FFCC00"/>
              </a:solidFill>
            </a:endParaRPr>
          </a:p>
          <a:p>
            <a:r>
              <a:rPr lang="ru-RU" altLang="ru-RU" dirty="0" err="1" smtClean="0">
                <a:solidFill>
                  <a:srgbClr val="FFCC00"/>
                </a:solidFill>
              </a:rPr>
              <a:t>травматичного</a:t>
            </a:r>
            <a:r>
              <a:rPr lang="ru-RU" altLang="ru-RU" dirty="0" smtClean="0">
                <a:solidFill>
                  <a:srgbClr val="FFCC00"/>
                </a:solidFill>
              </a:rPr>
              <a:t> </a:t>
            </a:r>
            <a:endParaRPr lang="ru-RU" altLang="ru-RU" dirty="0">
              <a:solidFill>
                <a:srgbClr val="FFCC00"/>
              </a:solidFill>
            </a:endParaRPr>
          </a:p>
          <a:p>
            <a:r>
              <a:rPr lang="ru-RU" altLang="ru-RU" dirty="0" smtClean="0">
                <a:solidFill>
                  <a:srgbClr val="FFCC00"/>
                </a:solidFill>
              </a:rPr>
              <a:t>некрозу</a:t>
            </a:r>
            <a:endParaRPr lang="ru-RU" altLang="ru-RU" dirty="0">
              <a:solidFill>
                <a:srgbClr val="FFCC00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486400" y="5143500"/>
            <a:ext cx="3581400" cy="15621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altLang="ru-RU" dirty="0">
                <a:solidFill>
                  <a:srgbClr val="00FF00"/>
                </a:solidFill>
              </a:rPr>
              <a:t>зона молекулярного</a:t>
            </a:r>
          </a:p>
          <a:p>
            <a:r>
              <a:rPr lang="ru-RU" altLang="ru-RU" dirty="0" err="1" smtClean="0">
                <a:solidFill>
                  <a:srgbClr val="00FF00"/>
                </a:solidFill>
              </a:rPr>
              <a:t>струсу</a:t>
            </a:r>
            <a:r>
              <a:rPr lang="ru-RU" altLang="ru-RU" dirty="0" smtClean="0">
                <a:solidFill>
                  <a:srgbClr val="00FF00"/>
                </a:solidFill>
              </a:rPr>
              <a:t> </a:t>
            </a:r>
            <a:r>
              <a:rPr lang="ru-RU" altLang="ru-RU" dirty="0" err="1" smtClean="0">
                <a:solidFill>
                  <a:srgbClr val="00FF00"/>
                </a:solidFill>
              </a:rPr>
              <a:t>чи</a:t>
            </a:r>
            <a:r>
              <a:rPr lang="ru-RU" altLang="ru-RU" dirty="0" smtClean="0">
                <a:solidFill>
                  <a:srgbClr val="00FF00"/>
                </a:solidFill>
              </a:rPr>
              <a:t> </a:t>
            </a:r>
            <a:r>
              <a:rPr lang="ru-RU" altLang="ru-RU" dirty="0" err="1" smtClean="0">
                <a:solidFill>
                  <a:srgbClr val="00FF00"/>
                </a:solidFill>
              </a:rPr>
              <a:t>мікроциркуляторних</a:t>
            </a:r>
            <a:r>
              <a:rPr lang="ru-RU" altLang="ru-RU" dirty="0" smtClean="0">
                <a:solidFill>
                  <a:srgbClr val="00FF00"/>
                </a:solidFill>
              </a:rPr>
              <a:t> </a:t>
            </a:r>
            <a:r>
              <a:rPr lang="ru-RU" altLang="ru-RU" dirty="0" err="1" smtClean="0">
                <a:solidFill>
                  <a:srgbClr val="00FF00"/>
                </a:solidFill>
              </a:rPr>
              <a:t>розладів</a:t>
            </a:r>
            <a:endParaRPr lang="ru-RU" altLang="ru-RU" dirty="0">
              <a:solidFill>
                <a:srgbClr val="FF0000"/>
              </a:solidFill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0" y="12065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rgbClr val="FFFF00"/>
                </a:solidFill>
              </a:rPr>
              <a:t>МЕХАНОГЕНЕЗ </a:t>
            </a:r>
            <a:r>
              <a:rPr lang="ru-RU" altLang="ru-RU" sz="2800" dirty="0" smtClean="0">
                <a:solidFill>
                  <a:srgbClr val="FFFF00"/>
                </a:solidFill>
              </a:rPr>
              <a:t>ВОГНЕПАЛЬНИХ УШКОДЖЕНЬ</a:t>
            </a:r>
            <a:endParaRPr lang="ru-RU" altLang="ru-RU" sz="2800" dirty="0">
              <a:solidFill>
                <a:srgbClr val="FFFF00"/>
              </a:solidFill>
            </a:endParaRPr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228600" y="4068763"/>
            <a:ext cx="762000" cy="228600"/>
          </a:xfrm>
          <a:prstGeom prst="homePlate">
            <a:avLst>
              <a:gd name="adj" fmla="val 10416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1581150" y="4068763"/>
            <a:ext cx="762000" cy="228600"/>
          </a:xfrm>
          <a:prstGeom prst="homePlate">
            <a:avLst>
              <a:gd name="adj" fmla="val 10416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6705600" y="4068763"/>
            <a:ext cx="762000" cy="228600"/>
          </a:xfrm>
          <a:prstGeom prst="homePlate">
            <a:avLst>
              <a:gd name="adj" fmla="val 10416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7772400" y="4068763"/>
            <a:ext cx="762000" cy="228600"/>
          </a:xfrm>
          <a:prstGeom prst="homePlate">
            <a:avLst>
              <a:gd name="adj" fmla="val 10416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2647950" y="3916363"/>
            <a:ext cx="914400" cy="457200"/>
            <a:chOff x="1488" y="1872"/>
            <a:chExt cx="576" cy="288"/>
          </a:xfrm>
        </p:grpSpPr>
        <p:sp>
          <p:nvSpPr>
            <p:cNvPr id="18" name="AutoShape 18"/>
            <p:cNvSpPr>
              <a:spLocks noChangeArrowheads="1"/>
            </p:cNvSpPr>
            <p:nvPr/>
          </p:nvSpPr>
          <p:spPr bwMode="auto">
            <a:xfrm>
              <a:off x="1488" y="1968"/>
              <a:ext cx="480" cy="144"/>
            </a:xfrm>
            <a:prstGeom prst="homePlate">
              <a:avLst>
                <a:gd name="adj" fmla="val 104167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uk-UA" altLang="ru-RU"/>
            </a:p>
          </p:txBody>
        </p:sp>
        <p:grpSp>
          <p:nvGrpSpPr>
            <p:cNvPr id="19" name="Group 19"/>
            <p:cNvGrpSpPr>
              <a:grpSpLocks/>
            </p:cNvGrpSpPr>
            <p:nvPr/>
          </p:nvGrpSpPr>
          <p:grpSpPr bwMode="auto">
            <a:xfrm>
              <a:off x="1776" y="1872"/>
              <a:ext cx="288" cy="288"/>
              <a:chOff x="3456" y="768"/>
              <a:chExt cx="288" cy="288"/>
            </a:xfrm>
          </p:grpSpPr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3600" y="768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rot="4824412">
                <a:off x="3456" y="864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 rot="2734036">
                <a:off x="3504" y="912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3" name="Line 23"/>
              <p:cNvSpPr>
                <a:spLocks noChangeShapeType="1"/>
              </p:cNvSpPr>
              <p:nvPr/>
            </p:nvSpPr>
            <p:spPr bwMode="auto">
              <a:xfrm rot="7177312">
                <a:off x="3600" y="816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24" name="Group 24"/>
          <p:cNvGrpSpPr>
            <a:grpSpLocks/>
          </p:cNvGrpSpPr>
          <p:nvPr/>
        </p:nvGrpSpPr>
        <p:grpSpPr bwMode="auto">
          <a:xfrm>
            <a:off x="3200400" y="3687763"/>
            <a:ext cx="990600" cy="914400"/>
            <a:chOff x="2016" y="1728"/>
            <a:chExt cx="624" cy="576"/>
          </a:xfrm>
        </p:grpSpPr>
        <p:sp>
          <p:nvSpPr>
            <p:cNvPr id="25" name="AutoShape 25"/>
            <p:cNvSpPr>
              <a:spLocks noChangeArrowheads="1"/>
            </p:cNvSpPr>
            <p:nvPr/>
          </p:nvSpPr>
          <p:spPr bwMode="auto">
            <a:xfrm>
              <a:off x="2160" y="1968"/>
              <a:ext cx="480" cy="144"/>
            </a:xfrm>
            <a:prstGeom prst="homePlate">
              <a:avLst>
                <a:gd name="adj" fmla="val 104167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uk-UA" altLang="ru-RU"/>
            </a:p>
          </p:txBody>
        </p:sp>
        <p:grpSp>
          <p:nvGrpSpPr>
            <p:cNvPr id="26" name="Group 26"/>
            <p:cNvGrpSpPr>
              <a:grpSpLocks/>
            </p:cNvGrpSpPr>
            <p:nvPr/>
          </p:nvGrpSpPr>
          <p:grpSpPr bwMode="auto">
            <a:xfrm>
              <a:off x="2016" y="1728"/>
              <a:ext cx="624" cy="576"/>
              <a:chOff x="3504" y="768"/>
              <a:chExt cx="624" cy="576"/>
            </a:xfrm>
          </p:grpSpPr>
          <p:sp>
            <p:nvSpPr>
              <p:cNvPr id="27" name="Line 27"/>
              <p:cNvSpPr>
                <a:spLocks noChangeShapeType="1"/>
              </p:cNvSpPr>
              <p:nvPr/>
            </p:nvSpPr>
            <p:spPr bwMode="auto">
              <a:xfrm rot="2734036">
                <a:off x="3504" y="912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" name="Line 28"/>
              <p:cNvSpPr>
                <a:spLocks noChangeShapeType="1"/>
              </p:cNvSpPr>
              <p:nvPr/>
            </p:nvSpPr>
            <p:spPr bwMode="auto">
              <a:xfrm rot="7027939">
                <a:off x="3600" y="1008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" name="Line 29"/>
              <p:cNvSpPr>
                <a:spLocks noChangeShapeType="1"/>
              </p:cNvSpPr>
              <p:nvPr/>
            </p:nvSpPr>
            <p:spPr bwMode="auto">
              <a:xfrm rot="3045701">
                <a:off x="3600" y="1104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" name="Line 30"/>
              <p:cNvSpPr>
                <a:spLocks noChangeShapeType="1"/>
              </p:cNvSpPr>
              <p:nvPr/>
            </p:nvSpPr>
            <p:spPr bwMode="auto">
              <a:xfrm rot="-444141">
                <a:off x="3648" y="864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" name="Line 31"/>
              <p:cNvSpPr>
                <a:spLocks noChangeShapeType="1"/>
              </p:cNvSpPr>
              <p:nvPr/>
            </p:nvSpPr>
            <p:spPr bwMode="auto">
              <a:xfrm rot="6112632">
                <a:off x="3984" y="768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" name="Line 32"/>
              <p:cNvSpPr>
                <a:spLocks noChangeShapeType="1"/>
              </p:cNvSpPr>
              <p:nvPr/>
            </p:nvSpPr>
            <p:spPr bwMode="auto">
              <a:xfrm rot="5332955">
                <a:off x="3888" y="1104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" name="Line 33"/>
              <p:cNvSpPr>
                <a:spLocks noChangeShapeType="1"/>
              </p:cNvSpPr>
              <p:nvPr/>
            </p:nvSpPr>
            <p:spPr bwMode="auto">
              <a:xfrm rot="7800857">
                <a:off x="3840" y="960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" name="Line 34"/>
              <p:cNvSpPr>
                <a:spLocks noChangeShapeType="1"/>
              </p:cNvSpPr>
              <p:nvPr/>
            </p:nvSpPr>
            <p:spPr bwMode="auto">
              <a:xfrm rot="2734036">
                <a:off x="3936" y="1200"/>
                <a:ext cx="144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35" name="Group 35"/>
          <p:cNvGrpSpPr>
            <a:grpSpLocks/>
          </p:cNvGrpSpPr>
          <p:nvPr/>
        </p:nvGrpSpPr>
        <p:grpSpPr bwMode="auto">
          <a:xfrm>
            <a:off x="2819400" y="3306763"/>
            <a:ext cx="2438400" cy="1828800"/>
            <a:chOff x="1776" y="1488"/>
            <a:chExt cx="1536" cy="1152"/>
          </a:xfrm>
        </p:grpSpPr>
        <p:sp>
          <p:nvSpPr>
            <p:cNvPr id="36" name="AutoShape 36"/>
            <p:cNvSpPr>
              <a:spLocks noChangeArrowheads="1"/>
            </p:cNvSpPr>
            <p:nvPr/>
          </p:nvSpPr>
          <p:spPr bwMode="auto">
            <a:xfrm>
              <a:off x="2832" y="1968"/>
              <a:ext cx="480" cy="144"/>
            </a:xfrm>
            <a:prstGeom prst="homePlate">
              <a:avLst>
                <a:gd name="adj" fmla="val 104167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uk-UA" altLang="ru-RU"/>
            </a:p>
          </p:txBody>
        </p:sp>
        <p:grpSp>
          <p:nvGrpSpPr>
            <p:cNvPr id="37" name="Group 37"/>
            <p:cNvGrpSpPr>
              <a:grpSpLocks/>
            </p:cNvGrpSpPr>
            <p:nvPr/>
          </p:nvGrpSpPr>
          <p:grpSpPr bwMode="auto">
            <a:xfrm>
              <a:off x="1776" y="1488"/>
              <a:ext cx="1488" cy="1152"/>
              <a:chOff x="3504" y="672"/>
              <a:chExt cx="1488" cy="1152"/>
            </a:xfrm>
          </p:grpSpPr>
          <p:grpSp>
            <p:nvGrpSpPr>
              <p:cNvPr id="38" name="Group 38"/>
              <p:cNvGrpSpPr>
                <a:grpSpLocks/>
              </p:cNvGrpSpPr>
              <p:nvPr/>
            </p:nvGrpSpPr>
            <p:grpSpPr bwMode="auto">
              <a:xfrm>
                <a:off x="3504" y="912"/>
                <a:ext cx="624" cy="576"/>
                <a:chOff x="3504" y="768"/>
                <a:chExt cx="624" cy="576"/>
              </a:xfrm>
            </p:grpSpPr>
            <p:sp>
              <p:nvSpPr>
                <p:cNvPr id="66" name="Line 39"/>
                <p:cNvSpPr>
                  <a:spLocks noChangeShapeType="1"/>
                </p:cNvSpPr>
                <p:nvPr/>
              </p:nvSpPr>
              <p:spPr bwMode="auto">
                <a:xfrm rot="2734036">
                  <a:off x="3504" y="912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7" name="Line 40"/>
                <p:cNvSpPr>
                  <a:spLocks noChangeShapeType="1"/>
                </p:cNvSpPr>
                <p:nvPr/>
              </p:nvSpPr>
              <p:spPr bwMode="auto">
                <a:xfrm rot="7027939">
                  <a:off x="3600" y="1008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8" name="Line 41"/>
                <p:cNvSpPr>
                  <a:spLocks noChangeShapeType="1"/>
                </p:cNvSpPr>
                <p:nvPr/>
              </p:nvSpPr>
              <p:spPr bwMode="auto">
                <a:xfrm rot="3045701">
                  <a:off x="3600" y="110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9" name="Line 42"/>
                <p:cNvSpPr>
                  <a:spLocks noChangeShapeType="1"/>
                </p:cNvSpPr>
                <p:nvPr/>
              </p:nvSpPr>
              <p:spPr bwMode="auto">
                <a:xfrm rot="-444141">
                  <a:off x="3648" y="86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0" name="Line 43"/>
                <p:cNvSpPr>
                  <a:spLocks noChangeShapeType="1"/>
                </p:cNvSpPr>
                <p:nvPr/>
              </p:nvSpPr>
              <p:spPr bwMode="auto">
                <a:xfrm rot="6112632">
                  <a:off x="3984" y="768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1" name="Line 44"/>
                <p:cNvSpPr>
                  <a:spLocks noChangeShapeType="1"/>
                </p:cNvSpPr>
                <p:nvPr/>
              </p:nvSpPr>
              <p:spPr bwMode="auto">
                <a:xfrm rot="5332955">
                  <a:off x="3888" y="110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2" name="Line 45"/>
                <p:cNvSpPr>
                  <a:spLocks noChangeShapeType="1"/>
                </p:cNvSpPr>
                <p:nvPr/>
              </p:nvSpPr>
              <p:spPr bwMode="auto">
                <a:xfrm rot="7800857">
                  <a:off x="3840" y="960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3" name="Line 46"/>
                <p:cNvSpPr>
                  <a:spLocks noChangeShapeType="1"/>
                </p:cNvSpPr>
                <p:nvPr/>
              </p:nvSpPr>
              <p:spPr bwMode="auto">
                <a:xfrm rot="2734036">
                  <a:off x="3936" y="1200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9" name="Group 47"/>
              <p:cNvGrpSpPr>
                <a:grpSpLocks/>
              </p:cNvGrpSpPr>
              <p:nvPr/>
            </p:nvGrpSpPr>
            <p:grpSpPr bwMode="auto">
              <a:xfrm>
                <a:off x="4128" y="672"/>
                <a:ext cx="624" cy="576"/>
                <a:chOff x="3504" y="768"/>
                <a:chExt cx="624" cy="576"/>
              </a:xfrm>
            </p:grpSpPr>
            <p:sp>
              <p:nvSpPr>
                <p:cNvPr id="58" name="Line 48"/>
                <p:cNvSpPr>
                  <a:spLocks noChangeShapeType="1"/>
                </p:cNvSpPr>
                <p:nvPr/>
              </p:nvSpPr>
              <p:spPr bwMode="auto">
                <a:xfrm rot="2734036">
                  <a:off x="3504" y="912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9" name="Line 49"/>
                <p:cNvSpPr>
                  <a:spLocks noChangeShapeType="1"/>
                </p:cNvSpPr>
                <p:nvPr/>
              </p:nvSpPr>
              <p:spPr bwMode="auto">
                <a:xfrm rot="7027939">
                  <a:off x="3600" y="1008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0" name="Line 50"/>
                <p:cNvSpPr>
                  <a:spLocks noChangeShapeType="1"/>
                </p:cNvSpPr>
                <p:nvPr/>
              </p:nvSpPr>
              <p:spPr bwMode="auto">
                <a:xfrm rot="3045701">
                  <a:off x="3600" y="110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1" name="Line 51"/>
                <p:cNvSpPr>
                  <a:spLocks noChangeShapeType="1"/>
                </p:cNvSpPr>
                <p:nvPr/>
              </p:nvSpPr>
              <p:spPr bwMode="auto">
                <a:xfrm rot="-444141">
                  <a:off x="3648" y="86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" name="Line 52"/>
                <p:cNvSpPr>
                  <a:spLocks noChangeShapeType="1"/>
                </p:cNvSpPr>
                <p:nvPr/>
              </p:nvSpPr>
              <p:spPr bwMode="auto">
                <a:xfrm rot="6112632">
                  <a:off x="3984" y="768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3" name="Line 53"/>
                <p:cNvSpPr>
                  <a:spLocks noChangeShapeType="1"/>
                </p:cNvSpPr>
                <p:nvPr/>
              </p:nvSpPr>
              <p:spPr bwMode="auto">
                <a:xfrm rot="5332955">
                  <a:off x="3888" y="110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4" name="Line 54"/>
                <p:cNvSpPr>
                  <a:spLocks noChangeShapeType="1"/>
                </p:cNvSpPr>
                <p:nvPr/>
              </p:nvSpPr>
              <p:spPr bwMode="auto">
                <a:xfrm rot="7800857">
                  <a:off x="3840" y="960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5" name="Line 55"/>
                <p:cNvSpPr>
                  <a:spLocks noChangeShapeType="1"/>
                </p:cNvSpPr>
                <p:nvPr/>
              </p:nvSpPr>
              <p:spPr bwMode="auto">
                <a:xfrm rot="2734036">
                  <a:off x="3936" y="1200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0" name="Group 56"/>
              <p:cNvGrpSpPr>
                <a:grpSpLocks/>
              </p:cNvGrpSpPr>
              <p:nvPr/>
            </p:nvGrpSpPr>
            <p:grpSpPr bwMode="auto">
              <a:xfrm>
                <a:off x="3888" y="1056"/>
                <a:ext cx="624" cy="576"/>
                <a:chOff x="3504" y="768"/>
                <a:chExt cx="624" cy="576"/>
              </a:xfrm>
            </p:grpSpPr>
            <p:sp>
              <p:nvSpPr>
                <p:cNvPr id="50" name="Line 57"/>
                <p:cNvSpPr>
                  <a:spLocks noChangeShapeType="1"/>
                </p:cNvSpPr>
                <p:nvPr/>
              </p:nvSpPr>
              <p:spPr bwMode="auto">
                <a:xfrm rot="2734036">
                  <a:off x="3504" y="912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1" name="Line 58"/>
                <p:cNvSpPr>
                  <a:spLocks noChangeShapeType="1"/>
                </p:cNvSpPr>
                <p:nvPr/>
              </p:nvSpPr>
              <p:spPr bwMode="auto">
                <a:xfrm rot="7027939">
                  <a:off x="3600" y="1008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2" name="Line 59"/>
                <p:cNvSpPr>
                  <a:spLocks noChangeShapeType="1"/>
                </p:cNvSpPr>
                <p:nvPr/>
              </p:nvSpPr>
              <p:spPr bwMode="auto">
                <a:xfrm rot="3045701">
                  <a:off x="3600" y="110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3" name="Line 60"/>
                <p:cNvSpPr>
                  <a:spLocks noChangeShapeType="1"/>
                </p:cNvSpPr>
                <p:nvPr/>
              </p:nvSpPr>
              <p:spPr bwMode="auto">
                <a:xfrm rot="-444141">
                  <a:off x="3648" y="86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" name="Line 61"/>
                <p:cNvSpPr>
                  <a:spLocks noChangeShapeType="1"/>
                </p:cNvSpPr>
                <p:nvPr/>
              </p:nvSpPr>
              <p:spPr bwMode="auto">
                <a:xfrm rot="6112632">
                  <a:off x="3984" y="768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" name="Line 62"/>
                <p:cNvSpPr>
                  <a:spLocks noChangeShapeType="1"/>
                </p:cNvSpPr>
                <p:nvPr/>
              </p:nvSpPr>
              <p:spPr bwMode="auto">
                <a:xfrm rot="5332955">
                  <a:off x="3888" y="110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6" name="Line 63"/>
                <p:cNvSpPr>
                  <a:spLocks noChangeShapeType="1"/>
                </p:cNvSpPr>
                <p:nvPr/>
              </p:nvSpPr>
              <p:spPr bwMode="auto">
                <a:xfrm rot="7800857">
                  <a:off x="3840" y="960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7" name="Line 64"/>
                <p:cNvSpPr>
                  <a:spLocks noChangeShapeType="1"/>
                </p:cNvSpPr>
                <p:nvPr/>
              </p:nvSpPr>
              <p:spPr bwMode="auto">
                <a:xfrm rot="2734036">
                  <a:off x="3936" y="1200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1" name="Group 65"/>
              <p:cNvGrpSpPr>
                <a:grpSpLocks/>
              </p:cNvGrpSpPr>
              <p:nvPr/>
            </p:nvGrpSpPr>
            <p:grpSpPr bwMode="auto">
              <a:xfrm>
                <a:off x="4368" y="1248"/>
                <a:ext cx="624" cy="576"/>
                <a:chOff x="3504" y="768"/>
                <a:chExt cx="624" cy="576"/>
              </a:xfrm>
            </p:grpSpPr>
            <p:sp>
              <p:nvSpPr>
                <p:cNvPr id="42" name="Line 66"/>
                <p:cNvSpPr>
                  <a:spLocks noChangeShapeType="1"/>
                </p:cNvSpPr>
                <p:nvPr/>
              </p:nvSpPr>
              <p:spPr bwMode="auto">
                <a:xfrm rot="2734036">
                  <a:off x="3504" y="912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" name="Line 67"/>
                <p:cNvSpPr>
                  <a:spLocks noChangeShapeType="1"/>
                </p:cNvSpPr>
                <p:nvPr/>
              </p:nvSpPr>
              <p:spPr bwMode="auto">
                <a:xfrm rot="7027939">
                  <a:off x="3600" y="1008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" name="Line 68"/>
                <p:cNvSpPr>
                  <a:spLocks noChangeShapeType="1"/>
                </p:cNvSpPr>
                <p:nvPr/>
              </p:nvSpPr>
              <p:spPr bwMode="auto">
                <a:xfrm rot="3045701">
                  <a:off x="3600" y="110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" name="Line 69"/>
                <p:cNvSpPr>
                  <a:spLocks noChangeShapeType="1"/>
                </p:cNvSpPr>
                <p:nvPr/>
              </p:nvSpPr>
              <p:spPr bwMode="auto">
                <a:xfrm rot="-444141">
                  <a:off x="3648" y="86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" name="Line 70"/>
                <p:cNvSpPr>
                  <a:spLocks noChangeShapeType="1"/>
                </p:cNvSpPr>
                <p:nvPr/>
              </p:nvSpPr>
              <p:spPr bwMode="auto">
                <a:xfrm rot="6112632">
                  <a:off x="3984" y="768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7" name="Line 71"/>
                <p:cNvSpPr>
                  <a:spLocks noChangeShapeType="1"/>
                </p:cNvSpPr>
                <p:nvPr/>
              </p:nvSpPr>
              <p:spPr bwMode="auto">
                <a:xfrm rot="5332955">
                  <a:off x="3888" y="1104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8" name="Line 72"/>
                <p:cNvSpPr>
                  <a:spLocks noChangeShapeType="1"/>
                </p:cNvSpPr>
                <p:nvPr/>
              </p:nvSpPr>
              <p:spPr bwMode="auto">
                <a:xfrm rot="7800857">
                  <a:off x="3840" y="960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9" name="Line 73"/>
                <p:cNvSpPr>
                  <a:spLocks noChangeShapeType="1"/>
                </p:cNvSpPr>
                <p:nvPr/>
              </p:nvSpPr>
              <p:spPr bwMode="auto">
                <a:xfrm rot="2734036">
                  <a:off x="3936" y="1200"/>
                  <a:ext cx="144" cy="144"/>
                </a:xfrm>
                <a:prstGeom prst="line">
                  <a:avLst/>
                </a:prstGeom>
                <a:noFill/>
                <a:ln w="762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pic>
        <p:nvPicPr>
          <p:cNvPr id="74" name="Picture 74" descr="Зона расстройств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2743200"/>
            <a:ext cx="215265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Line 75"/>
          <p:cNvSpPr>
            <a:spLocks noChangeShapeType="1"/>
          </p:cNvSpPr>
          <p:nvPr/>
        </p:nvSpPr>
        <p:spPr bwMode="auto">
          <a:xfrm flipH="1" flipV="1">
            <a:off x="3276600" y="5257800"/>
            <a:ext cx="2133600" cy="60960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6" name="Line 76"/>
          <p:cNvSpPr>
            <a:spLocks noChangeShapeType="1"/>
          </p:cNvSpPr>
          <p:nvPr/>
        </p:nvSpPr>
        <p:spPr bwMode="auto">
          <a:xfrm flipH="1">
            <a:off x="3962400" y="2963863"/>
            <a:ext cx="1676400" cy="617537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51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1" grpId="0" animBg="1" autoUpdateAnimBg="0"/>
      <p:bldP spid="13" grpId="0" animBg="1"/>
      <p:bldP spid="14" grpId="0" animBg="1"/>
      <p:bldP spid="15" grpId="0" animBg="1"/>
      <p:bldP spid="16" grpId="0" animBg="1"/>
      <p:bldP spid="75" grpId="0" animBg="1"/>
      <p:bldP spid="7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42988" y="260350"/>
            <a:ext cx="7270750" cy="3603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alt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ЗОНИ РОЗЛАДУ КРОВОПОСТАЧАННЯ</a:t>
            </a:r>
            <a:endParaRPr lang="ru-RU" alt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911725" y="6042025"/>
            <a:ext cx="2755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ru-RU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35013" y="6591300"/>
            <a:ext cx="1820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ru-RU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042988" y="764704"/>
            <a:ext cx="74168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685800">
              <a:tabLst>
                <a:tab pos="11430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tabLst>
                <a:tab pos="11430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tabLst>
                <a:tab pos="11430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tabLst>
                <a:tab pos="11430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tabLst>
                <a:tab pos="11430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Char char="•"/>
            </a:pPr>
            <a:r>
              <a:rPr lang="ru-RU" altLang="ru-RU" sz="2400" dirty="0" smtClean="0">
                <a:latin typeface="Times New Roman" pitchFamily="18" charset="0"/>
              </a:rPr>
              <a:t>Зона </a:t>
            </a:r>
            <a:r>
              <a:rPr lang="ru-RU" altLang="ru-RU" sz="2400" i="1" dirty="0">
                <a:solidFill>
                  <a:srgbClr val="FFFF00"/>
                </a:solidFill>
                <a:latin typeface="Times New Roman" pitchFamily="18" charset="0"/>
              </a:rPr>
              <a:t>тотального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припинення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мікроциркуляції</a:t>
            </a:r>
            <a:r>
              <a:rPr lang="ru-RU" altLang="ru-RU" sz="2400" dirty="0" smtClean="0">
                <a:latin typeface="Times New Roman" pitchFamily="18" charset="0"/>
              </a:rPr>
              <a:t> з </a:t>
            </a:r>
            <a:r>
              <a:rPr lang="ru-RU" altLang="ru-RU" sz="2400" dirty="0" err="1" smtClean="0">
                <a:latin typeface="Times New Roman" pitchFamily="18" charset="0"/>
              </a:rPr>
              <a:t>развитком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первиного</a:t>
            </a:r>
            <a:r>
              <a:rPr lang="ru-RU" altLang="ru-RU" sz="2400" dirty="0" smtClean="0">
                <a:latin typeface="Times New Roman" pitchFamily="18" charset="0"/>
              </a:rPr>
              <a:t> некрозу тканин</a:t>
            </a:r>
          </a:p>
          <a:p>
            <a:pPr indent="0"/>
            <a:endParaRPr lang="ru-RU" altLang="ru-RU" sz="800" dirty="0"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altLang="ru-RU" sz="2400" dirty="0">
                <a:latin typeface="Times New Roman" pitchFamily="18" charset="0"/>
              </a:rPr>
              <a:t>Зона </a:t>
            </a:r>
            <a:r>
              <a:rPr lang="ru-RU" altLang="ru-RU" sz="2400" i="1" dirty="0">
                <a:solidFill>
                  <a:srgbClr val="FFFF00"/>
                </a:solidFill>
                <a:latin typeface="Times New Roman" pitchFamily="18" charset="0"/>
              </a:rPr>
              <a:t>субтотального</a:t>
            </a:r>
            <a:r>
              <a:rPr lang="ru-RU" altLang="ru-RU" sz="2400" dirty="0">
                <a:latin typeface="Times New Roman" pitchFamily="18" charset="0"/>
              </a:rPr>
              <a:t> 75% </a:t>
            </a:r>
            <a:r>
              <a:rPr lang="ru-RU" altLang="ru-RU" sz="2400" dirty="0" smtClean="0">
                <a:latin typeface="Times New Roman" pitchFamily="18" charset="0"/>
              </a:rPr>
              <a:t>з </a:t>
            </a:r>
            <a:r>
              <a:rPr lang="ru-RU" altLang="ru-RU" sz="2400" dirty="0" err="1" smtClean="0">
                <a:latin typeface="Times New Roman" pitchFamily="18" charset="0"/>
              </a:rPr>
              <a:t>наступним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припиненням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кровообігу</a:t>
            </a:r>
            <a:r>
              <a:rPr lang="ru-RU" altLang="ru-RU" sz="2400" dirty="0" smtClean="0">
                <a:latin typeface="Times New Roman" pitchFamily="18" charset="0"/>
              </a:rPr>
              <a:t> з </a:t>
            </a:r>
            <a:r>
              <a:rPr lang="ru-RU" altLang="ru-RU" sz="2400" dirty="0" err="1" smtClean="0">
                <a:latin typeface="Times New Roman" pitchFamily="18" charset="0"/>
              </a:rPr>
              <a:t>формуванням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вторинного</a:t>
            </a:r>
            <a:r>
              <a:rPr lang="ru-RU" altLang="ru-RU" sz="2400" dirty="0" smtClean="0">
                <a:latin typeface="Times New Roman" pitchFamily="18" charset="0"/>
              </a:rPr>
              <a:t> некрозу </a:t>
            </a:r>
            <a:r>
              <a:rPr lang="ru-RU" altLang="ru-RU" sz="2400" dirty="0" err="1" smtClean="0">
                <a:latin typeface="Times New Roman" pitchFamily="18" charset="0"/>
              </a:rPr>
              <a:t>тканнин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на </a:t>
            </a:r>
            <a:r>
              <a:rPr lang="ru-RU" altLang="ru-RU" sz="2400" dirty="0" smtClean="0">
                <a:latin typeface="Times New Roman" pitchFamily="18" charset="0"/>
              </a:rPr>
              <a:t>3 </a:t>
            </a:r>
            <a:r>
              <a:rPr lang="ru-RU" altLang="ru-RU" sz="2400" dirty="0" err="1" smtClean="0">
                <a:latin typeface="Times New Roman" pitchFamily="18" charset="0"/>
              </a:rPr>
              <a:t>добу</a:t>
            </a:r>
            <a:endParaRPr lang="ru-RU" altLang="ru-RU" sz="2400" dirty="0" smtClean="0">
              <a:latin typeface="Times New Roman" pitchFamily="18" charset="0"/>
            </a:endParaRPr>
          </a:p>
          <a:p>
            <a:pPr indent="0"/>
            <a:endParaRPr lang="ru-RU" altLang="ru-RU" sz="800" dirty="0"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altLang="ru-RU" sz="2400" dirty="0">
                <a:latin typeface="Times New Roman" pitchFamily="18" charset="0"/>
              </a:rPr>
              <a:t>Зона </a:t>
            </a:r>
            <a:r>
              <a:rPr lang="ru-RU" altLang="ru-RU" sz="2400" i="1" dirty="0" err="1" smtClean="0">
                <a:solidFill>
                  <a:srgbClr val="FFFF00"/>
                </a:solidFill>
                <a:latin typeface="Times New Roman" pitchFamily="18" charset="0"/>
              </a:rPr>
              <a:t>осередкових</a:t>
            </a:r>
            <a:r>
              <a:rPr lang="ru-RU" altLang="ru-RU" sz="2400" dirty="0" smtClean="0">
                <a:latin typeface="Times New Roman" pitchFamily="18" charset="0"/>
              </a:rPr>
              <a:t>  </a:t>
            </a:r>
            <a:r>
              <a:rPr lang="ru-RU" altLang="ru-RU" sz="2400" dirty="0" err="1" smtClean="0">
                <a:latin typeface="Times New Roman" pitchFamily="18" charset="0"/>
              </a:rPr>
              <a:t>розладів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зі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зниженням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на 55% </a:t>
            </a:r>
            <a:r>
              <a:rPr lang="ru-RU" altLang="ru-RU" sz="2400" dirty="0" err="1" smtClean="0">
                <a:latin typeface="Times New Roman" pitchFamily="18" charset="0"/>
              </a:rPr>
              <a:t>кровообігу</a:t>
            </a:r>
            <a:r>
              <a:rPr lang="ru-RU" altLang="ru-RU" sz="2400" dirty="0" smtClean="0">
                <a:latin typeface="Times New Roman" pitchFamily="18" charset="0"/>
              </a:rPr>
              <a:t> з </a:t>
            </a:r>
            <a:r>
              <a:rPr lang="ru-RU" altLang="ru-RU" sz="2400" dirty="0" err="1" smtClean="0">
                <a:latin typeface="Times New Roman" pitchFamily="18" charset="0"/>
              </a:rPr>
              <a:t>наступним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відновленням</a:t>
            </a:r>
            <a:r>
              <a:rPr lang="ru-RU" altLang="ru-RU" sz="2400" dirty="0" smtClean="0">
                <a:latin typeface="Times New Roman" pitchFamily="18" charset="0"/>
              </a:rPr>
              <a:t> до </a:t>
            </a:r>
            <a:r>
              <a:rPr lang="ru-RU" altLang="ru-RU" sz="2400" dirty="0">
                <a:latin typeface="Times New Roman" pitchFamily="18" charset="0"/>
              </a:rPr>
              <a:t>14 </a:t>
            </a:r>
            <a:r>
              <a:rPr lang="ru-RU" altLang="ru-RU" sz="2400" dirty="0" err="1" smtClean="0">
                <a:latin typeface="Times New Roman" pitchFamily="18" charset="0"/>
              </a:rPr>
              <a:t>діб</a:t>
            </a:r>
            <a:r>
              <a:rPr lang="ru-RU" altLang="ru-RU" sz="2400" dirty="0" smtClean="0">
                <a:latin typeface="Times New Roman" pitchFamily="18" charset="0"/>
              </a:rPr>
              <a:t>, </a:t>
            </a:r>
            <a:r>
              <a:rPr lang="ru-RU" altLang="ru-RU" sz="2400" dirty="0">
                <a:latin typeface="Times New Roman" pitchFamily="18" charset="0"/>
              </a:rPr>
              <a:t>а при </a:t>
            </a:r>
            <a:r>
              <a:rPr lang="ru-RU" altLang="ru-RU" sz="2400" dirty="0" err="1" smtClean="0">
                <a:latin typeface="Times New Roman" pitchFamily="18" charset="0"/>
              </a:rPr>
              <a:t>ускладненому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перебігу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– </a:t>
            </a:r>
            <a:r>
              <a:rPr lang="ru-RU" altLang="ru-RU" sz="2400" dirty="0" err="1" smtClean="0">
                <a:latin typeface="Times New Roman" pitchFamily="18" charset="0"/>
              </a:rPr>
              <a:t>виникнення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ділянок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вторинного</a:t>
            </a:r>
            <a:r>
              <a:rPr lang="ru-RU" altLang="ru-RU" sz="2400" dirty="0" smtClean="0">
                <a:latin typeface="Times New Roman" pitchFamily="18" charset="0"/>
              </a:rPr>
              <a:t> некрозу</a:t>
            </a:r>
          </a:p>
          <a:p>
            <a:pPr indent="0"/>
            <a:endParaRPr lang="ru-RU" altLang="ru-RU" sz="800" dirty="0"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altLang="ru-RU" sz="2400" dirty="0">
                <a:latin typeface="Times New Roman" pitchFamily="18" charset="0"/>
              </a:rPr>
              <a:t>Зона </a:t>
            </a:r>
            <a:r>
              <a:rPr lang="ru-RU" altLang="ru-RU" sz="2400" i="1" dirty="0" err="1" smtClean="0">
                <a:solidFill>
                  <a:srgbClr val="FFFF00"/>
                </a:solidFill>
                <a:latin typeface="Times New Roman" pitchFamily="18" charset="0"/>
              </a:rPr>
              <a:t>функціональних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розладів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на 23% </a:t>
            </a:r>
            <a:r>
              <a:rPr lang="ru-RU" altLang="ru-RU" sz="2400" dirty="0" err="1" smtClean="0">
                <a:latin typeface="Times New Roman" pitchFamily="18" charset="0"/>
              </a:rPr>
              <a:t>сниженого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кровообігу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з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наступною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нормалізацією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кровообігу</a:t>
            </a:r>
            <a:r>
              <a:rPr lang="ru-RU" altLang="ru-RU" sz="2400" dirty="0" smtClean="0">
                <a:latin typeface="Times New Roman" pitchFamily="18" charset="0"/>
              </a:rPr>
              <a:t> до </a:t>
            </a:r>
            <a:r>
              <a:rPr lang="ru-RU" altLang="ru-RU" sz="2400" dirty="0">
                <a:latin typeface="Times New Roman" pitchFamily="18" charset="0"/>
              </a:rPr>
              <a:t>7 </a:t>
            </a:r>
            <a:r>
              <a:rPr lang="ru-RU" altLang="ru-RU" sz="2400" dirty="0" err="1" smtClean="0">
                <a:latin typeface="Times New Roman" pitchFamily="18" charset="0"/>
              </a:rPr>
              <a:t>доби</a:t>
            </a:r>
            <a:endParaRPr lang="ru-RU" altLang="ru-RU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24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Content Placeholder 4" descr="18817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6250"/>
            <a:ext cx="8351837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/>
          <p:cNvSpPr>
            <a:spLocks noGrp="1"/>
          </p:cNvSpPr>
          <p:nvPr>
            <p:ph type="title"/>
          </p:nvPr>
        </p:nvSpPr>
        <p:spPr>
          <a:xfrm>
            <a:off x="4716016" y="5515174"/>
            <a:ext cx="6554867" cy="152400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Приклади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зброї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07" y="1052736"/>
            <a:ext cx="3602685" cy="52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756544"/>
            <a:ext cx="3396063" cy="5031863"/>
          </a:xfrm>
          <a:prstGeom prst="rect">
            <a:avLst/>
          </a:prstGeom>
        </p:spPr>
      </p:pic>
      <p:sp>
        <p:nvSpPr>
          <p:cNvPr id="8" name="Pealkiri 1"/>
          <p:cNvSpPr txBox="1">
            <a:spLocks/>
          </p:cNvSpPr>
          <p:nvPr/>
        </p:nvSpPr>
        <p:spPr>
          <a:xfrm>
            <a:off x="608673" y="-488032"/>
            <a:ext cx="8363272" cy="18288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Куля з </a:t>
            </a:r>
            <a:r>
              <a:rPr lang="ru-RU" sz="2800" b="1" dirty="0" err="1" smtClean="0">
                <a:solidFill>
                  <a:srgbClr val="FFFF00"/>
                </a:solidFill>
              </a:rPr>
              <a:t>низькою</a:t>
            </a:r>
            <a:r>
              <a:rPr lang="ru-RU" sz="2800" b="1" dirty="0" smtClean="0">
                <a:solidFill>
                  <a:srgbClr val="FFFF00"/>
                </a:solidFill>
              </a:rPr>
              <a:t> початковою </a:t>
            </a:r>
            <a:r>
              <a:rPr lang="ru-RU" sz="2800" b="1" dirty="0" err="1" smtClean="0">
                <a:solidFill>
                  <a:srgbClr val="FFFF00"/>
                </a:solidFill>
              </a:rPr>
              <a:t>швидкістю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7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5697"/>
            <a:ext cx="6554867" cy="1524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FF00"/>
                </a:solidFill>
              </a:rPr>
              <a:t>Куля з </a:t>
            </a:r>
            <a:r>
              <a:rPr lang="ru-RU" dirty="0" err="1" smtClean="0">
                <a:solidFill>
                  <a:srgbClr val="FFFF00"/>
                </a:solidFill>
              </a:rPr>
              <a:t>низькою</a:t>
            </a:r>
            <a:r>
              <a:rPr lang="ru-RU" dirty="0" smtClean="0">
                <a:solidFill>
                  <a:srgbClr val="FFFF00"/>
                </a:solidFill>
              </a:rPr>
              <a:t> початковою </a:t>
            </a:r>
            <a:r>
              <a:rPr lang="ru-RU" dirty="0" err="1" smtClean="0">
                <a:solidFill>
                  <a:srgbClr val="FFFF00"/>
                </a:solidFill>
              </a:rPr>
              <a:t>швидкістю</a:t>
            </a:r>
            <a:endParaRPr lang="et-EE" dirty="0">
              <a:solidFill>
                <a:srgbClr val="FFFF00"/>
              </a:solidFill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35487" y="1478696"/>
            <a:ext cx="6728801" cy="4182551"/>
          </a:xfrm>
        </p:spPr>
        <p:txBody>
          <a:bodyPr>
            <a:normAutofit lnSpcReduction="10000"/>
          </a:bodyPr>
          <a:lstStyle/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Порівняно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стабільний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рух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Енергія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передається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тканинам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рівномірно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протягом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усього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шляху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руху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Рановий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зазвичай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прямий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Вихідний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отвір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трохи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більше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Пошкодження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можна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порівняти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ножовим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пораненням</a:t>
            </a:r>
            <a:endParaRPr lang="et-EE" altLang="et-EE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886" y="3140968"/>
            <a:ext cx="5040114" cy="355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55314" y="332656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FF00"/>
                </a:solidFill>
              </a:rPr>
              <a:t>Рани </a:t>
            </a:r>
            <a:r>
              <a:rPr lang="ru-RU" dirty="0" err="1" smtClean="0">
                <a:solidFill>
                  <a:srgbClr val="FFFF00"/>
                </a:solidFill>
              </a:rPr>
              <a:t>від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низької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швидкості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кулі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45604"/>
            <a:ext cx="3889375" cy="50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45604"/>
            <a:ext cx="3816350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864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Ранові</a:t>
            </a:r>
            <a:r>
              <a:rPr lang="ru-RU" dirty="0" smtClean="0">
                <a:solidFill>
                  <a:srgbClr val="FFFF00"/>
                </a:solidFill>
              </a:rPr>
              <a:t> канали </a:t>
            </a:r>
            <a:r>
              <a:rPr lang="ru-RU" dirty="0" err="1" smtClean="0">
                <a:solidFill>
                  <a:srgbClr val="FFFF00"/>
                </a:solidFill>
              </a:rPr>
              <a:t>від</a:t>
            </a:r>
            <a:r>
              <a:rPr lang="ru-RU" dirty="0" smtClean="0">
                <a:solidFill>
                  <a:srgbClr val="FFFF00"/>
                </a:solidFill>
              </a:rPr>
              <a:t> заряду </a:t>
            </a:r>
            <a:r>
              <a:rPr lang="ru-RU" dirty="0" err="1" smtClean="0">
                <a:solidFill>
                  <a:srgbClr val="FFFF00"/>
                </a:solidFill>
              </a:rPr>
              <a:t>дробу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8915" name="Picture 3" descr="Fig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629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093817" y="329001"/>
            <a:ext cx="8000212" cy="114300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Вогнепальне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в груди </a:t>
            </a:r>
            <a:r>
              <a:rPr lang="ru-RU" dirty="0" err="1">
                <a:solidFill>
                  <a:srgbClr val="FFFF00"/>
                </a:solidFill>
              </a:rPr>
              <a:t>і</a:t>
            </a:r>
            <a:r>
              <a:rPr lang="ru-RU" dirty="0" err="1" smtClean="0">
                <a:solidFill>
                  <a:srgbClr val="FFFF00"/>
                </a:solidFill>
              </a:rPr>
              <a:t>з</a:t>
            </a:r>
            <a:r>
              <a:rPr lang="ru-RU" dirty="0" smtClean="0">
                <a:solidFill>
                  <a:srgbClr val="FFFF00"/>
                </a:solidFill>
              </a:rPr>
              <a:t> дробовика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36" y="2276872"/>
            <a:ext cx="7814752" cy="403244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65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6554867" cy="1524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</a:t>
            </a:r>
            <a:r>
              <a:rPr lang="ru-RU" dirty="0" err="1" smtClean="0">
                <a:solidFill>
                  <a:srgbClr val="FFFF00"/>
                </a:solidFill>
              </a:rPr>
              <a:t>з</a:t>
            </a:r>
            <a:r>
              <a:rPr lang="ru-RU" dirty="0" smtClean="0">
                <a:solidFill>
                  <a:srgbClr val="FFFF00"/>
                </a:solidFill>
              </a:rPr>
              <a:t> дробовика в область </a:t>
            </a:r>
            <a:r>
              <a:rPr lang="ru-RU" dirty="0" err="1" smtClean="0">
                <a:solidFill>
                  <a:srgbClr val="FFFF00"/>
                </a:solidFill>
              </a:rPr>
              <a:t>ступні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9939" name="Pil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88840"/>
            <a:ext cx="5832475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511936" y="274638"/>
            <a:ext cx="7174863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Вистріл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</a:t>
            </a:r>
            <a:r>
              <a:rPr lang="ru-RU" dirty="0" err="1" smtClean="0">
                <a:solidFill>
                  <a:srgbClr val="FFFF00"/>
                </a:solidFill>
              </a:rPr>
              <a:t>з</a:t>
            </a:r>
            <a:r>
              <a:rPr lang="ru-RU" dirty="0" smtClean="0">
                <a:solidFill>
                  <a:srgbClr val="FFFF00"/>
                </a:solidFill>
              </a:rPr>
              <a:t> дробовика в лице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40963" name="Pil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628775"/>
            <a:ext cx="5164138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alkiri 2"/>
          <p:cNvSpPr>
            <a:spLocks noGrp="1"/>
          </p:cNvSpPr>
          <p:nvPr>
            <p:ph type="title"/>
          </p:nvPr>
        </p:nvSpPr>
        <p:spPr>
          <a:xfrm>
            <a:off x="539552" y="-6905"/>
            <a:ext cx="8367632" cy="2124819"/>
          </a:xfrm>
        </p:spPr>
        <p:txBody>
          <a:bodyPr>
            <a:noAutofit/>
          </a:bodyPr>
          <a:lstStyle/>
          <a:p>
            <a:pPr algn="ctr"/>
            <a:r>
              <a:rPr lang="ru-RU" sz="4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t-EE" sz="2800" b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ealkiri 3"/>
          <p:cNvSpPr txBox="1">
            <a:spLocks/>
          </p:cNvSpPr>
          <p:nvPr/>
        </p:nvSpPr>
        <p:spPr>
          <a:xfrm>
            <a:off x="1331640" y="274638"/>
            <a:ext cx="735516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Зброя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високою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початковою </a:t>
            </a: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швидкістю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endParaRPr lang="et-EE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0599"/>
            <a:ext cx="6612686" cy="181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79" y="2540324"/>
            <a:ext cx="6442321" cy="214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86196"/>
            <a:ext cx="5964241" cy="295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3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Специфіка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швидкості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endParaRPr lang="et-EE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611560" y="1417638"/>
            <a:ext cx="6554867" cy="3767670"/>
          </a:xfrm>
        </p:spPr>
        <p:txBody>
          <a:bodyPr>
            <a:normAutofit fontScale="92500"/>
          </a:bodyPr>
          <a:lstStyle/>
          <a:p>
            <a:r>
              <a:rPr lang="uk-UA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 кількість енергії </a:t>
            </a:r>
            <a:endParaRPr lang="uk-UA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Вихідний </a:t>
            </a:r>
            <a:r>
              <a:rPr lang="uk-UA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отвір більше вхідного </a:t>
            </a:r>
            <a:endParaRPr lang="uk-UA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Тимчасово </a:t>
            </a:r>
            <a:r>
              <a:rPr lang="uk-UA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пульсуюча порожнина </a:t>
            </a:r>
            <a:endParaRPr lang="uk-UA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Пульсація </a:t>
            </a:r>
            <a:r>
              <a:rPr lang="uk-UA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раневого</a:t>
            </a:r>
            <a:r>
              <a:rPr lang="uk-UA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каналу</a:t>
            </a:r>
            <a:endParaRPr lang="et-EE" altLang="et-EE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259632" y="401009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Вогнепальне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в </a:t>
            </a:r>
            <a:r>
              <a:rPr lang="ru-RU" dirty="0" err="1" smtClean="0">
                <a:solidFill>
                  <a:srgbClr val="FFFF00"/>
                </a:solidFill>
              </a:rPr>
              <a:t>живіт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608" y="1562516"/>
            <a:ext cx="6952816" cy="521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63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389692" y="326859"/>
            <a:ext cx="7788978" cy="114300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Вогнепальне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нирки</a:t>
            </a:r>
            <a:r>
              <a:rPr lang="ru-RU" dirty="0" smtClean="0">
                <a:solidFill>
                  <a:srgbClr val="FFFF00"/>
                </a:solidFill>
              </a:rPr>
              <a:t> на </a:t>
            </a:r>
            <a:r>
              <a:rPr lang="ru-RU" dirty="0" err="1" smtClean="0">
                <a:solidFill>
                  <a:srgbClr val="FFFF00"/>
                </a:solidFill>
              </a:rPr>
              <a:t>компютерній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томографії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" name="Pilt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556792"/>
            <a:ext cx="7896509" cy="497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6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Вогнепальне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нирки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185" y="1844824"/>
            <a:ext cx="7200925" cy="465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80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349500"/>
            <a:ext cx="8713788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ealkiri 2"/>
          <p:cNvSpPr>
            <a:spLocks noGrp="1"/>
          </p:cNvSpPr>
          <p:nvPr>
            <p:ph type="title"/>
          </p:nvPr>
        </p:nvSpPr>
        <p:spPr>
          <a:xfrm>
            <a:off x="945349" y="332656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Вонепальне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гомілки</a:t>
            </a:r>
            <a:endParaRPr lang="et-EE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38456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Вогнепальне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в область </a:t>
            </a:r>
            <a:r>
              <a:rPr lang="ru-RU" dirty="0" err="1" smtClean="0">
                <a:solidFill>
                  <a:srgbClr val="FFFF00"/>
                </a:solidFill>
              </a:rPr>
              <a:t>проміжності</a:t>
            </a:r>
            <a:r>
              <a:rPr lang="ru-RU" dirty="0" smtClean="0">
                <a:solidFill>
                  <a:srgbClr val="FFFF00"/>
                </a:solidFill>
              </a:rPr>
              <a:t> і </a:t>
            </a:r>
            <a:r>
              <a:rPr lang="ru-RU" dirty="0" err="1" smtClean="0">
                <a:solidFill>
                  <a:srgbClr val="FFFF00"/>
                </a:solidFill>
              </a:rPr>
              <a:t>геніталію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" name="Content Placeholder 3" descr="P518000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0473" y="1772816"/>
            <a:ext cx="3694175" cy="492606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20" y="2204864"/>
            <a:ext cx="3659368" cy="365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07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3" y="397903"/>
            <a:ext cx="7944183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Специфіка </a:t>
            </a:r>
            <a:r>
              <a:rPr lang="uk-UA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надшвидкісної кулі</a:t>
            </a:r>
            <a:endParaRPr lang="et-EE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539552" y="1600200"/>
            <a:ext cx="8496944" cy="470916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Передача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енергії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скорочується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внутрішньотканевого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вибуху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Виникнення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тимчасової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пульсуючої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порожнини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кульовому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каналі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сильний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дефект тканин </a:t>
            </a:r>
            <a:endParaRPr lang="ru-RU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Вторинні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осколки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кісток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тканинах </a:t>
            </a:r>
            <a:endParaRPr lang="ru-RU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Зміна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напрямку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ранового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каналу в тканинах</a:t>
            </a:r>
            <a:endParaRPr lang="et-EE" altLang="et-EE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6250"/>
            <a:ext cx="8424862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 descr="P6120010.JPG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9500" y="2714625"/>
            <a:ext cx="5524500" cy="4143375"/>
          </a:xfrm>
        </p:spPr>
      </p:pic>
      <p:pic>
        <p:nvPicPr>
          <p:cNvPr id="46083" name="Content Placeholder 3" descr="P6120009.JPG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33375"/>
            <a:ext cx="5427663" cy="40719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Content Placeholder 8" descr="xrays0005.jpg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7700" y="698500"/>
            <a:ext cx="4686300" cy="5707063"/>
          </a:xfrm>
        </p:spPr>
      </p:pic>
      <p:pic>
        <p:nvPicPr>
          <p:cNvPr id="48131" name="Picture 10" descr="xrays000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708025"/>
            <a:ext cx="44894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735013" y="6591300"/>
            <a:ext cx="1820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-1" y="805166"/>
            <a:ext cx="898294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>
              <a:buFontTx/>
              <a:buChar char="•"/>
              <a:defRPr/>
            </a:pP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превентивне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видалення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нежиттєздатних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тканин як субстрату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раневої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інфекції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>
                <a:solidFill>
                  <a:srgbClr val="FFFF00"/>
                </a:solidFill>
                <a:latin typeface="+mn-lt"/>
                <a:cs typeface="+mn-cs"/>
              </a:rPr>
              <a:t>до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життєздатних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тканин,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що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можуть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протистояти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раневій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мікрофлорі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;</a:t>
            </a:r>
          </a:p>
          <a:p>
            <a:pPr lvl="1">
              <a:defRPr/>
            </a:pPr>
            <a:endParaRPr lang="en-US" sz="800" dirty="0">
              <a:solidFill>
                <a:srgbClr val="FFFF00"/>
              </a:solidFill>
              <a:latin typeface="+mn-lt"/>
              <a:cs typeface="+mn-cs"/>
            </a:endParaRPr>
          </a:p>
          <a:p>
            <a:pPr lvl="1">
              <a:buFontTx/>
              <a:buChar char="•"/>
              <a:defRPr/>
            </a:pPr>
            <a:r>
              <a:rPr lang="ru-RU" sz="2000" dirty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забезпечення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умов для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відновлення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життєздатності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тканин,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які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перебувають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у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стані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парабіозу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.</a:t>
            </a:r>
            <a:endParaRPr lang="en-US" sz="2000" b="0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32138" y="2924175"/>
            <a:ext cx="4163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Не </a:t>
            </a:r>
            <a:r>
              <a:rPr lang="ru-RU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потребують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ПХО !!!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79388" y="3573463"/>
            <a:ext cx="8785225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buFontTx/>
              <a:buChar char="•"/>
              <a:defRPr/>
            </a:pPr>
            <a:r>
              <a:rPr lang="ru-RU" sz="2000" dirty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наскрізні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поранення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кінцівок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з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малими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вхідними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та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вихідними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от ворами без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кровотечі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,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поширених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гематом,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переломів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кісток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;</a:t>
            </a:r>
          </a:p>
          <a:p>
            <a:pPr algn="just">
              <a:defRPr/>
            </a:pPr>
            <a:endParaRPr lang="ru-RU" sz="800" dirty="0">
              <a:solidFill>
                <a:srgbClr val="FFFF00"/>
              </a:solidFill>
              <a:latin typeface="+mn-lt"/>
              <a:cs typeface="+mn-cs"/>
            </a:endParaRPr>
          </a:p>
          <a:p>
            <a:pPr algn="just">
              <a:buFontTx/>
              <a:buChar char="•"/>
              <a:defRPr/>
            </a:pPr>
            <a:r>
              <a:rPr lang="ru-RU" sz="2000" dirty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поверхневі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осколкові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(в </a:t>
            </a:r>
            <a:r>
              <a:rPr lang="ru-RU" sz="2000" dirty="0" err="1">
                <a:solidFill>
                  <a:srgbClr val="FFFF00"/>
                </a:solidFill>
                <a:latin typeface="+mn-lt"/>
                <a:cs typeface="+mn-cs"/>
              </a:rPr>
              <a:t>т.ч</a:t>
            </a:r>
            <a:r>
              <a:rPr lang="ru-RU" sz="2000" dirty="0">
                <a:solidFill>
                  <a:srgbClr val="FFFF00"/>
                </a:solidFill>
                <a:latin typeface="+mn-lt"/>
                <a:cs typeface="+mn-cs"/>
              </a:rPr>
              <a:t>.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множинні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)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поранення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;</a:t>
            </a:r>
          </a:p>
          <a:p>
            <a:pPr algn="just">
              <a:defRPr/>
            </a:pPr>
            <a:endParaRPr lang="ru-RU" sz="800" dirty="0">
              <a:solidFill>
                <a:srgbClr val="FFFF00"/>
              </a:solidFill>
              <a:latin typeface="+mn-lt"/>
              <a:cs typeface="+mn-cs"/>
            </a:endParaRPr>
          </a:p>
          <a:p>
            <a:pPr algn="just">
              <a:buFontTx/>
              <a:buChar char="•"/>
              <a:defRPr/>
            </a:pPr>
            <a:r>
              <a:rPr lang="ru-RU" sz="2000" dirty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точкові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поранения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груді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та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спини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>
                <a:solidFill>
                  <a:srgbClr val="FFFF00"/>
                </a:solidFill>
                <a:latin typeface="+mn-lt"/>
                <a:cs typeface="+mn-cs"/>
              </a:rPr>
              <a:t>без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ознак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внутрішньоплевральної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крвотечі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, пневмотораксу,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переломів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та гематом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грудної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+mn-lt"/>
                <a:cs typeface="+mn-cs"/>
              </a:rPr>
              <a:t>стінки</a:t>
            </a:r>
            <a:r>
              <a:rPr lang="ru-RU" sz="2000" dirty="0" smtClean="0">
                <a:solidFill>
                  <a:srgbClr val="FFFF00"/>
                </a:solidFill>
                <a:latin typeface="+mn-lt"/>
                <a:cs typeface="+mn-cs"/>
              </a:rPr>
              <a:t>.</a:t>
            </a:r>
            <a:endParaRPr lang="en-US" sz="2000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32594" y="80963"/>
            <a:ext cx="8278812" cy="68374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Мета </a:t>
            </a:r>
            <a:r>
              <a:rPr lang="ru-RU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первинної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хірургічної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обробки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(ПХО)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070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556792"/>
            <a:ext cx="4465049" cy="42288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1440" y="476672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FF00"/>
                </a:solidFill>
              </a:rPr>
              <a:t>ВАК-терапія ран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4509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C1000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8"/>
          <a:stretch>
            <a:fillRect/>
          </a:stretch>
        </p:blipFill>
        <p:spPr bwMode="auto">
          <a:xfrm>
            <a:off x="4683125" y="955675"/>
            <a:ext cx="4008438" cy="2871788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PC10006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86213"/>
            <a:ext cx="3671887" cy="2755900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800" dirty="0" smtClean="0">
                <a:solidFill>
                  <a:srgbClr val="FFFF00"/>
                </a:solidFill>
              </a:rPr>
              <a:t>ПОВТОРНА ТА ВТОРИННА ХІРУРГІЧНА ОБРОБКА</a:t>
            </a:r>
            <a:endParaRPr lang="ru-RU" altLang="ru-RU" sz="2800" dirty="0">
              <a:solidFill>
                <a:srgbClr val="FFFF00"/>
              </a:solidFill>
            </a:endParaRPr>
          </a:p>
        </p:txBody>
      </p:sp>
      <p:pic>
        <p:nvPicPr>
          <p:cNvPr id="5" name="Picture 5" descr="PC10007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81075"/>
            <a:ext cx="3744912" cy="2808288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187449" y="4028934"/>
            <a:ext cx="18002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dirty="0" err="1" smtClean="0">
                <a:solidFill>
                  <a:schemeClr val="bg1"/>
                </a:solidFill>
              </a:rPr>
              <a:t>некректомія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003800" y="908050"/>
            <a:ext cx="258878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000" dirty="0" err="1" smtClean="0">
                <a:solidFill>
                  <a:schemeClr val="tx1"/>
                </a:solidFill>
              </a:rPr>
              <a:t>етапна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вторинна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endParaRPr lang="ru-RU" altLang="ru-RU" sz="200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2000" dirty="0" err="1" smtClean="0">
                <a:solidFill>
                  <a:schemeClr val="tx1"/>
                </a:solidFill>
              </a:rPr>
              <a:t>хірургічна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обрабка</a:t>
            </a:r>
            <a:endParaRPr lang="ru-RU" altLang="ru-RU" sz="2000" dirty="0">
              <a:solidFill>
                <a:schemeClr val="tx1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66725" y="993775"/>
            <a:ext cx="360045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1800" dirty="0">
                <a:solidFill>
                  <a:schemeClr val="tx1"/>
                </a:solidFill>
              </a:rPr>
              <a:t>“</a:t>
            </a:r>
            <a:r>
              <a:rPr lang="en-US" altLang="ru-RU" sz="2000" dirty="0" err="1">
                <a:solidFill>
                  <a:schemeClr val="tx1"/>
                </a:solidFill>
              </a:rPr>
              <a:t>sekond</a:t>
            </a:r>
            <a:r>
              <a:rPr lang="en-US" altLang="ru-RU" sz="2000" dirty="0">
                <a:solidFill>
                  <a:schemeClr val="tx1"/>
                </a:solidFill>
              </a:rPr>
              <a:t> look”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000" dirty="0" err="1" smtClean="0">
                <a:solidFill>
                  <a:schemeClr val="tx1"/>
                </a:solidFill>
              </a:rPr>
              <a:t>Видалення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уламка</a:t>
            </a:r>
            <a:endParaRPr lang="ru-RU" altLang="ru-RU" sz="2000" dirty="0">
              <a:solidFill>
                <a:schemeClr val="tx1"/>
              </a:solidFill>
            </a:endParaRPr>
          </a:p>
        </p:txBody>
      </p:sp>
      <p:pic>
        <p:nvPicPr>
          <p:cNvPr id="9" name="Picture 7" descr="PC10009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5" y="3911600"/>
            <a:ext cx="3889375" cy="2881313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4872038" y="4076700"/>
            <a:ext cx="24684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dirty="0" err="1" smtClean="0">
                <a:solidFill>
                  <a:schemeClr val="tx1"/>
                </a:solidFill>
              </a:rPr>
              <a:t>Гранулююча</a:t>
            </a:r>
            <a:r>
              <a:rPr lang="ru-RU" altLang="ru-RU" sz="2000" dirty="0" smtClean="0">
                <a:solidFill>
                  <a:schemeClr val="tx1"/>
                </a:solidFill>
              </a:rPr>
              <a:t> рана</a:t>
            </a:r>
            <a:endParaRPr lang="ru-RU" alt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2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42988" y="188913"/>
            <a:ext cx="7270750" cy="4318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alt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</a:t>
            </a:r>
            <a:r>
              <a:rPr lang="ru-RU" alt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швІв</a:t>
            </a:r>
            <a:r>
              <a:rPr lang="ru-RU" alt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ВОГНЕПАЛЬНУ РАНУ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911725" y="6042025"/>
            <a:ext cx="275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35013" y="6591300"/>
            <a:ext cx="1820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7504" y="792061"/>
            <a:ext cx="8856663" cy="587853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indent="449263" algn="just">
              <a:tabLst>
                <a:tab pos="906463" algn="l"/>
              </a:tabLst>
              <a:defRPr/>
            </a:pPr>
            <a:r>
              <a:rPr lang="ru-RU" sz="2000" b="1" dirty="0" err="1" smtClean="0">
                <a:solidFill>
                  <a:srgbClr val="FFFF00"/>
                </a:solidFill>
                <a:latin typeface="+mj-lt"/>
                <a:cs typeface="Arial" charset="0"/>
              </a:rPr>
              <a:t>Первинні</a:t>
            </a:r>
            <a:r>
              <a:rPr lang="ru-RU" sz="2000" b="1" i="1" dirty="0" smtClean="0">
                <a:latin typeface="+mj-lt"/>
                <a:cs typeface="Arial" charset="0"/>
              </a:rPr>
              <a:t> </a:t>
            </a:r>
            <a:r>
              <a:rPr lang="ru-RU" sz="2000" b="0" dirty="0">
                <a:latin typeface="+mj-lt"/>
                <a:cs typeface="Arial" charset="0"/>
              </a:rPr>
              <a:t>– </a:t>
            </a:r>
            <a:r>
              <a:rPr lang="ru-RU" sz="2000" dirty="0" err="1" smtClean="0">
                <a:latin typeface="+mj-lt"/>
                <a:cs typeface="Arial" charset="0"/>
              </a:rPr>
              <a:t>накладають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одразу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після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ПХО:</a:t>
            </a:r>
          </a:p>
          <a:p>
            <a:pPr algn="just">
              <a:tabLst>
                <a:tab pos="987425" algn="l"/>
              </a:tabLst>
              <a:defRPr/>
            </a:pPr>
            <a:r>
              <a:rPr lang="ru-RU" sz="2000" dirty="0">
                <a:latin typeface="+mj-lt"/>
                <a:cs typeface="Arial" charset="0"/>
              </a:rPr>
              <a:t>-  на </a:t>
            </a:r>
            <a:r>
              <a:rPr lang="ru-RU" sz="2000" dirty="0">
                <a:latin typeface="Arial" charset="0"/>
                <a:cs typeface="Arial" charset="0"/>
              </a:rPr>
              <a:t>голову, </a:t>
            </a:r>
            <a:r>
              <a:rPr lang="ru-RU" sz="2000" dirty="0" err="1" smtClean="0">
                <a:latin typeface="Arial" charset="0"/>
                <a:cs typeface="Arial" charset="0"/>
              </a:rPr>
              <a:t>шию</a:t>
            </a:r>
            <a:r>
              <a:rPr lang="ru-RU" sz="2000" dirty="0">
                <a:latin typeface="Arial" charset="0"/>
                <a:cs typeface="Arial" charset="0"/>
              </a:rPr>
              <a:t>, </a:t>
            </a:r>
            <a:r>
              <a:rPr lang="ru-RU" sz="2000" dirty="0" err="1" smtClean="0">
                <a:latin typeface="Arial" charset="0"/>
                <a:cs typeface="Arial" charset="0"/>
              </a:rPr>
              <a:t>статеві</a:t>
            </a:r>
            <a:r>
              <a:rPr lang="ru-RU" sz="2000" dirty="0" smtClean="0">
                <a:latin typeface="Arial" charset="0"/>
                <a:cs typeface="Arial" charset="0"/>
              </a:rPr>
              <a:t> </a:t>
            </a:r>
            <a:r>
              <a:rPr lang="ru-RU" sz="2000" dirty="0" err="1" smtClean="0">
                <a:latin typeface="Arial" charset="0"/>
                <a:cs typeface="Arial" charset="0"/>
              </a:rPr>
              <a:t>органи</a:t>
            </a:r>
            <a:r>
              <a:rPr lang="ru-RU" sz="2000" dirty="0" smtClean="0">
                <a:latin typeface="Arial" charset="0"/>
                <a:cs typeface="Arial" charset="0"/>
              </a:rPr>
              <a:t>;</a:t>
            </a:r>
            <a:endParaRPr lang="ru-RU" sz="2000" dirty="0"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ru-RU" sz="2000" dirty="0">
                <a:latin typeface="Arial" charset="0"/>
                <a:cs typeface="Arial" charset="0"/>
              </a:rPr>
              <a:t>- </a:t>
            </a:r>
            <a:r>
              <a:rPr lang="ru-RU" sz="2000" dirty="0" err="1" smtClean="0">
                <a:latin typeface="Arial" charset="0"/>
                <a:cs typeface="Arial" charset="0"/>
              </a:rPr>
              <a:t>зашивають</a:t>
            </a:r>
            <a:r>
              <a:rPr lang="ru-RU" sz="2000" dirty="0" smtClean="0">
                <a:latin typeface="Arial" charset="0"/>
                <a:cs typeface="Arial" charset="0"/>
              </a:rPr>
              <a:t> рани </a:t>
            </a:r>
            <a:r>
              <a:rPr lang="ru-RU" sz="2000" dirty="0" err="1" smtClean="0">
                <a:latin typeface="Arial" charset="0"/>
                <a:cs typeface="Arial" charset="0"/>
              </a:rPr>
              <a:t>груді</a:t>
            </a:r>
            <a:r>
              <a:rPr lang="ru-RU" sz="2000" dirty="0" smtClean="0">
                <a:latin typeface="Arial" charset="0"/>
                <a:cs typeface="Arial" charset="0"/>
              </a:rPr>
              <a:t>, </a:t>
            </a:r>
            <a:r>
              <a:rPr lang="ru-RU" sz="2000" dirty="0">
                <a:latin typeface="Arial" charset="0"/>
                <a:cs typeface="Arial" charset="0"/>
              </a:rPr>
              <a:t>живота, </a:t>
            </a:r>
            <a:r>
              <a:rPr lang="ru-RU" sz="2000" dirty="0" err="1" smtClean="0">
                <a:latin typeface="Arial" charset="0"/>
                <a:cs typeface="Arial" charset="0"/>
              </a:rPr>
              <a:t>порожнини</a:t>
            </a:r>
            <a:r>
              <a:rPr lang="ru-RU" sz="2000" dirty="0" smtClean="0">
                <a:latin typeface="Arial" charset="0"/>
                <a:cs typeface="Arial" charset="0"/>
              </a:rPr>
              <a:t> </a:t>
            </a:r>
            <a:r>
              <a:rPr lang="ru-RU" sz="2000" dirty="0" err="1" smtClean="0">
                <a:latin typeface="Arial" charset="0"/>
                <a:cs typeface="Arial" charset="0"/>
              </a:rPr>
              <a:t>суглобів</a:t>
            </a:r>
            <a:r>
              <a:rPr lang="ru-RU" sz="2000" dirty="0" smtClean="0">
                <a:latin typeface="Arial" charset="0"/>
                <a:cs typeface="Arial" charset="0"/>
              </a:rPr>
              <a:t> до </a:t>
            </a:r>
            <a:r>
              <a:rPr lang="ru-RU" sz="2000" dirty="0" err="1" smtClean="0">
                <a:latin typeface="Arial" charset="0"/>
                <a:cs typeface="Arial" charset="0"/>
              </a:rPr>
              <a:t>шкіри</a:t>
            </a:r>
            <a:r>
              <a:rPr lang="ru-RU" sz="2000" dirty="0" smtClean="0">
                <a:latin typeface="Arial" charset="0"/>
                <a:cs typeface="Arial" charset="0"/>
              </a:rPr>
              <a:t>;</a:t>
            </a:r>
            <a:endParaRPr lang="ru-RU" sz="2000" dirty="0">
              <a:latin typeface="Arial" charset="0"/>
              <a:cs typeface="Arial" charset="0"/>
            </a:endParaRPr>
          </a:p>
          <a:p>
            <a:pPr marL="174625" indent="-174625" algn="just">
              <a:defRPr/>
            </a:pPr>
            <a:r>
              <a:rPr lang="ru-RU" sz="2000" dirty="0">
                <a:latin typeface="Arial" charset="0"/>
                <a:cs typeface="Arial" charset="0"/>
              </a:rPr>
              <a:t>- </a:t>
            </a:r>
            <a:r>
              <a:rPr lang="ru-RU" sz="2000" dirty="0" err="1" smtClean="0">
                <a:latin typeface="Arial" charset="0"/>
                <a:cs typeface="Arial" charset="0"/>
              </a:rPr>
              <a:t>магістральні</a:t>
            </a:r>
            <a:r>
              <a:rPr lang="ru-RU" sz="2000" dirty="0" smtClean="0">
                <a:latin typeface="Arial" charset="0"/>
                <a:cs typeface="Arial" charset="0"/>
              </a:rPr>
              <a:t> </a:t>
            </a:r>
            <a:r>
              <a:rPr lang="ru-RU" sz="2000" dirty="0" err="1" smtClean="0">
                <a:latin typeface="Arial" charset="0"/>
                <a:cs typeface="Arial" charset="0"/>
              </a:rPr>
              <a:t>кровоносні</a:t>
            </a:r>
            <a:r>
              <a:rPr lang="ru-RU" sz="2000" dirty="0" smtClean="0">
                <a:latin typeface="Arial" charset="0"/>
                <a:cs typeface="Arial" charset="0"/>
              </a:rPr>
              <a:t> </a:t>
            </a:r>
            <a:r>
              <a:rPr lang="ru-RU" sz="2000" dirty="0" err="1" smtClean="0">
                <a:latin typeface="Arial" charset="0"/>
                <a:cs typeface="Arial" charset="0"/>
              </a:rPr>
              <a:t>судини</a:t>
            </a:r>
            <a:r>
              <a:rPr lang="ru-RU" sz="2000" dirty="0" smtClean="0">
                <a:latin typeface="Arial" charset="0"/>
                <a:cs typeface="Arial" charset="0"/>
              </a:rPr>
              <a:t>, </a:t>
            </a:r>
            <a:r>
              <a:rPr lang="ru-RU" sz="2000" dirty="0" err="1" smtClean="0">
                <a:latin typeface="Arial" charset="0"/>
                <a:cs typeface="Arial" charset="0"/>
              </a:rPr>
              <a:t>нерви</a:t>
            </a:r>
            <a:r>
              <a:rPr lang="ru-RU" sz="2000" dirty="0" smtClean="0">
                <a:latin typeface="Arial" charset="0"/>
                <a:cs typeface="Arial" charset="0"/>
              </a:rPr>
              <a:t>, </a:t>
            </a:r>
            <a:r>
              <a:rPr lang="ru-RU" sz="2000" dirty="0" err="1" smtClean="0">
                <a:latin typeface="Arial" charset="0"/>
                <a:cs typeface="Arial" charset="0"/>
              </a:rPr>
              <a:t>кістки</a:t>
            </a:r>
            <a:r>
              <a:rPr lang="ru-RU" sz="2000" dirty="0" smtClean="0">
                <a:latin typeface="Arial" charset="0"/>
                <a:cs typeface="Arial" charset="0"/>
              </a:rPr>
              <a:t>  </a:t>
            </a:r>
            <a:r>
              <a:rPr lang="ru-RU" sz="2000" dirty="0">
                <a:latin typeface="Arial" charset="0"/>
                <a:cs typeface="Arial" charset="0"/>
              </a:rPr>
              <a:t>и </a:t>
            </a:r>
            <a:r>
              <a:rPr lang="ru-RU" sz="2000" dirty="0" err="1" smtClean="0">
                <a:latin typeface="Arial" charset="0"/>
                <a:cs typeface="Arial" charset="0"/>
              </a:rPr>
              <a:t>сухожилля</a:t>
            </a:r>
            <a:r>
              <a:rPr lang="ru-RU" sz="2000" dirty="0" smtClean="0">
                <a:latin typeface="Arial" charset="0"/>
                <a:cs typeface="Arial" charset="0"/>
              </a:rPr>
              <a:t> </a:t>
            </a:r>
            <a:r>
              <a:rPr lang="ru-RU" sz="2000" dirty="0" err="1" smtClean="0">
                <a:latin typeface="Arial" charset="0"/>
                <a:cs typeface="Arial" charset="0"/>
              </a:rPr>
              <a:t>прикривають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ru-RU" sz="2000" dirty="0" err="1" smtClean="0">
                <a:latin typeface="Arial" charset="0"/>
                <a:cs typeface="Arial" charset="0"/>
              </a:rPr>
              <a:t>життєздатними</a:t>
            </a:r>
            <a:r>
              <a:rPr lang="ru-RU" sz="2000" dirty="0" smtClean="0">
                <a:latin typeface="Arial" charset="0"/>
                <a:cs typeface="Arial" charset="0"/>
              </a:rPr>
              <a:t> тканинами;</a:t>
            </a:r>
            <a:endParaRPr lang="ru-RU" sz="2000" dirty="0">
              <a:latin typeface="Arial" charset="0"/>
              <a:cs typeface="Arial" charset="0"/>
            </a:endParaRPr>
          </a:p>
          <a:p>
            <a:pPr marL="342900" indent="-342900" algn="just">
              <a:buFontTx/>
              <a:buChar char="-"/>
              <a:defRPr/>
            </a:pPr>
            <a:r>
              <a:rPr lang="ru-RU" sz="2000" dirty="0" smtClean="0">
                <a:latin typeface="+mj-lt"/>
                <a:cs typeface="Arial" charset="0"/>
              </a:rPr>
              <a:t>при </a:t>
            </a:r>
            <a:r>
              <a:rPr lang="ru-RU" sz="2000" dirty="0" err="1" smtClean="0">
                <a:latin typeface="+mj-lt"/>
                <a:cs typeface="Arial" charset="0"/>
              </a:rPr>
              <a:t>відсутності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запалення</a:t>
            </a:r>
            <a:r>
              <a:rPr lang="ru-RU" sz="2000" dirty="0" smtClean="0">
                <a:latin typeface="+mj-lt"/>
                <a:cs typeface="Arial" charset="0"/>
              </a:rPr>
              <a:t>, </a:t>
            </a:r>
            <a:r>
              <a:rPr lang="ru-RU" sz="2000" dirty="0" err="1" smtClean="0">
                <a:latin typeface="+mj-lt"/>
                <a:cs typeface="Arial" charset="0"/>
              </a:rPr>
              <a:t>впевненості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в </a:t>
            </a:r>
            <a:r>
              <a:rPr lang="ru-RU" sz="2000" dirty="0" err="1" smtClean="0">
                <a:latin typeface="+mj-lt"/>
                <a:cs typeface="Arial" charset="0"/>
              </a:rPr>
              <a:t>радикальності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ПХО, </a:t>
            </a:r>
            <a:r>
              <a:rPr lang="ru-RU" sz="2000" dirty="0" err="1" smtClean="0">
                <a:latin typeface="+mj-lt"/>
                <a:cs typeface="Arial" charset="0"/>
              </a:rPr>
              <a:t>задовільному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стані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раненого, </a:t>
            </a:r>
            <a:r>
              <a:rPr lang="ru-RU" sz="2000" dirty="0" err="1" smtClean="0">
                <a:latin typeface="+mj-lt"/>
                <a:cs typeface="Arial" charset="0"/>
              </a:rPr>
              <a:t>легкій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адаптації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країв</a:t>
            </a:r>
            <a:r>
              <a:rPr lang="ru-RU" sz="2000" dirty="0" smtClean="0">
                <a:latin typeface="+mj-lt"/>
                <a:cs typeface="Arial" charset="0"/>
              </a:rPr>
              <a:t> рани, </a:t>
            </a:r>
            <a:r>
              <a:rPr lang="ru-RU" sz="2000" dirty="0" err="1" smtClean="0">
                <a:latin typeface="+mj-lt"/>
                <a:cs typeface="Arial" charset="0"/>
              </a:rPr>
              <a:t>можливості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спостереження</a:t>
            </a:r>
            <a:r>
              <a:rPr lang="ru-RU" sz="2000" dirty="0" smtClean="0">
                <a:latin typeface="+mj-lt"/>
                <a:cs typeface="Arial" charset="0"/>
              </a:rPr>
              <a:t>.</a:t>
            </a:r>
          </a:p>
          <a:p>
            <a:pPr algn="just">
              <a:defRPr/>
            </a:pPr>
            <a:endParaRPr lang="ru-RU" sz="800" dirty="0">
              <a:latin typeface="+mj-lt"/>
              <a:cs typeface="Arial" charset="0"/>
            </a:endParaRPr>
          </a:p>
          <a:p>
            <a:pPr algn="just">
              <a:defRPr/>
            </a:pPr>
            <a:endParaRPr lang="ru-RU" sz="800" b="0" dirty="0">
              <a:latin typeface="+mj-lt"/>
              <a:cs typeface="Arial" charset="0"/>
            </a:endParaRPr>
          </a:p>
          <a:p>
            <a:pPr marL="174625" indent="274638" algn="just">
              <a:tabLst>
                <a:tab pos="906463" algn="l"/>
              </a:tabLst>
              <a:defRPr/>
            </a:pPr>
            <a:r>
              <a:rPr lang="ru-RU" sz="2000" b="0" i="1" dirty="0">
                <a:latin typeface="+mj-lt"/>
                <a:cs typeface="Arial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  <a:cs typeface="Arial" charset="0"/>
              </a:rPr>
              <a:t>Первинний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  <a:cs typeface="Arial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  <a:cs typeface="Arial" charset="0"/>
              </a:rPr>
              <a:t>провізорний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  <a:cs typeface="Arial" charset="0"/>
              </a:rPr>
              <a:t> </a:t>
            </a:r>
            <a:r>
              <a:rPr lang="ru-RU" sz="2000" i="1" dirty="0">
                <a:latin typeface="+mj-lt"/>
                <a:cs typeface="Arial" charset="0"/>
              </a:rPr>
              <a:t>– </a:t>
            </a:r>
            <a:r>
              <a:rPr lang="ru-RU" sz="2000" dirty="0" err="1" smtClean="0">
                <a:latin typeface="+mj-lt"/>
                <a:cs typeface="Arial" charset="0"/>
              </a:rPr>
              <a:t>накладають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післе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ПХО, при </a:t>
            </a:r>
            <a:r>
              <a:rPr lang="ru-RU" sz="2000" dirty="0" err="1" smtClean="0">
                <a:latin typeface="+mj-lt"/>
                <a:cs typeface="Arial" charset="0"/>
              </a:rPr>
              <a:t>відсутності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інфікування</a:t>
            </a:r>
            <a:r>
              <a:rPr lang="ru-RU" sz="2000" dirty="0" smtClean="0">
                <a:latin typeface="+mj-lt"/>
                <a:cs typeface="Arial" charset="0"/>
              </a:rPr>
              <a:t> та </a:t>
            </a:r>
            <a:r>
              <a:rPr lang="ru-RU" sz="2000" dirty="0" err="1" smtClean="0">
                <a:latin typeface="+mj-lt"/>
                <a:cs typeface="Arial" charset="0"/>
              </a:rPr>
              <a:t>зав’язують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вузли</a:t>
            </a:r>
            <a:r>
              <a:rPr lang="ru-RU" sz="2000" dirty="0" smtClean="0">
                <a:latin typeface="+mj-lt"/>
                <a:cs typeface="Arial" charset="0"/>
              </a:rPr>
              <a:t> на 4 – 5 </a:t>
            </a:r>
            <a:r>
              <a:rPr lang="ru-RU" sz="2000" dirty="0" err="1" smtClean="0">
                <a:latin typeface="+mj-lt"/>
                <a:cs typeface="Arial" charset="0"/>
              </a:rPr>
              <a:t>добу</a:t>
            </a:r>
            <a:r>
              <a:rPr lang="ru-RU" sz="2000" dirty="0" smtClean="0">
                <a:latin typeface="+mj-lt"/>
                <a:cs typeface="Arial" charset="0"/>
              </a:rPr>
              <a:t>.</a:t>
            </a:r>
          </a:p>
          <a:p>
            <a:pPr marL="174625" indent="274638" algn="just">
              <a:tabLst>
                <a:tab pos="906463" algn="l"/>
              </a:tabLst>
              <a:defRPr/>
            </a:pPr>
            <a:endParaRPr lang="ru-RU" sz="800" dirty="0">
              <a:latin typeface="+mj-lt"/>
              <a:cs typeface="Arial" charset="0"/>
            </a:endParaRPr>
          </a:p>
          <a:p>
            <a:pPr indent="449263" algn="just">
              <a:tabLst>
                <a:tab pos="906463" algn="l"/>
              </a:tabLst>
              <a:defRPr/>
            </a:pPr>
            <a:endParaRPr lang="ru-RU" sz="800" dirty="0">
              <a:latin typeface="+mj-lt"/>
              <a:cs typeface="Arial" charset="0"/>
            </a:endParaRPr>
          </a:p>
          <a:p>
            <a:pPr marL="174625" indent="274638" algn="just">
              <a:tabLst>
                <a:tab pos="906463" algn="l"/>
              </a:tabLst>
              <a:defRPr/>
            </a:pPr>
            <a:r>
              <a:rPr lang="ru-RU" sz="2000" b="1" dirty="0" err="1" smtClean="0">
                <a:solidFill>
                  <a:srgbClr val="FFFF00"/>
                </a:solidFill>
                <a:latin typeface="+mj-lt"/>
                <a:cs typeface="Arial" charset="0"/>
              </a:rPr>
              <a:t>Первинний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  <a:cs typeface="Arial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  <a:cs typeface="Arial" charset="0"/>
              </a:rPr>
              <a:t>відтермінований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­- </a:t>
            </a:r>
            <a:r>
              <a:rPr lang="ru-RU" sz="2000" dirty="0" err="1" smtClean="0">
                <a:latin typeface="+mj-lt"/>
                <a:cs typeface="Arial" charset="0"/>
              </a:rPr>
              <a:t>накладаютьна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рану без </a:t>
            </a:r>
            <a:r>
              <a:rPr lang="ru-RU" sz="2000" dirty="0" err="1" smtClean="0">
                <a:latin typeface="+mj-lt"/>
                <a:cs typeface="Arial" charset="0"/>
              </a:rPr>
              <a:t>ознак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запалення</a:t>
            </a:r>
            <a:r>
              <a:rPr lang="ru-RU" sz="2000" dirty="0" smtClean="0">
                <a:latin typeface="+mj-lt"/>
                <a:cs typeface="Arial" charset="0"/>
              </a:rPr>
              <a:t> на 6 - 7 </a:t>
            </a:r>
            <a:r>
              <a:rPr lang="ru-RU" sz="2000" dirty="0" err="1" smtClean="0">
                <a:latin typeface="+mj-lt"/>
                <a:cs typeface="Arial" charset="0"/>
              </a:rPr>
              <a:t>добу</a:t>
            </a:r>
            <a:r>
              <a:rPr lang="ru-RU" sz="2000" dirty="0" smtClean="0">
                <a:latin typeface="+mj-lt"/>
                <a:cs typeface="Arial" charset="0"/>
              </a:rPr>
              <a:t>,  </a:t>
            </a:r>
            <a:r>
              <a:rPr lang="ru-RU" sz="2000" dirty="0">
                <a:latin typeface="+mj-lt"/>
                <a:cs typeface="Arial" charset="0"/>
              </a:rPr>
              <a:t>до </a:t>
            </a:r>
            <a:r>
              <a:rPr lang="ru-RU" sz="2000" dirty="0" err="1" smtClean="0">
                <a:latin typeface="+mj-lt"/>
                <a:cs typeface="Arial" charset="0"/>
              </a:rPr>
              <a:t>развитку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грануляцій</a:t>
            </a:r>
            <a:r>
              <a:rPr lang="ru-RU" sz="2000" dirty="0" smtClean="0">
                <a:latin typeface="+mj-lt"/>
                <a:cs typeface="Arial" charset="0"/>
              </a:rPr>
              <a:t>.</a:t>
            </a:r>
          </a:p>
          <a:p>
            <a:pPr marL="174625" indent="274638" algn="just">
              <a:tabLst>
                <a:tab pos="906463" algn="l"/>
              </a:tabLst>
              <a:defRPr/>
            </a:pPr>
            <a:endParaRPr lang="ru-RU" sz="800" dirty="0">
              <a:latin typeface="+mj-lt"/>
              <a:cs typeface="Arial" charset="0"/>
            </a:endParaRPr>
          </a:p>
          <a:p>
            <a:pPr indent="449263" algn="just">
              <a:tabLst>
                <a:tab pos="906463" algn="l"/>
              </a:tabLst>
              <a:defRPr/>
            </a:pPr>
            <a:endParaRPr lang="ru-RU" sz="800" dirty="0">
              <a:latin typeface="+mj-lt"/>
              <a:cs typeface="Arial" charset="0"/>
            </a:endParaRPr>
          </a:p>
          <a:p>
            <a:pPr marL="174625" indent="274638" algn="just">
              <a:tabLst>
                <a:tab pos="906463" algn="l"/>
              </a:tabLst>
              <a:defRPr/>
            </a:pPr>
            <a:r>
              <a:rPr lang="ru-RU" sz="2000" b="1" dirty="0" err="1" smtClean="0">
                <a:solidFill>
                  <a:srgbClr val="FFFF00"/>
                </a:solidFill>
                <a:latin typeface="+mj-lt"/>
                <a:cs typeface="Arial" charset="0"/>
              </a:rPr>
              <a:t>Вторинний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  <a:cs typeface="Arial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  <a:cs typeface="Arial" charset="0"/>
              </a:rPr>
              <a:t>ранній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-  </a:t>
            </a:r>
            <a:r>
              <a:rPr lang="ru-RU" sz="2000" dirty="0" err="1" smtClean="0">
                <a:latin typeface="+mj-lt"/>
                <a:cs typeface="Arial" charset="0"/>
              </a:rPr>
              <a:t>накладають</a:t>
            </a:r>
            <a:r>
              <a:rPr lang="ru-RU" sz="2000" dirty="0" smtClean="0">
                <a:latin typeface="+mj-lt"/>
                <a:cs typeface="Arial" charset="0"/>
              </a:rPr>
              <a:t> на </a:t>
            </a:r>
            <a:r>
              <a:rPr lang="ru-RU" sz="2000" dirty="0" err="1" smtClean="0">
                <a:latin typeface="+mj-lt"/>
                <a:cs typeface="Arial" charset="0"/>
              </a:rPr>
              <a:t>гранулюючу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рану без </a:t>
            </a:r>
            <a:r>
              <a:rPr lang="ru-RU" sz="2000" dirty="0" err="1" smtClean="0">
                <a:latin typeface="+mj-lt"/>
                <a:cs typeface="Arial" charset="0"/>
              </a:rPr>
              <a:t>ознак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інфильтрації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на </a:t>
            </a:r>
            <a:r>
              <a:rPr lang="ru-RU" sz="2000" dirty="0" smtClean="0">
                <a:latin typeface="+mj-lt"/>
                <a:cs typeface="Arial" charset="0"/>
              </a:rPr>
              <a:t>8 -</a:t>
            </a:r>
            <a:r>
              <a:rPr lang="ru-RU" sz="2000" dirty="0">
                <a:latin typeface="+mj-lt"/>
                <a:cs typeface="Arial" charset="0"/>
              </a:rPr>
              <a:t>15 </a:t>
            </a:r>
            <a:r>
              <a:rPr lang="ru-RU" sz="2000" dirty="0" err="1" smtClean="0">
                <a:latin typeface="+mj-lt"/>
                <a:cs typeface="Arial" charset="0"/>
              </a:rPr>
              <a:t>добу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після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ПХО.</a:t>
            </a:r>
          </a:p>
          <a:p>
            <a:pPr indent="449263" algn="just">
              <a:tabLst>
                <a:tab pos="906463" algn="l"/>
              </a:tabLst>
              <a:defRPr/>
            </a:pPr>
            <a:endParaRPr lang="ru-RU" sz="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marL="174625" indent="274638" algn="just">
              <a:tabLst>
                <a:tab pos="906463" algn="l"/>
              </a:tabLst>
              <a:defRPr/>
            </a:pPr>
            <a:r>
              <a:rPr lang="ru-RU" b="1" dirty="0" err="1" smtClean="0">
                <a:solidFill>
                  <a:srgbClr val="FFFF00"/>
                </a:solidFill>
                <a:latin typeface="+mj-lt"/>
                <a:cs typeface="Arial" charset="0"/>
              </a:rPr>
              <a:t>Вторинний</a:t>
            </a:r>
            <a:r>
              <a:rPr lang="ru-RU" b="1" dirty="0" smtClean="0">
                <a:solidFill>
                  <a:srgbClr val="FFFF00"/>
                </a:solidFill>
                <a:latin typeface="+mj-lt"/>
                <a:cs typeface="Arial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+mj-lt"/>
                <a:cs typeface="Arial" charset="0"/>
              </a:rPr>
              <a:t>піздній</a:t>
            </a:r>
            <a:r>
              <a:rPr lang="ru-RU" b="1" dirty="0" smtClean="0">
                <a:solidFill>
                  <a:srgbClr val="FFFF00"/>
                </a:solidFill>
                <a:latin typeface="+mj-lt"/>
                <a:cs typeface="Arial" charset="0"/>
              </a:rPr>
              <a:t> </a:t>
            </a:r>
            <a:r>
              <a:rPr lang="ru-RU" sz="2000" i="1" dirty="0">
                <a:latin typeface="+mj-lt"/>
                <a:cs typeface="Arial" charset="0"/>
              </a:rPr>
              <a:t>–</a:t>
            </a:r>
            <a:r>
              <a:rPr lang="ru-RU" sz="2000" dirty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накладають</a:t>
            </a:r>
            <a:r>
              <a:rPr lang="ru-RU" sz="2000" dirty="0" smtClean="0">
                <a:latin typeface="+mj-lt"/>
                <a:cs typeface="Arial" charset="0"/>
              </a:rPr>
              <a:t> в </a:t>
            </a:r>
            <a:r>
              <a:rPr lang="ru-RU" sz="2000" dirty="0" err="1" smtClean="0">
                <a:latin typeface="+mj-lt"/>
                <a:cs typeface="Arial" charset="0"/>
              </a:rPr>
              <a:t>стадії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рубцевання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на </a:t>
            </a:r>
            <a:r>
              <a:rPr lang="ru-RU" sz="2000" dirty="0" smtClean="0">
                <a:latin typeface="+mj-lt"/>
                <a:cs typeface="Arial" charset="0"/>
              </a:rPr>
              <a:t>20 - 30 </a:t>
            </a:r>
            <a:r>
              <a:rPr lang="ru-RU" sz="2000" dirty="0" err="1" smtClean="0">
                <a:latin typeface="+mj-lt"/>
                <a:cs typeface="Arial" charset="0"/>
              </a:rPr>
              <a:t>добу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 err="1" smtClean="0">
                <a:latin typeface="+mj-lt"/>
                <a:cs typeface="Arial" charset="0"/>
              </a:rPr>
              <a:t>після</a:t>
            </a:r>
            <a:r>
              <a:rPr lang="ru-RU" sz="2000" dirty="0" smtClean="0">
                <a:latin typeface="+mj-lt"/>
                <a:cs typeface="Arial" charset="0"/>
              </a:rPr>
              <a:t> </a:t>
            </a:r>
            <a:r>
              <a:rPr lang="ru-RU" sz="2000" dirty="0">
                <a:latin typeface="+mj-lt"/>
                <a:cs typeface="Arial" charset="0"/>
              </a:rPr>
              <a:t>ПХО</a:t>
            </a:r>
          </a:p>
        </p:txBody>
      </p:sp>
    </p:spTree>
    <p:extLst>
      <p:ext uri="{BB962C8B-B14F-4D97-AF65-F5344CB8AC3E}">
        <p14:creationId xmlns:p14="http://schemas.microsoft.com/office/powerpoint/2010/main" val="374134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14" y="1268760"/>
            <a:ext cx="8357912" cy="52619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332656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FF00"/>
                </a:solidFill>
              </a:rPr>
              <a:t>Апарат зовнішньої фіксації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49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P60600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3771900"/>
            <a:ext cx="3840163" cy="2825750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PC1000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3771900"/>
            <a:ext cx="3962400" cy="2825750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827088" y="115888"/>
            <a:ext cx="68405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dirty="0" smtClean="0">
                <a:solidFill>
                  <a:srgbClr val="FFFF00"/>
                </a:solidFill>
              </a:rPr>
              <a:t>ЗАКРИТТЯ ВОГНЕПАЛЬНОЇ РАНИ</a:t>
            </a:r>
            <a:endParaRPr lang="ru-RU" altLang="ru-RU" sz="2800" dirty="0">
              <a:solidFill>
                <a:srgbClr val="FFFF00"/>
              </a:solidFill>
            </a:endParaRPr>
          </a:p>
        </p:txBody>
      </p:sp>
      <p:pic>
        <p:nvPicPr>
          <p:cNvPr id="5" name="Picture 8" descr="PC10009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25" y="757238"/>
            <a:ext cx="3933825" cy="2871787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771525" y="6021388"/>
            <a:ext cx="2505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 dirty="0" err="1">
                <a:solidFill>
                  <a:srgbClr val="060149"/>
                </a:solidFill>
              </a:rPr>
              <a:t>аутодермопластика</a:t>
            </a:r>
            <a:endParaRPr lang="ru-RU" altLang="ru-RU" sz="1800" dirty="0">
              <a:solidFill>
                <a:srgbClr val="060149"/>
              </a:solidFill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5364163" y="5883275"/>
            <a:ext cx="3311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dirty="0">
                <a:solidFill>
                  <a:srgbClr val="060149"/>
                </a:solidFill>
              </a:rPr>
              <a:t>пластика </a:t>
            </a:r>
            <a:r>
              <a:rPr lang="ru-RU" altLang="ru-RU" sz="1800" dirty="0" err="1" smtClean="0">
                <a:solidFill>
                  <a:srgbClr val="060149"/>
                </a:solidFill>
              </a:rPr>
              <a:t>переміщеними</a:t>
            </a:r>
            <a:r>
              <a:rPr lang="ru-RU" altLang="ru-RU" sz="1800" dirty="0" smtClean="0">
                <a:solidFill>
                  <a:srgbClr val="060149"/>
                </a:solidFill>
              </a:rPr>
              <a:t> </a:t>
            </a:r>
            <a:r>
              <a:rPr lang="ru-RU" altLang="ru-RU" sz="1800" dirty="0">
                <a:solidFill>
                  <a:srgbClr val="060149"/>
                </a:solidFill>
              </a:rPr>
              <a:t>лоскутами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6300788" y="3068638"/>
            <a:ext cx="1768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800" dirty="0" err="1" smtClean="0">
                <a:solidFill>
                  <a:srgbClr val="060149"/>
                </a:solidFill>
              </a:rPr>
              <a:t>Вторинні</a:t>
            </a:r>
            <a:r>
              <a:rPr lang="ru-RU" altLang="ru-RU" sz="1800" dirty="0" smtClean="0">
                <a:solidFill>
                  <a:srgbClr val="060149"/>
                </a:solidFill>
              </a:rPr>
              <a:t> </a:t>
            </a:r>
            <a:r>
              <a:rPr lang="ru-RU" altLang="ru-RU" sz="1800" dirty="0" err="1" smtClean="0">
                <a:solidFill>
                  <a:srgbClr val="060149"/>
                </a:solidFill>
              </a:rPr>
              <a:t>шви</a:t>
            </a:r>
            <a:endParaRPr lang="ru-RU" altLang="ru-RU" sz="1800" dirty="0">
              <a:solidFill>
                <a:srgbClr val="060149"/>
              </a:solidFill>
            </a:endParaRPr>
          </a:p>
        </p:txBody>
      </p:sp>
      <p:pic>
        <p:nvPicPr>
          <p:cNvPr id="9" name="Picture 6" descr="PC1000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4"/>
          <a:stretch>
            <a:fillRect/>
          </a:stretch>
        </p:blipFill>
        <p:spPr bwMode="auto">
          <a:xfrm>
            <a:off x="347663" y="757238"/>
            <a:ext cx="3937000" cy="2832100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468313" y="3059113"/>
            <a:ext cx="3797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800" dirty="0" err="1" smtClean="0">
                <a:solidFill>
                  <a:srgbClr val="002060"/>
                </a:solidFill>
              </a:rPr>
              <a:t>Первиний</a:t>
            </a:r>
            <a:r>
              <a:rPr lang="ru-RU" altLang="ru-RU" sz="1800" dirty="0" smtClean="0">
                <a:solidFill>
                  <a:srgbClr val="002060"/>
                </a:solidFill>
              </a:rPr>
              <a:t> </a:t>
            </a:r>
            <a:r>
              <a:rPr lang="ru-RU" altLang="ru-RU" sz="1800" dirty="0" err="1" smtClean="0">
                <a:solidFill>
                  <a:srgbClr val="002060"/>
                </a:solidFill>
              </a:rPr>
              <a:t>відтермінований</a:t>
            </a:r>
            <a:r>
              <a:rPr lang="ru-RU" altLang="ru-RU" sz="1800" dirty="0" smtClean="0">
                <a:solidFill>
                  <a:srgbClr val="002060"/>
                </a:solidFill>
              </a:rPr>
              <a:t> шов</a:t>
            </a:r>
            <a:endParaRPr lang="ru-RU" altLang="ru-RU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95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t="1495" r="1691" b="2682"/>
          <a:stretch>
            <a:fillRect/>
          </a:stretch>
        </p:blipFill>
        <p:spPr bwMode="auto">
          <a:xfrm>
            <a:off x="3132138" y="1341438"/>
            <a:ext cx="2073275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Top_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6" b="22311"/>
          <a:stretch>
            <a:fillRect/>
          </a:stretch>
        </p:blipFill>
        <p:spPr bwMode="auto">
          <a:xfrm>
            <a:off x="34925" y="908050"/>
            <a:ext cx="29384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Top_0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0" b="14975"/>
          <a:stretch>
            <a:fillRect/>
          </a:stretch>
        </p:blipFill>
        <p:spPr bwMode="auto">
          <a:xfrm>
            <a:off x="34925" y="2735263"/>
            <a:ext cx="2952750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Top_00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8" b="9569"/>
          <a:stretch>
            <a:fillRect/>
          </a:stretch>
        </p:blipFill>
        <p:spPr bwMode="auto">
          <a:xfrm>
            <a:off x="25400" y="4635500"/>
            <a:ext cx="296227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op_00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" t="14737"/>
          <a:stretch>
            <a:fillRect/>
          </a:stretch>
        </p:blipFill>
        <p:spPr bwMode="auto">
          <a:xfrm>
            <a:off x="3046413" y="4656138"/>
            <a:ext cx="2881312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Top_00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" t="11200" r="7191" b="26044"/>
          <a:stretch>
            <a:fillRect/>
          </a:stretch>
        </p:blipFill>
        <p:spPr bwMode="auto">
          <a:xfrm>
            <a:off x="5992813" y="4652963"/>
            <a:ext cx="3138487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PC100022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1412875"/>
            <a:ext cx="3810000" cy="2857500"/>
          </a:xfrm>
          <a:prstGeom prst="rect">
            <a:avLst/>
          </a:prstGeom>
          <a:ln w="28575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836738" y="163513"/>
            <a:ext cx="62642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dirty="0" smtClean="0">
                <a:solidFill>
                  <a:srgbClr val="FF0000"/>
                </a:solidFill>
              </a:rPr>
              <a:t>СХЕМИ РОЗТАШУВАННЯ ДРЕНАЖІВ</a:t>
            </a:r>
            <a:endParaRPr lang="ru-RU" altLang="ru-RU" dirty="0">
              <a:solidFill>
                <a:srgbClr val="FF0000"/>
              </a:solidFill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081088" y="981075"/>
            <a:ext cx="12588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 dirty="0" err="1" smtClean="0">
                <a:solidFill>
                  <a:srgbClr val="060149"/>
                </a:solidFill>
              </a:rPr>
              <a:t>віялове</a:t>
            </a:r>
            <a:endParaRPr lang="ru-RU" altLang="ru-RU" sz="1800" dirty="0">
              <a:solidFill>
                <a:srgbClr val="060149"/>
              </a:solidFill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936624" y="2781300"/>
            <a:ext cx="15471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 dirty="0" err="1" smtClean="0">
                <a:solidFill>
                  <a:srgbClr val="060149"/>
                </a:solidFill>
              </a:rPr>
              <a:t>наскрізне</a:t>
            </a:r>
            <a:endParaRPr lang="ru-RU" altLang="ru-RU" sz="1800" dirty="0">
              <a:solidFill>
                <a:srgbClr val="060149"/>
              </a:solidFill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042988" y="4724400"/>
            <a:ext cx="16557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 dirty="0" err="1" smtClean="0">
                <a:solidFill>
                  <a:srgbClr val="060149"/>
                </a:solidFill>
              </a:rPr>
              <a:t>опозитне</a:t>
            </a:r>
            <a:endParaRPr lang="ru-RU" altLang="ru-RU" sz="1800" dirty="0">
              <a:solidFill>
                <a:srgbClr val="060149"/>
              </a:solidFill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3708400" y="4652963"/>
            <a:ext cx="1584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 dirty="0" smtClean="0">
                <a:solidFill>
                  <a:srgbClr val="060149"/>
                </a:solidFill>
              </a:rPr>
              <a:t>Т-</a:t>
            </a:r>
            <a:r>
              <a:rPr lang="ru-RU" altLang="ru-RU" sz="1800" dirty="0" err="1" smtClean="0">
                <a:solidFill>
                  <a:srgbClr val="060149"/>
                </a:solidFill>
              </a:rPr>
              <a:t>подібне</a:t>
            </a:r>
            <a:endParaRPr lang="ru-RU" altLang="ru-RU" sz="1800" dirty="0">
              <a:solidFill>
                <a:srgbClr val="060149"/>
              </a:solidFill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6588125" y="4791075"/>
            <a:ext cx="28082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 dirty="0" err="1" smtClean="0">
                <a:solidFill>
                  <a:srgbClr val="060149"/>
                </a:solidFill>
              </a:rPr>
              <a:t>Багатопросвітними</a:t>
            </a:r>
            <a:r>
              <a:rPr lang="ru-RU" altLang="ru-RU" sz="1800" dirty="0" smtClean="0">
                <a:solidFill>
                  <a:srgbClr val="060149"/>
                </a:solidFill>
              </a:rPr>
              <a:t> дренажами</a:t>
            </a:r>
            <a:endParaRPr lang="ru-RU" altLang="ru-RU" sz="1800" dirty="0">
              <a:solidFill>
                <a:srgbClr val="060149"/>
              </a:solidFill>
            </a:endParaRP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3924300" y="1492250"/>
            <a:ext cx="2016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 dirty="0" smtClean="0">
                <a:solidFill>
                  <a:srgbClr val="060149"/>
                </a:solidFill>
              </a:rPr>
              <a:t>проточно-</a:t>
            </a:r>
            <a:r>
              <a:rPr lang="ru-RU" altLang="ru-RU" sz="1800" dirty="0" err="1" smtClean="0">
                <a:solidFill>
                  <a:srgbClr val="060149"/>
                </a:solidFill>
              </a:rPr>
              <a:t>промивне</a:t>
            </a:r>
            <a:endParaRPr lang="ru-RU" altLang="ru-RU" sz="1800" dirty="0">
              <a:solidFill>
                <a:srgbClr val="0601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47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43608" y="260609"/>
            <a:ext cx="7270750" cy="3603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alt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ПЕРЕБІГ РАНЕВОГО ПРОЦЕСУ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911725" y="6042025"/>
            <a:ext cx="275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35013" y="6591300"/>
            <a:ext cx="1820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95536" y="1807121"/>
            <a:ext cx="451618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tabLst>
                <a:tab pos="1808163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1808163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1808163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1808163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1808163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8163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8163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8163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8163" algn="l"/>
              </a:tabLs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FFFF00"/>
                </a:solidFill>
              </a:rPr>
              <a:t>1 </a:t>
            </a:r>
            <a:r>
              <a:rPr lang="ru-RU" altLang="ru-RU" dirty="0" smtClean="0">
                <a:solidFill>
                  <a:srgbClr val="FFFF00"/>
                </a:solidFill>
              </a:rPr>
              <a:t>фаза </a:t>
            </a:r>
            <a:r>
              <a:rPr lang="ru-RU" altLang="ru-RU" dirty="0">
                <a:solidFill>
                  <a:schemeClr val="tx1"/>
                </a:solidFill>
              </a:rPr>
              <a:t>- </a:t>
            </a:r>
            <a:r>
              <a:rPr lang="ru-RU" altLang="ru-RU" dirty="0" err="1" smtClean="0">
                <a:solidFill>
                  <a:schemeClr val="tx1"/>
                </a:solidFill>
              </a:rPr>
              <a:t>запалення</a:t>
            </a:r>
            <a:r>
              <a:rPr lang="ru-RU" altLang="ru-RU" dirty="0" smtClean="0">
                <a:solidFill>
                  <a:schemeClr val="tx1"/>
                </a:solidFill>
              </a:rPr>
              <a:t>:</a:t>
            </a:r>
            <a:endParaRPr lang="ru-RU" altLang="ru-RU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 smtClean="0">
                <a:solidFill>
                  <a:schemeClr val="tx1"/>
                </a:solidFill>
              </a:rPr>
              <a:t>період</a:t>
            </a:r>
            <a:r>
              <a:rPr lang="ru-RU" altLang="ru-RU" dirty="0" smtClean="0">
                <a:solidFill>
                  <a:schemeClr val="tx1"/>
                </a:solidFill>
              </a:rPr>
              <a:t> </a:t>
            </a:r>
            <a:r>
              <a:rPr lang="ru-RU" altLang="ru-RU" dirty="0" err="1" smtClean="0">
                <a:solidFill>
                  <a:schemeClr val="tx1"/>
                </a:solidFill>
              </a:rPr>
              <a:t>судинних</a:t>
            </a:r>
            <a:r>
              <a:rPr lang="ru-RU" altLang="ru-RU" dirty="0" smtClean="0">
                <a:solidFill>
                  <a:schemeClr val="tx1"/>
                </a:solidFill>
              </a:rPr>
              <a:t> </a:t>
            </a:r>
            <a:r>
              <a:rPr lang="ru-RU" altLang="ru-RU" dirty="0" err="1" smtClean="0">
                <a:solidFill>
                  <a:schemeClr val="tx1"/>
                </a:solidFill>
              </a:rPr>
              <a:t>змін</a:t>
            </a:r>
            <a:endParaRPr lang="ru-RU" altLang="ru-RU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 smtClean="0">
                <a:solidFill>
                  <a:schemeClr val="tx1"/>
                </a:solidFill>
              </a:rPr>
              <a:t>період</a:t>
            </a:r>
            <a:r>
              <a:rPr lang="ru-RU" altLang="ru-RU" dirty="0" smtClean="0">
                <a:solidFill>
                  <a:schemeClr val="tx1"/>
                </a:solidFill>
              </a:rPr>
              <a:t> </a:t>
            </a:r>
            <a:r>
              <a:rPr lang="ru-RU" altLang="ru-RU" dirty="0" err="1" smtClean="0">
                <a:solidFill>
                  <a:schemeClr val="tx1"/>
                </a:solidFill>
              </a:rPr>
              <a:t>очищення</a:t>
            </a:r>
            <a:r>
              <a:rPr lang="ru-RU" altLang="ru-RU" dirty="0" smtClean="0">
                <a:solidFill>
                  <a:schemeClr val="tx1"/>
                </a:solidFill>
              </a:rPr>
              <a:t> рани      (1- 2 </a:t>
            </a:r>
            <a:r>
              <a:rPr lang="ru-RU" altLang="ru-RU" dirty="0" err="1" smtClean="0">
                <a:solidFill>
                  <a:schemeClr val="tx1"/>
                </a:solidFill>
              </a:rPr>
              <a:t>тиждня</a:t>
            </a:r>
            <a:r>
              <a:rPr lang="ru-RU" altLang="ru-RU" dirty="0" smtClean="0">
                <a:solidFill>
                  <a:schemeClr val="tx1"/>
                </a:solidFill>
              </a:rPr>
              <a:t>)</a:t>
            </a:r>
            <a:endParaRPr lang="ru-RU" altLang="ru-RU" dirty="0">
              <a:solidFill>
                <a:schemeClr val="tx1"/>
              </a:solidFill>
            </a:endParaRPr>
          </a:p>
          <a:p>
            <a:pPr eaLnBrk="1" hangingPunct="1"/>
            <a:endParaRPr lang="ru-RU" altLang="ru-RU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dirty="0">
                <a:solidFill>
                  <a:srgbClr val="FFFF00"/>
                </a:solidFill>
              </a:rPr>
              <a:t>2 фаза </a:t>
            </a:r>
            <a:r>
              <a:rPr lang="ru-RU" altLang="ru-RU" dirty="0">
                <a:solidFill>
                  <a:schemeClr val="tx1"/>
                </a:solidFill>
              </a:rPr>
              <a:t>– </a:t>
            </a:r>
            <a:r>
              <a:rPr lang="ru-RU" altLang="ru-RU" dirty="0" err="1" smtClean="0">
                <a:solidFill>
                  <a:schemeClr val="tx1"/>
                </a:solidFill>
              </a:rPr>
              <a:t>регенерація</a:t>
            </a:r>
            <a:r>
              <a:rPr lang="ru-RU" altLang="ru-RU" dirty="0">
                <a:solidFill>
                  <a:schemeClr val="tx1"/>
                </a:solidFill>
              </a:rPr>
              <a:t>, </a:t>
            </a:r>
            <a:r>
              <a:rPr lang="ru-RU" altLang="ru-RU" dirty="0" err="1" smtClean="0">
                <a:solidFill>
                  <a:schemeClr val="tx1"/>
                </a:solidFill>
              </a:rPr>
              <a:t>виникнення</a:t>
            </a:r>
            <a:r>
              <a:rPr lang="ru-RU" altLang="ru-RU" dirty="0" smtClean="0">
                <a:solidFill>
                  <a:schemeClr val="tx1"/>
                </a:solidFill>
              </a:rPr>
              <a:t> та </a:t>
            </a:r>
            <a:r>
              <a:rPr lang="ru-RU" altLang="ru-RU" dirty="0" err="1" smtClean="0">
                <a:solidFill>
                  <a:schemeClr val="tx1"/>
                </a:solidFill>
              </a:rPr>
              <a:t>дозрівання</a:t>
            </a:r>
            <a:r>
              <a:rPr lang="ru-RU" altLang="ru-RU" dirty="0" smtClean="0">
                <a:solidFill>
                  <a:schemeClr val="tx1"/>
                </a:solidFill>
              </a:rPr>
              <a:t> </a:t>
            </a:r>
            <a:r>
              <a:rPr lang="ru-RU" altLang="ru-RU" dirty="0" err="1" smtClean="0">
                <a:solidFill>
                  <a:schemeClr val="tx1"/>
                </a:solidFill>
              </a:rPr>
              <a:t>грануляційної</a:t>
            </a:r>
            <a:r>
              <a:rPr lang="ru-RU" altLang="ru-RU" dirty="0" smtClean="0">
                <a:solidFill>
                  <a:schemeClr val="tx1"/>
                </a:solidFill>
              </a:rPr>
              <a:t> </a:t>
            </a:r>
            <a:r>
              <a:rPr lang="ru-RU" altLang="ru-RU" dirty="0" err="1" smtClean="0">
                <a:solidFill>
                  <a:schemeClr val="tx1"/>
                </a:solidFill>
              </a:rPr>
              <a:t>тканини</a:t>
            </a:r>
            <a:endParaRPr lang="ru-RU" altLang="ru-RU" dirty="0">
              <a:solidFill>
                <a:schemeClr val="tx1"/>
              </a:solidFill>
            </a:endParaRPr>
          </a:p>
          <a:p>
            <a:pPr eaLnBrk="1" hangingPunct="1"/>
            <a:endParaRPr lang="ru-RU" altLang="ru-RU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dirty="0">
                <a:solidFill>
                  <a:srgbClr val="FFFF00"/>
                </a:solidFill>
              </a:rPr>
              <a:t>3 фаза </a:t>
            </a:r>
            <a:r>
              <a:rPr lang="ru-RU" altLang="ru-RU" dirty="0">
                <a:solidFill>
                  <a:schemeClr val="tx1"/>
                </a:solidFill>
              </a:rPr>
              <a:t>- </a:t>
            </a:r>
            <a:r>
              <a:rPr lang="ru-RU" altLang="ru-RU" dirty="0" err="1" smtClean="0">
                <a:solidFill>
                  <a:schemeClr val="tx1"/>
                </a:solidFill>
              </a:rPr>
              <a:t>реорганізація</a:t>
            </a:r>
            <a:r>
              <a:rPr lang="ru-RU" altLang="ru-RU" dirty="0" smtClean="0">
                <a:solidFill>
                  <a:schemeClr val="tx1"/>
                </a:solidFill>
              </a:rPr>
              <a:t> </a:t>
            </a:r>
            <a:r>
              <a:rPr lang="ru-RU" altLang="ru-RU" dirty="0" err="1" smtClean="0">
                <a:solidFill>
                  <a:schemeClr val="tx1"/>
                </a:solidFill>
              </a:rPr>
              <a:t>рубця</a:t>
            </a:r>
            <a:r>
              <a:rPr lang="ru-RU" altLang="ru-RU" dirty="0" smtClean="0">
                <a:solidFill>
                  <a:schemeClr val="tx1"/>
                </a:solidFill>
              </a:rPr>
              <a:t> та </a:t>
            </a:r>
            <a:r>
              <a:rPr lang="ru-RU" altLang="ru-RU" dirty="0" err="1" smtClean="0">
                <a:solidFill>
                  <a:schemeClr val="tx1"/>
                </a:solidFill>
              </a:rPr>
              <a:t>епітелізація</a:t>
            </a:r>
            <a:endParaRPr lang="ru-RU" altLang="ru-RU" dirty="0">
              <a:solidFill>
                <a:schemeClr val="tx1"/>
              </a:solidFill>
            </a:endParaRPr>
          </a:p>
        </p:txBody>
      </p:sp>
      <p:pic>
        <p:nvPicPr>
          <p:cNvPr id="6" name="Picture 7" descr="PC10008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908050"/>
            <a:ext cx="3851275" cy="2889250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PA1200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933825"/>
            <a:ext cx="3816350" cy="2862263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076825" y="5949950"/>
            <a:ext cx="36718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800" dirty="0" err="1" smtClean="0">
                <a:solidFill>
                  <a:srgbClr val="060149"/>
                </a:solidFill>
              </a:rPr>
              <a:t>заживлення</a:t>
            </a:r>
            <a:r>
              <a:rPr lang="ru-RU" altLang="ru-RU" sz="1800" dirty="0" smtClean="0">
                <a:solidFill>
                  <a:srgbClr val="060149"/>
                </a:solidFill>
              </a:rPr>
              <a:t> </a:t>
            </a:r>
            <a:r>
              <a:rPr lang="ru-RU" altLang="ru-RU" sz="1800" dirty="0" err="1" smtClean="0">
                <a:solidFill>
                  <a:srgbClr val="060149"/>
                </a:solidFill>
              </a:rPr>
              <a:t>вторинним</a:t>
            </a:r>
            <a:r>
              <a:rPr lang="ru-RU" altLang="ru-RU" sz="1800" dirty="0" smtClean="0">
                <a:solidFill>
                  <a:srgbClr val="060149"/>
                </a:solidFill>
              </a:rPr>
              <a:t> </a:t>
            </a:r>
            <a:endParaRPr lang="ru-RU" altLang="ru-RU" sz="1800" dirty="0">
              <a:solidFill>
                <a:srgbClr val="060149"/>
              </a:solidFill>
            </a:endParaRPr>
          </a:p>
          <a:p>
            <a:pPr algn="ctr" eaLnBrk="1" hangingPunct="1"/>
            <a:r>
              <a:rPr lang="ru-RU" altLang="ru-RU" sz="1800" dirty="0" err="1" smtClean="0">
                <a:solidFill>
                  <a:srgbClr val="060149"/>
                </a:solidFill>
              </a:rPr>
              <a:t>натяжинням</a:t>
            </a:r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endParaRPr lang="ru-RU" alt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59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90663" y="1144588"/>
            <a:ext cx="2663825" cy="5597525"/>
          </a:xfrm>
          <a:prstGeom prst="rect">
            <a:avLst/>
          </a:prstGeom>
          <a:solidFill>
            <a:srgbClr val="00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FF"/>
            </a:extrusionClr>
          </a:sp3d>
        </p:spPr>
        <p:txBody>
          <a:bodyPr wrap="none" anchor="ctr">
            <a:flatTx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0" y="12065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rgbClr val="FFFF00"/>
                </a:solidFill>
              </a:rPr>
              <a:t>МЕХАНОГЕНЕЗ </a:t>
            </a:r>
            <a:r>
              <a:rPr lang="ru-RU" altLang="ru-RU" sz="2800" dirty="0" smtClean="0">
                <a:solidFill>
                  <a:srgbClr val="FFFF00"/>
                </a:solidFill>
              </a:rPr>
              <a:t>МІННО-ВИБУХОВИХ УРАЖЕНЬ</a:t>
            </a:r>
            <a:endParaRPr lang="ru-RU" altLang="ru-RU" sz="2800" dirty="0">
              <a:solidFill>
                <a:srgbClr val="FFFF00"/>
              </a:solidFill>
            </a:endParaRPr>
          </a:p>
        </p:txBody>
      </p:sp>
      <p:pic>
        <p:nvPicPr>
          <p:cNvPr id="4" name="Picture 4" descr="Безимени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3" y="1123950"/>
            <a:ext cx="2673350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Безимени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13" y="6081713"/>
            <a:ext cx="165576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Безимени-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482850"/>
            <a:ext cx="2624138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Безимени-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"/>
          <a:stretch>
            <a:fillRect/>
          </a:stretch>
        </p:blipFill>
        <p:spPr bwMode="auto">
          <a:xfrm>
            <a:off x="1484313" y="2232025"/>
            <a:ext cx="2703512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2787650" y="1341438"/>
            <a:ext cx="6356350" cy="5087937"/>
            <a:chOff x="1756" y="845"/>
            <a:chExt cx="4004" cy="3205"/>
          </a:xfrm>
        </p:grpSpPr>
        <p:sp>
          <p:nvSpPr>
            <p:cNvPr id="9" name="AutoShape 12"/>
            <p:cNvSpPr>
              <a:spLocks/>
            </p:cNvSpPr>
            <p:nvPr/>
          </p:nvSpPr>
          <p:spPr bwMode="auto">
            <a:xfrm>
              <a:off x="2426" y="1253"/>
              <a:ext cx="217" cy="927"/>
            </a:xfrm>
            <a:prstGeom prst="rightBrace">
              <a:avLst>
                <a:gd name="adj1" fmla="val 35599"/>
                <a:gd name="adj2" fmla="val 50000"/>
              </a:avLst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uk-UA" altLang="ru-RU"/>
            </a:p>
          </p:txBody>
        </p:sp>
        <p:sp>
          <p:nvSpPr>
            <p:cNvPr id="10" name="AutoShape 19"/>
            <p:cNvSpPr>
              <a:spLocks/>
            </p:cNvSpPr>
            <p:nvPr/>
          </p:nvSpPr>
          <p:spPr bwMode="auto">
            <a:xfrm>
              <a:off x="2426" y="2205"/>
              <a:ext cx="227" cy="247"/>
            </a:xfrm>
            <a:prstGeom prst="rightBrace">
              <a:avLst>
                <a:gd name="adj1" fmla="val 9068"/>
                <a:gd name="adj2" fmla="val 50000"/>
              </a:avLst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66FFFF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uk-UA" altLang="ru-RU"/>
            </a:p>
          </p:txBody>
        </p: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1756" y="845"/>
              <a:ext cx="4004" cy="3205"/>
              <a:chOff x="1756" y="845"/>
              <a:chExt cx="4004" cy="3205"/>
            </a:xfrm>
          </p:grpSpPr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1756" y="1253"/>
                <a:ext cx="625" cy="0"/>
              </a:xfrm>
              <a:prstGeom prst="line">
                <a:avLst/>
              </a:prstGeom>
              <a:noFill/>
              <a:ln w="22225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>
                <a:off x="1756" y="2205"/>
                <a:ext cx="625" cy="0"/>
              </a:xfrm>
              <a:prstGeom prst="line">
                <a:avLst/>
              </a:prstGeom>
              <a:noFill/>
              <a:ln w="22225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Text Box 14"/>
              <p:cNvSpPr txBox="1">
                <a:spLocks noChangeArrowheads="1"/>
              </p:cNvSpPr>
              <p:nvPr/>
            </p:nvSpPr>
            <p:spPr bwMode="auto">
              <a:xfrm>
                <a:off x="3683" y="2024"/>
                <a:ext cx="2077" cy="523"/>
              </a:xfrm>
              <a:prstGeom prst="rect">
                <a:avLst/>
              </a:prstGeom>
              <a:noFill/>
              <a:ln w="9525">
                <a:solidFill>
                  <a:srgbClr val="00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ru-RU" altLang="ru-RU" dirty="0">
                    <a:solidFill>
                      <a:srgbClr val="FFFF00"/>
                    </a:solidFill>
                    <a:latin typeface="Times New Roman" pitchFamily="18" charset="0"/>
                  </a:rPr>
                  <a:t>Зона </a:t>
                </a:r>
                <a:r>
                  <a:rPr lang="ru-RU" altLang="ru-RU" dirty="0" err="1" smtClean="0">
                    <a:solidFill>
                      <a:srgbClr val="FFFF00"/>
                    </a:solidFill>
                    <a:latin typeface="Times New Roman" pitchFamily="18" charset="0"/>
                  </a:rPr>
                  <a:t>некротичних</a:t>
                </a:r>
                <a:r>
                  <a:rPr lang="ru-RU" altLang="ru-RU" dirty="0" smtClean="0">
                    <a:solidFill>
                      <a:srgbClr val="FFFF00"/>
                    </a:solidFill>
                    <a:latin typeface="Times New Roman" pitchFamily="18" charset="0"/>
                  </a:rPr>
                  <a:t> та </a:t>
                </a:r>
                <a:r>
                  <a:rPr lang="ru-RU" altLang="ru-RU" dirty="0" err="1" smtClean="0">
                    <a:solidFill>
                      <a:srgbClr val="FFFF00"/>
                    </a:solidFill>
                    <a:latin typeface="Times New Roman" pitchFamily="18" charset="0"/>
                  </a:rPr>
                  <a:t>дистрофічних</a:t>
                </a:r>
                <a:r>
                  <a:rPr lang="ru-RU" altLang="ru-RU" dirty="0" smtClean="0">
                    <a:solidFill>
                      <a:srgbClr val="FFFF00"/>
                    </a:solidFill>
                    <a:latin typeface="Times New Roman" pitchFamily="18" charset="0"/>
                  </a:rPr>
                  <a:t> </a:t>
                </a:r>
                <a:r>
                  <a:rPr lang="ru-RU" altLang="ru-RU" dirty="0" err="1" smtClean="0">
                    <a:solidFill>
                      <a:srgbClr val="FFFF00"/>
                    </a:solidFill>
                    <a:latin typeface="Times New Roman" pitchFamily="18" charset="0"/>
                  </a:rPr>
                  <a:t>змін</a:t>
                </a:r>
                <a:endParaRPr lang="ru-RU" altLang="ru-RU" dirty="0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AutoShape 18"/>
              <p:cNvSpPr>
                <a:spLocks/>
              </p:cNvSpPr>
              <p:nvPr/>
            </p:nvSpPr>
            <p:spPr bwMode="auto">
              <a:xfrm>
                <a:off x="2429" y="2478"/>
                <a:ext cx="227" cy="725"/>
              </a:xfrm>
              <a:prstGeom prst="rightBrace">
                <a:avLst>
                  <a:gd name="adj1" fmla="val 26615"/>
                  <a:gd name="adj2" fmla="val 50000"/>
                </a:avLst>
              </a:prstGeom>
              <a:noFill/>
              <a:ln w="25400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uk-UA" altLang="ru-RU"/>
              </a:p>
            </p:txBody>
          </p:sp>
          <p:sp>
            <p:nvSpPr>
              <p:cNvPr id="16" name="Text Box 20"/>
              <p:cNvSpPr txBox="1">
                <a:spLocks noChangeArrowheads="1"/>
              </p:cNvSpPr>
              <p:nvPr/>
            </p:nvSpPr>
            <p:spPr bwMode="auto">
              <a:xfrm>
                <a:off x="3424" y="3294"/>
                <a:ext cx="2086" cy="756"/>
              </a:xfrm>
              <a:prstGeom prst="rect">
                <a:avLst/>
              </a:prstGeom>
              <a:noFill/>
              <a:ln w="9525">
                <a:solidFill>
                  <a:srgbClr val="00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ru-RU" altLang="ru-RU" dirty="0">
                    <a:solidFill>
                      <a:srgbClr val="FFFF00"/>
                    </a:solidFill>
                    <a:latin typeface="Times New Roman" pitchFamily="18" charset="0"/>
                  </a:rPr>
                  <a:t>Зона </a:t>
                </a:r>
                <a:r>
                  <a:rPr lang="ru-RU" altLang="ru-RU" dirty="0" err="1" smtClean="0">
                    <a:solidFill>
                      <a:srgbClr val="FFFF00"/>
                    </a:solidFill>
                    <a:latin typeface="Times New Roman" pitchFamily="18" charset="0"/>
                  </a:rPr>
                  <a:t>травматичного</a:t>
                </a:r>
                <a:r>
                  <a:rPr lang="ru-RU" altLang="ru-RU" dirty="0" smtClean="0">
                    <a:solidFill>
                      <a:srgbClr val="FFFF00"/>
                    </a:solidFill>
                    <a:latin typeface="Times New Roman" pitchFamily="18" charset="0"/>
                  </a:rPr>
                  <a:t> та </a:t>
                </a:r>
                <a:r>
                  <a:rPr lang="ru-RU" altLang="ru-RU" dirty="0" err="1" smtClean="0">
                    <a:solidFill>
                      <a:srgbClr val="FFFF00"/>
                    </a:solidFill>
                    <a:latin typeface="Times New Roman" pitchFamily="18" charset="0"/>
                  </a:rPr>
                  <a:t>коагуляційного</a:t>
                </a:r>
                <a:r>
                  <a:rPr lang="ru-RU" altLang="ru-RU" dirty="0" smtClean="0">
                    <a:solidFill>
                      <a:srgbClr val="FFFF00"/>
                    </a:solidFill>
                    <a:latin typeface="Times New Roman" pitchFamily="18" charset="0"/>
                  </a:rPr>
                  <a:t> некрозу</a:t>
                </a:r>
                <a:endParaRPr lang="ru-RU" altLang="ru-RU" dirty="0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Line 21"/>
              <p:cNvSpPr>
                <a:spLocks noChangeShapeType="1"/>
              </p:cNvSpPr>
              <p:nvPr/>
            </p:nvSpPr>
            <p:spPr bwMode="auto">
              <a:xfrm>
                <a:off x="1756" y="2478"/>
                <a:ext cx="670" cy="0"/>
              </a:xfrm>
              <a:prstGeom prst="line">
                <a:avLst/>
              </a:prstGeom>
              <a:noFill/>
              <a:ln w="22225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Line 22"/>
              <p:cNvSpPr>
                <a:spLocks noChangeShapeType="1"/>
              </p:cNvSpPr>
              <p:nvPr/>
            </p:nvSpPr>
            <p:spPr bwMode="auto">
              <a:xfrm>
                <a:off x="1756" y="3203"/>
                <a:ext cx="670" cy="0"/>
              </a:xfrm>
              <a:prstGeom prst="line">
                <a:avLst/>
              </a:prstGeom>
              <a:noFill/>
              <a:ln w="22225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Text Box 23"/>
              <p:cNvSpPr txBox="1">
                <a:spLocks noChangeArrowheads="1"/>
              </p:cNvSpPr>
              <p:nvPr/>
            </p:nvSpPr>
            <p:spPr bwMode="auto">
              <a:xfrm>
                <a:off x="3424" y="845"/>
                <a:ext cx="2041" cy="754"/>
              </a:xfrm>
              <a:prstGeom prst="rect">
                <a:avLst/>
              </a:prstGeom>
              <a:noFill/>
              <a:ln w="9525">
                <a:solidFill>
                  <a:srgbClr val="00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66FFFF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ru-RU" altLang="ru-RU" dirty="0">
                    <a:solidFill>
                      <a:srgbClr val="FFFF00"/>
                    </a:solidFill>
                    <a:latin typeface="Times New Roman" pitchFamily="18" charset="0"/>
                  </a:rPr>
                  <a:t>Зона </a:t>
                </a:r>
                <a:r>
                  <a:rPr lang="ru-RU" altLang="ru-RU" dirty="0" err="1" smtClean="0">
                    <a:solidFill>
                      <a:srgbClr val="FFFF00"/>
                    </a:solidFill>
                    <a:latin typeface="Times New Roman" pitchFamily="18" charset="0"/>
                  </a:rPr>
                  <a:t>мікро-циркуляторних</a:t>
                </a:r>
                <a:r>
                  <a:rPr lang="ru-RU" altLang="ru-RU" dirty="0" smtClean="0">
                    <a:solidFill>
                      <a:srgbClr val="FFFF00"/>
                    </a:solidFill>
                    <a:latin typeface="Times New Roman" pitchFamily="18" charset="0"/>
                  </a:rPr>
                  <a:t> </a:t>
                </a:r>
                <a:r>
                  <a:rPr lang="ru-RU" altLang="ru-RU" dirty="0" err="1" smtClean="0">
                    <a:solidFill>
                      <a:srgbClr val="FFFF00"/>
                    </a:solidFill>
                    <a:latin typeface="Times New Roman" pitchFamily="18" charset="0"/>
                  </a:rPr>
                  <a:t>розладів</a:t>
                </a:r>
                <a:endParaRPr lang="ru-RU" altLang="ru-RU" dirty="0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" name="Line 24"/>
              <p:cNvSpPr>
                <a:spLocks noChangeShapeType="1"/>
              </p:cNvSpPr>
              <p:nvPr/>
            </p:nvSpPr>
            <p:spPr bwMode="auto">
              <a:xfrm flipH="1" flipV="1">
                <a:off x="2699" y="2840"/>
                <a:ext cx="725" cy="772"/>
              </a:xfrm>
              <a:prstGeom prst="line">
                <a:avLst/>
              </a:prstGeom>
              <a:noFill/>
              <a:ln w="76200">
                <a:solidFill>
                  <a:srgbClr val="00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Line 26"/>
              <p:cNvSpPr>
                <a:spLocks noChangeShapeType="1"/>
              </p:cNvSpPr>
              <p:nvPr/>
            </p:nvSpPr>
            <p:spPr bwMode="auto">
              <a:xfrm flipH="1" flipV="1">
                <a:off x="2699" y="2341"/>
                <a:ext cx="952" cy="91"/>
              </a:xfrm>
              <a:prstGeom prst="line">
                <a:avLst/>
              </a:prstGeom>
              <a:noFill/>
              <a:ln w="76200">
                <a:solidFill>
                  <a:srgbClr val="00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" name="Line 27"/>
              <p:cNvSpPr>
                <a:spLocks noChangeShapeType="1"/>
              </p:cNvSpPr>
              <p:nvPr/>
            </p:nvSpPr>
            <p:spPr bwMode="auto">
              <a:xfrm flipH="1">
                <a:off x="2699" y="1207"/>
                <a:ext cx="680" cy="454"/>
              </a:xfrm>
              <a:prstGeom prst="line">
                <a:avLst/>
              </a:prstGeom>
              <a:noFill/>
              <a:ln w="76200">
                <a:solidFill>
                  <a:srgbClr val="00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484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043608" y="27544"/>
            <a:ext cx="75608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Особливості</a:t>
            </a:r>
            <a:r>
              <a:rPr lang="ru-RU" alt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мінно-вибухових</a:t>
            </a:r>
            <a:r>
              <a:rPr lang="ru-RU" alt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поранень</a:t>
            </a:r>
            <a:endParaRPr lang="ru-RU" alt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02"/>
          <a:stretch>
            <a:fillRect/>
          </a:stretch>
        </p:blipFill>
        <p:spPr bwMode="auto">
          <a:xfrm>
            <a:off x="323850" y="5229225"/>
            <a:ext cx="604837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trcs6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65175"/>
            <a:ext cx="6119813" cy="4464050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443663" y="715963"/>
            <a:ext cx="2700337" cy="499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endParaRPr lang="ru-RU" altLang="ru-RU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поширені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механічні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пошкодження</a:t>
            </a:r>
            <a:endParaRPr lang="ru-RU" altLang="ru-RU" sz="1800" dirty="0">
              <a:solidFill>
                <a:schemeClr val="tx1"/>
              </a:solidFill>
            </a:endParaRPr>
          </a:p>
          <a:p>
            <a:pPr eaLnBrk="1" hangingPunct="1"/>
            <a:endParaRPr lang="ru-RU" altLang="ru-RU" sz="2000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r>
              <a:rPr lang="ru-RU" altLang="ru-RU" sz="2000" dirty="0">
                <a:solidFill>
                  <a:schemeClr val="tx1"/>
                </a:solidFill>
              </a:rPr>
              <a:t> 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опіки</a:t>
            </a:r>
            <a:endParaRPr lang="ru-RU" altLang="ru-RU" sz="2000" dirty="0">
              <a:solidFill>
                <a:schemeClr val="tx1"/>
              </a:solidFill>
            </a:endParaRPr>
          </a:p>
          <a:p>
            <a:pPr eaLnBrk="1" hangingPunct="1"/>
            <a:endParaRPr lang="ru-RU" altLang="ru-RU" sz="2000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розшарування</a:t>
            </a:r>
            <a:r>
              <a:rPr lang="ru-RU" altLang="ru-RU" sz="2000" dirty="0" smtClean="0">
                <a:solidFill>
                  <a:schemeClr val="tx1"/>
                </a:solidFill>
              </a:rPr>
              <a:t>  ударною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хвилею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</a:rPr>
              <a:t>та </a:t>
            </a:r>
            <a:r>
              <a:rPr lang="ru-RU" altLang="ru-RU" sz="2000" dirty="0">
                <a:solidFill>
                  <a:schemeClr val="tx1"/>
                </a:solidFill>
              </a:rPr>
              <a:t>газом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м’яких</a:t>
            </a:r>
            <a:r>
              <a:rPr lang="ru-RU" altLang="ru-RU" sz="2000" dirty="0" smtClean="0">
                <a:solidFill>
                  <a:schemeClr val="tx1"/>
                </a:solidFill>
              </a:rPr>
              <a:t> тканин  </a:t>
            </a:r>
            <a:endParaRPr lang="ru-RU" altLang="ru-RU" sz="2000" dirty="0">
              <a:solidFill>
                <a:schemeClr val="tx1"/>
              </a:solidFill>
            </a:endParaRPr>
          </a:p>
          <a:p>
            <a:pPr eaLnBrk="1" hangingPunct="1"/>
            <a:endParaRPr lang="ru-RU" altLang="ru-RU" sz="2000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r>
              <a:rPr lang="ru-RU" altLang="ru-RU" sz="2000" dirty="0">
                <a:solidFill>
                  <a:schemeClr val="tx1"/>
                </a:solidFill>
              </a:rPr>
              <a:t> 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міни</a:t>
            </a:r>
            <a:r>
              <a:rPr lang="ru-RU" altLang="ru-RU" sz="2000" dirty="0" smtClean="0">
                <a:solidFill>
                  <a:schemeClr val="tx1"/>
                </a:solidFill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начинені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>
                <a:solidFill>
                  <a:schemeClr val="tx1"/>
                </a:solidFill>
              </a:rPr>
              <a:t>шариками,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голками</a:t>
            </a:r>
            <a:r>
              <a:rPr lang="ru-RU" altLang="ru-RU" sz="2000" dirty="0" smtClean="0">
                <a:solidFill>
                  <a:schemeClr val="tx1"/>
                </a:solidFill>
              </a:rPr>
              <a:t> –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збільшують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ураження</a:t>
            </a:r>
            <a:endParaRPr lang="ru-RU" alt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53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42988" y="260350"/>
            <a:ext cx="7270750" cy="3603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altLang="ru-RU" sz="2400" dirty="0" err="1" smtClean="0">
                <a:solidFill>
                  <a:srgbClr val="FFFF00"/>
                </a:solidFill>
              </a:rPr>
              <a:t>МІнно-вИБУХОВА</a:t>
            </a:r>
            <a:r>
              <a:rPr lang="ru-RU" altLang="ru-RU" sz="2400" dirty="0" smtClean="0">
                <a:solidFill>
                  <a:srgbClr val="FFFF00"/>
                </a:solidFill>
              </a:rPr>
              <a:t> рана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911725" y="6042025"/>
            <a:ext cx="2755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ru-RU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35013" y="6591300"/>
            <a:ext cx="1820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ru-RU"/>
          </a:p>
        </p:txBody>
      </p:sp>
      <p:pic>
        <p:nvPicPr>
          <p:cNvPr id="6" name="Picture 7" descr="таз 4"/>
          <p:cNvPicPr>
            <a:picLocks noChangeAspect="1" noChangeArrowheads="1"/>
          </p:cNvPicPr>
          <p:nvPr/>
        </p:nvPicPr>
        <p:blipFill>
          <a:blip r:embed="rId2" cstate="print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822954"/>
            <a:ext cx="4824214" cy="290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живот"/>
          <p:cNvPicPr>
            <a:picLocks noChangeAspect="1" noChangeArrowheads="1"/>
          </p:cNvPicPr>
          <p:nvPr/>
        </p:nvPicPr>
        <p:blipFill>
          <a:blip r:embed="rId3" cstate="print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92702"/>
            <a:ext cx="4428854" cy="266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8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2079</TotalTime>
  <Words>1422</Words>
  <Application>Microsoft Office PowerPoint</Application>
  <PresentationFormat>Экран (4:3)</PresentationFormat>
  <Paragraphs>295</Paragraphs>
  <Slides>51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51</vt:i4>
      </vt:variant>
    </vt:vector>
  </HeadingPairs>
  <TitlesOfParts>
    <vt:vector size="62" baseType="lpstr">
      <vt:lpstr>Arial</vt:lpstr>
      <vt:lpstr>Arial Unicode MS</vt:lpstr>
      <vt:lpstr>Calibri</vt:lpstr>
      <vt:lpstr>Century Gothic</vt:lpstr>
      <vt:lpstr>Gill Sans MT Ext Condensed Bold</vt:lpstr>
      <vt:lpstr>Times New Roman</vt:lpstr>
      <vt:lpstr>Wingdings</vt:lpstr>
      <vt:lpstr>Wingdings 3</vt:lpstr>
      <vt:lpstr>Сектор</vt:lpstr>
      <vt:lpstr>Формула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Механізм вогнепального поранення</vt:lpstr>
      <vt:lpstr>Класифікація куль</vt:lpstr>
      <vt:lpstr>Презентация PowerPoint</vt:lpstr>
      <vt:lpstr>Презентация PowerPoint</vt:lpstr>
      <vt:lpstr> Вхідний і вихідний отвір кулі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Рановий канал</vt:lpstr>
      <vt:lpstr>Презентация PowerPoint</vt:lpstr>
      <vt:lpstr>Презентация PowerPoint</vt:lpstr>
      <vt:lpstr>Презентация PowerPoint</vt:lpstr>
      <vt:lpstr>Приклади зброї</vt:lpstr>
      <vt:lpstr>Куля з низькою початковою швидкістю</vt:lpstr>
      <vt:lpstr>Рани від низької швидкості кулі</vt:lpstr>
      <vt:lpstr>Ранові канали від заряду дробу</vt:lpstr>
      <vt:lpstr>Вогнепальне поранення в груди із дробовика</vt:lpstr>
      <vt:lpstr>Поранення із дробовика в область ступні</vt:lpstr>
      <vt:lpstr>Вистріл із дробовика в лице</vt:lpstr>
      <vt:lpstr> </vt:lpstr>
      <vt:lpstr>Специфіка швидкості кулі</vt:lpstr>
      <vt:lpstr>Вогнепальне поранення в живіт</vt:lpstr>
      <vt:lpstr>Вогнепальне поранення нирки на компютерній томографії</vt:lpstr>
      <vt:lpstr>Вогнепальне поранення нирки</vt:lpstr>
      <vt:lpstr>Вонепальне поранення гомілки</vt:lpstr>
      <vt:lpstr>Вогнепальне поранення в область проміжності і геніталію</vt:lpstr>
      <vt:lpstr>Специфіка надшвидкісної кулі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indrek.olveti</dc:creator>
  <cp:lastModifiedBy>Сергей</cp:lastModifiedBy>
  <cp:revision>167</cp:revision>
  <dcterms:created xsi:type="dcterms:W3CDTF">2012-10-29T07:48:01Z</dcterms:created>
  <dcterms:modified xsi:type="dcterms:W3CDTF">2023-09-11T08:04:17Z</dcterms:modified>
</cp:coreProperties>
</file>